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entation.xml" ContentType="application/vnd.openxmlformats-officedocument.presentationml.presentation.main+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3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9.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7"/>
  </p:notesMasterIdLst>
  <p:sldIdLst>
    <p:sldId id="256" r:id="rId2"/>
    <p:sldId id="257" r:id="rId3"/>
    <p:sldId id="266" r:id="rId4"/>
    <p:sldId id="292" r:id="rId5"/>
    <p:sldId id="277" r:id="rId6"/>
    <p:sldId id="258" r:id="rId7"/>
    <p:sldId id="269" r:id="rId8"/>
    <p:sldId id="267" r:id="rId9"/>
    <p:sldId id="264" r:id="rId10"/>
    <p:sldId id="295" r:id="rId11"/>
    <p:sldId id="271" r:id="rId12"/>
    <p:sldId id="261" r:id="rId13"/>
    <p:sldId id="268" r:id="rId14"/>
    <p:sldId id="276" r:id="rId15"/>
    <p:sldId id="279" r:id="rId16"/>
    <p:sldId id="296" r:id="rId17"/>
    <p:sldId id="259" r:id="rId18"/>
    <p:sldId id="260" r:id="rId19"/>
    <p:sldId id="263" r:id="rId20"/>
    <p:sldId id="270" r:id="rId21"/>
    <p:sldId id="272" r:id="rId22"/>
    <p:sldId id="262" r:id="rId23"/>
    <p:sldId id="275" r:id="rId24"/>
    <p:sldId id="293" r:id="rId25"/>
    <p:sldId id="273" r:id="rId26"/>
    <p:sldId id="298" r:id="rId27"/>
    <p:sldId id="274" r:id="rId28"/>
    <p:sldId id="297" r:id="rId29"/>
    <p:sldId id="290" r:id="rId30"/>
    <p:sldId id="286" r:id="rId31"/>
    <p:sldId id="284" r:id="rId32"/>
    <p:sldId id="283" r:id="rId33"/>
    <p:sldId id="280" r:id="rId34"/>
    <p:sldId id="299" r:id="rId35"/>
    <p:sldId id="302" r:id="rId36"/>
    <p:sldId id="289" r:id="rId37"/>
    <p:sldId id="300" r:id="rId38"/>
    <p:sldId id="288" r:id="rId39"/>
    <p:sldId id="303" r:id="rId40"/>
    <p:sldId id="294" r:id="rId41"/>
    <p:sldId id="301" r:id="rId42"/>
    <p:sldId id="304" r:id="rId43"/>
    <p:sldId id="305" r:id="rId44"/>
    <p:sldId id="287" r:id="rId45"/>
    <p:sldId id="306"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251"/>
    <p:restoredTop sz="70308"/>
  </p:normalViewPr>
  <p:slideViewPr>
    <p:cSldViewPr snapToGrid="0" snapToObjects="1">
      <p:cViewPr varScale="1">
        <p:scale>
          <a:sx n="93" d="100"/>
          <a:sy n="93" d="100"/>
        </p:scale>
        <p:origin x="1368"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109" d="100"/>
          <a:sy n="109" d="100"/>
        </p:scale>
        <p:origin x="5200"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ustomXml" Target="../customXml/item2.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C46165-783B-9B4C-8E4D-3C7237FBC9FF}" type="datetimeFigureOut">
              <a:rPr lang="en-US" smtClean="0"/>
              <a:t>4/25/24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26CE0F-D4E2-2340-8D20-44B59C2ADDE2}" type="slidenum">
              <a:rPr lang="en-US" smtClean="0"/>
              <a:t>‹#›</a:t>
            </a:fld>
            <a:endParaRPr lang="en-US" dirty="0"/>
          </a:p>
        </p:txBody>
      </p:sp>
    </p:spTree>
    <p:extLst>
      <p:ext uri="{BB962C8B-B14F-4D97-AF65-F5344CB8AC3E}">
        <p14:creationId xmlns:p14="http://schemas.microsoft.com/office/powerpoint/2010/main" val="79554193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a:t>
            </a:fld>
            <a:endParaRPr lang="en-US" dirty="0"/>
          </a:p>
        </p:txBody>
      </p:sp>
    </p:spTree>
    <p:extLst>
      <p:ext uri="{BB962C8B-B14F-4D97-AF65-F5344CB8AC3E}">
        <p14:creationId xmlns:p14="http://schemas.microsoft.com/office/powerpoint/2010/main" val="2904839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thesis will explore how zombies are an embodiment of unconscious bias towards people with physical and mental disabilities.</a:t>
            </a:r>
          </a:p>
        </p:txBody>
      </p:sp>
      <p:sp>
        <p:nvSpPr>
          <p:cNvPr id="4" name="Slide Number Placeholder 3"/>
          <p:cNvSpPr>
            <a:spLocks noGrp="1"/>
          </p:cNvSpPr>
          <p:nvPr>
            <p:ph type="sldNum" sz="quarter" idx="10"/>
          </p:nvPr>
        </p:nvSpPr>
        <p:spPr/>
        <p:txBody>
          <a:bodyPr/>
          <a:lstStyle/>
          <a:p>
            <a:fld id="{2226CE0F-D4E2-2340-8D20-44B59C2ADDE2}" type="slidenum">
              <a:rPr lang="en-US" smtClean="0"/>
              <a:t>2</a:t>
            </a:fld>
            <a:endParaRPr lang="en-US" dirty="0"/>
          </a:p>
        </p:txBody>
      </p:sp>
    </p:spTree>
    <p:extLst>
      <p:ext uri="{BB962C8B-B14F-4D97-AF65-F5344CB8AC3E}">
        <p14:creationId xmlns:p14="http://schemas.microsoft.com/office/powerpoint/2010/main" val="1711189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SLOW</a:t>
            </a:r>
          </a:p>
        </p:txBody>
      </p:sp>
      <p:sp>
        <p:nvSpPr>
          <p:cNvPr id="4" name="Slide Number Placeholder 3"/>
          <p:cNvSpPr>
            <a:spLocks noGrp="1"/>
          </p:cNvSpPr>
          <p:nvPr>
            <p:ph type="sldNum" sz="quarter" idx="10"/>
          </p:nvPr>
        </p:nvSpPr>
        <p:spPr/>
        <p:txBody>
          <a:bodyPr/>
          <a:lstStyle/>
          <a:p>
            <a:fld id="{2226CE0F-D4E2-2340-8D20-44B59C2ADDE2}" type="slidenum">
              <a:rPr lang="en-US" smtClean="0"/>
              <a:t>3</a:t>
            </a:fld>
            <a:endParaRPr lang="en-US" dirty="0"/>
          </a:p>
        </p:txBody>
      </p:sp>
    </p:spTree>
    <p:extLst>
      <p:ext uri="{BB962C8B-B14F-4D97-AF65-F5344CB8AC3E}">
        <p14:creationId xmlns:p14="http://schemas.microsoft.com/office/powerpoint/2010/main" val="1711189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 fear of zombies? Fear of homeless? Fear of disability.</a:t>
            </a:r>
          </a:p>
          <a:p>
            <a:r>
              <a:rPr lang="en-US" dirty="0"/>
              <a:t>My father with his crocodile crawl, I felt terrified as I knew he would just keep coming, speed had nothing to do with it</a:t>
            </a:r>
          </a:p>
          <a:p>
            <a:r>
              <a:rPr lang="en-US" dirty="0"/>
              <a:t>Nightmares about running in water not able to move quickly enough</a:t>
            </a:r>
          </a:p>
        </p:txBody>
      </p:sp>
      <p:sp>
        <p:nvSpPr>
          <p:cNvPr id="4" name="Slide Number Placeholder 3"/>
          <p:cNvSpPr>
            <a:spLocks noGrp="1"/>
          </p:cNvSpPr>
          <p:nvPr>
            <p:ph type="sldNum" sz="quarter" idx="10"/>
          </p:nvPr>
        </p:nvSpPr>
        <p:spPr/>
        <p:txBody>
          <a:bodyPr/>
          <a:lstStyle/>
          <a:p>
            <a:fld id="{2226CE0F-D4E2-2340-8D20-44B59C2ADDE2}" type="slidenum">
              <a:rPr lang="en-US" smtClean="0"/>
              <a:t>5</a:t>
            </a:fld>
            <a:endParaRPr lang="en-US" dirty="0"/>
          </a:p>
        </p:txBody>
      </p:sp>
    </p:spTree>
    <p:extLst>
      <p:ext uri="{BB962C8B-B14F-4D97-AF65-F5344CB8AC3E}">
        <p14:creationId xmlns:p14="http://schemas.microsoft.com/office/powerpoint/2010/main" val="2536920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Once kids are awake you know you are now on duty</a:t>
            </a:r>
          </a:p>
          <a:p>
            <a:r>
              <a:rPr lang="en-CA" sz="1200" kern="1200" dirty="0">
                <a:solidFill>
                  <a:schemeClr val="tx1"/>
                </a:solidFill>
                <a:effectLst/>
                <a:latin typeface="+mn-lt"/>
                <a:ea typeface="+mn-ea"/>
                <a:cs typeface="+mn-cs"/>
              </a:rPr>
              <a:t>it is not how powerful they are that makes </a:t>
            </a:r>
            <a:r>
              <a:rPr lang="en-CA" sz="1200" i="1" kern="1200" dirty="0">
                <a:solidFill>
                  <a:schemeClr val="tx1"/>
                </a:solidFill>
                <a:effectLst/>
                <a:latin typeface="+mn-lt"/>
                <a:ea typeface="+mn-ea"/>
                <a:cs typeface="+mn-cs"/>
              </a:rPr>
              <a:t>zombies</a:t>
            </a:r>
            <a:r>
              <a:rPr lang="en-CA" sz="1200" kern="1200" dirty="0">
                <a:solidFill>
                  <a:schemeClr val="tx1"/>
                </a:solidFill>
                <a:effectLst/>
                <a:latin typeface="+mn-lt"/>
                <a:ea typeface="+mn-ea"/>
                <a:cs typeface="+mn-cs"/>
              </a:rPr>
              <a:t> frightening; it is how dismal it would be to become one yourself (Barber, 2014). </a:t>
            </a:r>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6</a:t>
            </a:fld>
            <a:endParaRPr lang="en-US" dirty="0"/>
          </a:p>
        </p:txBody>
      </p:sp>
    </p:spTree>
    <p:extLst>
      <p:ext uri="{BB962C8B-B14F-4D97-AF65-F5344CB8AC3E}">
        <p14:creationId xmlns:p14="http://schemas.microsoft.com/office/powerpoint/2010/main" val="3054052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Disability does come from disease some times, mal nutrition.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Diabetes can cause blindness and amputations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Mumps causes deafness and encephalitis causing permanent brain damage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Polio</a:t>
            </a:r>
          </a:p>
          <a:p>
            <a:r>
              <a:rPr lang="en-US" dirty="0"/>
              <a:t>Disability cooties</a:t>
            </a:r>
          </a:p>
          <a:p>
            <a:r>
              <a:rPr lang="en-US" dirty="0"/>
              <a:t>Tom at the scuba swap, an engineer and people would not talk to him, help him try on gear, they ignored him.</a:t>
            </a:r>
          </a:p>
        </p:txBody>
      </p:sp>
      <p:sp>
        <p:nvSpPr>
          <p:cNvPr id="4" name="Slide Number Placeholder 3"/>
          <p:cNvSpPr>
            <a:spLocks noGrp="1"/>
          </p:cNvSpPr>
          <p:nvPr>
            <p:ph type="sldNum" sz="quarter" idx="10"/>
          </p:nvPr>
        </p:nvSpPr>
        <p:spPr/>
        <p:txBody>
          <a:bodyPr/>
          <a:lstStyle/>
          <a:p>
            <a:fld id="{2226CE0F-D4E2-2340-8D20-44B59C2ADDE2}" type="slidenum">
              <a:rPr lang="en-US" smtClean="0"/>
              <a:t>7</a:t>
            </a:fld>
            <a:endParaRPr lang="en-US" dirty="0"/>
          </a:p>
        </p:txBody>
      </p:sp>
    </p:spTree>
    <p:extLst>
      <p:ext uri="{BB962C8B-B14F-4D97-AF65-F5344CB8AC3E}">
        <p14:creationId xmlns:p14="http://schemas.microsoft.com/office/powerpoint/2010/main" val="4190373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8</a:t>
            </a:fld>
            <a:endParaRPr lang="en-US" dirty="0"/>
          </a:p>
        </p:txBody>
      </p:sp>
    </p:spTree>
    <p:extLst>
      <p:ext uri="{BB962C8B-B14F-4D97-AF65-F5344CB8AC3E}">
        <p14:creationId xmlns:p14="http://schemas.microsoft.com/office/powerpoint/2010/main" val="4039155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Disability cooties – how you may catch a disability if you go near people who have a disability  - confirmed by majority of my friends who have a physical disability</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general tendency is to avoid people with disabilities and to not seek to have any physical contact or discourse with them, as if out of fear that their disability might be contagious. When faced with people with disabilities or other perceived imperfections, we are forced to evaluate our own vulnerabilities, and this could get uncomfortable</a:t>
            </a:r>
            <a:r>
              <a:rPr lang="en-CA" dirty="0">
                <a:effectLst/>
              </a:rPr>
              <a:t> </a:t>
            </a:r>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9</a:t>
            </a:fld>
            <a:endParaRPr lang="en-US" dirty="0"/>
          </a:p>
        </p:txBody>
      </p:sp>
    </p:spTree>
    <p:extLst>
      <p:ext uri="{BB962C8B-B14F-4D97-AF65-F5344CB8AC3E}">
        <p14:creationId xmlns:p14="http://schemas.microsoft.com/office/powerpoint/2010/main" val="434939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Why are Zombies Still So Popular? Web. http://www.bbc.com/culture/story/20131025-zombie-nation. Last accessed on October 21, 2016. </a:t>
            </a:r>
          </a:p>
          <a:p>
            <a:pPr marL="0" marR="0" lvl="0" indent="0" algn="l" defTabSz="457200" rtl="0" eaLnBrk="1" fontAlgn="auto" latinLnBrk="0" hangingPunct="1">
              <a:lnSpc>
                <a:spcPct val="100000"/>
              </a:lnSpc>
              <a:spcBef>
                <a:spcPts val="0"/>
              </a:spcBef>
              <a:spcAft>
                <a:spcPts val="0"/>
              </a:spcAft>
              <a:buClrTx/>
              <a:buSzTx/>
              <a:buFontTx/>
              <a:buNone/>
              <a:tabLst/>
              <a:defRPr/>
            </a:pPr>
            <a:r>
              <a:rPr lang="en-CA" dirty="0"/>
              <a:t>‘To compare zombies to their rivals in the monster-movie pantheon, vampires and werewolves symbolise the thrill and the romance of having superhuman strength and no conscience − hence the Twilight and True Blood franchises. But there’s nothing glamorous about being a zombie. Unlike vampires and werewolves, they’re not frightening because of how powerful they are. They’re frightening because of how dismal it would be to become one yourself. ‘</a:t>
            </a:r>
          </a:p>
          <a:p>
            <a:r>
              <a:rPr lang="en-CA" sz="1200" kern="1200" dirty="0">
                <a:solidFill>
                  <a:schemeClr val="tx1"/>
                </a:solidFill>
                <a:effectLst/>
                <a:latin typeface="+mn-lt"/>
                <a:ea typeface="+mn-ea"/>
                <a:cs typeface="+mn-cs"/>
              </a:rPr>
              <a:t>‘</a:t>
            </a:r>
            <a:r>
              <a:rPr lang="en-CA" dirty="0"/>
              <a:t>They might tuck into the odd innocent bystander, but Dracula and the Wolfman don’t threaten our way of life. “ By Nicholas Barber, a writer who writes about popular culture,  21 October 2014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Imagine Lou Gerick's disease.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My friend Elizabeth loves her disability of deafness.</a:t>
            </a:r>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11</a:t>
            </a:fld>
            <a:endParaRPr lang="en-US" dirty="0"/>
          </a:p>
        </p:txBody>
      </p:sp>
    </p:spTree>
    <p:extLst>
      <p:ext uri="{BB962C8B-B14F-4D97-AF65-F5344CB8AC3E}">
        <p14:creationId xmlns:p14="http://schemas.microsoft.com/office/powerpoint/2010/main" val="586169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trace the rise of the Zombi to the Zombie</a:t>
            </a:r>
          </a:p>
        </p:txBody>
      </p:sp>
      <p:sp>
        <p:nvSpPr>
          <p:cNvPr id="4" name="Slide Number Placeholder 3"/>
          <p:cNvSpPr>
            <a:spLocks noGrp="1"/>
          </p:cNvSpPr>
          <p:nvPr>
            <p:ph type="sldNum" sz="quarter" idx="10"/>
          </p:nvPr>
        </p:nvSpPr>
        <p:spPr/>
        <p:txBody>
          <a:bodyPr/>
          <a:lstStyle/>
          <a:p>
            <a:fld id="{2226CE0F-D4E2-2340-8D20-44B59C2ADDE2}" type="slidenum">
              <a:rPr lang="en-US" smtClean="0"/>
              <a:t>12</a:t>
            </a:fld>
            <a:endParaRPr lang="en-US" dirty="0"/>
          </a:p>
        </p:txBody>
      </p:sp>
    </p:spTree>
    <p:extLst>
      <p:ext uri="{BB962C8B-B14F-4D97-AF65-F5344CB8AC3E}">
        <p14:creationId xmlns:p14="http://schemas.microsoft.com/office/powerpoint/2010/main" val="2476722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Colonialization caused a need to low paid workers in the colonized countries to make money for the imperialist over seers, The French overseers. He observed revenant corpses working in the fields for their masters for no money.</a:t>
            </a:r>
          </a:p>
          <a:p>
            <a:r>
              <a:rPr lang="en-US" dirty="0"/>
              <a:t>Seabrook, an American,  wrote a book about the island of Haiti and its voodoo along with sightings of zombies. He was the first to bring these living dead tales to the western world.</a:t>
            </a:r>
          </a:p>
          <a:p>
            <a:endParaRPr lang="en-US" dirty="0"/>
          </a:p>
          <a:p>
            <a:r>
              <a:rPr lang="en-US" dirty="0"/>
              <a:t>Penal Code:</a:t>
            </a:r>
          </a:p>
          <a:p>
            <a:r>
              <a:rPr lang="en-US" dirty="0"/>
              <a:t>“Also shall be qualified as attempted murder the employment which may be against any person of substances which, without causing actual death, produces a lethargic coma more or less prolonged. If after administering of such substances, the person has been buries, the act shall be considered murder no matter what result follows”</a:t>
            </a:r>
          </a:p>
          <a:p>
            <a:endParaRPr lang="en-US" dirty="0"/>
          </a:p>
          <a:p>
            <a:r>
              <a:rPr lang="en-US" dirty="0"/>
              <a:t>From Zombies by </a:t>
            </a:r>
            <a:r>
              <a:rPr lang="en-CA" b="1" dirty="0"/>
              <a:t>Professor Roger Luckhurst, University of London</a:t>
            </a:r>
          </a:p>
          <a:p>
            <a:r>
              <a:rPr lang="en-CA" dirty="0"/>
              <a:t>BA (Hull), MA (Sussex), PhD (Hull)</a:t>
            </a:r>
            <a:br>
              <a:rPr lang="en-CA" dirty="0"/>
            </a:br>
            <a:r>
              <a:rPr lang="en-CA" dirty="0"/>
              <a:t>Professor in Modern and Contemporary Literature</a:t>
            </a:r>
          </a:p>
          <a:p>
            <a:endParaRPr lang="en-US" dirty="0"/>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13</a:t>
            </a:fld>
            <a:endParaRPr lang="en-US" dirty="0"/>
          </a:p>
        </p:txBody>
      </p:sp>
    </p:spTree>
    <p:extLst>
      <p:ext uri="{BB962C8B-B14F-4D97-AF65-F5344CB8AC3E}">
        <p14:creationId xmlns:p14="http://schemas.microsoft.com/office/powerpoint/2010/main" val="1785757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1200" b="0" i="0" kern="1200" dirty="0">
                <a:solidFill>
                  <a:schemeClr val="tx1"/>
                </a:solidFill>
                <a:effectLst/>
                <a:latin typeface="+mn-lt"/>
                <a:ea typeface="+mn-ea"/>
                <a:cs typeface="+mn-cs"/>
              </a:rPr>
              <a:t>OLD TESTAMENT</a:t>
            </a:r>
          </a:p>
          <a:p>
            <a:pPr marL="0" marR="0" lvl="0" indent="0" algn="l" defTabSz="457200" rtl="0" eaLnBrk="1" fontAlgn="auto" latinLnBrk="0" hangingPunct="1">
              <a:lnSpc>
                <a:spcPct val="100000"/>
              </a:lnSpc>
              <a:spcBef>
                <a:spcPts val="0"/>
              </a:spcBef>
              <a:spcAft>
                <a:spcPts val="0"/>
              </a:spcAft>
              <a:buClrTx/>
              <a:buSzTx/>
              <a:buFontTx/>
              <a:buNone/>
              <a:tabLst/>
              <a:defRPr/>
            </a:pPr>
            <a:r>
              <a:rPr lang="en-CA" sz="1200" b="0" i="0" kern="1200" dirty="0">
                <a:solidFill>
                  <a:schemeClr val="tx1"/>
                </a:solidFill>
                <a:effectLst/>
                <a:latin typeface="+mn-lt"/>
                <a:ea typeface="+mn-ea"/>
                <a:cs typeface="+mn-cs"/>
              </a:rPr>
              <a:t>Disability is attributed to God. The general view of the Old Testament writers is that God brings disability as punishment for transgressions for sin or as an expression of God's wrath for people's disobedience. It is seen as a curse and as a result of unbelief and ignorance (Jewish Encyclopaedia, 1920; The Talmud of Jerusalem, 1956; and Encyclopaedia Judaica, 1972).</a:t>
            </a:r>
          </a:p>
          <a:p>
            <a:r>
              <a:rPr lang="en-CA" sz="1200" kern="1200" dirty="0">
                <a:solidFill>
                  <a:schemeClr val="tx1"/>
                </a:solidFill>
                <a:effectLst/>
                <a:latin typeface="+mn-lt"/>
                <a:ea typeface="+mn-ea"/>
                <a:cs typeface="+mn-cs"/>
              </a:rPr>
              <a:t>Leviticus 21: 17–19 states thus: </a:t>
            </a:r>
            <a:endParaRPr lang="en-CA" dirty="0"/>
          </a:p>
          <a:p>
            <a:r>
              <a:rPr lang="en-CA" sz="1200" kern="1200" dirty="0">
                <a:solidFill>
                  <a:schemeClr val="tx1"/>
                </a:solidFill>
                <a:effectLst/>
                <a:latin typeface="+mn-lt"/>
                <a:ea typeface="+mn-ea"/>
                <a:cs typeface="+mn-cs"/>
              </a:rPr>
              <a:t>Say this to Aaron; for generations to come none of your descendants who has a defect may come near to offer the food of his God. No man who has any defect may come near, no man who is blind or lame, disfigured or deformed. No man with a crippled foot or hand. </a:t>
            </a:r>
            <a:endParaRPr lang="en-CA"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NEW TESTAMENT</a:t>
            </a:r>
          </a:p>
          <a:p>
            <a:pPr marL="0" marR="0" lvl="0" indent="0" algn="l" defTabSz="4572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Luke 4:18–19: The Spirit of the Lord is on me, because he has anointed me to proclaim good news to the poor. He has sent me to proclaim freedom for the prisoners and recovery of sight for the blind, to set the oppressed free. </a:t>
            </a:r>
            <a:endParaRPr lang="en-CA" dirty="0"/>
          </a:p>
          <a:p>
            <a:r>
              <a:rPr lang="en-CA" sz="1200" kern="1200" dirty="0">
                <a:solidFill>
                  <a:schemeClr val="tx1"/>
                </a:solidFill>
                <a:effectLst/>
                <a:latin typeface="+mn-lt"/>
                <a:ea typeface="+mn-ea"/>
                <a:cs typeface="+mn-cs"/>
              </a:rPr>
              <a:t>Luke 7: 22: So he replied to the messengers, “go back and report to John what you have seen and heard: the blind receive sight, the lame walk, those who have leprosy are cleansed, the deaf hear, the dead are raised, and the good news is proclaimed to the poor.” </a:t>
            </a:r>
            <a:endParaRPr lang="en-CA" dirty="0"/>
          </a:p>
          <a:p>
            <a:pPr marL="0" marR="0" lvl="0" indent="0" algn="l" defTabSz="4572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John 9: 1–3: As he went along, he saw a man blind from birth. His disciples asked him, “Rabbi, who sinned, this man or his parents, that he was born blind?” “Neither this man nor his parents sinned,” said Jesus, “but this happened so that the work of God might be displayed in his life.” </a:t>
            </a:r>
            <a:endParaRPr lang="en-CA"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14</a:t>
            </a:fld>
            <a:endParaRPr lang="en-US" dirty="0"/>
          </a:p>
        </p:txBody>
      </p:sp>
    </p:spTree>
    <p:extLst>
      <p:ext uri="{BB962C8B-B14F-4D97-AF65-F5344CB8AC3E}">
        <p14:creationId xmlns:p14="http://schemas.microsoft.com/office/powerpoint/2010/main" val="3726296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Hiroshima:</a:t>
            </a:r>
          </a:p>
          <a:p>
            <a:r>
              <a:rPr lang="en-CA" sz="1200" kern="1200" dirty="0">
                <a:solidFill>
                  <a:schemeClr val="tx1"/>
                </a:solidFill>
                <a:effectLst/>
                <a:latin typeface="+mn-lt"/>
                <a:ea typeface="+mn-ea"/>
                <a:cs typeface="+mn-cs"/>
              </a:rPr>
              <a:t>Images of the dreadful human victims widely available</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TV Images:</a:t>
            </a:r>
          </a:p>
          <a:p>
            <a:r>
              <a:rPr lang="en-CA" sz="1200" kern="1200" dirty="0">
                <a:solidFill>
                  <a:schemeClr val="tx1"/>
                </a:solidFill>
                <a:effectLst/>
                <a:latin typeface="+mn-lt"/>
                <a:ea typeface="+mn-ea"/>
                <a:cs typeface="+mn-cs"/>
              </a:rPr>
              <a:t>Constructed reality of film and TV</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George Romero:</a:t>
            </a:r>
          </a:p>
          <a:p>
            <a:r>
              <a:rPr lang="en-CA" sz="1200" kern="1200" dirty="0">
                <a:solidFill>
                  <a:schemeClr val="tx1"/>
                </a:solidFill>
                <a:effectLst/>
                <a:latin typeface="+mn-lt"/>
                <a:ea typeface="+mn-ea"/>
                <a:cs typeface="+mn-cs"/>
              </a:rPr>
              <a:t>Did not use the word Zombie. Children eating their parents, last survivor shot by police</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Pulp Fiction:</a:t>
            </a:r>
          </a:p>
          <a:p>
            <a:r>
              <a:rPr lang="en-CA" sz="1200" kern="1200" dirty="0">
                <a:solidFill>
                  <a:schemeClr val="tx1"/>
                </a:solidFill>
                <a:effectLst/>
                <a:latin typeface="+mn-lt"/>
                <a:ea typeface="+mn-ea"/>
                <a:cs typeface="+mn-cs"/>
              </a:rPr>
              <a:t>Printed on cheap paper and widely read, comics and shock books</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Zombie Overload:</a:t>
            </a:r>
          </a:p>
          <a:p>
            <a:r>
              <a:rPr lang="en-CA" sz="1200" kern="1200" dirty="0">
                <a:solidFill>
                  <a:schemeClr val="tx1"/>
                </a:solidFill>
                <a:effectLst/>
                <a:latin typeface="+mn-lt"/>
                <a:ea typeface="+mn-ea"/>
                <a:cs typeface="+mn-cs"/>
              </a:rPr>
              <a:t>Distance, control, we can turn off if it gets too frightening – disabled people can’t do that.</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Apocalyptic:</a:t>
            </a:r>
          </a:p>
          <a:p>
            <a:r>
              <a:rPr lang="en-CA" sz="1200" kern="1200" dirty="0">
                <a:solidFill>
                  <a:schemeClr val="tx1"/>
                </a:solidFill>
                <a:effectLst/>
                <a:latin typeface="+mn-lt"/>
                <a:ea typeface="+mn-ea"/>
                <a:cs typeface="+mn-cs"/>
              </a:rPr>
              <a:t>Zombie manual in the Pentagon -  battle plan against zombie apocalypse.  Return to the unregulated days away from money, governments, stock market dependence of our lives.</a:t>
            </a:r>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15</a:t>
            </a:fld>
            <a:endParaRPr lang="en-US" dirty="0"/>
          </a:p>
        </p:txBody>
      </p:sp>
    </p:spTree>
    <p:extLst>
      <p:ext uri="{BB962C8B-B14F-4D97-AF65-F5344CB8AC3E}">
        <p14:creationId xmlns:p14="http://schemas.microsoft.com/office/powerpoint/2010/main" val="2466129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16</a:t>
            </a:fld>
            <a:endParaRPr lang="en-US" dirty="0"/>
          </a:p>
        </p:txBody>
      </p:sp>
    </p:spTree>
    <p:extLst>
      <p:ext uri="{BB962C8B-B14F-4D97-AF65-F5344CB8AC3E}">
        <p14:creationId xmlns:p14="http://schemas.microsoft.com/office/powerpoint/2010/main" val="1953531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Walking Dead”</a:t>
            </a:r>
          </a:p>
        </p:txBody>
      </p:sp>
      <p:sp>
        <p:nvSpPr>
          <p:cNvPr id="4" name="Slide Number Placeholder 3"/>
          <p:cNvSpPr>
            <a:spLocks noGrp="1"/>
          </p:cNvSpPr>
          <p:nvPr>
            <p:ph type="sldNum" sz="quarter" idx="10"/>
          </p:nvPr>
        </p:nvSpPr>
        <p:spPr/>
        <p:txBody>
          <a:bodyPr/>
          <a:lstStyle/>
          <a:p>
            <a:fld id="{2226CE0F-D4E2-2340-8D20-44B59C2ADDE2}" type="slidenum">
              <a:rPr lang="en-US" smtClean="0"/>
              <a:t>17</a:t>
            </a:fld>
            <a:endParaRPr lang="en-US" dirty="0"/>
          </a:p>
        </p:txBody>
      </p:sp>
    </p:spTree>
    <p:extLst>
      <p:ext uri="{BB962C8B-B14F-4D97-AF65-F5344CB8AC3E}">
        <p14:creationId xmlns:p14="http://schemas.microsoft.com/office/powerpoint/2010/main" val="3547738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18</a:t>
            </a:fld>
            <a:endParaRPr lang="en-US" dirty="0"/>
          </a:p>
        </p:txBody>
      </p:sp>
    </p:spTree>
    <p:extLst>
      <p:ext uri="{BB962C8B-B14F-4D97-AF65-F5344CB8AC3E}">
        <p14:creationId xmlns:p14="http://schemas.microsoft.com/office/powerpoint/2010/main" val="1263170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19</a:t>
            </a:fld>
            <a:endParaRPr lang="en-US" dirty="0"/>
          </a:p>
        </p:txBody>
      </p:sp>
    </p:spTree>
    <p:extLst>
      <p:ext uri="{BB962C8B-B14F-4D97-AF65-F5344CB8AC3E}">
        <p14:creationId xmlns:p14="http://schemas.microsoft.com/office/powerpoint/2010/main" val="761275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US military has also devised an elaborate plan should a zombie apocalypse befall the country, according to a Defense Department document obtained by CNN.</a:t>
            </a:r>
          </a:p>
          <a:p>
            <a:r>
              <a:rPr lang="en-CA" sz="1200" b="0" i="0" kern="1200" dirty="0">
                <a:solidFill>
                  <a:schemeClr val="tx1"/>
                </a:solidFill>
                <a:effectLst/>
                <a:latin typeface="+mn-lt"/>
                <a:ea typeface="+mn-ea"/>
                <a:cs typeface="+mn-cs"/>
              </a:rPr>
              <a:t>In an unclassified document titled "CONOP 8888," officials from U.S. Strategic Command used the specter of a planet-wide attack by the walking dead as a training template for how to plan for real-life, large-scale operations, emergencies and catastrophes.</a:t>
            </a:r>
          </a:p>
          <a:p>
            <a:endParaRPr lang="en-US" dirty="0"/>
          </a:p>
          <a:p>
            <a:r>
              <a:rPr lang="en-US" dirty="0"/>
              <a:t>http://i2.cdn.turner.com/cnn/2014/images/05/16/dod.zombie.apocalypse.plan.pdf </a:t>
            </a:r>
          </a:p>
        </p:txBody>
      </p:sp>
      <p:sp>
        <p:nvSpPr>
          <p:cNvPr id="4" name="Slide Number Placeholder 3"/>
          <p:cNvSpPr>
            <a:spLocks noGrp="1"/>
          </p:cNvSpPr>
          <p:nvPr>
            <p:ph type="sldNum" sz="quarter" idx="10"/>
          </p:nvPr>
        </p:nvSpPr>
        <p:spPr/>
        <p:txBody>
          <a:bodyPr/>
          <a:lstStyle/>
          <a:p>
            <a:fld id="{2226CE0F-D4E2-2340-8D20-44B59C2ADDE2}" type="slidenum">
              <a:rPr lang="en-US" smtClean="0"/>
              <a:t>20</a:t>
            </a:fld>
            <a:endParaRPr lang="en-US" dirty="0"/>
          </a:p>
        </p:txBody>
      </p:sp>
    </p:spTree>
    <p:extLst>
      <p:ext uri="{BB962C8B-B14F-4D97-AF65-F5344CB8AC3E}">
        <p14:creationId xmlns:p14="http://schemas.microsoft.com/office/powerpoint/2010/main" val="1840248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Survivalist:</a:t>
            </a:r>
          </a:p>
          <a:p>
            <a:r>
              <a:rPr lang="en-CA" sz="1200" kern="1200" dirty="0">
                <a:solidFill>
                  <a:schemeClr val="tx1"/>
                </a:solidFill>
                <a:effectLst/>
                <a:latin typeface="+mn-lt"/>
                <a:ea typeface="+mn-ea"/>
                <a:cs typeface="+mn-cs"/>
              </a:rPr>
              <a:t>Having been told how unique we are  we find we are not and zombies make us see how fragile we are</a:t>
            </a:r>
          </a:p>
          <a:p>
            <a:r>
              <a:rPr lang="en-CA" sz="1200" kern="1200" dirty="0">
                <a:solidFill>
                  <a:schemeClr val="tx1"/>
                </a:solidFill>
                <a:effectLst/>
                <a:latin typeface="+mn-lt"/>
                <a:ea typeface="+mn-ea"/>
                <a:cs typeface="+mn-cs"/>
              </a:rPr>
              <a:t>Look out for yourself, no time to look after the weaker in society</a:t>
            </a:r>
          </a:p>
          <a:p>
            <a:endParaRPr lang="en-CA" sz="120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Primo Levi,  on the concentration camps (Primo Michele Levi was an Italian Jewish</a:t>
            </a:r>
            <a:r>
              <a:rPr lang="en-CA" sz="1200" b="0" i="0" u="none" kern="1200" dirty="0">
                <a:solidFill>
                  <a:schemeClr val="tx1"/>
                </a:solidFill>
                <a:effectLst/>
                <a:latin typeface="+mn-lt"/>
                <a:ea typeface="+mn-ea"/>
                <a:cs typeface="+mn-cs"/>
              </a:rPr>
              <a:t> </a:t>
            </a:r>
            <a:r>
              <a:rPr lang="en-CA" sz="1200" b="0" i="0" kern="1200" dirty="0">
                <a:solidFill>
                  <a:schemeClr val="tx1"/>
                </a:solidFill>
                <a:effectLst/>
                <a:latin typeface="+mn-lt"/>
                <a:ea typeface="+mn-ea"/>
                <a:cs typeface="+mn-cs"/>
              </a:rPr>
              <a:t>chemist, writer, and Holocaust survivor.)</a:t>
            </a:r>
          </a:p>
          <a:p>
            <a:r>
              <a:rPr lang="en-CA" dirty="0"/>
              <a:t>“the Muselmanner, the drowned, form the backbone of the camp, an anonymous mass...of non-men who march and labor in silence, the divine spark dead in them.... One hesitates to call them living: one hesitates to call their death death, in the face of which they have no fear, as they are too tired to understand”</a:t>
            </a:r>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26CE0F-D4E2-2340-8D20-44B59C2ADDE2}" type="slidenum">
              <a:rPr lang="en-US" smtClean="0"/>
              <a:t>21</a:t>
            </a:fld>
            <a:endParaRPr lang="en-US" dirty="0"/>
          </a:p>
        </p:txBody>
      </p:sp>
    </p:spTree>
    <p:extLst>
      <p:ext uri="{BB962C8B-B14F-4D97-AF65-F5344CB8AC3E}">
        <p14:creationId xmlns:p14="http://schemas.microsoft.com/office/powerpoint/2010/main" val="1543704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‘we are all equally complicit in the murder of others – whether real, symbolic or social murder – to save ourselves and our way of life. Neoliberalism is a regime that fosters self discipline, self control and self protection; in other words, it involves a competition for survival’ Dahlia Schweitzer, Adjunct professor  at ArtCentre College of Design in Pasedena California</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r>
              <a:rPr lang="en-US" dirty="0"/>
              <a:t>I ran this thought, Nameless Faceless Horde,  by my friends who have physical disability and they were </a:t>
            </a:r>
            <a:r>
              <a:rPr lang="en-US" b="1" dirty="0"/>
              <a:t>enthusiastically</a:t>
            </a:r>
            <a:r>
              <a:rPr lang="en-US" dirty="0"/>
              <a:t> agreeing with being thought of as a “nameless faceless horde”</a:t>
            </a:r>
          </a:p>
          <a:p>
            <a:endParaRPr lang="en-US" dirty="0"/>
          </a:p>
          <a:p>
            <a:r>
              <a:rPr lang="en-US" dirty="0"/>
              <a:t>People in wheelchairs tend to be ignored as they are below our eye level – Tom Scuba Swap.</a:t>
            </a:r>
          </a:p>
          <a:p>
            <a:endParaRPr lang="en-US" dirty="0"/>
          </a:p>
          <a:p>
            <a:r>
              <a:rPr lang="en-US" dirty="0"/>
              <a:t>Stephen Hawkins physically disabled but a huge contributor to society</a:t>
            </a:r>
          </a:p>
          <a:p>
            <a:endParaRPr lang="en-US" dirty="0"/>
          </a:p>
          <a:p>
            <a:r>
              <a:rPr lang="en-US" dirty="0"/>
              <a:t>Sean of the dead </a:t>
            </a:r>
            <a:r>
              <a:rPr lang="mr-IN" dirty="0"/>
              <a:t>–</a:t>
            </a:r>
            <a:r>
              <a:rPr lang="en-US" dirty="0"/>
              <a:t> TV watching zombies</a:t>
            </a:r>
          </a:p>
          <a:p>
            <a:endParaRPr lang="en-US" dirty="0"/>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22</a:t>
            </a:fld>
            <a:endParaRPr lang="en-US" dirty="0"/>
          </a:p>
        </p:txBody>
      </p:sp>
    </p:spTree>
    <p:extLst>
      <p:ext uri="{BB962C8B-B14F-4D97-AF65-F5344CB8AC3E}">
        <p14:creationId xmlns:p14="http://schemas.microsoft.com/office/powerpoint/2010/main" val="254532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TA I asked who could grow their own food and only 1 person out of a class of 300 in the lecture said yes.</a:t>
            </a:r>
          </a:p>
          <a:p>
            <a:endParaRPr lang="en-US" dirty="0"/>
          </a:p>
          <a:p>
            <a:r>
              <a:rPr lang="en-CA" sz="1200" b="1" i="0" kern="1200" dirty="0">
                <a:solidFill>
                  <a:schemeClr val="tx1"/>
                </a:solidFill>
                <a:effectLst/>
                <a:latin typeface="+mn-lt"/>
                <a:ea typeface="+mn-ea"/>
                <a:cs typeface="+mn-cs"/>
              </a:rPr>
              <a:t>Corinne Duyvis </a:t>
            </a:r>
            <a:r>
              <a:rPr lang="en-CA" sz="1200" b="0" i="0" kern="1200" dirty="0">
                <a:solidFill>
                  <a:schemeClr val="tx1"/>
                </a:solidFill>
                <a:effectLst/>
                <a:latin typeface="+mn-lt"/>
                <a:ea typeface="+mn-ea"/>
                <a:cs typeface="+mn-cs"/>
              </a:rPr>
              <a:t>autistic and an author</a:t>
            </a:r>
          </a:p>
          <a:p>
            <a:r>
              <a:rPr lang="en-CA" sz="1200" b="0" i="0" kern="1200" dirty="0">
                <a:solidFill>
                  <a:schemeClr val="tx1"/>
                </a:solidFill>
                <a:effectLst/>
                <a:latin typeface="+mn-lt"/>
                <a:ea typeface="+mn-ea"/>
                <a:cs typeface="+mn-cs"/>
              </a:rPr>
              <a:t>‘there’s no room for political correctness in matters of survival. Supporting —even tolerating — disabled people is thought to be an example of modern generosity, so it makes sense to assume that, once society breaks down, we’ll revert to treating disabled people with the same brutality and pragmatism as in the past.’ </a:t>
            </a:r>
            <a:r>
              <a:rPr lang="en-CA" sz="1200" b="1" i="0" kern="1200" dirty="0">
                <a:solidFill>
                  <a:schemeClr val="tx1"/>
                </a:solidFill>
                <a:effectLst/>
                <a:latin typeface="+mn-lt"/>
                <a:ea typeface="+mn-ea"/>
                <a:cs typeface="+mn-cs"/>
              </a:rPr>
              <a:t>Corinne Duyvis </a:t>
            </a:r>
            <a:r>
              <a:rPr lang="en-CA" sz="1200" b="0" i="0" kern="1200" dirty="0">
                <a:solidFill>
                  <a:schemeClr val="tx1"/>
                </a:solidFill>
                <a:effectLst/>
                <a:latin typeface="+mn-lt"/>
                <a:ea typeface="+mn-ea"/>
                <a:cs typeface="+mn-cs"/>
              </a:rPr>
              <a:t>autistic and an author upset at disabled people being killed off first in stories</a:t>
            </a:r>
          </a:p>
          <a:p>
            <a:r>
              <a:rPr lang="en-CA" sz="1200" b="0" i="0" kern="1200" dirty="0">
                <a:solidFill>
                  <a:schemeClr val="tx1"/>
                </a:solidFill>
                <a:effectLst/>
                <a:latin typeface="+mn-lt"/>
                <a:ea typeface="+mn-ea"/>
                <a:cs typeface="+mn-cs"/>
              </a:rPr>
              <a:t>Living while disabled is seen as an act of luxury.</a:t>
            </a:r>
          </a:p>
          <a:p>
            <a:r>
              <a:rPr lang="en-CA" sz="1200" b="0" i="0" kern="1200" dirty="0">
                <a:solidFill>
                  <a:schemeClr val="tx1"/>
                </a:solidFill>
                <a:effectLst/>
                <a:latin typeface="+mn-lt"/>
                <a:ea typeface="+mn-ea"/>
                <a:cs typeface="+mn-cs"/>
              </a:rPr>
              <a:t>And when the situation gets tough, luxuries are the first to go.</a:t>
            </a:r>
          </a:p>
          <a:p>
            <a:r>
              <a:rPr lang="en-US" b="0" dirty="0"/>
              <a:t>https://www.theguardian.com/childrens-books-site/2016/mar/14/disability-autism-sci-fi-corinne-duyvis </a:t>
            </a:r>
          </a:p>
        </p:txBody>
      </p:sp>
      <p:sp>
        <p:nvSpPr>
          <p:cNvPr id="4" name="Slide Number Placeholder 3"/>
          <p:cNvSpPr>
            <a:spLocks noGrp="1"/>
          </p:cNvSpPr>
          <p:nvPr>
            <p:ph type="sldNum" sz="quarter" idx="10"/>
          </p:nvPr>
        </p:nvSpPr>
        <p:spPr/>
        <p:txBody>
          <a:bodyPr/>
          <a:lstStyle/>
          <a:p>
            <a:fld id="{2226CE0F-D4E2-2340-8D20-44B59C2ADDE2}" type="slidenum">
              <a:rPr lang="en-US" smtClean="0"/>
              <a:t>23</a:t>
            </a:fld>
            <a:endParaRPr lang="en-US" dirty="0"/>
          </a:p>
        </p:txBody>
      </p:sp>
    </p:spTree>
    <p:extLst>
      <p:ext uri="{BB962C8B-B14F-4D97-AF65-F5344CB8AC3E}">
        <p14:creationId xmlns:p14="http://schemas.microsoft.com/office/powerpoint/2010/main" val="1216926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24</a:t>
            </a:fld>
            <a:endParaRPr lang="en-US" dirty="0"/>
          </a:p>
        </p:txBody>
      </p:sp>
    </p:spTree>
    <p:extLst>
      <p:ext uri="{BB962C8B-B14F-4D97-AF65-F5344CB8AC3E}">
        <p14:creationId xmlns:p14="http://schemas.microsoft.com/office/powerpoint/2010/main" val="18351433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Mumps causes deafness and encephalitis causing permanent brain damage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Polio</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a:t>Leprocy</a:t>
            </a:r>
            <a:endParaRPr lang="en-US" dirty="0"/>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25</a:t>
            </a:fld>
            <a:endParaRPr lang="en-US" dirty="0"/>
          </a:p>
        </p:txBody>
      </p:sp>
    </p:spTree>
    <p:extLst>
      <p:ext uri="{BB962C8B-B14F-4D97-AF65-F5344CB8AC3E}">
        <p14:creationId xmlns:p14="http://schemas.microsoft.com/office/powerpoint/2010/main" val="2858997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26</a:t>
            </a:fld>
            <a:endParaRPr lang="en-US" dirty="0"/>
          </a:p>
        </p:txBody>
      </p:sp>
    </p:spTree>
    <p:extLst>
      <p:ext uri="{BB962C8B-B14F-4D97-AF65-F5344CB8AC3E}">
        <p14:creationId xmlns:p14="http://schemas.microsoft.com/office/powerpoint/2010/main" val="20853126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Interesting to me that medical profession keep someone alive even if they are in great pain and suffering in life, like my mum.</a:t>
            </a:r>
          </a:p>
          <a:p>
            <a:endParaRPr lang="en-US" dirty="0"/>
          </a:p>
          <a:p>
            <a:r>
              <a:rPr lang="en-US" dirty="0"/>
              <a:t>In 1968 a group of Harvard doctors changed the definition of dead to brain dead.</a:t>
            </a:r>
          </a:p>
        </p:txBody>
      </p:sp>
      <p:sp>
        <p:nvSpPr>
          <p:cNvPr id="4" name="Slide Number Placeholder 3"/>
          <p:cNvSpPr>
            <a:spLocks noGrp="1"/>
          </p:cNvSpPr>
          <p:nvPr>
            <p:ph type="sldNum" sz="quarter" idx="10"/>
          </p:nvPr>
        </p:nvSpPr>
        <p:spPr/>
        <p:txBody>
          <a:bodyPr/>
          <a:lstStyle/>
          <a:p>
            <a:fld id="{2226CE0F-D4E2-2340-8D20-44B59C2ADDE2}" type="slidenum">
              <a:rPr lang="en-US" smtClean="0"/>
              <a:t>27</a:t>
            </a:fld>
            <a:endParaRPr lang="en-US" dirty="0"/>
          </a:p>
        </p:txBody>
      </p:sp>
    </p:spTree>
    <p:extLst>
      <p:ext uri="{BB962C8B-B14F-4D97-AF65-F5344CB8AC3E}">
        <p14:creationId xmlns:p14="http://schemas.microsoft.com/office/powerpoint/2010/main" val="3629554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28</a:t>
            </a:fld>
            <a:endParaRPr lang="en-US" dirty="0"/>
          </a:p>
        </p:txBody>
      </p:sp>
    </p:spTree>
    <p:extLst>
      <p:ext uri="{BB962C8B-B14F-4D97-AF65-F5344CB8AC3E}">
        <p14:creationId xmlns:p14="http://schemas.microsoft.com/office/powerpoint/2010/main" val="4040195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29</a:t>
            </a:fld>
            <a:endParaRPr lang="en-US" dirty="0"/>
          </a:p>
        </p:txBody>
      </p:sp>
    </p:spTree>
    <p:extLst>
      <p:ext uri="{BB962C8B-B14F-4D97-AF65-F5344CB8AC3E}">
        <p14:creationId xmlns:p14="http://schemas.microsoft.com/office/powerpoint/2010/main" val="25384986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someone we can quickly judge  and sum up who we think they are. We categorize as a survival technique but we are often wrong, so we need to redefine bias, especially in my opinion, regarding disability.</a:t>
            </a:r>
          </a:p>
          <a:p>
            <a:endParaRPr lang="en-US" dirty="0"/>
          </a:p>
          <a:p>
            <a:r>
              <a:rPr lang="en-CA" dirty="0"/>
              <a:t>To define </a:t>
            </a:r>
            <a:r>
              <a:rPr lang="en-CA" b="1" dirty="0"/>
              <a:t>Implicit Bias</a:t>
            </a:r>
            <a:r>
              <a:rPr lang="en-CA" dirty="0"/>
              <a:t>. Also known as </a:t>
            </a:r>
            <a:r>
              <a:rPr lang="en-CA" b="1" dirty="0"/>
              <a:t>implicit</a:t>
            </a:r>
            <a:r>
              <a:rPr lang="en-CA" dirty="0"/>
              <a:t> social cognition, </a:t>
            </a:r>
            <a:r>
              <a:rPr lang="en-CA" b="1" dirty="0"/>
              <a:t>implicit bias</a:t>
            </a:r>
            <a:r>
              <a:rPr lang="en-CA" dirty="0"/>
              <a:t> refers to the attitudes or stereotypes that affect our understanding, actions, and decisions in an </a:t>
            </a:r>
            <a:r>
              <a:rPr lang="en-CA" b="1" dirty="0"/>
              <a:t>unconscious</a:t>
            </a:r>
            <a:r>
              <a:rPr lang="en-CA" dirty="0"/>
              <a:t> manner</a:t>
            </a:r>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30</a:t>
            </a:fld>
            <a:endParaRPr lang="en-US" dirty="0"/>
          </a:p>
        </p:txBody>
      </p:sp>
    </p:spTree>
    <p:extLst>
      <p:ext uri="{BB962C8B-B14F-4D97-AF65-F5344CB8AC3E}">
        <p14:creationId xmlns:p14="http://schemas.microsoft.com/office/powerpoint/2010/main" val="37669896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Judith Butler we need to mourn efficiently and effectively and we don’t always get to do this.</a:t>
            </a:r>
          </a:p>
        </p:txBody>
      </p:sp>
      <p:sp>
        <p:nvSpPr>
          <p:cNvPr id="4" name="Slide Number Placeholder 3"/>
          <p:cNvSpPr>
            <a:spLocks noGrp="1"/>
          </p:cNvSpPr>
          <p:nvPr>
            <p:ph type="sldNum" sz="quarter" idx="10"/>
          </p:nvPr>
        </p:nvSpPr>
        <p:spPr/>
        <p:txBody>
          <a:bodyPr/>
          <a:lstStyle/>
          <a:p>
            <a:fld id="{2226CE0F-D4E2-2340-8D20-44B59C2ADDE2}" type="slidenum">
              <a:rPr lang="en-US" smtClean="0"/>
              <a:t>31</a:t>
            </a:fld>
            <a:endParaRPr lang="en-US" dirty="0"/>
          </a:p>
        </p:txBody>
      </p:sp>
    </p:spTree>
    <p:extLst>
      <p:ext uri="{BB962C8B-B14F-4D97-AF65-F5344CB8AC3E}">
        <p14:creationId xmlns:p14="http://schemas.microsoft.com/office/powerpoint/2010/main" val="12960559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32</a:t>
            </a:fld>
            <a:endParaRPr lang="en-US" dirty="0"/>
          </a:p>
        </p:txBody>
      </p:sp>
    </p:spTree>
    <p:extLst>
      <p:ext uri="{BB962C8B-B14F-4D97-AF65-F5344CB8AC3E}">
        <p14:creationId xmlns:p14="http://schemas.microsoft.com/office/powerpoint/2010/main" val="22821774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Most survivors in The Walking Dead have PTSD of some kind, few have a physical disability. Carol especially could not kill anymore, for almost a whole season.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Joe Mohammed states he is better off in a wheelchair as he can move faster “Shit, if I couldn’t roll myself faster than a walking zombie, how could I have lasted so long?” In fact in a further recounting his wheelchair saves him when attached by a ‘dragger’ – zombie who lost its legs – if standing it might have grabbed his ankle.</a:t>
            </a:r>
          </a:p>
          <a:p>
            <a:endParaRPr lang="en-US" dirty="0"/>
          </a:p>
        </p:txBody>
      </p:sp>
      <p:sp>
        <p:nvSpPr>
          <p:cNvPr id="4" name="Slide Number Placeholder 3"/>
          <p:cNvSpPr>
            <a:spLocks noGrp="1"/>
          </p:cNvSpPr>
          <p:nvPr>
            <p:ph type="sldNum" sz="quarter" idx="10"/>
          </p:nvPr>
        </p:nvSpPr>
        <p:spPr/>
        <p:txBody>
          <a:bodyPr/>
          <a:lstStyle/>
          <a:p>
            <a:fld id="{2226CE0F-D4E2-2340-8D20-44B59C2ADDE2}" type="slidenum">
              <a:rPr lang="en-US" smtClean="0"/>
              <a:t>33</a:t>
            </a:fld>
            <a:endParaRPr lang="en-US" dirty="0"/>
          </a:p>
        </p:txBody>
      </p:sp>
    </p:spTree>
    <p:extLst>
      <p:ext uri="{BB962C8B-B14F-4D97-AF65-F5344CB8AC3E}">
        <p14:creationId xmlns:p14="http://schemas.microsoft.com/office/powerpoint/2010/main" val="5099557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34</a:t>
            </a:fld>
            <a:endParaRPr lang="en-US" dirty="0"/>
          </a:p>
        </p:txBody>
      </p:sp>
    </p:spTree>
    <p:extLst>
      <p:ext uri="{BB962C8B-B14F-4D97-AF65-F5344CB8AC3E}">
        <p14:creationId xmlns:p14="http://schemas.microsoft.com/office/powerpoint/2010/main" val="3527649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35</a:t>
            </a:fld>
            <a:endParaRPr lang="en-US" dirty="0"/>
          </a:p>
        </p:txBody>
      </p:sp>
    </p:spTree>
    <p:extLst>
      <p:ext uri="{BB962C8B-B14F-4D97-AF65-F5344CB8AC3E}">
        <p14:creationId xmlns:p14="http://schemas.microsoft.com/office/powerpoint/2010/main" val="5217888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36</a:t>
            </a:fld>
            <a:endParaRPr lang="en-US" dirty="0"/>
          </a:p>
        </p:txBody>
      </p:sp>
    </p:spTree>
    <p:extLst>
      <p:ext uri="{BB962C8B-B14F-4D97-AF65-F5344CB8AC3E}">
        <p14:creationId xmlns:p14="http://schemas.microsoft.com/office/powerpoint/2010/main" val="37229244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37</a:t>
            </a:fld>
            <a:endParaRPr lang="en-US" dirty="0"/>
          </a:p>
        </p:txBody>
      </p:sp>
    </p:spTree>
    <p:extLst>
      <p:ext uri="{BB962C8B-B14F-4D97-AF65-F5344CB8AC3E}">
        <p14:creationId xmlns:p14="http://schemas.microsoft.com/office/powerpoint/2010/main" val="19800503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38</a:t>
            </a:fld>
            <a:endParaRPr lang="en-US" dirty="0"/>
          </a:p>
        </p:txBody>
      </p:sp>
    </p:spTree>
    <p:extLst>
      <p:ext uri="{BB962C8B-B14F-4D97-AF65-F5344CB8AC3E}">
        <p14:creationId xmlns:p14="http://schemas.microsoft.com/office/powerpoint/2010/main" val="24658447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39</a:t>
            </a:fld>
            <a:endParaRPr lang="en-US" dirty="0"/>
          </a:p>
        </p:txBody>
      </p:sp>
    </p:spTree>
    <p:extLst>
      <p:ext uri="{BB962C8B-B14F-4D97-AF65-F5344CB8AC3E}">
        <p14:creationId xmlns:p14="http://schemas.microsoft.com/office/powerpoint/2010/main" val="12591426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40</a:t>
            </a:fld>
            <a:endParaRPr lang="en-US" dirty="0"/>
          </a:p>
        </p:txBody>
      </p:sp>
    </p:spTree>
    <p:extLst>
      <p:ext uri="{BB962C8B-B14F-4D97-AF65-F5344CB8AC3E}">
        <p14:creationId xmlns:p14="http://schemas.microsoft.com/office/powerpoint/2010/main" val="16372283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41</a:t>
            </a:fld>
            <a:endParaRPr lang="en-US" dirty="0"/>
          </a:p>
        </p:txBody>
      </p:sp>
    </p:spTree>
    <p:extLst>
      <p:ext uri="{BB962C8B-B14F-4D97-AF65-F5344CB8AC3E}">
        <p14:creationId xmlns:p14="http://schemas.microsoft.com/office/powerpoint/2010/main" val="39540345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42</a:t>
            </a:fld>
            <a:endParaRPr lang="en-US" dirty="0"/>
          </a:p>
        </p:txBody>
      </p:sp>
    </p:spTree>
    <p:extLst>
      <p:ext uri="{BB962C8B-B14F-4D97-AF65-F5344CB8AC3E}">
        <p14:creationId xmlns:p14="http://schemas.microsoft.com/office/powerpoint/2010/main" val="18937476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43</a:t>
            </a:fld>
            <a:endParaRPr lang="en-US" dirty="0"/>
          </a:p>
        </p:txBody>
      </p:sp>
    </p:spTree>
    <p:extLst>
      <p:ext uri="{BB962C8B-B14F-4D97-AF65-F5344CB8AC3E}">
        <p14:creationId xmlns:p14="http://schemas.microsoft.com/office/powerpoint/2010/main" val="21001368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 I think learning how to more successfully cooperate will mean we’ll have a better chance at surviving anyways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“Apocalyptic fiction doesn’t just embrace the erasure of the disabled and medically compromised, it normalizes their obliteration’  Shoshana </a:t>
            </a:r>
            <a:r>
              <a:rPr lang="en-CA" sz="1200" b="0" i="0" kern="1200" noProof="0" dirty="0">
                <a:solidFill>
                  <a:schemeClr val="tx1"/>
                </a:solidFill>
                <a:effectLst/>
                <a:latin typeface="+mn-lt"/>
                <a:ea typeface="+mn-ea"/>
                <a:cs typeface="+mn-cs"/>
              </a:rPr>
              <a:t>Kessock</a:t>
            </a:r>
            <a:r>
              <a:rPr lang="en-CA" sz="1200" b="0" i="0" kern="1200" dirty="0">
                <a:solidFill>
                  <a:schemeClr val="tx1"/>
                </a:solidFill>
                <a:effectLst/>
                <a:latin typeface="+mn-lt"/>
                <a:ea typeface="+mn-ea"/>
                <a:cs typeface="+mn-cs"/>
              </a:rPr>
              <a:t>, </a:t>
            </a:r>
            <a:r>
              <a:rPr lang="en-CA" sz="1200" b="0" i="0" kern="1200" cap="all" dirty="0">
                <a:solidFill>
                  <a:schemeClr val="tx1"/>
                </a:solidFill>
                <a:effectLst/>
                <a:latin typeface="+mn-lt"/>
                <a:ea typeface="+mn-ea"/>
                <a:cs typeface="+mn-cs"/>
              </a:rPr>
              <a:t>WRITER, GAME DESIGNER AND UNREALITY Expert</a:t>
            </a:r>
          </a:p>
          <a:p>
            <a:endParaRPr lang="en-CA" sz="1200" b="0" i="0" kern="1200" cap="all" dirty="0">
              <a:solidFill>
                <a:schemeClr val="tx1"/>
              </a:solidFill>
              <a:effectLst/>
              <a:latin typeface="+mn-lt"/>
              <a:ea typeface="+mn-ea"/>
              <a:cs typeface="+mn-cs"/>
            </a:endParaRPr>
          </a:p>
          <a:p>
            <a:endParaRPr lang="en-CA" sz="1200" b="0" i="0" kern="1200" cap="all"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Writer, speaker and activist Eli Clarke on body mind acceptance moments  ‘They foster a matter of fact acceptance of our tics, tremors, stutters, seizures, knots, scars, pain, quirks. They encourage an appreciation for missing teeth and the smarts that stretch food stamps to the end of the month, for big bellies and wide hips, for the flash of hands signing American Sign Language and typing on assistive communication devices, for dark skin and kinky hair. They let us embrace our wild femmeness, our handsome butchness, our glorious androgyny. I want to live in a world where these moments are common and unremarkable.</a:t>
            </a:r>
            <a:endParaRPr lang="en-CA" sz="1200" b="0" i="0" u="none" kern="1200" cap="all"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fld id="{2226CE0F-D4E2-2340-8D20-44B59C2ADDE2}" type="slidenum">
              <a:rPr lang="en-US" smtClean="0"/>
              <a:t>44</a:t>
            </a:fld>
            <a:endParaRPr lang="en-US" dirty="0"/>
          </a:p>
        </p:txBody>
      </p:sp>
    </p:spTree>
    <p:extLst>
      <p:ext uri="{BB962C8B-B14F-4D97-AF65-F5344CB8AC3E}">
        <p14:creationId xmlns:p14="http://schemas.microsoft.com/office/powerpoint/2010/main" val="3966507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6CE0F-D4E2-2340-8D20-44B59C2ADDE2}" type="slidenum">
              <a:rPr lang="en-US" smtClean="0"/>
              <a:t>45</a:t>
            </a:fld>
            <a:endParaRPr lang="en-US" dirty="0"/>
          </a:p>
        </p:txBody>
      </p:sp>
    </p:spTree>
    <p:extLst>
      <p:ext uri="{BB962C8B-B14F-4D97-AF65-F5344CB8AC3E}">
        <p14:creationId xmlns:p14="http://schemas.microsoft.com/office/powerpoint/2010/main" val="4005979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endParaRPr lang="en-US" dirty="0"/>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dirty="0"/>
              <a:t>Drag picture to placeholder or click icon to add</a:t>
            </a:r>
            <a:endParaRPr dirty="0"/>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endParaRPr lang="en-US" dirty="0"/>
          </a:p>
        </p:txBody>
      </p:sp>
      <p:sp>
        <p:nvSpPr>
          <p:cNvPr id="9" name="Slide Number Placeholder 8"/>
          <p:cNvSpPr>
            <a:spLocks noGrp="1"/>
          </p:cNvSpPr>
          <p:nvPr>
            <p:ph type="sldNum" sz="quarter" idx="12"/>
          </p:nvPr>
        </p:nvSpPr>
        <p:spPr/>
        <p:txBody>
          <a:bodyPr/>
          <a:lstStyle/>
          <a:p>
            <a:fld id="{B9D2C864-9362-43C7-A136-D9C41D93A96D}" type="slidenum">
              <a:rPr lang="en-US" smtClean="0"/>
              <a:t>‹#›</a:t>
            </a:fld>
            <a:endParaRPr lang="en-US" dirty="0"/>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4" name="Slide Number Placeholder 3"/>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dirty="0"/>
              <a:t>Drag picture to placeholder or click icon to add</a:t>
            </a:r>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dirty="0"/>
              <a:t>Drag picture to placeholder or click icon to add</a:t>
            </a:r>
            <a:endParaRPr dirty="0"/>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dirty="0"/>
              <a:t>Drag picture to placeholder or click icon to add</a:t>
            </a:r>
            <a:endParaRPr dirty="0"/>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dirty="0"/>
              <a:t>Drag picture to placeholder or click icon to add</a:t>
            </a:r>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US" dirty="0"/>
              <a:t>Drag picture to placeholder or click icon to add</a:t>
            </a:r>
            <a:endParaRPr dirty="0"/>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US" dirty="0"/>
              <a:t>Drag picture to placeholder or click icon to add</a:t>
            </a:r>
            <a:endParaRPr dirty="0"/>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dirty="0"/>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dirty="0"/>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hdr="0" dt="0"/>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Zombification of Disability</a:t>
            </a:r>
          </a:p>
        </p:txBody>
      </p:sp>
      <p:sp>
        <p:nvSpPr>
          <p:cNvPr id="3" name="Subtitle 2"/>
          <p:cNvSpPr>
            <a:spLocks noGrp="1"/>
          </p:cNvSpPr>
          <p:nvPr>
            <p:ph type="subTitle" idx="1"/>
          </p:nvPr>
        </p:nvSpPr>
        <p:spPr>
          <a:xfrm>
            <a:off x="2209800" y="5389418"/>
            <a:ext cx="6477000" cy="841302"/>
          </a:xfrm>
        </p:spPr>
        <p:txBody>
          <a:bodyPr/>
          <a:lstStyle/>
          <a:p>
            <a:r>
              <a:rPr lang="en-US" dirty="0"/>
              <a:t>Dr. Anne Jackson</a:t>
            </a:r>
          </a:p>
          <a:p>
            <a:endParaRPr lang="en-US" dirty="0"/>
          </a:p>
          <a:p>
            <a:endParaRPr lang="en-US" dirty="0"/>
          </a:p>
        </p:txBody>
      </p:sp>
      <p:pic>
        <p:nvPicPr>
          <p:cNvPr id="6" name="Picture 5" descr="Bloody-Handprin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470999">
            <a:off x="1259544" y="-376761"/>
            <a:ext cx="3015174" cy="4148352"/>
          </a:xfrm>
          <a:prstGeom prst="rect">
            <a:avLst/>
          </a:prstGeom>
        </p:spPr>
      </p:pic>
    </p:spTree>
    <p:extLst>
      <p:ext uri="{BB962C8B-B14F-4D97-AF65-F5344CB8AC3E}">
        <p14:creationId xmlns:p14="http://schemas.microsoft.com/office/powerpoint/2010/main" val="2052820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a:xfrm>
            <a:off x="914400" y="1735137"/>
            <a:ext cx="7313613" cy="4406355"/>
          </a:xfrm>
        </p:spPr>
        <p:txBody>
          <a:bodyPr>
            <a:normAutofit fontScale="85000" lnSpcReduction="10000"/>
          </a:bodyPr>
          <a:lstStyle/>
          <a:p>
            <a:pPr marL="0" indent="0" algn="ctr">
              <a:buNone/>
            </a:pPr>
            <a:r>
              <a:rPr lang="en-US" sz="2800" b="1" dirty="0"/>
              <a:t>To be clear, I am not saying the disabled are zombies</a:t>
            </a:r>
          </a:p>
          <a:p>
            <a:pPr marL="0" indent="0">
              <a:buNone/>
            </a:pPr>
            <a:r>
              <a:rPr lang="en-US" sz="2800" dirty="0"/>
              <a:t>I am saying that we abled bodied, supposedly normal people, treat people with disabilities as apart from societal normal to be shunned, rather than as a positive one.</a:t>
            </a:r>
          </a:p>
          <a:p>
            <a:pPr marL="0" indent="0">
              <a:buNone/>
            </a:pPr>
            <a:r>
              <a:rPr lang="en-US" dirty="0"/>
              <a:t>Some of us view the other, the marginalized, socially excluded and apart from mainstream society, with an </a:t>
            </a:r>
            <a:r>
              <a:rPr lang="en-US" sz="2600" b="1" i="1" dirty="0"/>
              <a:t>us vs them </a:t>
            </a:r>
            <a:r>
              <a:rPr lang="en-US" dirty="0"/>
              <a:t>binary mentality</a:t>
            </a:r>
          </a:p>
          <a:p>
            <a:pPr marL="0" indent="0">
              <a:buNone/>
            </a:pPr>
            <a:r>
              <a:rPr lang="en-US" dirty="0"/>
              <a:t>Why such a huge growth in the entertainment world of  zombies? Is it an unconscious bias towards people with disabilities?</a:t>
            </a:r>
          </a:p>
          <a:p>
            <a:pPr marL="0" indent="0">
              <a:buNone/>
            </a:pPr>
            <a:r>
              <a:rPr lang="en-US" dirty="0"/>
              <a:t>Fear, as displayed by shows like “The Walking Dead’ are how we see, feel and interact at times with those amongst us classed as the other, the disabled, the homeless, the supposedly mentally ill.</a:t>
            </a:r>
          </a:p>
        </p:txBody>
      </p:sp>
      <p:sp>
        <p:nvSpPr>
          <p:cNvPr id="8" name="Slide Number Placeholder 7">
            <a:extLst>
              <a:ext uri="{FF2B5EF4-FFF2-40B4-BE49-F238E27FC236}">
                <a16:creationId xmlns:a16="http://schemas.microsoft.com/office/drawing/2014/main" id="{F9735CF2-7227-184B-955A-DEB884FCE272}"/>
              </a:ext>
            </a:extLst>
          </p:cNvPr>
          <p:cNvSpPr>
            <a:spLocks noGrp="1"/>
          </p:cNvSpPr>
          <p:nvPr>
            <p:ph type="sldNum" sz="quarter" idx="12"/>
          </p:nvPr>
        </p:nvSpPr>
        <p:spPr/>
        <p:txBody>
          <a:bodyPr/>
          <a:lstStyle/>
          <a:p>
            <a:fld id="{B9D2C864-9362-43C7-A136-D9C41D93A96D}" type="slidenum">
              <a:rPr lang="en-US" smtClean="0"/>
              <a:t>2</a:t>
            </a:fld>
            <a:endParaRPr lang="en-US" dirty="0"/>
          </a:p>
        </p:txBody>
      </p:sp>
    </p:spTree>
    <p:extLst>
      <p:ext uri="{BB962C8B-B14F-4D97-AF65-F5344CB8AC3E}">
        <p14:creationId xmlns:p14="http://schemas.microsoft.com/office/powerpoint/2010/main" val="539266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am I?</a:t>
            </a:r>
          </a:p>
        </p:txBody>
      </p:sp>
      <p:sp>
        <p:nvSpPr>
          <p:cNvPr id="3" name="Content Placeholder 2"/>
          <p:cNvSpPr>
            <a:spLocks noGrp="1"/>
          </p:cNvSpPr>
          <p:nvPr>
            <p:ph idx="1"/>
          </p:nvPr>
        </p:nvSpPr>
        <p:spPr/>
        <p:txBody>
          <a:bodyPr>
            <a:normAutofit fontScale="70000" lnSpcReduction="20000"/>
          </a:bodyPr>
          <a:lstStyle/>
          <a:p>
            <a:r>
              <a:rPr lang="en-US" dirty="0"/>
              <a:t>I am Dr. Anne Jackson </a:t>
            </a:r>
          </a:p>
          <a:p>
            <a:r>
              <a:rPr lang="en-US" dirty="0"/>
              <a:t>PhD from at York University, with a Masters in Inclusive Design from OCADU</a:t>
            </a:r>
          </a:p>
          <a:p>
            <a:r>
              <a:rPr lang="en-US" dirty="0"/>
              <a:t>I have a long career in IT Accessibility</a:t>
            </a:r>
          </a:p>
          <a:p>
            <a:r>
              <a:rPr lang="en-US" dirty="0"/>
              <a:t>I make documentary films to reduce the US and THEM divide in disability</a:t>
            </a:r>
          </a:p>
          <a:p>
            <a:r>
              <a:rPr lang="en-US" dirty="0"/>
              <a:t>I am an Handicapped Scuba Association (HSA) Divemaster</a:t>
            </a:r>
          </a:p>
          <a:p>
            <a:r>
              <a:rPr lang="en-US" dirty="0"/>
              <a:t>I am an officiant with Humanist Canada</a:t>
            </a:r>
          </a:p>
          <a:p>
            <a:r>
              <a:rPr lang="en-US" dirty="0"/>
              <a:t>My thesis - </a:t>
            </a:r>
            <a:r>
              <a:rPr lang="en-CA" b="1" dirty="0">
                <a:solidFill>
                  <a:srgbClr val="000000"/>
                </a:solidFill>
              </a:rPr>
              <a:t>From the “Living Dead” to the “Walking Dead”: How Modern Zombie Culture Reflects, Challenges and Perpetuates Implicit Negative Bias towards People with Disabilities.</a:t>
            </a:r>
          </a:p>
          <a:p>
            <a:endParaRPr lang="en-US" dirty="0"/>
          </a:p>
        </p:txBody>
      </p:sp>
      <p:sp>
        <p:nvSpPr>
          <p:cNvPr id="7" name="Slide Number Placeholder 6">
            <a:extLst>
              <a:ext uri="{FF2B5EF4-FFF2-40B4-BE49-F238E27FC236}">
                <a16:creationId xmlns:a16="http://schemas.microsoft.com/office/drawing/2014/main" id="{16B4CE70-F987-264C-9FEA-FB08C2B55142}"/>
              </a:ext>
            </a:extLst>
          </p:cNvPr>
          <p:cNvSpPr>
            <a:spLocks noGrp="1"/>
          </p:cNvSpPr>
          <p:nvPr>
            <p:ph type="sldNum" sz="quarter" idx="12"/>
          </p:nvPr>
        </p:nvSpPr>
        <p:spPr/>
        <p:txBody>
          <a:bodyPr/>
          <a:lstStyle/>
          <a:p>
            <a:fld id="{B9D2C864-9362-43C7-A136-D9C41D93A96D}" type="slidenum">
              <a:rPr lang="en-US" smtClean="0"/>
              <a:t>3</a:t>
            </a:fld>
            <a:endParaRPr lang="en-US" dirty="0"/>
          </a:p>
        </p:txBody>
      </p:sp>
    </p:spTree>
    <p:extLst>
      <p:ext uri="{BB962C8B-B14F-4D97-AF65-F5344CB8AC3E}">
        <p14:creationId xmlns:p14="http://schemas.microsoft.com/office/powerpoint/2010/main" val="2947989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20BE6-F4B2-6467-F081-95C4C50A4C93}"/>
              </a:ext>
            </a:extLst>
          </p:cNvPr>
          <p:cNvSpPr>
            <a:spLocks noGrp="1"/>
          </p:cNvSpPr>
          <p:nvPr>
            <p:ph type="title"/>
          </p:nvPr>
        </p:nvSpPr>
        <p:spPr/>
        <p:txBody>
          <a:bodyPr/>
          <a:lstStyle/>
          <a:p>
            <a:r>
              <a:rPr lang="en-GB" dirty="0"/>
              <a:t>Why?</a:t>
            </a:r>
          </a:p>
        </p:txBody>
      </p:sp>
      <p:sp>
        <p:nvSpPr>
          <p:cNvPr id="5" name="Slide Number Placeholder 4">
            <a:extLst>
              <a:ext uri="{FF2B5EF4-FFF2-40B4-BE49-F238E27FC236}">
                <a16:creationId xmlns:a16="http://schemas.microsoft.com/office/drawing/2014/main" id="{9413AA04-B56E-454B-3046-85D600E17E12}"/>
              </a:ext>
            </a:extLst>
          </p:cNvPr>
          <p:cNvSpPr>
            <a:spLocks noGrp="1"/>
          </p:cNvSpPr>
          <p:nvPr>
            <p:ph type="sldNum" sz="quarter" idx="12"/>
          </p:nvPr>
        </p:nvSpPr>
        <p:spPr/>
        <p:txBody>
          <a:bodyPr/>
          <a:lstStyle/>
          <a:p>
            <a:fld id="{B9D2C864-9362-43C7-A136-D9C41D93A96D}" type="slidenum">
              <a:rPr lang="en-US" smtClean="0"/>
              <a:t>4</a:t>
            </a:fld>
            <a:endParaRPr lang="en-US" dirty="0"/>
          </a:p>
        </p:txBody>
      </p:sp>
    </p:spTree>
    <p:extLst>
      <p:ext uri="{BB962C8B-B14F-4D97-AF65-F5344CB8AC3E}">
        <p14:creationId xmlns:p14="http://schemas.microsoft.com/office/powerpoint/2010/main" val="525765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Zombies and Disability?</a:t>
            </a:r>
          </a:p>
        </p:txBody>
      </p:sp>
      <p:sp>
        <p:nvSpPr>
          <p:cNvPr id="3" name="Content Placeholder 2"/>
          <p:cNvSpPr>
            <a:spLocks noGrp="1"/>
          </p:cNvSpPr>
          <p:nvPr>
            <p:ph idx="1"/>
          </p:nvPr>
        </p:nvSpPr>
        <p:spPr/>
        <p:txBody>
          <a:bodyPr>
            <a:normAutofit fontScale="85000" lnSpcReduction="20000"/>
          </a:bodyPr>
          <a:lstStyle/>
          <a:p>
            <a:r>
              <a:rPr lang="en-US" dirty="0"/>
              <a:t>I have always been horrified, yet fascinated by zombies</a:t>
            </a:r>
          </a:p>
          <a:p>
            <a:r>
              <a:rPr lang="en-US" dirty="0"/>
              <a:t>Watching “The Walking Dead” I tried to intellectualize why they are both fascinating and repellant</a:t>
            </a:r>
          </a:p>
          <a:p>
            <a:r>
              <a:rPr lang="en-US" dirty="0"/>
              <a:t>They have a restless moving, no social norms, yet a strong group mentality</a:t>
            </a:r>
          </a:p>
          <a:p>
            <a:r>
              <a:rPr lang="en-US" dirty="0"/>
              <a:t>Unstoppable and yet sometimes slow moving like in a nightmare</a:t>
            </a:r>
          </a:p>
          <a:p>
            <a:r>
              <a:rPr lang="en-US" dirty="0"/>
              <a:t> A dragging walk akin to some manifestations of cerebral palsy , unpleasant, unwashed</a:t>
            </a:r>
          </a:p>
          <a:p>
            <a:r>
              <a:rPr lang="en-US" dirty="0"/>
              <a:t>Typically physically deformed, revolting and seemingly smelly</a:t>
            </a:r>
          </a:p>
          <a:p>
            <a:r>
              <a:rPr lang="en-US" dirty="0"/>
              <a:t>They come in both fast and slow presentations</a:t>
            </a:r>
          </a:p>
          <a:p>
            <a:endParaRPr lang="en-US" dirty="0"/>
          </a:p>
        </p:txBody>
      </p:sp>
      <p:sp>
        <p:nvSpPr>
          <p:cNvPr id="7" name="Slide Number Placeholder 6">
            <a:extLst>
              <a:ext uri="{FF2B5EF4-FFF2-40B4-BE49-F238E27FC236}">
                <a16:creationId xmlns:a16="http://schemas.microsoft.com/office/drawing/2014/main" id="{180211BA-6615-B349-A44E-A8F8BB775ABB}"/>
              </a:ext>
            </a:extLst>
          </p:cNvPr>
          <p:cNvSpPr>
            <a:spLocks noGrp="1"/>
          </p:cNvSpPr>
          <p:nvPr>
            <p:ph type="sldNum" sz="quarter" idx="12"/>
          </p:nvPr>
        </p:nvSpPr>
        <p:spPr/>
        <p:txBody>
          <a:bodyPr/>
          <a:lstStyle/>
          <a:p>
            <a:fld id="{B9D2C864-9362-43C7-A136-D9C41D93A96D}" type="slidenum">
              <a:rPr lang="en-US" smtClean="0"/>
              <a:t>5</a:t>
            </a:fld>
            <a:endParaRPr lang="en-US" dirty="0"/>
          </a:p>
        </p:txBody>
      </p:sp>
    </p:spTree>
    <p:extLst>
      <p:ext uri="{BB962C8B-B14F-4D97-AF65-F5344CB8AC3E}">
        <p14:creationId xmlns:p14="http://schemas.microsoft.com/office/powerpoint/2010/main" val="1112791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14FC8-8FCD-6497-DC71-F0C2EEFF4DA4}"/>
              </a:ext>
            </a:extLst>
          </p:cNvPr>
          <p:cNvSpPr>
            <a:spLocks noGrp="1"/>
          </p:cNvSpPr>
          <p:nvPr>
            <p:ph type="title"/>
          </p:nvPr>
        </p:nvSpPr>
        <p:spPr>
          <a:xfrm>
            <a:off x="914400" y="503238"/>
            <a:ext cx="7313613" cy="868362"/>
          </a:xfrm>
        </p:spPr>
        <p:txBody>
          <a:bodyPr/>
          <a:lstStyle/>
          <a:p>
            <a:r>
              <a:rPr lang="en-US" dirty="0"/>
              <a:t>Why Continued</a:t>
            </a:r>
          </a:p>
        </p:txBody>
      </p:sp>
      <p:sp>
        <p:nvSpPr>
          <p:cNvPr id="3" name="Content Placeholder 2"/>
          <p:cNvSpPr>
            <a:spLocks noGrp="1"/>
          </p:cNvSpPr>
          <p:nvPr>
            <p:ph idx="1"/>
          </p:nvPr>
        </p:nvSpPr>
        <p:spPr>
          <a:xfrm>
            <a:off x="914400" y="1371600"/>
            <a:ext cx="7313613" cy="4419600"/>
          </a:xfrm>
        </p:spPr>
        <p:txBody>
          <a:bodyPr>
            <a:normAutofit/>
          </a:bodyPr>
          <a:lstStyle/>
          <a:p>
            <a:r>
              <a:rPr lang="en-US" dirty="0"/>
              <a:t>You don</a:t>
            </a:r>
            <a:r>
              <a:rPr lang="mr-IN" dirty="0"/>
              <a:t>’</a:t>
            </a:r>
            <a:r>
              <a:rPr lang="en-US" dirty="0"/>
              <a:t>t want to go near them</a:t>
            </a:r>
          </a:p>
          <a:p>
            <a:r>
              <a:rPr lang="en-US" dirty="0"/>
              <a:t>A slow death if bitten, knowing what you will become after “Death”</a:t>
            </a:r>
          </a:p>
          <a:p>
            <a:r>
              <a:rPr lang="en-US" dirty="0"/>
              <a:t>You don</a:t>
            </a:r>
            <a:r>
              <a:rPr lang="mr-IN" dirty="0"/>
              <a:t>’</a:t>
            </a:r>
            <a:r>
              <a:rPr lang="en-US" dirty="0"/>
              <a:t>t want to catch what they have</a:t>
            </a:r>
          </a:p>
          <a:p>
            <a:r>
              <a:rPr lang="en-US" dirty="0"/>
              <a:t>We may have to face a fate worse than death </a:t>
            </a:r>
          </a:p>
          <a:p>
            <a:r>
              <a:rPr lang="en-US" dirty="0"/>
              <a:t>They are a step in between life and death</a:t>
            </a:r>
          </a:p>
          <a:p>
            <a:r>
              <a:rPr lang="en-US" dirty="0"/>
              <a:t>They are quiet until noise attracts and wakes them, like waking young kids</a:t>
            </a:r>
          </a:p>
          <a:p>
            <a:endParaRPr lang="en-US" dirty="0"/>
          </a:p>
        </p:txBody>
      </p:sp>
      <p:sp>
        <p:nvSpPr>
          <p:cNvPr id="8" name="Slide Number Placeholder 7">
            <a:extLst>
              <a:ext uri="{FF2B5EF4-FFF2-40B4-BE49-F238E27FC236}">
                <a16:creationId xmlns:a16="http://schemas.microsoft.com/office/drawing/2014/main" id="{A5C52D09-BE3F-B742-B760-AE927B4906DC}"/>
              </a:ext>
            </a:extLst>
          </p:cNvPr>
          <p:cNvSpPr>
            <a:spLocks noGrp="1"/>
          </p:cNvSpPr>
          <p:nvPr>
            <p:ph type="sldNum" sz="quarter" idx="12"/>
          </p:nvPr>
        </p:nvSpPr>
        <p:spPr/>
        <p:txBody>
          <a:bodyPr/>
          <a:lstStyle/>
          <a:p>
            <a:fld id="{B9D2C864-9362-43C7-A136-D9C41D93A96D}" type="slidenum">
              <a:rPr lang="en-US" smtClean="0"/>
              <a:t>6</a:t>
            </a:fld>
            <a:endParaRPr lang="en-US" dirty="0"/>
          </a:p>
        </p:txBody>
      </p:sp>
    </p:spTree>
    <p:extLst>
      <p:ext uri="{BB962C8B-B14F-4D97-AF65-F5344CB8AC3E}">
        <p14:creationId xmlns:p14="http://schemas.microsoft.com/office/powerpoint/2010/main" val="976052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5D6D2-9BE6-F54B-A889-B7FBC9489F07}"/>
              </a:ext>
            </a:extLst>
          </p:cNvPr>
          <p:cNvSpPr>
            <a:spLocks noGrp="1"/>
          </p:cNvSpPr>
          <p:nvPr>
            <p:ph type="title"/>
          </p:nvPr>
        </p:nvSpPr>
        <p:spPr/>
        <p:txBody>
          <a:bodyPr/>
          <a:lstStyle/>
          <a:p>
            <a:r>
              <a:rPr lang="en-US" dirty="0"/>
              <a:t>Disability vs Zombie</a:t>
            </a:r>
          </a:p>
        </p:txBody>
      </p:sp>
      <p:sp>
        <p:nvSpPr>
          <p:cNvPr id="3" name="Content Placeholder 2"/>
          <p:cNvSpPr>
            <a:spLocks noGrp="1"/>
          </p:cNvSpPr>
          <p:nvPr>
            <p:ph idx="1"/>
          </p:nvPr>
        </p:nvSpPr>
        <p:spPr/>
        <p:txBody>
          <a:bodyPr>
            <a:normAutofit fontScale="92500"/>
          </a:bodyPr>
          <a:lstStyle/>
          <a:p>
            <a:r>
              <a:rPr lang="en-US" dirty="0"/>
              <a:t>I have observed people physically avoid the homeless on the streets, avoid those with visible mental challenges, avoid people in wheelchairs, avoid people who are not magazine airbrushed perfect.</a:t>
            </a:r>
          </a:p>
          <a:p>
            <a:r>
              <a:rPr lang="en-CA" dirty="0"/>
              <a:t>Our general tendency is avoidance and to not seek to have any physical contact or discourse with them, as if out of fear that their disability might be contagious, infection - virus based. We might catch what they have...</a:t>
            </a:r>
          </a:p>
          <a:p>
            <a:r>
              <a:rPr lang="en-CA" dirty="0"/>
              <a:t>Disabilities can be caused by infection or malnutrition.  And similarly, zombieness is transmitted by contact.</a:t>
            </a:r>
          </a:p>
        </p:txBody>
      </p:sp>
      <p:sp>
        <p:nvSpPr>
          <p:cNvPr id="7" name="Slide Number Placeholder 6">
            <a:extLst>
              <a:ext uri="{FF2B5EF4-FFF2-40B4-BE49-F238E27FC236}">
                <a16:creationId xmlns:a16="http://schemas.microsoft.com/office/drawing/2014/main" id="{AB518B32-CFF8-F844-B32E-F797C535EAFB}"/>
              </a:ext>
            </a:extLst>
          </p:cNvPr>
          <p:cNvSpPr>
            <a:spLocks noGrp="1"/>
          </p:cNvSpPr>
          <p:nvPr>
            <p:ph type="sldNum" sz="quarter" idx="12"/>
          </p:nvPr>
        </p:nvSpPr>
        <p:spPr/>
        <p:txBody>
          <a:bodyPr/>
          <a:lstStyle/>
          <a:p>
            <a:fld id="{B9D2C864-9362-43C7-A136-D9C41D93A96D}" type="slidenum">
              <a:rPr lang="en-US" smtClean="0"/>
              <a:t>7</a:t>
            </a:fld>
            <a:endParaRPr lang="en-US" dirty="0"/>
          </a:p>
        </p:txBody>
      </p:sp>
    </p:spTree>
    <p:extLst>
      <p:ext uri="{BB962C8B-B14F-4D97-AF65-F5344CB8AC3E}">
        <p14:creationId xmlns:p14="http://schemas.microsoft.com/office/powerpoint/2010/main" val="2725581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27D14-5535-1D0C-6566-7447D99672EA}"/>
              </a:ext>
            </a:extLst>
          </p:cNvPr>
          <p:cNvSpPr>
            <a:spLocks noGrp="1"/>
          </p:cNvSpPr>
          <p:nvPr>
            <p:ph type="title"/>
          </p:nvPr>
        </p:nvSpPr>
        <p:spPr>
          <a:xfrm>
            <a:off x="914400" y="503238"/>
            <a:ext cx="7313613" cy="868362"/>
          </a:xfrm>
        </p:spPr>
        <p:txBody>
          <a:bodyPr/>
          <a:lstStyle/>
          <a:p>
            <a:r>
              <a:rPr lang="en-US" dirty="0"/>
              <a:t>Disability vs Zombie vs Dehumanization</a:t>
            </a:r>
          </a:p>
        </p:txBody>
      </p:sp>
      <p:sp>
        <p:nvSpPr>
          <p:cNvPr id="3" name="Content Placeholder 2"/>
          <p:cNvSpPr>
            <a:spLocks noGrp="1"/>
          </p:cNvSpPr>
          <p:nvPr>
            <p:ph idx="1"/>
          </p:nvPr>
        </p:nvSpPr>
        <p:spPr>
          <a:xfrm>
            <a:off x="949303" y="1753633"/>
            <a:ext cx="7313613" cy="4349153"/>
          </a:xfrm>
        </p:spPr>
        <p:txBody>
          <a:bodyPr>
            <a:normAutofit lnSpcReduction="10000"/>
          </a:bodyPr>
          <a:lstStyle/>
          <a:p>
            <a:r>
              <a:rPr lang="en-CA" dirty="0"/>
              <a:t>When faced with people with disabilities or other perceived imperfections, we are forced to evaluate our own vulnerabilities, and this could get uncomfortable.</a:t>
            </a:r>
            <a:endParaRPr lang="en-US" dirty="0"/>
          </a:p>
          <a:p>
            <a:r>
              <a:rPr lang="en-CA" dirty="0"/>
              <a:t>Zombies are not immortal, but just not alive in the manner we perceive life. In transition, as risen from the dead, they represent the step in-between life and death. </a:t>
            </a:r>
          </a:p>
          <a:p>
            <a:r>
              <a:rPr lang="en-CA" dirty="0"/>
              <a:t>Is this easier then to ignore and dehumanize hordes? The nameless Faceless Hordes of people all with lives and a story, so much easier to just dismiss the humanity</a:t>
            </a:r>
          </a:p>
        </p:txBody>
      </p:sp>
      <p:sp>
        <p:nvSpPr>
          <p:cNvPr id="7" name="Slide Number Placeholder 6">
            <a:extLst>
              <a:ext uri="{FF2B5EF4-FFF2-40B4-BE49-F238E27FC236}">
                <a16:creationId xmlns:a16="http://schemas.microsoft.com/office/drawing/2014/main" id="{3A1F6ED4-B33B-6C47-BCE3-DCE78A5D3367}"/>
              </a:ext>
            </a:extLst>
          </p:cNvPr>
          <p:cNvSpPr>
            <a:spLocks noGrp="1"/>
          </p:cNvSpPr>
          <p:nvPr>
            <p:ph type="sldNum" sz="quarter" idx="12"/>
          </p:nvPr>
        </p:nvSpPr>
        <p:spPr/>
        <p:txBody>
          <a:bodyPr/>
          <a:lstStyle/>
          <a:p>
            <a:fld id="{B9D2C864-9362-43C7-A136-D9C41D93A96D}" type="slidenum">
              <a:rPr lang="en-US" smtClean="0"/>
              <a:pPr/>
              <a:t>8</a:t>
            </a:fld>
            <a:endParaRPr lang="en-US" dirty="0"/>
          </a:p>
        </p:txBody>
      </p:sp>
    </p:spTree>
    <p:extLst>
      <p:ext uri="{BB962C8B-B14F-4D97-AF65-F5344CB8AC3E}">
        <p14:creationId xmlns:p14="http://schemas.microsoft.com/office/powerpoint/2010/main" val="596540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Comparison to Original Slow Zombie Representations</a:t>
            </a:r>
          </a:p>
        </p:txBody>
      </p:sp>
      <p:sp>
        <p:nvSpPr>
          <p:cNvPr id="3" name="Content Placeholder 2"/>
          <p:cNvSpPr>
            <a:spLocks noGrp="1"/>
          </p:cNvSpPr>
          <p:nvPr>
            <p:ph sz="half" idx="1"/>
          </p:nvPr>
        </p:nvSpPr>
        <p:spPr/>
        <p:txBody>
          <a:bodyPr>
            <a:normAutofit fontScale="85000" lnSpcReduction="20000"/>
          </a:bodyPr>
          <a:lstStyle/>
          <a:p>
            <a:pPr marL="0" indent="0">
              <a:buNone/>
            </a:pPr>
            <a:r>
              <a:rPr lang="en-US" b="1" dirty="0"/>
              <a:t>Zombie/Zombi</a:t>
            </a:r>
          </a:p>
          <a:p>
            <a:r>
              <a:rPr lang="en-US" dirty="0"/>
              <a:t>Slow moving</a:t>
            </a:r>
          </a:p>
          <a:p>
            <a:r>
              <a:rPr lang="en-US" dirty="0"/>
              <a:t>Disfigured</a:t>
            </a:r>
          </a:p>
          <a:p>
            <a:r>
              <a:rPr lang="en-US" dirty="0"/>
              <a:t>Exploited for unpaid labour</a:t>
            </a:r>
          </a:p>
          <a:p>
            <a:r>
              <a:rPr lang="en-US" dirty="0"/>
              <a:t>We don</a:t>
            </a:r>
            <a:r>
              <a:rPr lang="mr-IN" dirty="0"/>
              <a:t>’</a:t>
            </a:r>
            <a:r>
              <a:rPr lang="en-US" dirty="0"/>
              <a:t>t want to be one</a:t>
            </a:r>
          </a:p>
          <a:p>
            <a:r>
              <a:rPr lang="en-US" dirty="0"/>
              <a:t>Actively avoid becoming bitten or infected</a:t>
            </a:r>
          </a:p>
          <a:p>
            <a:r>
              <a:rPr lang="en-US" dirty="0"/>
              <a:t>Is being an undead zombie a worse fate than death?</a:t>
            </a:r>
          </a:p>
        </p:txBody>
      </p:sp>
      <p:sp>
        <p:nvSpPr>
          <p:cNvPr id="4" name="Content Placeholder 3"/>
          <p:cNvSpPr>
            <a:spLocks noGrp="1"/>
          </p:cNvSpPr>
          <p:nvPr>
            <p:ph sz="half" idx="2"/>
          </p:nvPr>
        </p:nvSpPr>
        <p:spPr>
          <a:xfrm>
            <a:off x="4648199" y="1735139"/>
            <a:ext cx="3978965" cy="4056062"/>
          </a:xfrm>
        </p:spPr>
        <p:txBody>
          <a:bodyPr>
            <a:normAutofit fontScale="85000" lnSpcReduction="20000"/>
          </a:bodyPr>
          <a:lstStyle/>
          <a:p>
            <a:pPr marL="0" indent="0">
              <a:buNone/>
            </a:pPr>
            <a:r>
              <a:rPr lang="en-US" b="1" dirty="0"/>
              <a:t>Disability</a:t>
            </a:r>
          </a:p>
          <a:p>
            <a:r>
              <a:rPr lang="en-US" dirty="0"/>
              <a:t>Slow Moving</a:t>
            </a:r>
          </a:p>
          <a:p>
            <a:r>
              <a:rPr lang="en-US" dirty="0"/>
              <a:t>Often Disfigured</a:t>
            </a:r>
          </a:p>
          <a:p>
            <a:r>
              <a:rPr lang="en-US" dirty="0"/>
              <a:t>Poor and often underemployed</a:t>
            </a:r>
          </a:p>
          <a:p>
            <a:r>
              <a:rPr lang="en-US" dirty="0"/>
              <a:t>We don</a:t>
            </a:r>
            <a:r>
              <a:rPr lang="mr-IN" dirty="0"/>
              <a:t>’</a:t>
            </a:r>
            <a:r>
              <a:rPr lang="en-US" dirty="0"/>
              <a:t>t want to be one</a:t>
            </a:r>
          </a:p>
          <a:p>
            <a:r>
              <a:rPr lang="en-US" dirty="0"/>
              <a:t>Avoid ‘disability cooties’ as you might catch their disability </a:t>
            </a:r>
          </a:p>
          <a:p>
            <a:r>
              <a:rPr lang="en-US" dirty="0"/>
              <a:t>Avoid disability at all costs as it makes you face your own mortality and frailty</a:t>
            </a:r>
          </a:p>
        </p:txBody>
      </p:sp>
      <p:sp>
        <p:nvSpPr>
          <p:cNvPr id="8" name="Slide Number Placeholder 7">
            <a:extLst>
              <a:ext uri="{FF2B5EF4-FFF2-40B4-BE49-F238E27FC236}">
                <a16:creationId xmlns:a16="http://schemas.microsoft.com/office/drawing/2014/main" id="{7BDE91F7-B5E1-294A-93CE-57BF84886969}"/>
              </a:ext>
            </a:extLst>
          </p:cNvPr>
          <p:cNvSpPr>
            <a:spLocks noGrp="1"/>
          </p:cNvSpPr>
          <p:nvPr>
            <p:ph type="sldNum" sz="quarter" idx="12"/>
          </p:nvPr>
        </p:nvSpPr>
        <p:spPr/>
        <p:txBody>
          <a:bodyPr/>
          <a:lstStyle/>
          <a:p>
            <a:fld id="{B9D2C864-9362-43C7-A136-D9C41D93A96D}" type="slidenum">
              <a:rPr lang="en-US" smtClean="0"/>
              <a:t>9</a:t>
            </a:fld>
            <a:endParaRPr lang="en-US" dirty="0"/>
          </a:p>
        </p:txBody>
      </p:sp>
    </p:spTree>
    <p:extLst>
      <p:ext uri="{BB962C8B-B14F-4D97-AF65-F5344CB8AC3E}">
        <p14:creationId xmlns:p14="http://schemas.microsoft.com/office/powerpoint/2010/main" val="3369178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62E0B-E23C-DB78-C001-596B6C0FF116}"/>
              </a:ext>
            </a:extLst>
          </p:cNvPr>
          <p:cNvSpPr>
            <a:spLocks noGrp="1"/>
          </p:cNvSpPr>
          <p:nvPr>
            <p:ph type="title"/>
          </p:nvPr>
        </p:nvSpPr>
        <p:spPr/>
        <p:txBody>
          <a:bodyPr/>
          <a:lstStyle/>
          <a:p>
            <a:r>
              <a:rPr lang="en-GB" dirty="0"/>
              <a:t>A little History</a:t>
            </a:r>
          </a:p>
        </p:txBody>
      </p:sp>
      <p:sp>
        <p:nvSpPr>
          <p:cNvPr id="3" name="Text Placeholder 2">
            <a:extLst>
              <a:ext uri="{FF2B5EF4-FFF2-40B4-BE49-F238E27FC236}">
                <a16:creationId xmlns:a16="http://schemas.microsoft.com/office/drawing/2014/main" id="{EB2732F3-A63B-C930-98A4-D35F44114B7C}"/>
              </a:ext>
            </a:extLst>
          </p:cNvPr>
          <p:cNvSpPr>
            <a:spLocks noGrp="1"/>
          </p:cNvSpPr>
          <p:nvPr>
            <p:ph type="body" idx="1"/>
          </p:nvPr>
        </p:nvSpPr>
        <p:spPr/>
        <p:txBody>
          <a:bodyPr/>
          <a:lstStyle/>
          <a:p>
            <a:endParaRPr lang="en-GB" dirty="0"/>
          </a:p>
        </p:txBody>
      </p:sp>
      <p:sp>
        <p:nvSpPr>
          <p:cNvPr id="5" name="Slide Number Placeholder 4">
            <a:extLst>
              <a:ext uri="{FF2B5EF4-FFF2-40B4-BE49-F238E27FC236}">
                <a16:creationId xmlns:a16="http://schemas.microsoft.com/office/drawing/2014/main" id="{DF023B98-CBCB-53FF-B83F-4E6899F57EDF}"/>
              </a:ext>
            </a:extLst>
          </p:cNvPr>
          <p:cNvSpPr>
            <a:spLocks noGrp="1"/>
          </p:cNvSpPr>
          <p:nvPr>
            <p:ph type="sldNum" sz="quarter" idx="12"/>
          </p:nvPr>
        </p:nvSpPr>
        <p:spPr/>
        <p:txBody>
          <a:bodyPr/>
          <a:lstStyle/>
          <a:p>
            <a:fld id="{B9D2C864-9362-43C7-A136-D9C41D93A96D}" type="slidenum">
              <a:rPr lang="en-US" smtClean="0"/>
              <a:t>10</a:t>
            </a:fld>
            <a:endParaRPr lang="en-US" dirty="0"/>
          </a:p>
        </p:txBody>
      </p:sp>
    </p:spTree>
    <p:extLst>
      <p:ext uri="{BB962C8B-B14F-4D97-AF65-F5344CB8AC3E}">
        <p14:creationId xmlns:p14="http://schemas.microsoft.com/office/powerpoint/2010/main" val="1936306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Zombie vs Werewolves and Vampires </a:t>
            </a:r>
          </a:p>
        </p:txBody>
      </p:sp>
      <p:sp>
        <p:nvSpPr>
          <p:cNvPr id="3" name="Content Placeholder 2"/>
          <p:cNvSpPr>
            <a:spLocks noGrp="1"/>
          </p:cNvSpPr>
          <p:nvPr>
            <p:ph idx="1"/>
          </p:nvPr>
        </p:nvSpPr>
        <p:spPr/>
        <p:txBody>
          <a:bodyPr>
            <a:normAutofit fontScale="85000" lnSpcReduction="10000"/>
          </a:bodyPr>
          <a:lstStyle/>
          <a:p>
            <a:r>
              <a:rPr lang="en-CA" dirty="0"/>
              <a:t>Zombies are slow moving and disfigured, akin to some disabilities, with the zombie shuffle much like the walk of a typical person with cerebral palsy. </a:t>
            </a:r>
          </a:p>
          <a:p>
            <a:r>
              <a:rPr lang="en-CA" dirty="0"/>
              <a:t>Other fictional creatures such as vampires and werewolves are fast moving, mythical creatures of modern fiction, sexual and predatory; also based on a literature but not so the zombie. </a:t>
            </a:r>
          </a:p>
          <a:p>
            <a:r>
              <a:rPr lang="en-CA" dirty="0"/>
              <a:t>Zombies could be likened to people with disabilities who tend to be slower moving and sometimes physically disfigured as well. </a:t>
            </a:r>
          </a:p>
          <a:p>
            <a:r>
              <a:rPr lang="en-CA" dirty="0"/>
              <a:t>Unlike with vampires and werewolves, it is not how powerful they are that makes zombies frightening; ‘it is how dismal it would be to become one yourself’ (Barber 2014)</a:t>
            </a:r>
          </a:p>
          <a:p>
            <a:endParaRPr lang="en-US" dirty="0"/>
          </a:p>
        </p:txBody>
      </p:sp>
      <p:sp>
        <p:nvSpPr>
          <p:cNvPr id="7" name="Slide Number Placeholder 6">
            <a:extLst>
              <a:ext uri="{FF2B5EF4-FFF2-40B4-BE49-F238E27FC236}">
                <a16:creationId xmlns:a16="http://schemas.microsoft.com/office/drawing/2014/main" id="{2C25344D-35A6-1D48-9888-94CF0A94DCC4}"/>
              </a:ext>
            </a:extLst>
          </p:cNvPr>
          <p:cNvSpPr>
            <a:spLocks noGrp="1"/>
          </p:cNvSpPr>
          <p:nvPr>
            <p:ph type="sldNum" sz="quarter" idx="12"/>
          </p:nvPr>
        </p:nvSpPr>
        <p:spPr/>
        <p:txBody>
          <a:bodyPr/>
          <a:lstStyle/>
          <a:p>
            <a:fld id="{B9D2C864-9362-43C7-A136-D9C41D93A96D}" type="slidenum">
              <a:rPr lang="en-US" smtClean="0"/>
              <a:t>11</a:t>
            </a:fld>
            <a:endParaRPr lang="en-US" dirty="0"/>
          </a:p>
        </p:txBody>
      </p:sp>
    </p:spTree>
    <p:extLst>
      <p:ext uri="{BB962C8B-B14F-4D97-AF65-F5344CB8AC3E}">
        <p14:creationId xmlns:p14="http://schemas.microsoft.com/office/powerpoint/2010/main" val="4260123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Zombi to Zombie</a:t>
            </a:r>
          </a:p>
        </p:txBody>
      </p:sp>
      <p:sp>
        <p:nvSpPr>
          <p:cNvPr id="3" name="Content Placeholder 2"/>
          <p:cNvSpPr>
            <a:spLocks noGrp="1"/>
          </p:cNvSpPr>
          <p:nvPr>
            <p:ph idx="1"/>
          </p:nvPr>
        </p:nvSpPr>
        <p:spPr/>
        <p:txBody>
          <a:bodyPr>
            <a:normAutofit lnSpcReduction="10000"/>
          </a:bodyPr>
          <a:lstStyle/>
          <a:p>
            <a:r>
              <a:rPr lang="en-CA" dirty="0"/>
              <a:t>The original </a:t>
            </a:r>
            <a:r>
              <a:rPr lang="en-CA" i="1" dirty="0"/>
              <a:t>zombi</a:t>
            </a:r>
            <a:r>
              <a:rPr lang="en-CA" dirty="0"/>
              <a:t> tales are more religion based, the religion of voodoo, and have an air of mystery about them, which makes them more scary and unexplainable, like many religions. </a:t>
            </a:r>
          </a:p>
          <a:p>
            <a:r>
              <a:rPr lang="en-CA" dirty="0"/>
              <a:t>There is a great lack of control over who is a </a:t>
            </a:r>
            <a:r>
              <a:rPr lang="en-CA" i="1" dirty="0"/>
              <a:t>zombi</a:t>
            </a:r>
            <a:r>
              <a:rPr lang="en-CA" dirty="0"/>
              <a:t> and who is not in Haiti, where they are supposed to have originated from</a:t>
            </a:r>
          </a:p>
          <a:p>
            <a:r>
              <a:rPr lang="en-CA" dirty="0"/>
              <a:t>This is controlled by religious incantations and secret holders of knowledge or medicines that are not readily understood by lay persons in the local society. </a:t>
            </a:r>
          </a:p>
          <a:p>
            <a:endParaRPr lang="en-US" dirty="0"/>
          </a:p>
        </p:txBody>
      </p:sp>
      <p:sp>
        <p:nvSpPr>
          <p:cNvPr id="7" name="Slide Number Placeholder 6">
            <a:extLst>
              <a:ext uri="{FF2B5EF4-FFF2-40B4-BE49-F238E27FC236}">
                <a16:creationId xmlns:a16="http://schemas.microsoft.com/office/drawing/2014/main" id="{3E954195-D8F4-C941-8161-3A5C8FAD359F}"/>
              </a:ext>
            </a:extLst>
          </p:cNvPr>
          <p:cNvSpPr>
            <a:spLocks noGrp="1"/>
          </p:cNvSpPr>
          <p:nvPr>
            <p:ph type="sldNum" sz="quarter" idx="12"/>
          </p:nvPr>
        </p:nvSpPr>
        <p:spPr/>
        <p:txBody>
          <a:bodyPr/>
          <a:lstStyle/>
          <a:p>
            <a:fld id="{B9D2C864-9362-43C7-A136-D9C41D93A96D}" type="slidenum">
              <a:rPr lang="en-US" smtClean="0"/>
              <a:t>12</a:t>
            </a:fld>
            <a:endParaRPr lang="en-US" dirty="0"/>
          </a:p>
        </p:txBody>
      </p:sp>
    </p:spTree>
    <p:extLst>
      <p:ext uri="{BB962C8B-B14F-4D97-AF65-F5344CB8AC3E}">
        <p14:creationId xmlns:p14="http://schemas.microsoft.com/office/powerpoint/2010/main" val="713163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recorded incidences</a:t>
            </a:r>
          </a:p>
        </p:txBody>
      </p:sp>
      <p:sp>
        <p:nvSpPr>
          <p:cNvPr id="3" name="Content Placeholder 2"/>
          <p:cNvSpPr>
            <a:spLocks noGrp="1"/>
          </p:cNvSpPr>
          <p:nvPr>
            <p:ph idx="1"/>
          </p:nvPr>
        </p:nvSpPr>
        <p:spPr/>
        <p:txBody>
          <a:bodyPr>
            <a:normAutofit fontScale="92500"/>
          </a:bodyPr>
          <a:lstStyle/>
          <a:p>
            <a:r>
              <a:rPr lang="en-US" dirty="0"/>
              <a:t>Lazarus was risen from the dead, and first recorded reawakening from a dead state, from the bible, followed quickly by Jesus.</a:t>
            </a:r>
          </a:p>
          <a:p>
            <a:r>
              <a:rPr lang="en-US" dirty="0"/>
              <a:t>Voodoo is also religion based</a:t>
            </a:r>
          </a:p>
          <a:p>
            <a:pPr lvl="1"/>
            <a:r>
              <a:rPr lang="en-US" dirty="0"/>
              <a:t>Martinique and Haiti </a:t>
            </a:r>
            <a:r>
              <a:rPr lang="mr-IN" dirty="0"/>
              <a:t>–</a:t>
            </a:r>
            <a:r>
              <a:rPr lang="en-US" dirty="0"/>
              <a:t> voodoo, was supposedly used to create the living dead who were created to work for no money</a:t>
            </a:r>
          </a:p>
          <a:p>
            <a:pPr lvl="1"/>
            <a:r>
              <a:rPr lang="en-US" dirty="0"/>
              <a:t>Haiti voodoo and zombies, brought to us in the book  The Magic Island- Seabrook 1929</a:t>
            </a:r>
          </a:p>
          <a:p>
            <a:pPr lvl="1"/>
            <a:r>
              <a:rPr lang="en-US" dirty="0"/>
              <a:t>Reality – in 1864 Article 249 in the Penal Code of Haiti states that even if the dead return to life that it is considered murder.</a:t>
            </a:r>
          </a:p>
          <a:p>
            <a:endParaRPr lang="en-US" dirty="0"/>
          </a:p>
        </p:txBody>
      </p:sp>
      <p:sp>
        <p:nvSpPr>
          <p:cNvPr id="7" name="Slide Number Placeholder 6">
            <a:extLst>
              <a:ext uri="{FF2B5EF4-FFF2-40B4-BE49-F238E27FC236}">
                <a16:creationId xmlns:a16="http://schemas.microsoft.com/office/drawing/2014/main" id="{6B95BDFC-4D1E-AC4A-B45D-3270C025EC03}"/>
              </a:ext>
            </a:extLst>
          </p:cNvPr>
          <p:cNvSpPr>
            <a:spLocks noGrp="1"/>
          </p:cNvSpPr>
          <p:nvPr>
            <p:ph type="sldNum" sz="quarter" idx="12"/>
          </p:nvPr>
        </p:nvSpPr>
        <p:spPr/>
        <p:txBody>
          <a:bodyPr/>
          <a:lstStyle/>
          <a:p>
            <a:fld id="{B9D2C864-9362-43C7-A136-D9C41D93A96D}" type="slidenum">
              <a:rPr lang="en-US" smtClean="0"/>
              <a:pPr/>
              <a:t>13</a:t>
            </a:fld>
            <a:endParaRPr lang="en-US" dirty="0"/>
          </a:p>
        </p:txBody>
      </p:sp>
    </p:spTree>
    <p:extLst>
      <p:ext uri="{BB962C8B-B14F-4D97-AF65-F5344CB8AC3E}">
        <p14:creationId xmlns:p14="http://schemas.microsoft.com/office/powerpoint/2010/main" val="334399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 and Disability</a:t>
            </a:r>
          </a:p>
        </p:txBody>
      </p:sp>
      <p:sp>
        <p:nvSpPr>
          <p:cNvPr id="3" name="Content Placeholder 2"/>
          <p:cNvSpPr>
            <a:spLocks noGrp="1"/>
          </p:cNvSpPr>
          <p:nvPr>
            <p:ph idx="1"/>
          </p:nvPr>
        </p:nvSpPr>
        <p:spPr>
          <a:xfrm>
            <a:off x="914400" y="1735137"/>
            <a:ext cx="7313613" cy="4474593"/>
          </a:xfrm>
        </p:spPr>
        <p:txBody>
          <a:bodyPr>
            <a:normAutofit/>
          </a:bodyPr>
          <a:lstStyle/>
          <a:p>
            <a:r>
              <a:rPr lang="en-CA" dirty="0"/>
              <a:t>Old testament – disability is attributed to god who brings it as a punishment for sin or disobedience</a:t>
            </a:r>
          </a:p>
          <a:p>
            <a:r>
              <a:rPr lang="en-CA" dirty="0"/>
              <a:t>New Testament – Jesus is companionate to disabilities and the marginalized in society</a:t>
            </a:r>
          </a:p>
          <a:p>
            <a:r>
              <a:rPr lang="en-CA" dirty="0"/>
              <a:t>Lazarus and Jesus both risen from the dead</a:t>
            </a:r>
          </a:p>
          <a:p>
            <a:r>
              <a:rPr lang="en-CA" dirty="0"/>
              <a:t>Jehovah witness bible talks about a dead army rising at Jehovah's command and the dead are only sleeping (John 11.)</a:t>
            </a:r>
          </a:p>
        </p:txBody>
      </p:sp>
      <p:sp>
        <p:nvSpPr>
          <p:cNvPr id="7" name="Slide Number Placeholder 6">
            <a:extLst>
              <a:ext uri="{FF2B5EF4-FFF2-40B4-BE49-F238E27FC236}">
                <a16:creationId xmlns:a16="http://schemas.microsoft.com/office/drawing/2014/main" id="{1A7D211D-3151-344C-901D-AD76C0559311}"/>
              </a:ext>
            </a:extLst>
          </p:cNvPr>
          <p:cNvSpPr>
            <a:spLocks noGrp="1"/>
          </p:cNvSpPr>
          <p:nvPr>
            <p:ph type="sldNum" sz="quarter" idx="12"/>
          </p:nvPr>
        </p:nvSpPr>
        <p:spPr/>
        <p:txBody>
          <a:bodyPr/>
          <a:lstStyle/>
          <a:p>
            <a:fld id="{B9D2C864-9362-43C7-A136-D9C41D93A96D}" type="slidenum">
              <a:rPr lang="en-US" smtClean="0"/>
              <a:t>14</a:t>
            </a:fld>
            <a:endParaRPr lang="en-US" dirty="0"/>
          </a:p>
        </p:txBody>
      </p:sp>
    </p:spTree>
    <p:extLst>
      <p:ext uri="{BB962C8B-B14F-4D97-AF65-F5344CB8AC3E}">
        <p14:creationId xmlns:p14="http://schemas.microsoft.com/office/powerpoint/2010/main" val="1095804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Modern Zombie</a:t>
            </a:r>
          </a:p>
        </p:txBody>
      </p:sp>
      <p:sp>
        <p:nvSpPr>
          <p:cNvPr id="3" name="Content Placeholder 2"/>
          <p:cNvSpPr>
            <a:spLocks noGrp="1"/>
          </p:cNvSpPr>
          <p:nvPr>
            <p:ph idx="1"/>
          </p:nvPr>
        </p:nvSpPr>
        <p:spPr>
          <a:xfrm>
            <a:off x="914400" y="1735138"/>
            <a:ext cx="7313613" cy="4460946"/>
          </a:xfrm>
        </p:spPr>
        <p:txBody>
          <a:bodyPr>
            <a:normAutofit fontScale="62500" lnSpcReduction="20000"/>
          </a:bodyPr>
          <a:lstStyle/>
          <a:p>
            <a:r>
              <a:rPr lang="en-US" sz="2500" dirty="0"/>
              <a:t>Post World War II Survivalist mentality</a:t>
            </a:r>
          </a:p>
          <a:p>
            <a:r>
              <a:rPr lang="en-US" sz="2500" dirty="0"/>
              <a:t>Horrors of Hiroshima, brings to us human capability for violence</a:t>
            </a:r>
          </a:p>
          <a:p>
            <a:r>
              <a:rPr lang="en-US" sz="2500" dirty="0"/>
              <a:t>Television and internet images, along with constructed reality of film and later video games show us these atrocities </a:t>
            </a:r>
          </a:p>
          <a:p>
            <a:r>
              <a:rPr lang="en-US" sz="2500" dirty="0"/>
              <a:t>George Romero made the  “Night of the  living Dead” film in 1968, without a mention of the word zombie</a:t>
            </a:r>
          </a:p>
          <a:p>
            <a:r>
              <a:rPr lang="en-US" sz="2500" dirty="0"/>
              <a:t>Pulp fiction were sensational stories, with many zombie references</a:t>
            </a:r>
          </a:p>
          <a:p>
            <a:r>
              <a:rPr lang="en-US" sz="2500" dirty="0"/>
              <a:t>Zombie overload, games depicting zombies means we distance ourselves from the horror, have control over our fears, remove ourselves from the human capability for violence. We can stop a video game, not so the horrors of the world</a:t>
            </a:r>
          </a:p>
          <a:p>
            <a:r>
              <a:rPr lang="en-US" sz="2500" dirty="0"/>
              <a:t>The modern zombie phenomenon created  new word to describe something already dead like a company no longer financially viable but still operating</a:t>
            </a:r>
          </a:p>
          <a:p>
            <a:r>
              <a:rPr lang="en-US" sz="2500" dirty="0"/>
              <a:t>Apocalyptic narratives accompany the zombie revival</a:t>
            </a:r>
          </a:p>
          <a:p>
            <a:endParaRPr lang="en-US" dirty="0"/>
          </a:p>
          <a:p>
            <a:endParaRPr lang="en-US" dirty="0"/>
          </a:p>
        </p:txBody>
      </p:sp>
      <p:sp>
        <p:nvSpPr>
          <p:cNvPr id="7" name="Slide Number Placeholder 6">
            <a:extLst>
              <a:ext uri="{FF2B5EF4-FFF2-40B4-BE49-F238E27FC236}">
                <a16:creationId xmlns:a16="http://schemas.microsoft.com/office/drawing/2014/main" id="{AA50C26E-2296-DD46-BDDE-CB6E910D7808}"/>
              </a:ext>
            </a:extLst>
          </p:cNvPr>
          <p:cNvSpPr>
            <a:spLocks noGrp="1"/>
          </p:cNvSpPr>
          <p:nvPr>
            <p:ph type="sldNum" sz="quarter" idx="12"/>
          </p:nvPr>
        </p:nvSpPr>
        <p:spPr/>
        <p:txBody>
          <a:bodyPr/>
          <a:lstStyle/>
          <a:p>
            <a:fld id="{B9D2C864-9362-43C7-A136-D9C41D93A96D}" type="slidenum">
              <a:rPr lang="en-US" smtClean="0"/>
              <a:t>15</a:t>
            </a:fld>
            <a:endParaRPr lang="en-US" dirty="0"/>
          </a:p>
        </p:txBody>
      </p:sp>
    </p:spTree>
    <p:extLst>
      <p:ext uri="{BB962C8B-B14F-4D97-AF65-F5344CB8AC3E}">
        <p14:creationId xmlns:p14="http://schemas.microsoft.com/office/powerpoint/2010/main" val="1458846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719AE-FDF8-0A36-A7A3-2D99D52E9697}"/>
              </a:ext>
            </a:extLst>
          </p:cNvPr>
          <p:cNvSpPr>
            <a:spLocks noGrp="1"/>
          </p:cNvSpPr>
          <p:nvPr>
            <p:ph type="title"/>
          </p:nvPr>
        </p:nvSpPr>
        <p:spPr/>
        <p:txBody>
          <a:bodyPr/>
          <a:lstStyle/>
          <a:p>
            <a:r>
              <a:rPr lang="en-GB" dirty="0"/>
              <a:t>Zombies vs Reality</a:t>
            </a:r>
          </a:p>
        </p:txBody>
      </p:sp>
      <p:sp>
        <p:nvSpPr>
          <p:cNvPr id="3" name="Text Placeholder 2">
            <a:extLst>
              <a:ext uri="{FF2B5EF4-FFF2-40B4-BE49-F238E27FC236}">
                <a16:creationId xmlns:a16="http://schemas.microsoft.com/office/drawing/2014/main" id="{FC2C80BA-E419-F487-4062-83748C45D229}"/>
              </a:ext>
            </a:extLst>
          </p:cNvPr>
          <p:cNvSpPr>
            <a:spLocks noGrp="1"/>
          </p:cNvSpPr>
          <p:nvPr>
            <p:ph type="body" idx="1"/>
          </p:nvPr>
        </p:nvSpPr>
        <p:spPr/>
        <p:txBody>
          <a:bodyPr/>
          <a:lstStyle/>
          <a:p>
            <a:endParaRPr lang="en-GB" dirty="0"/>
          </a:p>
        </p:txBody>
      </p:sp>
      <p:sp>
        <p:nvSpPr>
          <p:cNvPr id="5" name="Slide Number Placeholder 4">
            <a:extLst>
              <a:ext uri="{FF2B5EF4-FFF2-40B4-BE49-F238E27FC236}">
                <a16:creationId xmlns:a16="http://schemas.microsoft.com/office/drawing/2014/main" id="{EFB4E01F-9A6A-4A39-83AE-7BA1ACFF5A74}"/>
              </a:ext>
            </a:extLst>
          </p:cNvPr>
          <p:cNvSpPr>
            <a:spLocks noGrp="1"/>
          </p:cNvSpPr>
          <p:nvPr>
            <p:ph type="sldNum" sz="quarter" idx="12"/>
          </p:nvPr>
        </p:nvSpPr>
        <p:spPr/>
        <p:txBody>
          <a:bodyPr/>
          <a:lstStyle/>
          <a:p>
            <a:fld id="{B9D2C864-9362-43C7-A136-D9C41D93A96D}" type="slidenum">
              <a:rPr lang="en-US" smtClean="0"/>
              <a:t>16</a:t>
            </a:fld>
            <a:endParaRPr lang="en-US" dirty="0"/>
          </a:p>
        </p:txBody>
      </p:sp>
    </p:spTree>
    <p:extLst>
      <p:ext uri="{BB962C8B-B14F-4D97-AF65-F5344CB8AC3E}">
        <p14:creationId xmlns:p14="http://schemas.microsoft.com/office/powerpoint/2010/main" val="2577505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Horde</a:t>
            </a:r>
          </a:p>
        </p:txBody>
      </p:sp>
      <p:pic>
        <p:nvPicPr>
          <p:cNvPr id="4" name="Content Placeholder 3" descr="A group of zombies walk in ragged clothes and showing missing body parts&#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7506" y="1735138"/>
            <a:ext cx="6087401" cy="4056062"/>
          </a:xfrm>
        </p:spPr>
      </p:pic>
      <p:sp>
        <p:nvSpPr>
          <p:cNvPr id="7" name="Slide Number Placeholder 6">
            <a:extLst>
              <a:ext uri="{FF2B5EF4-FFF2-40B4-BE49-F238E27FC236}">
                <a16:creationId xmlns:a16="http://schemas.microsoft.com/office/drawing/2014/main" id="{E4297A20-D913-2441-A0D6-F55A8D98CA26}"/>
              </a:ext>
            </a:extLst>
          </p:cNvPr>
          <p:cNvSpPr>
            <a:spLocks noGrp="1"/>
          </p:cNvSpPr>
          <p:nvPr>
            <p:ph type="sldNum" sz="quarter" idx="12"/>
          </p:nvPr>
        </p:nvSpPr>
        <p:spPr/>
        <p:txBody>
          <a:bodyPr/>
          <a:lstStyle/>
          <a:p>
            <a:fld id="{B9D2C864-9362-43C7-A136-D9C41D93A96D}" type="slidenum">
              <a:rPr lang="en-US" smtClean="0"/>
              <a:t>17</a:t>
            </a:fld>
            <a:endParaRPr lang="en-US" dirty="0"/>
          </a:p>
        </p:txBody>
      </p:sp>
    </p:spTree>
    <p:extLst>
      <p:ext uri="{BB962C8B-B14F-4D97-AF65-F5344CB8AC3E}">
        <p14:creationId xmlns:p14="http://schemas.microsoft.com/office/powerpoint/2010/main" val="3544997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Reality</a:t>
            </a:r>
          </a:p>
        </p:txBody>
      </p:sp>
      <p:pic>
        <p:nvPicPr>
          <p:cNvPr id="4" name="Content Placeholder 3" descr="Gentleman with bad teeth who is dressed badly and ungroomed"/>
          <p:cNvPicPr>
            <a:picLocks noGrp="1" noChangeAspect="1"/>
          </p:cNvPicPr>
          <p:nvPr>
            <p:ph idx="1"/>
          </p:nvPr>
        </p:nvPicPr>
        <p:blipFill>
          <a:blip r:embed="rId3" cstate="print">
            <a:extLst>
              <a:ext uri="{28A0092B-C50C-407E-A947-70E740481C1C}">
                <a14:useLocalDpi xmlns:a14="http://schemas.microsoft.com/office/drawing/2010/main" val="0"/>
              </a:ext>
            </a:extLst>
          </a:blip>
          <a:srcRect t="703" b="703"/>
          <a:stretch>
            <a:fillRect/>
          </a:stretch>
        </p:blipFill>
        <p:spPr/>
      </p:pic>
      <p:pic>
        <p:nvPicPr>
          <p:cNvPr id="3" name="Picture 2" descr="A gentleman in old clothes with poor teeth"/>
          <p:cNvPicPr>
            <a:picLocks noChangeAspect="1"/>
          </p:cNvPicPr>
          <p:nvPr/>
        </p:nvPicPr>
        <p:blipFill>
          <a:blip r:embed="rId4"/>
          <a:stretch>
            <a:fillRect/>
          </a:stretch>
        </p:blipFill>
        <p:spPr>
          <a:xfrm>
            <a:off x="914400" y="1735138"/>
            <a:ext cx="7302500" cy="4119562"/>
          </a:xfrm>
          <a:prstGeom prst="rect">
            <a:avLst/>
          </a:prstGeom>
        </p:spPr>
      </p:pic>
      <p:sp>
        <p:nvSpPr>
          <p:cNvPr id="8" name="Slide Number Placeholder 7">
            <a:extLst>
              <a:ext uri="{FF2B5EF4-FFF2-40B4-BE49-F238E27FC236}">
                <a16:creationId xmlns:a16="http://schemas.microsoft.com/office/drawing/2014/main" id="{78901A06-93FB-BC4A-A970-86E78ABB3451}"/>
              </a:ext>
            </a:extLst>
          </p:cNvPr>
          <p:cNvSpPr>
            <a:spLocks noGrp="1"/>
          </p:cNvSpPr>
          <p:nvPr>
            <p:ph type="sldNum" sz="quarter" idx="12"/>
          </p:nvPr>
        </p:nvSpPr>
        <p:spPr/>
        <p:txBody>
          <a:bodyPr/>
          <a:lstStyle/>
          <a:p>
            <a:fld id="{B9D2C864-9362-43C7-A136-D9C41D93A96D}" type="slidenum">
              <a:rPr lang="en-US" smtClean="0"/>
              <a:t>18</a:t>
            </a:fld>
            <a:endParaRPr lang="en-US" dirty="0"/>
          </a:p>
        </p:txBody>
      </p:sp>
    </p:spTree>
    <p:extLst>
      <p:ext uri="{BB962C8B-B14F-4D97-AF65-F5344CB8AC3E}">
        <p14:creationId xmlns:p14="http://schemas.microsoft.com/office/powerpoint/2010/main" val="1901859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reality…</a:t>
            </a:r>
          </a:p>
        </p:txBody>
      </p:sp>
      <p:pic>
        <p:nvPicPr>
          <p:cNvPr id="3" name="Picture 2" descr="A homeless gentleman with very sore fee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620838"/>
            <a:ext cx="2883693" cy="4119562"/>
          </a:xfrm>
          <a:prstGeom prst="rect">
            <a:avLst/>
          </a:prstGeom>
        </p:spPr>
      </p:pic>
      <p:pic>
        <p:nvPicPr>
          <p:cNvPr id="7" name="Picture 6" descr="A street sleeper with ragged clothes eating"/>
          <p:cNvPicPr>
            <a:picLocks noChangeAspect="1"/>
          </p:cNvPicPr>
          <p:nvPr/>
        </p:nvPicPr>
        <p:blipFill>
          <a:blip r:embed="rId4"/>
          <a:stretch>
            <a:fillRect/>
          </a:stretch>
        </p:blipFill>
        <p:spPr>
          <a:xfrm>
            <a:off x="4902553" y="2461419"/>
            <a:ext cx="2695388" cy="2438400"/>
          </a:xfrm>
          <a:prstGeom prst="rect">
            <a:avLst/>
          </a:prstGeom>
        </p:spPr>
      </p:pic>
      <p:sp>
        <p:nvSpPr>
          <p:cNvPr id="9" name="Slide Number Placeholder 8">
            <a:extLst>
              <a:ext uri="{FF2B5EF4-FFF2-40B4-BE49-F238E27FC236}">
                <a16:creationId xmlns:a16="http://schemas.microsoft.com/office/drawing/2014/main" id="{DA6F4ECD-ED5A-3A4B-8BB8-476E63751004}"/>
              </a:ext>
            </a:extLst>
          </p:cNvPr>
          <p:cNvSpPr>
            <a:spLocks noGrp="1"/>
          </p:cNvSpPr>
          <p:nvPr>
            <p:ph type="sldNum" sz="quarter" idx="12"/>
          </p:nvPr>
        </p:nvSpPr>
        <p:spPr/>
        <p:txBody>
          <a:bodyPr/>
          <a:lstStyle/>
          <a:p>
            <a:fld id="{B9D2C864-9362-43C7-A136-D9C41D93A96D}" type="slidenum">
              <a:rPr lang="en-US" smtClean="0"/>
              <a:t>19</a:t>
            </a:fld>
            <a:endParaRPr lang="en-US" dirty="0"/>
          </a:p>
        </p:txBody>
      </p:sp>
    </p:spTree>
    <p:extLst>
      <p:ext uri="{BB962C8B-B14F-4D97-AF65-F5344CB8AC3E}">
        <p14:creationId xmlns:p14="http://schemas.microsoft.com/office/powerpoint/2010/main" val="3610300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Zombie Culture </a:t>
            </a:r>
          </a:p>
        </p:txBody>
      </p:sp>
      <p:sp>
        <p:nvSpPr>
          <p:cNvPr id="3" name="Content Placeholder 2"/>
          <p:cNvSpPr>
            <a:spLocks noGrp="1"/>
          </p:cNvSpPr>
          <p:nvPr>
            <p:ph idx="1"/>
          </p:nvPr>
        </p:nvSpPr>
        <p:spPr/>
        <p:txBody>
          <a:bodyPr>
            <a:normAutofit fontScale="92500" lnSpcReduction="10000"/>
          </a:bodyPr>
          <a:lstStyle/>
          <a:p>
            <a:r>
              <a:rPr lang="en-CA" dirty="0"/>
              <a:t>Modern zombie culture is different to the original </a:t>
            </a:r>
            <a:r>
              <a:rPr lang="en-CA" i="1" dirty="0"/>
              <a:t>zombi</a:t>
            </a:r>
            <a:r>
              <a:rPr lang="en-CA" dirty="0"/>
              <a:t> stories, mainly because it is a virus-based concept.</a:t>
            </a:r>
          </a:p>
          <a:p>
            <a:r>
              <a:rPr lang="en-CA" dirty="0"/>
              <a:t>This give us hope that there is a cure to be found, or at least that zombies are “man made” so controllable in some way. </a:t>
            </a:r>
          </a:p>
          <a:p>
            <a:r>
              <a:rPr lang="en-CA" dirty="0"/>
              <a:t>Books have been written on avoidance strategies, such as </a:t>
            </a:r>
            <a:r>
              <a:rPr lang="en-CA" i="1" dirty="0"/>
              <a:t>The Zombie Survival Guide</a:t>
            </a:r>
            <a:r>
              <a:rPr lang="en-CA" dirty="0"/>
              <a:t>  by Brooks, printed in  2003. </a:t>
            </a:r>
          </a:p>
          <a:p>
            <a:r>
              <a:rPr lang="en-CA" dirty="0"/>
              <a:t>US Military has a plan at the Pentagon for the zombie apocalypse - CONOP 8888 unclassified.</a:t>
            </a:r>
          </a:p>
          <a:p>
            <a:r>
              <a:rPr lang="en-CA" dirty="0"/>
              <a:t>Zombie stories  start to take on a survivalist viewpoint</a:t>
            </a:r>
          </a:p>
          <a:p>
            <a:endParaRPr lang="en-US" dirty="0"/>
          </a:p>
        </p:txBody>
      </p:sp>
      <p:sp>
        <p:nvSpPr>
          <p:cNvPr id="7" name="Slide Number Placeholder 6">
            <a:extLst>
              <a:ext uri="{FF2B5EF4-FFF2-40B4-BE49-F238E27FC236}">
                <a16:creationId xmlns:a16="http://schemas.microsoft.com/office/drawing/2014/main" id="{76DA03B1-477C-B948-8E95-1F33CD7405A0}"/>
              </a:ext>
            </a:extLst>
          </p:cNvPr>
          <p:cNvSpPr>
            <a:spLocks noGrp="1"/>
          </p:cNvSpPr>
          <p:nvPr>
            <p:ph type="sldNum" sz="quarter" idx="12"/>
          </p:nvPr>
        </p:nvSpPr>
        <p:spPr/>
        <p:txBody>
          <a:bodyPr/>
          <a:lstStyle/>
          <a:p>
            <a:fld id="{B9D2C864-9362-43C7-A136-D9C41D93A96D}" type="slidenum">
              <a:rPr lang="en-US" smtClean="0"/>
              <a:t>20</a:t>
            </a:fld>
            <a:endParaRPr lang="en-US" dirty="0"/>
          </a:p>
        </p:txBody>
      </p:sp>
    </p:spTree>
    <p:extLst>
      <p:ext uri="{BB962C8B-B14F-4D97-AF65-F5344CB8AC3E}">
        <p14:creationId xmlns:p14="http://schemas.microsoft.com/office/powerpoint/2010/main" val="831189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Survivalists</a:t>
            </a:r>
          </a:p>
        </p:txBody>
      </p:sp>
      <p:sp>
        <p:nvSpPr>
          <p:cNvPr id="3" name="Content Placeholder 2"/>
          <p:cNvSpPr>
            <a:spLocks noGrp="1"/>
          </p:cNvSpPr>
          <p:nvPr>
            <p:ph idx="1"/>
          </p:nvPr>
        </p:nvSpPr>
        <p:spPr>
          <a:xfrm>
            <a:off x="914400" y="1735137"/>
            <a:ext cx="7313613" cy="4474593"/>
          </a:xfrm>
        </p:spPr>
        <p:txBody>
          <a:bodyPr>
            <a:normAutofit fontScale="70000" lnSpcReduction="20000"/>
          </a:bodyPr>
          <a:lstStyle/>
          <a:p>
            <a:r>
              <a:rPr lang="en-CA" dirty="0"/>
              <a:t>According to Stanford researcher </a:t>
            </a:r>
            <a:r>
              <a:rPr lang="en-US" dirty="0"/>
              <a:t>Vidergar</a:t>
            </a:r>
            <a:r>
              <a:rPr lang="en-CA" dirty="0"/>
              <a:t>, </a:t>
            </a:r>
            <a:r>
              <a:rPr lang="en-US" dirty="0"/>
              <a:t>our modern obsession with zombies is connected with the survivalist mentality that developed after World War II </a:t>
            </a:r>
          </a:p>
          <a:p>
            <a:r>
              <a:rPr lang="en-CA" dirty="0"/>
              <a:t>The fascination with the end of the world as we know it, can be traced to the advent of nuclear warfare during World War II and the concentration camps. </a:t>
            </a:r>
          </a:p>
          <a:p>
            <a:r>
              <a:rPr lang="en-CA" dirty="0"/>
              <a:t>With horrendous events like the Hiroshima bombing, we are faced with another unspeakable fact of the human capacity for violence, which got more public with our modern communication methods, not available in earlier times. </a:t>
            </a:r>
          </a:p>
          <a:p>
            <a:r>
              <a:rPr lang="en-CA" dirty="0"/>
              <a:t>Concentration camps filled with people starving to death</a:t>
            </a:r>
          </a:p>
          <a:p>
            <a:r>
              <a:rPr lang="en-CA" dirty="0"/>
              <a:t>We got to see awful, actual footage of the atrocities on television and internet. These images once seen, can not be unseen. </a:t>
            </a:r>
          </a:p>
          <a:p>
            <a:r>
              <a:rPr lang="en-US" dirty="0"/>
              <a:t>Our fascination for </a:t>
            </a:r>
            <a:r>
              <a:rPr lang="en-US" i="1" dirty="0"/>
              <a:t>zombies</a:t>
            </a:r>
            <a:r>
              <a:rPr lang="en-US" dirty="0"/>
              <a:t> could be because their decaying bodies affirm our mortality, the inherent disability of human embodiment</a:t>
            </a:r>
          </a:p>
        </p:txBody>
      </p:sp>
      <p:sp>
        <p:nvSpPr>
          <p:cNvPr id="7" name="Slide Number Placeholder 6">
            <a:extLst>
              <a:ext uri="{FF2B5EF4-FFF2-40B4-BE49-F238E27FC236}">
                <a16:creationId xmlns:a16="http://schemas.microsoft.com/office/drawing/2014/main" id="{FB17D41A-197A-AD42-87E8-6E3B17CA48A2}"/>
              </a:ext>
            </a:extLst>
          </p:cNvPr>
          <p:cNvSpPr>
            <a:spLocks noGrp="1"/>
          </p:cNvSpPr>
          <p:nvPr>
            <p:ph type="sldNum" sz="quarter" idx="12"/>
          </p:nvPr>
        </p:nvSpPr>
        <p:spPr/>
        <p:txBody>
          <a:bodyPr/>
          <a:lstStyle/>
          <a:p>
            <a:fld id="{B9D2C864-9362-43C7-A136-D9C41D93A96D}" type="slidenum">
              <a:rPr lang="en-US" smtClean="0"/>
              <a:t>21</a:t>
            </a:fld>
            <a:endParaRPr lang="en-US" dirty="0"/>
          </a:p>
        </p:txBody>
      </p:sp>
    </p:spTree>
    <p:extLst>
      <p:ext uri="{BB962C8B-B14F-4D97-AF65-F5344CB8AC3E}">
        <p14:creationId xmlns:p14="http://schemas.microsoft.com/office/powerpoint/2010/main" val="3797987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Dehumanization</a:t>
            </a:r>
          </a:p>
        </p:txBody>
      </p:sp>
      <p:sp>
        <p:nvSpPr>
          <p:cNvPr id="3" name="Content Placeholder 2"/>
          <p:cNvSpPr>
            <a:spLocks noGrp="1"/>
          </p:cNvSpPr>
          <p:nvPr>
            <p:ph idx="1"/>
          </p:nvPr>
        </p:nvSpPr>
        <p:spPr/>
        <p:txBody>
          <a:bodyPr>
            <a:normAutofit fontScale="85000" lnSpcReduction="20000"/>
          </a:bodyPr>
          <a:lstStyle/>
          <a:p>
            <a:r>
              <a:rPr lang="en-CA" dirty="0"/>
              <a:t>It is so much easier to dehumanize things that make us uncomfortable , for example war refugees who try desperately to be seen as viable human beings and we turn them into things rather than people. </a:t>
            </a:r>
          </a:p>
          <a:p>
            <a:r>
              <a:rPr lang="en-US" dirty="0"/>
              <a:t>“we are all equally complicit in the murder of others” Dahlia Schweitzer 2018 </a:t>
            </a:r>
            <a:endParaRPr lang="en-CA" dirty="0"/>
          </a:p>
          <a:p>
            <a:r>
              <a:rPr lang="en-CA" dirty="0"/>
              <a:t>The Nameless Faceless Horde</a:t>
            </a:r>
          </a:p>
          <a:p>
            <a:r>
              <a:rPr lang="en-CA" dirty="0"/>
              <a:t>Are zombies without a soul, therefore still not human?  Do we dehumanize others like refugees in this way also?</a:t>
            </a:r>
          </a:p>
          <a:p>
            <a:r>
              <a:rPr lang="en-CA" dirty="0"/>
              <a:t>As a society we are scared for our future, things are changing, do we actually desire the apocalypse?</a:t>
            </a:r>
          </a:p>
          <a:p>
            <a:pPr marL="0" indent="0">
              <a:buNone/>
            </a:pPr>
            <a:endParaRPr lang="en-US" dirty="0"/>
          </a:p>
        </p:txBody>
      </p:sp>
      <p:sp>
        <p:nvSpPr>
          <p:cNvPr id="7" name="Slide Number Placeholder 6">
            <a:extLst>
              <a:ext uri="{FF2B5EF4-FFF2-40B4-BE49-F238E27FC236}">
                <a16:creationId xmlns:a16="http://schemas.microsoft.com/office/drawing/2014/main" id="{EC724D42-F16C-D742-B6B4-95192C202F96}"/>
              </a:ext>
            </a:extLst>
          </p:cNvPr>
          <p:cNvSpPr>
            <a:spLocks noGrp="1"/>
          </p:cNvSpPr>
          <p:nvPr>
            <p:ph type="sldNum" sz="quarter" idx="12"/>
          </p:nvPr>
        </p:nvSpPr>
        <p:spPr/>
        <p:txBody>
          <a:bodyPr/>
          <a:lstStyle/>
          <a:p>
            <a:fld id="{B9D2C864-9362-43C7-A136-D9C41D93A96D}" type="slidenum">
              <a:rPr lang="en-US" smtClean="0"/>
              <a:t>22</a:t>
            </a:fld>
            <a:endParaRPr lang="en-US" dirty="0"/>
          </a:p>
        </p:txBody>
      </p:sp>
    </p:spTree>
    <p:extLst>
      <p:ext uri="{BB962C8B-B14F-4D97-AF65-F5344CB8AC3E}">
        <p14:creationId xmlns:p14="http://schemas.microsoft.com/office/powerpoint/2010/main" val="3020407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Apocalypse</a:t>
            </a:r>
          </a:p>
        </p:txBody>
      </p:sp>
      <p:sp>
        <p:nvSpPr>
          <p:cNvPr id="3" name="Content Placeholder 2"/>
          <p:cNvSpPr>
            <a:spLocks noGrp="1"/>
          </p:cNvSpPr>
          <p:nvPr>
            <p:ph idx="1"/>
          </p:nvPr>
        </p:nvSpPr>
        <p:spPr>
          <a:xfrm>
            <a:off x="914400" y="1501255"/>
            <a:ext cx="7313613" cy="4708476"/>
          </a:xfrm>
        </p:spPr>
        <p:txBody>
          <a:bodyPr>
            <a:normAutofit fontScale="85000" lnSpcReduction="20000"/>
          </a:bodyPr>
          <a:lstStyle/>
          <a:p>
            <a:r>
              <a:rPr lang="en-US" dirty="0"/>
              <a:t>Conspiracy theories actually make us feel better as there must be someone in charge somewhere</a:t>
            </a:r>
          </a:p>
          <a:p>
            <a:r>
              <a:rPr lang="en-US" dirty="0"/>
              <a:t>In the apocalypse, there is no time for looking after anyone else, yet groups matter and are successful</a:t>
            </a:r>
          </a:p>
          <a:p>
            <a:r>
              <a:rPr lang="en-US" dirty="0"/>
              <a:t>Few are concerned with our appearance as if for Instagram, but worry about survival and where our next meal is coming from</a:t>
            </a:r>
          </a:p>
          <a:p>
            <a:r>
              <a:rPr lang="en-US" dirty="0"/>
              <a:t>Government interference is no longer there as there are no governments, internet, television</a:t>
            </a:r>
          </a:p>
          <a:p>
            <a:r>
              <a:rPr lang="en-US" dirty="0"/>
              <a:t>People with disabilities, weakness, pregnancy, illness are the first to go in zombie movies</a:t>
            </a:r>
          </a:p>
          <a:p>
            <a:r>
              <a:rPr lang="en-US" dirty="0"/>
              <a:t>Do we actually want to return to a simpler time when money and stock markets were not driving forces and we could take care of each other, talk with each other, grow food ourselves.</a:t>
            </a:r>
          </a:p>
        </p:txBody>
      </p:sp>
      <p:sp>
        <p:nvSpPr>
          <p:cNvPr id="7" name="Slide Number Placeholder 6">
            <a:extLst>
              <a:ext uri="{FF2B5EF4-FFF2-40B4-BE49-F238E27FC236}">
                <a16:creationId xmlns:a16="http://schemas.microsoft.com/office/drawing/2014/main" id="{8DE6545A-6B99-0B4A-ADD2-E02131DDF739}"/>
              </a:ext>
            </a:extLst>
          </p:cNvPr>
          <p:cNvSpPr>
            <a:spLocks noGrp="1"/>
          </p:cNvSpPr>
          <p:nvPr>
            <p:ph type="sldNum" sz="quarter" idx="12"/>
          </p:nvPr>
        </p:nvSpPr>
        <p:spPr/>
        <p:txBody>
          <a:bodyPr/>
          <a:lstStyle/>
          <a:p>
            <a:fld id="{B9D2C864-9362-43C7-A136-D9C41D93A96D}" type="slidenum">
              <a:rPr lang="en-US" smtClean="0"/>
              <a:t>23</a:t>
            </a:fld>
            <a:endParaRPr lang="en-US" dirty="0"/>
          </a:p>
        </p:txBody>
      </p:sp>
    </p:spTree>
    <p:extLst>
      <p:ext uri="{BB962C8B-B14F-4D97-AF65-F5344CB8AC3E}">
        <p14:creationId xmlns:p14="http://schemas.microsoft.com/office/powerpoint/2010/main" val="1014372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A7A2E9-5998-59DE-183B-E01F3258A772}"/>
              </a:ext>
            </a:extLst>
          </p:cNvPr>
          <p:cNvSpPr>
            <a:spLocks noGrp="1"/>
          </p:cNvSpPr>
          <p:nvPr>
            <p:ph type="title"/>
          </p:nvPr>
        </p:nvSpPr>
        <p:spPr/>
        <p:txBody>
          <a:bodyPr/>
          <a:lstStyle/>
          <a:p>
            <a:r>
              <a:rPr lang="en-GB" dirty="0"/>
              <a:t>Can we Catch a Disability?</a:t>
            </a:r>
          </a:p>
        </p:txBody>
      </p:sp>
      <p:sp>
        <p:nvSpPr>
          <p:cNvPr id="7" name="Text Placeholder 6">
            <a:extLst>
              <a:ext uri="{FF2B5EF4-FFF2-40B4-BE49-F238E27FC236}">
                <a16:creationId xmlns:a16="http://schemas.microsoft.com/office/drawing/2014/main" id="{5685C348-2EF6-1D21-CAC6-B5A828F13337}"/>
              </a:ext>
            </a:extLst>
          </p:cNvPr>
          <p:cNvSpPr>
            <a:spLocks noGrp="1"/>
          </p:cNvSpPr>
          <p:nvPr>
            <p:ph type="body" idx="1"/>
          </p:nvPr>
        </p:nvSpPr>
        <p:spPr/>
        <p:txBody>
          <a:bodyPr/>
          <a:lstStyle/>
          <a:p>
            <a:r>
              <a:rPr lang="en-GB" dirty="0"/>
              <a:t>In fact we can</a:t>
            </a:r>
          </a:p>
        </p:txBody>
      </p:sp>
      <p:sp>
        <p:nvSpPr>
          <p:cNvPr id="5" name="Slide Number Placeholder 4">
            <a:extLst>
              <a:ext uri="{FF2B5EF4-FFF2-40B4-BE49-F238E27FC236}">
                <a16:creationId xmlns:a16="http://schemas.microsoft.com/office/drawing/2014/main" id="{EFE0F55B-60AF-24FC-0227-8D536C0CFC52}"/>
              </a:ext>
            </a:extLst>
          </p:cNvPr>
          <p:cNvSpPr>
            <a:spLocks noGrp="1"/>
          </p:cNvSpPr>
          <p:nvPr>
            <p:ph type="sldNum" sz="quarter" idx="12"/>
          </p:nvPr>
        </p:nvSpPr>
        <p:spPr/>
        <p:txBody>
          <a:bodyPr/>
          <a:lstStyle/>
          <a:p>
            <a:fld id="{B9D2C864-9362-43C7-A136-D9C41D93A96D}" type="slidenum">
              <a:rPr lang="en-US" smtClean="0"/>
              <a:t>24</a:t>
            </a:fld>
            <a:endParaRPr lang="en-US" dirty="0"/>
          </a:p>
        </p:txBody>
      </p:sp>
    </p:spTree>
    <p:extLst>
      <p:ext uri="{BB962C8B-B14F-4D97-AF65-F5344CB8AC3E}">
        <p14:creationId xmlns:p14="http://schemas.microsoft.com/office/powerpoint/2010/main" val="3999442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Germaphobia </a:t>
            </a:r>
            <a:r>
              <a:rPr lang="en-US" sz="2800" dirty="0"/>
              <a:t>and other fears</a:t>
            </a:r>
            <a:endParaRPr lang="en-US" dirty="0"/>
          </a:p>
        </p:txBody>
      </p:sp>
      <p:sp>
        <p:nvSpPr>
          <p:cNvPr id="3" name="Content Placeholder 2"/>
          <p:cNvSpPr>
            <a:spLocks noGrp="1"/>
          </p:cNvSpPr>
          <p:nvPr>
            <p:ph idx="1"/>
          </p:nvPr>
        </p:nvSpPr>
        <p:spPr>
          <a:xfrm>
            <a:off x="914400" y="1735137"/>
            <a:ext cx="7313613" cy="4474593"/>
          </a:xfrm>
        </p:spPr>
        <p:txBody>
          <a:bodyPr>
            <a:normAutofit/>
          </a:bodyPr>
          <a:lstStyle/>
          <a:p>
            <a:r>
              <a:rPr lang="en-US" dirty="0"/>
              <a:t>Can you catch a disability virus? Mumps, Polio, Leprosy.</a:t>
            </a:r>
          </a:p>
          <a:p>
            <a:r>
              <a:rPr lang="en-US" dirty="0"/>
              <a:t>Malnutrition, inadequate health care and poverty all cause disability</a:t>
            </a:r>
          </a:p>
          <a:p>
            <a:r>
              <a:rPr lang="en-US" dirty="0"/>
              <a:t>Do people believe that they can catch a disability?</a:t>
            </a:r>
          </a:p>
          <a:p>
            <a:pPr lvl="1"/>
            <a:r>
              <a:rPr lang="en-US" dirty="0"/>
              <a:t>Is disability given by god as punishment?</a:t>
            </a:r>
          </a:p>
          <a:p>
            <a:r>
              <a:rPr lang="en-US" dirty="0"/>
              <a:t>We are so obsessed with cleanliness we are making ourselves and our immune systems weak.</a:t>
            </a:r>
          </a:p>
        </p:txBody>
      </p:sp>
      <p:sp>
        <p:nvSpPr>
          <p:cNvPr id="7" name="Slide Number Placeholder 6">
            <a:extLst>
              <a:ext uri="{FF2B5EF4-FFF2-40B4-BE49-F238E27FC236}">
                <a16:creationId xmlns:a16="http://schemas.microsoft.com/office/drawing/2014/main" id="{F7911DD6-B328-9A48-9CD7-4820FD85EEC5}"/>
              </a:ext>
            </a:extLst>
          </p:cNvPr>
          <p:cNvSpPr>
            <a:spLocks noGrp="1"/>
          </p:cNvSpPr>
          <p:nvPr>
            <p:ph type="sldNum" sz="quarter" idx="12"/>
          </p:nvPr>
        </p:nvSpPr>
        <p:spPr/>
        <p:txBody>
          <a:bodyPr/>
          <a:lstStyle/>
          <a:p>
            <a:fld id="{B9D2C864-9362-43C7-A136-D9C41D93A96D}" type="slidenum">
              <a:rPr lang="en-US" smtClean="0"/>
              <a:t>25</a:t>
            </a:fld>
            <a:endParaRPr lang="en-US" dirty="0"/>
          </a:p>
        </p:txBody>
      </p:sp>
    </p:spTree>
    <p:extLst>
      <p:ext uri="{BB962C8B-B14F-4D97-AF65-F5344CB8AC3E}">
        <p14:creationId xmlns:p14="http://schemas.microsoft.com/office/powerpoint/2010/main" val="1053618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35205-206C-CAA0-D3F2-B9235C47F109}"/>
              </a:ext>
            </a:extLst>
          </p:cNvPr>
          <p:cNvSpPr>
            <a:spLocks noGrp="1"/>
          </p:cNvSpPr>
          <p:nvPr>
            <p:ph type="title"/>
          </p:nvPr>
        </p:nvSpPr>
        <p:spPr/>
        <p:txBody>
          <a:bodyPr/>
          <a:lstStyle/>
          <a:p>
            <a:r>
              <a:rPr lang="en-GB" dirty="0"/>
              <a:t>Death</a:t>
            </a:r>
          </a:p>
        </p:txBody>
      </p:sp>
      <p:sp>
        <p:nvSpPr>
          <p:cNvPr id="3" name="Text Placeholder 2">
            <a:extLst>
              <a:ext uri="{FF2B5EF4-FFF2-40B4-BE49-F238E27FC236}">
                <a16:creationId xmlns:a16="http://schemas.microsoft.com/office/drawing/2014/main" id="{8FB754D7-8A19-EF1B-335C-95A4F3E39DF8}"/>
              </a:ext>
            </a:extLst>
          </p:cNvPr>
          <p:cNvSpPr>
            <a:spLocks noGrp="1"/>
          </p:cNvSpPr>
          <p:nvPr>
            <p:ph type="body" idx="1"/>
          </p:nvPr>
        </p:nvSpPr>
        <p:spPr/>
        <p:txBody>
          <a:bodyPr/>
          <a:lstStyle/>
          <a:p>
            <a:r>
              <a:rPr lang="en-GB" dirty="0"/>
              <a:t>Is there life after death?</a:t>
            </a:r>
          </a:p>
        </p:txBody>
      </p:sp>
      <p:sp>
        <p:nvSpPr>
          <p:cNvPr id="5" name="Slide Number Placeholder 4">
            <a:extLst>
              <a:ext uri="{FF2B5EF4-FFF2-40B4-BE49-F238E27FC236}">
                <a16:creationId xmlns:a16="http://schemas.microsoft.com/office/drawing/2014/main" id="{4D67C20F-8E73-009D-ACCF-A22019061F9D}"/>
              </a:ext>
            </a:extLst>
          </p:cNvPr>
          <p:cNvSpPr>
            <a:spLocks noGrp="1"/>
          </p:cNvSpPr>
          <p:nvPr>
            <p:ph type="sldNum" sz="quarter" idx="12"/>
          </p:nvPr>
        </p:nvSpPr>
        <p:spPr/>
        <p:txBody>
          <a:bodyPr/>
          <a:lstStyle/>
          <a:p>
            <a:fld id="{B9D2C864-9362-43C7-A136-D9C41D93A96D}" type="slidenum">
              <a:rPr lang="en-US" smtClean="0"/>
              <a:t>26</a:t>
            </a:fld>
            <a:endParaRPr lang="en-US" dirty="0"/>
          </a:p>
        </p:txBody>
      </p:sp>
    </p:spTree>
    <p:extLst>
      <p:ext uri="{BB962C8B-B14F-4D97-AF65-F5344CB8AC3E}">
        <p14:creationId xmlns:p14="http://schemas.microsoft.com/office/powerpoint/2010/main" val="2583660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Thanatophobia</a:t>
            </a:r>
          </a:p>
        </p:txBody>
      </p:sp>
      <p:sp>
        <p:nvSpPr>
          <p:cNvPr id="3" name="Content Placeholder 2"/>
          <p:cNvSpPr>
            <a:spLocks noGrp="1"/>
          </p:cNvSpPr>
          <p:nvPr>
            <p:ph idx="1"/>
          </p:nvPr>
        </p:nvSpPr>
        <p:spPr>
          <a:xfrm>
            <a:off x="914400" y="1735137"/>
            <a:ext cx="7313613" cy="4474593"/>
          </a:xfrm>
        </p:spPr>
        <p:txBody>
          <a:bodyPr>
            <a:normAutofit/>
          </a:bodyPr>
          <a:lstStyle/>
          <a:p>
            <a:r>
              <a:rPr lang="en-US" dirty="0"/>
              <a:t>Fear of death</a:t>
            </a:r>
          </a:p>
          <a:p>
            <a:r>
              <a:rPr lang="en-US" dirty="0"/>
              <a:t>Medical Hippocratic oath – life at all costs</a:t>
            </a:r>
          </a:p>
          <a:p>
            <a:r>
              <a:rPr lang="en-US" dirty="0"/>
              <a:t>First definition of death was an none beating heart</a:t>
            </a:r>
          </a:p>
          <a:p>
            <a:r>
              <a:rPr lang="en-US" dirty="0"/>
              <a:t>Now it is lack of brain function, hence zombies are killed by a blow to the head</a:t>
            </a:r>
          </a:p>
        </p:txBody>
      </p:sp>
      <p:sp>
        <p:nvSpPr>
          <p:cNvPr id="7" name="Slide Number Placeholder 6">
            <a:extLst>
              <a:ext uri="{FF2B5EF4-FFF2-40B4-BE49-F238E27FC236}">
                <a16:creationId xmlns:a16="http://schemas.microsoft.com/office/drawing/2014/main" id="{7F5F4A17-D4B7-DF48-AF36-771E1E266A8D}"/>
              </a:ext>
            </a:extLst>
          </p:cNvPr>
          <p:cNvSpPr>
            <a:spLocks noGrp="1"/>
          </p:cNvSpPr>
          <p:nvPr>
            <p:ph type="sldNum" sz="quarter" idx="12"/>
          </p:nvPr>
        </p:nvSpPr>
        <p:spPr/>
        <p:txBody>
          <a:bodyPr/>
          <a:lstStyle/>
          <a:p>
            <a:fld id="{B9D2C864-9362-43C7-A136-D9C41D93A96D}" type="slidenum">
              <a:rPr lang="en-US" smtClean="0"/>
              <a:t>27</a:t>
            </a:fld>
            <a:endParaRPr lang="en-US" dirty="0"/>
          </a:p>
        </p:txBody>
      </p:sp>
    </p:spTree>
    <p:extLst>
      <p:ext uri="{BB962C8B-B14F-4D97-AF65-F5344CB8AC3E}">
        <p14:creationId xmlns:p14="http://schemas.microsoft.com/office/powerpoint/2010/main" val="366014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9C6F-327A-1B08-3AF2-B5555602A5B2}"/>
              </a:ext>
            </a:extLst>
          </p:cNvPr>
          <p:cNvSpPr>
            <a:spLocks noGrp="1"/>
          </p:cNvSpPr>
          <p:nvPr>
            <p:ph type="title"/>
          </p:nvPr>
        </p:nvSpPr>
        <p:spPr/>
        <p:txBody>
          <a:bodyPr/>
          <a:lstStyle/>
          <a:p>
            <a:r>
              <a:rPr lang="en-GB" dirty="0"/>
              <a:t>Bias </a:t>
            </a:r>
          </a:p>
        </p:txBody>
      </p:sp>
      <p:sp>
        <p:nvSpPr>
          <p:cNvPr id="3" name="Text Placeholder 2">
            <a:extLst>
              <a:ext uri="{FF2B5EF4-FFF2-40B4-BE49-F238E27FC236}">
                <a16:creationId xmlns:a16="http://schemas.microsoft.com/office/drawing/2014/main" id="{E39C5191-7D85-7DD1-3619-449E6E7D1BAF}"/>
              </a:ext>
            </a:extLst>
          </p:cNvPr>
          <p:cNvSpPr>
            <a:spLocks noGrp="1"/>
          </p:cNvSpPr>
          <p:nvPr>
            <p:ph type="body" idx="1"/>
          </p:nvPr>
        </p:nvSpPr>
        <p:spPr/>
        <p:txBody>
          <a:bodyPr/>
          <a:lstStyle/>
          <a:p>
            <a:r>
              <a:rPr lang="en-GB" dirty="0"/>
              <a:t>And how we can understand and combat illogical bias</a:t>
            </a:r>
          </a:p>
        </p:txBody>
      </p:sp>
      <p:sp>
        <p:nvSpPr>
          <p:cNvPr id="5" name="Slide Number Placeholder 4">
            <a:extLst>
              <a:ext uri="{FF2B5EF4-FFF2-40B4-BE49-F238E27FC236}">
                <a16:creationId xmlns:a16="http://schemas.microsoft.com/office/drawing/2014/main" id="{EFC3120A-7E70-4091-BF38-12729BB92A91}"/>
              </a:ext>
            </a:extLst>
          </p:cNvPr>
          <p:cNvSpPr>
            <a:spLocks noGrp="1"/>
          </p:cNvSpPr>
          <p:nvPr>
            <p:ph type="sldNum" sz="quarter" idx="12"/>
          </p:nvPr>
        </p:nvSpPr>
        <p:spPr/>
        <p:txBody>
          <a:bodyPr/>
          <a:lstStyle/>
          <a:p>
            <a:fld id="{B9D2C864-9362-43C7-A136-D9C41D93A96D}" type="slidenum">
              <a:rPr lang="en-US" smtClean="0"/>
              <a:t>28</a:t>
            </a:fld>
            <a:endParaRPr lang="en-US" dirty="0"/>
          </a:p>
        </p:txBody>
      </p:sp>
    </p:spTree>
    <p:extLst>
      <p:ext uri="{BB962C8B-B14F-4D97-AF65-F5344CB8AC3E}">
        <p14:creationId xmlns:p14="http://schemas.microsoft.com/office/powerpoint/2010/main" val="594213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BCD92-7B54-17AF-C114-B4C950CD7C1C}"/>
              </a:ext>
            </a:extLst>
          </p:cNvPr>
          <p:cNvSpPr>
            <a:spLocks noGrp="1"/>
          </p:cNvSpPr>
          <p:nvPr>
            <p:ph type="title"/>
          </p:nvPr>
        </p:nvSpPr>
        <p:spPr/>
        <p:txBody>
          <a:bodyPr/>
          <a:lstStyle/>
          <a:p>
            <a:r>
              <a:rPr lang="en-GB" dirty="0"/>
              <a:t>Narrative Prothesis</a:t>
            </a:r>
          </a:p>
        </p:txBody>
      </p:sp>
      <p:sp>
        <p:nvSpPr>
          <p:cNvPr id="3" name="Content Placeholder 2">
            <a:extLst>
              <a:ext uri="{FF2B5EF4-FFF2-40B4-BE49-F238E27FC236}">
                <a16:creationId xmlns:a16="http://schemas.microsoft.com/office/drawing/2014/main" id="{EC1A62FD-D965-8D5D-C4C3-AEBE38B74112}"/>
              </a:ext>
            </a:extLst>
          </p:cNvPr>
          <p:cNvSpPr>
            <a:spLocks noGrp="1"/>
          </p:cNvSpPr>
          <p:nvPr>
            <p:ph idx="1"/>
          </p:nvPr>
        </p:nvSpPr>
        <p:spPr/>
        <p:txBody>
          <a:bodyPr>
            <a:normAutofit lnSpcReduction="10000"/>
          </a:bodyPr>
          <a:lstStyle/>
          <a:p>
            <a:r>
              <a:rPr lang="en-GB" dirty="0"/>
              <a:t>It has been used in some contexts to discuss the representation of disability in literature and media. It refers to the way narratives incorporate disability as a plot device or a metaphor, often reinforcing stereotypes or societal perceptions about disability. </a:t>
            </a:r>
          </a:p>
          <a:p>
            <a:r>
              <a:rPr lang="en-GB" dirty="0"/>
              <a:t>The concept underscores the idea that disabled characters are often used as a literary device rather than fully developed individuals within a story</a:t>
            </a:r>
          </a:p>
          <a:p>
            <a:r>
              <a:rPr lang="en-GB" dirty="0"/>
              <a:t>This is a form of dehumanization and perpetuates the negative bias of disability</a:t>
            </a:r>
          </a:p>
          <a:p>
            <a:endParaRPr lang="en-GB" dirty="0"/>
          </a:p>
        </p:txBody>
      </p:sp>
      <p:sp>
        <p:nvSpPr>
          <p:cNvPr id="5" name="Slide Number Placeholder 4">
            <a:extLst>
              <a:ext uri="{FF2B5EF4-FFF2-40B4-BE49-F238E27FC236}">
                <a16:creationId xmlns:a16="http://schemas.microsoft.com/office/drawing/2014/main" id="{607D3BBE-4074-3623-84C6-913983FDB578}"/>
              </a:ext>
            </a:extLst>
          </p:cNvPr>
          <p:cNvSpPr>
            <a:spLocks noGrp="1"/>
          </p:cNvSpPr>
          <p:nvPr>
            <p:ph type="sldNum" sz="quarter" idx="12"/>
          </p:nvPr>
        </p:nvSpPr>
        <p:spPr/>
        <p:txBody>
          <a:bodyPr/>
          <a:lstStyle/>
          <a:p>
            <a:fld id="{B9D2C864-9362-43C7-A136-D9C41D93A96D}" type="slidenum">
              <a:rPr lang="en-US" smtClean="0"/>
              <a:t>29</a:t>
            </a:fld>
            <a:endParaRPr lang="en-US" dirty="0"/>
          </a:p>
        </p:txBody>
      </p:sp>
    </p:spTree>
    <p:extLst>
      <p:ext uri="{BB962C8B-B14F-4D97-AF65-F5344CB8AC3E}">
        <p14:creationId xmlns:p14="http://schemas.microsoft.com/office/powerpoint/2010/main" val="953595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 as a Positive Trait</a:t>
            </a:r>
          </a:p>
        </p:txBody>
      </p:sp>
      <p:sp>
        <p:nvSpPr>
          <p:cNvPr id="3" name="Content Placeholder 2"/>
          <p:cNvSpPr>
            <a:spLocks noGrp="1"/>
          </p:cNvSpPr>
          <p:nvPr>
            <p:ph idx="1"/>
          </p:nvPr>
        </p:nvSpPr>
        <p:spPr>
          <a:xfrm>
            <a:off x="914400" y="1735137"/>
            <a:ext cx="7313613" cy="4474593"/>
          </a:xfrm>
        </p:spPr>
        <p:txBody>
          <a:bodyPr>
            <a:normAutofit/>
          </a:bodyPr>
          <a:lstStyle/>
          <a:p>
            <a:r>
              <a:rPr lang="en-CA" dirty="0"/>
              <a:t>Stereotyping means your brain is working properly, noticing patterns, and making generalizations is normal and implicit bias.</a:t>
            </a:r>
          </a:p>
          <a:p>
            <a:r>
              <a:rPr lang="en-CA" dirty="0"/>
              <a:t>Becoming aware of our biases will allow us to understand them and modify our thoughts based on new information</a:t>
            </a:r>
          </a:p>
        </p:txBody>
      </p:sp>
      <p:sp>
        <p:nvSpPr>
          <p:cNvPr id="7" name="Slide Number Placeholder 6">
            <a:extLst>
              <a:ext uri="{FF2B5EF4-FFF2-40B4-BE49-F238E27FC236}">
                <a16:creationId xmlns:a16="http://schemas.microsoft.com/office/drawing/2014/main" id="{1A7D211D-3151-344C-901D-AD76C0559311}"/>
              </a:ext>
            </a:extLst>
          </p:cNvPr>
          <p:cNvSpPr>
            <a:spLocks noGrp="1"/>
          </p:cNvSpPr>
          <p:nvPr>
            <p:ph type="sldNum" sz="quarter" idx="12"/>
          </p:nvPr>
        </p:nvSpPr>
        <p:spPr/>
        <p:txBody>
          <a:bodyPr/>
          <a:lstStyle/>
          <a:p>
            <a:fld id="{B9D2C864-9362-43C7-A136-D9C41D93A96D}" type="slidenum">
              <a:rPr lang="en-US" smtClean="0"/>
              <a:t>30</a:t>
            </a:fld>
            <a:endParaRPr lang="en-US" dirty="0"/>
          </a:p>
        </p:txBody>
      </p:sp>
    </p:spTree>
    <p:extLst>
      <p:ext uri="{BB962C8B-B14F-4D97-AF65-F5344CB8AC3E}">
        <p14:creationId xmlns:p14="http://schemas.microsoft.com/office/powerpoint/2010/main" val="3437744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a:t>
            </a:r>
          </a:p>
        </p:txBody>
      </p:sp>
      <p:sp>
        <p:nvSpPr>
          <p:cNvPr id="3" name="Content Placeholder 2"/>
          <p:cNvSpPr>
            <a:spLocks noGrp="1"/>
          </p:cNvSpPr>
          <p:nvPr>
            <p:ph idx="1"/>
          </p:nvPr>
        </p:nvSpPr>
        <p:spPr>
          <a:xfrm>
            <a:off x="914400" y="1735137"/>
            <a:ext cx="7313613" cy="4474593"/>
          </a:xfrm>
        </p:spPr>
        <p:txBody>
          <a:bodyPr>
            <a:normAutofit lnSpcReduction="10000"/>
          </a:bodyPr>
          <a:lstStyle/>
          <a:p>
            <a:r>
              <a:rPr lang="en-US" dirty="0"/>
              <a:t>Disability can be seen by people who have little contact with disability, as a fate worse than death </a:t>
            </a:r>
          </a:p>
          <a:p>
            <a:r>
              <a:rPr lang="en-US" dirty="0"/>
              <a:t>Being turned into a zombie is considered to be a fate worse than death</a:t>
            </a:r>
          </a:p>
          <a:p>
            <a:r>
              <a:rPr lang="en-US" dirty="0"/>
              <a:t>Coping with this fear of death and disability has given rise to a great deal of zombie media including television shows, films, comics, pulp fiction stories, games and books</a:t>
            </a:r>
          </a:p>
          <a:p>
            <a:r>
              <a:rPr lang="en-US" dirty="0"/>
              <a:t>Therefore it may be considered valid that the zombie phenomenon can be linked to an unconscious bias towards people with disabilities</a:t>
            </a:r>
          </a:p>
          <a:p>
            <a:endParaRPr lang="en-US" dirty="0"/>
          </a:p>
        </p:txBody>
      </p:sp>
      <p:sp>
        <p:nvSpPr>
          <p:cNvPr id="7" name="Slide Number Placeholder 6">
            <a:extLst>
              <a:ext uri="{FF2B5EF4-FFF2-40B4-BE49-F238E27FC236}">
                <a16:creationId xmlns:a16="http://schemas.microsoft.com/office/drawing/2014/main" id="{1A7D211D-3151-344C-901D-AD76C0559311}"/>
              </a:ext>
            </a:extLst>
          </p:cNvPr>
          <p:cNvSpPr>
            <a:spLocks noGrp="1"/>
          </p:cNvSpPr>
          <p:nvPr>
            <p:ph type="sldNum" sz="quarter" idx="12"/>
          </p:nvPr>
        </p:nvSpPr>
        <p:spPr/>
        <p:txBody>
          <a:bodyPr/>
          <a:lstStyle/>
          <a:p>
            <a:fld id="{B9D2C864-9362-43C7-A136-D9C41D93A96D}" type="slidenum">
              <a:rPr lang="en-US" smtClean="0"/>
              <a:t>31</a:t>
            </a:fld>
            <a:endParaRPr lang="en-US" dirty="0"/>
          </a:p>
        </p:txBody>
      </p:sp>
    </p:spTree>
    <p:extLst>
      <p:ext uri="{BB962C8B-B14F-4D97-AF65-F5344CB8AC3E}">
        <p14:creationId xmlns:p14="http://schemas.microsoft.com/office/powerpoint/2010/main" val="7346278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Bias</a:t>
            </a:r>
          </a:p>
        </p:txBody>
      </p:sp>
      <p:sp>
        <p:nvSpPr>
          <p:cNvPr id="3" name="Content Placeholder 2"/>
          <p:cNvSpPr>
            <a:spLocks noGrp="1"/>
          </p:cNvSpPr>
          <p:nvPr>
            <p:ph idx="1"/>
          </p:nvPr>
        </p:nvSpPr>
        <p:spPr>
          <a:xfrm>
            <a:off x="914400" y="1735137"/>
            <a:ext cx="7313613" cy="4474593"/>
          </a:xfrm>
        </p:spPr>
        <p:txBody>
          <a:bodyPr>
            <a:normAutofit/>
          </a:bodyPr>
          <a:lstStyle/>
          <a:p>
            <a:pPr marL="0" indent="0" algn="ctr">
              <a:buNone/>
            </a:pPr>
            <a:r>
              <a:rPr lang="en-US" sz="4400" dirty="0"/>
              <a:t>When we know what the unconscious bias is, we can confront and understand it and combat the divide more effectively</a:t>
            </a:r>
          </a:p>
        </p:txBody>
      </p:sp>
      <p:sp>
        <p:nvSpPr>
          <p:cNvPr id="7" name="Slide Number Placeholder 6">
            <a:extLst>
              <a:ext uri="{FF2B5EF4-FFF2-40B4-BE49-F238E27FC236}">
                <a16:creationId xmlns:a16="http://schemas.microsoft.com/office/drawing/2014/main" id="{1A7D211D-3151-344C-901D-AD76C0559311}"/>
              </a:ext>
            </a:extLst>
          </p:cNvPr>
          <p:cNvSpPr>
            <a:spLocks noGrp="1"/>
          </p:cNvSpPr>
          <p:nvPr>
            <p:ph type="sldNum" sz="quarter" idx="12"/>
          </p:nvPr>
        </p:nvSpPr>
        <p:spPr/>
        <p:txBody>
          <a:bodyPr/>
          <a:lstStyle/>
          <a:p>
            <a:fld id="{B9D2C864-9362-43C7-A136-D9C41D93A96D}" type="slidenum">
              <a:rPr lang="en-US" smtClean="0"/>
              <a:t>32</a:t>
            </a:fld>
            <a:endParaRPr lang="en-US" dirty="0"/>
          </a:p>
        </p:txBody>
      </p:sp>
    </p:spTree>
    <p:extLst>
      <p:ext uri="{BB962C8B-B14F-4D97-AF65-F5344CB8AC3E}">
        <p14:creationId xmlns:p14="http://schemas.microsoft.com/office/powerpoint/2010/main" val="4266802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Survival of the Fittest?</a:t>
            </a:r>
          </a:p>
        </p:txBody>
      </p:sp>
      <p:sp>
        <p:nvSpPr>
          <p:cNvPr id="3" name="Content Placeholder 2"/>
          <p:cNvSpPr>
            <a:spLocks noGrp="1"/>
          </p:cNvSpPr>
          <p:nvPr>
            <p:ph idx="1"/>
          </p:nvPr>
        </p:nvSpPr>
        <p:spPr/>
        <p:txBody>
          <a:bodyPr>
            <a:normAutofit fontScale="85000" lnSpcReduction="20000"/>
          </a:bodyPr>
          <a:lstStyle/>
          <a:p>
            <a:r>
              <a:rPr lang="en-CA" dirty="0"/>
              <a:t>In “The Walking Dead” there are a few depictions of disability (Loss of leg, eyepatch) and a lot of PTSD</a:t>
            </a:r>
          </a:p>
          <a:p>
            <a:r>
              <a:rPr lang="en-CA" dirty="0"/>
              <a:t>A character, Connie, was introduced in Walking Dead who was a signer and she taught the tribe sign language so their verbal communication did not alert the undead</a:t>
            </a:r>
          </a:p>
          <a:p>
            <a:r>
              <a:rPr lang="en-CA" dirty="0"/>
              <a:t>A character Wendell had his wheelchair that was brilliantly adapted to fight and defend from zombies</a:t>
            </a:r>
          </a:p>
          <a:p>
            <a:r>
              <a:rPr lang="en-CA" dirty="0"/>
              <a:t>There are many other positive representations of disability and the characters are played by actors with their specific portrayed disability</a:t>
            </a:r>
          </a:p>
          <a:p>
            <a:r>
              <a:rPr lang="en-CA" dirty="0"/>
              <a:t>These characters are positive aspects of disability and shows how we can become stronger as a group when we are inclusive.</a:t>
            </a:r>
          </a:p>
          <a:p>
            <a:endParaRPr lang="en-US" dirty="0"/>
          </a:p>
          <a:p>
            <a:endParaRPr lang="en-US" dirty="0"/>
          </a:p>
        </p:txBody>
      </p:sp>
      <p:sp>
        <p:nvSpPr>
          <p:cNvPr id="7" name="Slide Number Placeholder 6">
            <a:extLst>
              <a:ext uri="{FF2B5EF4-FFF2-40B4-BE49-F238E27FC236}">
                <a16:creationId xmlns:a16="http://schemas.microsoft.com/office/drawing/2014/main" id="{36F7CA54-F67F-E747-9748-2E37E11AC4BF}"/>
              </a:ext>
            </a:extLst>
          </p:cNvPr>
          <p:cNvSpPr>
            <a:spLocks noGrp="1"/>
          </p:cNvSpPr>
          <p:nvPr>
            <p:ph type="sldNum" sz="quarter" idx="12"/>
          </p:nvPr>
        </p:nvSpPr>
        <p:spPr/>
        <p:txBody>
          <a:bodyPr/>
          <a:lstStyle/>
          <a:p>
            <a:fld id="{B9D2C864-9362-43C7-A136-D9C41D93A96D}" type="slidenum">
              <a:rPr lang="en-US" smtClean="0"/>
              <a:t>33</a:t>
            </a:fld>
            <a:endParaRPr lang="en-US" dirty="0"/>
          </a:p>
        </p:txBody>
      </p:sp>
    </p:spTree>
    <p:extLst>
      <p:ext uri="{BB962C8B-B14F-4D97-AF65-F5344CB8AC3E}">
        <p14:creationId xmlns:p14="http://schemas.microsoft.com/office/powerpoint/2010/main" val="8662166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75DA8-C3A9-C967-030A-37B8504F3F1D}"/>
              </a:ext>
            </a:extLst>
          </p:cNvPr>
          <p:cNvSpPr>
            <a:spLocks noGrp="1"/>
          </p:cNvSpPr>
          <p:nvPr>
            <p:ph type="title"/>
          </p:nvPr>
        </p:nvSpPr>
        <p:spPr/>
        <p:txBody>
          <a:bodyPr/>
          <a:lstStyle/>
          <a:p>
            <a:r>
              <a:rPr lang="en-GB" dirty="0"/>
              <a:t>Methods</a:t>
            </a:r>
          </a:p>
        </p:txBody>
      </p:sp>
      <p:sp>
        <p:nvSpPr>
          <p:cNvPr id="3" name="Text Placeholder 2">
            <a:extLst>
              <a:ext uri="{FF2B5EF4-FFF2-40B4-BE49-F238E27FC236}">
                <a16:creationId xmlns:a16="http://schemas.microsoft.com/office/drawing/2014/main" id="{57C66C60-12D9-1EB2-5534-5A59608E27E4}"/>
              </a:ext>
            </a:extLst>
          </p:cNvPr>
          <p:cNvSpPr>
            <a:spLocks noGrp="1"/>
          </p:cNvSpPr>
          <p:nvPr>
            <p:ph type="body" idx="1"/>
          </p:nvPr>
        </p:nvSpPr>
        <p:spPr/>
        <p:txBody>
          <a:bodyPr/>
          <a:lstStyle/>
          <a:p>
            <a:r>
              <a:rPr lang="en-GB" dirty="0"/>
              <a:t>And how I conducted my research</a:t>
            </a:r>
          </a:p>
          <a:p>
            <a:endParaRPr lang="en-GB" dirty="0"/>
          </a:p>
        </p:txBody>
      </p:sp>
      <p:sp>
        <p:nvSpPr>
          <p:cNvPr id="5" name="Slide Number Placeholder 4">
            <a:extLst>
              <a:ext uri="{FF2B5EF4-FFF2-40B4-BE49-F238E27FC236}">
                <a16:creationId xmlns:a16="http://schemas.microsoft.com/office/drawing/2014/main" id="{66CFFBC2-EF4E-DD36-A145-67A82B305362}"/>
              </a:ext>
            </a:extLst>
          </p:cNvPr>
          <p:cNvSpPr>
            <a:spLocks noGrp="1"/>
          </p:cNvSpPr>
          <p:nvPr>
            <p:ph type="sldNum" sz="quarter" idx="12"/>
          </p:nvPr>
        </p:nvSpPr>
        <p:spPr/>
        <p:txBody>
          <a:bodyPr/>
          <a:lstStyle/>
          <a:p>
            <a:fld id="{B9D2C864-9362-43C7-A136-D9C41D93A96D}" type="slidenum">
              <a:rPr lang="en-US" smtClean="0"/>
              <a:t>34</a:t>
            </a:fld>
            <a:endParaRPr lang="en-US" dirty="0"/>
          </a:p>
        </p:txBody>
      </p:sp>
    </p:spTree>
    <p:extLst>
      <p:ext uri="{BB962C8B-B14F-4D97-AF65-F5344CB8AC3E}">
        <p14:creationId xmlns:p14="http://schemas.microsoft.com/office/powerpoint/2010/main" val="3356346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3123-71C5-42E2-88AF-12DCE1A6D8E5}"/>
              </a:ext>
            </a:extLst>
          </p:cNvPr>
          <p:cNvSpPr>
            <a:spLocks noGrp="1"/>
          </p:cNvSpPr>
          <p:nvPr>
            <p:ph type="title"/>
          </p:nvPr>
        </p:nvSpPr>
        <p:spPr/>
        <p:txBody>
          <a:bodyPr/>
          <a:lstStyle/>
          <a:p>
            <a:r>
              <a:rPr lang="en-GB" dirty="0"/>
              <a:t>Critical Theory</a:t>
            </a:r>
          </a:p>
        </p:txBody>
      </p:sp>
      <p:sp>
        <p:nvSpPr>
          <p:cNvPr id="3" name="Content Placeholder 2">
            <a:extLst>
              <a:ext uri="{FF2B5EF4-FFF2-40B4-BE49-F238E27FC236}">
                <a16:creationId xmlns:a16="http://schemas.microsoft.com/office/drawing/2014/main" id="{4D74A2BB-228A-C1C0-2767-633F30DD267A}"/>
              </a:ext>
            </a:extLst>
          </p:cNvPr>
          <p:cNvSpPr>
            <a:spLocks noGrp="1"/>
          </p:cNvSpPr>
          <p:nvPr>
            <p:ph idx="1"/>
          </p:nvPr>
        </p:nvSpPr>
        <p:spPr/>
        <p:txBody>
          <a:bodyPr/>
          <a:lstStyle/>
          <a:p>
            <a:pPr marL="0" indent="0">
              <a:buNone/>
            </a:pPr>
            <a:r>
              <a:rPr lang="en-US" dirty="0"/>
              <a:t>Using feminist and feminist film theory, along with gender, race and critical disability theories I performed analysis of how disability is perceived and portrayed in modern film and television offerings today</a:t>
            </a:r>
            <a:r>
              <a:rPr lang="en-GB" dirty="0"/>
              <a:t> </a:t>
            </a:r>
          </a:p>
          <a:p>
            <a:pPr marL="0" indent="0">
              <a:buNone/>
            </a:pPr>
            <a:r>
              <a:rPr lang="en-GB" dirty="0"/>
              <a:t>These theories were used as they are all based the bodily presentations</a:t>
            </a:r>
          </a:p>
        </p:txBody>
      </p:sp>
      <p:sp>
        <p:nvSpPr>
          <p:cNvPr id="5" name="Slide Number Placeholder 4">
            <a:extLst>
              <a:ext uri="{FF2B5EF4-FFF2-40B4-BE49-F238E27FC236}">
                <a16:creationId xmlns:a16="http://schemas.microsoft.com/office/drawing/2014/main" id="{2591A0F3-6532-1305-479D-63AECCCAAF0C}"/>
              </a:ext>
            </a:extLst>
          </p:cNvPr>
          <p:cNvSpPr>
            <a:spLocks noGrp="1"/>
          </p:cNvSpPr>
          <p:nvPr>
            <p:ph type="sldNum" sz="quarter" idx="12"/>
          </p:nvPr>
        </p:nvSpPr>
        <p:spPr/>
        <p:txBody>
          <a:bodyPr/>
          <a:lstStyle/>
          <a:p>
            <a:fld id="{B9D2C864-9362-43C7-A136-D9C41D93A96D}" type="slidenum">
              <a:rPr lang="en-US" smtClean="0"/>
              <a:t>35</a:t>
            </a:fld>
            <a:endParaRPr lang="en-US" dirty="0"/>
          </a:p>
        </p:txBody>
      </p:sp>
    </p:spTree>
    <p:extLst>
      <p:ext uri="{BB962C8B-B14F-4D97-AF65-F5344CB8AC3E}">
        <p14:creationId xmlns:p14="http://schemas.microsoft.com/office/powerpoint/2010/main" val="2017906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52BC2-12A7-7970-66A5-051D9A325A02}"/>
              </a:ext>
            </a:extLst>
          </p:cNvPr>
          <p:cNvSpPr>
            <a:spLocks noGrp="1"/>
          </p:cNvSpPr>
          <p:nvPr>
            <p:ph type="title"/>
          </p:nvPr>
        </p:nvSpPr>
        <p:spPr/>
        <p:txBody>
          <a:bodyPr/>
          <a:lstStyle/>
          <a:p>
            <a:r>
              <a:rPr lang="en-GB" dirty="0"/>
              <a:t>Methods Used</a:t>
            </a:r>
          </a:p>
        </p:txBody>
      </p:sp>
      <p:sp>
        <p:nvSpPr>
          <p:cNvPr id="3" name="Content Placeholder 2">
            <a:extLst>
              <a:ext uri="{FF2B5EF4-FFF2-40B4-BE49-F238E27FC236}">
                <a16:creationId xmlns:a16="http://schemas.microsoft.com/office/drawing/2014/main" id="{8490104F-B4C2-BE88-D757-1A6B46C8E3A6}"/>
              </a:ext>
            </a:extLst>
          </p:cNvPr>
          <p:cNvSpPr>
            <a:spLocks noGrp="1"/>
          </p:cNvSpPr>
          <p:nvPr>
            <p:ph idx="1"/>
          </p:nvPr>
        </p:nvSpPr>
        <p:spPr/>
        <p:txBody>
          <a:bodyPr>
            <a:normAutofit fontScale="92500"/>
          </a:bodyPr>
          <a:lstStyle/>
          <a:p>
            <a:r>
              <a:rPr lang="en-GB" dirty="0"/>
              <a:t>I used a Canadian company to store my data from a survey of 100 people across the world</a:t>
            </a:r>
          </a:p>
          <a:p>
            <a:r>
              <a:rPr lang="en-GB" dirty="0"/>
              <a:t>The survey was put on facebook on specific groups related to preppers, horror fans and specifically the zombie sub genre</a:t>
            </a:r>
          </a:p>
          <a:p>
            <a:r>
              <a:rPr lang="en-GB" dirty="0"/>
              <a:t>Additionally the survey was sent to the UK and the US to a selection of university students willing to participate</a:t>
            </a:r>
          </a:p>
          <a:p>
            <a:r>
              <a:rPr lang="en-GB" dirty="0"/>
              <a:t>From the survey participants I selected 5 for video interviews</a:t>
            </a:r>
          </a:p>
        </p:txBody>
      </p:sp>
      <p:sp>
        <p:nvSpPr>
          <p:cNvPr id="5" name="Slide Number Placeholder 4">
            <a:extLst>
              <a:ext uri="{FF2B5EF4-FFF2-40B4-BE49-F238E27FC236}">
                <a16:creationId xmlns:a16="http://schemas.microsoft.com/office/drawing/2014/main" id="{D691EDF0-7A84-E0C0-7DBB-099048080FEB}"/>
              </a:ext>
            </a:extLst>
          </p:cNvPr>
          <p:cNvSpPr>
            <a:spLocks noGrp="1"/>
          </p:cNvSpPr>
          <p:nvPr>
            <p:ph type="sldNum" sz="quarter" idx="12"/>
          </p:nvPr>
        </p:nvSpPr>
        <p:spPr/>
        <p:txBody>
          <a:bodyPr/>
          <a:lstStyle/>
          <a:p>
            <a:fld id="{B9D2C864-9362-43C7-A136-D9C41D93A96D}" type="slidenum">
              <a:rPr lang="en-US" smtClean="0"/>
              <a:t>36</a:t>
            </a:fld>
            <a:endParaRPr lang="en-US" dirty="0"/>
          </a:p>
        </p:txBody>
      </p:sp>
    </p:spTree>
    <p:extLst>
      <p:ext uri="{BB962C8B-B14F-4D97-AF65-F5344CB8AC3E}">
        <p14:creationId xmlns:p14="http://schemas.microsoft.com/office/powerpoint/2010/main" val="3204629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2FB19-751D-8E76-8561-0E1BE2E87462}"/>
              </a:ext>
            </a:extLst>
          </p:cNvPr>
          <p:cNvSpPr>
            <a:spLocks noGrp="1"/>
          </p:cNvSpPr>
          <p:nvPr>
            <p:ph type="title"/>
          </p:nvPr>
        </p:nvSpPr>
        <p:spPr/>
        <p:txBody>
          <a:bodyPr/>
          <a:lstStyle/>
          <a:p>
            <a:r>
              <a:rPr lang="en-GB" dirty="0"/>
              <a:t>Results</a:t>
            </a:r>
          </a:p>
        </p:txBody>
      </p:sp>
      <p:sp>
        <p:nvSpPr>
          <p:cNvPr id="3" name="Text Placeholder 2">
            <a:extLst>
              <a:ext uri="{FF2B5EF4-FFF2-40B4-BE49-F238E27FC236}">
                <a16:creationId xmlns:a16="http://schemas.microsoft.com/office/drawing/2014/main" id="{3CB947A0-A845-3E06-1DEB-854A347E0182}"/>
              </a:ext>
            </a:extLst>
          </p:cNvPr>
          <p:cNvSpPr>
            <a:spLocks noGrp="1"/>
          </p:cNvSpPr>
          <p:nvPr>
            <p:ph type="body" idx="1"/>
          </p:nvPr>
        </p:nvSpPr>
        <p:spPr/>
        <p:txBody>
          <a:bodyPr/>
          <a:lstStyle/>
          <a:p>
            <a:r>
              <a:rPr lang="en-GB" dirty="0"/>
              <a:t>At the intersection of religion, disability and zombies</a:t>
            </a:r>
          </a:p>
        </p:txBody>
      </p:sp>
      <p:sp>
        <p:nvSpPr>
          <p:cNvPr id="5" name="Slide Number Placeholder 4">
            <a:extLst>
              <a:ext uri="{FF2B5EF4-FFF2-40B4-BE49-F238E27FC236}">
                <a16:creationId xmlns:a16="http://schemas.microsoft.com/office/drawing/2014/main" id="{FA12CD76-7EFE-63F9-E154-58B82000E4E4}"/>
              </a:ext>
            </a:extLst>
          </p:cNvPr>
          <p:cNvSpPr>
            <a:spLocks noGrp="1"/>
          </p:cNvSpPr>
          <p:nvPr>
            <p:ph type="sldNum" sz="quarter" idx="12"/>
          </p:nvPr>
        </p:nvSpPr>
        <p:spPr/>
        <p:txBody>
          <a:bodyPr/>
          <a:lstStyle/>
          <a:p>
            <a:fld id="{B9D2C864-9362-43C7-A136-D9C41D93A96D}" type="slidenum">
              <a:rPr lang="en-US" smtClean="0"/>
              <a:t>37</a:t>
            </a:fld>
            <a:endParaRPr lang="en-US" dirty="0"/>
          </a:p>
        </p:txBody>
      </p:sp>
    </p:spTree>
    <p:extLst>
      <p:ext uri="{BB962C8B-B14F-4D97-AF65-F5344CB8AC3E}">
        <p14:creationId xmlns:p14="http://schemas.microsoft.com/office/powerpoint/2010/main" val="42706029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AD55-A618-2D71-C7FB-2F26B14CF295}"/>
              </a:ext>
            </a:extLst>
          </p:cNvPr>
          <p:cNvSpPr>
            <a:spLocks noGrp="1"/>
          </p:cNvSpPr>
          <p:nvPr>
            <p:ph type="title"/>
          </p:nvPr>
        </p:nvSpPr>
        <p:spPr/>
        <p:txBody>
          <a:bodyPr/>
          <a:lstStyle/>
          <a:p>
            <a:r>
              <a:rPr lang="en-GB" dirty="0"/>
              <a:t>Results of Research - Religion</a:t>
            </a:r>
          </a:p>
        </p:txBody>
      </p:sp>
      <p:sp>
        <p:nvSpPr>
          <p:cNvPr id="3" name="Content Placeholder 2">
            <a:extLst>
              <a:ext uri="{FF2B5EF4-FFF2-40B4-BE49-F238E27FC236}">
                <a16:creationId xmlns:a16="http://schemas.microsoft.com/office/drawing/2014/main" id="{91CBDA25-66DD-B4FE-3ADA-5061D1988A02}"/>
              </a:ext>
            </a:extLst>
          </p:cNvPr>
          <p:cNvSpPr>
            <a:spLocks noGrp="1"/>
          </p:cNvSpPr>
          <p:nvPr>
            <p:ph idx="1"/>
          </p:nvPr>
        </p:nvSpPr>
        <p:spPr/>
        <p:txBody>
          <a:bodyPr>
            <a:normAutofit fontScale="92500" lnSpcReduction="20000"/>
          </a:bodyPr>
          <a:lstStyle/>
          <a:p>
            <a:r>
              <a:rPr lang="en-GB" dirty="0"/>
              <a:t>Research done at the intersection of religion, disability and zombies</a:t>
            </a:r>
          </a:p>
          <a:p>
            <a:r>
              <a:rPr lang="en-GB" dirty="0"/>
              <a:t>Surprising result, Religion was not considered important in the post apocalyptic world.  Only 5 of the 100 responses suggested it would be helpful and 25% did identify with a religion</a:t>
            </a:r>
          </a:p>
          <a:p>
            <a:pPr lvl="1"/>
            <a:r>
              <a:rPr lang="en-GB" dirty="0"/>
              <a:t>I would like to do the survey again using only religious groups although 25% identified with a religious group (attending a service at least once a month) but none as  satanists or satanic temple</a:t>
            </a:r>
          </a:p>
          <a:p>
            <a:pPr lvl="1"/>
            <a:r>
              <a:rPr lang="en-GB" dirty="0"/>
              <a:t>Many commented on the resurrection narratives of some religious beliefs which they suggested did not align with zombification</a:t>
            </a:r>
          </a:p>
          <a:p>
            <a:pPr lvl="1"/>
            <a:endParaRPr lang="en-GB" dirty="0"/>
          </a:p>
          <a:p>
            <a:endParaRPr lang="en-GB" dirty="0"/>
          </a:p>
          <a:p>
            <a:endParaRPr lang="en-GB" dirty="0"/>
          </a:p>
        </p:txBody>
      </p:sp>
      <p:sp>
        <p:nvSpPr>
          <p:cNvPr id="5" name="Slide Number Placeholder 4">
            <a:extLst>
              <a:ext uri="{FF2B5EF4-FFF2-40B4-BE49-F238E27FC236}">
                <a16:creationId xmlns:a16="http://schemas.microsoft.com/office/drawing/2014/main" id="{52AAB6C6-2E2F-ADD8-438B-A55A2327F165}"/>
              </a:ext>
            </a:extLst>
          </p:cNvPr>
          <p:cNvSpPr>
            <a:spLocks noGrp="1"/>
          </p:cNvSpPr>
          <p:nvPr>
            <p:ph type="sldNum" sz="quarter" idx="12"/>
          </p:nvPr>
        </p:nvSpPr>
        <p:spPr/>
        <p:txBody>
          <a:bodyPr/>
          <a:lstStyle/>
          <a:p>
            <a:fld id="{B9D2C864-9362-43C7-A136-D9C41D93A96D}" type="slidenum">
              <a:rPr lang="en-US" smtClean="0"/>
              <a:t>38</a:t>
            </a:fld>
            <a:endParaRPr lang="en-US" dirty="0"/>
          </a:p>
        </p:txBody>
      </p:sp>
    </p:spTree>
    <p:extLst>
      <p:ext uri="{BB962C8B-B14F-4D97-AF65-F5344CB8AC3E}">
        <p14:creationId xmlns:p14="http://schemas.microsoft.com/office/powerpoint/2010/main" val="39274139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009CF-94C5-861B-A429-1D76F768D821}"/>
              </a:ext>
            </a:extLst>
          </p:cNvPr>
          <p:cNvSpPr>
            <a:spLocks noGrp="1"/>
          </p:cNvSpPr>
          <p:nvPr>
            <p:ph type="title"/>
          </p:nvPr>
        </p:nvSpPr>
        <p:spPr/>
        <p:txBody>
          <a:bodyPr/>
          <a:lstStyle/>
          <a:p>
            <a:pPr algn="l"/>
            <a:r>
              <a:rPr lang="en-GB" dirty="0"/>
              <a:t>Religion</a:t>
            </a:r>
          </a:p>
        </p:txBody>
      </p:sp>
      <p:sp>
        <p:nvSpPr>
          <p:cNvPr id="3" name="Content Placeholder 2">
            <a:extLst>
              <a:ext uri="{FF2B5EF4-FFF2-40B4-BE49-F238E27FC236}">
                <a16:creationId xmlns:a16="http://schemas.microsoft.com/office/drawing/2014/main" id="{A623A386-7854-2524-534D-DB07106DFD50}"/>
              </a:ext>
            </a:extLst>
          </p:cNvPr>
          <p:cNvSpPr>
            <a:spLocks noGrp="1"/>
          </p:cNvSpPr>
          <p:nvPr>
            <p:ph idx="1"/>
          </p:nvPr>
        </p:nvSpPr>
        <p:spPr/>
        <p:txBody>
          <a:bodyPr/>
          <a:lstStyle/>
          <a:p>
            <a:r>
              <a:rPr lang="en-GB" dirty="0"/>
              <a:t>Seven out of seven said their faith was NOT important</a:t>
            </a:r>
          </a:p>
          <a:p>
            <a:r>
              <a:rPr lang="en-GB" dirty="0"/>
              <a:t>Two out of seven said religion should make us more compassionate</a:t>
            </a:r>
          </a:p>
          <a:p>
            <a:pPr lvl="1"/>
            <a:r>
              <a:rPr lang="en-GB" dirty="0"/>
              <a:t>Three said the compassion was dependant upon the religious belief</a:t>
            </a:r>
          </a:p>
          <a:p>
            <a:r>
              <a:rPr lang="en-GB" dirty="0"/>
              <a:t>This was surprising as religion has become more defining, binary and prevalent, yet it did not play a big role in the post apocalyptic scenarios</a:t>
            </a:r>
          </a:p>
        </p:txBody>
      </p:sp>
      <p:sp>
        <p:nvSpPr>
          <p:cNvPr id="5" name="Slide Number Placeholder 4">
            <a:extLst>
              <a:ext uri="{FF2B5EF4-FFF2-40B4-BE49-F238E27FC236}">
                <a16:creationId xmlns:a16="http://schemas.microsoft.com/office/drawing/2014/main" id="{2D792C1D-2461-CBFD-357A-D8C474760147}"/>
              </a:ext>
            </a:extLst>
          </p:cNvPr>
          <p:cNvSpPr>
            <a:spLocks noGrp="1"/>
          </p:cNvSpPr>
          <p:nvPr>
            <p:ph type="sldNum" sz="quarter" idx="12"/>
          </p:nvPr>
        </p:nvSpPr>
        <p:spPr/>
        <p:txBody>
          <a:bodyPr/>
          <a:lstStyle/>
          <a:p>
            <a:fld id="{B9D2C864-9362-43C7-A136-D9C41D93A96D}" type="slidenum">
              <a:rPr lang="en-US" smtClean="0"/>
              <a:t>39</a:t>
            </a:fld>
            <a:endParaRPr lang="en-US" dirty="0"/>
          </a:p>
        </p:txBody>
      </p:sp>
    </p:spTree>
    <p:extLst>
      <p:ext uri="{BB962C8B-B14F-4D97-AF65-F5344CB8AC3E}">
        <p14:creationId xmlns:p14="http://schemas.microsoft.com/office/powerpoint/2010/main" val="21847325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AD55-A618-2D71-C7FB-2F26B14CF295}"/>
              </a:ext>
            </a:extLst>
          </p:cNvPr>
          <p:cNvSpPr>
            <a:spLocks noGrp="1"/>
          </p:cNvSpPr>
          <p:nvPr>
            <p:ph type="title"/>
          </p:nvPr>
        </p:nvSpPr>
        <p:spPr/>
        <p:txBody>
          <a:bodyPr/>
          <a:lstStyle/>
          <a:p>
            <a:r>
              <a:rPr lang="en-GB" dirty="0"/>
              <a:t>Results for Disability vs Zombies</a:t>
            </a:r>
          </a:p>
        </p:txBody>
      </p:sp>
      <p:sp>
        <p:nvSpPr>
          <p:cNvPr id="3" name="Content Placeholder 2">
            <a:extLst>
              <a:ext uri="{FF2B5EF4-FFF2-40B4-BE49-F238E27FC236}">
                <a16:creationId xmlns:a16="http://schemas.microsoft.com/office/drawing/2014/main" id="{91CBDA25-66DD-B4FE-3ADA-5061D1988A02}"/>
              </a:ext>
            </a:extLst>
          </p:cNvPr>
          <p:cNvSpPr>
            <a:spLocks noGrp="1"/>
          </p:cNvSpPr>
          <p:nvPr>
            <p:ph idx="1"/>
          </p:nvPr>
        </p:nvSpPr>
        <p:spPr/>
        <p:txBody>
          <a:bodyPr>
            <a:normAutofit lnSpcReduction="10000"/>
          </a:bodyPr>
          <a:lstStyle/>
          <a:p>
            <a:r>
              <a:rPr lang="en-GB" dirty="0"/>
              <a:t>We are all biased as to be biased is to be human and it is a survival mechanism</a:t>
            </a:r>
          </a:p>
          <a:p>
            <a:r>
              <a:rPr lang="en-GB" dirty="0"/>
              <a:t>Zombies and some disabilities have much in common and if they were all united, would become and unstoppable ‘herd’ as a force for good</a:t>
            </a:r>
          </a:p>
          <a:p>
            <a:r>
              <a:rPr lang="en-GB" dirty="0"/>
              <a:t>Many beliefs are based in religion rather than cultures so the rejection of religion in the post apocalyptic world would bring a new enlightenment era where all are accepted as they are in all manifestations of the human condition</a:t>
            </a:r>
          </a:p>
        </p:txBody>
      </p:sp>
      <p:sp>
        <p:nvSpPr>
          <p:cNvPr id="5" name="Slide Number Placeholder 4">
            <a:extLst>
              <a:ext uri="{FF2B5EF4-FFF2-40B4-BE49-F238E27FC236}">
                <a16:creationId xmlns:a16="http://schemas.microsoft.com/office/drawing/2014/main" id="{52AAB6C6-2E2F-ADD8-438B-A55A2327F165}"/>
              </a:ext>
            </a:extLst>
          </p:cNvPr>
          <p:cNvSpPr>
            <a:spLocks noGrp="1"/>
          </p:cNvSpPr>
          <p:nvPr>
            <p:ph type="sldNum" sz="quarter" idx="12"/>
          </p:nvPr>
        </p:nvSpPr>
        <p:spPr/>
        <p:txBody>
          <a:bodyPr/>
          <a:lstStyle/>
          <a:p>
            <a:fld id="{B9D2C864-9362-43C7-A136-D9C41D93A96D}" type="slidenum">
              <a:rPr lang="en-US" smtClean="0"/>
              <a:t>40</a:t>
            </a:fld>
            <a:endParaRPr lang="en-US" dirty="0"/>
          </a:p>
        </p:txBody>
      </p:sp>
    </p:spTree>
    <p:extLst>
      <p:ext uri="{BB962C8B-B14F-4D97-AF65-F5344CB8AC3E}">
        <p14:creationId xmlns:p14="http://schemas.microsoft.com/office/powerpoint/2010/main" val="4224255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D12EB-EF51-FFDA-51A8-B950DBAB4A29}"/>
              </a:ext>
            </a:extLst>
          </p:cNvPr>
          <p:cNvSpPr>
            <a:spLocks noGrp="1"/>
          </p:cNvSpPr>
          <p:nvPr>
            <p:ph type="title"/>
          </p:nvPr>
        </p:nvSpPr>
        <p:spPr/>
        <p:txBody>
          <a:bodyPr/>
          <a:lstStyle/>
          <a:p>
            <a:r>
              <a:rPr lang="en-GB" dirty="0"/>
              <a:t>Conclusions</a:t>
            </a:r>
          </a:p>
        </p:txBody>
      </p:sp>
      <p:sp>
        <p:nvSpPr>
          <p:cNvPr id="3" name="Content Placeholder 2">
            <a:extLst>
              <a:ext uri="{FF2B5EF4-FFF2-40B4-BE49-F238E27FC236}">
                <a16:creationId xmlns:a16="http://schemas.microsoft.com/office/drawing/2014/main" id="{AC79CC54-21C3-64D8-5B0F-A56787950C95}"/>
              </a:ext>
            </a:extLst>
          </p:cNvPr>
          <p:cNvSpPr>
            <a:spLocks noGrp="1"/>
          </p:cNvSpPr>
          <p:nvPr>
            <p:ph type="body" idx="1"/>
          </p:nvPr>
        </p:nvSpPr>
        <p:spPr/>
        <p:txBody>
          <a:bodyPr>
            <a:normAutofit lnSpcReduction="10000"/>
          </a:bodyPr>
          <a:lstStyle/>
          <a:p>
            <a:pPr marL="0" indent="0">
              <a:buNone/>
            </a:pPr>
            <a:r>
              <a:rPr lang="en-CA" i="1" dirty="0"/>
              <a:t>“Once a capitalist bites you, in other words, you’ve had it – you’ve caught the bug.  And we capitalists do in fact infect others, despite our best intentions”</a:t>
            </a:r>
            <a:r>
              <a:rPr lang="en-CA" dirty="0"/>
              <a:t> Webb and Brynand</a:t>
            </a:r>
            <a:r>
              <a:rPr lang="en-GB" dirty="0"/>
              <a:t> </a:t>
            </a:r>
          </a:p>
        </p:txBody>
      </p:sp>
      <p:sp>
        <p:nvSpPr>
          <p:cNvPr id="5" name="Slide Number Placeholder 4">
            <a:extLst>
              <a:ext uri="{FF2B5EF4-FFF2-40B4-BE49-F238E27FC236}">
                <a16:creationId xmlns:a16="http://schemas.microsoft.com/office/drawing/2014/main" id="{89027906-6CB2-848A-DDC9-7CF18CE21F7B}"/>
              </a:ext>
            </a:extLst>
          </p:cNvPr>
          <p:cNvSpPr>
            <a:spLocks noGrp="1"/>
          </p:cNvSpPr>
          <p:nvPr>
            <p:ph type="sldNum" sz="quarter" idx="12"/>
          </p:nvPr>
        </p:nvSpPr>
        <p:spPr/>
        <p:txBody>
          <a:bodyPr/>
          <a:lstStyle/>
          <a:p>
            <a:fld id="{B9D2C864-9362-43C7-A136-D9C41D93A96D}" type="slidenum">
              <a:rPr lang="en-US" smtClean="0"/>
              <a:t>41</a:t>
            </a:fld>
            <a:endParaRPr lang="en-US" dirty="0"/>
          </a:p>
        </p:txBody>
      </p:sp>
    </p:spTree>
    <p:extLst>
      <p:ext uri="{BB962C8B-B14F-4D97-AF65-F5344CB8AC3E}">
        <p14:creationId xmlns:p14="http://schemas.microsoft.com/office/powerpoint/2010/main" val="12475362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B4A6F-7943-F1B0-F3D4-A591ABAA0FF0}"/>
              </a:ext>
            </a:extLst>
          </p:cNvPr>
          <p:cNvSpPr>
            <a:spLocks noGrp="1"/>
          </p:cNvSpPr>
          <p:nvPr>
            <p:ph type="title"/>
          </p:nvPr>
        </p:nvSpPr>
        <p:spPr/>
        <p:txBody>
          <a:bodyPr/>
          <a:lstStyle/>
          <a:p>
            <a:r>
              <a:rPr lang="en-GB" dirty="0"/>
              <a:t>Community</a:t>
            </a:r>
          </a:p>
        </p:txBody>
      </p:sp>
      <p:sp>
        <p:nvSpPr>
          <p:cNvPr id="3" name="Content Placeholder 2">
            <a:extLst>
              <a:ext uri="{FF2B5EF4-FFF2-40B4-BE49-F238E27FC236}">
                <a16:creationId xmlns:a16="http://schemas.microsoft.com/office/drawing/2014/main" id="{C89D17AB-0394-F427-2DFF-45421BC6142F}"/>
              </a:ext>
            </a:extLst>
          </p:cNvPr>
          <p:cNvSpPr>
            <a:spLocks noGrp="1"/>
          </p:cNvSpPr>
          <p:nvPr>
            <p:ph idx="1"/>
          </p:nvPr>
        </p:nvSpPr>
        <p:spPr/>
        <p:txBody>
          <a:bodyPr/>
          <a:lstStyle/>
          <a:p>
            <a:r>
              <a:rPr lang="en-GB" dirty="0"/>
              <a:t>The need for community is paramount for survival both now and in the zombie narratives</a:t>
            </a:r>
          </a:p>
          <a:p>
            <a:r>
              <a:rPr lang="en-GB" dirty="0"/>
              <a:t>Zombies are a unified horde and are frightening in their group thinking and drives to survive</a:t>
            </a:r>
          </a:p>
          <a:p>
            <a:r>
              <a:rPr lang="en-GB" dirty="0"/>
              <a:t>Religion used to offer this community but it seems to have lost its way in many cultures and sects</a:t>
            </a:r>
          </a:p>
        </p:txBody>
      </p:sp>
      <p:sp>
        <p:nvSpPr>
          <p:cNvPr id="5" name="Slide Number Placeholder 4">
            <a:extLst>
              <a:ext uri="{FF2B5EF4-FFF2-40B4-BE49-F238E27FC236}">
                <a16:creationId xmlns:a16="http://schemas.microsoft.com/office/drawing/2014/main" id="{9BAF1E5D-A743-0841-267E-C2E72ABE5859}"/>
              </a:ext>
            </a:extLst>
          </p:cNvPr>
          <p:cNvSpPr>
            <a:spLocks noGrp="1"/>
          </p:cNvSpPr>
          <p:nvPr>
            <p:ph type="sldNum" sz="quarter" idx="12"/>
          </p:nvPr>
        </p:nvSpPr>
        <p:spPr/>
        <p:txBody>
          <a:bodyPr/>
          <a:lstStyle/>
          <a:p>
            <a:fld id="{B9D2C864-9362-43C7-A136-D9C41D93A96D}" type="slidenum">
              <a:rPr lang="en-US" smtClean="0"/>
              <a:t>42</a:t>
            </a:fld>
            <a:endParaRPr lang="en-US" dirty="0"/>
          </a:p>
        </p:txBody>
      </p:sp>
    </p:spTree>
    <p:extLst>
      <p:ext uri="{BB962C8B-B14F-4D97-AF65-F5344CB8AC3E}">
        <p14:creationId xmlns:p14="http://schemas.microsoft.com/office/powerpoint/2010/main" val="4136161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11420-9EB6-2E26-ED43-5D89CC292838}"/>
              </a:ext>
            </a:extLst>
          </p:cNvPr>
          <p:cNvSpPr>
            <a:spLocks noGrp="1"/>
          </p:cNvSpPr>
          <p:nvPr>
            <p:ph type="title"/>
          </p:nvPr>
        </p:nvSpPr>
        <p:spPr/>
        <p:txBody>
          <a:bodyPr/>
          <a:lstStyle/>
          <a:p>
            <a:r>
              <a:rPr lang="en-GB" dirty="0"/>
              <a:t>Contribution to Society</a:t>
            </a:r>
          </a:p>
        </p:txBody>
      </p:sp>
      <p:sp>
        <p:nvSpPr>
          <p:cNvPr id="3" name="Content Placeholder 2">
            <a:extLst>
              <a:ext uri="{FF2B5EF4-FFF2-40B4-BE49-F238E27FC236}">
                <a16:creationId xmlns:a16="http://schemas.microsoft.com/office/drawing/2014/main" id="{086433E7-4A2B-0DF3-38CB-DBD8957F2541}"/>
              </a:ext>
            </a:extLst>
          </p:cNvPr>
          <p:cNvSpPr>
            <a:spLocks noGrp="1"/>
          </p:cNvSpPr>
          <p:nvPr>
            <p:ph idx="1"/>
          </p:nvPr>
        </p:nvSpPr>
        <p:spPr/>
        <p:txBody>
          <a:bodyPr/>
          <a:lstStyle/>
          <a:p>
            <a:pPr marL="0" indent="0">
              <a:buNone/>
            </a:pPr>
            <a:r>
              <a:rPr lang="en-GB" dirty="0"/>
              <a:t>The zombie as a catalyst for positive change</a:t>
            </a:r>
          </a:p>
          <a:p>
            <a:r>
              <a:rPr lang="en-GB" dirty="0"/>
              <a:t>By removing capitalism (shareholder), humanity can re-evolve into a more inclusive society</a:t>
            </a:r>
          </a:p>
          <a:p>
            <a:r>
              <a:rPr lang="en-GB" dirty="0"/>
              <a:t>Zombies do not need things so are the enemy of shareholder  capitalism</a:t>
            </a:r>
          </a:p>
          <a:p>
            <a:r>
              <a:rPr lang="en-GB" dirty="0"/>
              <a:t>Does this rise in zombie offerings suggest a reset of society to one more compassionate and inclusive?</a:t>
            </a:r>
          </a:p>
        </p:txBody>
      </p:sp>
      <p:sp>
        <p:nvSpPr>
          <p:cNvPr id="5" name="Slide Number Placeholder 4">
            <a:extLst>
              <a:ext uri="{FF2B5EF4-FFF2-40B4-BE49-F238E27FC236}">
                <a16:creationId xmlns:a16="http://schemas.microsoft.com/office/drawing/2014/main" id="{B07BF0DB-A456-C260-C7D2-7E355377FE67}"/>
              </a:ext>
            </a:extLst>
          </p:cNvPr>
          <p:cNvSpPr>
            <a:spLocks noGrp="1"/>
          </p:cNvSpPr>
          <p:nvPr>
            <p:ph type="sldNum" sz="quarter" idx="12"/>
          </p:nvPr>
        </p:nvSpPr>
        <p:spPr/>
        <p:txBody>
          <a:bodyPr/>
          <a:lstStyle/>
          <a:p>
            <a:fld id="{B9D2C864-9362-43C7-A136-D9C41D93A96D}" type="slidenum">
              <a:rPr lang="en-US" smtClean="0"/>
              <a:t>43</a:t>
            </a:fld>
            <a:endParaRPr lang="en-US" dirty="0"/>
          </a:p>
        </p:txBody>
      </p:sp>
    </p:spTree>
    <p:extLst>
      <p:ext uri="{BB962C8B-B14F-4D97-AF65-F5344CB8AC3E}">
        <p14:creationId xmlns:p14="http://schemas.microsoft.com/office/powerpoint/2010/main" val="4466839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Apocalypse from a different viewpoint</a:t>
            </a:r>
          </a:p>
        </p:txBody>
      </p:sp>
      <p:sp>
        <p:nvSpPr>
          <p:cNvPr id="3" name="Content Placeholder 2"/>
          <p:cNvSpPr>
            <a:spLocks noGrp="1"/>
          </p:cNvSpPr>
          <p:nvPr>
            <p:ph idx="1"/>
          </p:nvPr>
        </p:nvSpPr>
        <p:spPr>
          <a:xfrm>
            <a:off x="914400" y="1735137"/>
            <a:ext cx="7313613" cy="4474593"/>
          </a:xfrm>
        </p:spPr>
        <p:txBody>
          <a:bodyPr>
            <a:normAutofit lnSpcReduction="10000"/>
          </a:bodyPr>
          <a:lstStyle/>
          <a:p>
            <a:r>
              <a:rPr lang="en-US" dirty="0"/>
              <a:t>Learning to successfully live together would increase our chances of survival</a:t>
            </a:r>
          </a:p>
          <a:p>
            <a:r>
              <a:rPr lang="en-CA" dirty="0"/>
              <a:t>The outliers in society have always been an early warning sign of troubles to come as ‘canaries in the mines’</a:t>
            </a:r>
            <a:endParaRPr lang="en-US" dirty="0"/>
          </a:p>
          <a:p>
            <a:r>
              <a:rPr lang="en-CA" dirty="0"/>
              <a:t>Acceptance of all for whom they are, we don’t need to be fixed...</a:t>
            </a:r>
          </a:p>
          <a:p>
            <a:r>
              <a:rPr lang="en-CA" dirty="0"/>
              <a:t>Could a societal reset like the apocalypse, result in a better human experience or would we just no longer be the dominant force in nature?</a:t>
            </a:r>
            <a:endParaRPr lang="en-US" dirty="0"/>
          </a:p>
        </p:txBody>
      </p:sp>
      <p:sp>
        <p:nvSpPr>
          <p:cNvPr id="7" name="Slide Number Placeholder 6">
            <a:extLst>
              <a:ext uri="{FF2B5EF4-FFF2-40B4-BE49-F238E27FC236}">
                <a16:creationId xmlns:a16="http://schemas.microsoft.com/office/drawing/2014/main" id="{8DE6545A-6B99-0B4A-ADD2-E02131DDF739}"/>
              </a:ext>
            </a:extLst>
          </p:cNvPr>
          <p:cNvSpPr>
            <a:spLocks noGrp="1"/>
          </p:cNvSpPr>
          <p:nvPr>
            <p:ph type="sldNum" sz="quarter" idx="12"/>
          </p:nvPr>
        </p:nvSpPr>
        <p:spPr/>
        <p:txBody>
          <a:bodyPr/>
          <a:lstStyle/>
          <a:p>
            <a:fld id="{B9D2C864-9362-43C7-A136-D9C41D93A96D}" type="slidenum">
              <a:rPr lang="en-US" smtClean="0"/>
              <a:t>44</a:t>
            </a:fld>
            <a:endParaRPr lang="en-US" dirty="0"/>
          </a:p>
        </p:txBody>
      </p:sp>
    </p:spTree>
    <p:extLst>
      <p:ext uri="{BB962C8B-B14F-4D97-AF65-F5344CB8AC3E}">
        <p14:creationId xmlns:p14="http://schemas.microsoft.com/office/powerpoint/2010/main" val="16338949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7D6A3-64A0-1CFB-37F2-C889BBA95270}"/>
              </a:ext>
            </a:extLst>
          </p:cNvPr>
          <p:cNvSpPr>
            <a:spLocks noGrp="1"/>
          </p:cNvSpPr>
          <p:nvPr>
            <p:ph type="title"/>
          </p:nvPr>
        </p:nvSpPr>
        <p:spPr/>
        <p:txBody>
          <a:bodyPr/>
          <a:lstStyle/>
          <a:p>
            <a:r>
              <a:rPr lang="en-GB" dirty="0"/>
              <a:t>Apocalypse Now</a:t>
            </a:r>
          </a:p>
        </p:txBody>
      </p:sp>
      <p:sp>
        <p:nvSpPr>
          <p:cNvPr id="3" name="Content Placeholder 2">
            <a:extLst>
              <a:ext uri="{FF2B5EF4-FFF2-40B4-BE49-F238E27FC236}">
                <a16:creationId xmlns:a16="http://schemas.microsoft.com/office/drawing/2014/main" id="{C8FBE176-2DCF-DAB4-1AC5-596788AC8617}"/>
              </a:ext>
            </a:extLst>
          </p:cNvPr>
          <p:cNvSpPr>
            <a:spLocks noGrp="1"/>
          </p:cNvSpPr>
          <p:nvPr>
            <p:ph idx="1"/>
          </p:nvPr>
        </p:nvSpPr>
        <p:spPr/>
        <p:txBody>
          <a:bodyPr>
            <a:normAutofit lnSpcReduction="10000"/>
          </a:bodyPr>
          <a:lstStyle/>
          <a:p>
            <a:r>
              <a:rPr lang="en-CA" dirty="0"/>
              <a:t>The word apocalypse is defined not only as a cataclysmic event, revelation or prophecy, but also where the forces of generally perceived good outcomes, is victorious over the forces for a generally perceived bad outcome.  </a:t>
            </a:r>
          </a:p>
          <a:p>
            <a:r>
              <a:rPr lang="en-CA" dirty="0"/>
              <a:t>Community is important and social media is not community</a:t>
            </a:r>
          </a:p>
          <a:p>
            <a:r>
              <a:rPr lang="en-CA" dirty="0"/>
              <a:t>My research has hope that this reset of society where the flawed huma binary good and bad is still there but with the good overcoming bad.</a:t>
            </a:r>
            <a:endParaRPr lang="en-GB" dirty="0"/>
          </a:p>
          <a:p>
            <a:endParaRPr lang="en-GB" dirty="0"/>
          </a:p>
        </p:txBody>
      </p:sp>
      <p:sp>
        <p:nvSpPr>
          <p:cNvPr id="5" name="Slide Number Placeholder 4">
            <a:extLst>
              <a:ext uri="{FF2B5EF4-FFF2-40B4-BE49-F238E27FC236}">
                <a16:creationId xmlns:a16="http://schemas.microsoft.com/office/drawing/2014/main" id="{17BE8BB3-8065-DBA8-3D8B-20B640F0F500}"/>
              </a:ext>
            </a:extLst>
          </p:cNvPr>
          <p:cNvSpPr>
            <a:spLocks noGrp="1"/>
          </p:cNvSpPr>
          <p:nvPr>
            <p:ph type="sldNum" sz="quarter" idx="12"/>
          </p:nvPr>
        </p:nvSpPr>
        <p:spPr/>
        <p:txBody>
          <a:bodyPr/>
          <a:lstStyle/>
          <a:p>
            <a:fld id="{B9D2C864-9362-43C7-A136-D9C41D93A96D}" type="slidenum">
              <a:rPr lang="en-US" smtClean="0"/>
              <a:t>45</a:t>
            </a:fld>
            <a:endParaRPr lang="en-US" dirty="0"/>
          </a:p>
        </p:txBody>
      </p:sp>
    </p:spTree>
    <p:extLst>
      <p:ext uri="{BB962C8B-B14F-4D97-AF65-F5344CB8AC3E}">
        <p14:creationId xmlns:p14="http://schemas.microsoft.com/office/powerpoint/2010/main" val="4120257150"/>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F3876514-1854-4A52-B1E1-89C464232858}"/>
</file>

<file path=customXml/itemProps2.xml><?xml version="1.0" encoding="utf-8"?>
<ds:datastoreItem xmlns:ds="http://schemas.openxmlformats.org/officeDocument/2006/customXml" ds:itemID="{F59CCC91-632C-4A4D-BBEC-FE5275B854E5}"/>
</file>

<file path=customXml/itemProps3.xml><?xml version="1.0" encoding="utf-8"?>
<ds:datastoreItem xmlns:ds="http://schemas.openxmlformats.org/officeDocument/2006/customXml" ds:itemID="{273A3EF2-D223-417C-9A6E-2E6ABD6C2358}"/>
</file>

<file path=docProps/app.xml><?xml version="1.0" encoding="utf-8"?>
<Properties xmlns="http://schemas.openxmlformats.org/officeDocument/2006/extended-properties" xmlns:vt="http://schemas.openxmlformats.org/officeDocument/2006/docPropsVTypes">
  <Template>Inkwell.thmx</Template>
  <TotalTime>25658</TotalTime>
  <Words>4884</Words>
  <Application>Microsoft Macintosh PowerPoint</Application>
  <PresentationFormat>On-screen Show (4:3)</PresentationFormat>
  <Paragraphs>393</Paragraphs>
  <Slides>45</Slides>
  <Notes>43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Calibri</vt:lpstr>
      <vt:lpstr>Goudy Old Style</vt:lpstr>
      <vt:lpstr>Impact</vt:lpstr>
      <vt:lpstr>Rockwell</vt:lpstr>
      <vt:lpstr>Inkwell</vt:lpstr>
      <vt:lpstr>Zombification of Disability</vt:lpstr>
      <vt:lpstr>Disclaimer</vt:lpstr>
      <vt:lpstr>Who am I?</vt:lpstr>
      <vt:lpstr>Why?</vt:lpstr>
      <vt:lpstr>Why Zombies and Disability?</vt:lpstr>
      <vt:lpstr>Why Continued</vt:lpstr>
      <vt:lpstr>Disability vs Zombie</vt:lpstr>
      <vt:lpstr>Disability vs Zombie vs Dehumanization</vt:lpstr>
      <vt:lpstr>Comparison to Original Slow Zombie Representations</vt:lpstr>
      <vt:lpstr>A little History</vt:lpstr>
      <vt:lpstr>Zombie vs Werewolves and Vampires </vt:lpstr>
      <vt:lpstr>Zombi to Zombie</vt:lpstr>
      <vt:lpstr>First recorded incidences</vt:lpstr>
      <vt:lpstr>Religion and Disability</vt:lpstr>
      <vt:lpstr>Modern Zombie</vt:lpstr>
      <vt:lpstr>Zombies vs Reality</vt:lpstr>
      <vt:lpstr>The Horde</vt:lpstr>
      <vt:lpstr>The Reality</vt:lpstr>
      <vt:lpstr>More reality…</vt:lpstr>
      <vt:lpstr>Current Zombie Culture </vt:lpstr>
      <vt:lpstr>Survivalists</vt:lpstr>
      <vt:lpstr>Dehumanization</vt:lpstr>
      <vt:lpstr>Apocalypse</vt:lpstr>
      <vt:lpstr>Can we Catch a Disability?</vt:lpstr>
      <vt:lpstr>Germaphobia and other fears</vt:lpstr>
      <vt:lpstr>Death</vt:lpstr>
      <vt:lpstr>Thanatophobia</vt:lpstr>
      <vt:lpstr>Bias </vt:lpstr>
      <vt:lpstr>Narrative Prothesis</vt:lpstr>
      <vt:lpstr>Bias as a Positive Trait</vt:lpstr>
      <vt:lpstr>Bias</vt:lpstr>
      <vt:lpstr>Understanding Bias</vt:lpstr>
      <vt:lpstr>Survival of the Fittest?</vt:lpstr>
      <vt:lpstr>Methods</vt:lpstr>
      <vt:lpstr>Critical Theory</vt:lpstr>
      <vt:lpstr>Methods Used</vt:lpstr>
      <vt:lpstr>Results</vt:lpstr>
      <vt:lpstr>Results of Research - Religion</vt:lpstr>
      <vt:lpstr>Religion</vt:lpstr>
      <vt:lpstr>Results for Disability vs Zombies</vt:lpstr>
      <vt:lpstr>Conclusions</vt:lpstr>
      <vt:lpstr>Community</vt:lpstr>
      <vt:lpstr>Contribution to Society</vt:lpstr>
      <vt:lpstr>Apocalypse from a different viewpoint</vt:lpstr>
      <vt:lpstr>Apocalypse Now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Zombification of Disability</dc:title>
  <dc:creator>Anne  Jackson</dc:creator>
  <cp:lastModifiedBy>Cheryl Li</cp:lastModifiedBy>
  <cp:revision>155</cp:revision>
  <cp:lastPrinted>2018-04-05T19:48:22Z</cp:lastPrinted>
  <dcterms:created xsi:type="dcterms:W3CDTF">2018-03-11T15:27:31Z</dcterms:created>
  <dcterms:modified xsi:type="dcterms:W3CDTF">2024-04-25T23:55:05Z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