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entation.xml" ContentType="application/vnd.openxmlformats-officedocument.presentationml.presentation.main+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3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9.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7"/>
  </p:notesMasterIdLst>
  <p:sldIdLst>
    <p:sldId id="256" r:id="rId2"/>
    <p:sldId id="257" r:id="rId3"/>
    <p:sldId id="266" r:id="rId4"/>
    <p:sldId id="292" r:id="rId5"/>
    <p:sldId id="277" r:id="rId6"/>
    <p:sldId id="258" r:id="rId7"/>
    <p:sldId id="269" r:id="rId8"/>
    <p:sldId id="267" r:id="rId9"/>
    <p:sldId id="264" r:id="rId10"/>
    <p:sldId id="295" r:id="rId11"/>
    <p:sldId id="271" r:id="rId12"/>
    <p:sldId id="261" r:id="rId13"/>
    <p:sldId id="268" r:id="rId14"/>
    <p:sldId id="276" r:id="rId15"/>
    <p:sldId id="279" r:id="rId16"/>
    <p:sldId id="296" r:id="rId17"/>
    <p:sldId id="259" r:id="rId18"/>
    <p:sldId id="260" r:id="rId19"/>
    <p:sldId id="263" r:id="rId20"/>
    <p:sldId id="270" r:id="rId21"/>
    <p:sldId id="272" r:id="rId22"/>
    <p:sldId id="262" r:id="rId23"/>
    <p:sldId id="275" r:id="rId24"/>
    <p:sldId id="293" r:id="rId25"/>
    <p:sldId id="273" r:id="rId26"/>
    <p:sldId id="298" r:id="rId27"/>
    <p:sldId id="274" r:id="rId28"/>
    <p:sldId id="297" r:id="rId29"/>
    <p:sldId id="290" r:id="rId30"/>
    <p:sldId id="286" r:id="rId31"/>
    <p:sldId id="284" r:id="rId32"/>
    <p:sldId id="283" r:id="rId33"/>
    <p:sldId id="280" r:id="rId34"/>
    <p:sldId id="299" r:id="rId35"/>
    <p:sldId id="302" r:id="rId36"/>
    <p:sldId id="289" r:id="rId37"/>
    <p:sldId id="300" r:id="rId38"/>
    <p:sldId id="288" r:id="rId39"/>
    <p:sldId id="303" r:id="rId40"/>
    <p:sldId id="294" r:id="rId41"/>
    <p:sldId id="301" r:id="rId42"/>
    <p:sldId id="304" r:id="rId43"/>
    <p:sldId id="305" r:id="rId44"/>
    <p:sldId id="287" r:id="rId45"/>
    <p:sldId id="306" r:id="rId46"/>
  </p:sldIdLst>
  <p:sldSz cx="9144000" cy="6858000" type="screen4x3"/>
  <p:notesSz cx="6858000" cy="9144000"/>
  <p:defaultTextStyle>
    <a:defPPr>
      <a:defRPr lang="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815"/>
    <p:restoredTop sz="50064"/>
  </p:normalViewPr>
  <p:slideViewPr>
    <p:cSldViewPr snapToGrid="0" snapToObjects="1">
      <p:cViewPr varScale="1">
        <p:scale>
          <a:sx n="64" d="100"/>
          <a:sy n="64" d="100"/>
        </p:scale>
        <p:origin x="2208" y="176"/>
      </p:cViewPr>
      <p:guideLst>
        <p:guide orient="horz" pos="2160"/>
        <p:guide pos="2880"/>
      </p:guideLst>
    </p:cSldViewPr>
  </p:slideViewPr>
  <p:outlineViewPr>
    <p:cViewPr>
      <p:scale>
        <a:sx n="33" d="100"/>
        <a:sy n="33" d="100"/>
      </p:scale>
      <p:origin x="0" y="-3664"/>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109" d="100"/>
          <a:sy n="109" d="100"/>
        </p:scale>
        <p:origin x="5200"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ustomXml" Target="../customXml/item2.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C46165-783B-9B4C-8E4D-3C7237FBC9FF}" type="datetimeFigureOut">
              <a:rPr lang="en-US" smtClean="0"/>
              <a:t>4/25/24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26CE0F-D4E2-2340-8D20-44B59C2ADDE2}" type="slidenum">
              <a:rPr lang="en-US" smtClean="0"/>
              <a:t>‹#›</a:t>
            </a:fld>
            <a:endParaRPr lang="en-US" dirty="0"/>
          </a:p>
        </p:txBody>
      </p:sp>
    </p:spTree>
    <p:extLst>
      <p:ext uri="{BB962C8B-B14F-4D97-AF65-F5344CB8AC3E}">
        <p14:creationId xmlns:p14="http://schemas.microsoft.com/office/powerpoint/2010/main" val="79554193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1</a:t>
            </a:fld>
            <a:endParaRPr lang="en-US" dirty="0"/>
          </a:p>
        </p:txBody>
      </p:sp>
    </p:spTree>
    <p:extLst>
      <p:ext uri="{BB962C8B-B14F-4D97-AF65-F5344CB8AC3E}">
        <p14:creationId xmlns:p14="http://schemas.microsoft.com/office/powerpoint/2010/main" val="2904839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Ma thèse explorera comment les zombies incarnent des préjugés inconscients envers les personnes handicapées physiques et mentales.</a:t>
            </a:r>
          </a:p>
        </p:txBody>
      </p:sp>
      <p:sp>
        <p:nvSpPr>
          <p:cNvPr id="4" name="Slide Number Placeholder 3"/>
          <p:cNvSpPr>
            <a:spLocks noGrp="1"/>
          </p:cNvSpPr>
          <p:nvPr>
            <p:ph type="sldNum" sz="quarter" idx="10"/>
          </p:nvPr>
        </p:nvSpPr>
        <p:spPr/>
        <p:txBody>
          <a:bodyPr/>
          <a:lstStyle/>
          <a:p>
            <a:fld id="{2226CE0F-D4E2-2340-8D20-44B59C2ADDE2}" type="slidenum">
              <a:rPr lang="en-US" smtClean="0"/>
              <a:t>2</a:t>
            </a:fld>
            <a:endParaRPr lang="en-US" dirty="0"/>
          </a:p>
        </p:txBody>
      </p:sp>
    </p:spTree>
    <p:extLst>
      <p:ext uri="{BB962C8B-B14F-4D97-AF65-F5344CB8AC3E}">
        <p14:creationId xmlns:p14="http://schemas.microsoft.com/office/powerpoint/2010/main" val="1711189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LENT</a:t>
            </a:r>
          </a:p>
        </p:txBody>
      </p:sp>
      <p:sp>
        <p:nvSpPr>
          <p:cNvPr id="4" name="Slide Number Placeholder 3"/>
          <p:cNvSpPr>
            <a:spLocks noGrp="1"/>
          </p:cNvSpPr>
          <p:nvPr>
            <p:ph type="sldNum" sz="quarter" idx="10"/>
          </p:nvPr>
        </p:nvSpPr>
        <p:spPr/>
        <p:txBody>
          <a:bodyPr/>
          <a:lstStyle/>
          <a:p>
            <a:fld id="{2226CE0F-D4E2-2340-8D20-44B59C2ADDE2}" type="slidenum">
              <a:rPr lang="en-US" smtClean="0"/>
              <a:t>3</a:t>
            </a:fld>
            <a:endParaRPr lang="en-US" dirty="0"/>
          </a:p>
        </p:txBody>
      </p:sp>
    </p:spTree>
    <p:extLst>
      <p:ext uri="{BB962C8B-B14F-4D97-AF65-F5344CB8AC3E}">
        <p14:creationId xmlns:p14="http://schemas.microsoft.com/office/powerpoint/2010/main" val="1711189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Pourquoi avoir peur des zombies ? Peur des sans-abri ? Peur du handicap.</a:t>
            </a:r>
          </a:p>
          <a:p>
            <a:r>
              <a:rPr lang="fr" dirty="0"/>
              <a:t>Mon père avec son allure de crocodile, j'étais terrifié car je savais qu'il continuerait à venir, la vitesse n'avait rien à voir avec ça</a:t>
            </a:r>
          </a:p>
          <a:p>
            <a:r>
              <a:rPr lang="fr" dirty="0"/>
              <a:t>Cauchemars où vous courez dans l'eau et ne parvenez pas à vous déplacer assez rapidement</a:t>
            </a:r>
          </a:p>
        </p:txBody>
      </p:sp>
      <p:sp>
        <p:nvSpPr>
          <p:cNvPr id="4" name="Slide Number Placeholder 3"/>
          <p:cNvSpPr>
            <a:spLocks noGrp="1"/>
          </p:cNvSpPr>
          <p:nvPr>
            <p:ph type="sldNum" sz="quarter" idx="10"/>
          </p:nvPr>
        </p:nvSpPr>
        <p:spPr/>
        <p:txBody>
          <a:bodyPr/>
          <a:lstStyle/>
          <a:p>
            <a:fld id="{2226CE0F-D4E2-2340-8D20-44B59C2ADDE2}" type="slidenum">
              <a:rPr lang="en-US" smtClean="0"/>
              <a:t>5</a:t>
            </a:fld>
            <a:endParaRPr lang="en-US" dirty="0"/>
          </a:p>
        </p:txBody>
      </p:sp>
    </p:spTree>
    <p:extLst>
      <p:ext uri="{BB962C8B-B14F-4D97-AF65-F5344CB8AC3E}">
        <p14:creationId xmlns:p14="http://schemas.microsoft.com/office/powerpoint/2010/main" val="2536920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fr" dirty="0"/>
              <a:t>Une fois les enfants réveillés, vous savez que vous êtes maintenant en service</a:t>
            </a:r>
          </a:p>
          <a:p>
            <a:r>
              <a:rPr lang="fr" sz="1200" kern="1200" dirty="0">
                <a:solidFill>
                  <a:schemeClr val="tx1"/>
                </a:solidFill>
                <a:effectLst/>
                <a:latin typeface="+mn-lt"/>
                <a:ea typeface="+mn-ea"/>
                <a:cs typeface="+mn-cs"/>
              </a:rPr>
              <a:t>ce n’est pas leur puissance qui rend </a:t>
            </a:r>
            <a:r>
              <a:rPr lang="fr" sz="1200" i="1" kern="1200" dirty="0">
                <a:solidFill>
                  <a:schemeClr val="tx1"/>
                </a:solidFill>
                <a:effectLst/>
                <a:latin typeface="+mn-lt"/>
                <a:ea typeface="+mn-ea"/>
                <a:cs typeface="+mn-cs"/>
              </a:rPr>
              <a:t>les zombies </a:t>
            </a:r>
            <a:r>
              <a:rPr lang="fr" sz="1200" kern="1200" dirty="0">
                <a:solidFill>
                  <a:schemeClr val="tx1"/>
                </a:solidFill>
                <a:effectLst/>
                <a:latin typeface="+mn-lt"/>
                <a:ea typeface="+mn-ea"/>
                <a:cs typeface="+mn-cs"/>
              </a:rPr>
              <a:t>effrayants ; c'est à quel point il serait lamentable de le devenir soi-même (Barber, 2014).</a:t>
            </a:r>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6</a:t>
            </a:fld>
            <a:endParaRPr lang="en-US" dirty="0"/>
          </a:p>
        </p:txBody>
      </p:sp>
    </p:spTree>
    <p:extLst>
      <p:ext uri="{BB962C8B-B14F-4D97-AF65-F5344CB8AC3E}">
        <p14:creationId xmlns:p14="http://schemas.microsoft.com/office/powerpoint/2010/main" val="3054052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 dirty="0"/>
              <a:t>Le handicap vient parfois de la maladie, d’une mauvaise alimentation.</a:t>
            </a:r>
          </a:p>
          <a:p>
            <a:pPr marL="0" marR="0" lvl="0" indent="0" algn="l" defTabSz="457200" rtl="0" eaLnBrk="1" fontAlgn="auto" latinLnBrk="0" hangingPunct="1">
              <a:lnSpc>
                <a:spcPct val="100000"/>
              </a:lnSpc>
              <a:spcBef>
                <a:spcPts val="0"/>
              </a:spcBef>
              <a:spcAft>
                <a:spcPts val="0"/>
              </a:spcAft>
              <a:buClrTx/>
              <a:buSzTx/>
              <a:buFontTx/>
              <a:buNone/>
              <a:tabLst/>
              <a:defRPr/>
            </a:pPr>
            <a:r>
              <a:rPr lang="fr" dirty="0"/>
              <a:t>Le diabète peut provoquer la cécité et des amputations</a:t>
            </a:r>
          </a:p>
          <a:p>
            <a:pPr marL="0" marR="0" lvl="0" indent="0" algn="l" defTabSz="457200" rtl="0" eaLnBrk="1" fontAlgn="auto" latinLnBrk="0" hangingPunct="1">
              <a:lnSpc>
                <a:spcPct val="100000"/>
              </a:lnSpc>
              <a:spcBef>
                <a:spcPts val="0"/>
              </a:spcBef>
              <a:spcAft>
                <a:spcPts val="0"/>
              </a:spcAft>
              <a:buClrTx/>
              <a:buSzTx/>
              <a:buFontTx/>
              <a:buNone/>
              <a:tabLst/>
              <a:defRPr/>
            </a:pPr>
            <a:r>
              <a:rPr lang="fr" dirty="0"/>
              <a:t>Les oreillons provoquent une surdité et une encéphalite provoquant des lésions cérébrales permanentes</a:t>
            </a:r>
          </a:p>
          <a:p>
            <a:pPr marL="0" marR="0" lvl="0" indent="0" algn="l" defTabSz="457200" rtl="0" eaLnBrk="1" fontAlgn="auto" latinLnBrk="0" hangingPunct="1">
              <a:lnSpc>
                <a:spcPct val="100000"/>
              </a:lnSpc>
              <a:spcBef>
                <a:spcPts val="0"/>
              </a:spcBef>
              <a:spcAft>
                <a:spcPts val="0"/>
              </a:spcAft>
              <a:buClrTx/>
              <a:buSzTx/>
              <a:buFontTx/>
              <a:buNone/>
              <a:tabLst/>
              <a:defRPr/>
            </a:pPr>
            <a:r>
              <a:rPr lang="fr" dirty="0"/>
              <a:t>Polio</a:t>
            </a:r>
          </a:p>
          <a:p>
            <a:r>
              <a:rPr lang="fr" dirty="0"/>
              <a:t>Cooties pour personnes handicapées</a:t>
            </a:r>
          </a:p>
          <a:p>
            <a:r>
              <a:rPr lang="fr" dirty="0"/>
              <a:t>Tom lors de l'échange de plongée, un ingénieur et les gens ne lui parlaient pas, ne l'aidaient pas à essayer l'équipement, ils l'ignoraient.</a:t>
            </a:r>
          </a:p>
        </p:txBody>
      </p:sp>
      <p:sp>
        <p:nvSpPr>
          <p:cNvPr id="4" name="Slide Number Placeholder 3"/>
          <p:cNvSpPr>
            <a:spLocks noGrp="1"/>
          </p:cNvSpPr>
          <p:nvPr>
            <p:ph type="sldNum" sz="quarter" idx="10"/>
          </p:nvPr>
        </p:nvSpPr>
        <p:spPr/>
        <p:txBody>
          <a:bodyPr/>
          <a:lstStyle/>
          <a:p>
            <a:fld id="{2226CE0F-D4E2-2340-8D20-44B59C2ADDE2}" type="slidenum">
              <a:rPr lang="en-US" smtClean="0"/>
              <a:t>7</a:t>
            </a:fld>
            <a:endParaRPr lang="en-US" dirty="0"/>
          </a:p>
        </p:txBody>
      </p:sp>
    </p:spTree>
    <p:extLst>
      <p:ext uri="{BB962C8B-B14F-4D97-AF65-F5344CB8AC3E}">
        <p14:creationId xmlns:p14="http://schemas.microsoft.com/office/powerpoint/2010/main" val="4190373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8</a:t>
            </a:fld>
            <a:endParaRPr lang="en-US" dirty="0"/>
          </a:p>
        </p:txBody>
      </p:sp>
    </p:spTree>
    <p:extLst>
      <p:ext uri="{BB962C8B-B14F-4D97-AF65-F5344CB8AC3E}">
        <p14:creationId xmlns:p14="http://schemas.microsoft.com/office/powerpoint/2010/main" val="4039155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Cooties handicapées – comment vous pouvez attraper un handicap si vous vous approchez de personnes handicapées – confirmé par la majorité de mes amis qui ont un handicap physique</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fr" sz="1200" kern="1200" dirty="0">
                <a:solidFill>
                  <a:schemeClr val="tx1"/>
                </a:solidFill>
                <a:effectLst/>
                <a:latin typeface="+mn-lt"/>
                <a:ea typeface="+mn-ea"/>
                <a:cs typeface="+mn-cs"/>
              </a:rPr>
              <a:t>La tendance générale est d'éviter les personnes handicapées et de ne pas chercher à avoir de contact physique ou de discuter avec elles, comme par crainte que leur handicap ne soit contagieux. Face à des personnes handicapées ou à d’autres imperfections perçues, nous sommes obligés d’évaluer nos propres vulnérabilités, ce qui peut devenir inconfortable.</a:t>
            </a:r>
            <a:r>
              <a:rPr lang="fr" dirty="0">
                <a:effectLst/>
              </a:rPr>
              <a:t> </a:t>
            </a:r>
          </a:p>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9</a:t>
            </a:fld>
            <a:endParaRPr lang="en-US" dirty="0"/>
          </a:p>
        </p:txBody>
      </p:sp>
    </p:spTree>
    <p:extLst>
      <p:ext uri="{BB962C8B-B14F-4D97-AF65-F5344CB8AC3E}">
        <p14:creationId xmlns:p14="http://schemas.microsoft.com/office/powerpoint/2010/main" val="434939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r" sz="1200" kern="1200" dirty="0">
                <a:solidFill>
                  <a:schemeClr val="tx1"/>
                </a:solidFill>
                <a:effectLst/>
                <a:latin typeface="+mn-lt"/>
                <a:ea typeface="+mn-ea"/>
                <a:cs typeface="+mn-cs"/>
              </a:rPr>
              <a:t>Pourquoi les zombies sont-ils toujours aussi populaires ? La toile. http://www.bbc.com/culture/story/20131025-zombie-nation. Consulté pour la dernière fois le 21 octobre 2016.</a:t>
            </a:r>
          </a:p>
          <a:p>
            <a:pPr marL="0" marR="0" lvl="0" indent="0" algn="l" defTabSz="457200" rtl="0" eaLnBrk="1" fontAlgn="auto" latinLnBrk="0" hangingPunct="1">
              <a:lnSpc>
                <a:spcPct val="100000"/>
              </a:lnSpc>
              <a:spcBef>
                <a:spcPts val="0"/>
              </a:spcBef>
              <a:spcAft>
                <a:spcPts val="0"/>
              </a:spcAft>
              <a:buClrTx/>
              <a:buSzTx/>
              <a:buFontTx/>
              <a:buNone/>
              <a:tabLst/>
              <a:defRPr/>
            </a:pPr>
            <a:r>
              <a:rPr lang="fr" dirty="0"/>
              <a:t>« Pour comparer les zombies à leurs rivaux dans le panthéon des films de monstres, les vampires et les loups-garous symbolisent le frisson et le romantisme d'avoir une force surhumaine et l'absence de conscience – d'où les franchises Twilight et True Blood. Mais il n’y a rien de glamour à être un zombie. Contrairement aux vampires et aux loups-garous, ils ne sont pas effrayants en raison de leur puissance. Ils sont effrayants car il serait lamentable de le devenir soi-même. '</a:t>
            </a:r>
          </a:p>
          <a:p>
            <a:r>
              <a:rPr lang="fr" sz="1200" kern="1200" dirty="0">
                <a:solidFill>
                  <a:schemeClr val="tx1"/>
                </a:solidFill>
                <a:effectLst/>
                <a:latin typeface="+mn-lt"/>
                <a:ea typeface="+mn-ea"/>
                <a:cs typeface="+mn-cs"/>
              </a:rPr>
              <a:t>' </a:t>
            </a:r>
            <a:r>
              <a:rPr lang="fr" dirty="0"/>
              <a:t>Ils peuvent se faufiler dans l'étrange passant innocent, mais Dracula et l'Homme-Loup ne menacent pas notre mode de vie. » Par Nicholas Barber, écrivain qui écrit sur la culture populaire, 21 octobre 2014</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r" sz="1200" kern="1200" dirty="0">
                <a:solidFill>
                  <a:schemeClr val="tx1"/>
                </a:solidFill>
                <a:effectLst/>
                <a:latin typeface="+mn-lt"/>
                <a:ea typeface="+mn-ea"/>
                <a:cs typeface="+mn-cs"/>
              </a:rPr>
              <a:t>Imaginez la maladie de Lou Gerick.</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r" sz="1200" kern="1200" dirty="0">
                <a:solidFill>
                  <a:schemeClr val="tx1"/>
                </a:solidFill>
                <a:effectLst/>
                <a:latin typeface="+mn-lt"/>
                <a:ea typeface="+mn-ea"/>
                <a:cs typeface="+mn-cs"/>
              </a:rPr>
              <a:t>Mon amie Elizabeth adore son handicap qu'est la surdité.</a:t>
            </a:r>
          </a:p>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11</a:t>
            </a:fld>
            <a:endParaRPr lang="en-US" dirty="0"/>
          </a:p>
        </p:txBody>
      </p:sp>
    </p:spTree>
    <p:extLst>
      <p:ext uri="{BB962C8B-B14F-4D97-AF65-F5344CB8AC3E}">
        <p14:creationId xmlns:p14="http://schemas.microsoft.com/office/powerpoint/2010/main" val="586169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Pour retracer l'ascension du Zombi jusqu'au Zombie</a:t>
            </a:r>
          </a:p>
        </p:txBody>
      </p:sp>
      <p:sp>
        <p:nvSpPr>
          <p:cNvPr id="4" name="Slide Number Placeholder 3"/>
          <p:cNvSpPr>
            <a:spLocks noGrp="1"/>
          </p:cNvSpPr>
          <p:nvPr>
            <p:ph type="sldNum" sz="quarter" idx="10"/>
          </p:nvPr>
        </p:nvSpPr>
        <p:spPr/>
        <p:txBody>
          <a:bodyPr/>
          <a:lstStyle/>
          <a:p>
            <a:fld id="{2226CE0F-D4E2-2340-8D20-44B59C2ADDE2}" type="slidenum">
              <a:rPr lang="en-US" smtClean="0"/>
              <a:t>12</a:t>
            </a:fld>
            <a:endParaRPr lang="en-US" dirty="0"/>
          </a:p>
        </p:txBody>
      </p:sp>
    </p:spTree>
    <p:extLst>
      <p:ext uri="{BB962C8B-B14F-4D97-AF65-F5344CB8AC3E}">
        <p14:creationId xmlns:p14="http://schemas.microsoft.com/office/powerpoint/2010/main" val="2476722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La colonisation a amené les travailleurs mal payés dans les pays colonisés à gagner de l'argent pour les voyants impérialistes et les surveillants français. Il a observé des cadavres de revenants travaillant dans les champs pour leurs maîtres sans argent.</a:t>
            </a:r>
          </a:p>
          <a:p>
            <a:r>
              <a:rPr lang="fr" dirty="0"/>
              <a:t>Seabrook, un Américain, a écrit un livre sur l'île d'Haïti et son vaudou ainsi que sur les observations de zombies. Il fut le premier à introduire ces histoires de morts-vivants dans le monde occidental.</a:t>
            </a:r>
          </a:p>
          <a:p>
            <a:endParaRPr lang="en-US" dirty="0"/>
          </a:p>
          <a:p>
            <a:r>
              <a:rPr lang="fr" dirty="0"/>
              <a:t>Code pénal:</a:t>
            </a:r>
          </a:p>
          <a:p>
            <a:r>
              <a:rPr lang="fr" dirty="0"/>
              <a:t>« Est également qualifié de tentative de meurtre l'emploi qui peut être fait contre toute personne de substances qui, sans provoquer la mort effective, provoquent un coma léthargique plus ou moins prolongé. Si, après avoir administré de telles substances, la personne a été enterrée, l'acte sera considéré comme un meurtre, quel que soit le résultat qui en résultera. »</a:t>
            </a:r>
          </a:p>
          <a:p>
            <a:endParaRPr lang="en-US" dirty="0"/>
          </a:p>
          <a:p>
            <a:r>
              <a:rPr lang="fr" dirty="0"/>
              <a:t>Extrait de Zombies du </a:t>
            </a:r>
            <a:r>
              <a:rPr lang="fr" b="1" dirty="0"/>
              <a:t>professeur Roger Luckhurst, Université de Londres</a:t>
            </a:r>
          </a:p>
          <a:p>
            <a:r>
              <a:rPr lang="fr" dirty="0"/>
              <a:t>BA (Hull), MA (Sussex), PhD (Hull) </a:t>
            </a:r>
            <a:br>
              <a:rPr lang="en-CA" dirty="0"/>
            </a:br>
            <a:r>
              <a:rPr lang="fr" dirty="0"/>
              <a:t>Professeur de littérature moderne et contemporaine</a:t>
            </a:r>
          </a:p>
          <a:p>
            <a:endParaRPr lang="en-US" dirty="0"/>
          </a:p>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13</a:t>
            </a:fld>
            <a:endParaRPr lang="en-US" dirty="0"/>
          </a:p>
        </p:txBody>
      </p:sp>
    </p:spTree>
    <p:extLst>
      <p:ext uri="{BB962C8B-B14F-4D97-AF65-F5344CB8AC3E}">
        <p14:creationId xmlns:p14="http://schemas.microsoft.com/office/powerpoint/2010/main" val="1785757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 sz="1200" b="0" i="0" kern="1200" dirty="0">
                <a:solidFill>
                  <a:schemeClr val="tx1"/>
                </a:solidFill>
                <a:effectLst/>
                <a:latin typeface="+mn-lt"/>
                <a:ea typeface="+mn-ea"/>
                <a:cs typeface="+mn-cs"/>
              </a:rPr>
              <a:t>L'ANCIEN TESTAMENT</a:t>
            </a:r>
          </a:p>
          <a:p>
            <a:pPr marL="0" marR="0" lvl="0" indent="0" algn="l" defTabSz="457200" rtl="0" eaLnBrk="1" fontAlgn="auto" latinLnBrk="0" hangingPunct="1">
              <a:lnSpc>
                <a:spcPct val="100000"/>
              </a:lnSpc>
              <a:spcBef>
                <a:spcPts val="0"/>
              </a:spcBef>
              <a:spcAft>
                <a:spcPts val="0"/>
              </a:spcAft>
              <a:buClrTx/>
              <a:buSzTx/>
              <a:buFontTx/>
              <a:buNone/>
              <a:tabLst/>
              <a:defRPr/>
            </a:pPr>
            <a:r>
              <a:rPr lang="fr" sz="1200" b="0" i="0" kern="1200" dirty="0">
                <a:solidFill>
                  <a:schemeClr val="tx1"/>
                </a:solidFill>
                <a:effectLst/>
                <a:latin typeface="+mn-lt"/>
                <a:ea typeface="+mn-ea"/>
                <a:cs typeface="+mn-cs"/>
              </a:rPr>
              <a:t>Le handicap est attribué à Dieu. L'opinion générale des auteurs de l'Ancien Testament est que Dieu apporte le handicap comme punition pour les transgressions du péché ou comme expression de la colère de Dieu pour la désobéissance des gens. Il est considéré comme une malédiction et comme le résultat de l’incrédulité et de l’ignorance (Jewish Encyclopaedia, 1920 ; The Talmud of Jerusalem, 1956 ; et Encyclopaedia Judaica, 1972).</a:t>
            </a:r>
          </a:p>
          <a:p>
            <a:r>
              <a:rPr lang="fr" sz="1200" kern="1200" dirty="0">
                <a:solidFill>
                  <a:schemeClr val="tx1"/>
                </a:solidFill>
                <a:effectLst/>
                <a:latin typeface="+mn-lt"/>
                <a:ea typeface="+mn-ea"/>
                <a:cs typeface="+mn-cs"/>
              </a:rPr>
              <a:t>Lévitique 21 : 17-19 déclare ainsi :</a:t>
            </a:r>
            <a:endParaRPr lang="en-CA" dirty="0"/>
          </a:p>
          <a:p>
            <a:r>
              <a:rPr lang="fr" sz="1200" kern="1200" dirty="0">
                <a:solidFill>
                  <a:schemeClr val="tx1"/>
                </a:solidFill>
                <a:effectLst/>
                <a:latin typeface="+mn-lt"/>
                <a:ea typeface="+mn-ea"/>
                <a:cs typeface="+mn-cs"/>
              </a:rPr>
              <a:t>Dis ceci à Aaron : pendant des générations à venir, aucun de vos descendants qui aura un défaut ne pourra s'approcher pour offrir la nourriture de son Dieu. Aucun homme présentant un défaut quelconque ne peut s'approcher, aucun homme aveugle ou boiteux, défiguré ou difforme. Aucun homme avec un pied ou une main infirme.</a:t>
            </a:r>
            <a:endParaRPr lang="en-CA" dirty="0"/>
          </a:p>
          <a:p>
            <a:pPr marL="0" marR="0" lvl="0" indent="0" algn="l" defTabSz="457200" rtl="0" eaLnBrk="1" fontAlgn="auto" latinLnBrk="0" hangingPunct="1">
              <a:lnSpc>
                <a:spcPct val="100000"/>
              </a:lnSpc>
              <a:spcBef>
                <a:spcPts val="0"/>
              </a:spcBef>
              <a:spcAft>
                <a:spcPts val="0"/>
              </a:spcAft>
              <a:buClrTx/>
              <a:buSzTx/>
              <a:buFontTx/>
              <a:buNone/>
              <a:tabLst/>
              <a:defRPr/>
            </a:pPr>
            <a:r>
              <a:rPr lang="fr" dirty="0"/>
              <a:t>NOUVEAU TESTAMENT</a:t>
            </a:r>
          </a:p>
          <a:p>
            <a:pPr marL="0" marR="0" lvl="0" indent="0" algn="l" defTabSz="457200" rtl="0" eaLnBrk="1" fontAlgn="auto" latinLnBrk="0" hangingPunct="1">
              <a:lnSpc>
                <a:spcPct val="100000"/>
              </a:lnSpc>
              <a:spcBef>
                <a:spcPts val="0"/>
              </a:spcBef>
              <a:spcAft>
                <a:spcPts val="0"/>
              </a:spcAft>
              <a:buClrTx/>
              <a:buSzTx/>
              <a:buFontTx/>
              <a:buNone/>
              <a:tabLst/>
              <a:defRPr/>
            </a:pPr>
            <a:r>
              <a:rPr lang="fr" sz="1200" kern="1200" dirty="0">
                <a:solidFill>
                  <a:schemeClr val="tx1"/>
                </a:solidFill>
                <a:effectLst/>
                <a:latin typeface="+mn-lt"/>
                <a:ea typeface="+mn-ea"/>
                <a:cs typeface="+mn-cs"/>
              </a:rPr>
              <a:t>Luc 4 :18-19 : L’Esprit du Seigneur est sur moi, parce qu’il m’a oint pour annoncer la bonne nouvelle aux pauvres. Il m'a envoyé pour proclamer la liberté des prisonniers et le recouvrement de la vue pour les aveugles, pour libérer les opprimés.</a:t>
            </a:r>
            <a:endParaRPr lang="en-CA" dirty="0"/>
          </a:p>
          <a:p>
            <a:r>
              <a:rPr lang="fr" sz="1200" kern="1200" dirty="0">
                <a:solidFill>
                  <a:schemeClr val="tx1"/>
                </a:solidFill>
                <a:effectLst/>
                <a:latin typeface="+mn-lt"/>
                <a:ea typeface="+mn-ea"/>
                <a:cs typeface="+mn-cs"/>
              </a:rPr>
              <a:t>Luc 7 : 22 : Alors il répondit aux messagers : « retournez rapporter à Jean ce que vous avez vu et entendu : les aveugles voient, les boiteux marchent, les lépreux sont purifiés, les sourds entendent, les morts ressuscitent. , et la bonne nouvelle est annoncée aux pauvres.</a:t>
            </a:r>
            <a:endParaRPr lang="en-CA" dirty="0"/>
          </a:p>
          <a:p>
            <a:pPr marL="0" marR="0" lvl="0" indent="0" algn="l" defTabSz="457200" rtl="0" eaLnBrk="1" fontAlgn="auto" latinLnBrk="0" hangingPunct="1">
              <a:lnSpc>
                <a:spcPct val="100000"/>
              </a:lnSpc>
              <a:spcBef>
                <a:spcPts val="0"/>
              </a:spcBef>
              <a:spcAft>
                <a:spcPts val="0"/>
              </a:spcAft>
              <a:buClrTx/>
              <a:buSzTx/>
              <a:buFontTx/>
              <a:buNone/>
              <a:tabLst/>
              <a:defRPr/>
            </a:pPr>
            <a:r>
              <a:rPr lang="fr" sz="1200" kern="1200" dirty="0">
                <a:solidFill>
                  <a:schemeClr val="tx1"/>
                </a:solidFill>
                <a:effectLst/>
                <a:latin typeface="+mn-lt"/>
                <a:ea typeface="+mn-ea"/>
                <a:cs typeface="+mn-cs"/>
              </a:rPr>
              <a:t>Jean 9 : 1-3 : Tandis qu’il avançait, il aperçut un homme aveugle de naissance. Ses disciples lui demandèrent : « Rabbi, qui a péché, cet homme ou ses parents, pour qu'il soit né aveugle ? « Ni cet homme ni ses parents n’ont péché, a déclaré Jésus, mais cela est arrivé afin que l’œuvre de Dieu se manifeste dans sa vie. »</a:t>
            </a:r>
            <a:endParaRPr lang="en-CA"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14</a:t>
            </a:fld>
            <a:endParaRPr lang="en-US" dirty="0"/>
          </a:p>
        </p:txBody>
      </p:sp>
    </p:spTree>
    <p:extLst>
      <p:ext uri="{BB962C8B-B14F-4D97-AF65-F5344CB8AC3E}">
        <p14:creationId xmlns:p14="http://schemas.microsoft.com/office/powerpoint/2010/main" val="3726296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a:p>
            <a:r>
              <a:rPr lang="fr" sz="1200" kern="1200" dirty="0">
                <a:solidFill>
                  <a:schemeClr val="tx1"/>
                </a:solidFill>
                <a:effectLst/>
                <a:latin typeface="+mn-lt"/>
                <a:ea typeface="+mn-ea"/>
                <a:cs typeface="+mn-cs"/>
              </a:rPr>
              <a:t>Hiroshima :</a:t>
            </a:r>
          </a:p>
          <a:p>
            <a:r>
              <a:rPr lang="fr" sz="1200" kern="1200" dirty="0">
                <a:solidFill>
                  <a:schemeClr val="tx1"/>
                </a:solidFill>
                <a:effectLst/>
                <a:latin typeface="+mn-lt"/>
                <a:ea typeface="+mn-ea"/>
                <a:cs typeface="+mn-cs"/>
              </a:rPr>
              <a:t>Les images des terribles victimes humaines largement disponibles</a:t>
            </a:r>
          </a:p>
          <a:p>
            <a:endParaRPr lang="en-CA" sz="1200" kern="1200" dirty="0">
              <a:solidFill>
                <a:schemeClr val="tx1"/>
              </a:solidFill>
              <a:effectLst/>
              <a:latin typeface="+mn-lt"/>
              <a:ea typeface="+mn-ea"/>
              <a:cs typeface="+mn-cs"/>
            </a:endParaRPr>
          </a:p>
          <a:p>
            <a:r>
              <a:rPr lang="fr" sz="1200" kern="1200" dirty="0">
                <a:solidFill>
                  <a:schemeClr val="tx1"/>
                </a:solidFill>
                <a:effectLst/>
                <a:latin typeface="+mn-lt"/>
                <a:ea typeface="+mn-ea"/>
                <a:cs typeface="+mn-cs"/>
              </a:rPr>
              <a:t>Images télévisées :</a:t>
            </a:r>
          </a:p>
          <a:p>
            <a:r>
              <a:rPr lang="fr" sz="1200" kern="1200" dirty="0">
                <a:solidFill>
                  <a:schemeClr val="tx1"/>
                </a:solidFill>
                <a:effectLst/>
                <a:latin typeface="+mn-lt"/>
                <a:ea typeface="+mn-ea"/>
                <a:cs typeface="+mn-cs"/>
              </a:rPr>
              <a:t>Réalité construite du cinéma et de la télévision</a:t>
            </a:r>
          </a:p>
          <a:p>
            <a:endParaRPr lang="en-CA" sz="1200" kern="1200" dirty="0">
              <a:solidFill>
                <a:schemeClr val="tx1"/>
              </a:solidFill>
              <a:effectLst/>
              <a:latin typeface="+mn-lt"/>
              <a:ea typeface="+mn-ea"/>
              <a:cs typeface="+mn-cs"/>
            </a:endParaRPr>
          </a:p>
          <a:p>
            <a:r>
              <a:rPr lang="fr" sz="1200" kern="1200" dirty="0">
                <a:solidFill>
                  <a:schemeClr val="tx1"/>
                </a:solidFill>
                <a:effectLst/>
                <a:latin typeface="+mn-lt"/>
                <a:ea typeface="+mn-ea"/>
                <a:cs typeface="+mn-cs"/>
              </a:rPr>
              <a:t>Georges Romero :</a:t>
            </a:r>
          </a:p>
          <a:p>
            <a:r>
              <a:rPr lang="fr" sz="1200" kern="1200" dirty="0">
                <a:solidFill>
                  <a:schemeClr val="tx1"/>
                </a:solidFill>
                <a:effectLst/>
                <a:latin typeface="+mn-lt"/>
                <a:ea typeface="+mn-ea"/>
                <a:cs typeface="+mn-cs"/>
              </a:rPr>
              <a:t>Je n'ai pas utilisé le mot Zombie. Des enfants mangent leurs parents, le dernier survivant abattu par la police</a:t>
            </a:r>
          </a:p>
          <a:p>
            <a:endParaRPr lang="en-CA" sz="1200" kern="1200" dirty="0">
              <a:solidFill>
                <a:schemeClr val="tx1"/>
              </a:solidFill>
              <a:effectLst/>
              <a:latin typeface="+mn-lt"/>
              <a:ea typeface="+mn-ea"/>
              <a:cs typeface="+mn-cs"/>
            </a:endParaRPr>
          </a:p>
          <a:p>
            <a:r>
              <a:rPr lang="fr" sz="1200" kern="1200" dirty="0">
                <a:solidFill>
                  <a:schemeClr val="tx1"/>
                </a:solidFill>
                <a:effectLst/>
                <a:latin typeface="+mn-lt"/>
                <a:ea typeface="+mn-ea"/>
                <a:cs typeface="+mn-cs"/>
              </a:rPr>
              <a:t>Pulp Fiction:</a:t>
            </a:r>
          </a:p>
          <a:p>
            <a:r>
              <a:rPr lang="fr" sz="1200" kern="1200" dirty="0">
                <a:solidFill>
                  <a:schemeClr val="tx1"/>
                </a:solidFill>
                <a:effectLst/>
                <a:latin typeface="+mn-lt"/>
                <a:ea typeface="+mn-ea"/>
                <a:cs typeface="+mn-cs"/>
              </a:rPr>
              <a:t>Imprimés sur du papier bon marché et largement lus, des bandes dessinées et des livres choc</a:t>
            </a:r>
          </a:p>
          <a:p>
            <a:endParaRPr lang="en-CA" sz="1200" kern="1200" dirty="0">
              <a:solidFill>
                <a:schemeClr val="tx1"/>
              </a:solidFill>
              <a:effectLst/>
              <a:latin typeface="+mn-lt"/>
              <a:ea typeface="+mn-ea"/>
              <a:cs typeface="+mn-cs"/>
            </a:endParaRPr>
          </a:p>
          <a:p>
            <a:r>
              <a:rPr lang="fr" sz="1200" kern="1200" dirty="0">
                <a:solidFill>
                  <a:schemeClr val="tx1"/>
                </a:solidFill>
                <a:effectLst/>
                <a:latin typeface="+mn-lt"/>
                <a:ea typeface="+mn-ea"/>
                <a:cs typeface="+mn-cs"/>
              </a:rPr>
              <a:t>Surcharge de zombies :</a:t>
            </a:r>
          </a:p>
          <a:p>
            <a:r>
              <a:rPr lang="fr" sz="1200" kern="1200" dirty="0">
                <a:solidFill>
                  <a:schemeClr val="tx1"/>
                </a:solidFill>
                <a:effectLst/>
                <a:latin typeface="+mn-lt"/>
                <a:ea typeface="+mn-ea"/>
                <a:cs typeface="+mn-cs"/>
              </a:rPr>
              <a:t>Distance, contrôle, nous pouvons nous éteindre si cela devient trop effrayant – les personnes handicapées ne peuvent pas faire ça.</a:t>
            </a:r>
          </a:p>
          <a:p>
            <a:endParaRPr lang="en-CA" sz="1200" kern="1200" dirty="0">
              <a:solidFill>
                <a:schemeClr val="tx1"/>
              </a:solidFill>
              <a:effectLst/>
              <a:latin typeface="+mn-lt"/>
              <a:ea typeface="+mn-ea"/>
              <a:cs typeface="+mn-cs"/>
            </a:endParaRPr>
          </a:p>
          <a:p>
            <a:r>
              <a:rPr lang="fr" sz="1200" kern="1200" dirty="0">
                <a:solidFill>
                  <a:schemeClr val="tx1"/>
                </a:solidFill>
                <a:effectLst/>
                <a:latin typeface="+mn-lt"/>
                <a:ea typeface="+mn-ea"/>
                <a:cs typeface="+mn-cs"/>
              </a:rPr>
              <a:t>Apocalyptique :</a:t>
            </a:r>
          </a:p>
          <a:p>
            <a:r>
              <a:rPr lang="fr" sz="1200" kern="1200" dirty="0">
                <a:solidFill>
                  <a:schemeClr val="tx1"/>
                </a:solidFill>
                <a:effectLst/>
                <a:latin typeface="+mn-lt"/>
                <a:ea typeface="+mn-ea"/>
                <a:cs typeface="+mn-cs"/>
              </a:rPr>
              <a:t>Manuel Zombie au Pentagone - plan de bataille contre l'apocalypse zombie. Revenons aux jours non réglementés, loin de l’argent, des gouvernements et de la dépendance boursière de nos vies.</a:t>
            </a:r>
          </a:p>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15</a:t>
            </a:fld>
            <a:endParaRPr lang="en-US" dirty="0"/>
          </a:p>
        </p:txBody>
      </p:sp>
    </p:spTree>
    <p:extLst>
      <p:ext uri="{BB962C8B-B14F-4D97-AF65-F5344CB8AC3E}">
        <p14:creationId xmlns:p14="http://schemas.microsoft.com/office/powerpoint/2010/main" val="2466129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16</a:t>
            </a:fld>
            <a:endParaRPr lang="en-US" dirty="0"/>
          </a:p>
        </p:txBody>
      </p:sp>
    </p:spTree>
    <p:extLst>
      <p:ext uri="{BB962C8B-B14F-4D97-AF65-F5344CB8AC3E}">
        <p14:creationId xmlns:p14="http://schemas.microsoft.com/office/powerpoint/2010/main" val="1953531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Extrait de « The Walking Dead »</a:t>
            </a:r>
          </a:p>
        </p:txBody>
      </p:sp>
      <p:sp>
        <p:nvSpPr>
          <p:cNvPr id="4" name="Slide Number Placeholder 3"/>
          <p:cNvSpPr>
            <a:spLocks noGrp="1"/>
          </p:cNvSpPr>
          <p:nvPr>
            <p:ph type="sldNum" sz="quarter" idx="10"/>
          </p:nvPr>
        </p:nvSpPr>
        <p:spPr/>
        <p:txBody>
          <a:bodyPr/>
          <a:lstStyle/>
          <a:p>
            <a:fld id="{2226CE0F-D4E2-2340-8D20-44B59C2ADDE2}" type="slidenum">
              <a:rPr lang="en-US" smtClean="0"/>
              <a:t>17</a:t>
            </a:fld>
            <a:endParaRPr lang="en-US" dirty="0"/>
          </a:p>
        </p:txBody>
      </p:sp>
    </p:spTree>
    <p:extLst>
      <p:ext uri="{BB962C8B-B14F-4D97-AF65-F5344CB8AC3E}">
        <p14:creationId xmlns:p14="http://schemas.microsoft.com/office/powerpoint/2010/main" val="3547738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18</a:t>
            </a:fld>
            <a:endParaRPr lang="en-US" dirty="0"/>
          </a:p>
        </p:txBody>
      </p:sp>
    </p:spTree>
    <p:extLst>
      <p:ext uri="{BB962C8B-B14F-4D97-AF65-F5344CB8AC3E}">
        <p14:creationId xmlns:p14="http://schemas.microsoft.com/office/powerpoint/2010/main" val="1263170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19</a:t>
            </a:fld>
            <a:endParaRPr lang="en-US" dirty="0"/>
          </a:p>
        </p:txBody>
      </p:sp>
    </p:spTree>
    <p:extLst>
      <p:ext uri="{BB962C8B-B14F-4D97-AF65-F5344CB8AC3E}">
        <p14:creationId xmlns:p14="http://schemas.microsoft.com/office/powerpoint/2010/main" val="761275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kern="1200" dirty="0">
                <a:solidFill>
                  <a:schemeClr val="tx1"/>
                </a:solidFill>
                <a:effectLst/>
                <a:latin typeface="+mn-lt"/>
                <a:ea typeface="+mn-ea"/>
                <a:cs typeface="+mn-cs"/>
              </a:rPr>
              <a:t>L'armée américaine a également élaboré un plan élaboré au cas où une apocalypse zombie s'abattrait sur le pays, selon un document du ministère de la Défense obtenu par CNN.</a:t>
            </a:r>
          </a:p>
          <a:p>
            <a:r>
              <a:rPr lang="fr" sz="1200" b="0" i="0" kern="1200" dirty="0">
                <a:solidFill>
                  <a:schemeClr val="tx1"/>
                </a:solidFill>
                <a:effectLst/>
                <a:latin typeface="+mn-lt"/>
                <a:ea typeface="+mn-ea"/>
                <a:cs typeface="+mn-cs"/>
              </a:rPr>
              <a:t>Dans un document non classifié intitulé « CONOP 8888 », des responsables du commandement stratégique américain ont utilisé le spectre d’une attaque planétaire de morts-vivants comme modèle de formation sur la façon de planifier des opérations, des urgences et des catastrophes réelles à grande échelle.</a:t>
            </a:r>
          </a:p>
          <a:p>
            <a:endParaRPr lang="en-US" dirty="0"/>
          </a:p>
          <a:p>
            <a:r>
              <a:rPr lang="fr" dirty="0"/>
              <a:t>http://i2.cdn.turner.com/cnn/2014/images/05/16/dod.zombie.apocalypse.plan.pdf</a:t>
            </a:r>
          </a:p>
        </p:txBody>
      </p:sp>
      <p:sp>
        <p:nvSpPr>
          <p:cNvPr id="4" name="Slide Number Placeholder 3"/>
          <p:cNvSpPr>
            <a:spLocks noGrp="1"/>
          </p:cNvSpPr>
          <p:nvPr>
            <p:ph type="sldNum" sz="quarter" idx="10"/>
          </p:nvPr>
        </p:nvSpPr>
        <p:spPr/>
        <p:txBody>
          <a:bodyPr/>
          <a:lstStyle/>
          <a:p>
            <a:fld id="{2226CE0F-D4E2-2340-8D20-44B59C2ADDE2}" type="slidenum">
              <a:rPr lang="en-US" smtClean="0"/>
              <a:t>20</a:t>
            </a:fld>
            <a:endParaRPr lang="en-US" dirty="0"/>
          </a:p>
        </p:txBody>
      </p:sp>
    </p:spTree>
    <p:extLst>
      <p:ext uri="{BB962C8B-B14F-4D97-AF65-F5344CB8AC3E}">
        <p14:creationId xmlns:p14="http://schemas.microsoft.com/office/powerpoint/2010/main" val="1840248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kern="1200" dirty="0">
                <a:solidFill>
                  <a:schemeClr val="tx1"/>
                </a:solidFill>
                <a:effectLst/>
                <a:latin typeface="+mn-lt"/>
                <a:ea typeface="+mn-ea"/>
                <a:cs typeface="+mn-cs"/>
              </a:rPr>
              <a:t>Survivaliste :</a:t>
            </a:r>
          </a:p>
          <a:p>
            <a:r>
              <a:rPr lang="fr" sz="1200" kern="1200" dirty="0">
                <a:solidFill>
                  <a:schemeClr val="tx1"/>
                </a:solidFill>
                <a:effectLst/>
                <a:latin typeface="+mn-lt"/>
                <a:ea typeface="+mn-ea"/>
                <a:cs typeface="+mn-cs"/>
              </a:rPr>
              <a:t>Après avoir appris à quel point nous sommes uniques, nous constatons que nous ne le sommes pas et les zombies nous font voir à quel point nous sommes fragiles.</a:t>
            </a:r>
          </a:p>
          <a:p>
            <a:r>
              <a:rPr lang="fr" sz="1200" kern="1200" dirty="0">
                <a:solidFill>
                  <a:schemeClr val="tx1"/>
                </a:solidFill>
                <a:effectLst/>
                <a:latin typeface="+mn-lt"/>
                <a:ea typeface="+mn-ea"/>
                <a:cs typeface="+mn-cs"/>
              </a:rPr>
              <a:t>Faites attention à vous, pas le temps de vous occuper des plus faibles de la société</a:t>
            </a:r>
          </a:p>
          <a:p>
            <a:endParaRPr lang="en-CA" sz="1200" kern="1200" dirty="0">
              <a:solidFill>
                <a:schemeClr val="tx1"/>
              </a:solidFill>
              <a:effectLst/>
              <a:latin typeface="+mn-lt"/>
              <a:ea typeface="+mn-ea"/>
              <a:cs typeface="+mn-cs"/>
            </a:endParaRPr>
          </a:p>
          <a:p>
            <a:r>
              <a:rPr lang="fr" sz="1200" b="0" i="0" kern="1200" dirty="0">
                <a:solidFill>
                  <a:schemeClr val="tx1"/>
                </a:solidFill>
                <a:effectLst/>
                <a:latin typeface="+mn-lt"/>
                <a:ea typeface="+mn-ea"/>
                <a:cs typeface="+mn-cs"/>
              </a:rPr>
              <a:t>Primo Levi, sur les camps de concentration (Primo Michele Levi était un juif italien</a:t>
            </a:r>
            <a:r>
              <a:rPr lang="fr" sz="1200" b="0" i="0" u="none" kern="1200" dirty="0">
                <a:solidFill>
                  <a:schemeClr val="tx1"/>
                </a:solidFill>
                <a:effectLst/>
                <a:latin typeface="+mn-lt"/>
                <a:ea typeface="+mn-ea"/>
                <a:cs typeface="+mn-cs"/>
              </a:rPr>
              <a:t> </a:t>
            </a:r>
            <a:r>
              <a:rPr lang="fr" sz="1200" b="0" i="0" kern="1200" dirty="0">
                <a:solidFill>
                  <a:schemeClr val="tx1"/>
                </a:solidFill>
                <a:effectLst/>
                <a:latin typeface="+mn-lt"/>
                <a:ea typeface="+mn-ea"/>
                <a:cs typeface="+mn-cs"/>
              </a:rPr>
              <a:t>chimiste, écrivain et survivant de l'Holocauste.)</a:t>
            </a:r>
          </a:p>
          <a:p>
            <a:r>
              <a:rPr lang="fr" dirty="0"/>
              <a:t>« les Muselmanner, les noyés, forment l'épine dorsale du camp, une masse anonyme... de non-hommes qui marchent et travaillent en silence, l'étincelle divine morte en eux... On hésite à les appeler vivants : on hésite appeler leur mort mort, face à laquelle ils n’ont aucune crainte, car ils sont trop fatigués pour comprendre »</a:t>
            </a:r>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26CE0F-D4E2-2340-8D20-44B59C2ADDE2}" type="slidenum">
              <a:rPr lang="en-US" smtClean="0"/>
              <a:t>21</a:t>
            </a:fld>
            <a:endParaRPr lang="en-US" dirty="0"/>
          </a:p>
        </p:txBody>
      </p:sp>
    </p:spTree>
    <p:extLst>
      <p:ext uri="{BB962C8B-B14F-4D97-AF65-F5344CB8AC3E}">
        <p14:creationId xmlns:p14="http://schemas.microsoft.com/office/powerpoint/2010/main" val="1543704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 dirty="0"/>
              <a:t>« Nous sommes tous également complices du meurtre des autres – qu'il soit réel, symbolique ou social – pour nous sauver nous-mêmes et sauver notre mode de vie. Le néolibéralisme est un régime qui favorise l’autodiscipline, la maîtrise de soi et l’autoprotection ; en d'autres termes, cela implique une compétition pour la survie. » Dahlia Schweitzer, professeur adjoint à l'ArtCentre College of Design de Pasedena en Californie.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r>
              <a:rPr lang="fr" dirty="0"/>
              <a:t>J'ai diffusé cette idée, Nameless Faceless Horde, par mes amis qui ont un handicap physique et ils étaient </a:t>
            </a:r>
            <a:r>
              <a:rPr lang="fr" b="1" dirty="0"/>
              <a:t>avec enthousiasme </a:t>
            </a:r>
            <a:r>
              <a:rPr lang="fr" dirty="0"/>
              <a:t>d'accord avec le fait d'être considéré comme une « horde sans nom et sans visage ».</a:t>
            </a:r>
          </a:p>
          <a:p>
            <a:endParaRPr lang="en-US" dirty="0"/>
          </a:p>
          <a:p>
            <a:r>
              <a:rPr lang="fr" dirty="0"/>
              <a:t>Les personnes en fauteuil roulant ont tendance à être ignorées car elles se trouvent en dessous du niveau de nos yeux – Tom Scuba Swap.</a:t>
            </a:r>
          </a:p>
          <a:p>
            <a:endParaRPr lang="en-US" dirty="0"/>
          </a:p>
          <a:p>
            <a:r>
              <a:rPr lang="fr" dirty="0"/>
              <a:t>Stephen Hawkins physiquement handicapé mais un énorme contributeur à la société</a:t>
            </a:r>
          </a:p>
          <a:p>
            <a:endParaRPr lang="en-US" dirty="0"/>
          </a:p>
          <a:p>
            <a:r>
              <a:rPr lang="fr" dirty="0"/>
              <a:t>Sean des morts – La télévision regarde des zombies</a:t>
            </a:r>
          </a:p>
          <a:p>
            <a:endParaRPr lang="en-US" dirty="0"/>
          </a:p>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22</a:t>
            </a:fld>
            <a:endParaRPr lang="en-US" dirty="0"/>
          </a:p>
        </p:txBody>
      </p:sp>
    </p:spTree>
    <p:extLst>
      <p:ext uri="{BB962C8B-B14F-4D97-AF65-F5344CB8AC3E}">
        <p14:creationId xmlns:p14="http://schemas.microsoft.com/office/powerpoint/2010/main" val="2545326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En tant qu'assistant technique, j'ai demandé qui pouvait cultiver sa propre nourriture et seule une personne sur une classe de 300 participants a répondu oui.</a:t>
            </a:r>
          </a:p>
          <a:p>
            <a:endParaRPr lang="en-US" dirty="0"/>
          </a:p>
          <a:p>
            <a:r>
              <a:rPr lang="fr" sz="1200" b="1" i="0" kern="1200" dirty="0">
                <a:solidFill>
                  <a:schemeClr val="tx1"/>
                </a:solidFill>
                <a:effectLst/>
                <a:latin typeface="+mn-lt"/>
                <a:ea typeface="+mn-ea"/>
                <a:cs typeface="+mn-cs"/>
              </a:rPr>
              <a:t>Corinne Duyvis </a:t>
            </a:r>
            <a:r>
              <a:rPr lang="fr" sz="1200" b="0" i="0" kern="1200" dirty="0">
                <a:solidFill>
                  <a:schemeClr val="tx1"/>
                </a:solidFill>
                <a:effectLst/>
                <a:latin typeface="+mn-lt"/>
                <a:ea typeface="+mn-ea"/>
                <a:cs typeface="+mn-cs"/>
              </a:rPr>
              <a:t>autiste et auteur</a:t>
            </a:r>
          </a:p>
          <a:p>
            <a:r>
              <a:rPr lang="fr" sz="1200" b="0" i="0" kern="1200" dirty="0">
                <a:solidFill>
                  <a:schemeClr val="tx1"/>
                </a:solidFill>
                <a:effectLst/>
                <a:latin typeface="+mn-lt"/>
                <a:ea typeface="+mn-ea"/>
                <a:cs typeface="+mn-cs"/>
              </a:rPr>
              <a:t>« Il n'y a pas de place pour le politiquement correct en matière de survie. Soutenir, voire tolérer, les personnes handicapées est considéré comme un exemple de générosité moderne. Il est donc logique de supposer qu'une fois la société effondrée, nous recommencerons à traiter les personnes handicapées avec la même brutalité et le même pragmatisme que par le passé. </a:t>
            </a:r>
            <a:r>
              <a:rPr lang="fr" sz="1200" b="1" i="0" kern="1200" dirty="0">
                <a:solidFill>
                  <a:schemeClr val="tx1"/>
                </a:solidFill>
                <a:effectLst/>
                <a:latin typeface="+mn-lt"/>
                <a:ea typeface="+mn-ea"/>
                <a:cs typeface="+mn-cs"/>
              </a:rPr>
              <a:t>Corinne Duyvis, </a:t>
            </a:r>
            <a:r>
              <a:rPr lang="fr" sz="1200" b="0" i="0" kern="1200" dirty="0">
                <a:solidFill>
                  <a:schemeClr val="tx1"/>
                </a:solidFill>
                <a:effectLst/>
                <a:latin typeface="+mn-lt"/>
                <a:ea typeface="+mn-ea"/>
                <a:cs typeface="+mn-cs"/>
              </a:rPr>
              <a:t>autiste et auteur, bouleversée par le fait que des personnes handicapées soient tuées en premier dans les stories</a:t>
            </a:r>
          </a:p>
          <a:p>
            <a:r>
              <a:rPr lang="fr" sz="1200" b="0" i="0" kern="1200" dirty="0">
                <a:solidFill>
                  <a:schemeClr val="tx1"/>
                </a:solidFill>
                <a:effectLst/>
                <a:latin typeface="+mn-lt"/>
                <a:ea typeface="+mn-ea"/>
                <a:cs typeface="+mn-cs"/>
              </a:rPr>
              <a:t>Vivre avec un handicap est considéré comme un acte de luxe.</a:t>
            </a:r>
          </a:p>
          <a:p>
            <a:r>
              <a:rPr lang="fr" sz="1200" b="0" i="0" kern="1200" dirty="0">
                <a:solidFill>
                  <a:schemeClr val="tx1"/>
                </a:solidFill>
                <a:effectLst/>
                <a:latin typeface="+mn-lt"/>
                <a:ea typeface="+mn-ea"/>
                <a:cs typeface="+mn-cs"/>
              </a:rPr>
              <a:t>Et lorsque la situation devient difficile, le luxe est le premier à disparaître.</a:t>
            </a:r>
          </a:p>
          <a:p>
            <a:r>
              <a:rPr lang="fr" b="0" dirty="0"/>
              <a:t>https://www.theguardian.com/childrens-books-site/2016/mar/14/disability-autism-sci-fi-corinne-duyvis</a:t>
            </a:r>
          </a:p>
        </p:txBody>
      </p:sp>
      <p:sp>
        <p:nvSpPr>
          <p:cNvPr id="4" name="Slide Number Placeholder 3"/>
          <p:cNvSpPr>
            <a:spLocks noGrp="1"/>
          </p:cNvSpPr>
          <p:nvPr>
            <p:ph type="sldNum" sz="quarter" idx="10"/>
          </p:nvPr>
        </p:nvSpPr>
        <p:spPr/>
        <p:txBody>
          <a:bodyPr/>
          <a:lstStyle/>
          <a:p>
            <a:fld id="{2226CE0F-D4E2-2340-8D20-44B59C2ADDE2}" type="slidenum">
              <a:rPr lang="en-US" smtClean="0"/>
              <a:t>23</a:t>
            </a:fld>
            <a:endParaRPr lang="en-US" dirty="0"/>
          </a:p>
        </p:txBody>
      </p:sp>
    </p:spTree>
    <p:extLst>
      <p:ext uri="{BB962C8B-B14F-4D97-AF65-F5344CB8AC3E}">
        <p14:creationId xmlns:p14="http://schemas.microsoft.com/office/powerpoint/2010/main" val="1216926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24</a:t>
            </a:fld>
            <a:endParaRPr lang="en-US" dirty="0"/>
          </a:p>
        </p:txBody>
      </p:sp>
    </p:spTree>
    <p:extLst>
      <p:ext uri="{BB962C8B-B14F-4D97-AF65-F5344CB8AC3E}">
        <p14:creationId xmlns:p14="http://schemas.microsoft.com/office/powerpoint/2010/main" val="18351433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 dirty="0"/>
              <a:t>Les oreillons provoquent une surdité et une encéphalite provoquant des lésions cérébrales permanentes</a:t>
            </a:r>
          </a:p>
          <a:p>
            <a:pPr marL="0" marR="0" lvl="0" indent="0" algn="l" defTabSz="457200" rtl="0" eaLnBrk="1" fontAlgn="auto" latinLnBrk="0" hangingPunct="1">
              <a:lnSpc>
                <a:spcPct val="100000"/>
              </a:lnSpc>
              <a:spcBef>
                <a:spcPts val="0"/>
              </a:spcBef>
              <a:spcAft>
                <a:spcPts val="0"/>
              </a:spcAft>
              <a:buClrTx/>
              <a:buSzTx/>
              <a:buFontTx/>
              <a:buNone/>
              <a:tabLst/>
              <a:defRPr/>
            </a:pPr>
            <a:r>
              <a:rPr lang="fr" dirty="0"/>
              <a:t>Polio</a:t>
            </a:r>
          </a:p>
          <a:p>
            <a:pPr marL="0" marR="0" lvl="0" indent="0" algn="l" defTabSz="457200" rtl="0" eaLnBrk="1" fontAlgn="auto" latinLnBrk="0" hangingPunct="1">
              <a:lnSpc>
                <a:spcPct val="100000"/>
              </a:lnSpc>
              <a:spcBef>
                <a:spcPts val="0"/>
              </a:spcBef>
              <a:spcAft>
                <a:spcPts val="0"/>
              </a:spcAft>
              <a:buClrTx/>
              <a:buSzTx/>
              <a:buFontTx/>
              <a:buNone/>
              <a:tabLst/>
              <a:defRPr/>
            </a:pPr>
            <a:r>
              <a:rPr lang="fr" dirty="0" err="1"/>
              <a:t>Lèpre</a:t>
            </a:r>
            <a:endParaRPr lang="en-US" dirty="0"/>
          </a:p>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25</a:t>
            </a:fld>
            <a:endParaRPr lang="en-US" dirty="0"/>
          </a:p>
        </p:txBody>
      </p:sp>
    </p:spTree>
    <p:extLst>
      <p:ext uri="{BB962C8B-B14F-4D97-AF65-F5344CB8AC3E}">
        <p14:creationId xmlns:p14="http://schemas.microsoft.com/office/powerpoint/2010/main" val="28589978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26</a:t>
            </a:fld>
            <a:endParaRPr lang="en-US" dirty="0"/>
          </a:p>
        </p:txBody>
      </p:sp>
    </p:spTree>
    <p:extLst>
      <p:ext uri="{BB962C8B-B14F-4D97-AF65-F5344CB8AC3E}">
        <p14:creationId xmlns:p14="http://schemas.microsoft.com/office/powerpoint/2010/main" val="20853126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Je trouve intéressant que la profession médicale garde quelqu'un en vie même s'il souffre beaucoup dans la vie, comme ma mère.</a:t>
            </a:r>
          </a:p>
          <a:p>
            <a:endParaRPr lang="en-US" dirty="0"/>
          </a:p>
          <a:p>
            <a:r>
              <a:rPr lang="fr" dirty="0"/>
              <a:t>En 1968, un groupe de médecins de Harvard a changé la définition de mort en mort cérébrale.</a:t>
            </a:r>
          </a:p>
        </p:txBody>
      </p:sp>
      <p:sp>
        <p:nvSpPr>
          <p:cNvPr id="4" name="Slide Number Placeholder 3"/>
          <p:cNvSpPr>
            <a:spLocks noGrp="1"/>
          </p:cNvSpPr>
          <p:nvPr>
            <p:ph type="sldNum" sz="quarter" idx="10"/>
          </p:nvPr>
        </p:nvSpPr>
        <p:spPr/>
        <p:txBody>
          <a:bodyPr/>
          <a:lstStyle/>
          <a:p>
            <a:fld id="{2226CE0F-D4E2-2340-8D20-44B59C2ADDE2}" type="slidenum">
              <a:rPr lang="en-US" smtClean="0"/>
              <a:t>27</a:t>
            </a:fld>
            <a:endParaRPr lang="en-US" dirty="0"/>
          </a:p>
        </p:txBody>
      </p:sp>
    </p:spTree>
    <p:extLst>
      <p:ext uri="{BB962C8B-B14F-4D97-AF65-F5344CB8AC3E}">
        <p14:creationId xmlns:p14="http://schemas.microsoft.com/office/powerpoint/2010/main" val="3629554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28</a:t>
            </a:fld>
            <a:endParaRPr lang="en-US" dirty="0"/>
          </a:p>
        </p:txBody>
      </p:sp>
    </p:spTree>
    <p:extLst>
      <p:ext uri="{BB962C8B-B14F-4D97-AF65-F5344CB8AC3E}">
        <p14:creationId xmlns:p14="http://schemas.microsoft.com/office/powerpoint/2010/main" val="4040195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29</a:t>
            </a:fld>
            <a:endParaRPr lang="en-US" dirty="0"/>
          </a:p>
        </p:txBody>
      </p:sp>
    </p:spTree>
    <p:extLst>
      <p:ext uri="{BB962C8B-B14F-4D97-AF65-F5344CB8AC3E}">
        <p14:creationId xmlns:p14="http://schemas.microsoft.com/office/powerpoint/2010/main" val="25384986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En regardant quelqu’un, nous pouvons rapidement juger et résumer qui nous pensons qu’il est. Nous la catégorisons comme une technique de survie mais nous nous trompons souvent, il faut donc redéfinir les préjugés, notamment à mon avis, concernant le handicap.</a:t>
            </a:r>
          </a:p>
          <a:p>
            <a:endParaRPr lang="en-US" dirty="0"/>
          </a:p>
          <a:p>
            <a:r>
              <a:rPr lang="fr" dirty="0"/>
              <a:t>Pour définir </a:t>
            </a:r>
            <a:r>
              <a:rPr lang="fr" b="1" dirty="0"/>
              <a:t>le biais implicite </a:t>
            </a:r>
            <a:r>
              <a:rPr lang="fr" dirty="0"/>
              <a:t>. Également connu sous le nom de cognition sociale </a:t>
            </a:r>
            <a:r>
              <a:rPr lang="fr" b="1" dirty="0"/>
              <a:t>implicite </a:t>
            </a:r>
            <a:r>
              <a:rPr lang="fr" dirty="0"/>
              <a:t>, </a:t>
            </a:r>
            <a:r>
              <a:rPr lang="fr" b="1" dirty="0"/>
              <a:t>les préjugés implicites </a:t>
            </a:r>
            <a:r>
              <a:rPr lang="fr" dirty="0"/>
              <a:t>font référence aux attitudes ou aux stéréotypes qui affectent notre compréhension, nos actions et nos décisions de manière inconsciente </a:t>
            </a:r>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30</a:t>
            </a:fld>
            <a:endParaRPr lang="en-US" dirty="0"/>
          </a:p>
        </p:txBody>
      </p:sp>
    </p:spTree>
    <p:extLst>
      <p:ext uri="{BB962C8B-B14F-4D97-AF65-F5344CB8AC3E}">
        <p14:creationId xmlns:p14="http://schemas.microsoft.com/office/powerpoint/2010/main" val="37669896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Judith Butler, nous devons faire notre deuil de manière efficace et efficiente et nous n'y parvenons pas toujours.</a:t>
            </a:r>
          </a:p>
        </p:txBody>
      </p:sp>
      <p:sp>
        <p:nvSpPr>
          <p:cNvPr id="4" name="Slide Number Placeholder 3"/>
          <p:cNvSpPr>
            <a:spLocks noGrp="1"/>
          </p:cNvSpPr>
          <p:nvPr>
            <p:ph type="sldNum" sz="quarter" idx="10"/>
          </p:nvPr>
        </p:nvSpPr>
        <p:spPr/>
        <p:txBody>
          <a:bodyPr/>
          <a:lstStyle/>
          <a:p>
            <a:fld id="{2226CE0F-D4E2-2340-8D20-44B59C2ADDE2}" type="slidenum">
              <a:rPr lang="en-US" smtClean="0"/>
              <a:t>31</a:t>
            </a:fld>
            <a:endParaRPr lang="en-US" dirty="0"/>
          </a:p>
        </p:txBody>
      </p:sp>
    </p:spTree>
    <p:extLst>
      <p:ext uri="{BB962C8B-B14F-4D97-AF65-F5344CB8AC3E}">
        <p14:creationId xmlns:p14="http://schemas.microsoft.com/office/powerpoint/2010/main" val="12960559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32</a:t>
            </a:fld>
            <a:endParaRPr lang="en-US" dirty="0"/>
          </a:p>
        </p:txBody>
      </p:sp>
    </p:spTree>
    <p:extLst>
      <p:ext uri="{BB962C8B-B14F-4D97-AF65-F5344CB8AC3E}">
        <p14:creationId xmlns:p14="http://schemas.microsoft.com/office/powerpoint/2010/main" val="22821774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 dirty="0"/>
              <a:t>La plupart des survivants de The Walking Dead souffrent d'un SSPT, peu d'entre eux ont un handicap physique. Carol surtout n'a plus pu tuer, pendant presque une saison entière.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fr" dirty="0"/>
              <a:t>Joe Mohammed déclare qu'il est mieux dans un fauteuil roulant car il peut se déplacer plus rapidement. « Merde, si je ne pouvais pas me rouler plus vite qu'un zombie qui marche, comment aurais-je pu tenir aussi longtemps ? En fait, dans un autre récit, son fauteuil roulant le sauve lorsqu'il est attaché par un « dragueur » – un zombie qui a perdu ses jambes – s'il était debout, il aurait pu lui attraper la cheville.</a:t>
            </a:r>
          </a:p>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33</a:t>
            </a:fld>
            <a:endParaRPr lang="en-US" dirty="0"/>
          </a:p>
        </p:txBody>
      </p:sp>
    </p:spTree>
    <p:extLst>
      <p:ext uri="{BB962C8B-B14F-4D97-AF65-F5344CB8AC3E}">
        <p14:creationId xmlns:p14="http://schemas.microsoft.com/office/powerpoint/2010/main" val="5099557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34</a:t>
            </a:fld>
            <a:endParaRPr lang="en-US" dirty="0"/>
          </a:p>
        </p:txBody>
      </p:sp>
    </p:spTree>
    <p:extLst>
      <p:ext uri="{BB962C8B-B14F-4D97-AF65-F5344CB8AC3E}">
        <p14:creationId xmlns:p14="http://schemas.microsoft.com/office/powerpoint/2010/main" val="35276498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35</a:t>
            </a:fld>
            <a:endParaRPr lang="en-US" dirty="0"/>
          </a:p>
        </p:txBody>
      </p:sp>
    </p:spTree>
    <p:extLst>
      <p:ext uri="{BB962C8B-B14F-4D97-AF65-F5344CB8AC3E}">
        <p14:creationId xmlns:p14="http://schemas.microsoft.com/office/powerpoint/2010/main" val="5217888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36</a:t>
            </a:fld>
            <a:endParaRPr lang="en-US" dirty="0"/>
          </a:p>
        </p:txBody>
      </p:sp>
    </p:spTree>
    <p:extLst>
      <p:ext uri="{BB962C8B-B14F-4D97-AF65-F5344CB8AC3E}">
        <p14:creationId xmlns:p14="http://schemas.microsoft.com/office/powerpoint/2010/main" val="37229244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37</a:t>
            </a:fld>
            <a:endParaRPr lang="en-US" dirty="0"/>
          </a:p>
        </p:txBody>
      </p:sp>
    </p:spTree>
    <p:extLst>
      <p:ext uri="{BB962C8B-B14F-4D97-AF65-F5344CB8AC3E}">
        <p14:creationId xmlns:p14="http://schemas.microsoft.com/office/powerpoint/2010/main" val="19800503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38</a:t>
            </a:fld>
            <a:endParaRPr lang="en-US" dirty="0"/>
          </a:p>
        </p:txBody>
      </p:sp>
    </p:spTree>
    <p:extLst>
      <p:ext uri="{BB962C8B-B14F-4D97-AF65-F5344CB8AC3E}">
        <p14:creationId xmlns:p14="http://schemas.microsoft.com/office/powerpoint/2010/main" val="24658447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39</a:t>
            </a:fld>
            <a:endParaRPr lang="en-US" dirty="0"/>
          </a:p>
        </p:txBody>
      </p:sp>
    </p:spTree>
    <p:extLst>
      <p:ext uri="{BB962C8B-B14F-4D97-AF65-F5344CB8AC3E}">
        <p14:creationId xmlns:p14="http://schemas.microsoft.com/office/powerpoint/2010/main" val="12591426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40</a:t>
            </a:fld>
            <a:endParaRPr lang="en-US" dirty="0"/>
          </a:p>
        </p:txBody>
      </p:sp>
    </p:spTree>
    <p:extLst>
      <p:ext uri="{BB962C8B-B14F-4D97-AF65-F5344CB8AC3E}">
        <p14:creationId xmlns:p14="http://schemas.microsoft.com/office/powerpoint/2010/main" val="16372283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41</a:t>
            </a:fld>
            <a:endParaRPr lang="en-US" dirty="0"/>
          </a:p>
        </p:txBody>
      </p:sp>
    </p:spTree>
    <p:extLst>
      <p:ext uri="{BB962C8B-B14F-4D97-AF65-F5344CB8AC3E}">
        <p14:creationId xmlns:p14="http://schemas.microsoft.com/office/powerpoint/2010/main" val="39540345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42</a:t>
            </a:fld>
            <a:endParaRPr lang="en-US" dirty="0"/>
          </a:p>
        </p:txBody>
      </p:sp>
    </p:spTree>
    <p:extLst>
      <p:ext uri="{BB962C8B-B14F-4D97-AF65-F5344CB8AC3E}">
        <p14:creationId xmlns:p14="http://schemas.microsoft.com/office/powerpoint/2010/main" val="18937476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43</a:t>
            </a:fld>
            <a:endParaRPr lang="en-US" dirty="0"/>
          </a:p>
        </p:txBody>
      </p:sp>
    </p:spTree>
    <p:extLst>
      <p:ext uri="{BB962C8B-B14F-4D97-AF65-F5344CB8AC3E}">
        <p14:creationId xmlns:p14="http://schemas.microsoft.com/office/powerpoint/2010/main" val="21001368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kern="1200" dirty="0">
                <a:solidFill>
                  <a:schemeClr val="tx1"/>
                </a:solidFill>
                <a:effectLst/>
                <a:latin typeface="+mn-lt"/>
                <a:ea typeface="+mn-ea"/>
                <a:cs typeface="+mn-cs"/>
              </a:rPr>
              <a:t>Je pense qu'en apprenant à mieux coopérer, nous aurons de toute façon de meilleures chances de survivre.</a:t>
            </a:r>
          </a:p>
          <a:p>
            <a:endParaRPr lang="en-CA" sz="1200" b="0" i="0" kern="1200" dirty="0">
              <a:solidFill>
                <a:schemeClr val="tx1"/>
              </a:solidFill>
              <a:effectLst/>
              <a:latin typeface="+mn-lt"/>
              <a:ea typeface="+mn-ea"/>
              <a:cs typeface="+mn-cs"/>
            </a:endParaRPr>
          </a:p>
          <a:p>
            <a:r>
              <a:rPr lang="fr" sz="1200" b="0" i="0" kern="1200" dirty="0">
                <a:solidFill>
                  <a:schemeClr val="tx1"/>
                </a:solidFill>
                <a:effectLst/>
                <a:latin typeface="+mn-lt"/>
                <a:ea typeface="+mn-ea"/>
                <a:cs typeface="+mn-cs"/>
              </a:rPr>
              <a:t>"La fiction apocalyptique ne se contente pas d'embrasser l'effacement des personnes handicapées et médicalement compromises, elle normalise leur effacement" Shoshana </a:t>
            </a:r>
            <a:r>
              <a:rPr lang="fr" sz="1200" b="0" i="0" kern="1200" noProof="0" dirty="0">
                <a:solidFill>
                  <a:schemeClr val="tx1"/>
                </a:solidFill>
                <a:effectLst/>
                <a:latin typeface="+mn-lt"/>
                <a:ea typeface="+mn-ea"/>
                <a:cs typeface="+mn-cs"/>
              </a:rPr>
              <a:t>Kessock </a:t>
            </a:r>
            <a:r>
              <a:rPr lang="fr" sz="1200" b="0" i="0" kern="1200" dirty="0">
                <a:solidFill>
                  <a:schemeClr val="tx1"/>
                </a:solidFill>
                <a:effectLst/>
                <a:latin typeface="+mn-lt"/>
                <a:ea typeface="+mn-ea"/>
                <a:cs typeface="+mn-cs"/>
              </a:rPr>
              <a:t>, </a:t>
            </a:r>
            <a:r>
              <a:rPr lang="fr" sz="1200" b="0" i="0" kern="1200" cap="all" dirty="0">
                <a:solidFill>
                  <a:schemeClr val="tx1"/>
                </a:solidFill>
                <a:effectLst/>
                <a:latin typeface="+mn-lt"/>
                <a:ea typeface="+mn-ea"/>
                <a:cs typeface="+mn-cs"/>
              </a:rPr>
              <a:t>ÉCRIVAIN, CONCEPTEUR DE JEUX ET Expert EN UNREALITY</a:t>
            </a:r>
          </a:p>
          <a:p>
            <a:endParaRPr lang="en-CA" sz="1200" b="0" i="0" kern="1200" cap="all" dirty="0">
              <a:solidFill>
                <a:schemeClr val="tx1"/>
              </a:solidFill>
              <a:effectLst/>
              <a:latin typeface="+mn-lt"/>
              <a:ea typeface="+mn-ea"/>
              <a:cs typeface="+mn-cs"/>
            </a:endParaRPr>
          </a:p>
          <a:p>
            <a:endParaRPr lang="en-CA" sz="1200" b="0" i="0" kern="1200" cap="all" dirty="0">
              <a:solidFill>
                <a:schemeClr val="tx1"/>
              </a:solidFill>
              <a:effectLst/>
              <a:latin typeface="+mn-lt"/>
              <a:ea typeface="+mn-ea"/>
              <a:cs typeface="+mn-cs"/>
            </a:endParaRPr>
          </a:p>
          <a:p>
            <a:r>
              <a:rPr lang="fr" sz="1200" b="0" i="0" kern="1200" dirty="0">
                <a:solidFill>
                  <a:schemeClr val="tx1"/>
                </a:solidFill>
                <a:effectLst/>
                <a:latin typeface="+mn-lt"/>
                <a:ea typeface="+mn-ea"/>
                <a:cs typeface="+mn-cs"/>
              </a:rPr>
              <a:t>L'écrivain, conférencier et activiste Eli Clarke parle des moments d'acceptation du corps et de l'esprit : « Ils favorisent en fait l'acceptation de nos tics, tremblements, bégaiements, convulsions, nœuds, cicatrices, douleurs, bizarreries. Ils encouragent à apprécier les dents manquantes et l'intelligence qui prolonge les bons d'alimentation jusqu'à la fin du mois, les gros ventres et les hanches larges, l'éclair des mains signant la langue des signes américaine et tapant sur des appareils d'assistance à la communication, la peau foncée et les cheveux crépus. . Ils nous laissent embrasser notre féminité sauvage, notre belle butchness, notre glorieuse androgynie. Je veux vivre dans un monde où ces moments sont courants et banals.</a:t>
            </a:r>
            <a:endParaRPr lang="en-CA" sz="1200" b="0" i="0" u="none" kern="1200" cap="all"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fld id="{2226CE0F-D4E2-2340-8D20-44B59C2ADDE2}" type="slidenum">
              <a:rPr lang="en-US" smtClean="0"/>
              <a:t>44</a:t>
            </a:fld>
            <a:endParaRPr lang="en-US" dirty="0"/>
          </a:p>
        </p:txBody>
      </p:sp>
    </p:spTree>
    <p:extLst>
      <p:ext uri="{BB962C8B-B14F-4D97-AF65-F5344CB8AC3E}">
        <p14:creationId xmlns:p14="http://schemas.microsoft.com/office/powerpoint/2010/main" val="3966507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45</a:t>
            </a:fld>
            <a:endParaRPr lang="en-US" dirty="0"/>
          </a:p>
        </p:txBody>
      </p:sp>
    </p:spTree>
    <p:extLst>
      <p:ext uri="{BB962C8B-B14F-4D97-AF65-F5344CB8AC3E}">
        <p14:creationId xmlns:p14="http://schemas.microsoft.com/office/powerpoint/2010/main" val="4005979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US"/>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endParaRPr lang="en-US" dirty="0"/>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9D2C864-9362-43C7-A136-D9C41D93A96D}"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US"/>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US"/>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US" dirty="0"/>
              <a:t>Drag picture to placeholder or click icon to add</a:t>
            </a:r>
            <a:endParaRPr dirty="0"/>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endParaRPr lang="en-US" dirty="0"/>
          </a:p>
        </p:txBody>
      </p:sp>
      <p:sp>
        <p:nvSpPr>
          <p:cNvPr id="9" name="Slide Number Placeholder 8"/>
          <p:cNvSpPr>
            <a:spLocks noGrp="1"/>
          </p:cNvSpPr>
          <p:nvPr>
            <p:ph type="sldNum" sz="quarter" idx="12"/>
          </p:nvPr>
        </p:nvSpPr>
        <p:spPr/>
        <p:txBody>
          <a:bodyPr/>
          <a:lstStyle/>
          <a:p>
            <a:fld id="{B9D2C864-9362-43C7-A136-D9C41D93A96D}" type="slidenum">
              <a:rPr lang="en-US" smtClean="0"/>
              <a:t>‹#›</a:t>
            </a:fld>
            <a:endParaRPr lang="en-US" dirty="0"/>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4" name="Slide Number Placeholder 3"/>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US"/>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US"/>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US" dirty="0"/>
              <a:t>Drag picture to placeholder or click icon to add</a:t>
            </a:r>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US" dirty="0"/>
              <a:t>Drag picture to placeholder or click icon to add</a:t>
            </a:r>
            <a:endParaRPr dirty="0"/>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US" dirty="0"/>
              <a:t>Drag picture to placeholder or click icon to add</a:t>
            </a:r>
            <a:endParaRPr dirty="0"/>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US"/>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US" dirty="0"/>
              <a:t>Drag picture to placeholder or click icon to add</a:t>
            </a:r>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US" dirty="0"/>
              <a:t>Drag picture to placeholder or click icon to add</a:t>
            </a:r>
            <a:endParaRPr dirty="0"/>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US" dirty="0"/>
              <a:t>Drag picture to placeholder or click icon to add</a:t>
            </a:r>
            <a:endParaRPr dirty="0"/>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US"/>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dirty="0"/>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dirty="0"/>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9D2C864-9362-43C7-A136-D9C41D93A96D}"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hdr="0" dt="0"/>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 dirty="0"/>
              <a:t>Zombification du handicap</a:t>
            </a:r>
          </a:p>
        </p:txBody>
      </p:sp>
      <p:sp>
        <p:nvSpPr>
          <p:cNvPr id="3" name="Subtitle 2"/>
          <p:cNvSpPr>
            <a:spLocks noGrp="1"/>
          </p:cNvSpPr>
          <p:nvPr>
            <p:ph type="subTitle" idx="1"/>
          </p:nvPr>
        </p:nvSpPr>
        <p:spPr>
          <a:xfrm>
            <a:off x="2209800" y="5389418"/>
            <a:ext cx="6477000" cy="841302"/>
          </a:xfrm>
        </p:spPr>
        <p:txBody>
          <a:bodyPr/>
          <a:lstStyle/>
          <a:p>
            <a:r>
              <a:rPr lang="fr" dirty="0"/>
              <a:t>Dr Anne Jackson</a:t>
            </a:r>
          </a:p>
          <a:p>
            <a:endParaRPr lang="en-US" dirty="0"/>
          </a:p>
          <a:p>
            <a:endParaRPr lang="en-US" dirty="0"/>
          </a:p>
        </p:txBody>
      </p:sp>
      <p:pic>
        <p:nvPicPr>
          <p:cNvPr id="6" name="Picture 5" descr="Bloody-Handprin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470999">
            <a:off x="1259544" y="-376761"/>
            <a:ext cx="3015174" cy="4148352"/>
          </a:xfrm>
          <a:prstGeom prst="rect">
            <a:avLst/>
          </a:prstGeom>
        </p:spPr>
      </p:pic>
    </p:spTree>
    <p:extLst>
      <p:ext uri="{BB962C8B-B14F-4D97-AF65-F5344CB8AC3E}">
        <p14:creationId xmlns:p14="http://schemas.microsoft.com/office/powerpoint/2010/main" val="2052820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Clause de non-responsabilité</a:t>
            </a:r>
          </a:p>
        </p:txBody>
      </p:sp>
      <p:sp>
        <p:nvSpPr>
          <p:cNvPr id="3" name="Content Placeholder 2"/>
          <p:cNvSpPr>
            <a:spLocks noGrp="1"/>
          </p:cNvSpPr>
          <p:nvPr>
            <p:ph idx="1"/>
          </p:nvPr>
        </p:nvSpPr>
        <p:spPr>
          <a:xfrm>
            <a:off x="914400" y="1735137"/>
            <a:ext cx="7313613" cy="4406355"/>
          </a:xfrm>
        </p:spPr>
        <p:txBody>
          <a:bodyPr>
            <a:normAutofit fontScale="70000" lnSpcReduction="20000"/>
          </a:bodyPr>
          <a:lstStyle/>
          <a:p>
            <a:pPr marL="0" indent="0" algn="ctr">
              <a:buNone/>
            </a:pPr>
            <a:r>
              <a:rPr lang="fr" sz="2800" b="1" dirty="0"/>
              <a:t>Pour être clair, je ne dis pas que les handicapés sont des zombies</a:t>
            </a:r>
          </a:p>
          <a:p>
            <a:pPr marL="0" indent="0">
              <a:buNone/>
            </a:pPr>
            <a:r>
              <a:rPr lang="fr" sz="2800" dirty="0"/>
              <a:t>Je dis que nous, les personnes valides, soi-disant normales, traitons les personnes handicapées comme étant à part de la norme sociétale à éviter, plutôt que comme une norme positive.</a:t>
            </a:r>
          </a:p>
          <a:p>
            <a:pPr marL="0" indent="0">
              <a:buNone/>
            </a:pPr>
            <a:r>
              <a:rPr lang="fr" dirty="0"/>
              <a:t>Certains d’entre nous voient les autres, les marginalisés, les exclus socialement et les exclus de la société dominante, avec une mentalité binaire </a:t>
            </a:r>
            <a:r>
              <a:rPr lang="fr" sz="2600" b="1" i="1" dirty="0"/>
              <a:t>nous contre eux.</a:t>
            </a:r>
          </a:p>
          <a:p>
            <a:pPr marL="0" indent="0">
              <a:buNone/>
            </a:pPr>
            <a:r>
              <a:rPr lang="fr" dirty="0"/>
              <a:t>Pourquoi une telle croissance dans le monde du divertissement des zombies ? Est-ce un préjugé inconscient envers les personnes handicapées ?</a:t>
            </a:r>
          </a:p>
          <a:p>
            <a:pPr marL="0" indent="0">
              <a:buNone/>
            </a:pPr>
            <a:r>
              <a:rPr lang="fr" dirty="0"/>
              <a:t>La peur, telle qu'elle se manifeste dans des émissions comme « The Walking Dead », est la façon dont nous voyons, ressentons et interagissons parfois avec ceux d'entre nous classés comme les autres, les handicapés, les sans-abri, les soi-disant malades mentaux.</a:t>
            </a:r>
          </a:p>
        </p:txBody>
      </p:sp>
      <p:sp>
        <p:nvSpPr>
          <p:cNvPr id="8" name="Slide Number Placeholder 7">
            <a:extLst>
              <a:ext uri="{FF2B5EF4-FFF2-40B4-BE49-F238E27FC236}">
                <a16:creationId xmlns:a16="http://schemas.microsoft.com/office/drawing/2014/main" id="{F9735CF2-7227-184B-955A-DEB884FCE272}"/>
              </a:ext>
            </a:extLst>
          </p:cNvPr>
          <p:cNvSpPr>
            <a:spLocks noGrp="1"/>
          </p:cNvSpPr>
          <p:nvPr>
            <p:ph type="sldNum" sz="quarter" idx="12"/>
          </p:nvPr>
        </p:nvSpPr>
        <p:spPr/>
        <p:txBody>
          <a:bodyPr/>
          <a:lstStyle/>
          <a:p>
            <a:fld id="{B9D2C864-9362-43C7-A136-D9C41D93A96D}" type="slidenum">
              <a:rPr lang="en-US" smtClean="0"/>
              <a:t>2</a:t>
            </a:fld>
            <a:endParaRPr lang="en-US" dirty="0"/>
          </a:p>
        </p:txBody>
      </p:sp>
    </p:spTree>
    <p:extLst>
      <p:ext uri="{BB962C8B-B14F-4D97-AF65-F5344CB8AC3E}">
        <p14:creationId xmlns:p14="http://schemas.microsoft.com/office/powerpoint/2010/main" val="539266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Qui suis je?</a:t>
            </a:r>
          </a:p>
        </p:txBody>
      </p:sp>
      <p:sp>
        <p:nvSpPr>
          <p:cNvPr id="3" name="Content Placeholder 2"/>
          <p:cNvSpPr>
            <a:spLocks noGrp="1"/>
          </p:cNvSpPr>
          <p:nvPr>
            <p:ph idx="1"/>
          </p:nvPr>
        </p:nvSpPr>
        <p:spPr/>
        <p:txBody>
          <a:bodyPr>
            <a:normAutofit fontScale="70000" lnSpcReduction="20000"/>
          </a:bodyPr>
          <a:lstStyle/>
          <a:p>
            <a:r>
              <a:rPr lang="fr" dirty="0"/>
              <a:t>Je suis le Dr Anne Jackson</a:t>
            </a:r>
          </a:p>
          <a:p>
            <a:r>
              <a:rPr lang="fr" dirty="0"/>
              <a:t>Ph.D. de l'Université York et maîtrise en conception inclusive de l'OCADU</a:t>
            </a:r>
          </a:p>
          <a:p>
            <a:r>
              <a:rPr lang="fr" dirty="0"/>
              <a:t>J'ai une longue carrière dans l'accessibilité informatique</a:t>
            </a:r>
          </a:p>
          <a:p>
            <a:r>
              <a:rPr lang="fr" dirty="0"/>
              <a:t>Je réalise des films documentaires pour réduire la fracture entre les États-Unis et EUX en matière de handicap.</a:t>
            </a:r>
          </a:p>
          <a:p>
            <a:r>
              <a:rPr lang="fr" dirty="0"/>
              <a:t>Je suis un Divemaster de la Handicapped Scuba Association (HSA).</a:t>
            </a:r>
          </a:p>
          <a:p>
            <a:r>
              <a:rPr lang="fr" dirty="0"/>
              <a:t>Je suis célébrant à Humanist Canada</a:t>
            </a:r>
          </a:p>
          <a:p>
            <a:r>
              <a:rPr lang="fr" dirty="0"/>
              <a:t>Ma thèse - </a:t>
            </a:r>
            <a:r>
              <a:rPr lang="fr" b="1" dirty="0">
                <a:solidFill>
                  <a:srgbClr val="000000"/>
                </a:solidFill>
              </a:rPr>
              <a:t>Des « morts-vivants » aux « morts-vivants » : comment la culture zombie moderne reflète, remet en question et perpétue les préjugés négatifs implicites envers les personnes handicapées.</a:t>
            </a:r>
          </a:p>
          <a:p>
            <a:endParaRPr lang="en-US" dirty="0"/>
          </a:p>
        </p:txBody>
      </p:sp>
      <p:sp>
        <p:nvSpPr>
          <p:cNvPr id="7" name="Slide Number Placeholder 6">
            <a:extLst>
              <a:ext uri="{FF2B5EF4-FFF2-40B4-BE49-F238E27FC236}">
                <a16:creationId xmlns:a16="http://schemas.microsoft.com/office/drawing/2014/main" id="{16B4CE70-F987-264C-9FEA-FB08C2B55142}"/>
              </a:ext>
            </a:extLst>
          </p:cNvPr>
          <p:cNvSpPr>
            <a:spLocks noGrp="1"/>
          </p:cNvSpPr>
          <p:nvPr>
            <p:ph type="sldNum" sz="quarter" idx="12"/>
          </p:nvPr>
        </p:nvSpPr>
        <p:spPr/>
        <p:txBody>
          <a:bodyPr/>
          <a:lstStyle/>
          <a:p>
            <a:fld id="{B9D2C864-9362-43C7-A136-D9C41D93A96D}" type="slidenum">
              <a:rPr lang="en-US" smtClean="0"/>
              <a:t>3</a:t>
            </a:fld>
            <a:endParaRPr lang="en-US" dirty="0"/>
          </a:p>
        </p:txBody>
      </p:sp>
    </p:spTree>
    <p:extLst>
      <p:ext uri="{BB962C8B-B14F-4D97-AF65-F5344CB8AC3E}">
        <p14:creationId xmlns:p14="http://schemas.microsoft.com/office/powerpoint/2010/main" val="2947989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20BE6-F4B2-6467-F081-95C4C50A4C93}"/>
              </a:ext>
            </a:extLst>
          </p:cNvPr>
          <p:cNvSpPr>
            <a:spLocks noGrp="1"/>
          </p:cNvSpPr>
          <p:nvPr>
            <p:ph type="title"/>
          </p:nvPr>
        </p:nvSpPr>
        <p:spPr/>
        <p:txBody>
          <a:bodyPr/>
          <a:lstStyle/>
          <a:p>
            <a:r>
              <a:rPr lang="fr" dirty="0"/>
              <a:t>Pourquoi?</a:t>
            </a:r>
          </a:p>
        </p:txBody>
      </p:sp>
      <p:sp>
        <p:nvSpPr>
          <p:cNvPr id="5" name="Slide Number Placeholder 4">
            <a:extLst>
              <a:ext uri="{FF2B5EF4-FFF2-40B4-BE49-F238E27FC236}">
                <a16:creationId xmlns:a16="http://schemas.microsoft.com/office/drawing/2014/main" id="{9413AA04-B56E-454B-3046-85D600E17E12}"/>
              </a:ext>
            </a:extLst>
          </p:cNvPr>
          <p:cNvSpPr>
            <a:spLocks noGrp="1"/>
          </p:cNvSpPr>
          <p:nvPr>
            <p:ph type="sldNum" sz="quarter" idx="12"/>
          </p:nvPr>
        </p:nvSpPr>
        <p:spPr/>
        <p:txBody>
          <a:bodyPr/>
          <a:lstStyle/>
          <a:p>
            <a:fld id="{B9D2C864-9362-43C7-A136-D9C41D93A96D}" type="slidenum">
              <a:rPr lang="en-US" smtClean="0"/>
              <a:t>4</a:t>
            </a:fld>
            <a:endParaRPr lang="en-US" dirty="0"/>
          </a:p>
        </p:txBody>
      </p:sp>
    </p:spTree>
    <p:extLst>
      <p:ext uri="{BB962C8B-B14F-4D97-AF65-F5344CB8AC3E}">
        <p14:creationId xmlns:p14="http://schemas.microsoft.com/office/powerpoint/2010/main" val="525765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Pourquoi zombies et handicap ?</a:t>
            </a:r>
          </a:p>
        </p:txBody>
      </p:sp>
      <p:sp>
        <p:nvSpPr>
          <p:cNvPr id="3" name="Content Placeholder 2"/>
          <p:cNvSpPr>
            <a:spLocks noGrp="1"/>
          </p:cNvSpPr>
          <p:nvPr>
            <p:ph idx="1"/>
          </p:nvPr>
        </p:nvSpPr>
        <p:spPr/>
        <p:txBody>
          <a:bodyPr>
            <a:normAutofit fontScale="70000" lnSpcReduction="20000"/>
          </a:bodyPr>
          <a:lstStyle/>
          <a:p>
            <a:r>
              <a:rPr lang="fr" dirty="0"/>
              <a:t>J'ai toujours été horrifié, mais fasciné par les zombies</a:t>
            </a:r>
          </a:p>
          <a:p>
            <a:r>
              <a:rPr lang="fr" dirty="0"/>
              <a:t>En regardant "The Walking Dead", j'ai essayé de comprendre pourquoi ils sont à la fois fascinants et repoussants.</a:t>
            </a:r>
          </a:p>
          <a:p>
            <a:r>
              <a:rPr lang="fr" dirty="0"/>
              <a:t>Ils ont un mouvement agité, aucune norme sociale, mais une forte mentalité de groupe.</a:t>
            </a:r>
          </a:p>
          <a:p>
            <a:r>
              <a:rPr lang="fr" dirty="0"/>
              <a:t>Inarrêtable et pourtant parfois lent comme dans un cauchemar</a:t>
            </a:r>
          </a:p>
          <a:p>
            <a:r>
              <a:rPr lang="fr" dirty="0"/>
              <a:t>Une marche traînante s'apparentant à certaines manifestations de paralysie cérébrale, désagréable, non lavée</a:t>
            </a:r>
          </a:p>
          <a:p>
            <a:r>
              <a:rPr lang="fr" dirty="0"/>
              <a:t>Généralement physiquement déformé, révoltant et apparemment malodorant</a:t>
            </a:r>
          </a:p>
          <a:p>
            <a:r>
              <a:rPr lang="fr" dirty="0"/>
              <a:t>Ils viennent dans des présentations rapides et lentes</a:t>
            </a:r>
          </a:p>
          <a:p>
            <a:endParaRPr lang="en-US" dirty="0"/>
          </a:p>
        </p:txBody>
      </p:sp>
      <p:sp>
        <p:nvSpPr>
          <p:cNvPr id="7" name="Slide Number Placeholder 6">
            <a:extLst>
              <a:ext uri="{FF2B5EF4-FFF2-40B4-BE49-F238E27FC236}">
                <a16:creationId xmlns:a16="http://schemas.microsoft.com/office/drawing/2014/main" id="{180211BA-6615-B349-A44E-A8F8BB775ABB}"/>
              </a:ext>
            </a:extLst>
          </p:cNvPr>
          <p:cNvSpPr>
            <a:spLocks noGrp="1"/>
          </p:cNvSpPr>
          <p:nvPr>
            <p:ph type="sldNum" sz="quarter" idx="12"/>
          </p:nvPr>
        </p:nvSpPr>
        <p:spPr/>
        <p:txBody>
          <a:bodyPr/>
          <a:lstStyle/>
          <a:p>
            <a:fld id="{B9D2C864-9362-43C7-A136-D9C41D93A96D}" type="slidenum">
              <a:rPr lang="en-US" smtClean="0"/>
              <a:t>5</a:t>
            </a:fld>
            <a:endParaRPr lang="en-US" dirty="0"/>
          </a:p>
        </p:txBody>
      </p:sp>
    </p:spTree>
    <p:extLst>
      <p:ext uri="{BB962C8B-B14F-4D97-AF65-F5344CB8AC3E}">
        <p14:creationId xmlns:p14="http://schemas.microsoft.com/office/powerpoint/2010/main" val="1112791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14FC8-8FCD-6497-DC71-F0C2EEFF4DA4}"/>
              </a:ext>
            </a:extLst>
          </p:cNvPr>
          <p:cNvSpPr>
            <a:spLocks noGrp="1"/>
          </p:cNvSpPr>
          <p:nvPr>
            <p:ph type="title"/>
          </p:nvPr>
        </p:nvSpPr>
        <p:spPr>
          <a:xfrm>
            <a:off x="914400" y="503238"/>
            <a:ext cx="7313613" cy="868362"/>
          </a:xfrm>
        </p:spPr>
        <p:txBody>
          <a:bodyPr/>
          <a:lstStyle/>
          <a:p>
            <a:r>
              <a:rPr lang="fr" dirty="0"/>
              <a:t>Pourquoi suite</a:t>
            </a:r>
          </a:p>
        </p:txBody>
      </p:sp>
      <p:sp>
        <p:nvSpPr>
          <p:cNvPr id="3" name="Content Placeholder 2"/>
          <p:cNvSpPr>
            <a:spLocks noGrp="1"/>
          </p:cNvSpPr>
          <p:nvPr>
            <p:ph idx="1"/>
          </p:nvPr>
        </p:nvSpPr>
        <p:spPr>
          <a:xfrm>
            <a:off x="914400" y="1371600"/>
            <a:ext cx="7313613" cy="4419600"/>
          </a:xfrm>
        </p:spPr>
        <p:txBody>
          <a:bodyPr>
            <a:normAutofit lnSpcReduction="10000"/>
          </a:bodyPr>
          <a:lstStyle/>
          <a:p>
            <a:r>
              <a:rPr lang="fr" dirty="0"/>
              <a:t>Tu ne veux pas t'approcher d'eux</a:t>
            </a:r>
          </a:p>
          <a:p>
            <a:r>
              <a:rPr lang="fr" dirty="0"/>
              <a:t>Une mort lente en cas de morsure, sachant ce que vous deviendrez après la « Mort »</a:t>
            </a:r>
          </a:p>
          <a:p>
            <a:r>
              <a:rPr lang="fr" dirty="0"/>
              <a:t>Tu ne veux pas attraper ce qu'ils ont</a:t>
            </a:r>
          </a:p>
          <a:p>
            <a:r>
              <a:rPr lang="fr" dirty="0"/>
              <a:t>Nous devrons peut-être faire face à un sort pire que la mort</a:t>
            </a:r>
          </a:p>
          <a:p>
            <a:r>
              <a:rPr lang="fr" dirty="0"/>
              <a:t>Ils sont une étape entre la vie et la mort</a:t>
            </a:r>
          </a:p>
          <a:p>
            <a:r>
              <a:rPr lang="fr" dirty="0"/>
              <a:t>Ils restent silencieux jusqu'à ce que le bruit les attire et les réveille, comme si on réveillait de jeunes enfants.</a:t>
            </a:r>
          </a:p>
          <a:p>
            <a:endParaRPr lang="en-US" dirty="0"/>
          </a:p>
        </p:txBody>
      </p:sp>
      <p:sp>
        <p:nvSpPr>
          <p:cNvPr id="8" name="Slide Number Placeholder 7">
            <a:extLst>
              <a:ext uri="{FF2B5EF4-FFF2-40B4-BE49-F238E27FC236}">
                <a16:creationId xmlns:a16="http://schemas.microsoft.com/office/drawing/2014/main" id="{A5C52D09-BE3F-B742-B760-AE927B4906DC}"/>
              </a:ext>
            </a:extLst>
          </p:cNvPr>
          <p:cNvSpPr>
            <a:spLocks noGrp="1"/>
          </p:cNvSpPr>
          <p:nvPr>
            <p:ph type="sldNum" sz="quarter" idx="12"/>
          </p:nvPr>
        </p:nvSpPr>
        <p:spPr/>
        <p:txBody>
          <a:bodyPr/>
          <a:lstStyle/>
          <a:p>
            <a:fld id="{B9D2C864-9362-43C7-A136-D9C41D93A96D}" type="slidenum">
              <a:rPr lang="en-US" smtClean="0"/>
              <a:t>6</a:t>
            </a:fld>
            <a:endParaRPr lang="en-US" dirty="0"/>
          </a:p>
        </p:txBody>
      </p:sp>
    </p:spTree>
    <p:extLst>
      <p:ext uri="{BB962C8B-B14F-4D97-AF65-F5344CB8AC3E}">
        <p14:creationId xmlns:p14="http://schemas.microsoft.com/office/powerpoint/2010/main" val="976052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5D6D2-9BE6-F54B-A889-B7FBC9489F07}"/>
              </a:ext>
            </a:extLst>
          </p:cNvPr>
          <p:cNvSpPr>
            <a:spLocks noGrp="1"/>
          </p:cNvSpPr>
          <p:nvPr>
            <p:ph type="title"/>
          </p:nvPr>
        </p:nvSpPr>
        <p:spPr/>
        <p:txBody>
          <a:bodyPr/>
          <a:lstStyle/>
          <a:p>
            <a:r>
              <a:rPr lang="fr" dirty="0"/>
              <a:t>Handicap contre Zombie</a:t>
            </a:r>
          </a:p>
        </p:txBody>
      </p:sp>
      <p:sp>
        <p:nvSpPr>
          <p:cNvPr id="3" name="Content Placeholder 2"/>
          <p:cNvSpPr>
            <a:spLocks noGrp="1"/>
          </p:cNvSpPr>
          <p:nvPr>
            <p:ph idx="1"/>
          </p:nvPr>
        </p:nvSpPr>
        <p:spPr/>
        <p:txBody>
          <a:bodyPr>
            <a:normAutofit fontScale="92500" lnSpcReduction="20000"/>
          </a:bodyPr>
          <a:lstStyle/>
          <a:p>
            <a:r>
              <a:rPr lang="fr" dirty="0"/>
              <a:t>J'ai observé que des gens évitent physiquement les sans-abri dans la rue, évitent ceux qui ont des problèmes mentaux visibles, évitent les personnes en fauteuil roulant, évitent les gens qui ne sont pas parfaits à l'aérographe des magazines.</a:t>
            </a:r>
          </a:p>
          <a:p>
            <a:r>
              <a:rPr lang="fr" dirty="0"/>
              <a:t>Notre tendance générale est d'éviter et de ne pas chercher à avoir de contact physique ou à discuter avec eux, comme par crainte que leur handicap puisse être contagieux, basé sur une infection ou un virus. Nous pourrions attraper ce qu'ils ont...</a:t>
            </a:r>
          </a:p>
          <a:p>
            <a:r>
              <a:rPr lang="fr" dirty="0"/>
              <a:t>Les handicaps peuvent être causés par une infection ou une malnutrition. Et de même, le caractère zombie se transmet par contact.</a:t>
            </a:r>
          </a:p>
        </p:txBody>
      </p:sp>
      <p:sp>
        <p:nvSpPr>
          <p:cNvPr id="7" name="Slide Number Placeholder 6">
            <a:extLst>
              <a:ext uri="{FF2B5EF4-FFF2-40B4-BE49-F238E27FC236}">
                <a16:creationId xmlns:a16="http://schemas.microsoft.com/office/drawing/2014/main" id="{AB518B32-CFF8-F844-B32E-F797C535EAFB}"/>
              </a:ext>
            </a:extLst>
          </p:cNvPr>
          <p:cNvSpPr>
            <a:spLocks noGrp="1"/>
          </p:cNvSpPr>
          <p:nvPr>
            <p:ph type="sldNum" sz="quarter" idx="12"/>
          </p:nvPr>
        </p:nvSpPr>
        <p:spPr/>
        <p:txBody>
          <a:bodyPr/>
          <a:lstStyle/>
          <a:p>
            <a:fld id="{B9D2C864-9362-43C7-A136-D9C41D93A96D}" type="slidenum">
              <a:rPr lang="en-US" smtClean="0"/>
              <a:t>7</a:t>
            </a:fld>
            <a:endParaRPr lang="en-US" dirty="0"/>
          </a:p>
        </p:txBody>
      </p:sp>
    </p:spTree>
    <p:extLst>
      <p:ext uri="{BB962C8B-B14F-4D97-AF65-F5344CB8AC3E}">
        <p14:creationId xmlns:p14="http://schemas.microsoft.com/office/powerpoint/2010/main" val="2725581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27D14-5535-1D0C-6566-7447D99672EA}"/>
              </a:ext>
            </a:extLst>
          </p:cNvPr>
          <p:cNvSpPr>
            <a:spLocks noGrp="1"/>
          </p:cNvSpPr>
          <p:nvPr>
            <p:ph type="title"/>
          </p:nvPr>
        </p:nvSpPr>
        <p:spPr>
          <a:xfrm>
            <a:off x="914400" y="503238"/>
            <a:ext cx="7313613" cy="868362"/>
          </a:xfrm>
        </p:spPr>
        <p:txBody>
          <a:bodyPr/>
          <a:lstStyle/>
          <a:p>
            <a:r>
              <a:rPr lang="fr" dirty="0"/>
              <a:t>Handicap vs Zombie vs Déshumanisation</a:t>
            </a:r>
          </a:p>
        </p:txBody>
      </p:sp>
      <p:sp>
        <p:nvSpPr>
          <p:cNvPr id="3" name="Content Placeholder 2"/>
          <p:cNvSpPr>
            <a:spLocks noGrp="1"/>
          </p:cNvSpPr>
          <p:nvPr>
            <p:ph idx="1"/>
          </p:nvPr>
        </p:nvSpPr>
        <p:spPr>
          <a:xfrm>
            <a:off x="949303" y="1753633"/>
            <a:ext cx="7313613" cy="4349153"/>
          </a:xfrm>
        </p:spPr>
        <p:txBody>
          <a:bodyPr>
            <a:normAutofit fontScale="92500"/>
          </a:bodyPr>
          <a:lstStyle/>
          <a:p>
            <a:r>
              <a:rPr lang="fr" dirty="0"/>
              <a:t>Face à des personnes handicapées ou à d’autres imperfections perçues, nous sommes obligés d’évaluer nos propres vulnérabilités, ce qui peut devenir inconfortable.</a:t>
            </a:r>
            <a:endParaRPr lang="en-US" dirty="0"/>
          </a:p>
          <a:p>
            <a:r>
              <a:rPr lang="fr" dirty="0"/>
              <a:t>Les zombies ne sont pas immortels, mais ils ne sont tout simplement pas vivants de la manière dont nous percevons la vie. En transition, ressuscités d’entre les morts, ils représentent l’étape intermédiaire entre la vie et la mort.</a:t>
            </a:r>
          </a:p>
          <a:p>
            <a:r>
              <a:rPr lang="fr" dirty="0"/>
              <a:t>Est-il alors plus facile d’ignorer et de déshumaniser les hordes ? Les hordes sans visage et sans nom de personnes ayant toutes une vie et une histoire, il est tellement plus facile de simplement rejeter l'humanité.</a:t>
            </a:r>
          </a:p>
        </p:txBody>
      </p:sp>
      <p:sp>
        <p:nvSpPr>
          <p:cNvPr id="7" name="Slide Number Placeholder 6">
            <a:extLst>
              <a:ext uri="{FF2B5EF4-FFF2-40B4-BE49-F238E27FC236}">
                <a16:creationId xmlns:a16="http://schemas.microsoft.com/office/drawing/2014/main" id="{3A1F6ED4-B33B-6C47-BCE3-DCE78A5D3367}"/>
              </a:ext>
            </a:extLst>
          </p:cNvPr>
          <p:cNvSpPr>
            <a:spLocks noGrp="1"/>
          </p:cNvSpPr>
          <p:nvPr>
            <p:ph type="sldNum" sz="quarter" idx="12"/>
          </p:nvPr>
        </p:nvSpPr>
        <p:spPr/>
        <p:txBody>
          <a:bodyPr/>
          <a:lstStyle/>
          <a:p>
            <a:fld id="{B9D2C864-9362-43C7-A136-D9C41D93A96D}" type="slidenum">
              <a:rPr lang="en-US" smtClean="0"/>
              <a:pPr/>
              <a:t>8</a:t>
            </a:fld>
            <a:endParaRPr lang="en-US" dirty="0"/>
          </a:p>
        </p:txBody>
      </p:sp>
    </p:spTree>
    <p:extLst>
      <p:ext uri="{BB962C8B-B14F-4D97-AF65-F5344CB8AC3E}">
        <p14:creationId xmlns:p14="http://schemas.microsoft.com/office/powerpoint/2010/main" val="596540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Comparaison avec les représentations originales de zombies lents</a:t>
            </a:r>
          </a:p>
        </p:txBody>
      </p:sp>
      <p:sp>
        <p:nvSpPr>
          <p:cNvPr id="3" name="Content Placeholder 2"/>
          <p:cNvSpPr>
            <a:spLocks noGrp="1"/>
          </p:cNvSpPr>
          <p:nvPr>
            <p:ph sz="half" idx="1"/>
          </p:nvPr>
        </p:nvSpPr>
        <p:spPr/>
        <p:txBody>
          <a:bodyPr>
            <a:normAutofit fontScale="77500" lnSpcReduction="20000"/>
          </a:bodyPr>
          <a:lstStyle/>
          <a:p>
            <a:pPr marL="0" indent="0">
              <a:buNone/>
            </a:pPr>
            <a:r>
              <a:rPr lang="fr" b="1" dirty="0"/>
              <a:t>Zombi/Zombie</a:t>
            </a:r>
          </a:p>
          <a:p>
            <a:r>
              <a:rPr lang="fr" dirty="0"/>
              <a:t>Mouvement lent</a:t>
            </a:r>
          </a:p>
          <a:p>
            <a:r>
              <a:rPr lang="fr" dirty="0"/>
              <a:t>Défiguré</a:t>
            </a:r>
          </a:p>
          <a:p>
            <a:r>
              <a:rPr lang="fr" dirty="0"/>
              <a:t>Exploité pour du travail non rémunéré</a:t>
            </a:r>
          </a:p>
          <a:p>
            <a:r>
              <a:rPr lang="fr" dirty="0"/>
              <a:t>Nous ne voulons pas en être un</a:t>
            </a:r>
          </a:p>
          <a:p>
            <a:r>
              <a:rPr lang="fr" dirty="0"/>
              <a:t>Évitez activement d’être mordu ou infecté</a:t>
            </a:r>
          </a:p>
          <a:p>
            <a:r>
              <a:rPr lang="fr" dirty="0"/>
              <a:t>Être un zombie mort-vivant est-il un destin pire que la mort ?</a:t>
            </a:r>
          </a:p>
        </p:txBody>
      </p:sp>
      <p:sp>
        <p:nvSpPr>
          <p:cNvPr id="4" name="Content Placeholder 3"/>
          <p:cNvSpPr>
            <a:spLocks noGrp="1"/>
          </p:cNvSpPr>
          <p:nvPr>
            <p:ph sz="half" idx="2"/>
          </p:nvPr>
        </p:nvSpPr>
        <p:spPr>
          <a:xfrm>
            <a:off x="4648199" y="1735139"/>
            <a:ext cx="3978965" cy="4056062"/>
          </a:xfrm>
        </p:spPr>
        <p:txBody>
          <a:bodyPr>
            <a:normAutofit fontScale="77500" lnSpcReduction="20000"/>
          </a:bodyPr>
          <a:lstStyle/>
          <a:p>
            <a:pPr marL="0" indent="0">
              <a:buNone/>
            </a:pPr>
            <a:r>
              <a:rPr lang="fr" b="1" dirty="0"/>
              <a:t>Invalidité</a:t>
            </a:r>
          </a:p>
          <a:p>
            <a:r>
              <a:rPr lang="fr" dirty="0"/>
              <a:t>Mouvement lent</a:t>
            </a:r>
          </a:p>
          <a:p>
            <a:r>
              <a:rPr lang="fr" dirty="0"/>
              <a:t>Souvent défiguré</a:t>
            </a:r>
          </a:p>
          <a:p>
            <a:r>
              <a:rPr lang="fr" dirty="0"/>
              <a:t>Pauvre et souvent sous-employé</a:t>
            </a:r>
          </a:p>
          <a:p>
            <a:r>
              <a:rPr lang="fr" dirty="0"/>
              <a:t>Nous ne voulons pas en être un</a:t>
            </a:r>
          </a:p>
          <a:p>
            <a:r>
              <a:rPr lang="fr" dirty="0"/>
              <a:t>Évitez les « cooties handicapées », car vous pourriez attraper leur handicap</a:t>
            </a:r>
          </a:p>
          <a:p>
            <a:r>
              <a:rPr lang="fr" dirty="0"/>
              <a:t>Évitez à tout prix le handicap car il vous met face à votre propre mortalité et fragilité.</a:t>
            </a:r>
          </a:p>
        </p:txBody>
      </p:sp>
      <p:sp>
        <p:nvSpPr>
          <p:cNvPr id="8" name="Slide Number Placeholder 7">
            <a:extLst>
              <a:ext uri="{FF2B5EF4-FFF2-40B4-BE49-F238E27FC236}">
                <a16:creationId xmlns:a16="http://schemas.microsoft.com/office/drawing/2014/main" id="{7BDE91F7-B5E1-294A-93CE-57BF84886969}"/>
              </a:ext>
            </a:extLst>
          </p:cNvPr>
          <p:cNvSpPr>
            <a:spLocks noGrp="1"/>
          </p:cNvSpPr>
          <p:nvPr>
            <p:ph type="sldNum" sz="quarter" idx="12"/>
          </p:nvPr>
        </p:nvSpPr>
        <p:spPr/>
        <p:txBody>
          <a:bodyPr/>
          <a:lstStyle/>
          <a:p>
            <a:fld id="{B9D2C864-9362-43C7-A136-D9C41D93A96D}" type="slidenum">
              <a:rPr lang="en-US" smtClean="0"/>
              <a:t>9</a:t>
            </a:fld>
            <a:endParaRPr lang="en-US" dirty="0"/>
          </a:p>
        </p:txBody>
      </p:sp>
    </p:spTree>
    <p:extLst>
      <p:ext uri="{BB962C8B-B14F-4D97-AF65-F5344CB8AC3E}">
        <p14:creationId xmlns:p14="http://schemas.microsoft.com/office/powerpoint/2010/main" val="3369178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62E0B-E23C-DB78-C001-596B6C0FF116}"/>
              </a:ext>
            </a:extLst>
          </p:cNvPr>
          <p:cNvSpPr>
            <a:spLocks noGrp="1"/>
          </p:cNvSpPr>
          <p:nvPr>
            <p:ph type="title"/>
          </p:nvPr>
        </p:nvSpPr>
        <p:spPr/>
        <p:txBody>
          <a:bodyPr/>
          <a:lstStyle/>
          <a:p>
            <a:r>
              <a:rPr lang="fr" dirty="0"/>
              <a:t>Un peu d'histoire</a:t>
            </a:r>
          </a:p>
        </p:txBody>
      </p:sp>
      <p:sp>
        <p:nvSpPr>
          <p:cNvPr id="3" name="Text Placeholder 2">
            <a:extLst>
              <a:ext uri="{FF2B5EF4-FFF2-40B4-BE49-F238E27FC236}">
                <a16:creationId xmlns:a16="http://schemas.microsoft.com/office/drawing/2014/main" id="{EB2732F3-A63B-C930-98A4-D35F44114B7C}"/>
              </a:ext>
            </a:extLst>
          </p:cNvPr>
          <p:cNvSpPr>
            <a:spLocks noGrp="1"/>
          </p:cNvSpPr>
          <p:nvPr>
            <p:ph type="body" idx="1"/>
          </p:nvPr>
        </p:nvSpPr>
        <p:spPr/>
        <p:txBody>
          <a:bodyPr/>
          <a:lstStyle/>
          <a:p>
            <a:endParaRPr lang="en-GB" dirty="0"/>
          </a:p>
        </p:txBody>
      </p:sp>
      <p:sp>
        <p:nvSpPr>
          <p:cNvPr id="5" name="Slide Number Placeholder 4">
            <a:extLst>
              <a:ext uri="{FF2B5EF4-FFF2-40B4-BE49-F238E27FC236}">
                <a16:creationId xmlns:a16="http://schemas.microsoft.com/office/drawing/2014/main" id="{DF023B98-CBCB-53FF-B83F-4E6899F57EDF}"/>
              </a:ext>
            </a:extLst>
          </p:cNvPr>
          <p:cNvSpPr>
            <a:spLocks noGrp="1"/>
          </p:cNvSpPr>
          <p:nvPr>
            <p:ph type="sldNum" sz="quarter" idx="12"/>
          </p:nvPr>
        </p:nvSpPr>
        <p:spPr/>
        <p:txBody>
          <a:bodyPr/>
          <a:lstStyle/>
          <a:p>
            <a:fld id="{B9D2C864-9362-43C7-A136-D9C41D93A96D}" type="slidenum">
              <a:rPr lang="en-US" smtClean="0"/>
              <a:t>10</a:t>
            </a:fld>
            <a:endParaRPr lang="en-US" dirty="0"/>
          </a:p>
        </p:txBody>
      </p:sp>
    </p:spTree>
    <p:extLst>
      <p:ext uri="{BB962C8B-B14F-4D97-AF65-F5344CB8AC3E}">
        <p14:creationId xmlns:p14="http://schemas.microsoft.com/office/powerpoint/2010/main" val="1936306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Zombies contre loups-garous et vampires</a:t>
            </a:r>
          </a:p>
        </p:txBody>
      </p:sp>
      <p:sp>
        <p:nvSpPr>
          <p:cNvPr id="3" name="Content Placeholder 2"/>
          <p:cNvSpPr>
            <a:spLocks noGrp="1"/>
          </p:cNvSpPr>
          <p:nvPr>
            <p:ph idx="1"/>
          </p:nvPr>
        </p:nvSpPr>
        <p:spPr/>
        <p:txBody>
          <a:bodyPr>
            <a:normAutofit fontScale="70000" lnSpcReduction="20000"/>
          </a:bodyPr>
          <a:lstStyle/>
          <a:p>
            <a:r>
              <a:rPr lang="fr" dirty="0"/>
              <a:t>Les zombies se déplacent lentement et sont défigurés, ce qui s'apparente à certains handicaps, la marche des zombies ressemblant beaucoup à la marche d'une personne typique atteinte de paralysie cérébrale.</a:t>
            </a:r>
          </a:p>
          <a:p>
            <a:r>
              <a:rPr lang="fr" dirty="0"/>
              <a:t>D'autres créatures fictives telles que les vampires et les loups-garous sont des créatures mythiques rapides de la fiction moderne, sexuelles et prédatrices ; basé également sur une littérature mais pas sur le zombie.</a:t>
            </a:r>
          </a:p>
          <a:p>
            <a:r>
              <a:rPr lang="fr" dirty="0"/>
              <a:t>Les zombies pourraient être comparés aux personnes handicapées qui ont tendance à se déplacer plus lentement et parfois également physiquement défigurées.</a:t>
            </a:r>
          </a:p>
          <a:p>
            <a:r>
              <a:rPr lang="fr" dirty="0"/>
              <a:t>Contrairement aux vampires et aux loups-garous, ce n’est pas leur puissance qui rend les zombies effrayants ; « ce serait à quel point ce serait lamentable de le devenir soi-même » (Barber 2014)</a:t>
            </a:r>
          </a:p>
          <a:p>
            <a:endParaRPr lang="en-US" dirty="0"/>
          </a:p>
        </p:txBody>
      </p:sp>
      <p:sp>
        <p:nvSpPr>
          <p:cNvPr id="7" name="Slide Number Placeholder 6">
            <a:extLst>
              <a:ext uri="{FF2B5EF4-FFF2-40B4-BE49-F238E27FC236}">
                <a16:creationId xmlns:a16="http://schemas.microsoft.com/office/drawing/2014/main" id="{2C25344D-35A6-1D48-9888-94CF0A94DCC4}"/>
              </a:ext>
            </a:extLst>
          </p:cNvPr>
          <p:cNvSpPr>
            <a:spLocks noGrp="1"/>
          </p:cNvSpPr>
          <p:nvPr>
            <p:ph type="sldNum" sz="quarter" idx="12"/>
          </p:nvPr>
        </p:nvSpPr>
        <p:spPr/>
        <p:txBody>
          <a:bodyPr/>
          <a:lstStyle/>
          <a:p>
            <a:fld id="{B9D2C864-9362-43C7-A136-D9C41D93A96D}" type="slidenum">
              <a:rPr lang="en-US" smtClean="0"/>
              <a:t>11</a:t>
            </a:fld>
            <a:endParaRPr lang="en-US" dirty="0"/>
          </a:p>
        </p:txBody>
      </p:sp>
    </p:spTree>
    <p:extLst>
      <p:ext uri="{BB962C8B-B14F-4D97-AF65-F5344CB8AC3E}">
        <p14:creationId xmlns:p14="http://schemas.microsoft.com/office/powerpoint/2010/main" val="4260123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De zombie à zombie</a:t>
            </a:r>
          </a:p>
        </p:txBody>
      </p:sp>
      <p:sp>
        <p:nvSpPr>
          <p:cNvPr id="3" name="Content Placeholder 2"/>
          <p:cNvSpPr>
            <a:spLocks noGrp="1"/>
          </p:cNvSpPr>
          <p:nvPr>
            <p:ph idx="1"/>
          </p:nvPr>
        </p:nvSpPr>
        <p:spPr/>
        <p:txBody>
          <a:bodyPr>
            <a:normAutofit fontScale="92500" lnSpcReduction="10000"/>
          </a:bodyPr>
          <a:lstStyle/>
          <a:p>
            <a:r>
              <a:rPr lang="fr" dirty="0"/>
              <a:t>Les contes </a:t>
            </a:r>
            <a:r>
              <a:rPr lang="fr" i="1" dirty="0"/>
              <a:t>de zombies originaux </a:t>
            </a:r>
            <a:r>
              <a:rPr lang="fr" dirty="0"/>
              <a:t>sont davantage basés sur la religion, la religion du vaudou, et ont un air de mystère, ce qui les rend plus effrayants et inexplicables, comme de nombreuses religions.</a:t>
            </a:r>
          </a:p>
          <a:p>
            <a:r>
              <a:rPr lang="fr" dirty="0"/>
              <a:t>Il y a un grand manque de contrôle sur qui est un </a:t>
            </a:r>
            <a:r>
              <a:rPr lang="fr" i="1" dirty="0"/>
              <a:t>zombie </a:t>
            </a:r>
            <a:r>
              <a:rPr lang="fr" dirty="0"/>
              <a:t>et qui ne se trouve pas en Haïti, d'où ils sont censés être originaires.</a:t>
            </a:r>
          </a:p>
          <a:p>
            <a:r>
              <a:rPr lang="fr" dirty="0"/>
              <a:t>Ceci est contrôlé par des incantations religieuses et des détenteurs secrets de connaissances ou de médicaments qui ne sont pas facilement compris par les profanes de la société locale.</a:t>
            </a:r>
          </a:p>
          <a:p>
            <a:endParaRPr lang="en-US" dirty="0"/>
          </a:p>
        </p:txBody>
      </p:sp>
      <p:sp>
        <p:nvSpPr>
          <p:cNvPr id="7" name="Slide Number Placeholder 6">
            <a:extLst>
              <a:ext uri="{FF2B5EF4-FFF2-40B4-BE49-F238E27FC236}">
                <a16:creationId xmlns:a16="http://schemas.microsoft.com/office/drawing/2014/main" id="{3E954195-D8F4-C941-8161-3A5C8FAD359F}"/>
              </a:ext>
            </a:extLst>
          </p:cNvPr>
          <p:cNvSpPr>
            <a:spLocks noGrp="1"/>
          </p:cNvSpPr>
          <p:nvPr>
            <p:ph type="sldNum" sz="quarter" idx="12"/>
          </p:nvPr>
        </p:nvSpPr>
        <p:spPr/>
        <p:txBody>
          <a:bodyPr/>
          <a:lstStyle/>
          <a:p>
            <a:fld id="{B9D2C864-9362-43C7-A136-D9C41D93A96D}" type="slidenum">
              <a:rPr lang="en-US" smtClean="0"/>
              <a:t>12</a:t>
            </a:fld>
            <a:endParaRPr lang="en-US" dirty="0"/>
          </a:p>
        </p:txBody>
      </p:sp>
    </p:spTree>
    <p:extLst>
      <p:ext uri="{BB962C8B-B14F-4D97-AF65-F5344CB8AC3E}">
        <p14:creationId xmlns:p14="http://schemas.microsoft.com/office/powerpoint/2010/main" val="713163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Premiers incidents enregistrés</a:t>
            </a:r>
          </a:p>
        </p:txBody>
      </p:sp>
      <p:sp>
        <p:nvSpPr>
          <p:cNvPr id="3" name="Content Placeholder 2"/>
          <p:cNvSpPr>
            <a:spLocks noGrp="1"/>
          </p:cNvSpPr>
          <p:nvPr>
            <p:ph idx="1"/>
          </p:nvPr>
        </p:nvSpPr>
        <p:spPr/>
        <p:txBody>
          <a:bodyPr>
            <a:normAutofit lnSpcReduction="10000"/>
          </a:bodyPr>
          <a:lstStyle/>
          <a:p>
            <a:r>
              <a:rPr lang="fr" dirty="0"/>
              <a:t>Lazare est ressuscité des morts et a été le premier à enregistrer son réveil d'un état mort, dans la Bible, suivi rapidement par Jésus.</a:t>
            </a:r>
          </a:p>
          <a:p>
            <a:r>
              <a:rPr lang="fr" dirty="0"/>
              <a:t>Le vaudou est aussi basé sur la religion</a:t>
            </a:r>
          </a:p>
          <a:p>
            <a:pPr lvl="1"/>
            <a:r>
              <a:rPr lang="fr" dirty="0"/>
              <a:t>Martinique et Haïti – le vaudou aurait été utilisé pour créer des morts-vivants créés pour travailler sans argent</a:t>
            </a:r>
          </a:p>
          <a:p>
            <a:pPr lvl="1"/>
            <a:r>
              <a:rPr lang="fr" dirty="0"/>
              <a:t>Le vaudou et les zombies d'Haïti, présentés dans le livre The Magic Island - Seabrook 1929</a:t>
            </a:r>
          </a:p>
          <a:p>
            <a:pPr lvl="1"/>
            <a:r>
              <a:rPr lang="fr" dirty="0"/>
              <a:t>Réalité – en 1864, l'article 249 du Code pénal d'Haïti stipule que même si les morts reviennent à la vie, cela est considéré comme un meurtre.</a:t>
            </a:r>
          </a:p>
          <a:p>
            <a:endParaRPr lang="en-US" dirty="0"/>
          </a:p>
        </p:txBody>
      </p:sp>
      <p:sp>
        <p:nvSpPr>
          <p:cNvPr id="7" name="Slide Number Placeholder 6">
            <a:extLst>
              <a:ext uri="{FF2B5EF4-FFF2-40B4-BE49-F238E27FC236}">
                <a16:creationId xmlns:a16="http://schemas.microsoft.com/office/drawing/2014/main" id="{6B95BDFC-4D1E-AC4A-B45D-3270C025EC03}"/>
              </a:ext>
            </a:extLst>
          </p:cNvPr>
          <p:cNvSpPr>
            <a:spLocks noGrp="1"/>
          </p:cNvSpPr>
          <p:nvPr>
            <p:ph type="sldNum" sz="quarter" idx="12"/>
          </p:nvPr>
        </p:nvSpPr>
        <p:spPr/>
        <p:txBody>
          <a:bodyPr/>
          <a:lstStyle/>
          <a:p>
            <a:fld id="{B9D2C864-9362-43C7-A136-D9C41D93A96D}" type="slidenum">
              <a:rPr lang="en-US" smtClean="0"/>
              <a:pPr/>
              <a:t>13</a:t>
            </a:fld>
            <a:endParaRPr lang="en-US" dirty="0"/>
          </a:p>
        </p:txBody>
      </p:sp>
    </p:spTree>
    <p:extLst>
      <p:ext uri="{BB962C8B-B14F-4D97-AF65-F5344CB8AC3E}">
        <p14:creationId xmlns:p14="http://schemas.microsoft.com/office/powerpoint/2010/main" val="334399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Religion et handicap</a:t>
            </a:r>
          </a:p>
        </p:txBody>
      </p:sp>
      <p:sp>
        <p:nvSpPr>
          <p:cNvPr id="3" name="Content Placeholder 2"/>
          <p:cNvSpPr>
            <a:spLocks noGrp="1"/>
          </p:cNvSpPr>
          <p:nvPr>
            <p:ph idx="1"/>
          </p:nvPr>
        </p:nvSpPr>
        <p:spPr>
          <a:xfrm>
            <a:off x="914400" y="1735137"/>
            <a:ext cx="7313613" cy="4474593"/>
          </a:xfrm>
        </p:spPr>
        <p:txBody>
          <a:bodyPr>
            <a:normAutofit/>
          </a:bodyPr>
          <a:lstStyle/>
          <a:p>
            <a:r>
              <a:rPr lang="fr" dirty="0"/>
              <a:t>Ancien Testament : le handicap est attribué à Dieu qui l'apporte en guise de punition pour le péché ou la désobéissance.</a:t>
            </a:r>
          </a:p>
          <a:p>
            <a:r>
              <a:rPr lang="fr" dirty="0"/>
              <a:t>Nouveau Testament – Jésus est le compagnon des handicapés et des marginalisés dans la société</a:t>
            </a:r>
          </a:p>
          <a:p>
            <a:r>
              <a:rPr lang="fr" dirty="0"/>
              <a:t>Lazare et Jésus sont tous deux ressuscités des morts</a:t>
            </a:r>
          </a:p>
          <a:p>
            <a:r>
              <a:rPr lang="fr" dirty="0"/>
              <a:t>La Bible du témoin de Jéhovah parle d'une armée morte se levant sur l'ordre de Jéhovah et les morts ne font que dormir (Jean 11.)</a:t>
            </a:r>
          </a:p>
        </p:txBody>
      </p:sp>
      <p:sp>
        <p:nvSpPr>
          <p:cNvPr id="7" name="Slide Number Placeholder 6">
            <a:extLst>
              <a:ext uri="{FF2B5EF4-FFF2-40B4-BE49-F238E27FC236}">
                <a16:creationId xmlns:a16="http://schemas.microsoft.com/office/drawing/2014/main" id="{1A7D211D-3151-344C-901D-AD76C0559311}"/>
              </a:ext>
            </a:extLst>
          </p:cNvPr>
          <p:cNvSpPr>
            <a:spLocks noGrp="1"/>
          </p:cNvSpPr>
          <p:nvPr>
            <p:ph type="sldNum" sz="quarter" idx="12"/>
          </p:nvPr>
        </p:nvSpPr>
        <p:spPr/>
        <p:txBody>
          <a:bodyPr/>
          <a:lstStyle/>
          <a:p>
            <a:fld id="{B9D2C864-9362-43C7-A136-D9C41D93A96D}" type="slidenum">
              <a:rPr lang="en-US" smtClean="0"/>
              <a:t>14</a:t>
            </a:fld>
            <a:endParaRPr lang="en-US" dirty="0"/>
          </a:p>
        </p:txBody>
      </p:sp>
    </p:spTree>
    <p:extLst>
      <p:ext uri="{BB962C8B-B14F-4D97-AF65-F5344CB8AC3E}">
        <p14:creationId xmlns:p14="http://schemas.microsoft.com/office/powerpoint/2010/main" val="1095804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Zombie moderne</a:t>
            </a:r>
          </a:p>
        </p:txBody>
      </p:sp>
      <p:sp>
        <p:nvSpPr>
          <p:cNvPr id="3" name="Content Placeholder 2"/>
          <p:cNvSpPr>
            <a:spLocks noGrp="1"/>
          </p:cNvSpPr>
          <p:nvPr>
            <p:ph idx="1"/>
          </p:nvPr>
        </p:nvSpPr>
        <p:spPr>
          <a:xfrm>
            <a:off x="914400" y="1735138"/>
            <a:ext cx="7313613" cy="4460946"/>
          </a:xfrm>
        </p:spPr>
        <p:txBody>
          <a:bodyPr>
            <a:normAutofit fontScale="55000" lnSpcReduction="20000"/>
          </a:bodyPr>
          <a:lstStyle/>
          <a:p>
            <a:r>
              <a:rPr lang="fr" sz="2500" dirty="0"/>
              <a:t>Mentalité survivaliste de l'après-Seconde Guerre mondiale</a:t>
            </a:r>
          </a:p>
          <a:p>
            <a:r>
              <a:rPr lang="fr" sz="2500" dirty="0"/>
              <a:t>Les horreurs d'Hiroshima nous apportent la capacité humaine de violence</a:t>
            </a:r>
          </a:p>
          <a:p>
            <a:r>
              <a:rPr lang="fr" sz="2500" dirty="0"/>
              <a:t>Les images de la télévision et d'Internet, ainsi que la réalité construite des films et plus tard des jeux vidéo, nous montrent ces atrocités.</a:t>
            </a:r>
          </a:p>
          <a:p>
            <a:r>
              <a:rPr lang="fr" sz="2500" dirty="0"/>
              <a:t>George Romero a réalisé le film « La Nuit des morts-vivants » en 1968, sans mentionner le mot zombie</a:t>
            </a:r>
          </a:p>
          <a:p>
            <a:r>
              <a:rPr lang="fr" sz="2500" dirty="0"/>
              <a:t>Les Pulp Fiction étaient des histoires sensationnelles, avec de nombreuses références aux zombies.</a:t>
            </a:r>
          </a:p>
          <a:p>
            <a:r>
              <a:rPr lang="fr" sz="2500" dirty="0"/>
              <a:t>Surcharge de zombies, les jeux représentant des zombies signifient que nous nous éloignons de l'horreur, que nous contrôlons nos peurs, que nous nous éloignons de la capacité humaine à la violence. On peut arrêter un jeu vidéo, pas les horreurs du monde</a:t>
            </a:r>
          </a:p>
          <a:p>
            <a:r>
              <a:rPr lang="fr" sz="2500" dirty="0"/>
              <a:t>Le phénomène zombie moderne a créé un nouveau mot pour décrire quelque chose de déjà mort, comme une entreprise qui n'est plus viable financièrement mais qui fonctionne toujours.</a:t>
            </a:r>
          </a:p>
          <a:p>
            <a:r>
              <a:rPr lang="fr" sz="2500" dirty="0"/>
              <a:t>Des récits apocalyptiques accompagnent le renouveau des zombies</a:t>
            </a:r>
          </a:p>
          <a:p>
            <a:endParaRPr lang="en-US" dirty="0"/>
          </a:p>
          <a:p>
            <a:endParaRPr lang="en-US" dirty="0"/>
          </a:p>
        </p:txBody>
      </p:sp>
      <p:sp>
        <p:nvSpPr>
          <p:cNvPr id="7" name="Slide Number Placeholder 6">
            <a:extLst>
              <a:ext uri="{FF2B5EF4-FFF2-40B4-BE49-F238E27FC236}">
                <a16:creationId xmlns:a16="http://schemas.microsoft.com/office/drawing/2014/main" id="{AA50C26E-2296-DD46-BDDE-CB6E910D7808}"/>
              </a:ext>
            </a:extLst>
          </p:cNvPr>
          <p:cNvSpPr>
            <a:spLocks noGrp="1"/>
          </p:cNvSpPr>
          <p:nvPr>
            <p:ph type="sldNum" sz="quarter" idx="12"/>
          </p:nvPr>
        </p:nvSpPr>
        <p:spPr/>
        <p:txBody>
          <a:bodyPr/>
          <a:lstStyle/>
          <a:p>
            <a:fld id="{B9D2C864-9362-43C7-A136-D9C41D93A96D}" type="slidenum">
              <a:rPr lang="en-US" smtClean="0"/>
              <a:t>15</a:t>
            </a:fld>
            <a:endParaRPr lang="en-US" dirty="0"/>
          </a:p>
        </p:txBody>
      </p:sp>
    </p:spTree>
    <p:extLst>
      <p:ext uri="{BB962C8B-B14F-4D97-AF65-F5344CB8AC3E}">
        <p14:creationId xmlns:p14="http://schemas.microsoft.com/office/powerpoint/2010/main" val="1458846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719AE-FDF8-0A36-A7A3-2D99D52E9697}"/>
              </a:ext>
            </a:extLst>
          </p:cNvPr>
          <p:cNvSpPr>
            <a:spLocks noGrp="1"/>
          </p:cNvSpPr>
          <p:nvPr>
            <p:ph type="title"/>
          </p:nvPr>
        </p:nvSpPr>
        <p:spPr/>
        <p:txBody>
          <a:bodyPr/>
          <a:lstStyle/>
          <a:p>
            <a:r>
              <a:rPr lang="fr" dirty="0"/>
              <a:t>Zombies contre réalité</a:t>
            </a:r>
          </a:p>
        </p:txBody>
      </p:sp>
      <p:sp>
        <p:nvSpPr>
          <p:cNvPr id="3" name="Text Placeholder 2">
            <a:extLst>
              <a:ext uri="{FF2B5EF4-FFF2-40B4-BE49-F238E27FC236}">
                <a16:creationId xmlns:a16="http://schemas.microsoft.com/office/drawing/2014/main" id="{FC2C80BA-E419-F487-4062-83748C45D229}"/>
              </a:ext>
            </a:extLst>
          </p:cNvPr>
          <p:cNvSpPr>
            <a:spLocks noGrp="1"/>
          </p:cNvSpPr>
          <p:nvPr>
            <p:ph type="body" idx="1"/>
          </p:nvPr>
        </p:nvSpPr>
        <p:spPr/>
        <p:txBody>
          <a:bodyPr/>
          <a:lstStyle/>
          <a:p>
            <a:endParaRPr lang="en-GB" dirty="0"/>
          </a:p>
        </p:txBody>
      </p:sp>
      <p:sp>
        <p:nvSpPr>
          <p:cNvPr id="5" name="Slide Number Placeholder 4">
            <a:extLst>
              <a:ext uri="{FF2B5EF4-FFF2-40B4-BE49-F238E27FC236}">
                <a16:creationId xmlns:a16="http://schemas.microsoft.com/office/drawing/2014/main" id="{EFB4E01F-9A6A-4A39-83AE-7BA1ACFF5A74}"/>
              </a:ext>
            </a:extLst>
          </p:cNvPr>
          <p:cNvSpPr>
            <a:spLocks noGrp="1"/>
          </p:cNvSpPr>
          <p:nvPr>
            <p:ph type="sldNum" sz="quarter" idx="12"/>
          </p:nvPr>
        </p:nvSpPr>
        <p:spPr/>
        <p:txBody>
          <a:bodyPr/>
          <a:lstStyle/>
          <a:p>
            <a:fld id="{B9D2C864-9362-43C7-A136-D9C41D93A96D}" type="slidenum">
              <a:rPr lang="en-US" smtClean="0"/>
              <a:t>16</a:t>
            </a:fld>
            <a:endParaRPr lang="en-US" dirty="0"/>
          </a:p>
        </p:txBody>
      </p:sp>
    </p:spTree>
    <p:extLst>
      <p:ext uri="{BB962C8B-B14F-4D97-AF65-F5344CB8AC3E}">
        <p14:creationId xmlns:p14="http://schemas.microsoft.com/office/powerpoint/2010/main" val="2577505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La horde</a:t>
            </a:r>
          </a:p>
        </p:txBody>
      </p:sp>
      <p:pic>
        <p:nvPicPr>
          <p:cNvPr id="4" name="Content Placeholder 3" descr="A group of zombies walk in ragged clothes and showing missing body parts&#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7506" y="1735138"/>
            <a:ext cx="6087401" cy="4056062"/>
          </a:xfrm>
        </p:spPr>
      </p:pic>
      <p:sp>
        <p:nvSpPr>
          <p:cNvPr id="7" name="Slide Number Placeholder 6">
            <a:extLst>
              <a:ext uri="{FF2B5EF4-FFF2-40B4-BE49-F238E27FC236}">
                <a16:creationId xmlns:a16="http://schemas.microsoft.com/office/drawing/2014/main" id="{E4297A20-D913-2441-A0D6-F55A8D98CA26}"/>
              </a:ext>
            </a:extLst>
          </p:cNvPr>
          <p:cNvSpPr>
            <a:spLocks noGrp="1"/>
          </p:cNvSpPr>
          <p:nvPr>
            <p:ph type="sldNum" sz="quarter" idx="12"/>
          </p:nvPr>
        </p:nvSpPr>
        <p:spPr/>
        <p:txBody>
          <a:bodyPr/>
          <a:lstStyle/>
          <a:p>
            <a:fld id="{B9D2C864-9362-43C7-A136-D9C41D93A96D}" type="slidenum">
              <a:rPr lang="en-US" smtClean="0"/>
              <a:t>17</a:t>
            </a:fld>
            <a:endParaRPr lang="en-US" dirty="0"/>
          </a:p>
        </p:txBody>
      </p:sp>
    </p:spTree>
    <p:extLst>
      <p:ext uri="{BB962C8B-B14F-4D97-AF65-F5344CB8AC3E}">
        <p14:creationId xmlns:p14="http://schemas.microsoft.com/office/powerpoint/2010/main" val="3544997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La réalité</a:t>
            </a:r>
          </a:p>
        </p:txBody>
      </p:sp>
      <p:pic>
        <p:nvPicPr>
          <p:cNvPr id="4" name="Content Placeholder 3" descr="Gentleman with bad teeth who is dressed badly and ungroomed"/>
          <p:cNvPicPr>
            <a:picLocks noGrp="1" noChangeAspect="1"/>
          </p:cNvPicPr>
          <p:nvPr>
            <p:ph idx="1"/>
          </p:nvPr>
        </p:nvPicPr>
        <p:blipFill>
          <a:blip r:embed="rId3" cstate="print">
            <a:extLst>
              <a:ext uri="{28A0092B-C50C-407E-A947-70E740481C1C}">
                <a14:useLocalDpi xmlns:a14="http://schemas.microsoft.com/office/drawing/2010/main" val="0"/>
              </a:ext>
            </a:extLst>
          </a:blip>
          <a:srcRect t="703" b="703"/>
          <a:stretch>
            <a:fillRect/>
          </a:stretch>
        </p:blipFill>
        <p:spPr/>
      </p:pic>
      <p:pic>
        <p:nvPicPr>
          <p:cNvPr id="3" name="Picture 2" descr="A gentleman in old clothes with poor teeth"/>
          <p:cNvPicPr>
            <a:picLocks noChangeAspect="1"/>
          </p:cNvPicPr>
          <p:nvPr/>
        </p:nvPicPr>
        <p:blipFill>
          <a:blip r:embed="rId4"/>
          <a:stretch>
            <a:fillRect/>
          </a:stretch>
        </p:blipFill>
        <p:spPr>
          <a:xfrm>
            <a:off x="914400" y="1735138"/>
            <a:ext cx="7302500" cy="4119562"/>
          </a:xfrm>
          <a:prstGeom prst="rect">
            <a:avLst/>
          </a:prstGeom>
        </p:spPr>
      </p:pic>
      <p:sp>
        <p:nvSpPr>
          <p:cNvPr id="8" name="Slide Number Placeholder 7">
            <a:extLst>
              <a:ext uri="{FF2B5EF4-FFF2-40B4-BE49-F238E27FC236}">
                <a16:creationId xmlns:a16="http://schemas.microsoft.com/office/drawing/2014/main" id="{78901A06-93FB-BC4A-A970-86E78ABB3451}"/>
              </a:ext>
            </a:extLst>
          </p:cNvPr>
          <p:cNvSpPr>
            <a:spLocks noGrp="1"/>
          </p:cNvSpPr>
          <p:nvPr>
            <p:ph type="sldNum" sz="quarter" idx="12"/>
          </p:nvPr>
        </p:nvSpPr>
        <p:spPr/>
        <p:txBody>
          <a:bodyPr/>
          <a:lstStyle/>
          <a:p>
            <a:fld id="{B9D2C864-9362-43C7-A136-D9C41D93A96D}" type="slidenum">
              <a:rPr lang="en-US" smtClean="0"/>
              <a:t>18</a:t>
            </a:fld>
            <a:endParaRPr lang="en-US" dirty="0"/>
          </a:p>
        </p:txBody>
      </p:sp>
    </p:spTree>
    <p:extLst>
      <p:ext uri="{BB962C8B-B14F-4D97-AF65-F5344CB8AC3E}">
        <p14:creationId xmlns:p14="http://schemas.microsoft.com/office/powerpoint/2010/main" val="1901859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Plus de réalité…</a:t>
            </a:r>
          </a:p>
        </p:txBody>
      </p:sp>
      <p:pic>
        <p:nvPicPr>
          <p:cNvPr id="3" name="Picture 2" descr="A homeless gentleman with very sore fee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620838"/>
            <a:ext cx="2883693" cy="4119562"/>
          </a:xfrm>
          <a:prstGeom prst="rect">
            <a:avLst/>
          </a:prstGeom>
        </p:spPr>
      </p:pic>
      <p:pic>
        <p:nvPicPr>
          <p:cNvPr id="7" name="Picture 6" descr="A street sleeper with ragged clothes eating"/>
          <p:cNvPicPr>
            <a:picLocks noChangeAspect="1"/>
          </p:cNvPicPr>
          <p:nvPr/>
        </p:nvPicPr>
        <p:blipFill>
          <a:blip r:embed="rId4"/>
          <a:stretch>
            <a:fillRect/>
          </a:stretch>
        </p:blipFill>
        <p:spPr>
          <a:xfrm>
            <a:off x="4902553" y="2461419"/>
            <a:ext cx="2695388" cy="2438400"/>
          </a:xfrm>
          <a:prstGeom prst="rect">
            <a:avLst/>
          </a:prstGeom>
        </p:spPr>
      </p:pic>
      <p:sp>
        <p:nvSpPr>
          <p:cNvPr id="9" name="Slide Number Placeholder 8">
            <a:extLst>
              <a:ext uri="{FF2B5EF4-FFF2-40B4-BE49-F238E27FC236}">
                <a16:creationId xmlns:a16="http://schemas.microsoft.com/office/drawing/2014/main" id="{DA6F4ECD-ED5A-3A4B-8BB8-476E63751004}"/>
              </a:ext>
            </a:extLst>
          </p:cNvPr>
          <p:cNvSpPr>
            <a:spLocks noGrp="1"/>
          </p:cNvSpPr>
          <p:nvPr>
            <p:ph type="sldNum" sz="quarter" idx="12"/>
          </p:nvPr>
        </p:nvSpPr>
        <p:spPr/>
        <p:txBody>
          <a:bodyPr/>
          <a:lstStyle/>
          <a:p>
            <a:fld id="{B9D2C864-9362-43C7-A136-D9C41D93A96D}" type="slidenum">
              <a:rPr lang="en-US" smtClean="0"/>
              <a:t>19</a:t>
            </a:fld>
            <a:endParaRPr lang="en-US" dirty="0"/>
          </a:p>
        </p:txBody>
      </p:sp>
    </p:spTree>
    <p:extLst>
      <p:ext uri="{BB962C8B-B14F-4D97-AF65-F5344CB8AC3E}">
        <p14:creationId xmlns:p14="http://schemas.microsoft.com/office/powerpoint/2010/main" val="3610300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Culture zombie actuelle</a:t>
            </a:r>
          </a:p>
        </p:txBody>
      </p:sp>
      <p:sp>
        <p:nvSpPr>
          <p:cNvPr id="3" name="Content Placeholder 2"/>
          <p:cNvSpPr>
            <a:spLocks noGrp="1"/>
          </p:cNvSpPr>
          <p:nvPr>
            <p:ph idx="1"/>
          </p:nvPr>
        </p:nvSpPr>
        <p:spPr/>
        <p:txBody>
          <a:bodyPr>
            <a:normAutofit fontScale="85000" lnSpcReduction="20000"/>
          </a:bodyPr>
          <a:lstStyle/>
          <a:p>
            <a:r>
              <a:rPr lang="fr" dirty="0"/>
              <a:t>La culture zombie moderne est différente des histoires originales </a:t>
            </a:r>
            <a:r>
              <a:rPr lang="fr" i="1" dirty="0"/>
              <a:t>de zombies </a:t>
            </a:r>
            <a:r>
              <a:rPr lang="fr" dirty="0"/>
              <a:t>, principalement parce qu’il s’agit d’un concept basé sur des virus.</a:t>
            </a:r>
          </a:p>
          <a:p>
            <a:r>
              <a:rPr lang="fr" dirty="0"/>
              <a:t>Cela nous donne l’espoir qu’il existe un remède, ou du moins que les zombies sont « créés par l’homme » et donc contrôlables d’une manière ou d’une autre.</a:t>
            </a:r>
          </a:p>
          <a:p>
            <a:r>
              <a:rPr lang="fr" dirty="0"/>
              <a:t>Des livres ont été écrits sur les stratégies d'évitement, comme </a:t>
            </a:r>
            <a:r>
              <a:rPr lang="fr" i="1" dirty="0"/>
              <a:t>The Zombie Survival Guide </a:t>
            </a:r>
            <a:r>
              <a:rPr lang="fr" dirty="0"/>
              <a:t>de Brooks, imprimé en 2003.</a:t>
            </a:r>
          </a:p>
          <a:p>
            <a:r>
              <a:rPr lang="fr" dirty="0"/>
              <a:t>L'armée américaine a un plan au Pentagone pour l'apocalypse zombie - CONOP 8888 non classifié.</a:t>
            </a:r>
          </a:p>
          <a:p>
            <a:r>
              <a:rPr lang="fr" dirty="0"/>
              <a:t>Les histoires de zombies commencent à adopter un point de vue survivaliste</a:t>
            </a:r>
          </a:p>
          <a:p>
            <a:endParaRPr lang="en-US" dirty="0"/>
          </a:p>
        </p:txBody>
      </p:sp>
      <p:sp>
        <p:nvSpPr>
          <p:cNvPr id="7" name="Slide Number Placeholder 6">
            <a:extLst>
              <a:ext uri="{FF2B5EF4-FFF2-40B4-BE49-F238E27FC236}">
                <a16:creationId xmlns:a16="http://schemas.microsoft.com/office/drawing/2014/main" id="{76DA03B1-477C-B948-8E95-1F33CD7405A0}"/>
              </a:ext>
            </a:extLst>
          </p:cNvPr>
          <p:cNvSpPr>
            <a:spLocks noGrp="1"/>
          </p:cNvSpPr>
          <p:nvPr>
            <p:ph type="sldNum" sz="quarter" idx="12"/>
          </p:nvPr>
        </p:nvSpPr>
        <p:spPr/>
        <p:txBody>
          <a:bodyPr/>
          <a:lstStyle/>
          <a:p>
            <a:fld id="{B9D2C864-9362-43C7-A136-D9C41D93A96D}" type="slidenum">
              <a:rPr lang="en-US" smtClean="0"/>
              <a:t>20</a:t>
            </a:fld>
            <a:endParaRPr lang="en-US" dirty="0"/>
          </a:p>
        </p:txBody>
      </p:sp>
    </p:spTree>
    <p:extLst>
      <p:ext uri="{BB962C8B-B14F-4D97-AF65-F5344CB8AC3E}">
        <p14:creationId xmlns:p14="http://schemas.microsoft.com/office/powerpoint/2010/main" val="831189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Survivalistes</a:t>
            </a:r>
          </a:p>
        </p:txBody>
      </p:sp>
      <p:sp>
        <p:nvSpPr>
          <p:cNvPr id="3" name="Content Placeholder 2"/>
          <p:cNvSpPr>
            <a:spLocks noGrp="1"/>
          </p:cNvSpPr>
          <p:nvPr>
            <p:ph idx="1"/>
          </p:nvPr>
        </p:nvSpPr>
        <p:spPr>
          <a:xfrm>
            <a:off x="914400" y="1735137"/>
            <a:ext cx="7313613" cy="4474593"/>
          </a:xfrm>
        </p:spPr>
        <p:txBody>
          <a:bodyPr>
            <a:normAutofit fontScale="62500" lnSpcReduction="20000"/>
          </a:bodyPr>
          <a:lstStyle/>
          <a:p>
            <a:r>
              <a:rPr lang="fr" dirty="0"/>
              <a:t>Selon Vidergar , chercheur à Stanford , notre obsession moderne pour les zombies est liée à la mentalité de survie qui s'est développée après la Seconde Guerre mondiale.</a:t>
            </a:r>
          </a:p>
          <a:p>
            <a:r>
              <a:rPr lang="fr" dirty="0"/>
              <a:t>La fascination pour la fin du monde tel que nous le connaissons remonte à l’avènement de la guerre nucléaire pendant la Seconde Guerre mondiale et aux camps de concentration.</a:t>
            </a:r>
          </a:p>
          <a:p>
            <a:r>
              <a:rPr lang="fr" dirty="0"/>
              <a:t>Avec des événements horribles comme l’attentat d’Hiroshima, nous sommes confrontés à un autre fait indescriptible de la capacité humaine à la violence, qui est devenu plus public grâce à nos méthodes de communication modernes, inexistantes auparavant.</a:t>
            </a:r>
          </a:p>
          <a:p>
            <a:r>
              <a:rPr lang="fr" dirty="0"/>
              <a:t>Des camps de concentration remplis de gens mourant de faim</a:t>
            </a:r>
          </a:p>
          <a:p>
            <a:r>
              <a:rPr lang="fr" dirty="0"/>
              <a:t>Nous avons pu voir des images horribles et réelles des atrocités à la télévision et sur Internet. Ces images, une fois vues, ne peuvent être invisibles.</a:t>
            </a:r>
          </a:p>
          <a:p>
            <a:r>
              <a:rPr lang="fr" dirty="0"/>
              <a:t>Notre fascination pour </a:t>
            </a:r>
            <a:r>
              <a:rPr lang="fr" i="1" dirty="0"/>
              <a:t>les zombies </a:t>
            </a:r>
            <a:r>
              <a:rPr lang="fr" dirty="0"/>
              <a:t>pourrait être due au fait que leurs corps en décomposition affirment notre mortalité, le handicap inhérent à l'incarnation humaine.</a:t>
            </a:r>
          </a:p>
        </p:txBody>
      </p:sp>
      <p:sp>
        <p:nvSpPr>
          <p:cNvPr id="7" name="Slide Number Placeholder 6">
            <a:extLst>
              <a:ext uri="{FF2B5EF4-FFF2-40B4-BE49-F238E27FC236}">
                <a16:creationId xmlns:a16="http://schemas.microsoft.com/office/drawing/2014/main" id="{FB17D41A-197A-AD42-87E8-6E3B17CA48A2}"/>
              </a:ext>
            </a:extLst>
          </p:cNvPr>
          <p:cNvSpPr>
            <a:spLocks noGrp="1"/>
          </p:cNvSpPr>
          <p:nvPr>
            <p:ph type="sldNum" sz="quarter" idx="12"/>
          </p:nvPr>
        </p:nvSpPr>
        <p:spPr/>
        <p:txBody>
          <a:bodyPr/>
          <a:lstStyle/>
          <a:p>
            <a:fld id="{B9D2C864-9362-43C7-A136-D9C41D93A96D}" type="slidenum">
              <a:rPr lang="en-US" smtClean="0"/>
              <a:t>21</a:t>
            </a:fld>
            <a:endParaRPr lang="en-US" dirty="0"/>
          </a:p>
        </p:txBody>
      </p:sp>
    </p:spTree>
    <p:extLst>
      <p:ext uri="{BB962C8B-B14F-4D97-AF65-F5344CB8AC3E}">
        <p14:creationId xmlns:p14="http://schemas.microsoft.com/office/powerpoint/2010/main" val="3797987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Déshumanisation</a:t>
            </a:r>
          </a:p>
        </p:txBody>
      </p:sp>
      <p:sp>
        <p:nvSpPr>
          <p:cNvPr id="3" name="Content Placeholder 2"/>
          <p:cNvSpPr>
            <a:spLocks noGrp="1"/>
          </p:cNvSpPr>
          <p:nvPr>
            <p:ph idx="1"/>
          </p:nvPr>
        </p:nvSpPr>
        <p:spPr/>
        <p:txBody>
          <a:bodyPr>
            <a:normAutofit fontScale="85000" lnSpcReduction="20000"/>
          </a:bodyPr>
          <a:lstStyle/>
          <a:p>
            <a:r>
              <a:rPr lang="fr" dirty="0"/>
              <a:t>Il est tellement plus facile de déshumaniser les choses qui nous mettent mal à l'aise, par exemple les réfugiés de guerre qui tentent désespérément d'être considérés comme des êtres humains viables et que nous transformons en choses plutôt qu'en personnes.</a:t>
            </a:r>
          </a:p>
          <a:p>
            <a:r>
              <a:rPr lang="fr" dirty="0"/>
              <a:t>«Nous sommes tous également complices du meurtre des autres» Dahlia Schweitzer 2018</a:t>
            </a:r>
            <a:endParaRPr lang="en-CA" dirty="0"/>
          </a:p>
          <a:p>
            <a:r>
              <a:rPr lang="fr" dirty="0"/>
              <a:t>La Horde sans nom et sans visage</a:t>
            </a:r>
          </a:p>
          <a:p>
            <a:r>
              <a:rPr lang="fr" dirty="0"/>
              <a:t>Les zombies sont-ils sans âme, donc toujours pas humains ? Devons-nous également déshumaniser les autres, comme les réfugiés, de cette manière ?</a:t>
            </a:r>
          </a:p>
          <a:p>
            <a:r>
              <a:rPr lang="fr" dirty="0"/>
              <a:t>En tant que société, nous avons peur pour notre avenir, les choses changent, désirons-nous réellement l’apocalypse ?</a:t>
            </a:r>
          </a:p>
          <a:p>
            <a:pPr marL="0" indent="0">
              <a:buNone/>
            </a:pPr>
            <a:endParaRPr lang="en-US" dirty="0"/>
          </a:p>
        </p:txBody>
      </p:sp>
      <p:sp>
        <p:nvSpPr>
          <p:cNvPr id="7" name="Slide Number Placeholder 6">
            <a:extLst>
              <a:ext uri="{FF2B5EF4-FFF2-40B4-BE49-F238E27FC236}">
                <a16:creationId xmlns:a16="http://schemas.microsoft.com/office/drawing/2014/main" id="{EC724D42-F16C-D742-B6B4-95192C202F96}"/>
              </a:ext>
            </a:extLst>
          </p:cNvPr>
          <p:cNvSpPr>
            <a:spLocks noGrp="1"/>
          </p:cNvSpPr>
          <p:nvPr>
            <p:ph type="sldNum" sz="quarter" idx="12"/>
          </p:nvPr>
        </p:nvSpPr>
        <p:spPr/>
        <p:txBody>
          <a:bodyPr/>
          <a:lstStyle/>
          <a:p>
            <a:fld id="{B9D2C864-9362-43C7-A136-D9C41D93A96D}" type="slidenum">
              <a:rPr lang="en-US" smtClean="0"/>
              <a:t>22</a:t>
            </a:fld>
            <a:endParaRPr lang="en-US" dirty="0"/>
          </a:p>
        </p:txBody>
      </p:sp>
    </p:spTree>
    <p:extLst>
      <p:ext uri="{BB962C8B-B14F-4D97-AF65-F5344CB8AC3E}">
        <p14:creationId xmlns:p14="http://schemas.microsoft.com/office/powerpoint/2010/main" val="3020407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Apocalypse</a:t>
            </a:r>
          </a:p>
        </p:txBody>
      </p:sp>
      <p:sp>
        <p:nvSpPr>
          <p:cNvPr id="3" name="Content Placeholder 2"/>
          <p:cNvSpPr>
            <a:spLocks noGrp="1"/>
          </p:cNvSpPr>
          <p:nvPr>
            <p:ph idx="1"/>
          </p:nvPr>
        </p:nvSpPr>
        <p:spPr>
          <a:xfrm>
            <a:off x="914400" y="1501255"/>
            <a:ext cx="7313613" cy="4708476"/>
          </a:xfrm>
        </p:spPr>
        <p:txBody>
          <a:bodyPr>
            <a:normAutofit fontScale="70000" lnSpcReduction="20000"/>
          </a:bodyPr>
          <a:lstStyle/>
          <a:p>
            <a:r>
              <a:rPr lang="fr" dirty="0"/>
              <a:t>Les théories du complot nous aident en fait à nous sentir mieux car il doit y avoir quelqu'un en charge quelque part.</a:t>
            </a:r>
          </a:p>
          <a:p>
            <a:r>
              <a:rPr lang="fr" dirty="0"/>
              <a:t>Dans l’apocalypse, on n’a pas le temps de s’occuper des autres, pourtant les groupes comptent et réussissent</a:t>
            </a:r>
          </a:p>
          <a:p>
            <a:r>
              <a:rPr lang="fr" dirty="0"/>
              <a:t>Peu de gens se soucient de notre apparence comme pour Instagram, mais s'inquiètent de la survie et de la provenance de notre prochain repas.</a:t>
            </a:r>
          </a:p>
          <a:p>
            <a:r>
              <a:rPr lang="fr" dirty="0"/>
              <a:t>L’ingérence du gouvernement n’existe plus puisqu’il n’y a plus de gouvernement, d’Internet, de télévision.</a:t>
            </a:r>
          </a:p>
          <a:p>
            <a:r>
              <a:rPr lang="fr" dirty="0"/>
              <a:t>Les personnes handicapées, faibles, enceintes, malades sont les premières à apparaître dans les films de zombies</a:t>
            </a:r>
          </a:p>
          <a:p>
            <a:r>
              <a:rPr lang="fr" dirty="0"/>
              <a:t>Voulons-nous réellement revenir à une époque plus simple, où l’argent et les marchés boursiers n’étaient pas des forces motrices et où nous pouvions prendre soin les uns des autres, nous parler, cultiver nous-mêmes de la nourriture ?</a:t>
            </a:r>
          </a:p>
        </p:txBody>
      </p:sp>
      <p:sp>
        <p:nvSpPr>
          <p:cNvPr id="7" name="Slide Number Placeholder 6">
            <a:extLst>
              <a:ext uri="{FF2B5EF4-FFF2-40B4-BE49-F238E27FC236}">
                <a16:creationId xmlns:a16="http://schemas.microsoft.com/office/drawing/2014/main" id="{8DE6545A-6B99-0B4A-ADD2-E02131DDF739}"/>
              </a:ext>
            </a:extLst>
          </p:cNvPr>
          <p:cNvSpPr>
            <a:spLocks noGrp="1"/>
          </p:cNvSpPr>
          <p:nvPr>
            <p:ph type="sldNum" sz="quarter" idx="12"/>
          </p:nvPr>
        </p:nvSpPr>
        <p:spPr/>
        <p:txBody>
          <a:bodyPr/>
          <a:lstStyle/>
          <a:p>
            <a:fld id="{B9D2C864-9362-43C7-A136-D9C41D93A96D}" type="slidenum">
              <a:rPr lang="en-US" smtClean="0"/>
              <a:t>23</a:t>
            </a:fld>
            <a:endParaRPr lang="en-US" dirty="0"/>
          </a:p>
        </p:txBody>
      </p:sp>
    </p:spTree>
    <p:extLst>
      <p:ext uri="{BB962C8B-B14F-4D97-AF65-F5344CB8AC3E}">
        <p14:creationId xmlns:p14="http://schemas.microsoft.com/office/powerpoint/2010/main" val="1014372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CA7A2E9-5998-59DE-183B-E01F3258A772}"/>
              </a:ext>
            </a:extLst>
          </p:cNvPr>
          <p:cNvSpPr>
            <a:spLocks noGrp="1"/>
          </p:cNvSpPr>
          <p:nvPr>
            <p:ph type="title"/>
          </p:nvPr>
        </p:nvSpPr>
        <p:spPr/>
        <p:txBody>
          <a:bodyPr/>
          <a:lstStyle/>
          <a:p>
            <a:r>
              <a:rPr lang="fr" dirty="0"/>
              <a:t>Peut-on attraper un handicap ?</a:t>
            </a:r>
          </a:p>
        </p:txBody>
      </p:sp>
      <p:sp>
        <p:nvSpPr>
          <p:cNvPr id="7" name="Text Placeholder 6">
            <a:extLst>
              <a:ext uri="{FF2B5EF4-FFF2-40B4-BE49-F238E27FC236}">
                <a16:creationId xmlns:a16="http://schemas.microsoft.com/office/drawing/2014/main" id="{5685C348-2EF6-1D21-CAC6-B5A828F13337}"/>
              </a:ext>
            </a:extLst>
          </p:cNvPr>
          <p:cNvSpPr>
            <a:spLocks noGrp="1"/>
          </p:cNvSpPr>
          <p:nvPr>
            <p:ph type="body" idx="1"/>
          </p:nvPr>
        </p:nvSpPr>
        <p:spPr/>
        <p:txBody>
          <a:bodyPr/>
          <a:lstStyle/>
          <a:p>
            <a:r>
              <a:rPr lang="fr" dirty="0"/>
              <a:t>En fait, nous pouvons</a:t>
            </a:r>
          </a:p>
        </p:txBody>
      </p:sp>
      <p:sp>
        <p:nvSpPr>
          <p:cNvPr id="5" name="Slide Number Placeholder 4">
            <a:extLst>
              <a:ext uri="{FF2B5EF4-FFF2-40B4-BE49-F238E27FC236}">
                <a16:creationId xmlns:a16="http://schemas.microsoft.com/office/drawing/2014/main" id="{EFE0F55B-60AF-24FC-0227-8D536C0CFC52}"/>
              </a:ext>
            </a:extLst>
          </p:cNvPr>
          <p:cNvSpPr>
            <a:spLocks noGrp="1"/>
          </p:cNvSpPr>
          <p:nvPr>
            <p:ph type="sldNum" sz="quarter" idx="12"/>
          </p:nvPr>
        </p:nvSpPr>
        <p:spPr/>
        <p:txBody>
          <a:bodyPr/>
          <a:lstStyle/>
          <a:p>
            <a:fld id="{B9D2C864-9362-43C7-A136-D9C41D93A96D}" type="slidenum">
              <a:rPr lang="en-US" smtClean="0"/>
              <a:t>24</a:t>
            </a:fld>
            <a:endParaRPr lang="en-US" dirty="0"/>
          </a:p>
        </p:txBody>
      </p:sp>
    </p:spTree>
    <p:extLst>
      <p:ext uri="{BB962C8B-B14F-4D97-AF65-F5344CB8AC3E}">
        <p14:creationId xmlns:p14="http://schemas.microsoft.com/office/powerpoint/2010/main" val="3999442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Germaphobie </a:t>
            </a:r>
            <a:r>
              <a:rPr lang="fr" sz="2800" dirty="0"/>
              <a:t>et autres peurs</a:t>
            </a:r>
            <a:endParaRPr lang="en-US" dirty="0"/>
          </a:p>
        </p:txBody>
      </p:sp>
      <p:sp>
        <p:nvSpPr>
          <p:cNvPr id="3" name="Content Placeholder 2"/>
          <p:cNvSpPr>
            <a:spLocks noGrp="1"/>
          </p:cNvSpPr>
          <p:nvPr>
            <p:ph idx="1"/>
          </p:nvPr>
        </p:nvSpPr>
        <p:spPr>
          <a:xfrm>
            <a:off x="914400" y="1735137"/>
            <a:ext cx="7313613" cy="4474593"/>
          </a:xfrm>
        </p:spPr>
        <p:txBody>
          <a:bodyPr>
            <a:normAutofit lnSpcReduction="10000"/>
          </a:bodyPr>
          <a:lstStyle/>
          <a:p>
            <a:r>
              <a:rPr lang="fr" dirty="0"/>
              <a:t>Peut-on attraper un virus du handicap ? Oreillons, polio.</a:t>
            </a:r>
          </a:p>
          <a:p>
            <a:r>
              <a:rPr lang="fr" dirty="0"/>
              <a:t>La malnutrition, les soins de santé inadéquats et la pauvreté sont toutes des causes d'invalidité.</a:t>
            </a:r>
          </a:p>
          <a:p>
            <a:r>
              <a:rPr lang="fr" dirty="0"/>
              <a:t>Les gens croient-ils qu'ils peuvent attraper un handicap ?</a:t>
            </a:r>
          </a:p>
          <a:p>
            <a:pPr lvl="1"/>
            <a:r>
              <a:rPr lang="fr" dirty="0"/>
              <a:t>Le handicap est-il donné par Dieu comme punition ?</a:t>
            </a:r>
          </a:p>
          <a:p>
            <a:r>
              <a:rPr lang="fr" dirty="0"/>
              <a:t>Nous sommes tellement obsédés par la propreté que nous affaiblissons nous-mêmes et affaiblissons notre système immunitaire.</a:t>
            </a:r>
          </a:p>
        </p:txBody>
      </p:sp>
      <p:sp>
        <p:nvSpPr>
          <p:cNvPr id="7" name="Slide Number Placeholder 6">
            <a:extLst>
              <a:ext uri="{FF2B5EF4-FFF2-40B4-BE49-F238E27FC236}">
                <a16:creationId xmlns:a16="http://schemas.microsoft.com/office/drawing/2014/main" id="{F7911DD6-B328-9A48-9CD7-4820FD85EEC5}"/>
              </a:ext>
            </a:extLst>
          </p:cNvPr>
          <p:cNvSpPr>
            <a:spLocks noGrp="1"/>
          </p:cNvSpPr>
          <p:nvPr>
            <p:ph type="sldNum" sz="quarter" idx="12"/>
          </p:nvPr>
        </p:nvSpPr>
        <p:spPr/>
        <p:txBody>
          <a:bodyPr/>
          <a:lstStyle/>
          <a:p>
            <a:fld id="{B9D2C864-9362-43C7-A136-D9C41D93A96D}" type="slidenum">
              <a:rPr lang="en-US" smtClean="0"/>
              <a:t>25</a:t>
            </a:fld>
            <a:endParaRPr lang="en-US" dirty="0"/>
          </a:p>
        </p:txBody>
      </p:sp>
    </p:spTree>
    <p:extLst>
      <p:ext uri="{BB962C8B-B14F-4D97-AF65-F5344CB8AC3E}">
        <p14:creationId xmlns:p14="http://schemas.microsoft.com/office/powerpoint/2010/main" val="1053618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35205-206C-CAA0-D3F2-B9235C47F109}"/>
              </a:ext>
            </a:extLst>
          </p:cNvPr>
          <p:cNvSpPr>
            <a:spLocks noGrp="1"/>
          </p:cNvSpPr>
          <p:nvPr>
            <p:ph type="title"/>
          </p:nvPr>
        </p:nvSpPr>
        <p:spPr/>
        <p:txBody>
          <a:bodyPr/>
          <a:lstStyle/>
          <a:p>
            <a:r>
              <a:rPr lang="fr" dirty="0"/>
              <a:t>La mort</a:t>
            </a:r>
          </a:p>
        </p:txBody>
      </p:sp>
      <p:sp>
        <p:nvSpPr>
          <p:cNvPr id="3" name="Text Placeholder 2">
            <a:extLst>
              <a:ext uri="{FF2B5EF4-FFF2-40B4-BE49-F238E27FC236}">
                <a16:creationId xmlns:a16="http://schemas.microsoft.com/office/drawing/2014/main" id="{8FB754D7-8A19-EF1B-335C-95A4F3E39DF8}"/>
              </a:ext>
            </a:extLst>
          </p:cNvPr>
          <p:cNvSpPr>
            <a:spLocks noGrp="1"/>
          </p:cNvSpPr>
          <p:nvPr>
            <p:ph type="body" idx="1"/>
          </p:nvPr>
        </p:nvSpPr>
        <p:spPr/>
        <p:txBody>
          <a:bodyPr/>
          <a:lstStyle/>
          <a:p>
            <a:r>
              <a:rPr lang="fr" dirty="0"/>
              <a:t>Y a-t-il une vie après la mort?</a:t>
            </a:r>
          </a:p>
        </p:txBody>
      </p:sp>
      <p:sp>
        <p:nvSpPr>
          <p:cNvPr id="5" name="Slide Number Placeholder 4">
            <a:extLst>
              <a:ext uri="{FF2B5EF4-FFF2-40B4-BE49-F238E27FC236}">
                <a16:creationId xmlns:a16="http://schemas.microsoft.com/office/drawing/2014/main" id="{4D67C20F-8E73-009D-ACCF-A22019061F9D}"/>
              </a:ext>
            </a:extLst>
          </p:cNvPr>
          <p:cNvSpPr>
            <a:spLocks noGrp="1"/>
          </p:cNvSpPr>
          <p:nvPr>
            <p:ph type="sldNum" sz="quarter" idx="12"/>
          </p:nvPr>
        </p:nvSpPr>
        <p:spPr/>
        <p:txBody>
          <a:bodyPr/>
          <a:lstStyle/>
          <a:p>
            <a:fld id="{B9D2C864-9362-43C7-A136-D9C41D93A96D}" type="slidenum">
              <a:rPr lang="en-US" smtClean="0"/>
              <a:t>26</a:t>
            </a:fld>
            <a:endParaRPr lang="en-US" dirty="0"/>
          </a:p>
        </p:txBody>
      </p:sp>
    </p:spTree>
    <p:extLst>
      <p:ext uri="{BB962C8B-B14F-4D97-AF65-F5344CB8AC3E}">
        <p14:creationId xmlns:p14="http://schemas.microsoft.com/office/powerpoint/2010/main" val="2583660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Thanatophobie</a:t>
            </a:r>
          </a:p>
        </p:txBody>
      </p:sp>
      <p:sp>
        <p:nvSpPr>
          <p:cNvPr id="3" name="Content Placeholder 2"/>
          <p:cNvSpPr>
            <a:spLocks noGrp="1"/>
          </p:cNvSpPr>
          <p:nvPr>
            <p:ph idx="1"/>
          </p:nvPr>
        </p:nvSpPr>
        <p:spPr>
          <a:xfrm>
            <a:off x="914400" y="1735137"/>
            <a:ext cx="7313613" cy="4474593"/>
          </a:xfrm>
        </p:spPr>
        <p:txBody>
          <a:bodyPr>
            <a:normAutofit/>
          </a:bodyPr>
          <a:lstStyle/>
          <a:p>
            <a:r>
              <a:rPr lang="fr" dirty="0"/>
              <a:t>Peur de la mort</a:t>
            </a:r>
          </a:p>
          <a:p>
            <a:r>
              <a:rPr lang="fr" dirty="0"/>
              <a:t>Serment médical d'Hippocrate – la vie à tout prix</a:t>
            </a:r>
          </a:p>
          <a:p>
            <a:r>
              <a:rPr lang="fr" dirty="0"/>
              <a:t>La première définition de la mort était un cœur qui ne battait pas</a:t>
            </a:r>
          </a:p>
          <a:p>
            <a:r>
              <a:rPr lang="fr" dirty="0"/>
              <a:t>Maintenant, c'est un manque de fonction cérébrale, c'est pourquoi les zombies sont tués par un coup à la tête.</a:t>
            </a:r>
          </a:p>
        </p:txBody>
      </p:sp>
      <p:sp>
        <p:nvSpPr>
          <p:cNvPr id="7" name="Slide Number Placeholder 6">
            <a:extLst>
              <a:ext uri="{FF2B5EF4-FFF2-40B4-BE49-F238E27FC236}">
                <a16:creationId xmlns:a16="http://schemas.microsoft.com/office/drawing/2014/main" id="{7F5F4A17-D4B7-DF48-AF36-771E1E266A8D}"/>
              </a:ext>
            </a:extLst>
          </p:cNvPr>
          <p:cNvSpPr>
            <a:spLocks noGrp="1"/>
          </p:cNvSpPr>
          <p:nvPr>
            <p:ph type="sldNum" sz="quarter" idx="12"/>
          </p:nvPr>
        </p:nvSpPr>
        <p:spPr/>
        <p:txBody>
          <a:bodyPr/>
          <a:lstStyle/>
          <a:p>
            <a:fld id="{B9D2C864-9362-43C7-A136-D9C41D93A96D}" type="slidenum">
              <a:rPr lang="en-US" smtClean="0"/>
              <a:t>27</a:t>
            </a:fld>
            <a:endParaRPr lang="en-US" dirty="0"/>
          </a:p>
        </p:txBody>
      </p:sp>
    </p:spTree>
    <p:extLst>
      <p:ext uri="{BB962C8B-B14F-4D97-AF65-F5344CB8AC3E}">
        <p14:creationId xmlns:p14="http://schemas.microsoft.com/office/powerpoint/2010/main" val="366014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C9C6F-327A-1B08-3AF2-B5555602A5B2}"/>
              </a:ext>
            </a:extLst>
          </p:cNvPr>
          <p:cNvSpPr>
            <a:spLocks noGrp="1"/>
          </p:cNvSpPr>
          <p:nvPr>
            <p:ph type="title"/>
          </p:nvPr>
        </p:nvSpPr>
        <p:spPr/>
        <p:txBody>
          <a:bodyPr/>
          <a:lstStyle/>
          <a:p>
            <a:r>
              <a:rPr lang="fr" dirty="0"/>
              <a:t>Biais</a:t>
            </a:r>
          </a:p>
        </p:txBody>
      </p:sp>
      <p:sp>
        <p:nvSpPr>
          <p:cNvPr id="3" name="Text Placeholder 2">
            <a:extLst>
              <a:ext uri="{FF2B5EF4-FFF2-40B4-BE49-F238E27FC236}">
                <a16:creationId xmlns:a16="http://schemas.microsoft.com/office/drawing/2014/main" id="{E39C5191-7D85-7DD1-3619-449E6E7D1BAF}"/>
              </a:ext>
            </a:extLst>
          </p:cNvPr>
          <p:cNvSpPr>
            <a:spLocks noGrp="1"/>
          </p:cNvSpPr>
          <p:nvPr>
            <p:ph type="body" idx="1"/>
          </p:nvPr>
        </p:nvSpPr>
        <p:spPr/>
        <p:txBody>
          <a:bodyPr/>
          <a:lstStyle/>
          <a:p>
            <a:r>
              <a:rPr lang="fr" dirty="0"/>
              <a:t>Et comment nous pouvons comprendre et combattre les préjugés illogiques</a:t>
            </a:r>
          </a:p>
        </p:txBody>
      </p:sp>
      <p:sp>
        <p:nvSpPr>
          <p:cNvPr id="5" name="Slide Number Placeholder 4">
            <a:extLst>
              <a:ext uri="{FF2B5EF4-FFF2-40B4-BE49-F238E27FC236}">
                <a16:creationId xmlns:a16="http://schemas.microsoft.com/office/drawing/2014/main" id="{EFC3120A-7E70-4091-BF38-12729BB92A91}"/>
              </a:ext>
            </a:extLst>
          </p:cNvPr>
          <p:cNvSpPr>
            <a:spLocks noGrp="1"/>
          </p:cNvSpPr>
          <p:nvPr>
            <p:ph type="sldNum" sz="quarter" idx="12"/>
          </p:nvPr>
        </p:nvSpPr>
        <p:spPr/>
        <p:txBody>
          <a:bodyPr/>
          <a:lstStyle/>
          <a:p>
            <a:fld id="{B9D2C864-9362-43C7-A136-D9C41D93A96D}" type="slidenum">
              <a:rPr lang="en-US" smtClean="0"/>
              <a:t>28</a:t>
            </a:fld>
            <a:endParaRPr lang="en-US" dirty="0"/>
          </a:p>
        </p:txBody>
      </p:sp>
    </p:spTree>
    <p:extLst>
      <p:ext uri="{BB962C8B-B14F-4D97-AF65-F5344CB8AC3E}">
        <p14:creationId xmlns:p14="http://schemas.microsoft.com/office/powerpoint/2010/main" val="594213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BCD92-7B54-17AF-C114-B4C950CD7C1C}"/>
              </a:ext>
            </a:extLst>
          </p:cNvPr>
          <p:cNvSpPr>
            <a:spLocks noGrp="1"/>
          </p:cNvSpPr>
          <p:nvPr>
            <p:ph type="title"/>
          </p:nvPr>
        </p:nvSpPr>
        <p:spPr/>
        <p:txBody>
          <a:bodyPr/>
          <a:lstStyle/>
          <a:p>
            <a:r>
              <a:rPr lang="fr" dirty="0"/>
              <a:t>Prothèse narrative</a:t>
            </a:r>
          </a:p>
        </p:txBody>
      </p:sp>
      <p:sp>
        <p:nvSpPr>
          <p:cNvPr id="3" name="Content Placeholder 2">
            <a:extLst>
              <a:ext uri="{FF2B5EF4-FFF2-40B4-BE49-F238E27FC236}">
                <a16:creationId xmlns:a16="http://schemas.microsoft.com/office/drawing/2014/main" id="{EC1A62FD-D965-8D5D-C4C3-AEBE38B74112}"/>
              </a:ext>
            </a:extLst>
          </p:cNvPr>
          <p:cNvSpPr>
            <a:spLocks noGrp="1"/>
          </p:cNvSpPr>
          <p:nvPr>
            <p:ph idx="1"/>
          </p:nvPr>
        </p:nvSpPr>
        <p:spPr/>
        <p:txBody>
          <a:bodyPr>
            <a:normAutofit fontScale="92500" lnSpcReduction="10000"/>
          </a:bodyPr>
          <a:lstStyle/>
          <a:p>
            <a:r>
              <a:rPr lang="fr" dirty="0"/>
              <a:t>Il a été utilisé dans certains contextes pour discuter de la représentation du handicap dans la littérature et les médias. Il fait référence à la manière dont les récits intègrent le handicap comme intrigue ou métaphore, renforçant souvent les stéréotypes ou les perceptions sociétales du handicap.</a:t>
            </a:r>
          </a:p>
          <a:p>
            <a:r>
              <a:rPr lang="fr" dirty="0"/>
              <a:t>Le concept souligne l'idée selon laquelle les personnages handicapés sont souvent utilisés comme dispositif littéraire plutôt que comme individus pleinement développés dans une histoire.</a:t>
            </a:r>
          </a:p>
          <a:p>
            <a:r>
              <a:rPr lang="fr" dirty="0"/>
              <a:t>Il s’agit d’une forme de déshumanisation qui perpétue les préjugés négatifs du handicap.</a:t>
            </a:r>
          </a:p>
          <a:p>
            <a:endParaRPr lang="en-GB" dirty="0"/>
          </a:p>
        </p:txBody>
      </p:sp>
      <p:sp>
        <p:nvSpPr>
          <p:cNvPr id="5" name="Slide Number Placeholder 4">
            <a:extLst>
              <a:ext uri="{FF2B5EF4-FFF2-40B4-BE49-F238E27FC236}">
                <a16:creationId xmlns:a16="http://schemas.microsoft.com/office/drawing/2014/main" id="{607D3BBE-4074-3623-84C6-913983FDB578}"/>
              </a:ext>
            </a:extLst>
          </p:cNvPr>
          <p:cNvSpPr>
            <a:spLocks noGrp="1"/>
          </p:cNvSpPr>
          <p:nvPr>
            <p:ph type="sldNum" sz="quarter" idx="12"/>
          </p:nvPr>
        </p:nvSpPr>
        <p:spPr/>
        <p:txBody>
          <a:bodyPr/>
          <a:lstStyle/>
          <a:p>
            <a:fld id="{B9D2C864-9362-43C7-A136-D9C41D93A96D}" type="slidenum">
              <a:rPr lang="en-US" smtClean="0"/>
              <a:t>29</a:t>
            </a:fld>
            <a:endParaRPr lang="en-US" dirty="0"/>
          </a:p>
        </p:txBody>
      </p:sp>
    </p:spTree>
    <p:extLst>
      <p:ext uri="{BB962C8B-B14F-4D97-AF65-F5344CB8AC3E}">
        <p14:creationId xmlns:p14="http://schemas.microsoft.com/office/powerpoint/2010/main" val="953595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Le biais comme trait positif</a:t>
            </a:r>
          </a:p>
        </p:txBody>
      </p:sp>
      <p:sp>
        <p:nvSpPr>
          <p:cNvPr id="3" name="Content Placeholder 2"/>
          <p:cNvSpPr>
            <a:spLocks noGrp="1"/>
          </p:cNvSpPr>
          <p:nvPr>
            <p:ph idx="1"/>
          </p:nvPr>
        </p:nvSpPr>
        <p:spPr>
          <a:xfrm>
            <a:off x="914400" y="1735137"/>
            <a:ext cx="7313613" cy="4474593"/>
          </a:xfrm>
        </p:spPr>
        <p:txBody>
          <a:bodyPr>
            <a:normAutofit/>
          </a:bodyPr>
          <a:lstStyle/>
          <a:p>
            <a:r>
              <a:rPr lang="fr" dirty="0"/>
              <a:t>Les stéréotypes signifient que votre cerveau fonctionne correctement, qu'il remarque des schémas et que faire des généralisations est un biais normal et implicite.</a:t>
            </a:r>
          </a:p>
          <a:p>
            <a:r>
              <a:rPr lang="fr" dirty="0"/>
              <a:t>Prendre conscience de nos préjugés nous permettra de les comprendre et de modifier nos pensées en fonction de nouvelles informations</a:t>
            </a:r>
          </a:p>
        </p:txBody>
      </p:sp>
      <p:sp>
        <p:nvSpPr>
          <p:cNvPr id="7" name="Slide Number Placeholder 6">
            <a:extLst>
              <a:ext uri="{FF2B5EF4-FFF2-40B4-BE49-F238E27FC236}">
                <a16:creationId xmlns:a16="http://schemas.microsoft.com/office/drawing/2014/main" id="{1A7D211D-3151-344C-901D-AD76C0559311}"/>
              </a:ext>
            </a:extLst>
          </p:cNvPr>
          <p:cNvSpPr>
            <a:spLocks noGrp="1"/>
          </p:cNvSpPr>
          <p:nvPr>
            <p:ph type="sldNum" sz="quarter" idx="12"/>
          </p:nvPr>
        </p:nvSpPr>
        <p:spPr/>
        <p:txBody>
          <a:bodyPr/>
          <a:lstStyle/>
          <a:p>
            <a:fld id="{B9D2C864-9362-43C7-A136-D9C41D93A96D}" type="slidenum">
              <a:rPr lang="en-US" smtClean="0"/>
              <a:t>30</a:t>
            </a:fld>
            <a:endParaRPr lang="en-US" dirty="0"/>
          </a:p>
        </p:txBody>
      </p:sp>
    </p:spTree>
    <p:extLst>
      <p:ext uri="{BB962C8B-B14F-4D97-AF65-F5344CB8AC3E}">
        <p14:creationId xmlns:p14="http://schemas.microsoft.com/office/powerpoint/2010/main" val="3437744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Biais</a:t>
            </a:r>
          </a:p>
        </p:txBody>
      </p:sp>
      <p:sp>
        <p:nvSpPr>
          <p:cNvPr id="3" name="Content Placeholder 2"/>
          <p:cNvSpPr>
            <a:spLocks noGrp="1"/>
          </p:cNvSpPr>
          <p:nvPr>
            <p:ph idx="1"/>
          </p:nvPr>
        </p:nvSpPr>
        <p:spPr>
          <a:xfrm>
            <a:off x="914400" y="1735137"/>
            <a:ext cx="7313613" cy="4474593"/>
          </a:xfrm>
        </p:spPr>
        <p:txBody>
          <a:bodyPr>
            <a:normAutofit fontScale="92500" lnSpcReduction="10000"/>
          </a:bodyPr>
          <a:lstStyle/>
          <a:p>
            <a:r>
              <a:rPr lang="fr" dirty="0"/>
              <a:t>Le handicap peut être perçu par les personnes qui ont peu de contacts avec le handicap, comme un sort pire que la mort.</a:t>
            </a:r>
          </a:p>
          <a:p>
            <a:r>
              <a:rPr lang="fr" dirty="0"/>
              <a:t>Être transformé en zombie est considéré comme un destin pire que la mort</a:t>
            </a:r>
          </a:p>
          <a:p>
            <a:r>
              <a:rPr lang="fr" dirty="0"/>
              <a:t>Faire face à cette peur de la mort et du handicap a donné naissance à de nombreux médias zombies, notamment des émissions de télévision, des films, des bandes dessinées, des histoires de pulp fiction, des jeux et des livres.</a:t>
            </a:r>
          </a:p>
          <a:p>
            <a:r>
              <a:rPr lang="fr" dirty="0"/>
              <a:t>Il peut donc être considéré comme valable que le phénomène zombie puisse être lié à un préjugé inconscient envers les personnes handicapées.</a:t>
            </a:r>
          </a:p>
          <a:p>
            <a:endParaRPr lang="en-US" dirty="0"/>
          </a:p>
        </p:txBody>
      </p:sp>
      <p:sp>
        <p:nvSpPr>
          <p:cNvPr id="7" name="Slide Number Placeholder 6">
            <a:extLst>
              <a:ext uri="{FF2B5EF4-FFF2-40B4-BE49-F238E27FC236}">
                <a16:creationId xmlns:a16="http://schemas.microsoft.com/office/drawing/2014/main" id="{1A7D211D-3151-344C-901D-AD76C0559311}"/>
              </a:ext>
            </a:extLst>
          </p:cNvPr>
          <p:cNvSpPr>
            <a:spLocks noGrp="1"/>
          </p:cNvSpPr>
          <p:nvPr>
            <p:ph type="sldNum" sz="quarter" idx="12"/>
          </p:nvPr>
        </p:nvSpPr>
        <p:spPr/>
        <p:txBody>
          <a:bodyPr/>
          <a:lstStyle/>
          <a:p>
            <a:fld id="{B9D2C864-9362-43C7-A136-D9C41D93A96D}" type="slidenum">
              <a:rPr lang="en-US" smtClean="0"/>
              <a:t>31</a:t>
            </a:fld>
            <a:endParaRPr lang="en-US" dirty="0"/>
          </a:p>
        </p:txBody>
      </p:sp>
    </p:spTree>
    <p:extLst>
      <p:ext uri="{BB962C8B-B14F-4D97-AF65-F5344CB8AC3E}">
        <p14:creationId xmlns:p14="http://schemas.microsoft.com/office/powerpoint/2010/main" val="7346278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Comprendre les préjugés</a:t>
            </a:r>
          </a:p>
        </p:txBody>
      </p:sp>
      <p:sp>
        <p:nvSpPr>
          <p:cNvPr id="3" name="Content Placeholder 2"/>
          <p:cNvSpPr>
            <a:spLocks noGrp="1"/>
          </p:cNvSpPr>
          <p:nvPr>
            <p:ph idx="1"/>
          </p:nvPr>
        </p:nvSpPr>
        <p:spPr>
          <a:xfrm>
            <a:off x="914400" y="1735137"/>
            <a:ext cx="7313613" cy="4474593"/>
          </a:xfrm>
        </p:spPr>
        <p:txBody>
          <a:bodyPr>
            <a:normAutofit/>
          </a:bodyPr>
          <a:lstStyle/>
          <a:p>
            <a:pPr marL="0" indent="0" algn="ctr">
              <a:buNone/>
            </a:pPr>
            <a:r>
              <a:rPr lang="fr" sz="4400" dirty="0"/>
              <a:t>Lorsque nous savons ce qu’est ce préjugé inconscient, nous pouvons y faire face, le comprendre et combattre plus efficacement les divisions.</a:t>
            </a:r>
          </a:p>
        </p:txBody>
      </p:sp>
      <p:sp>
        <p:nvSpPr>
          <p:cNvPr id="7" name="Slide Number Placeholder 6">
            <a:extLst>
              <a:ext uri="{FF2B5EF4-FFF2-40B4-BE49-F238E27FC236}">
                <a16:creationId xmlns:a16="http://schemas.microsoft.com/office/drawing/2014/main" id="{1A7D211D-3151-344C-901D-AD76C0559311}"/>
              </a:ext>
            </a:extLst>
          </p:cNvPr>
          <p:cNvSpPr>
            <a:spLocks noGrp="1"/>
          </p:cNvSpPr>
          <p:nvPr>
            <p:ph type="sldNum" sz="quarter" idx="12"/>
          </p:nvPr>
        </p:nvSpPr>
        <p:spPr/>
        <p:txBody>
          <a:bodyPr/>
          <a:lstStyle/>
          <a:p>
            <a:fld id="{B9D2C864-9362-43C7-A136-D9C41D93A96D}" type="slidenum">
              <a:rPr lang="en-US" smtClean="0"/>
              <a:t>32</a:t>
            </a:fld>
            <a:endParaRPr lang="en-US" dirty="0"/>
          </a:p>
        </p:txBody>
      </p:sp>
    </p:spTree>
    <p:extLst>
      <p:ext uri="{BB962C8B-B14F-4D97-AF65-F5344CB8AC3E}">
        <p14:creationId xmlns:p14="http://schemas.microsoft.com/office/powerpoint/2010/main" val="4266802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La survie du plus fort?</a:t>
            </a:r>
          </a:p>
        </p:txBody>
      </p:sp>
      <p:sp>
        <p:nvSpPr>
          <p:cNvPr id="3" name="Content Placeholder 2"/>
          <p:cNvSpPr>
            <a:spLocks noGrp="1"/>
          </p:cNvSpPr>
          <p:nvPr>
            <p:ph idx="1"/>
          </p:nvPr>
        </p:nvSpPr>
        <p:spPr/>
        <p:txBody>
          <a:bodyPr>
            <a:normAutofit fontScale="70000" lnSpcReduction="20000"/>
          </a:bodyPr>
          <a:lstStyle/>
          <a:p>
            <a:r>
              <a:rPr lang="fr" dirty="0"/>
              <a:t>Dans « The Walking Dead », il y a quelques représentations de handicap (perte d'une jambe, cache-œil) et beaucoup de SSPT.</a:t>
            </a:r>
          </a:p>
          <a:p>
            <a:r>
              <a:rPr lang="fr" dirty="0"/>
              <a:t>Un personnage, Connie, a été introduit dans Walking Dead qui était une chanteuse et elle a enseigné la langue des signes de la tribu afin que leur communication verbale n'alerte pas les morts-vivants.</a:t>
            </a:r>
          </a:p>
          <a:p>
            <a:r>
              <a:rPr lang="fr" dirty="0"/>
              <a:t>Un personnage Wendell avait son fauteuil roulant adapté pour combattre et se défendre contre les zombies</a:t>
            </a:r>
          </a:p>
          <a:p>
            <a:r>
              <a:rPr lang="fr" dirty="0"/>
              <a:t>Il existe de nombreuses autres représentations positives du handicap et les personnages sont interprétés par des acteurs avec leur handicap spécifique.</a:t>
            </a:r>
          </a:p>
          <a:p>
            <a:r>
              <a:rPr lang="fr" dirty="0"/>
              <a:t>Ces personnages sont des aspects positifs du handicap et montrent comment nous pouvons devenir plus forts en tant que groupe lorsque nous sommes inclusifs.</a:t>
            </a:r>
          </a:p>
          <a:p>
            <a:endParaRPr lang="en-US" dirty="0"/>
          </a:p>
          <a:p>
            <a:endParaRPr lang="en-US" dirty="0"/>
          </a:p>
        </p:txBody>
      </p:sp>
      <p:sp>
        <p:nvSpPr>
          <p:cNvPr id="7" name="Slide Number Placeholder 6">
            <a:extLst>
              <a:ext uri="{FF2B5EF4-FFF2-40B4-BE49-F238E27FC236}">
                <a16:creationId xmlns:a16="http://schemas.microsoft.com/office/drawing/2014/main" id="{36F7CA54-F67F-E747-9748-2E37E11AC4BF}"/>
              </a:ext>
            </a:extLst>
          </p:cNvPr>
          <p:cNvSpPr>
            <a:spLocks noGrp="1"/>
          </p:cNvSpPr>
          <p:nvPr>
            <p:ph type="sldNum" sz="quarter" idx="12"/>
          </p:nvPr>
        </p:nvSpPr>
        <p:spPr/>
        <p:txBody>
          <a:bodyPr/>
          <a:lstStyle/>
          <a:p>
            <a:fld id="{B9D2C864-9362-43C7-A136-D9C41D93A96D}" type="slidenum">
              <a:rPr lang="en-US" smtClean="0"/>
              <a:t>33</a:t>
            </a:fld>
            <a:endParaRPr lang="en-US" dirty="0"/>
          </a:p>
        </p:txBody>
      </p:sp>
    </p:spTree>
    <p:extLst>
      <p:ext uri="{BB962C8B-B14F-4D97-AF65-F5344CB8AC3E}">
        <p14:creationId xmlns:p14="http://schemas.microsoft.com/office/powerpoint/2010/main" val="8662166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75DA8-C3A9-C967-030A-37B8504F3F1D}"/>
              </a:ext>
            </a:extLst>
          </p:cNvPr>
          <p:cNvSpPr>
            <a:spLocks noGrp="1"/>
          </p:cNvSpPr>
          <p:nvPr>
            <p:ph type="title"/>
          </p:nvPr>
        </p:nvSpPr>
        <p:spPr/>
        <p:txBody>
          <a:bodyPr/>
          <a:lstStyle/>
          <a:p>
            <a:r>
              <a:rPr lang="fr" dirty="0"/>
              <a:t>Méthodes</a:t>
            </a:r>
          </a:p>
        </p:txBody>
      </p:sp>
      <p:sp>
        <p:nvSpPr>
          <p:cNvPr id="3" name="Text Placeholder 2">
            <a:extLst>
              <a:ext uri="{FF2B5EF4-FFF2-40B4-BE49-F238E27FC236}">
                <a16:creationId xmlns:a16="http://schemas.microsoft.com/office/drawing/2014/main" id="{57C66C60-12D9-1EB2-5534-5A59608E27E4}"/>
              </a:ext>
            </a:extLst>
          </p:cNvPr>
          <p:cNvSpPr>
            <a:spLocks noGrp="1"/>
          </p:cNvSpPr>
          <p:nvPr>
            <p:ph type="body" idx="1"/>
          </p:nvPr>
        </p:nvSpPr>
        <p:spPr/>
        <p:txBody>
          <a:bodyPr/>
          <a:lstStyle/>
          <a:p>
            <a:r>
              <a:rPr lang="fr" dirty="0"/>
              <a:t>Et comment j'ai mené mes recherches</a:t>
            </a:r>
          </a:p>
          <a:p>
            <a:endParaRPr lang="en-GB" dirty="0"/>
          </a:p>
        </p:txBody>
      </p:sp>
      <p:sp>
        <p:nvSpPr>
          <p:cNvPr id="5" name="Slide Number Placeholder 4">
            <a:extLst>
              <a:ext uri="{FF2B5EF4-FFF2-40B4-BE49-F238E27FC236}">
                <a16:creationId xmlns:a16="http://schemas.microsoft.com/office/drawing/2014/main" id="{66CFFBC2-EF4E-DD36-A145-67A82B305362}"/>
              </a:ext>
            </a:extLst>
          </p:cNvPr>
          <p:cNvSpPr>
            <a:spLocks noGrp="1"/>
          </p:cNvSpPr>
          <p:nvPr>
            <p:ph type="sldNum" sz="quarter" idx="12"/>
          </p:nvPr>
        </p:nvSpPr>
        <p:spPr/>
        <p:txBody>
          <a:bodyPr/>
          <a:lstStyle/>
          <a:p>
            <a:fld id="{B9D2C864-9362-43C7-A136-D9C41D93A96D}" type="slidenum">
              <a:rPr lang="en-US" smtClean="0"/>
              <a:t>34</a:t>
            </a:fld>
            <a:endParaRPr lang="en-US" dirty="0"/>
          </a:p>
        </p:txBody>
      </p:sp>
    </p:spTree>
    <p:extLst>
      <p:ext uri="{BB962C8B-B14F-4D97-AF65-F5344CB8AC3E}">
        <p14:creationId xmlns:p14="http://schemas.microsoft.com/office/powerpoint/2010/main" val="3356346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3123-71C5-42E2-88AF-12DCE1A6D8E5}"/>
              </a:ext>
            </a:extLst>
          </p:cNvPr>
          <p:cNvSpPr>
            <a:spLocks noGrp="1"/>
          </p:cNvSpPr>
          <p:nvPr>
            <p:ph type="title"/>
          </p:nvPr>
        </p:nvSpPr>
        <p:spPr/>
        <p:txBody>
          <a:bodyPr/>
          <a:lstStyle/>
          <a:p>
            <a:r>
              <a:rPr lang="fr" dirty="0"/>
              <a:t>Théorie critique</a:t>
            </a:r>
          </a:p>
        </p:txBody>
      </p:sp>
      <p:sp>
        <p:nvSpPr>
          <p:cNvPr id="3" name="Content Placeholder 2">
            <a:extLst>
              <a:ext uri="{FF2B5EF4-FFF2-40B4-BE49-F238E27FC236}">
                <a16:creationId xmlns:a16="http://schemas.microsoft.com/office/drawing/2014/main" id="{4D74A2BB-228A-C1C0-2767-633F30DD267A}"/>
              </a:ext>
            </a:extLst>
          </p:cNvPr>
          <p:cNvSpPr>
            <a:spLocks noGrp="1"/>
          </p:cNvSpPr>
          <p:nvPr>
            <p:ph idx="1"/>
          </p:nvPr>
        </p:nvSpPr>
        <p:spPr/>
        <p:txBody>
          <a:bodyPr/>
          <a:lstStyle/>
          <a:p>
            <a:pPr marL="0" indent="0">
              <a:buNone/>
            </a:pPr>
            <a:r>
              <a:rPr lang="fr" dirty="0"/>
              <a:t>En utilisant la théorie féministe et cinématographique féministe, ainsi que les théories du genre, de la race et du handicap critique, j'ai analysé la façon dont le handicap est perçu et représenté dans les offres cinématographiques et télévisuelles modernes d'aujourd'hui. </a:t>
            </a:r>
          </a:p>
          <a:p>
            <a:pPr marL="0" indent="0">
              <a:buNone/>
            </a:pPr>
            <a:r>
              <a:rPr lang="fr" dirty="0"/>
              <a:t>Ces théories ont été utilisées car elles sont toutes basées sur des présentations corporelles</a:t>
            </a:r>
          </a:p>
        </p:txBody>
      </p:sp>
      <p:sp>
        <p:nvSpPr>
          <p:cNvPr id="5" name="Slide Number Placeholder 4">
            <a:extLst>
              <a:ext uri="{FF2B5EF4-FFF2-40B4-BE49-F238E27FC236}">
                <a16:creationId xmlns:a16="http://schemas.microsoft.com/office/drawing/2014/main" id="{2591A0F3-6532-1305-479D-63AECCCAAF0C}"/>
              </a:ext>
            </a:extLst>
          </p:cNvPr>
          <p:cNvSpPr>
            <a:spLocks noGrp="1"/>
          </p:cNvSpPr>
          <p:nvPr>
            <p:ph type="sldNum" sz="quarter" idx="12"/>
          </p:nvPr>
        </p:nvSpPr>
        <p:spPr/>
        <p:txBody>
          <a:bodyPr/>
          <a:lstStyle/>
          <a:p>
            <a:fld id="{B9D2C864-9362-43C7-A136-D9C41D93A96D}" type="slidenum">
              <a:rPr lang="en-US" smtClean="0"/>
              <a:t>35</a:t>
            </a:fld>
            <a:endParaRPr lang="en-US" dirty="0"/>
          </a:p>
        </p:txBody>
      </p:sp>
    </p:spTree>
    <p:extLst>
      <p:ext uri="{BB962C8B-B14F-4D97-AF65-F5344CB8AC3E}">
        <p14:creationId xmlns:p14="http://schemas.microsoft.com/office/powerpoint/2010/main" val="2017906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52BC2-12A7-7970-66A5-051D9A325A02}"/>
              </a:ext>
            </a:extLst>
          </p:cNvPr>
          <p:cNvSpPr>
            <a:spLocks noGrp="1"/>
          </p:cNvSpPr>
          <p:nvPr>
            <p:ph type="title"/>
          </p:nvPr>
        </p:nvSpPr>
        <p:spPr/>
        <p:txBody>
          <a:bodyPr/>
          <a:lstStyle/>
          <a:p>
            <a:r>
              <a:rPr lang="fr" dirty="0"/>
              <a:t>Méthodes utilisées</a:t>
            </a:r>
          </a:p>
        </p:txBody>
      </p:sp>
      <p:sp>
        <p:nvSpPr>
          <p:cNvPr id="3" name="Content Placeholder 2">
            <a:extLst>
              <a:ext uri="{FF2B5EF4-FFF2-40B4-BE49-F238E27FC236}">
                <a16:creationId xmlns:a16="http://schemas.microsoft.com/office/drawing/2014/main" id="{8490104F-B4C2-BE88-D757-1A6B46C8E3A6}"/>
              </a:ext>
            </a:extLst>
          </p:cNvPr>
          <p:cNvSpPr>
            <a:spLocks noGrp="1"/>
          </p:cNvSpPr>
          <p:nvPr>
            <p:ph idx="1"/>
          </p:nvPr>
        </p:nvSpPr>
        <p:spPr/>
        <p:txBody>
          <a:bodyPr>
            <a:normAutofit fontScale="92500" lnSpcReduction="20000"/>
          </a:bodyPr>
          <a:lstStyle/>
          <a:p>
            <a:r>
              <a:rPr lang="fr" dirty="0"/>
              <a:t>J'ai utilisé une entreprise canadienne pour stocker les données d'une enquête menée auprès de 100 personnes à travers le monde.</a:t>
            </a:r>
          </a:p>
          <a:p>
            <a:r>
              <a:rPr lang="fr" dirty="0"/>
              <a:t>L'enquête a été publiée sur Facebook sur des groupes spécifiques liés aux préparateurs, aux fans d'horreur et plus particulièrement au sous-genre zombie.</a:t>
            </a:r>
          </a:p>
          <a:p>
            <a:r>
              <a:rPr lang="fr" dirty="0"/>
              <a:t>De plus, l'enquête a été envoyée au Royaume-Uni et aux États-Unis à une sélection d'étudiants universitaires désireux de participer.</a:t>
            </a:r>
          </a:p>
          <a:p>
            <a:r>
              <a:rPr lang="fr" dirty="0"/>
              <a:t>Parmi les participants à l'enquête, j'en ai sélectionné 5 pour des entretiens vidéo</a:t>
            </a:r>
          </a:p>
        </p:txBody>
      </p:sp>
      <p:sp>
        <p:nvSpPr>
          <p:cNvPr id="5" name="Slide Number Placeholder 4">
            <a:extLst>
              <a:ext uri="{FF2B5EF4-FFF2-40B4-BE49-F238E27FC236}">
                <a16:creationId xmlns:a16="http://schemas.microsoft.com/office/drawing/2014/main" id="{D691EDF0-7A84-E0C0-7DBB-099048080FEB}"/>
              </a:ext>
            </a:extLst>
          </p:cNvPr>
          <p:cNvSpPr>
            <a:spLocks noGrp="1"/>
          </p:cNvSpPr>
          <p:nvPr>
            <p:ph type="sldNum" sz="quarter" idx="12"/>
          </p:nvPr>
        </p:nvSpPr>
        <p:spPr/>
        <p:txBody>
          <a:bodyPr/>
          <a:lstStyle/>
          <a:p>
            <a:fld id="{B9D2C864-9362-43C7-A136-D9C41D93A96D}" type="slidenum">
              <a:rPr lang="en-US" smtClean="0"/>
              <a:t>36</a:t>
            </a:fld>
            <a:endParaRPr lang="en-US" dirty="0"/>
          </a:p>
        </p:txBody>
      </p:sp>
    </p:spTree>
    <p:extLst>
      <p:ext uri="{BB962C8B-B14F-4D97-AF65-F5344CB8AC3E}">
        <p14:creationId xmlns:p14="http://schemas.microsoft.com/office/powerpoint/2010/main" val="3204629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2FB19-751D-8E76-8561-0E1BE2E87462}"/>
              </a:ext>
            </a:extLst>
          </p:cNvPr>
          <p:cNvSpPr>
            <a:spLocks noGrp="1"/>
          </p:cNvSpPr>
          <p:nvPr>
            <p:ph type="title"/>
          </p:nvPr>
        </p:nvSpPr>
        <p:spPr/>
        <p:txBody>
          <a:bodyPr/>
          <a:lstStyle/>
          <a:p>
            <a:r>
              <a:rPr lang="fr" dirty="0"/>
              <a:t>Résultats</a:t>
            </a:r>
          </a:p>
        </p:txBody>
      </p:sp>
      <p:sp>
        <p:nvSpPr>
          <p:cNvPr id="3" name="Text Placeholder 2">
            <a:extLst>
              <a:ext uri="{FF2B5EF4-FFF2-40B4-BE49-F238E27FC236}">
                <a16:creationId xmlns:a16="http://schemas.microsoft.com/office/drawing/2014/main" id="{3CB947A0-A845-3E06-1DEB-854A347E0182}"/>
              </a:ext>
            </a:extLst>
          </p:cNvPr>
          <p:cNvSpPr>
            <a:spLocks noGrp="1"/>
          </p:cNvSpPr>
          <p:nvPr>
            <p:ph type="body" idx="1"/>
          </p:nvPr>
        </p:nvSpPr>
        <p:spPr/>
        <p:txBody>
          <a:bodyPr/>
          <a:lstStyle/>
          <a:p>
            <a:r>
              <a:rPr lang="fr" dirty="0"/>
              <a:t>À l'intersection de la religion, du handicap et des zombies</a:t>
            </a:r>
          </a:p>
        </p:txBody>
      </p:sp>
      <p:sp>
        <p:nvSpPr>
          <p:cNvPr id="5" name="Slide Number Placeholder 4">
            <a:extLst>
              <a:ext uri="{FF2B5EF4-FFF2-40B4-BE49-F238E27FC236}">
                <a16:creationId xmlns:a16="http://schemas.microsoft.com/office/drawing/2014/main" id="{FA12CD76-7EFE-63F9-E154-58B82000E4E4}"/>
              </a:ext>
            </a:extLst>
          </p:cNvPr>
          <p:cNvSpPr>
            <a:spLocks noGrp="1"/>
          </p:cNvSpPr>
          <p:nvPr>
            <p:ph type="sldNum" sz="quarter" idx="12"/>
          </p:nvPr>
        </p:nvSpPr>
        <p:spPr/>
        <p:txBody>
          <a:bodyPr/>
          <a:lstStyle/>
          <a:p>
            <a:fld id="{B9D2C864-9362-43C7-A136-D9C41D93A96D}" type="slidenum">
              <a:rPr lang="en-US" smtClean="0"/>
              <a:t>37</a:t>
            </a:fld>
            <a:endParaRPr lang="en-US" dirty="0"/>
          </a:p>
        </p:txBody>
      </p:sp>
    </p:spTree>
    <p:extLst>
      <p:ext uri="{BB962C8B-B14F-4D97-AF65-F5344CB8AC3E}">
        <p14:creationId xmlns:p14="http://schemas.microsoft.com/office/powerpoint/2010/main" val="42706029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AD55-A618-2D71-C7FB-2F26B14CF295}"/>
              </a:ext>
            </a:extLst>
          </p:cNvPr>
          <p:cNvSpPr>
            <a:spLocks noGrp="1"/>
          </p:cNvSpPr>
          <p:nvPr>
            <p:ph type="title"/>
          </p:nvPr>
        </p:nvSpPr>
        <p:spPr/>
        <p:txBody>
          <a:bodyPr/>
          <a:lstStyle/>
          <a:p>
            <a:r>
              <a:rPr lang="fr" dirty="0"/>
              <a:t>Résultats de la recherche - Religion</a:t>
            </a:r>
          </a:p>
        </p:txBody>
      </p:sp>
      <p:sp>
        <p:nvSpPr>
          <p:cNvPr id="3" name="Content Placeholder 2">
            <a:extLst>
              <a:ext uri="{FF2B5EF4-FFF2-40B4-BE49-F238E27FC236}">
                <a16:creationId xmlns:a16="http://schemas.microsoft.com/office/drawing/2014/main" id="{91CBDA25-66DD-B4FE-3ADA-5061D1988A02}"/>
              </a:ext>
            </a:extLst>
          </p:cNvPr>
          <p:cNvSpPr>
            <a:spLocks noGrp="1"/>
          </p:cNvSpPr>
          <p:nvPr>
            <p:ph idx="1"/>
          </p:nvPr>
        </p:nvSpPr>
        <p:spPr/>
        <p:txBody>
          <a:bodyPr>
            <a:normAutofit fontScale="92500" lnSpcReduction="20000"/>
          </a:bodyPr>
          <a:lstStyle/>
          <a:p>
            <a:r>
              <a:rPr lang="fr" dirty="0"/>
              <a:t>Recherche réalisée à l'intersection de la religion, du handicap et des zombies</a:t>
            </a:r>
          </a:p>
          <a:p>
            <a:r>
              <a:rPr lang="fr" dirty="0"/>
              <a:t>Résultat surprenant, la religion n’était pas considérée comme importante dans le monde post-apocalyptique. Seules 5 des 100 réponses suggéraient que cela serait utile et 25 % s'identifiaient à une religion.</a:t>
            </a:r>
          </a:p>
          <a:p>
            <a:pPr lvl="1"/>
            <a:r>
              <a:rPr lang="fr" dirty="0"/>
              <a:t>J'aimerais refaire l'enquête en utilisant uniquement des groupes religieux, bien que 25 % se soient identifiés à un groupe religieux (assistant à un service au moins une fois par mois) mais aucun comme sataniste ou temple satanique.</a:t>
            </a:r>
          </a:p>
          <a:p>
            <a:pPr lvl="1"/>
            <a:r>
              <a:rPr lang="fr" dirty="0"/>
              <a:t>Beaucoup ont commenté les récits de résurrection de certaines croyances religieuses qui, selon eux, ne correspondaient pas à la zombification.</a:t>
            </a:r>
          </a:p>
          <a:p>
            <a:pPr lvl="1"/>
            <a:endParaRPr lang="en-GB" dirty="0"/>
          </a:p>
          <a:p>
            <a:endParaRPr lang="en-GB" dirty="0"/>
          </a:p>
          <a:p>
            <a:endParaRPr lang="en-GB" dirty="0"/>
          </a:p>
        </p:txBody>
      </p:sp>
      <p:sp>
        <p:nvSpPr>
          <p:cNvPr id="5" name="Slide Number Placeholder 4">
            <a:extLst>
              <a:ext uri="{FF2B5EF4-FFF2-40B4-BE49-F238E27FC236}">
                <a16:creationId xmlns:a16="http://schemas.microsoft.com/office/drawing/2014/main" id="{52AAB6C6-2E2F-ADD8-438B-A55A2327F165}"/>
              </a:ext>
            </a:extLst>
          </p:cNvPr>
          <p:cNvSpPr>
            <a:spLocks noGrp="1"/>
          </p:cNvSpPr>
          <p:nvPr>
            <p:ph type="sldNum" sz="quarter" idx="12"/>
          </p:nvPr>
        </p:nvSpPr>
        <p:spPr/>
        <p:txBody>
          <a:bodyPr/>
          <a:lstStyle/>
          <a:p>
            <a:fld id="{B9D2C864-9362-43C7-A136-D9C41D93A96D}" type="slidenum">
              <a:rPr lang="en-US" smtClean="0"/>
              <a:t>38</a:t>
            </a:fld>
            <a:endParaRPr lang="en-US" dirty="0"/>
          </a:p>
        </p:txBody>
      </p:sp>
    </p:spTree>
    <p:extLst>
      <p:ext uri="{BB962C8B-B14F-4D97-AF65-F5344CB8AC3E}">
        <p14:creationId xmlns:p14="http://schemas.microsoft.com/office/powerpoint/2010/main" val="39274139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009CF-94C5-861B-A429-1D76F768D821}"/>
              </a:ext>
            </a:extLst>
          </p:cNvPr>
          <p:cNvSpPr>
            <a:spLocks noGrp="1"/>
          </p:cNvSpPr>
          <p:nvPr>
            <p:ph type="title"/>
          </p:nvPr>
        </p:nvSpPr>
        <p:spPr/>
        <p:txBody>
          <a:bodyPr/>
          <a:lstStyle/>
          <a:p>
            <a:r>
              <a:rPr lang="fr" dirty="0"/>
              <a:t>La religion dans les entretiens</a:t>
            </a:r>
          </a:p>
        </p:txBody>
      </p:sp>
      <p:sp>
        <p:nvSpPr>
          <p:cNvPr id="3" name="Content Placeholder 2">
            <a:extLst>
              <a:ext uri="{FF2B5EF4-FFF2-40B4-BE49-F238E27FC236}">
                <a16:creationId xmlns:a16="http://schemas.microsoft.com/office/drawing/2014/main" id="{A623A386-7854-2524-534D-DB07106DFD50}"/>
              </a:ext>
            </a:extLst>
          </p:cNvPr>
          <p:cNvSpPr>
            <a:spLocks noGrp="1"/>
          </p:cNvSpPr>
          <p:nvPr>
            <p:ph idx="1"/>
          </p:nvPr>
        </p:nvSpPr>
        <p:spPr/>
        <p:txBody>
          <a:bodyPr>
            <a:normAutofit lnSpcReduction="10000"/>
          </a:bodyPr>
          <a:lstStyle/>
          <a:p>
            <a:r>
              <a:rPr lang="fr" dirty="0"/>
              <a:t>Sept sur sept ont déclaré que leur foi n'était PAS importante</a:t>
            </a:r>
          </a:p>
          <a:p>
            <a:r>
              <a:rPr lang="fr" dirty="0"/>
              <a:t>Deux personnes sur sept ont déclaré que la religion devrait nous rendre plus compatissants</a:t>
            </a:r>
          </a:p>
          <a:p>
            <a:pPr lvl="1"/>
            <a:r>
              <a:rPr lang="fr" dirty="0"/>
              <a:t>Trois ont déclaré que la compassion dépendait de la croyance religieuse</a:t>
            </a:r>
          </a:p>
          <a:p>
            <a:r>
              <a:rPr lang="fr" dirty="0"/>
              <a:t>C'était surprenant dans la mesure où la religion est devenue plus déterminante, binaire et répandue, mais elle n'a pas joué un grand rôle dans les scénarios post-apocalyptiques.</a:t>
            </a:r>
          </a:p>
        </p:txBody>
      </p:sp>
      <p:sp>
        <p:nvSpPr>
          <p:cNvPr id="5" name="Slide Number Placeholder 4">
            <a:extLst>
              <a:ext uri="{FF2B5EF4-FFF2-40B4-BE49-F238E27FC236}">
                <a16:creationId xmlns:a16="http://schemas.microsoft.com/office/drawing/2014/main" id="{2D792C1D-2461-CBFD-357A-D8C474760147}"/>
              </a:ext>
            </a:extLst>
          </p:cNvPr>
          <p:cNvSpPr>
            <a:spLocks noGrp="1"/>
          </p:cNvSpPr>
          <p:nvPr>
            <p:ph type="sldNum" sz="quarter" idx="12"/>
          </p:nvPr>
        </p:nvSpPr>
        <p:spPr/>
        <p:txBody>
          <a:bodyPr/>
          <a:lstStyle/>
          <a:p>
            <a:fld id="{B9D2C864-9362-43C7-A136-D9C41D93A96D}" type="slidenum">
              <a:rPr lang="en-US" smtClean="0"/>
              <a:t>39</a:t>
            </a:fld>
            <a:endParaRPr lang="en-US" dirty="0"/>
          </a:p>
        </p:txBody>
      </p:sp>
    </p:spTree>
    <p:extLst>
      <p:ext uri="{BB962C8B-B14F-4D97-AF65-F5344CB8AC3E}">
        <p14:creationId xmlns:p14="http://schemas.microsoft.com/office/powerpoint/2010/main" val="21847325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AD55-A618-2D71-C7FB-2F26B14CF295}"/>
              </a:ext>
            </a:extLst>
          </p:cNvPr>
          <p:cNvSpPr>
            <a:spLocks noGrp="1"/>
          </p:cNvSpPr>
          <p:nvPr>
            <p:ph type="title"/>
          </p:nvPr>
        </p:nvSpPr>
        <p:spPr/>
        <p:txBody>
          <a:bodyPr/>
          <a:lstStyle/>
          <a:p>
            <a:r>
              <a:rPr lang="fr" dirty="0"/>
              <a:t>Résultats pour Handicap vs Zombies</a:t>
            </a:r>
          </a:p>
        </p:txBody>
      </p:sp>
      <p:sp>
        <p:nvSpPr>
          <p:cNvPr id="3" name="Content Placeholder 2">
            <a:extLst>
              <a:ext uri="{FF2B5EF4-FFF2-40B4-BE49-F238E27FC236}">
                <a16:creationId xmlns:a16="http://schemas.microsoft.com/office/drawing/2014/main" id="{91CBDA25-66DD-B4FE-3ADA-5061D1988A02}"/>
              </a:ext>
            </a:extLst>
          </p:cNvPr>
          <p:cNvSpPr>
            <a:spLocks noGrp="1"/>
          </p:cNvSpPr>
          <p:nvPr>
            <p:ph idx="1"/>
          </p:nvPr>
        </p:nvSpPr>
        <p:spPr/>
        <p:txBody>
          <a:bodyPr>
            <a:normAutofit fontScale="92500"/>
          </a:bodyPr>
          <a:lstStyle/>
          <a:p>
            <a:r>
              <a:rPr lang="fr" dirty="0"/>
              <a:t>Nous sommes tous biaisés, car être biaisé, c'est être humain et c'est un mécanisme de survie.</a:t>
            </a:r>
          </a:p>
          <a:p>
            <a:r>
              <a:rPr lang="fr" dirty="0"/>
              <a:t>Les zombies et certains handicaps ont beaucoup en commun et s'ils étaient tous unis, ils deviendraient un « troupeau » imparable en tant que force du bien.</a:t>
            </a:r>
          </a:p>
          <a:p>
            <a:r>
              <a:rPr lang="fr" dirty="0"/>
              <a:t>De nombreuses croyances sont basées sur la religion plutôt que sur la culture, de sorte que le rejet de la religion dans le monde post-apocalyptique apporterait une nouvelle ère des Lumières où tous seraient acceptés tels qu'ils sont dans toutes les manifestations de la condition humaine.</a:t>
            </a:r>
          </a:p>
        </p:txBody>
      </p:sp>
      <p:sp>
        <p:nvSpPr>
          <p:cNvPr id="5" name="Slide Number Placeholder 4">
            <a:extLst>
              <a:ext uri="{FF2B5EF4-FFF2-40B4-BE49-F238E27FC236}">
                <a16:creationId xmlns:a16="http://schemas.microsoft.com/office/drawing/2014/main" id="{52AAB6C6-2E2F-ADD8-438B-A55A2327F165}"/>
              </a:ext>
            </a:extLst>
          </p:cNvPr>
          <p:cNvSpPr>
            <a:spLocks noGrp="1"/>
          </p:cNvSpPr>
          <p:nvPr>
            <p:ph type="sldNum" sz="quarter" idx="12"/>
          </p:nvPr>
        </p:nvSpPr>
        <p:spPr/>
        <p:txBody>
          <a:bodyPr/>
          <a:lstStyle/>
          <a:p>
            <a:fld id="{B9D2C864-9362-43C7-A136-D9C41D93A96D}" type="slidenum">
              <a:rPr lang="en-US" smtClean="0"/>
              <a:t>40</a:t>
            </a:fld>
            <a:endParaRPr lang="en-US" dirty="0"/>
          </a:p>
        </p:txBody>
      </p:sp>
    </p:spTree>
    <p:extLst>
      <p:ext uri="{BB962C8B-B14F-4D97-AF65-F5344CB8AC3E}">
        <p14:creationId xmlns:p14="http://schemas.microsoft.com/office/powerpoint/2010/main" val="42242552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D12EB-EF51-FFDA-51A8-B950DBAB4A29}"/>
              </a:ext>
            </a:extLst>
          </p:cNvPr>
          <p:cNvSpPr>
            <a:spLocks noGrp="1"/>
          </p:cNvSpPr>
          <p:nvPr>
            <p:ph type="title"/>
          </p:nvPr>
        </p:nvSpPr>
        <p:spPr/>
        <p:txBody>
          <a:bodyPr/>
          <a:lstStyle/>
          <a:p>
            <a:r>
              <a:rPr lang="fr" dirty="0"/>
              <a:t>Conclusions</a:t>
            </a:r>
          </a:p>
        </p:txBody>
      </p:sp>
      <p:sp>
        <p:nvSpPr>
          <p:cNvPr id="3" name="Content Placeholder 2">
            <a:extLst>
              <a:ext uri="{FF2B5EF4-FFF2-40B4-BE49-F238E27FC236}">
                <a16:creationId xmlns:a16="http://schemas.microsoft.com/office/drawing/2014/main" id="{AC79CC54-21C3-64D8-5B0F-A56787950C95}"/>
              </a:ext>
            </a:extLst>
          </p:cNvPr>
          <p:cNvSpPr>
            <a:spLocks noGrp="1"/>
          </p:cNvSpPr>
          <p:nvPr>
            <p:ph type="body" idx="1"/>
          </p:nvPr>
        </p:nvSpPr>
        <p:spPr/>
        <p:txBody>
          <a:bodyPr>
            <a:normAutofit lnSpcReduction="10000"/>
          </a:bodyPr>
          <a:lstStyle/>
          <a:p>
            <a:pPr marL="0" indent="0">
              <a:buNone/>
            </a:pPr>
            <a:r>
              <a:rPr lang="fr" i="1" dirty="0"/>
              <a:t>« Une fois qu'un capitaliste vous mord, en d'autres termes, vous en avez assez – vous avez attrapé le virus. Et nous, les capitalistes, infectons effectivement les autres, malgré nos meilleures intentions. » </a:t>
            </a:r>
            <a:r>
              <a:rPr lang="fr" dirty="0"/>
              <a:t>Webb et Brynand </a:t>
            </a:r>
          </a:p>
        </p:txBody>
      </p:sp>
      <p:sp>
        <p:nvSpPr>
          <p:cNvPr id="5" name="Slide Number Placeholder 4">
            <a:extLst>
              <a:ext uri="{FF2B5EF4-FFF2-40B4-BE49-F238E27FC236}">
                <a16:creationId xmlns:a16="http://schemas.microsoft.com/office/drawing/2014/main" id="{89027906-6CB2-848A-DDC9-7CF18CE21F7B}"/>
              </a:ext>
            </a:extLst>
          </p:cNvPr>
          <p:cNvSpPr>
            <a:spLocks noGrp="1"/>
          </p:cNvSpPr>
          <p:nvPr>
            <p:ph type="sldNum" sz="quarter" idx="12"/>
          </p:nvPr>
        </p:nvSpPr>
        <p:spPr/>
        <p:txBody>
          <a:bodyPr/>
          <a:lstStyle/>
          <a:p>
            <a:fld id="{B9D2C864-9362-43C7-A136-D9C41D93A96D}" type="slidenum">
              <a:rPr lang="en-US" smtClean="0"/>
              <a:t>41</a:t>
            </a:fld>
            <a:endParaRPr lang="en-US" dirty="0"/>
          </a:p>
        </p:txBody>
      </p:sp>
    </p:spTree>
    <p:extLst>
      <p:ext uri="{BB962C8B-B14F-4D97-AF65-F5344CB8AC3E}">
        <p14:creationId xmlns:p14="http://schemas.microsoft.com/office/powerpoint/2010/main" val="12475362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B4A6F-7943-F1B0-F3D4-A591ABAA0FF0}"/>
              </a:ext>
            </a:extLst>
          </p:cNvPr>
          <p:cNvSpPr>
            <a:spLocks noGrp="1"/>
          </p:cNvSpPr>
          <p:nvPr>
            <p:ph type="title"/>
          </p:nvPr>
        </p:nvSpPr>
        <p:spPr/>
        <p:txBody>
          <a:bodyPr/>
          <a:lstStyle/>
          <a:p>
            <a:r>
              <a:rPr lang="fr" dirty="0"/>
              <a:t>Communauté</a:t>
            </a:r>
          </a:p>
        </p:txBody>
      </p:sp>
      <p:sp>
        <p:nvSpPr>
          <p:cNvPr id="3" name="Content Placeholder 2">
            <a:extLst>
              <a:ext uri="{FF2B5EF4-FFF2-40B4-BE49-F238E27FC236}">
                <a16:creationId xmlns:a16="http://schemas.microsoft.com/office/drawing/2014/main" id="{C89D17AB-0394-F427-2DFF-45421BC6142F}"/>
              </a:ext>
            </a:extLst>
          </p:cNvPr>
          <p:cNvSpPr>
            <a:spLocks noGrp="1"/>
          </p:cNvSpPr>
          <p:nvPr>
            <p:ph idx="1"/>
          </p:nvPr>
        </p:nvSpPr>
        <p:spPr/>
        <p:txBody>
          <a:bodyPr/>
          <a:lstStyle/>
          <a:p>
            <a:r>
              <a:rPr lang="fr" dirty="0"/>
              <a:t>Le besoin de communauté est primordial pour la survie, à la fois aujourd'hui et dans les récits de zombies.</a:t>
            </a:r>
          </a:p>
          <a:p>
            <a:r>
              <a:rPr lang="fr" dirty="0"/>
              <a:t>Les zombies forment une horde unifiée et sont effrayants dans leur pensée de groupe et leur volonté de survivre.</a:t>
            </a:r>
          </a:p>
          <a:p>
            <a:r>
              <a:rPr lang="fr" dirty="0"/>
              <a:t>La religion offrait autrefois cette communauté mais elle semble s'être perdue dans de nombreuses cultures et sectes.</a:t>
            </a:r>
          </a:p>
        </p:txBody>
      </p:sp>
      <p:sp>
        <p:nvSpPr>
          <p:cNvPr id="5" name="Slide Number Placeholder 4">
            <a:extLst>
              <a:ext uri="{FF2B5EF4-FFF2-40B4-BE49-F238E27FC236}">
                <a16:creationId xmlns:a16="http://schemas.microsoft.com/office/drawing/2014/main" id="{9BAF1E5D-A743-0841-267E-C2E72ABE5859}"/>
              </a:ext>
            </a:extLst>
          </p:cNvPr>
          <p:cNvSpPr>
            <a:spLocks noGrp="1"/>
          </p:cNvSpPr>
          <p:nvPr>
            <p:ph type="sldNum" sz="quarter" idx="12"/>
          </p:nvPr>
        </p:nvSpPr>
        <p:spPr/>
        <p:txBody>
          <a:bodyPr/>
          <a:lstStyle/>
          <a:p>
            <a:fld id="{B9D2C864-9362-43C7-A136-D9C41D93A96D}" type="slidenum">
              <a:rPr lang="en-US" smtClean="0"/>
              <a:t>42</a:t>
            </a:fld>
            <a:endParaRPr lang="en-US" dirty="0"/>
          </a:p>
        </p:txBody>
      </p:sp>
    </p:spTree>
    <p:extLst>
      <p:ext uri="{BB962C8B-B14F-4D97-AF65-F5344CB8AC3E}">
        <p14:creationId xmlns:p14="http://schemas.microsoft.com/office/powerpoint/2010/main" val="4136161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11420-9EB6-2E26-ED43-5D89CC292838}"/>
              </a:ext>
            </a:extLst>
          </p:cNvPr>
          <p:cNvSpPr>
            <a:spLocks noGrp="1"/>
          </p:cNvSpPr>
          <p:nvPr>
            <p:ph type="title"/>
          </p:nvPr>
        </p:nvSpPr>
        <p:spPr/>
        <p:txBody>
          <a:bodyPr/>
          <a:lstStyle/>
          <a:p>
            <a:r>
              <a:rPr lang="fr" dirty="0"/>
              <a:t>Contribution à la société</a:t>
            </a:r>
          </a:p>
        </p:txBody>
      </p:sp>
      <p:sp>
        <p:nvSpPr>
          <p:cNvPr id="3" name="Content Placeholder 2">
            <a:extLst>
              <a:ext uri="{FF2B5EF4-FFF2-40B4-BE49-F238E27FC236}">
                <a16:creationId xmlns:a16="http://schemas.microsoft.com/office/drawing/2014/main" id="{086433E7-4A2B-0DF3-38CB-DBD8957F2541}"/>
              </a:ext>
            </a:extLst>
          </p:cNvPr>
          <p:cNvSpPr>
            <a:spLocks noGrp="1"/>
          </p:cNvSpPr>
          <p:nvPr>
            <p:ph idx="1"/>
          </p:nvPr>
        </p:nvSpPr>
        <p:spPr/>
        <p:txBody>
          <a:bodyPr/>
          <a:lstStyle/>
          <a:p>
            <a:pPr marL="0" indent="0">
              <a:buNone/>
            </a:pPr>
            <a:r>
              <a:rPr lang="fr" dirty="0"/>
              <a:t>Le zombie comme catalyseur de changement positif</a:t>
            </a:r>
          </a:p>
          <a:p>
            <a:r>
              <a:rPr lang="fr" dirty="0"/>
              <a:t>En supprimant le capitalisme (actionnaire), l’humanité peut réévoluer vers une société plus inclusive</a:t>
            </a:r>
          </a:p>
          <a:p>
            <a:r>
              <a:rPr lang="fr" dirty="0"/>
              <a:t>Les zombies n’ont pas besoin de choses et sont donc les ennemis du capitalisme actionnarial</a:t>
            </a:r>
          </a:p>
          <a:p>
            <a:r>
              <a:rPr lang="fr" dirty="0"/>
              <a:t>Cette augmentation des offres de zombies suggère-t-elle une réinitialisation de la société vers une société plus compatissante et plus inclusive ?</a:t>
            </a:r>
          </a:p>
        </p:txBody>
      </p:sp>
      <p:sp>
        <p:nvSpPr>
          <p:cNvPr id="5" name="Slide Number Placeholder 4">
            <a:extLst>
              <a:ext uri="{FF2B5EF4-FFF2-40B4-BE49-F238E27FC236}">
                <a16:creationId xmlns:a16="http://schemas.microsoft.com/office/drawing/2014/main" id="{B07BF0DB-A456-C260-C7D2-7E355377FE67}"/>
              </a:ext>
            </a:extLst>
          </p:cNvPr>
          <p:cNvSpPr>
            <a:spLocks noGrp="1"/>
          </p:cNvSpPr>
          <p:nvPr>
            <p:ph type="sldNum" sz="quarter" idx="12"/>
          </p:nvPr>
        </p:nvSpPr>
        <p:spPr/>
        <p:txBody>
          <a:bodyPr/>
          <a:lstStyle/>
          <a:p>
            <a:fld id="{B9D2C864-9362-43C7-A136-D9C41D93A96D}" type="slidenum">
              <a:rPr lang="en-US" smtClean="0"/>
              <a:t>43</a:t>
            </a:fld>
            <a:endParaRPr lang="en-US" dirty="0"/>
          </a:p>
        </p:txBody>
      </p:sp>
    </p:spTree>
    <p:extLst>
      <p:ext uri="{BB962C8B-B14F-4D97-AF65-F5344CB8AC3E}">
        <p14:creationId xmlns:p14="http://schemas.microsoft.com/office/powerpoint/2010/main" val="4466839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dirty="0"/>
              <a:t>L'Apocalypse sous un autre angle</a:t>
            </a:r>
          </a:p>
        </p:txBody>
      </p:sp>
      <p:sp>
        <p:nvSpPr>
          <p:cNvPr id="3" name="Content Placeholder 2"/>
          <p:cNvSpPr>
            <a:spLocks noGrp="1"/>
          </p:cNvSpPr>
          <p:nvPr>
            <p:ph idx="1"/>
          </p:nvPr>
        </p:nvSpPr>
        <p:spPr>
          <a:xfrm>
            <a:off x="914400" y="1735137"/>
            <a:ext cx="7313613" cy="4474593"/>
          </a:xfrm>
        </p:spPr>
        <p:txBody>
          <a:bodyPr>
            <a:normAutofit lnSpcReduction="10000"/>
          </a:bodyPr>
          <a:lstStyle/>
          <a:p>
            <a:r>
              <a:rPr lang="fr" dirty="0"/>
              <a:t>Apprendre à réussir à vivre ensemble augmenterait nos chances de survie</a:t>
            </a:r>
          </a:p>
          <a:p>
            <a:r>
              <a:rPr lang="fr" dirty="0"/>
              <a:t>Les valeurs aberrantes de la société ont toujours été un signe avant-coureur des troubles à venir, comme des « canaris dans les mines ».</a:t>
            </a:r>
            <a:endParaRPr lang="en-US" dirty="0"/>
          </a:p>
          <a:p>
            <a:r>
              <a:rPr lang="fr" dirty="0"/>
              <a:t>Acceptation de tous pour qui ils sont, nous n'avons pas besoin d'être réparés...</a:t>
            </a:r>
          </a:p>
          <a:p>
            <a:r>
              <a:rPr lang="fr" dirty="0"/>
              <a:t>Une réinitialisation sociétale comme l’apocalypse pourrait-elle aboutir à une meilleure expérience humaine ou ne serions-nous tout simplement plus la force dominante de la nature ?</a:t>
            </a:r>
            <a:endParaRPr lang="en-US" dirty="0"/>
          </a:p>
        </p:txBody>
      </p:sp>
      <p:sp>
        <p:nvSpPr>
          <p:cNvPr id="7" name="Slide Number Placeholder 6">
            <a:extLst>
              <a:ext uri="{FF2B5EF4-FFF2-40B4-BE49-F238E27FC236}">
                <a16:creationId xmlns:a16="http://schemas.microsoft.com/office/drawing/2014/main" id="{8DE6545A-6B99-0B4A-ADD2-E02131DDF739}"/>
              </a:ext>
            </a:extLst>
          </p:cNvPr>
          <p:cNvSpPr>
            <a:spLocks noGrp="1"/>
          </p:cNvSpPr>
          <p:nvPr>
            <p:ph type="sldNum" sz="quarter" idx="12"/>
          </p:nvPr>
        </p:nvSpPr>
        <p:spPr/>
        <p:txBody>
          <a:bodyPr/>
          <a:lstStyle/>
          <a:p>
            <a:fld id="{B9D2C864-9362-43C7-A136-D9C41D93A96D}" type="slidenum">
              <a:rPr lang="en-US" smtClean="0"/>
              <a:t>44</a:t>
            </a:fld>
            <a:endParaRPr lang="en-US" dirty="0"/>
          </a:p>
        </p:txBody>
      </p:sp>
    </p:spTree>
    <p:extLst>
      <p:ext uri="{BB962C8B-B14F-4D97-AF65-F5344CB8AC3E}">
        <p14:creationId xmlns:p14="http://schemas.microsoft.com/office/powerpoint/2010/main" val="16338949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7D6A3-64A0-1CFB-37F2-C889BBA95270}"/>
              </a:ext>
            </a:extLst>
          </p:cNvPr>
          <p:cNvSpPr>
            <a:spLocks noGrp="1"/>
          </p:cNvSpPr>
          <p:nvPr>
            <p:ph type="title"/>
          </p:nvPr>
        </p:nvSpPr>
        <p:spPr/>
        <p:txBody>
          <a:bodyPr/>
          <a:lstStyle/>
          <a:p>
            <a:r>
              <a:rPr lang="fr" dirty="0"/>
              <a:t>Apocalypse maintenant</a:t>
            </a:r>
          </a:p>
        </p:txBody>
      </p:sp>
      <p:sp>
        <p:nvSpPr>
          <p:cNvPr id="3" name="Content Placeholder 2">
            <a:extLst>
              <a:ext uri="{FF2B5EF4-FFF2-40B4-BE49-F238E27FC236}">
                <a16:creationId xmlns:a16="http://schemas.microsoft.com/office/drawing/2014/main" id="{C8FBE176-2DCF-DAB4-1AC5-596788AC8617}"/>
              </a:ext>
            </a:extLst>
          </p:cNvPr>
          <p:cNvSpPr>
            <a:spLocks noGrp="1"/>
          </p:cNvSpPr>
          <p:nvPr>
            <p:ph idx="1"/>
          </p:nvPr>
        </p:nvSpPr>
        <p:spPr/>
        <p:txBody>
          <a:bodyPr>
            <a:normAutofit fontScale="92500"/>
          </a:bodyPr>
          <a:lstStyle/>
          <a:p>
            <a:r>
              <a:rPr lang="fr" dirty="0"/>
              <a:t>Le mot apocalypse est défini non seulement comme un événement cataclysmique, une révélation ou une prophétie, mais également comme un événement dans lequel les forces généralement perçues comme de bons résultats l'emportent sur les forces généralement perçues comme mauvaises.</a:t>
            </a:r>
          </a:p>
          <a:p>
            <a:r>
              <a:rPr lang="fr" dirty="0"/>
              <a:t>La communauté est importante et les médias sociaux ne sont pas une communauté</a:t>
            </a:r>
          </a:p>
          <a:p>
            <a:r>
              <a:rPr lang="fr" dirty="0"/>
              <a:t>Mes recherches espèrent que cette réinitialisation de la société où le binaire humain imparfait, le bien et le mal, est toujours là, mais avec le bien surmontant le mal.</a:t>
            </a:r>
            <a:endParaRPr lang="en-GB" dirty="0"/>
          </a:p>
          <a:p>
            <a:endParaRPr lang="en-GB" dirty="0"/>
          </a:p>
        </p:txBody>
      </p:sp>
      <p:sp>
        <p:nvSpPr>
          <p:cNvPr id="5" name="Slide Number Placeholder 4">
            <a:extLst>
              <a:ext uri="{FF2B5EF4-FFF2-40B4-BE49-F238E27FC236}">
                <a16:creationId xmlns:a16="http://schemas.microsoft.com/office/drawing/2014/main" id="{17BE8BB3-8065-DBA8-3D8B-20B640F0F500}"/>
              </a:ext>
            </a:extLst>
          </p:cNvPr>
          <p:cNvSpPr>
            <a:spLocks noGrp="1"/>
          </p:cNvSpPr>
          <p:nvPr>
            <p:ph type="sldNum" sz="quarter" idx="12"/>
          </p:nvPr>
        </p:nvSpPr>
        <p:spPr/>
        <p:txBody>
          <a:bodyPr/>
          <a:lstStyle/>
          <a:p>
            <a:fld id="{B9D2C864-9362-43C7-A136-D9C41D93A96D}" type="slidenum">
              <a:rPr lang="en-US" smtClean="0"/>
              <a:t>45</a:t>
            </a:fld>
            <a:endParaRPr lang="en-US" dirty="0"/>
          </a:p>
        </p:txBody>
      </p:sp>
    </p:spTree>
    <p:extLst>
      <p:ext uri="{BB962C8B-B14F-4D97-AF65-F5344CB8AC3E}">
        <p14:creationId xmlns:p14="http://schemas.microsoft.com/office/powerpoint/2010/main" val="4120257150"/>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Props1.xml><?xml version="1.0" encoding="utf-8"?>
<ds:datastoreItem xmlns:ds="http://schemas.openxmlformats.org/officeDocument/2006/customXml" ds:itemID="{F4BF5178-F649-4750-AE3D-E6F398F3D5A0}"/>
</file>

<file path=customXml/itemProps2.xml><?xml version="1.0" encoding="utf-8"?>
<ds:datastoreItem xmlns:ds="http://schemas.openxmlformats.org/officeDocument/2006/customXml" ds:itemID="{99BD0237-7886-4AFD-9FFD-A3E17FDF2AB2}"/>
</file>

<file path=customXml/itemProps3.xml><?xml version="1.0" encoding="utf-8"?>
<ds:datastoreItem xmlns:ds="http://schemas.openxmlformats.org/officeDocument/2006/customXml" ds:itemID="{E1316D55-9286-409E-9346-6DF4A3D98EC7}"/>
</file>

<file path=docProps/app.xml><?xml version="1.0" encoding="utf-8"?>
<Properties xmlns="http://schemas.openxmlformats.org/officeDocument/2006/extended-properties" xmlns:vt="http://schemas.openxmlformats.org/officeDocument/2006/docPropsVTypes">
  <Template>Inkwell.thmx</Template>
  <TotalTime>31249</TotalTime>
  <Words>5392</Words>
  <Application>Microsoft Macintosh PowerPoint</Application>
  <PresentationFormat>On-screen Show (4:3)</PresentationFormat>
  <Paragraphs>393</Paragraphs>
  <Slides>45</Slides>
  <Notes>43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Calibri</vt:lpstr>
      <vt:lpstr>Goudy Old Style</vt:lpstr>
      <vt:lpstr>Impact</vt:lpstr>
      <vt:lpstr>Rockwell</vt:lpstr>
      <vt:lpstr>Inkwell</vt:lpstr>
      <vt:lpstr>Zombification du handicap</vt:lpstr>
      <vt:lpstr>Clause de non-responsabilité</vt:lpstr>
      <vt:lpstr>Qui suis je?</vt:lpstr>
      <vt:lpstr>Pourquoi?</vt:lpstr>
      <vt:lpstr>Pourquoi zombies et handicap ?</vt:lpstr>
      <vt:lpstr>Pourquoi suite</vt:lpstr>
      <vt:lpstr>Handicap contre Zombie</vt:lpstr>
      <vt:lpstr>Handicap vs Zombie vs Déshumanisation</vt:lpstr>
      <vt:lpstr>Comparaison avec les représentations originales de zombies lents</vt:lpstr>
      <vt:lpstr>Un peu d'histoire</vt:lpstr>
      <vt:lpstr>Zombies contre loups-garous et vampires</vt:lpstr>
      <vt:lpstr>De zombie à zombie</vt:lpstr>
      <vt:lpstr>Premiers incidents enregistrés</vt:lpstr>
      <vt:lpstr>Religion et handicap</vt:lpstr>
      <vt:lpstr>Zombie moderne</vt:lpstr>
      <vt:lpstr>Zombies contre réalité</vt:lpstr>
      <vt:lpstr>La horde</vt:lpstr>
      <vt:lpstr>La réalité</vt:lpstr>
      <vt:lpstr>Plus de réalité…</vt:lpstr>
      <vt:lpstr>Culture zombie actuelle</vt:lpstr>
      <vt:lpstr>Survivalistes</vt:lpstr>
      <vt:lpstr>Déshumanisation</vt:lpstr>
      <vt:lpstr>Apocalypse</vt:lpstr>
      <vt:lpstr>Peut-on attraper un handicap ?</vt:lpstr>
      <vt:lpstr>Germaphobie et autres peurs</vt:lpstr>
      <vt:lpstr>La mort</vt:lpstr>
      <vt:lpstr>Thanatophobie</vt:lpstr>
      <vt:lpstr>Biais</vt:lpstr>
      <vt:lpstr>Prothèse narrative</vt:lpstr>
      <vt:lpstr>Le biais comme trait positif</vt:lpstr>
      <vt:lpstr>Biais</vt:lpstr>
      <vt:lpstr>Comprendre les préjugés</vt:lpstr>
      <vt:lpstr>La survie du plus fort?</vt:lpstr>
      <vt:lpstr>Méthodes</vt:lpstr>
      <vt:lpstr>Théorie critique</vt:lpstr>
      <vt:lpstr>Méthodes utilisées</vt:lpstr>
      <vt:lpstr>Résultats</vt:lpstr>
      <vt:lpstr>Résultats de la recherche - Religion</vt:lpstr>
      <vt:lpstr>La religion dans les entretiens</vt:lpstr>
      <vt:lpstr>Résultats pour Handicap vs Zombies</vt:lpstr>
      <vt:lpstr>Conclusions</vt:lpstr>
      <vt:lpstr>Communauté</vt:lpstr>
      <vt:lpstr>Contribution à la société</vt:lpstr>
      <vt:lpstr>L'Apocalypse sous un autre angle</vt:lpstr>
      <vt:lpstr>Apocalypse maintenant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Zombification of Disability</dc:title>
  <dc:creator>Anne  Jackson</dc:creator>
  <cp:lastModifiedBy>Cheryl Li</cp:lastModifiedBy>
  <cp:revision>153</cp:revision>
  <cp:lastPrinted>2018-04-05T19:48:22Z</cp:lastPrinted>
  <dcterms:created xsi:type="dcterms:W3CDTF">2018-03-11T15:27:31Z</dcterms:created>
  <dcterms:modified xsi:type="dcterms:W3CDTF">2024-04-25T23:57:27Z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ies>
</file>