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99" r:id="rId7"/>
    <p:sldId id="289" r:id="rId8"/>
    <p:sldId id="288" r:id="rId9"/>
    <p:sldId id="301" r:id="rId10"/>
    <p:sldId id="300" r:id="rId11"/>
    <p:sldId id="302" r:id="rId12"/>
    <p:sldId id="294" r:id="rId13"/>
    <p:sldId id="29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646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4/9/2024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4/9/2024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03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58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728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89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6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anchor="b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4" r:id="rId3"/>
    <p:sldLayoutId id="2147483671" r:id="rId4"/>
    <p:sldLayoutId id="2147483659" r:id="rId5"/>
    <p:sldLayoutId id="2147483668" r:id="rId6"/>
    <p:sldLayoutId id="2147483669" r:id="rId7"/>
    <p:sldLayoutId id="2147483676" r:id="rId8"/>
    <p:sldLayoutId id="2147483661" r:id="rId9"/>
    <p:sldLayoutId id="2147483666" r:id="rId10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32912"/>
            <a:ext cx="7096933" cy="4074167"/>
          </a:xfrm>
        </p:spPr>
        <p:txBody>
          <a:bodyPr/>
          <a:lstStyle/>
          <a:p>
            <a:r>
              <a:rPr lang="fr-FR" sz="5400" dirty="0"/>
              <a:t>Le mentorat: Soutenir l'avenir de l'accessibilité avec connexion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Dr. Ann </a:t>
            </a:r>
            <a:r>
              <a:rPr lang="en-US" sz="5400" dirty="0" err="1"/>
              <a:t>Gagné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102021"/>
            <a:ext cx="9779183" cy="1744415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65" y="2017467"/>
            <a:ext cx="9779182" cy="33668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3200" dirty="0"/>
              <a:t>Qu’est-ce que le mentorat ?</a:t>
            </a:r>
          </a:p>
          <a:p>
            <a:r>
              <a:rPr lang="fr-FR" sz="3200" dirty="0"/>
              <a:t>Qu’est-ce que le mentorat accessible ?</a:t>
            </a:r>
          </a:p>
          <a:p>
            <a:r>
              <a:rPr lang="fr-FR" sz="3200" dirty="0"/>
              <a:t>Comment mentorer de manière accessible</a:t>
            </a:r>
          </a:p>
          <a:p>
            <a:r>
              <a:rPr lang="fr-FR" sz="3200" dirty="0"/>
              <a:t>Prochaines étapes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457200"/>
            <a:ext cx="5120640" cy="3200400"/>
          </a:xfrm>
        </p:spPr>
        <p:txBody>
          <a:bodyPr anchor="b">
            <a:normAutofit/>
          </a:bodyPr>
          <a:lstStyle/>
          <a:p>
            <a:r>
              <a:rPr lang="fr-FR" sz="6000" dirty="0"/>
              <a:t>Qu’est-ce que le mentorat?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8" y="3657600"/>
            <a:ext cx="5120640" cy="1828800"/>
          </a:xfrm>
        </p:spPr>
        <p:txBody>
          <a:bodyPr anchor="t">
            <a:norm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7" name="Picture Placeholder 16" descr="Woman typing on laptop">
            <a:extLst>
              <a:ext uri="{FF2B5EF4-FFF2-40B4-BE49-F238E27FC236}">
                <a16:creationId xmlns:a16="http://schemas.microsoft.com/office/drawing/2014/main" id="{2ECBBDA4-D2C1-0F46-BA36-5967266F87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2004" r="22003" b="-1"/>
          <a:stretch/>
        </p:blipFill>
        <p:spPr>
          <a:xfrm>
            <a:off x="904238" y="1157224"/>
            <a:ext cx="4500562" cy="4521200"/>
          </a:xfrm>
          <a:noFill/>
        </p:spPr>
      </p:pic>
    </p:spTree>
    <p:extLst>
      <p:ext uri="{BB962C8B-B14F-4D97-AF65-F5344CB8AC3E}">
        <p14:creationId xmlns:p14="http://schemas.microsoft.com/office/powerpoint/2010/main" val="3565078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45085"/>
            <a:ext cx="9779183" cy="1600835"/>
          </a:xfrm>
        </p:spPr>
        <p:txBody>
          <a:bodyPr/>
          <a:lstStyle/>
          <a:p>
            <a:r>
              <a:rPr lang="en-US" dirty="0"/>
              <a:t>Le </a:t>
            </a:r>
            <a:r>
              <a:rPr lang="en-US" dirty="0" err="1"/>
              <a:t>Mentorat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166813" y="2652713"/>
            <a:ext cx="9780587" cy="3436937"/>
          </a:xfrm>
        </p:spPr>
        <p:txBody>
          <a:bodyPr>
            <a:normAutofit/>
          </a:bodyPr>
          <a:lstStyle/>
          <a:p>
            <a:r>
              <a:rPr lang="en-US" sz="2800" dirty="0"/>
              <a:t>Est </a:t>
            </a:r>
            <a:r>
              <a:rPr lang="en-US" sz="2800" dirty="0" err="1"/>
              <a:t>une</a:t>
            </a:r>
            <a:r>
              <a:rPr lang="en-US" sz="2800" dirty="0"/>
              <a:t> relation</a:t>
            </a:r>
          </a:p>
          <a:p>
            <a:r>
              <a:rPr lang="en-US" sz="2800" dirty="0" err="1"/>
              <a:t>Consiste</a:t>
            </a:r>
            <a:r>
              <a:rPr lang="en-US" sz="2800" dirty="0"/>
              <a:t> </a:t>
            </a:r>
            <a:r>
              <a:rPr lang="fr-FR" sz="2800" dirty="0"/>
              <a:t>à soutenir les autres en les guidant</a:t>
            </a:r>
            <a:endParaRPr lang="en-US" sz="2800" dirty="0"/>
          </a:p>
          <a:p>
            <a:r>
              <a:rPr lang="fr-FR" sz="2800" dirty="0"/>
              <a:t>Guider à travers des tâches, des compétences ou connecter à des communautés spécifiques</a:t>
            </a:r>
          </a:p>
          <a:p>
            <a:r>
              <a:rPr lang="en-US" sz="2800" dirty="0" err="1"/>
              <a:t>Introduire</a:t>
            </a:r>
            <a:r>
              <a:rPr lang="en-US" sz="2800" dirty="0"/>
              <a:t> de nouveaux concepts</a:t>
            </a:r>
          </a:p>
          <a:p>
            <a:r>
              <a:rPr lang="fr-FR" sz="2800" dirty="0"/>
              <a:t>Fourni par quelqu'un avec plus d'expérience ou d'influence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457200"/>
            <a:ext cx="5120640" cy="3200400"/>
          </a:xfrm>
        </p:spPr>
        <p:txBody>
          <a:bodyPr anchor="b">
            <a:normAutofit/>
          </a:bodyPr>
          <a:lstStyle/>
          <a:p>
            <a:r>
              <a:rPr lang="fr-FR" sz="6000" dirty="0"/>
              <a:t>Qu’est-ce que le mentorat accessible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8" y="3657600"/>
            <a:ext cx="5120640" cy="1828800"/>
          </a:xfrm>
        </p:spPr>
        <p:txBody>
          <a:bodyPr anchor="t">
            <a:norm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7" name="Picture Placeholder 16" descr="Person wearing mask in the subway">
            <a:extLst>
              <a:ext uri="{FF2B5EF4-FFF2-40B4-BE49-F238E27FC236}">
                <a16:creationId xmlns:a16="http://schemas.microsoft.com/office/drawing/2014/main" id="{2ECBBDA4-D2C1-0F46-BA36-5967266F87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6819" r="16819"/>
          <a:stretch/>
        </p:blipFill>
        <p:spPr>
          <a:xfrm>
            <a:off x="904238" y="1157224"/>
            <a:ext cx="4500562" cy="4521200"/>
          </a:xfrm>
          <a:noFill/>
        </p:spPr>
      </p:pic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45085"/>
            <a:ext cx="9779183" cy="1600835"/>
          </a:xfrm>
        </p:spPr>
        <p:txBody>
          <a:bodyPr/>
          <a:lstStyle/>
          <a:p>
            <a:r>
              <a:rPr lang="en-US" dirty="0"/>
              <a:t>Le </a:t>
            </a:r>
            <a:r>
              <a:rPr lang="en-US" dirty="0" err="1"/>
              <a:t>Mentorat</a:t>
            </a:r>
            <a:r>
              <a:rPr lang="en-US" dirty="0"/>
              <a:t> Accessible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166813" y="2652713"/>
            <a:ext cx="9780587" cy="3436937"/>
          </a:xfrm>
        </p:spPr>
        <p:txBody>
          <a:bodyPr>
            <a:normAutofit lnSpcReduction="10000"/>
          </a:bodyPr>
          <a:lstStyle/>
          <a:p>
            <a:r>
              <a:rPr lang="fr-FR" sz="2800" dirty="0"/>
              <a:t>Implique une communication et des conseils inclusifs et significatifs</a:t>
            </a:r>
          </a:p>
          <a:p>
            <a:r>
              <a:rPr lang="fr-FR" sz="2800" dirty="0"/>
              <a:t>Commence avec des conversations sur les modèles de mentorat qui fonctionnent le mieux pour les personnes impliquées.</a:t>
            </a:r>
          </a:p>
          <a:p>
            <a:r>
              <a:rPr lang="fr-FR" sz="2800" dirty="0"/>
              <a:t>Le mentorat accessible est flexible</a:t>
            </a:r>
          </a:p>
          <a:p>
            <a:r>
              <a:rPr lang="fr-FR" sz="2800" dirty="0"/>
              <a:t>Utilise des notions inclusive et des principes tenant compte des traumatismes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5848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457200"/>
            <a:ext cx="5120640" cy="3200400"/>
          </a:xfrm>
        </p:spPr>
        <p:txBody>
          <a:bodyPr anchor="b">
            <a:normAutofit/>
          </a:bodyPr>
          <a:lstStyle/>
          <a:p>
            <a:r>
              <a:rPr lang="fr-FR" dirty="0"/>
              <a:t>M</a:t>
            </a:r>
            <a:r>
              <a:rPr lang="fr-FR" sz="6000" dirty="0"/>
              <a:t>entorer de manière accessible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8" y="3657600"/>
            <a:ext cx="5120640" cy="1828800"/>
          </a:xfrm>
        </p:spPr>
        <p:txBody>
          <a:bodyPr anchor="t">
            <a:norm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7" name="Picture Placeholder 16" descr="Businessman in wheelchair working at desk">
            <a:extLst>
              <a:ext uri="{FF2B5EF4-FFF2-40B4-BE49-F238E27FC236}">
                <a16:creationId xmlns:a16="http://schemas.microsoft.com/office/drawing/2014/main" id="{2ECBBDA4-D2C1-0F46-BA36-5967266F87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6832" r="16832"/>
          <a:stretch/>
        </p:blipFill>
        <p:spPr>
          <a:xfrm>
            <a:off x="904238" y="1157224"/>
            <a:ext cx="4500562" cy="4521200"/>
          </a:xfrm>
          <a:noFill/>
        </p:spPr>
      </p:pic>
    </p:spTree>
    <p:extLst>
      <p:ext uri="{BB962C8B-B14F-4D97-AF65-F5344CB8AC3E}">
        <p14:creationId xmlns:p14="http://schemas.microsoft.com/office/powerpoint/2010/main" val="2969449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45085"/>
            <a:ext cx="9779183" cy="1600835"/>
          </a:xfrm>
        </p:spPr>
        <p:txBody>
          <a:bodyPr/>
          <a:lstStyle/>
          <a:p>
            <a:r>
              <a:rPr lang="en-US" dirty="0"/>
              <a:t>Comment faire le </a:t>
            </a:r>
            <a:r>
              <a:rPr lang="en-US" dirty="0" err="1"/>
              <a:t>mentorat</a:t>
            </a:r>
            <a:r>
              <a:rPr lang="en-US" dirty="0"/>
              <a:t> de manière accessible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166813" y="2652713"/>
            <a:ext cx="9780587" cy="3436937"/>
          </a:xfrm>
        </p:spPr>
        <p:txBody>
          <a:bodyPr>
            <a:normAutofit/>
          </a:bodyPr>
          <a:lstStyle/>
          <a:p>
            <a:r>
              <a:rPr lang="fr-FR" sz="2800" dirty="0"/>
              <a:t>Abordez le mentorat en croyant en continuité</a:t>
            </a:r>
          </a:p>
          <a:p>
            <a:r>
              <a:rPr lang="fr-FR" sz="2800" dirty="0"/>
              <a:t>Écouter les besoins et les expériences avec un esprit ouvert</a:t>
            </a:r>
          </a:p>
          <a:p>
            <a:r>
              <a:rPr lang="en-US" sz="2800" dirty="0" err="1"/>
              <a:t>Avoir</a:t>
            </a:r>
            <a:r>
              <a:rPr lang="en-US" sz="2800" dirty="0"/>
              <a:t> de la </a:t>
            </a:r>
            <a:r>
              <a:rPr lang="en-US" sz="2800" dirty="0" err="1"/>
              <a:t>flexibilité</a:t>
            </a:r>
            <a:endParaRPr lang="en-US" sz="2800" dirty="0"/>
          </a:p>
          <a:p>
            <a:r>
              <a:rPr lang="fr-FR" sz="2800" dirty="0"/>
              <a:t>Fournir des ressources de manière significative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9069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900" y="123913"/>
            <a:ext cx="5943599" cy="1551063"/>
          </a:xfrm>
        </p:spPr>
        <p:txBody>
          <a:bodyPr/>
          <a:lstStyle/>
          <a:p>
            <a:r>
              <a:rPr lang="fr-FR" sz="4400" dirty="0"/>
              <a:t>Prochaines étapes</a:t>
            </a:r>
            <a:endParaRPr lang="en-US" sz="4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7FC500-BBFB-3AA4-BEDE-038CB94FFF61}"/>
              </a:ext>
            </a:extLst>
          </p:cNvPr>
          <p:cNvSpPr>
            <a:spLocks noGrp="1" noChangeAspect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txBody>
          <a:bodyPr/>
          <a:lstStyle/>
          <a:p>
            <a:r>
              <a:rPr lang="en-US" sz="2400" dirty="0"/>
              <a:t>Qui</a:t>
            </a:r>
          </a:p>
          <a:p>
            <a:r>
              <a:rPr lang="en-US" sz="2400" dirty="0"/>
              <a:t>Comment</a:t>
            </a:r>
          </a:p>
          <a:p>
            <a:r>
              <a:rPr lang="en-US" sz="2400" dirty="0" err="1"/>
              <a:t>Quand</a:t>
            </a:r>
            <a:endParaRPr lang="en-US" sz="2400" dirty="0"/>
          </a:p>
          <a:p>
            <a:r>
              <a:rPr lang="en-US" sz="2400" dirty="0" err="1"/>
              <a:t>Futur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464442" y="1999716"/>
            <a:ext cx="6328754" cy="4614728"/>
          </a:xfrm>
        </p:spPr>
        <p:txBody>
          <a:bodyPr>
            <a:normAutofit fontScale="92500" lnSpcReduction="20000"/>
          </a:bodyPr>
          <a:lstStyle/>
          <a:p>
            <a:r>
              <a:rPr lang="fr-FR" sz="3000" dirty="0"/>
              <a:t>Réfléchissez : qui serait ouvert au mentorat</a:t>
            </a:r>
          </a:p>
          <a:p>
            <a:pPr lvl="1"/>
            <a:r>
              <a:rPr lang="fr-FR" sz="2600" dirty="0"/>
              <a:t>Étudiants, collègues, collègues de travail, communauté</a:t>
            </a:r>
          </a:p>
          <a:p>
            <a:r>
              <a:rPr lang="fr-FR" sz="3000" dirty="0"/>
              <a:t>Décidez des méthodes de contact accessibles</a:t>
            </a:r>
          </a:p>
          <a:p>
            <a:pPr lvl="1"/>
            <a:r>
              <a:rPr lang="fr-FR" sz="2600" dirty="0"/>
              <a:t>Zoom, réunions en personne, téléphone</a:t>
            </a:r>
          </a:p>
          <a:p>
            <a:r>
              <a:rPr lang="fr-FR" sz="3000" dirty="0"/>
              <a:t>Quel est les limites de temps</a:t>
            </a:r>
          </a:p>
          <a:p>
            <a:pPr lvl="1"/>
            <a:r>
              <a:rPr lang="en-US" sz="2600" dirty="0"/>
              <a:t>Temps par </a:t>
            </a:r>
            <a:r>
              <a:rPr lang="en-US" sz="2600" dirty="0" err="1"/>
              <a:t>semaine</a:t>
            </a:r>
            <a:r>
              <a:rPr lang="en-US" sz="2600" dirty="0"/>
              <a:t>, dates occupies</a:t>
            </a:r>
          </a:p>
          <a:p>
            <a:r>
              <a:rPr lang="fr-FR" sz="3000" dirty="0"/>
              <a:t>Avoir un plan pour l'avenir</a:t>
            </a:r>
          </a:p>
          <a:p>
            <a:pPr lvl="1"/>
            <a:r>
              <a:rPr lang="fr-FR" sz="2600" dirty="0"/>
              <a:t>Comment les mentorés peuvent-ils devenir des mentors 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6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252549"/>
            <a:ext cx="6220278" cy="3262811"/>
          </a:xfrm>
        </p:spPr>
        <p:txBody>
          <a:bodyPr/>
          <a:lstStyle/>
          <a:p>
            <a:r>
              <a:rPr lang="en-US" dirty="0"/>
              <a:t>Merci!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7BB04B7-47A4-741B-59E0-F0E6F2126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85939"/>
            <a:ext cx="6566451" cy="2919512"/>
          </a:xfrm>
        </p:spPr>
        <p:txBody>
          <a:bodyPr/>
          <a:lstStyle/>
          <a:p>
            <a:r>
              <a:rPr lang="en-US" dirty="0"/>
              <a:t>Dr. Ann </a:t>
            </a:r>
            <a:r>
              <a:rPr lang="en-US" dirty="0" err="1"/>
              <a:t>Gagné</a:t>
            </a:r>
            <a:endParaRPr lang="en-US" dirty="0"/>
          </a:p>
          <a:p>
            <a:r>
              <a:rPr lang="en-US" b="1" dirty="0"/>
              <a:t>Site Web: </a:t>
            </a:r>
            <a:r>
              <a:rPr lang="en-US" dirty="0"/>
              <a:t>anngagne.ca</a:t>
            </a:r>
          </a:p>
          <a:p>
            <a:r>
              <a:rPr lang="en-US" b="1" dirty="0" err="1"/>
              <a:t>Courriel</a:t>
            </a:r>
            <a:r>
              <a:rPr lang="en-US" b="1" dirty="0"/>
              <a:t>: </a:t>
            </a:r>
            <a:r>
              <a:rPr lang="en-US" dirty="0"/>
              <a:t>accessagogy@gmail.com</a:t>
            </a:r>
          </a:p>
          <a:p>
            <a:r>
              <a:rPr lang="en-US" b="1" dirty="0"/>
              <a:t>Mastodon: </a:t>
            </a:r>
            <a:r>
              <a:rPr lang="en-US" dirty="0"/>
              <a:t>@anngagne@mastodon.social</a:t>
            </a:r>
          </a:p>
        </p:txBody>
      </p:sp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394e7d-bb77-4d04-b189-d6980e0b1240" xsi:nil="true"/>
    <lcf76f155ced4ddcb4097134ff3c332f xmlns="a7d86d78-0ff1-41f0-ab23-d2692a4332a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8356EE-3B44-4A70-B86C-71383DADCCB1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115</TotalTime>
  <Words>268</Words>
  <Application>Microsoft Office PowerPoint</Application>
  <PresentationFormat>Widescreen</PresentationFormat>
  <Paragraphs>56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Tenorite</vt:lpstr>
      <vt:lpstr>Custom</vt:lpstr>
      <vt:lpstr>Le mentorat: Soutenir l'avenir de l'accessibilité avec connexion  Dr. Ann Gagné</vt:lpstr>
      <vt:lpstr>Plan</vt:lpstr>
      <vt:lpstr>Qu’est-ce que le mentorat?</vt:lpstr>
      <vt:lpstr>Le Mentorat</vt:lpstr>
      <vt:lpstr>Qu’est-ce que le mentorat accessible ?</vt:lpstr>
      <vt:lpstr>Le Mentorat Accessible</vt:lpstr>
      <vt:lpstr>Mentorer de manière accessible</vt:lpstr>
      <vt:lpstr>Comment faire le mentorat de manière accessible</vt:lpstr>
      <vt:lpstr>Prochaines étapes</vt:lpstr>
      <vt:lpstr>Merci!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Mentorship: Supporting the Future of Accessibility Through Connection  Dr. Ann Gagné</dc:title>
  <dc:creator>Ann Gagne</dc:creator>
  <cp:lastModifiedBy>Ann Gagne</cp:lastModifiedBy>
  <cp:revision>24</cp:revision>
  <dcterms:created xsi:type="dcterms:W3CDTF">2024-03-23T00:45:43Z</dcterms:created>
  <dcterms:modified xsi:type="dcterms:W3CDTF">2024-04-09T23:50:45Z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