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0"/>
  </p:notesMasterIdLst>
  <p:sldIdLst>
    <p:sldId id="256" r:id="rId5"/>
    <p:sldId id="308" r:id="rId6"/>
    <p:sldId id="302" r:id="rId7"/>
    <p:sldId id="303" r:id="rId8"/>
    <p:sldId id="291" r:id="rId9"/>
    <p:sldId id="299" r:id="rId10"/>
    <p:sldId id="306" r:id="rId11"/>
    <p:sldId id="307" r:id="rId12"/>
    <p:sldId id="304" r:id="rId13"/>
    <p:sldId id="305" r:id="rId14"/>
    <p:sldId id="309" r:id="rId15"/>
    <p:sldId id="310" r:id="rId16"/>
    <p:sldId id="311" r:id="rId17"/>
    <p:sldId id="313" r:id="rId18"/>
    <p:sldId id="31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20" autoAdjust="0"/>
  </p:normalViewPr>
  <p:slideViewPr>
    <p:cSldViewPr snapToGrid="0">
      <p:cViewPr varScale="1">
        <p:scale>
          <a:sx n="103" d="100"/>
          <a:sy n="103" d="100"/>
        </p:scale>
        <p:origin x="21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591776"/>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Sheet1!$B$1:$B$10</c:f>
              <c:numCache>
                <c:formatCode>General</c:formatCode>
                <c:ptCount val="10"/>
                <c:pt idx="0">
                  <c:v>4</c:v>
                </c:pt>
                <c:pt idx="1">
                  <c:v>4</c:v>
                </c:pt>
                <c:pt idx="2">
                  <c:v>7</c:v>
                </c:pt>
                <c:pt idx="3">
                  <c:v>7</c:v>
                </c:pt>
                <c:pt idx="4">
                  <c:v>11</c:v>
                </c:pt>
                <c:pt idx="5">
                  <c:v>11</c:v>
                </c:pt>
                <c:pt idx="6">
                  <c:v>12</c:v>
                </c:pt>
                <c:pt idx="7">
                  <c:v>22</c:v>
                </c:pt>
                <c:pt idx="8">
                  <c:v>29</c:v>
                </c:pt>
                <c:pt idx="9">
                  <c:v>41</c:v>
                </c:pt>
              </c:numCache>
            </c:numRef>
          </c:val>
          <c:extLst>
            <c:ext xmlns:c15="http://schemas.microsoft.com/office/drawing/2012/chart" uri="{02D57815-91ED-43cb-92C2-25804820EDAC}">
              <c15:filteredCategoryTitle>
                <c15:cat>
                  <c:strRef>
                    <c:extLst>
                      <c:ext uri="{02D57815-91ED-43cb-92C2-25804820EDAC}">
                        <c15:formulaRef>
                          <c15:sqref>Sheet1!$A$1:$A$10</c15:sqref>
                        </c15:formulaRef>
                      </c:ext>
                    </c:extLst>
                    <c:strCache>
                      <c:ptCount val="10"/>
                      <c:pt idx="0">
                        <c:v>Communication</c:v>
                      </c:pt>
                      <c:pt idx="1">
                        <c:v>Other</c:v>
                      </c:pt>
                      <c:pt idx="2">
                        <c:v>Intellectual</c:v>
                      </c:pt>
                      <c:pt idx="3">
                        <c:v>Motor/Dexterity</c:v>
                      </c:pt>
                      <c:pt idx="4">
                        <c:v>Sensory </c:v>
                      </c:pt>
                      <c:pt idx="5">
                        <c:v>Mobility/Agility</c:v>
                      </c:pt>
                      <c:pt idx="6">
                        <c:v>Developmental</c:v>
                      </c:pt>
                      <c:pt idx="7">
                        <c:v>Medical </c:v>
                      </c:pt>
                      <c:pt idx="8">
                        <c:v>Learning</c:v>
                      </c:pt>
                      <c:pt idx="9">
                        <c:v>Mental Health and/or Addictions</c:v>
                      </c:pt>
                    </c:strCache>
                  </c:strRef>
                </c15:cat>
              </c15:filteredCategoryTitle>
            </c:ext>
            <c:ext xmlns:c16="http://schemas.microsoft.com/office/drawing/2014/chart" uri="{C3380CC4-5D6E-409C-BE32-E72D297353CC}">
              <c16:uniqueId val="{00000000-D649-42D1-A8C7-E19F3A6036E1}"/>
            </c:ext>
          </c:extLst>
        </c:ser>
        <c:dLbls>
          <c:showLegendKey val="0"/>
          <c:showVal val="0"/>
          <c:showCatName val="0"/>
          <c:showSerName val="0"/>
          <c:showPercent val="0"/>
          <c:showBubbleSize val="0"/>
        </c:dLbls>
        <c:gapWidth val="45"/>
        <c:axId val="2101614400"/>
        <c:axId val="2101614880"/>
      </c:barChart>
      <c:catAx>
        <c:axId val="2101614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101614880"/>
        <c:crosses val="autoZero"/>
        <c:auto val="1"/>
        <c:lblAlgn val="ctr"/>
        <c:lblOffset val="100"/>
        <c:noMultiLvlLbl val="0"/>
      </c:catAx>
      <c:valAx>
        <c:axId val="21016148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016144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591776"/>
              </a:solidFill>
              <a:ln w="19050">
                <a:solidFill>
                  <a:schemeClr val="lt1"/>
                </a:solidFill>
              </a:ln>
              <a:effectLst/>
            </c:spPr>
            <c:extLst>
              <c:ext xmlns:c16="http://schemas.microsoft.com/office/drawing/2014/chart" uri="{C3380CC4-5D6E-409C-BE32-E72D297353CC}">
                <c16:uniqueId val="{00000001-F83A-4480-843E-C626D1C1943F}"/>
              </c:ext>
            </c:extLst>
          </c:dPt>
          <c:dPt>
            <c:idx val="1"/>
            <c:bubble3D val="0"/>
            <c:spPr>
              <a:solidFill>
                <a:srgbClr val="6E90B9"/>
              </a:solidFill>
              <a:ln w="19050">
                <a:solidFill>
                  <a:schemeClr val="lt1"/>
                </a:solidFill>
              </a:ln>
              <a:effectLst/>
            </c:spPr>
            <c:extLst>
              <c:ext xmlns:c16="http://schemas.microsoft.com/office/drawing/2014/chart" uri="{C3380CC4-5D6E-409C-BE32-E72D297353CC}">
                <c16:uniqueId val="{00000003-F83A-4480-843E-C626D1C1943F}"/>
              </c:ext>
            </c:extLst>
          </c:dPt>
          <c:dPt>
            <c:idx val="2"/>
            <c:bubble3D val="0"/>
            <c:spPr>
              <a:solidFill>
                <a:srgbClr val="C31D0C"/>
              </a:solidFill>
              <a:ln w="19050">
                <a:solidFill>
                  <a:schemeClr val="lt1"/>
                </a:solidFill>
              </a:ln>
              <a:effectLst/>
            </c:spPr>
            <c:extLst>
              <c:ext xmlns:c16="http://schemas.microsoft.com/office/drawing/2014/chart" uri="{C3380CC4-5D6E-409C-BE32-E72D297353CC}">
                <c16:uniqueId val="{00000005-F83A-4480-843E-C626D1C1943F}"/>
              </c:ext>
            </c:extLst>
          </c:dPt>
          <c:dLbls>
            <c:dLbl>
              <c:idx val="0"/>
              <c:dLblPos val="outEnd"/>
              <c:showLegendKey val="0"/>
              <c:showVal val="1"/>
              <c:showCatName val="1"/>
              <c:showSerName val="0"/>
              <c:showPercent val="1"/>
              <c:showBubbleSize val="0"/>
              <c:extLst>
                <c:ext xmlns:c15="http://schemas.microsoft.com/office/drawing/2012/chart" uri="{CE6537A1-D6FC-4f65-9D91-7224C49458BB}">
                  <c15:layout>
                    <c:manualLayout>
                      <c:w val="0.17034217301107252"/>
                      <c:h val="0.16490598483808724"/>
                    </c:manualLayout>
                  </c15:layout>
                </c:ext>
                <c:ext xmlns:c16="http://schemas.microsoft.com/office/drawing/2014/chart" uri="{C3380CC4-5D6E-409C-BE32-E72D297353CC}">
                  <c16:uniqueId val="{00000001-F83A-4480-843E-C626D1C1943F}"/>
                </c:ext>
              </c:extLst>
            </c:dLbl>
            <c:dLbl>
              <c:idx val="1"/>
              <c:dLblPos val="outEnd"/>
              <c:showLegendKey val="0"/>
              <c:showVal val="1"/>
              <c:showCatName val="1"/>
              <c:showSerName val="0"/>
              <c:showPercent val="1"/>
              <c:showBubbleSize val="0"/>
              <c:extLst>
                <c:ext xmlns:c15="http://schemas.microsoft.com/office/drawing/2012/chart" uri="{CE6537A1-D6FC-4f65-9D91-7224C49458BB}">
                  <c15:layout>
                    <c:manualLayout>
                      <c:w val="0.18881968223816309"/>
                      <c:h val="0.14572728538788821"/>
                    </c:manualLayout>
                  </c15:layout>
                </c:ext>
                <c:ext xmlns:c16="http://schemas.microsoft.com/office/drawing/2014/chart" uri="{C3380CC4-5D6E-409C-BE32-E72D297353CC}">
                  <c16:uniqueId val="{00000003-F83A-4480-843E-C626D1C1943F}"/>
                </c:ext>
              </c:extLst>
            </c:dLbl>
            <c:dLbl>
              <c:idx val="2"/>
              <c:layout>
                <c:manualLayout>
                  <c:x val="0"/>
                  <c:y val="2.5633159216230834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34179809542852857"/>
                      <c:h val="0.19931900567562549"/>
                    </c:manualLayout>
                  </c15:layout>
                </c:ext>
                <c:ext xmlns:c16="http://schemas.microsoft.com/office/drawing/2014/chart" uri="{C3380CC4-5D6E-409C-BE32-E72D297353CC}">
                  <c16:uniqueId val="{00000005-F83A-4480-843E-C626D1C1943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val>
            <c:numRef>
              <c:f>Sheet1!$B$12:$B$14</c:f>
              <c:numCache>
                <c:formatCode>General</c:formatCode>
                <c:ptCount val="3"/>
                <c:pt idx="0">
                  <c:v>67</c:v>
                </c:pt>
                <c:pt idx="1">
                  <c:v>3</c:v>
                </c:pt>
                <c:pt idx="2">
                  <c:v>16</c:v>
                </c:pt>
              </c:numCache>
            </c:numRef>
          </c:val>
          <c:extLst>
            <c:ext xmlns:c15="http://schemas.microsoft.com/office/drawing/2012/chart" uri="{02D57815-91ED-43cb-92C2-25804820EDAC}">
              <c15:filteredCategoryTitle>
                <c15:cat>
                  <c:strRef>
                    <c:extLst>
                      <c:ext uri="{02D57815-91ED-43cb-92C2-25804820EDAC}">
                        <c15:formulaRef>
                          <c15:sqref>Sheet1!$A$12:$A$14</c15:sqref>
                        </c15:formulaRef>
                      </c:ext>
                    </c:extLst>
                    <c:strCache>
                      <c:ptCount val="3"/>
                      <c:pt idx="0">
                        <c:v>Chronic</c:v>
                      </c:pt>
                      <c:pt idx="1">
                        <c:v>Temporary</c:v>
                      </c:pt>
                      <c:pt idx="2">
                        <c:v>Episodic/fluctuating</c:v>
                      </c:pt>
                    </c:strCache>
                  </c:strRef>
                </c15:cat>
              </c15:filteredCategoryTitle>
            </c:ext>
            <c:ext xmlns:c16="http://schemas.microsoft.com/office/drawing/2014/chart" uri="{C3380CC4-5D6E-409C-BE32-E72D297353CC}">
              <c16:uniqueId val="{00000006-F83A-4480-843E-C626D1C1943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6E90B9"/>
              </a:solidFill>
              <a:ln w="19050">
                <a:solidFill>
                  <a:schemeClr val="lt1"/>
                </a:solidFill>
              </a:ln>
              <a:effectLst/>
            </c:spPr>
            <c:extLst>
              <c:ext xmlns:c16="http://schemas.microsoft.com/office/drawing/2014/chart" uri="{C3380CC4-5D6E-409C-BE32-E72D297353CC}">
                <c16:uniqueId val="{00000001-258A-4B8B-88A7-2592EEB9E4CB}"/>
              </c:ext>
            </c:extLst>
          </c:dPt>
          <c:dPt>
            <c:idx val="1"/>
            <c:bubble3D val="0"/>
            <c:spPr>
              <a:solidFill>
                <a:srgbClr val="0A2F5B"/>
              </a:solidFill>
              <a:ln w="19050">
                <a:solidFill>
                  <a:schemeClr val="lt1"/>
                </a:solidFill>
              </a:ln>
              <a:effectLst/>
            </c:spPr>
            <c:extLst>
              <c:ext xmlns:c16="http://schemas.microsoft.com/office/drawing/2014/chart" uri="{C3380CC4-5D6E-409C-BE32-E72D297353CC}">
                <c16:uniqueId val="{00000003-258A-4B8B-88A7-2592EEB9E4CB}"/>
              </c:ext>
            </c:extLst>
          </c:dPt>
          <c:dPt>
            <c:idx val="2"/>
            <c:bubble3D val="0"/>
            <c:spPr>
              <a:solidFill>
                <a:srgbClr val="C31D0C"/>
              </a:solidFill>
              <a:ln w="19050">
                <a:solidFill>
                  <a:schemeClr val="lt1"/>
                </a:solidFill>
              </a:ln>
              <a:effectLst/>
            </c:spPr>
            <c:extLst>
              <c:ext xmlns:c16="http://schemas.microsoft.com/office/drawing/2014/chart" uri="{C3380CC4-5D6E-409C-BE32-E72D297353CC}">
                <c16:uniqueId val="{00000005-258A-4B8B-88A7-2592EEB9E4CB}"/>
              </c:ext>
            </c:extLst>
          </c:dPt>
          <c:dPt>
            <c:idx val="3"/>
            <c:bubble3D val="0"/>
            <c:spPr>
              <a:solidFill>
                <a:srgbClr val="591776"/>
              </a:solidFill>
              <a:ln w="19050">
                <a:solidFill>
                  <a:schemeClr val="lt1"/>
                </a:solidFill>
              </a:ln>
              <a:effectLst/>
            </c:spPr>
            <c:extLst>
              <c:ext xmlns:c16="http://schemas.microsoft.com/office/drawing/2014/chart" uri="{C3380CC4-5D6E-409C-BE32-E72D297353CC}">
                <c16:uniqueId val="{00000007-258A-4B8B-88A7-2592EEB9E4CB}"/>
              </c:ext>
            </c:extLst>
          </c:dPt>
          <c:dLbls>
            <c:dLbl>
              <c:idx val="0"/>
              <c:layout>
                <c:manualLayout>
                  <c:x val="0.10854816824966079"/>
                  <c:y val="1.8842012445619033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58A-4B8B-88A7-2592EEB9E4CB}"/>
                </c:ext>
              </c:extLst>
            </c:dLbl>
            <c:dLbl>
              <c:idx val="2"/>
              <c:layout>
                <c:manualLayout>
                  <c:x val="-4.6520643535568888E-2"/>
                  <c:y val="9.1069726820491997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58A-4B8B-88A7-2592EEB9E4CB}"/>
                </c:ext>
              </c:extLst>
            </c:dLbl>
            <c:dLbl>
              <c:idx val="3"/>
              <c:layout>
                <c:manualLayout>
                  <c:x val="-0.15645817339318338"/>
                  <c:y val="6.9589338091477233E-3"/>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58A-4B8B-88A7-2592EEB9E4CB}"/>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val>
            <c:numRef>
              <c:f>Sheet1!$B$16:$B$19</c:f>
              <c:numCache>
                <c:formatCode>General</c:formatCode>
                <c:ptCount val="4"/>
                <c:pt idx="0">
                  <c:v>3</c:v>
                </c:pt>
                <c:pt idx="1">
                  <c:v>48</c:v>
                </c:pt>
                <c:pt idx="2">
                  <c:v>19</c:v>
                </c:pt>
                <c:pt idx="3">
                  <c:v>1</c:v>
                </c:pt>
              </c:numCache>
            </c:numRef>
          </c:val>
          <c:extLst>
            <c:ext xmlns:c15="http://schemas.microsoft.com/office/drawing/2012/chart" uri="{02D57815-91ED-43cb-92C2-25804820EDAC}">
              <c15:filteredCategoryTitle>
                <c15:cat>
                  <c:strRef>
                    <c:extLst>
                      <c:ext uri="{02D57815-91ED-43cb-92C2-25804820EDAC}">
                        <c15:formulaRef>
                          <c15:sqref>Sheet1!$A$16:$A$19</c15:sqref>
                        </c15:formulaRef>
                      </c:ext>
                    </c:extLst>
                    <c:strCache>
                      <c:ptCount val="4"/>
                      <c:pt idx="0">
                        <c:v>Visible</c:v>
                      </c:pt>
                      <c:pt idx="1">
                        <c:v>Non-visible</c:v>
                      </c:pt>
                      <c:pt idx="2">
                        <c:v>It depends</c:v>
                      </c:pt>
                      <c:pt idx="3">
                        <c:v>I'm not sure</c:v>
                      </c:pt>
                    </c:strCache>
                  </c:strRef>
                </c15:cat>
              </c15:filteredCategoryTitle>
            </c:ext>
            <c:ext xmlns:c16="http://schemas.microsoft.com/office/drawing/2014/chart" uri="{C3380CC4-5D6E-409C-BE32-E72D297353CC}">
              <c16:uniqueId val="{00000008-258A-4B8B-88A7-2592EEB9E4C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CA" sz="2400"/>
              <a:t>Perceived Socioeconomic Status in</a:t>
            </a:r>
            <a:r>
              <a:rPr lang="en-CA" sz="2400" baseline="0"/>
              <a:t> Canada</a:t>
            </a:r>
            <a:endParaRPr lang="en-CA" sz="240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59177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Sheet1!$O$2:$O$11</c:f>
              <c:numCache>
                <c:formatCode>General</c:formatCode>
                <c:ptCount val="10"/>
                <c:pt idx="0">
                  <c:v>0</c:v>
                </c:pt>
                <c:pt idx="1">
                  <c:v>3</c:v>
                </c:pt>
                <c:pt idx="2">
                  <c:v>4</c:v>
                </c:pt>
                <c:pt idx="3">
                  <c:v>11</c:v>
                </c:pt>
                <c:pt idx="4">
                  <c:v>8</c:v>
                </c:pt>
                <c:pt idx="5">
                  <c:v>20</c:v>
                </c:pt>
                <c:pt idx="6">
                  <c:v>14</c:v>
                </c:pt>
                <c:pt idx="7">
                  <c:v>9</c:v>
                </c:pt>
                <c:pt idx="8">
                  <c:v>2</c:v>
                </c:pt>
                <c:pt idx="9">
                  <c:v>0</c:v>
                </c:pt>
              </c:numCache>
            </c:numRef>
          </c:val>
          <c:extLst>
            <c:ext xmlns:c15="http://schemas.microsoft.com/office/drawing/2012/chart" uri="{02D57815-91ED-43cb-92C2-25804820EDAC}">
              <c15:filteredCategoryTitle>
                <c15:cat>
                  <c:numRef>
                    <c:extLst>
                      <c:ext uri="{02D57815-91ED-43cb-92C2-25804820EDAC}">
                        <c15:formulaRef>
                          <c15:sqref>Sheet1!$N$2:$N$11</c15:sqref>
                        </c15:formulaRef>
                      </c:ext>
                    </c:extLst>
                    <c:numCache>
                      <c:formatCode>General</c:formatCode>
                      <c:ptCount val="10"/>
                      <c:pt idx="0">
                        <c:v>10</c:v>
                      </c:pt>
                      <c:pt idx="1">
                        <c:v>9</c:v>
                      </c:pt>
                      <c:pt idx="2">
                        <c:v>8</c:v>
                      </c:pt>
                      <c:pt idx="3">
                        <c:v>7</c:v>
                      </c:pt>
                      <c:pt idx="4">
                        <c:v>6</c:v>
                      </c:pt>
                      <c:pt idx="5">
                        <c:v>5</c:v>
                      </c:pt>
                      <c:pt idx="6">
                        <c:v>4</c:v>
                      </c:pt>
                      <c:pt idx="7">
                        <c:v>3</c:v>
                      </c:pt>
                      <c:pt idx="8">
                        <c:v>2</c:v>
                      </c:pt>
                      <c:pt idx="9">
                        <c:v>1</c:v>
                      </c:pt>
                    </c:numCache>
                  </c:numRef>
                </c15:cat>
              </c15:filteredCategoryTitle>
            </c:ext>
            <c:ext xmlns:c16="http://schemas.microsoft.com/office/drawing/2014/chart" uri="{C3380CC4-5D6E-409C-BE32-E72D297353CC}">
              <c16:uniqueId val="{00000000-27F7-4AC7-82A1-AB3F1B42D3E1}"/>
            </c:ext>
          </c:extLst>
        </c:ser>
        <c:dLbls>
          <c:showLegendKey val="0"/>
          <c:showVal val="0"/>
          <c:showCatName val="0"/>
          <c:showSerName val="0"/>
          <c:showPercent val="0"/>
          <c:showBubbleSize val="0"/>
        </c:dLbls>
        <c:gapWidth val="45"/>
        <c:axId val="407630447"/>
        <c:axId val="407631407"/>
      </c:barChart>
      <c:catAx>
        <c:axId val="4076304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07631407"/>
        <c:crosses val="autoZero"/>
        <c:auto val="1"/>
        <c:lblAlgn val="ctr"/>
        <c:lblOffset val="100"/>
        <c:noMultiLvlLbl val="0"/>
      </c:catAx>
      <c:valAx>
        <c:axId val="40763140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0763044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CA" sz="2400"/>
              <a:t>Perceived Socioeconomic Status at</a:t>
            </a:r>
            <a:r>
              <a:rPr lang="en-CA" sz="2400" baseline="0"/>
              <a:t> College/University</a:t>
            </a:r>
            <a:endParaRPr lang="en-CA" sz="240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59177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Sheet1!$R$2:$R$11</c:f>
              <c:numCache>
                <c:formatCode>General</c:formatCode>
                <c:ptCount val="10"/>
                <c:pt idx="0">
                  <c:v>2</c:v>
                </c:pt>
                <c:pt idx="1">
                  <c:v>0</c:v>
                </c:pt>
                <c:pt idx="2">
                  <c:v>5</c:v>
                </c:pt>
                <c:pt idx="3">
                  <c:v>13</c:v>
                </c:pt>
                <c:pt idx="4">
                  <c:v>9</c:v>
                </c:pt>
                <c:pt idx="5">
                  <c:v>14</c:v>
                </c:pt>
                <c:pt idx="6">
                  <c:v>16</c:v>
                </c:pt>
                <c:pt idx="7">
                  <c:v>10</c:v>
                </c:pt>
                <c:pt idx="8">
                  <c:v>2</c:v>
                </c:pt>
                <c:pt idx="9">
                  <c:v>0</c:v>
                </c:pt>
              </c:numCache>
            </c:numRef>
          </c:val>
          <c:extLst>
            <c:ext xmlns:c15="http://schemas.microsoft.com/office/drawing/2012/chart" uri="{02D57815-91ED-43cb-92C2-25804820EDAC}">
              <c15:filteredCategoryTitle>
                <c15:cat>
                  <c:numRef>
                    <c:extLst>
                      <c:ext uri="{02D57815-91ED-43cb-92C2-25804820EDAC}">
                        <c15:formulaRef>
                          <c15:sqref>Sheet1!$N$2:$N$11</c15:sqref>
                        </c15:formulaRef>
                      </c:ext>
                    </c:extLst>
                    <c:numCache>
                      <c:formatCode>General</c:formatCode>
                      <c:ptCount val="10"/>
                      <c:pt idx="0">
                        <c:v>10</c:v>
                      </c:pt>
                      <c:pt idx="1">
                        <c:v>9</c:v>
                      </c:pt>
                      <c:pt idx="2">
                        <c:v>8</c:v>
                      </c:pt>
                      <c:pt idx="3">
                        <c:v>7</c:v>
                      </c:pt>
                      <c:pt idx="4">
                        <c:v>6</c:v>
                      </c:pt>
                      <c:pt idx="5">
                        <c:v>5</c:v>
                      </c:pt>
                      <c:pt idx="6">
                        <c:v>4</c:v>
                      </c:pt>
                      <c:pt idx="7">
                        <c:v>3</c:v>
                      </c:pt>
                      <c:pt idx="8">
                        <c:v>2</c:v>
                      </c:pt>
                      <c:pt idx="9">
                        <c:v>1</c:v>
                      </c:pt>
                    </c:numCache>
                  </c:numRef>
                </c15:cat>
              </c15:filteredCategoryTitle>
            </c:ext>
            <c:ext xmlns:c16="http://schemas.microsoft.com/office/drawing/2014/chart" uri="{C3380CC4-5D6E-409C-BE32-E72D297353CC}">
              <c16:uniqueId val="{00000000-D2CB-41A4-BAEA-8FF55C4138FA}"/>
            </c:ext>
          </c:extLst>
        </c:ser>
        <c:dLbls>
          <c:showLegendKey val="0"/>
          <c:showVal val="0"/>
          <c:showCatName val="0"/>
          <c:showSerName val="0"/>
          <c:showPercent val="0"/>
          <c:showBubbleSize val="0"/>
        </c:dLbls>
        <c:gapWidth val="45"/>
        <c:axId val="407630447"/>
        <c:axId val="407631407"/>
      </c:barChart>
      <c:catAx>
        <c:axId val="4076304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07631407"/>
        <c:crosses val="autoZero"/>
        <c:auto val="1"/>
        <c:lblAlgn val="ctr"/>
        <c:lblOffset val="100"/>
        <c:noMultiLvlLbl val="0"/>
      </c:catAx>
      <c:valAx>
        <c:axId val="40763140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0763044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CA" sz="1800"/>
              <a:t>Anticipated Length of Job Search</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59177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Sheet1!$O$15:$O$19</c:f>
              <c:numCache>
                <c:formatCode>General</c:formatCode>
                <c:ptCount val="5"/>
                <c:pt idx="0">
                  <c:v>5</c:v>
                </c:pt>
                <c:pt idx="1">
                  <c:v>18</c:v>
                </c:pt>
                <c:pt idx="2">
                  <c:v>18</c:v>
                </c:pt>
                <c:pt idx="3">
                  <c:v>14</c:v>
                </c:pt>
                <c:pt idx="4">
                  <c:v>16</c:v>
                </c:pt>
              </c:numCache>
            </c:numRef>
          </c:val>
          <c:extLst>
            <c:ext xmlns:c15="http://schemas.microsoft.com/office/drawing/2012/chart" uri="{02D57815-91ED-43cb-92C2-25804820EDAC}">
              <c15:filteredCategoryTitle>
                <c15:cat>
                  <c:strRef>
                    <c:extLst>
                      <c:ext uri="{02D57815-91ED-43cb-92C2-25804820EDAC}">
                        <c15:formulaRef>
                          <c15:sqref>Sheet1!$N$15:$N$19</c15:sqref>
                        </c15:formulaRef>
                      </c:ext>
                    </c:extLst>
                    <c:strCache>
                      <c:ptCount val="5"/>
                      <c:pt idx="0">
                        <c:v>Less than 1 month</c:v>
                      </c:pt>
                      <c:pt idx="1">
                        <c:v>1 to less than 2 months</c:v>
                      </c:pt>
                      <c:pt idx="2">
                        <c:v>2 to less than 3 months</c:v>
                      </c:pt>
                      <c:pt idx="3">
                        <c:v>3 to less than 6 months</c:v>
                      </c:pt>
                      <c:pt idx="4">
                        <c:v>6 months or more</c:v>
                      </c:pt>
                    </c:strCache>
                  </c:strRef>
                </c15:cat>
              </c15:filteredCategoryTitle>
            </c:ext>
            <c:ext xmlns:c16="http://schemas.microsoft.com/office/drawing/2014/chart" uri="{C3380CC4-5D6E-409C-BE32-E72D297353CC}">
              <c16:uniqueId val="{00000000-0CCA-4024-A1ED-34C8DCEB6F16}"/>
            </c:ext>
          </c:extLst>
        </c:ser>
        <c:dLbls>
          <c:showLegendKey val="0"/>
          <c:showVal val="0"/>
          <c:showCatName val="0"/>
          <c:showSerName val="0"/>
          <c:showPercent val="0"/>
          <c:showBubbleSize val="0"/>
        </c:dLbls>
        <c:gapWidth val="182"/>
        <c:axId val="1392792880"/>
        <c:axId val="1392793360"/>
      </c:barChart>
      <c:catAx>
        <c:axId val="1392792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92793360"/>
        <c:crosses val="autoZero"/>
        <c:auto val="1"/>
        <c:lblAlgn val="ctr"/>
        <c:lblOffset val="100"/>
        <c:noMultiLvlLbl val="0"/>
      </c:catAx>
      <c:valAx>
        <c:axId val="1392793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927928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CA" sz="1800"/>
              <a:t>Hoping to Find Employment Related to Field</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spPr>
            <a:solidFill>
              <a:srgbClr val="591776"/>
            </a:solidFill>
          </c:spPr>
          <c:dPt>
            <c:idx val="0"/>
            <c:bubble3D val="0"/>
            <c:spPr>
              <a:solidFill>
                <a:srgbClr val="591776"/>
              </a:solidFill>
              <a:ln w="19050">
                <a:solidFill>
                  <a:schemeClr val="lt1"/>
                </a:solidFill>
              </a:ln>
              <a:effectLst/>
            </c:spPr>
            <c:extLst>
              <c:ext xmlns:c16="http://schemas.microsoft.com/office/drawing/2014/chart" uri="{C3380CC4-5D6E-409C-BE32-E72D297353CC}">
                <c16:uniqueId val="{00000001-4F66-4FB4-A2D6-3FEE31532C4F}"/>
              </c:ext>
            </c:extLst>
          </c:dPt>
          <c:dPt>
            <c:idx val="1"/>
            <c:bubble3D val="0"/>
            <c:spPr>
              <a:solidFill>
                <a:srgbClr val="C31D0C"/>
              </a:solidFill>
              <a:ln w="19050">
                <a:solidFill>
                  <a:schemeClr val="lt1"/>
                </a:solidFill>
              </a:ln>
              <a:effectLst/>
            </c:spPr>
            <c:extLst>
              <c:ext xmlns:c16="http://schemas.microsoft.com/office/drawing/2014/chart" uri="{C3380CC4-5D6E-409C-BE32-E72D297353CC}">
                <c16:uniqueId val="{00000003-4F66-4FB4-A2D6-3FEE31532C4F}"/>
              </c:ext>
            </c:extLst>
          </c:dPt>
          <c:dLbls>
            <c:dLbl>
              <c:idx val="0"/>
              <c:layout>
                <c:manualLayout>
                  <c:x val="4.8124735271851994E-2"/>
                  <c:y val="0"/>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F66-4FB4-A2D6-3FEE31532C4F}"/>
                </c:ext>
              </c:extLst>
            </c:dLbl>
            <c:dLbl>
              <c:idx val="1"/>
              <c:layout>
                <c:manualLayout>
                  <c:x val="-7.4860699311770001E-2"/>
                  <c:y val="4.9954023068881484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F66-4FB4-A2D6-3FEE31532C4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val>
            <c:numRef>
              <c:f>Sheet1!$R$15:$R$16</c:f>
              <c:numCache>
                <c:formatCode>General</c:formatCode>
                <c:ptCount val="2"/>
                <c:pt idx="0">
                  <c:v>64</c:v>
                </c:pt>
                <c:pt idx="1">
                  <c:v>7</c:v>
                </c:pt>
              </c:numCache>
            </c:numRef>
          </c:val>
          <c:extLst>
            <c:ext xmlns:c15="http://schemas.microsoft.com/office/drawing/2012/chart" uri="{02D57815-91ED-43cb-92C2-25804820EDAC}">
              <c15:filteredCategoryTitle>
                <c15:cat>
                  <c:strRef>
                    <c:extLst>
                      <c:ext uri="{02D57815-91ED-43cb-92C2-25804820EDAC}">
                        <c15:formulaRef>
                          <c15:sqref>Sheet1!$Q$15:$Q$16</c15:sqref>
                        </c15:formulaRef>
                      </c:ext>
                    </c:extLst>
                    <c:strCache>
                      <c:ptCount val="2"/>
                      <c:pt idx="0">
                        <c:v>Yes</c:v>
                      </c:pt>
                      <c:pt idx="1">
                        <c:v>No</c:v>
                      </c:pt>
                    </c:strCache>
                  </c:strRef>
                </c15:cat>
              </c15:filteredCategoryTitle>
            </c:ext>
            <c:ext xmlns:c16="http://schemas.microsoft.com/office/drawing/2014/chart" uri="{C3380CC4-5D6E-409C-BE32-E72D297353CC}">
              <c16:uniqueId val="{00000004-4F66-4FB4-A2D6-3FEE31532C4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CA" sz="1800"/>
              <a:t>Expected salary of first job after graduating</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59177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Sheet1!$O$22:$O$29</c:f>
              <c:numCache>
                <c:formatCode>General</c:formatCode>
                <c:ptCount val="8"/>
                <c:pt idx="0">
                  <c:v>4</c:v>
                </c:pt>
                <c:pt idx="1">
                  <c:v>9</c:v>
                </c:pt>
                <c:pt idx="2">
                  <c:v>11</c:v>
                </c:pt>
                <c:pt idx="3">
                  <c:v>12</c:v>
                </c:pt>
                <c:pt idx="4">
                  <c:v>18</c:v>
                </c:pt>
                <c:pt idx="5">
                  <c:v>12</c:v>
                </c:pt>
                <c:pt idx="6">
                  <c:v>3</c:v>
                </c:pt>
                <c:pt idx="7">
                  <c:v>1</c:v>
                </c:pt>
              </c:numCache>
            </c:numRef>
          </c:val>
          <c:extLst>
            <c:ext xmlns:c15="http://schemas.microsoft.com/office/drawing/2012/chart" uri="{02D57815-91ED-43cb-92C2-25804820EDAC}">
              <c15:filteredCategoryTitle>
                <c15:cat>
                  <c:strRef>
                    <c:extLst>
                      <c:ext uri="{02D57815-91ED-43cb-92C2-25804820EDAC}">
                        <c15:formulaRef>
                          <c15:sqref>Sheet1!$N$22:$N$29</c15:sqref>
                        </c15:formulaRef>
                      </c:ext>
                    </c:extLst>
                    <c:strCache>
                      <c:ptCount val="8"/>
                      <c:pt idx="0">
                        <c:v>$30,000 or less</c:v>
                      </c:pt>
                      <c:pt idx="1">
                        <c:v>$30,000-$39,999</c:v>
                      </c:pt>
                      <c:pt idx="2">
                        <c:v>$40,000-$49,999</c:v>
                      </c:pt>
                      <c:pt idx="3">
                        <c:v>$50,000-$59,999</c:v>
                      </c:pt>
                      <c:pt idx="4">
                        <c:v>$60,000-$69,999</c:v>
                      </c:pt>
                      <c:pt idx="5">
                        <c:v>$70,000-$79,999</c:v>
                      </c:pt>
                      <c:pt idx="6">
                        <c:v>$80,000-$89,999</c:v>
                      </c:pt>
                      <c:pt idx="7">
                        <c:v>$100,000 or more</c:v>
                      </c:pt>
                    </c:strCache>
                  </c:strRef>
                </c15:cat>
              </c15:filteredCategoryTitle>
            </c:ext>
            <c:ext xmlns:c16="http://schemas.microsoft.com/office/drawing/2014/chart" uri="{C3380CC4-5D6E-409C-BE32-E72D297353CC}">
              <c16:uniqueId val="{00000000-1BB5-4310-A968-7B157859090D}"/>
            </c:ext>
          </c:extLst>
        </c:ser>
        <c:dLbls>
          <c:showLegendKey val="0"/>
          <c:showVal val="0"/>
          <c:showCatName val="0"/>
          <c:showSerName val="0"/>
          <c:showPercent val="0"/>
          <c:showBubbleSize val="0"/>
        </c:dLbls>
        <c:gapWidth val="45"/>
        <c:axId val="668475519"/>
        <c:axId val="668477919"/>
      </c:barChart>
      <c:catAx>
        <c:axId val="668475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68477919"/>
        <c:crosses val="autoZero"/>
        <c:auto val="1"/>
        <c:lblAlgn val="ctr"/>
        <c:lblOffset val="100"/>
        <c:noMultiLvlLbl val="0"/>
      </c:catAx>
      <c:valAx>
        <c:axId val="66847791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6847551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348C8-25D0-4FAE-BE9E-E7D2919D0419}" type="datetimeFigureOut">
              <a:rPr lang="en-CA" smtClean="0"/>
              <a:t>2024-04-10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5661ED-55DA-41E0-8064-6992FCF02903}" type="slidenum">
              <a:rPr lang="en-CA" smtClean="0"/>
              <a:t>‹#›</a:t>
            </a:fld>
            <a:endParaRPr lang="en-CA"/>
          </a:p>
        </p:txBody>
      </p:sp>
    </p:spTree>
    <p:extLst>
      <p:ext uri="{BB962C8B-B14F-4D97-AF65-F5344CB8AC3E}">
        <p14:creationId xmlns:p14="http://schemas.microsoft.com/office/powerpoint/2010/main" val="2731084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5661ED-55DA-41E0-8064-6992FCF02903}" type="slidenum">
              <a:rPr lang="en-CA" smtClean="0"/>
              <a:t>1</a:t>
            </a:fld>
            <a:endParaRPr lang="en-CA"/>
          </a:p>
        </p:txBody>
      </p:sp>
    </p:spTree>
    <p:extLst>
      <p:ext uri="{BB962C8B-B14F-4D97-AF65-F5344CB8AC3E}">
        <p14:creationId xmlns:p14="http://schemas.microsoft.com/office/powerpoint/2010/main" val="4004653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2</a:t>
            </a:fld>
            <a:endParaRPr lang="en-CA"/>
          </a:p>
        </p:txBody>
      </p:sp>
    </p:spTree>
    <p:extLst>
      <p:ext uri="{BB962C8B-B14F-4D97-AF65-F5344CB8AC3E}">
        <p14:creationId xmlns:p14="http://schemas.microsoft.com/office/powerpoint/2010/main" val="701404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5C00CD7-4ED1-42C0-9E09-14446EC4DE53}" type="slidenum">
              <a:rPr lang="en-CA" smtClean="0"/>
              <a:t>3</a:t>
            </a:fld>
            <a:endParaRPr lang="en-CA"/>
          </a:p>
        </p:txBody>
      </p:sp>
    </p:spTree>
    <p:extLst>
      <p:ext uri="{BB962C8B-B14F-4D97-AF65-F5344CB8AC3E}">
        <p14:creationId xmlns:p14="http://schemas.microsoft.com/office/powerpoint/2010/main" val="838462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4</a:t>
            </a:fld>
            <a:endParaRPr lang="en-CA"/>
          </a:p>
        </p:txBody>
      </p:sp>
    </p:spTree>
    <p:extLst>
      <p:ext uri="{BB962C8B-B14F-4D97-AF65-F5344CB8AC3E}">
        <p14:creationId xmlns:p14="http://schemas.microsoft.com/office/powerpoint/2010/main" val="401123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5</a:t>
            </a:fld>
            <a:endParaRPr lang="en-CA"/>
          </a:p>
        </p:txBody>
      </p:sp>
    </p:spTree>
    <p:extLst>
      <p:ext uri="{BB962C8B-B14F-4D97-AF65-F5344CB8AC3E}">
        <p14:creationId xmlns:p14="http://schemas.microsoft.com/office/powerpoint/2010/main" val="2548574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1">
              <a:defRPr/>
            </a:pPr>
            <a:endParaRPr lang="en-CA" dirty="0"/>
          </a:p>
        </p:txBody>
      </p:sp>
      <p:sp>
        <p:nvSpPr>
          <p:cNvPr id="4" name="Slide Number Placeholder 3"/>
          <p:cNvSpPr>
            <a:spLocks noGrp="1"/>
          </p:cNvSpPr>
          <p:nvPr>
            <p:ph type="sldNum" sz="quarter" idx="5"/>
          </p:nvPr>
        </p:nvSpPr>
        <p:spPr/>
        <p:txBody>
          <a:bodyPr/>
          <a:lstStyle/>
          <a:p>
            <a:fld id="{25C00CD7-4ED1-42C0-9E09-14446EC4DE53}" type="slidenum">
              <a:rPr lang="en-CA" smtClean="0"/>
              <a:t>6</a:t>
            </a:fld>
            <a:endParaRPr lang="en-CA"/>
          </a:p>
        </p:txBody>
      </p:sp>
    </p:spTree>
    <p:extLst>
      <p:ext uri="{BB962C8B-B14F-4D97-AF65-F5344CB8AC3E}">
        <p14:creationId xmlns:p14="http://schemas.microsoft.com/office/powerpoint/2010/main" val="648905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1">
              <a:defRPr/>
            </a:pPr>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7</a:t>
            </a:fld>
            <a:endParaRPr lang="en-CA"/>
          </a:p>
        </p:txBody>
      </p:sp>
    </p:spTree>
    <p:extLst>
      <p:ext uri="{BB962C8B-B14F-4D97-AF65-F5344CB8AC3E}">
        <p14:creationId xmlns:p14="http://schemas.microsoft.com/office/powerpoint/2010/main" val="2579823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8</a:t>
            </a:fld>
            <a:endParaRPr lang="en-CA"/>
          </a:p>
        </p:txBody>
      </p:sp>
    </p:spTree>
    <p:extLst>
      <p:ext uri="{BB962C8B-B14F-4D97-AF65-F5344CB8AC3E}">
        <p14:creationId xmlns:p14="http://schemas.microsoft.com/office/powerpoint/2010/main" val="848402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5C00CD7-4ED1-42C0-9E09-14446EC4DE53}" type="slidenum">
              <a:rPr lang="en-CA" smtClean="0"/>
              <a:t>9</a:t>
            </a:fld>
            <a:endParaRPr lang="en-CA"/>
          </a:p>
        </p:txBody>
      </p:sp>
    </p:spTree>
    <p:extLst>
      <p:ext uri="{BB962C8B-B14F-4D97-AF65-F5344CB8AC3E}">
        <p14:creationId xmlns:p14="http://schemas.microsoft.com/office/powerpoint/2010/main" val="3167635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10</a:t>
            </a:fld>
            <a:endParaRPr lang="en-CA"/>
          </a:p>
        </p:txBody>
      </p:sp>
    </p:spTree>
    <p:extLst>
      <p:ext uri="{BB962C8B-B14F-4D97-AF65-F5344CB8AC3E}">
        <p14:creationId xmlns:p14="http://schemas.microsoft.com/office/powerpoint/2010/main" val="4286839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11</a:t>
            </a:fld>
            <a:endParaRPr lang="en-CA"/>
          </a:p>
        </p:txBody>
      </p:sp>
    </p:spTree>
    <p:extLst>
      <p:ext uri="{BB962C8B-B14F-4D97-AF65-F5344CB8AC3E}">
        <p14:creationId xmlns:p14="http://schemas.microsoft.com/office/powerpoint/2010/main" val="1585017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1">
              <a:defRPr/>
            </a:pPr>
            <a:endParaRPr lang="en-US" dirty="0"/>
          </a:p>
        </p:txBody>
      </p:sp>
      <p:sp>
        <p:nvSpPr>
          <p:cNvPr id="4" name="Slide Number Placeholder 3"/>
          <p:cNvSpPr>
            <a:spLocks noGrp="1"/>
          </p:cNvSpPr>
          <p:nvPr>
            <p:ph type="sldNum" sz="quarter" idx="5"/>
          </p:nvPr>
        </p:nvSpPr>
        <p:spPr/>
        <p:txBody>
          <a:bodyPr/>
          <a:lstStyle/>
          <a:p>
            <a:fld id="{25C00CD7-4ED1-42C0-9E09-14446EC4DE53}" type="slidenum">
              <a:rPr lang="en-CA" smtClean="0"/>
              <a:t>12</a:t>
            </a:fld>
            <a:endParaRPr lang="en-CA"/>
          </a:p>
        </p:txBody>
      </p:sp>
    </p:spTree>
    <p:extLst>
      <p:ext uri="{BB962C8B-B14F-4D97-AF65-F5344CB8AC3E}">
        <p14:creationId xmlns:p14="http://schemas.microsoft.com/office/powerpoint/2010/main" val="3145663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1">
              <a:defRPr/>
            </a:pPr>
            <a:endParaRPr lang="en-CA" dirty="0"/>
          </a:p>
        </p:txBody>
      </p:sp>
      <p:sp>
        <p:nvSpPr>
          <p:cNvPr id="4" name="Slide Number Placeholder 3"/>
          <p:cNvSpPr>
            <a:spLocks noGrp="1"/>
          </p:cNvSpPr>
          <p:nvPr>
            <p:ph type="sldNum" sz="quarter" idx="5"/>
          </p:nvPr>
        </p:nvSpPr>
        <p:spPr/>
        <p:txBody>
          <a:bodyPr/>
          <a:lstStyle/>
          <a:p>
            <a:fld id="{25C00CD7-4ED1-42C0-9E09-14446EC4DE53}" type="slidenum">
              <a:rPr lang="en-CA" smtClean="0"/>
              <a:t>13</a:t>
            </a:fld>
            <a:endParaRPr lang="en-CA"/>
          </a:p>
        </p:txBody>
      </p:sp>
    </p:spTree>
    <p:extLst>
      <p:ext uri="{BB962C8B-B14F-4D97-AF65-F5344CB8AC3E}">
        <p14:creationId xmlns:p14="http://schemas.microsoft.com/office/powerpoint/2010/main" val="575871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14</a:t>
            </a:fld>
            <a:endParaRPr lang="en-CA"/>
          </a:p>
        </p:txBody>
      </p:sp>
    </p:spTree>
    <p:extLst>
      <p:ext uri="{BB962C8B-B14F-4D97-AF65-F5344CB8AC3E}">
        <p14:creationId xmlns:p14="http://schemas.microsoft.com/office/powerpoint/2010/main" val="2047555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5661ED-55DA-41E0-8064-6992FCF02903}" type="slidenum">
              <a:rPr lang="en-CA" smtClean="0"/>
              <a:t>15</a:t>
            </a:fld>
            <a:endParaRPr lang="en-CA"/>
          </a:p>
        </p:txBody>
      </p:sp>
    </p:spTree>
    <p:extLst>
      <p:ext uri="{BB962C8B-B14F-4D97-AF65-F5344CB8AC3E}">
        <p14:creationId xmlns:p14="http://schemas.microsoft.com/office/powerpoint/2010/main" val="2465625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EB467-5622-AAF2-633F-9789E08463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6E6BB897-969E-B43C-715D-4D7A380C30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850B35C-E647-AE3B-4CA7-DD50A3D38358}"/>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8B2323EA-F455-E2D3-6B23-18A23662C94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83DBDC1-367E-8194-221E-CC4E5FCDB459}"/>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969966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BE8A3-8C66-BA21-FC30-8221EDB1534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DC1A377-7A58-0AA4-49CC-1950D82CC8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C5C2E20-64D7-F8B6-46F3-8EB571ECEF02}"/>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71D82078-C7A9-C311-339C-562B51990E2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1C7FF7C-4CC3-8B0D-8CFA-DA51D143EEE4}"/>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2510824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1C1BC-EA19-3E52-14E5-7363442920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406E101-4C9C-B6EC-C599-5C1561CF938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271F5F-5C54-6CD2-E994-E404D17ACB57}"/>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58372BB1-D443-587D-8BCA-816B2D7628B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CAB270C-98D8-A882-A87B-A3397FC135AE}"/>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473531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28FC9-2799-7AD3-5E7C-CF18A29E6DE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AA4BE86-CA15-6979-EEFC-7B2511072C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15A1C6B1-33EC-6714-3D3A-6C438808C0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27173829-E671-9D30-6037-2F1568E59D1A}"/>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6" name="Footer Placeholder 5">
            <a:extLst>
              <a:ext uri="{FF2B5EF4-FFF2-40B4-BE49-F238E27FC236}">
                <a16:creationId xmlns:a16="http://schemas.microsoft.com/office/drawing/2014/main" id="{D0996C82-3387-12EB-D52C-60F0781FA0B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86C045E-C5EF-D4C1-7E92-7EFDDAD43D12}"/>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3577661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7C1D4-FB82-565C-9A9B-0F2D0B7C9C2C}"/>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7FB9C290-F0F8-EB5E-38CA-7975A2FF9B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3D9E7-928F-3F38-1D70-6D0BEDFB5B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1FEB4D91-4214-C005-5F90-BA571C1751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30F5D1-347C-232D-6770-9AF005DE39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6D2270D-5A77-A012-23E0-261F710A3874}"/>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8" name="Footer Placeholder 7">
            <a:extLst>
              <a:ext uri="{FF2B5EF4-FFF2-40B4-BE49-F238E27FC236}">
                <a16:creationId xmlns:a16="http://schemas.microsoft.com/office/drawing/2014/main" id="{957E4B1F-F934-58A4-0037-21040D0DE931}"/>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8D9AB210-7402-864A-1D21-9231C1820C23}"/>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3982176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A6937-2046-F374-2AEE-434D15F39B3A}"/>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545E5A8-6524-8861-4BFF-4FEE67AC0148}"/>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4" name="Footer Placeholder 3">
            <a:extLst>
              <a:ext uri="{FF2B5EF4-FFF2-40B4-BE49-F238E27FC236}">
                <a16:creationId xmlns:a16="http://schemas.microsoft.com/office/drawing/2014/main" id="{7C9ED572-6EBC-EE2C-4FC5-FBEA96B4D386}"/>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D05D8FB-197C-4026-26BD-34ECC942DD7E}"/>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1598385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F42939-0DB8-8FD2-8196-CAD430CB73CA}"/>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3" name="Footer Placeholder 2">
            <a:extLst>
              <a:ext uri="{FF2B5EF4-FFF2-40B4-BE49-F238E27FC236}">
                <a16:creationId xmlns:a16="http://schemas.microsoft.com/office/drawing/2014/main" id="{9849BEB5-1B2A-090C-2ED9-D8B241991594}"/>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25604EE0-AFE6-4215-6038-93D98EC09E05}"/>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2873028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808A0-8C6D-5F18-BE90-4D8B2F9B20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CC5E5DF7-4198-853B-4738-6C9E560C4E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F62343E4-992A-28C6-0BFE-6FE4423979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2B42E5-0A6E-DA0B-1746-9C76997F75FD}"/>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6" name="Footer Placeholder 5">
            <a:extLst>
              <a:ext uri="{FF2B5EF4-FFF2-40B4-BE49-F238E27FC236}">
                <a16:creationId xmlns:a16="http://schemas.microsoft.com/office/drawing/2014/main" id="{C0BE8C70-61D0-889B-868A-F90C620FDD4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27F1A7-6F76-FBB2-269F-D49C7B34E410}"/>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1197269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474F-75FF-916B-2B08-9A3C8E97D2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0977F89F-36A3-4DC7-00C6-03F89997D0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C705EB57-7300-1B60-5D89-C1A4294DC3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C88709-40CE-EA9F-89C2-330B6FF592AA}"/>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6" name="Footer Placeholder 5">
            <a:extLst>
              <a:ext uri="{FF2B5EF4-FFF2-40B4-BE49-F238E27FC236}">
                <a16:creationId xmlns:a16="http://schemas.microsoft.com/office/drawing/2014/main" id="{013A4D93-1A6C-4220-88E3-D644DCBBFF7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DE0C17E-3D8E-9E6C-13B2-265E5A4811FB}"/>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1781480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73AC7-F0B3-B730-0259-16E34F1C5FC4}"/>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A10A49D-BC6B-E8E4-E052-E8F748E15D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483F502-DF1F-FFF4-8E57-0A3A2AF0FA9E}"/>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18CCDD10-2780-80DD-F9DB-E6CFB2E6946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6A09DE4-5DD1-9D5E-0EFC-DD72CF946492}"/>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342601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90BE1B-9A53-AAE0-BEBF-2D64BA5AB5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8DAC070-C6B9-4E08-5CE6-8405E31405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8EA5236-6A86-C696-4C49-5996A2E9F912}"/>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44F7CDD0-C9FE-1288-D543-97F06E3B3DD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876448E-92F4-528F-6EF7-A8912491E8D9}"/>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1352187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A79ADE-BC59-88E3-E91B-91A10B8D57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CF6780E-2F03-D428-1308-9091BDF54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0CE2398-8B78-0B9E-7984-A94415AA5B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E00E9E99-B61E-DB30-0CBA-ED0A292A1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A7D388A6-C8E6-FF4E-7257-5A1CFEB467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C9D790-3D03-4004-81D9-6BDD95BFF5F5}" type="slidenum">
              <a:rPr lang="en-CA" smtClean="0"/>
              <a:t>‹#›</a:t>
            </a:fld>
            <a:endParaRPr lang="en-CA"/>
          </a:p>
        </p:txBody>
      </p:sp>
    </p:spTree>
    <p:extLst>
      <p:ext uri="{BB962C8B-B14F-4D97-AF65-F5344CB8AC3E}">
        <p14:creationId xmlns:p14="http://schemas.microsoft.com/office/powerpoint/2010/main" val="3762535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
            <a:extLst>
              <a:ext uri="{FF2B5EF4-FFF2-40B4-BE49-F238E27FC236}">
                <a16:creationId xmlns:a16="http://schemas.microsoft.com/office/drawing/2014/main" id="{1F19AFB7-5844-AD12-C539-E0AF9294EDEE}"/>
              </a:ext>
              <a:ext uri="{C183D7F6-B498-43B3-948B-1728B52AA6E4}">
                <adec:decorative xmlns:adec="http://schemas.microsoft.com/office/drawing/2017/decorative" val="1"/>
              </a:ext>
            </a:extLst>
          </p:cNvPr>
          <p:cNvGrpSpPr/>
          <p:nvPr/>
        </p:nvGrpSpPr>
        <p:grpSpPr>
          <a:xfrm>
            <a:off x="431801" y="229815"/>
            <a:ext cx="11387062" cy="6231945"/>
            <a:chOff x="0" y="0"/>
            <a:chExt cx="1411478" cy="2391030"/>
          </a:xfrm>
        </p:grpSpPr>
        <p:sp>
          <p:nvSpPr>
            <p:cNvPr id="30" name="Freeform 3">
              <a:extLst>
                <a:ext uri="{FF2B5EF4-FFF2-40B4-BE49-F238E27FC236}">
                  <a16:creationId xmlns:a16="http://schemas.microsoft.com/office/drawing/2014/main" id="{E8745EB2-529B-BB20-AA9E-9CD583CD2306}"/>
                </a:ext>
              </a:extLst>
            </p:cNvPr>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31" name="TextBox 4">
              <a:extLst>
                <a:ext uri="{FF2B5EF4-FFF2-40B4-BE49-F238E27FC236}">
                  <a16:creationId xmlns:a16="http://schemas.microsoft.com/office/drawing/2014/main" id="{C979E58F-0B81-46F7-A85F-A65069C6960C}"/>
                </a:ext>
              </a:extLst>
            </p:cNvPr>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32" name="AutoShape 5">
            <a:extLst>
              <a:ext uri="{FF2B5EF4-FFF2-40B4-BE49-F238E27FC236}">
                <a16:creationId xmlns:a16="http://schemas.microsoft.com/office/drawing/2014/main" id="{6F71D920-D067-609D-C9FB-36F20EE8B6E7}"/>
              </a:ext>
              <a:ext uri="{C183D7F6-B498-43B3-948B-1728B52AA6E4}">
                <adec:decorative xmlns:adec="http://schemas.microsoft.com/office/drawing/2017/decorative" val="1"/>
              </a:ext>
            </a:extLst>
          </p:cNvPr>
          <p:cNvSpPr/>
          <p:nvPr/>
        </p:nvSpPr>
        <p:spPr>
          <a:xfrm flipH="1" flipV="1">
            <a:off x="1005103" y="4014418"/>
            <a:ext cx="7377"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33" name="AutoShape 6">
            <a:extLst>
              <a:ext uri="{FF2B5EF4-FFF2-40B4-BE49-F238E27FC236}">
                <a16:creationId xmlns:a16="http://schemas.microsoft.com/office/drawing/2014/main" id="{DCB54463-B996-4EF4-9E1B-BFE56C10765A}"/>
              </a:ext>
              <a:ext uri="{C183D7F6-B498-43B3-948B-1728B52AA6E4}">
                <adec:decorative xmlns:adec="http://schemas.microsoft.com/office/drawing/2017/decorative" val="1"/>
              </a:ext>
            </a:extLst>
          </p:cNvPr>
          <p:cNvSpPr/>
          <p:nvPr/>
        </p:nvSpPr>
        <p:spPr>
          <a:xfrm flipH="1" flipV="1">
            <a:off x="1002721" y="-1179261"/>
            <a:ext cx="14757"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2" name="Title 1">
            <a:extLst>
              <a:ext uri="{FF2B5EF4-FFF2-40B4-BE49-F238E27FC236}">
                <a16:creationId xmlns:a16="http://schemas.microsoft.com/office/drawing/2014/main" id="{3C1A6D7D-849C-D2F1-D054-8BD29A05E254}"/>
              </a:ext>
            </a:extLst>
          </p:cNvPr>
          <p:cNvSpPr>
            <a:spLocks noGrp="1"/>
          </p:cNvSpPr>
          <p:nvPr>
            <p:ph type="ctrTitle"/>
          </p:nvPr>
        </p:nvSpPr>
        <p:spPr>
          <a:xfrm>
            <a:off x="1524000" y="1249251"/>
            <a:ext cx="9144000" cy="3486522"/>
          </a:xfrm>
        </p:spPr>
        <p:txBody>
          <a:bodyPr>
            <a:normAutofit fontScale="90000"/>
          </a:bodyPr>
          <a:lstStyle/>
          <a:p>
            <a:br>
              <a:rPr lang="en-US" dirty="0">
                <a:solidFill>
                  <a:schemeClr val="bg1"/>
                </a:solidFill>
              </a:rPr>
            </a:br>
            <a:br>
              <a:rPr lang="en-US" dirty="0">
                <a:solidFill>
                  <a:schemeClr val="bg1"/>
                </a:solidFill>
              </a:rPr>
            </a:br>
            <a:r>
              <a:rPr lang="en-US" dirty="0">
                <a:solidFill>
                  <a:schemeClr val="bg1"/>
                </a:solidFill>
              </a:rPr>
              <a:t>Beyond the diploma: New graduates with disabilities, and the transition to the labour market</a:t>
            </a:r>
            <a:br>
              <a:rPr lang="en-US" dirty="0">
                <a:solidFill>
                  <a:schemeClr val="bg1"/>
                </a:solidFill>
              </a:rPr>
            </a:br>
            <a:r>
              <a:rPr lang="en-US" sz="2200" dirty="0">
                <a:solidFill>
                  <a:schemeClr val="bg1"/>
                </a:solidFill>
              </a:rPr>
              <a:t>Preliminary findings from the </a:t>
            </a:r>
            <a:r>
              <a:rPr lang="en-US" sz="2400" i="1" dirty="0">
                <a:solidFill>
                  <a:schemeClr val="bg1"/>
                </a:solidFill>
              </a:rPr>
              <a:t>Sourcing Understanding Through Research for Future Talent (SURF) </a:t>
            </a:r>
            <a:r>
              <a:rPr lang="en-US" sz="2400" dirty="0">
                <a:solidFill>
                  <a:schemeClr val="bg1"/>
                </a:solidFill>
              </a:rPr>
              <a:t>Project</a:t>
            </a:r>
            <a:endParaRPr lang="en-CA" sz="2400" dirty="0">
              <a:solidFill>
                <a:schemeClr val="bg1"/>
              </a:solidFill>
            </a:endParaRPr>
          </a:p>
        </p:txBody>
      </p:sp>
      <p:sp>
        <p:nvSpPr>
          <p:cNvPr id="34" name="Rectangle: Rounded Corners 33">
            <a:extLst>
              <a:ext uri="{FF2B5EF4-FFF2-40B4-BE49-F238E27FC236}">
                <a16:creationId xmlns:a16="http://schemas.microsoft.com/office/drawing/2014/main" id="{004F038B-0FBE-C5C4-E819-ECEC4DDC9E03}"/>
              </a:ext>
              <a:ext uri="{C183D7F6-B498-43B3-948B-1728B52AA6E4}">
                <adec:decorative xmlns:adec="http://schemas.microsoft.com/office/drawing/2017/decorative" val="1"/>
              </a:ext>
            </a:extLst>
          </p:cNvPr>
          <p:cNvSpPr/>
          <p:nvPr/>
        </p:nvSpPr>
        <p:spPr>
          <a:xfrm>
            <a:off x="8861209" y="5201920"/>
            <a:ext cx="2731229" cy="1063244"/>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B8E61150-9626-E8DC-554D-345687F5C6F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372" y="5201920"/>
            <a:ext cx="5945905" cy="10632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object 4">
            <a:extLst>
              <a:ext uri="{FF2B5EF4-FFF2-40B4-BE49-F238E27FC236}">
                <a16:creationId xmlns:a16="http://schemas.microsoft.com/office/drawing/2014/main" id="{8CB84BD8-C838-6CD6-E401-3FEA835179AE}"/>
              </a:ext>
              <a:ext uri="{C183D7F6-B498-43B3-948B-1728B52AA6E4}">
                <adec:decorative xmlns:adec="http://schemas.microsoft.com/office/drawing/2017/decorative" val="1"/>
              </a:ext>
            </a:extLst>
          </p:cNvPr>
          <p:cNvSpPr>
            <a:spLocks noChangeAspect="1"/>
          </p:cNvSpPr>
          <p:nvPr/>
        </p:nvSpPr>
        <p:spPr>
          <a:xfrm>
            <a:off x="8994749" y="5343444"/>
            <a:ext cx="2464147" cy="795415"/>
          </a:xfrm>
          <a:prstGeom prst="rect">
            <a:avLst/>
          </a:prstGeom>
          <a:blipFill>
            <a:blip r:embed="rId4"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Tree>
    <p:extLst>
      <p:ext uri="{BB962C8B-B14F-4D97-AF65-F5344CB8AC3E}">
        <p14:creationId xmlns:p14="http://schemas.microsoft.com/office/powerpoint/2010/main" val="1701840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74379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Background and Rationale: Critical Period for Opportunity</a:t>
            </a:r>
          </a:p>
        </p:txBody>
      </p:sp>
      <p:grpSp>
        <p:nvGrpSpPr>
          <p:cNvPr id="8" name="Group 8">
            <a:extLst>
              <a:ext uri="{C183D7F6-B498-43B3-948B-1728B52AA6E4}">
                <adec:decorative xmlns:adec="http://schemas.microsoft.com/office/drawing/2017/decorative" val="1"/>
              </a:ext>
            </a:extLst>
          </p:cNvPr>
          <p:cNvGrpSpPr/>
          <p:nvPr/>
        </p:nvGrpSpPr>
        <p:grpSpPr>
          <a:xfrm>
            <a:off x="4258604" y="215899"/>
            <a:ext cx="7247597" cy="6245174"/>
            <a:chOff x="0" y="-76200"/>
            <a:chExt cx="2863248" cy="2467230"/>
          </a:xfrm>
        </p:grpSpPr>
        <p:sp>
          <p:nvSpPr>
            <p:cNvPr id="9" name="Freeform 9"/>
            <p:cNvSpPr/>
            <p:nvPr/>
          </p:nvSpPr>
          <p:spPr>
            <a:xfrm>
              <a:off x="0" y="0"/>
              <a:ext cx="2863248" cy="2391029"/>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0" name="TextBox 10"/>
            <p:cNvSpPr txBox="1"/>
            <p:nvPr/>
          </p:nvSpPr>
          <p:spPr>
            <a:xfrm>
              <a:off x="0" y="-76200"/>
              <a:ext cx="2863248" cy="2467230"/>
            </a:xfrm>
            <a:prstGeom prst="rect">
              <a:avLst/>
            </a:prstGeom>
          </p:spPr>
          <p:txBody>
            <a:bodyPr lIns="33867" tIns="33867" rIns="33867" bIns="33867" rtlCol="0" anchor="ctr"/>
            <a:lstStyle/>
            <a:p>
              <a:pPr algn="ctr">
                <a:lnSpc>
                  <a:spcPts val="1680"/>
                </a:lnSpc>
              </a:pPr>
              <a:endParaRPr lang="en-US" sz="1200">
                <a:solidFill>
                  <a:srgbClr val="FFFFFF"/>
                </a:solidFill>
                <a:latin typeface="Arial Light"/>
              </a:endParaRPr>
            </a:p>
          </p:txBody>
        </p:sp>
      </p:grpSp>
      <p:sp>
        <p:nvSpPr>
          <p:cNvPr id="11" name="TextBox 10">
            <a:extLst>
              <a:ext uri="{FF2B5EF4-FFF2-40B4-BE49-F238E27FC236}">
                <a16:creationId xmlns:a16="http://schemas.microsoft.com/office/drawing/2014/main" id="{1CFE97EB-49AC-FD70-0AC6-4D04DDC9C773}"/>
              </a:ext>
            </a:extLst>
          </p:cNvPr>
          <p:cNvSpPr txBox="1"/>
          <p:nvPr/>
        </p:nvSpPr>
        <p:spPr>
          <a:xfrm>
            <a:off x="4605690" y="1239056"/>
            <a:ext cx="6513036" cy="3816429"/>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defTabSz="493801">
              <a:spcAft>
                <a:spcPts val="400"/>
              </a:spcAft>
            </a:pPr>
            <a:endParaRPr lang="en-US" sz="2400">
              <a:latin typeface="Arial" panose="020B0604020202020204" pitchFamily="34" charset="0"/>
              <a:cs typeface="Arial" panose="020B0604020202020204" pitchFamily="34" charset="0"/>
            </a:endParaRPr>
          </a:p>
          <a:p>
            <a:pPr defTabSz="493801">
              <a:spcAft>
                <a:spcPts val="400"/>
              </a:spcAft>
            </a:pPr>
            <a:r>
              <a:rPr lang="en-US" sz="2400" b="1" dirty="0">
                <a:latin typeface="Arial" panose="020B0604020202020204" pitchFamily="34" charset="0"/>
                <a:cs typeface="Arial" panose="020B0604020202020204" pitchFamily="34" charset="0"/>
              </a:rPr>
              <a:t>Gaps during education</a:t>
            </a:r>
          </a:p>
          <a:p>
            <a:pPr defTabSz="493801">
              <a:spcAft>
                <a:spcPts val="400"/>
              </a:spcAft>
            </a:pPr>
            <a:r>
              <a:rPr lang="en-US" sz="2000" dirty="0">
                <a:latin typeface="Arial" panose="020B0604020202020204" pitchFamily="34" charset="0"/>
                <a:ea typeface="Calibri" panose="020F0502020204030204" pitchFamily="34" charset="0"/>
                <a:cs typeface="Arial" panose="020B0604020202020204" pitchFamily="34" charset="0"/>
              </a:rPr>
              <a:t>Educational ‘achievement gap’ exists between students with disabilities and their peers without (Newman et al., 2011)</a:t>
            </a:r>
            <a:endParaRPr lang="en-US" sz="2000" dirty="0">
              <a:latin typeface="Arial" panose="020B0604020202020204" pitchFamily="34" charset="0"/>
              <a:cs typeface="Arial" panose="020B0604020202020204" pitchFamily="34" charset="0"/>
            </a:endParaRPr>
          </a:p>
          <a:p>
            <a:pPr defTabSz="493801">
              <a:spcAft>
                <a:spcPts val="400"/>
              </a:spcAft>
            </a:pPr>
            <a:endParaRPr lang="en-US" sz="1600">
              <a:latin typeface="Arial" panose="020B0604020202020204" pitchFamily="34" charset="0"/>
              <a:ea typeface="Calibri" panose="020F0502020204030204" pitchFamily="34" charset="0"/>
              <a:cs typeface="Arial" panose="020B0604020202020204" pitchFamily="34" charset="0"/>
            </a:endParaRPr>
          </a:p>
          <a:p>
            <a:pPr defTabSz="493801">
              <a:spcAft>
                <a:spcPts val="400"/>
              </a:spcAft>
            </a:pPr>
            <a:endParaRPr lang="en-US" sz="1600">
              <a:latin typeface="Arial" panose="020B0604020202020204" pitchFamily="34" charset="0"/>
              <a:ea typeface="Calibri" panose="020F0502020204030204" pitchFamily="34" charset="0"/>
              <a:cs typeface="Arial" panose="020B0604020202020204" pitchFamily="34" charset="0"/>
            </a:endParaRPr>
          </a:p>
          <a:p>
            <a:pPr defTabSz="493801">
              <a:spcAft>
                <a:spcPts val="400"/>
              </a:spcAft>
            </a:pPr>
            <a:r>
              <a:rPr lang="en-US" sz="2400" b="1" dirty="0">
                <a:latin typeface="Arial" panose="020B0604020202020204" pitchFamily="34" charset="0"/>
                <a:ea typeface="Calibri" panose="020F0502020204030204" pitchFamily="34" charset="0"/>
                <a:cs typeface="Arial" panose="020B0604020202020204" pitchFamily="34" charset="0"/>
              </a:rPr>
              <a:t>Gaps after graduation</a:t>
            </a:r>
          </a:p>
          <a:p>
            <a:pPr defTabSz="493801">
              <a:spcAft>
                <a:spcPts val="400"/>
              </a:spcAft>
            </a:pPr>
            <a:r>
              <a:rPr lang="en-US" sz="2000" dirty="0">
                <a:latin typeface="Arial" panose="020B0604020202020204" pitchFamily="34" charset="0"/>
                <a:ea typeface="Calibri" panose="020F0502020204030204" pitchFamily="34" charset="0"/>
                <a:cs typeface="Arial" panose="020B0604020202020204" pitchFamily="34" charset="0"/>
              </a:rPr>
              <a:t>People with disabilities continue to be underrepresented in the Canadian workforce, at rates of 59% compared to 80% for those without disabilities (Morris et al., 2018)</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Tree>
    <p:extLst>
      <p:ext uri="{BB962C8B-B14F-4D97-AF65-F5344CB8AC3E}">
        <p14:creationId xmlns:p14="http://schemas.microsoft.com/office/powerpoint/2010/main" val="615698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1" y="1990670"/>
            <a:ext cx="3334680" cy="74379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Research Questions</a:t>
            </a:r>
          </a:p>
        </p:txBody>
      </p:sp>
      <p:grpSp>
        <p:nvGrpSpPr>
          <p:cNvPr id="8" name="Group 8">
            <a:extLst>
              <a:ext uri="{C183D7F6-B498-43B3-948B-1728B52AA6E4}">
                <adec:decorative xmlns:adec="http://schemas.microsoft.com/office/drawing/2017/decorative" val="1"/>
              </a:ext>
            </a:extLst>
          </p:cNvPr>
          <p:cNvGrpSpPr/>
          <p:nvPr/>
        </p:nvGrpSpPr>
        <p:grpSpPr>
          <a:xfrm>
            <a:off x="4249081" y="216747"/>
            <a:ext cx="7247597" cy="6245174"/>
            <a:chOff x="0" y="-76200"/>
            <a:chExt cx="2863248" cy="2467230"/>
          </a:xfrm>
        </p:grpSpPr>
        <p:sp>
          <p:nvSpPr>
            <p:cNvPr id="9" name="Freeform 9"/>
            <p:cNvSpPr/>
            <p:nvPr/>
          </p:nvSpPr>
          <p:spPr>
            <a:xfrm>
              <a:off x="0" y="0"/>
              <a:ext cx="2863248" cy="2391029"/>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solidFill>
                  <a:schemeClr val="bg1">
                    <a:lumMod val="95000"/>
                  </a:schemeClr>
                </a:solidFill>
              </a:endParaRPr>
            </a:p>
          </p:txBody>
        </p:sp>
        <p:sp>
          <p:nvSpPr>
            <p:cNvPr id="10" name="TextBox 10"/>
            <p:cNvSpPr txBox="1"/>
            <p:nvPr/>
          </p:nvSpPr>
          <p:spPr>
            <a:xfrm>
              <a:off x="0" y="-76200"/>
              <a:ext cx="2863248" cy="2467230"/>
            </a:xfrm>
            <a:prstGeom prst="rect">
              <a:avLst/>
            </a:prstGeom>
          </p:spPr>
          <p:txBody>
            <a:bodyPr lIns="33867" tIns="33867" rIns="33867" bIns="33867" rtlCol="0" anchor="ctr"/>
            <a:lstStyle/>
            <a:p>
              <a:pPr algn="ctr">
                <a:lnSpc>
                  <a:spcPts val="1680"/>
                </a:lnSpc>
              </a:pPr>
              <a:endParaRPr lang="en-US" sz="1200">
                <a:solidFill>
                  <a:schemeClr val="bg1">
                    <a:lumMod val="95000"/>
                  </a:schemeClr>
                </a:solidFill>
                <a:latin typeface="Arial Light"/>
              </a:endParaRPr>
            </a:p>
          </p:txBody>
        </p:sp>
      </p:grpSp>
      <p:sp>
        <p:nvSpPr>
          <p:cNvPr id="11" name="TextBox 10">
            <a:extLst>
              <a:ext uri="{FF2B5EF4-FFF2-40B4-BE49-F238E27FC236}">
                <a16:creationId xmlns:a16="http://schemas.microsoft.com/office/drawing/2014/main" id="{1CFE97EB-49AC-FD70-0AC6-4D04DDC9C773}"/>
              </a:ext>
            </a:extLst>
          </p:cNvPr>
          <p:cNvSpPr txBox="1"/>
          <p:nvPr/>
        </p:nvSpPr>
        <p:spPr>
          <a:xfrm>
            <a:off x="4477681" y="1105287"/>
            <a:ext cx="7028518" cy="4647426"/>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marL="457200" indent="-457200" defTabSz="493801">
              <a:spcAft>
                <a:spcPts val="400"/>
              </a:spcAft>
              <a:buFont typeface="+mj-lt"/>
              <a:buAutoNum type="arabicPeriod"/>
            </a:pPr>
            <a:r>
              <a:rPr lang="en-US" sz="2400">
                <a:latin typeface="Arial" panose="020B0604020202020204" pitchFamily="34" charset="0"/>
                <a:cs typeface="Arial" panose="020B0604020202020204" pitchFamily="34" charset="0"/>
              </a:rPr>
              <a:t>How long is the </a:t>
            </a:r>
            <a:r>
              <a:rPr lang="en-US" sz="2400" dirty="0">
                <a:latin typeface="Arial" panose="020B0604020202020204" pitchFamily="34" charset="0"/>
                <a:cs typeface="Arial" panose="020B0604020202020204" pitchFamily="34" charset="0"/>
              </a:rPr>
              <a:t>job search (‘</a:t>
            </a:r>
            <a:r>
              <a:rPr lang="en-US" sz="2400">
                <a:latin typeface="Arial" panose="020B0604020202020204" pitchFamily="34" charset="0"/>
                <a:cs typeface="Arial" panose="020B0604020202020204" pitchFamily="34" charset="0"/>
              </a:rPr>
              <a:t>gap</a:t>
            </a:r>
            <a:r>
              <a:rPr lang="en-US" sz="2400" dirty="0">
                <a:latin typeface="Arial" panose="020B0604020202020204" pitchFamily="34" charset="0"/>
                <a:cs typeface="Arial" panose="020B0604020202020204" pitchFamily="34" charset="0"/>
              </a:rPr>
              <a:t>’) </a:t>
            </a:r>
            <a:r>
              <a:rPr lang="en-US" sz="2400">
                <a:latin typeface="Arial" panose="020B0604020202020204" pitchFamily="34" charset="0"/>
                <a:cs typeface="Arial" panose="020B0604020202020204" pitchFamily="34" charset="0"/>
              </a:rPr>
              <a:t>between graduation and employment?</a:t>
            </a:r>
            <a:br>
              <a:rPr lang="en-US" sz="2400" dirty="0">
                <a:latin typeface="Arial" panose="020B0604020202020204" pitchFamily="34" charset="0"/>
                <a:cs typeface="Arial" panose="020B0604020202020204" pitchFamily="34" charset="0"/>
              </a:rPr>
            </a:br>
            <a:endParaRPr lang="en-US" sz="2400">
              <a:latin typeface="Arial" panose="020B0604020202020204" pitchFamily="34" charset="0"/>
              <a:cs typeface="Arial" panose="020B0604020202020204" pitchFamily="34" charset="0"/>
            </a:endParaRPr>
          </a:p>
          <a:p>
            <a:pPr marL="457200" indent="-457200" defTabSz="493801">
              <a:spcAft>
                <a:spcPts val="400"/>
              </a:spcAft>
              <a:buFont typeface="+mj-lt"/>
              <a:buAutoNum type="arabicPeriod"/>
            </a:pPr>
            <a:r>
              <a:rPr lang="en-US" sz="2400" dirty="0">
                <a:latin typeface="Arial" panose="020B0604020202020204" pitchFamily="34" charset="0"/>
                <a:cs typeface="Arial" panose="020B0604020202020204" pitchFamily="34" charset="0"/>
              </a:rPr>
              <a:t>Do new graduates</a:t>
            </a:r>
            <a:r>
              <a:rPr lang="en-US" sz="240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experiences align </a:t>
            </a:r>
            <a:r>
              <a:rPr lang="en-US" sz="2400">
                <a:latin typeface="Arial" panose="020B0604020202020204" pitchFamily="34" charset="0"/>
                <a:cs typeface="Arial" panose="020B0604020202020204" pitchFamily="34" charset="0"/>
              </a:rPr>
              <a:t>with their </a:t>
            </a:r>
            <a:r>
              <a:rPr lang="en-US" sz="2400" dirty="0">
                <a:latin typeface="Arial" panose="020B0604020202020204" pitchFamily="34" charset="0"/>
                <a:cs typeface="Arial" panose="020B0604020202020204" pitchFamily="34" charset="0"/>
              </a:rPr>
              <a:t>expectations</a:t>
            </a:r>
            <a:r>
              <a:rPr lang="en-US" sz="2400">
                <a:latin typeface="Arial" panose="020B0604020202020204" pitchFamily="34" charset="0"/>
                <a:cs typeface="Arial" panose="020B0604020202020204" pitchFamily="34" charset="0"/>
              </a:rPr>
              <a:t>?</a:t>
            </a:r>
            <a:br>
              <a:rPr lang="en-US" sz="2400" dirty="0">
                <a:latin typeface="Arial" panose="020B0604020202020204" pitchFamily="34" charset="0"/>
                <a:cs typeface="Arial" panose="020B0604020202020204" pitchFamily="34" charset="0"/>
              </a:rPr>
            </a:br>
            <a:endParaRPr lang="en-US" sz="2400">
              <a:latin typeface="Arial" panose="020B0604020202020204" pitchFamily="34" charset="0"/>
              <a:cs typeface="Arial" panose="020B0604020202020204" pitchFamily="34" charset="0"/>
            </a:endParaRPr>
          </a:p>
          <a:p>
            <a:pPr marL="457200" indent="-457200" defTabSz="493801">
              <a:spcAft>
                <a:spcPts val="400"/>
              </a:spcAft>
              <a:buFont typeface="+mj-lt"/>
              <a:buAutoNum type="arabicPeriod"/>
            </a:pPr>
            <a:r>
              <a:rPr lang="en-US" sz="2400" dirty="0">
                <a:latin typeface="Arial" panose="020B0604020202020204" pitchFamily="34" charset="0"/>
                <a:cs typeface="Arial" panose="020B0604020202020204" pitchFamily="34" charset="0"/>
              </a:rPr>
              <a:t>Are new graduates finding </a:t>
            </a:r>
            <a:r>
              <a:rPr lang="en-US" sz="2400">
                <a:latin typeface="Arial" panose="020B0604020202020204" pitchFamily="34" charset="0"/>
                <a:cs typeface="Arial" panose="020B0604020202020204" pitchFamily="34" charset="0"/>
              </a:rPr>
              <a:t>high-quality </a:t>
            </a:r>
            <a:r>
              <a:rPr lang="en-US" sz="2400" dirty="0">
                <a:latin typeface="Arial" panose="020B0604020202020204" pitchFamily="34" charset="0"/>
                <a:cs typeface="Arial" panose="020B0604020202020204" pitchFamily="34" charset="0"/>
              </a:rPr>
              <a:t>jobs </a:t>
            </a:r>
            <a:r>
              <a:rPr lang="en-US" sz="2400">
                <a:latin typeface="Arial" panose="020B0604020202020204" pitchFamily="34" charset="0"/>
                <a:cs typeface="Arial" panose="020B0604020202020204" pitchFamily="34" charset="0"/>
              </a:rPr>
              <a:t>that </a:t>
            </a:r>
            <a:r>
              <a:rPr lang="en-US" sz="2400" dirty="0">
                <a:latin typeface="Arial" panose="020B0604020202020204" pitchFamily="34" charset="0"/>
                <a:cs typeface="Arial" panose="020B0604020202020204" pitchFamily="34" charset="0"/>
              </a:rPr>
              <a:t>align with </a:t>
            </a:r>
            <a:r>
              <a:rPr lang="en-US" sz="2400">
                <a:latin typeface="Arial" panose="020B0604020202020204" pitchFamily="34" charset="0"/>
                <a:cs typeface="Arial" panose="020B0604020202020204" pitchFamily="34" charset="0"/>
              </a:rPr>
              <a:t>their fields of </a:t>
            </a:r>
            <a:r>
              <a:rPr lang="en-US" sz="2400" dirty="0">
                <a:latin typeface="Arial" panose="020B0604020202020204" pitchFamily="34" charset="0"/>
                <a:cs typeface="Arial" panose="020B0604020202020204" pitchFamily="34" charset="0"/>
              </a:rPr>
              <a:t>study</a:t>
            </a:r>
            <a:r>
              <a:rPr lang="en-US" sz="2400">
                <a:latin typeface="Arial" panose="020B0604020202020204" pitchFamily="34" charset="0"/>
                <a:cs typeface="Arial" panose="020B0604020202020204" pitchFamily="34" charset="0"/>
              </a:rPr>
              <a:t>?</a:t>
            </a:r>
            <a:br>
              <a:rPr lang="en-US" sz="2400" dirty="0">
                <a:latin typeface="Arial" panose="020B0604020202020204" pitchFamily="34" charset="0"/>
                <a:cs typeface="Arial" panose="020B0604020202020204" pitchFamily="34" charset="0"/>
              </a:rPr>
            </a:br>
            <a:endParaRPr lang="en-US" sz="2400">
              <a:latin typeface="Arial" panose="020B0604020202020204" pitchFamily="34" charset="0"/>
              <a:cs typeface="Arial" panose="020B0604020202020204" pitchFamily="34" charset="0"/>
            </a:endParaRPr>
          </a:p>
          <a:p>
            <a:pPr marL="457200" indent="-457200" defTabSz="493801">
              <a:spcAft>
                <a:spcPts val="400"/>
              </a:spcAft>
              <a:buFont typeface="+mj-lt"/>
              <a:buAutoNum type="arabicPeriod"/>
            </a:pPr>
            <a:r>
              <a:rPr lang="en-US" sz="2400">
                <a:latin typeface="Arial" panose="020B0604020202020204" pitchFamily="34" charset="0"/>
                <a:cs typeface="Arial" panose="020B0604020202020204" pitchFamily="34" charset="0"/>
              </a:rPr>
              <a:t>How can colleges and universities better prepare students with disabilities for the working world?</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Tree>
    <p:extLst>
      <p:ext uri="{BB962C8B-B14F-4D97-AF65-F5344CB8AC3E}">
        <p14:creationId xmlns:p14="http://schemas.microsoft.com/office/powerpoint/2010/main" val="2200019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3718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Methods</a:t>
            </a:r>
          </a:p>
        </p:txBody>
      </p:sp>
      <p:grpSp>
        <p:nvGrpSpPr>
          <p:cNvPr id="8" name="Group 8">
            <a:extLst>
              <a:ext uri="{C183D7F6-B498-43B3-948B-1728B52AA6E4}">
                <adec:decorative xmlns:adec="http://schemas.microsoft.com/office/drawing/2017/decorative" val="1"/>
              </a:ext>
            </a:extLst>
          </p:cNvPr>
          <p:cNvGrpSpPr/>
          <p:nvPr/>
        </p:nvGrpSpPr>
        <p:grpSpPr>
          <a:xfrm>
            <a:off x="4258604" y="215899"/>
            <a:ext cx="7247597" cy="6245174"/>
            <a:chOff x="0" y="-76200"/>
            <a:chExt cx="2863248" cy="2467230"/>
          </a:xfrm>
        </p:grpSpPr>
        <p:sp>
          <p:nvSpPr>
            <p:cNvPr id="9" name="Freeform 9"/>
            <p:cNvSpPr/>
            <p:nvPr/>
          </p:nvSpPr>
          <p:spPr>
            <a:xfrm>
              <a:off x="0" y="0"/>
              <a:ext cx="2863248" cy="2391029"/>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0" name="TextBox 10"/>
            <p:cNvSpPr txBox="1"/>
            <p:nvPr/>
          </p:nvSpPr>
          <p:spPr>
            <a:xfrm>
              <a:off x="0" y="-76200"/>
              <a:ext cx="2863248" cy="2467230"/>
            </a:xfrm>
            <a:prstGeom prst="rect">
              <a:avLst/>
            </a:prstGeom>
          </p:spPr>
          <p:txBody>
            <a:bodyPr lIns="33867" tIns="33867" rIns="33867" bIns="33867" rtlCol="0" anchor="ctr"/>
            <a:lstStyle/>
            <a:p>
              <a:pPr algn="ctr">
                <a:lnSpc>
                  <a:spcPts val="1680"/>
                </a:lnSpc>
              </a:pPr>
              <a:r>
                <a:rPr lang="en-US" sz="1200">
                  <a:solidFill>
                    <a:srgbClr val="FFFFFF"/>
                  </a:solidFill>
                  <a:latin typeface="Arial Light"/>
                </a:rPr>
                <a:t>Inse</a:t>
              </a:r>
            </a:p>
          </p:txBody>
        </p:sp>
      </p:grpSp>
      <p:sp>
        <p:nvSpPr>
          <p:cNvPr id="11" name="TextBox 10">
            <a:extLst>
              <a:ext uri="{FF2B5EF4-FFF2-40B4-BE49-F238E27FC236}">
                <a16:creationId xmlns:a16="http://schemas.microsoft.com/office/drawing/2014/main" id="{1CFE97EB-49AC-FD70-0AC6-4D04DDC9C773}"/>
              </a:ext>
            </a:extLst>
          </p:cNvPr>
          <p:cNvSpPr txBox="1"/>
          <p:nvPr/>
        </p:nvSpPr>
        <p:spPr>
          <a:xfrm>
            <a:off x="4487204" y="1466178"/>
            <a:ext cx="7018995" cy="3744615"/>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defTabSz="493801">
              <a:spcAft>
                <a:spcPts val="400"/>
              </a:spcAft>
            </a:pPr>
            <a:r>
              <a:rPr lang="en-US" sz="2400" dirty="0">
                <a:latin typeface="Arial" panose="020B0604020202020204" pitchFamily="34" charset="0"/>
                <a:cs typeface="Arial" panose="020B0604020202020204" pitchFamily="34" charset="0"/>
              </a:rPr>
              <a:t>Participants: Target – 1000</a:t>
            </a:r>
          </a:p>
          <a:p>
            <a:pPr defTabSz="493801">
              <a:spcAft>
                <a:spcPts val="400"/>
              </a:spcAft>
            </a:pPr>
            <a:endParaRPr lang="en-US" sz="2400" dirty="0">
              <a:latin typeface="Arial" panose="020B0604020202020204" pitchFamily="34" charset="0"/>
              <a:cs typeface="Arial" panose="020B0604020202020204" pitchFamily="34" charset="0"/>
            </a:endParaRPr>
          </a:p>
          <a:p>
            <a:pPr defTabSz="493801">
              <a:spcAft>
                <a:spcPts val="400"/>
              </a:spcAft>
            </a:pPr>
            <a:r>
              <a:rPr lang="en-US" sz="2400" dirty="0">
                <a:latin typeface="Arial" panose="020B0604020202020204" pitchFamily="34" charset="0"/>
                <a:cs typeface="Arial" panose="020B0604020202020204" pitchFamily="34" charset="0"/>
              </a:rPr>
              <a:t>Data collection timelines</a:t>
            </a:r>
          </a:p>
          <a:p>
            <a:pPr marL="342900" indent="-342900" defTabSz="493801">
              <a:spcAft>
                <a:spcPts val="400"/>
              </a:spcAft>
              <a:buFont typeface="Arial" panose="020B0604020202020204" pitchFamily="34" charset="0"/>
              <a:buChar char="•"/>
            </a:pPr>
            <a:r>
              <a:rPr lang="en-US" sz="2400">
                <a:latin typeface="Arial" panose="020B0604020202020204" pitchFamily="34" charset="0"/>
                <a:cs typeface="Arial" panose="020B0604020202020204" pitchFamily="34" charset="0"/>
              </a:rPr>
              <a:t>Baseline </a:t>
            </a:r>
            <a:r>
              <a:rPr lang="en-US" sz="2400" dirty="0">
                <a:latin typeface="Arial" panose="020B0604020202020204" pitchFamily="34" charset="0"/>
                <a:cs typeface="Arial" panose="020B0604020202020204" pitchFamily="34" charset="0"/>
              </a:rPr>
              <a:t>survey – </a:t>
            </a:r>
            <a:r>
              <a:rPr lang="en-US" sz="2400">
                <a:latin typeface="Arial" panose="020B0604020202020204" pitchFamily="34" charset="0"/>
                <a:cs typeface="Arial" panose="020B0604020202020204" pitchFamily="34" charset="0"/>
              </a:rPr>
              <a:t>students </a:t>
            </a:r>
            <a:r>
              <a:rPr lang="en-US" sz="2400" dirty="0">
                <a:latin typeface="Arial" panose="020B0604020202020204" pitchFamily="34" charset="0"/>
                <a:cs typeface="Arial" panose="020B0604020202020204" pitchFamily="34" charset="0"/>
              </a:rPr>
              <a:t>in </a:t>
            </a:r>
            <a:r>
              <a:rPr lang="en-US" sz="2400">
                <a:latin typeface="Arial" panose="020B0604020202020204" pitchFamily="34" charset="0"/>
                <a:cs typeface="Arial" panose="020B0604020202020204" pitchFamily="34" charset="0"/>
              </a:rPr>
              <a:t>final year of </a:t>
            </a:r>
            <a:r>
              <a:rPr lang="en-US" sz="2400" dirty="0">
                <a:latin typeface="Arial" panose="020B0604020202020204" pitchFamily="34" charset="0"/>
                <a:cs typeface="Arial" panose="020B0604020202020204" pitchFamily="34" charset="0"/>
              </a:rPr>
              <a:t>study</a:t>
            </a:r>
          </a:p>
          <a:p>
            <a:pPr marL="342900" indent="-342900" defTabSz="493801">
              <a:spcAft>
                <a:spcPts val="400"/>
              </a:spcAft>
              <a:buFont typeface="Arial" panose="020B0604020202020204" pitchFamily="34" charset="0"/>
              <a:buChar char="•"/>
            </a:pPr>
            <a:r>
              <a:rPr lang="en-US" sz="2400" dirty="0">
                <a:latin typeface="Arial" panose="020B0604020202020204" pitchFamily="34" charset="0"/>
                <a:cs typeface="Arial" panose="020B0604020202020204" pitchFamily="34" charset="0"/>
              </a:rPr>
              <a:t>Midpoint focus groups</a:t>
            </a:r>
          </a:p>
          <a:p>
            <a:pPr marL="342900" indent="-342900" defTabSz="493801">
              <a:spcAft>
                <a:spcPts val="400"/>
              </a:spcAft>
              <a:buFont typeface="Arial" panose="020B0604020202020204" pitchFamily="34" charset="0"/>
              <a:buChar char="•"/>
            </a:pPr>
            <a:r>
              <a:rPr lang="en-US" sz="2400">
                <a:latin typeface="Arial" panose="020B0604020202020204" pitchFamily="34" charset="0"/>
                <a:cs typeface="Arial" panose="020B0604020202020204" pitchFamily="34" charset="0"/>
              </a:rPr>
              <a:t>Follow-up </a:t>
            </a:r>
            <a:r>
              <a:rPr lang="en-US" sz="2400" dirty="0">
                <a:latin typeface="Arial" panose="020B0604020202020204" pitchFamily="34" charset="0"/>
                <a:cs typeface="Arial" panose="020B0604020202020204" pitchFamily="34" charset="0"/>
              </a:rPr>
              <a:t>survey</a:t>
            </a:r>
            <a:r>
              <a:rPr lang="en-US" sz="2400">
                <a:latin typeface="Arial" panose="020B0604020202020204" pitchFamily="34" charset="0"/>
                <a:cs typeface="Arial" panose="020B0604020202020204" pitchFamily="34" charset="0"/>
              </a:rPr>
              <a:t>: 1 year</a:t>
            </a:r>
            <a:r>
              <a:rPr lang="en-US" sz="2400" dirty="0">
                <a:latin typeface="Arial" panose="020B0604020202020204" pitchFamily="34" charset="0"/>
                <a:cs typeface="Arial" panose="020B0604020202020204" pitchFamily="34" charset="0"/>
              </a:rPr>
              <a:t> post-graduation</a:t>
            </a:r>
          </a:p>
          <a:p>
            <a:pPr marL="800100" lvl="1" indent="-342900" defTabSz="493801">
              <a:spcAft>
                <a:spcPts val="400"/>
              </a:spcAft>
              <a:buFont typeface="Arial" panose="020B0604020202020204" pitchFamily="34" charset="0"/>
              <a:buChar char="•"/>
            </a:pPr>
            <a:r>
              <a:rPr lang="en-US" sz="2400" dirty="0">
                <a:latin typeface="Arial" panose="020B0604020202020204" pitchFamily="34" charset="0"/>
                <a:cs typeface="Arial" panose="020B0604020202020204" pitchFamily="34" charset="0"/>
              </a:rPr>
              <a:t>Comparing job search timeline</a:t>
            </a:r>
            <a:r>
              <a:rPr lang="en-US" sz="2400">
                <a:latin typeface="Arial" panose="020B0604020202020204" pitchFamily="34" charset="0"/>
                <a:cs typeface="Arial" panose="020B0604020202020204" pitchFamily="34" charset="0"/>
              </a:rPr>
              <a:t>, employment attainment </a:t>
            </a:r>
            <a:r>
              <a:rPr lang="en-US" sz="2400" dirty="0">
                <a:latin typeface="Arial" panose="020B0604020202020204" pitchFamily="34" charset="0"/>
                <a:cs typeface="Arial" panose="020B0604020202020204" pitchFamily="34" charset="0"/>
              </a:rPr>
              <a:t>and </a:t>
            </a:r>
            <a:r>
              <a:rPr lang="en-US" sz="2400">
                <a:latin typeface="Arial" panose="020B0604020202020204" pitchFamily="34" charset="0"/>
                <a:cs typeface="Arial" panose="020B0604020202020204" pitchFamily="34" charset="0"/>
              </a:rPr>
              <a:t>quality, satisfaction</a:t>
            </a:r>
            <a:endParaRPr lang="en-US" sz="2400" dirty="0">
              <a:latin typeface="Arial" panose="020B0604020202020204" pitchFamily="34" charset="0"/>
              <a:cs typeface="Arial" panose="020B0604020202020204" pitchFamily="34" charset="0"/>
            </a:endParaRPr>
          </a:p>
          <a:p>
            <a:pPr defTabSz="493801">
              <a:spcAft>
                <a:spcPts val="400"/>
              </a:spcAft>
            </a:pPr>
            <a:endParaRPr lang="en-US" sz="2400">
              <a:latin typeface="Arial" panose="020B0604020202020204" pitchFamily="34" charset="0"/>
              <a:cs typeface="Arial" panose="020B0604020202020204" pitchFamily="34" charset="0"/>
            </a:endParaRP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Tree>
    <p:extLst>
      <p:ext uri="{BB962C8B-B14F-4D97-AF65-F5344CB8AC3E}">
        <p14:creationId xmlns:p14="http://schemas.microsoft.com/office/powerpoint/2010/main" val="1112838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Preliminary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Results</a:t>
            </a:r>
            <a:r>
              <a:rPr kumimoji="0" lang="en-US" sz="2800" b="0" i="0" u="none" strike="noStrike" kern="1200" cap="none" spc="0" normalizeH="0" baseline="0" noProof="0" dirty="0">
                <a:ln>
                  <a:noFill/>
                </a:ln>
                <a:solidFill>
                  <a:srgbClr val="FFFFFF"/>
                </a:solidFill>
                <a:effectLst/>
                <a:uLnTx/>
                <a:uFillTx/>
                <a:latin typeface="Arial Bold"/>
                <a:ea typeface="+mn-ea"/>
                <a:cs typeface="+mn-cs"/>
              </a:rPr>
              <a:t>:</a:t>
            </a:r>
            <a:r>
              <a:rPr kumimoji="0" lang="en-US" sz="2800" b="0" i="0" u="none" strike="noStrike" kern="1200" cap="none" spc="0" normalizeH="0" baseline="0" noProof="0">
                <a:ln>
                  <a:noFill/>
                </a:ln>
                <a:solidFill>
                  <a:srgbClr val="FFFFFF"/>
                </a:solidFill>
                <a:effectLst/>
                <a:uLnTx/>
                <a:uFillTx/>
                <a:latin typeface="Arial Bold"/>
                <a:ea typeface="+mn-ea"/>
                <a:cs typeface="+mn-cs"/>
              </a:rPr>
              <a:t> Demographics</a:t>
            </a:r>
          </a:p>
        </p:txBody>
      </p:sp>
      <p:grpSp>
        <p:nvGrpSpPr>
          <p:cNvPr id="8" name="Group 8">
            <a:extLst>
              <a:ext uri="{C183D7F6-B498-43B3-948B-1728B52AA6E4}">
                <adec:decorative xmlns:adec="http://schemas.microsoft.com/office/drawing/2017/decorative" val="1"/>
              </a:ext>
            </a:extLst>
          </p:cNvPr>
          <p:cNvGrpSpPr/>
          <p:nvPr/>
        </p:nvGrpSpPr>
        <p:grpSpPr>
          <a:xfrm>
            <a:off x="4258604" y="215898"/>
            <a:ext cx="7247597" cy="6245175"/>
            <a:chOff x="0" y="-76200"/>
            <a:chExt cx="2863248" cy="2467230"/>
          </a:xfrm>
        </p:grpSpPr>
        <p:sp>
          <p:nvSpPr>
            <p:cNvPr id="9" name="Freeform 9"/>
            <p:cNvSpPr/>
            <p:nvPr/>
          </p:nvSpPr>
          <p:spPr>
            <a:xfrm>
              <a:off x="0" y="0"/>
              <a:ext cx="2863248" cy="2391029"/>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0" name="TextBox 10"/>
            <p:cNvSpPr txBox="1"/>
            <p:nvPr/>
          </p:nvSpPr>
          <p:spPr>
            <a:xfrm>
              <a:off x="0" y="-76200"/>
              <a:ext cx="2863248" cy="2467230"/>
            </a:xfrm>
            <a:prstGeom prst="rect">
              <a:avLst/>
            </a:prstGeom>
          </p:spPr>
          <p:txBody>
            <a:bodyPr lIns="33867" tIns="33867" rIns="33867" bIns="33867" rtlCol="0" anchor="ctr"/>
            <a:lstStyle/>
            <a:p>
              <a:pPr algn="ctr">
                <a:lnSpc>
                  <a:spcPts val="1680"/>
                </a:lnSpc>
              </a:pPr>
              <a:endParaRPr lang="en-US" sz="1200">
                <a:solidFill>
                  <a:srgbClr val="FFFFFF"/>
                </a:solidFill>
                <a:latin typeface="Arial Light"/>
              </a:endParaRPr>
            </a:p>
          </p:txBody>
        </p:sp>
      </p:grpSp>
      <p:sp>
        <p:nvSpPr>
          <p:cNvPr id="11" name="TextBox 10">
            <a:extLst>
              <a:ext uri="{FF2B5EF4-FFF2-40B4-BE49-F238E27FC236}">
                <a16:creationId xmlns:a16="http://schemas.microsoft.com/office/drawing/2014/main" id="{1CFE97EB-49AC-FD70-0AC6-4D04DDC9C773}"/>
              </a:ext>
            </a:extLst>
          </p:cNvPr>
          <p:cNvSpPr txBox="1"/>
          <p:nvPr/>
        </p:nvSpPr>
        <p:spPr>
          <a:xfrm>
            <a:off x="4605689" y="804448"/>
            <a:ext cx="7247597" cy="2236510"/>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defTabSz="493801">
              <a:spcAft>
                <a:spcPts val="400"/>
              </a:spcAft>
            </a:pPr>
            <a:r>
              <a:rPr lang="en-US" sz="2400" b="1" dirty="0">
                <a:latin typeface="Arial" panose="020B0604020202020204" pitchFamily="34" charset="0"/>
                <a:cs typeface="Arial" panose="020B0604020202020204" pitchFamily="34" charset="0"/>
              </a:rPr>
              <a:t>Student Profile</a:t>
            </a:r>
          </a:p>
          <a:p>
            <a:pPr defTabSz="493801">
              <a:spcAft>
                <a:spcPts val="400"/>
              </a:spcAft>
            </a:pPr>
            <a:endParaRPr lang="en-US" sz="2400" b="1" dirty="0">
              <a:latin typeface="Arial" panose="020B0604020202020204" pitchFamily="34" charset="0"/>
              <a:cs typeface="Arial" panose="020B0604020202020204" pitchFamily="34" charset="0"/>
            </a:endParaRPr>
          </a:p>
          <a:p>
            <a:pPr marL="228611" indent="-228611" defTabSz="493801">
              <a:spcAft>
                <a:spcPts val="400"/>
              </a:spcAft>
              <a:buFont typeface="Arial" panose="020B0604020202020204" pitchFamily="34" charset="0"/>
              <a:buChar char="•"/>
            </a:pPr>
            <a:r>
              <a:rPr lang="en-US" sz="2000" dirty="0">
                <a:latin typeface="Arial" panose="020B0604020202020204" pitchFamily="34" charset="0"/>
                <a:cs typeface="Arial" panose="020B0604020202020204" pitchFamily="34" charset="0"/>
              </a:rPr>
              <a:t>Average age 24 years old (range: 22-46)</a:t>
            </a:r>
          </a:p>
          <a:p>
            <a:pPr marL="228611" indent="-228611" defTabSz="493801">
              <a:spcAft>
                <a:spcPts val="400"/>
              </a:spcAft>
              <a:buFont typeface="Arial" panose="020B0604020202020204" pitchFamily="34" charset="0"/>
              <a:buChar char="•"/>
            </a:pPr>
            <a:r>
              <a:rPr lang="en-US" sz="2000" dirty="0">
                <a:latin typeface="Arial" panose="020B0604020202020204" pitchFamily="34" charset="0"/>
                <a:cs typeface="Arial" panose="020B0604020202020204" pitchFamily="34" charset="0"/>
              </a:rPr>
              <a:t>4-year Bachelor’s Degree</a:t>
            </a:r>
          </a:p>
          <a:p>
            <a:pPr marL="228611" indent="-228611" defTabSz="493801">
              <a:spcAft>
                <a:spcPts val="400"/>
              </a:spcAft>
              <a:buFont typeface="Arial" panose="020B0604020202020204" pitchFamily="34" charset="0"/>
              <a:buChar char="•"/>
            </a:pPr>
            <a:r>
              <a:rPr lang="en-US" sz="2000" dirty="0">
                <a:latin typeface="Arial" panose="020B0604020202020204" pitchFamily="34" charset="0"/>
                <a:cs typeface="Arial" panose="020B0604020202020204" pitchFamily="34" charset="0"/>
              </a:rPr>
              <a:t>Majority Domestic students, over half living in Suburban areas</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pic>
        <p:nvPicPr>
          <p:cNvPr id="16" name="Picture 15" descr="A close-up of words&#10;Largest words being the most commonly occurring majors, ordered from greatest to least: Psychology, nursing, biology, history, environmental science, sociology, education, engineering, cognitive science, social work. ">
            <a:extLst>
              <a:ext uri="{FF2B5EF4-FFF2-40B4-BE49-F238E27FC236}">
                <a16:creationId xmlns:a16="http://schemas.microsoft.com/office/drawing/2014/main" id="{0CDE87F7-8622-C76E-E598-E79109E87AC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378483" y="3106360"/>
            <a:ext cx="5007837" cy="2581904"/>
          </a:xfrm>
          <a:prstGeom prst="rect">
            <a:avLst/>
          </a:prstGeom>
        </p:spPr>
      </p:pic>
    </p:spTree>
    <p:extLst>
      <p:ext uri="{BB962C8B-B14F-4D97-AF65-F5344CB8AC3E}">
        <p14:creationId xmlns:p14="http://schemas.microsoft.com/office/powerpoint/2010/main" val="3878248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Bold"/>
                <a:ea typeface="+mn-ea"/>
                <a:cs typeface="+mn-cs"/>
              </a:rPr>
              <a:t>Preliminary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dirty="0">
                <a:ln>
                  <a:noFill/>
                </a:ln>
                <a:solidFill>
                  <a:srgbClr val="FFFFFF"/>
                </a:solidFill>
                <a:effectLst/>
                <a:uLnTx/>
                <a:uFillTx/>
                <a:latin typeface="Arial Bold"/>
                <a:ea typeface="+mn-ea"/>
                <a:cs typeface="+mn-cs"/>
              </a:rPr>
              <a:t>Results</a:t>
            </a:r>
            <a:r>
              <a:rPr lang="en-US" sz="2800" dirty="0">
                <a:solidFill>
                  <a:srgbClr val="FFFFFF"/>
                </a:solidFill>
                <a:latin typeface="Arial Bold"/>
                <a:ea typeface="+mn-ea"/>
                <a:cs typeface="+mn-cs"/>
              </a:rPr>
              <a:t>:</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dirty="0">
                <a:ln>
                  <a:noFill/>
                </a:ln>
                <a:solidFill>
                  <a:srgbClr val="FFFFFF"/>
                </a:solidFill>
                <a:effectLst/>
                <a:uLnTx/>
                <a:uFillTx/>
                <a:latin typeface="Arial Bold"/>
                <a:ea typeface="+mn-ea"/>
                <a:cs typeface="+mn-cs"/>
              </a:rPr>
              <a:t>Disability Type 1</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1" name="TextBox 10">
            <a:extLst>
              <a:ext uri="{FF2B5EF4-FFF2-40B4-BE49-F238E27FC236}">
                <a16:creationId xmlns:a16="http://schemas.microsoft.com/office/drawing/2014/main" id="{1CFE97EB-49AC-FD70-0AC6-4D04DDC9C773}"/>
              </a:ext>
            </a:extLst>
          </p:cNvPr>
          <p:cNvSpPr txBox="1"/>
          <p:nvPr/>
        </p:nvSpPr>
        <p:spPr>
          <a:xfrm>
            <a:off x="4487204" y="1231526"/>
            <a:ext cx="7247597" cy="348878"/>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algn="ctr" defTabSz="493801">
              <a:spcAft>
                <a:spcPts val="400"/>
              </a:spcAft>
            </a:pPr>
            <a:r>
              <a:rPr lang="en-US" sz="1867" b="1">
                <a:latin typeface="Arial" panose="020B0604020202020204" pitchFamily="34" charset="0"/>
                <a:cs typeface="Arial" panose="020B0604020202020204" pitchFamily="34" charset="0"/>
              </a:rPr>
              <a:t>Most Prevalent Disability Types</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14" name="Chart 13" descr="Bar graph showing the most prevalent disability types ordered from greatest to least. Y-Axis is disability type, X-Axis is count. Mental health and or addictions was reported 41 times, learning was reported 29 times, medical was reported 22 times, developmental was reported 12 times, mobility or agility was reported 11 times, sensory was also reported 11 times, both motor/dexterity and intellectual were reported 7 times, and both communication and other were reported 4 times. &#10;">
            <a:extLst>
              <a:ext uri="{FF2B5EF4-FFF2-40B4-BE49-F238E27FC236}">
                <a16:creationId xmlns:a16="http://schemas.microsoft.com/office/drawing/2014/main" id="{E456CEDA-7ABE-C4BC-8358-09CDB706C772}"/>
              </a:ext>
            </a:extLst>
          </p:cNvPr>
          <p:cNvGraphicFramePr>
            <a:graphicFrameLocks/>
          </p:cNvGraphicFramePr>
          <p:nvPr>
            <p:extLst>
              <p:ext uri="{D42A27DB-BD31-4B8C-83A1-F6EECF244321}">
                <p14:modId xmlns:p14="http://schemas.microsoft.com/office/powerpoint/2010/main" val="3575160581"/>
              </p:ext>
            </p:extLst>
          </p:nvPr>
        </p:nvGraphicFramePr>
        <p:xfrm>
          <a:off x="4258601" y="1710046"/>
          <a:ext cx="7247597" cy="41679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58104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Bold"/>
                <a:ea typeface="+mn-ea"/>
                <a:cs typeface="+mn-cs"/>
              </a:rPr>
              <a:t>Preliminary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dirty="0">
                <a:ln>
                  <a:noFill/>
                </a:ln>
                <a:solidFill>
                  <a:srgbClr val="FFFFFF"/>
                </a:solidFill>
                <a:effectLst/>
                <a:uLnTx/>
                <a:uFillTx/>
                <a:latin typeface="Arial Bold"/>
                <a:ea typeface="+mn-ea"/>
                <a:cs typeface="+mn-cs"/>
              </a:rPr>
              <a:t>Results</a:t>
            </a:r>
            <a:r>
              <a:rPr lang="en-US" sz="2800" dirty="0">
                <a:solidFill>
                  <a:srgbClr val="FFFFFF"/>
                </a:solidFill>
                <a:latin typeface="Arial Bold"/>
                <a:ea typeface="+mn-ea"/>
                <a:cs typeface="+mn-cs"/>
              </a:rPr>
              <a:t>:</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dirty="0">
                <a:ln>
                  <a:noFill/>
                </a:ln>
                <a:solidFill>
                  <a:srgbClr val="FFFFFF"/>
                </a:solidFill>
                <a:effectLst/>
                <a:uLnTx/>
                <a:uFillTx/>
                <a:latin typeface="Arial Bold"/>
                <a:ea typeface="+mn-ea"/>
                <a:cs typeface="+mn-cs"/>
              </a:rPr>
              <a:t>Disability Type 2</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1" name="TextBox 10">
            <a:extLst>
              <a:ext uri="{FF2B5EF4-FFF2-40B4-BE49-F238E27FC236}">
                <a16:creationId xmlns:a16="http://schemas.microsoft.com/office/drawing/2014/main" id="{1CFE97EB-49AC-FD70-0AC6-4D04DDC9C773}"/>
              </a:ext>
            </a:extLst>
          </p:cNvPr>
          <p:cNvSpPr txBox="1"/>
          <p:nvPr/>
        </p:nvSpPr>
        <p:spPr>
          <a:xfrm>
            <a:off x="3979009" y="1182704"/>
            <a:ext cx="7247597" cy="348878"/>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algn="ctr" defTabSz="493801">
              <a:spcAft>
                <a:spcPts val="400"/>
              </a:spcAft>
            </a:pPr>
            <a:r>
              <a:rPr lang="en-US" sz="1867" b="1">
                <a:latin typeface="Arial" panose="020B0604020202020204" pitchFamily="34" charset="0"/>
                <a:cs typeface="Arial" panose="020B0604020202020204" pitchFamily="34" charset="0"/>
              </a:rPr>
              <a:t>Most Prevalent Disability Types</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8" name="Chart 7" descr="Pie graph showing the most prevalent disability types. Purple segment shows 67, or 78% reporting chronic disability, red segment shows 16, or 19% reporting episodic/fluctuating disability, and light blue segment shows 3, or 3% reporting temporary disability. ">
            <a:extLst>
              <a:ext uri="{FF2B5EF4-FFF2-40B4-BE49-F238E27FC236}">
                <a16:creationId xmlns:a16="http://schemas.microsoft.com/office/drawing/2014/main" id="{38805233-7999-ED11-83C2-3F352564423F}"/>
              </a:ext>
            </a:extLst>
          </p:cNvPr>
          <p:cNvGraphicFramePr>
            <a:graphicFrameLocks/>
          </p:cNvGraphicFramePr>
          <p:nvPr>
            <p:extLst>
              <p:ext uri="{D42A27DB-BD31-4B8C-83A1-F6EECF244321}">
                <p14:modId xmlns:p14="http://schemas.microsoft.com/office/powerpoint/2010/main" val="1693761425"/>
              </p:ext>
            </p:extLst>
          </p:nvPr>
        </p:nvGraphicFramePr>
        <p:xfrm>
          <a:off x="4605690" y="1807738"/>
          <a:ext cx="6001350" cy="39636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29809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Bold"/>
                <a:ea typeface="+mn-ea"/>
                <a:cs typeface="+mn-cs"/>
              </a:rPr>
              <a:t>Preliminary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dirty="0">
                <a:ln>
                  <a:noFill/>
                </a:ln>
                <a:solidFill>
                  <a:srgbClr val="FFFFFF"/>
                </a:solidFill>
                <a:effectLst/>
                <a:uLnTx/>
                <a:uFillTx/>
                <a:latin typeface="Arial Bold"/>
                <a:ea typeface="+mn-ea"/>
                <a:cs typeface="+mn-cs"/>
              </a:rPr>
              <a:t>Results</a:t>
            </a:r>
            <a:r>
              <a:rPr lang="en-US" sz="2800" dirty="0">
                <a:solidFill>
                  <a:srgbClr val="FFFFFF"/>
                </a:solidFill>
                <a:latin typeface="Arial Bold"/>
                <a:ea typeface="+mn-ea"/>
                <a:cs typeface="+mn-cs"/>
              </a:rPr>
              <a:t>:</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dirty="0">
                <a:ln>
                  <a:noFill/>
                </a:ln>
                <a:solidFill>
                  <a:srgbClr val="FFFFFF"/>
                </a:solidFill>
                <a:effectLst/>
                <a:uLnTx/>
                <a:uFillTx/>
                <a:latin typeface="Arial Bold"/>
                <a:ea typeface="+mn-ea"/>
                <a:cs typeface="+mn-cs"/>
              </a:rPr>
              <a:t>Disability Type 3</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1" name="TextBox 10">
            <a:extLst>
              <a:ext uri="{FF2B5EF4-FFF2-40B4-BE49-F238E27FC236}">
                <a16:creationId xmlns:a16="http://schemas.microsoft.com/office/drawing/2014/main" id="{1CFE97EB-49AC-FD70-0AC6-4D04DDC9C773}"/>
              </a:ext>
            </a:extLst>
          </p:cNvPr>
          <p:cNvSpPr txBox="1"/>
          <p:nvPr/>
        </p:nvSpPr>
        <p:spPr>
          <a:xfrm>
            <a:off x="4033131" y="1037484"/>
            <a:ext cx="7247597" cy="348878"/>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algn="ctr" defTabSz="493801">
              <a:spcAft>
                <a:spcPts val="400"/>
              </a:spcAft>
            </a:pPr>
            <a:r>
              <a:rPr lang="en-US" sz="1867" b="1">
                <a:latin typeface="Arial" panose="020B0604020202020204" pitchFamily="34" charset="0"/>
                <a:cs typeface="Arial" panose="020B0604020202020204" pitchFamily="34" charset="0"/>
              </a:rPr>
              <a:t>Most Prevalent Disability Types</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10" name="Chart 9" descr="Pie graph showing the most prevalent disability types with labels depicting the response, count, and percentage. Dark blue segment shows 48, or 68% reported non-visible, red segment shows 19 or 27% reported that it depends, light blue segment shows 3, or 4% reported visible disability, and purple segment shows 1, or 1% reported that they weren’t sure. ">
            <a:extLst>
              <a:ext uri="{FF2B5EF4-FFF2-40B4-BE49-F238E27FC236}">
                <a16:creationId xmlns:a16="http://schemas.microsoft.com/office/drawing/2014/main" id="{B262A3AB-F253-4A03-B1CF-BCFD12D7D145}"/>
              </a:ext>
            </a:extLst>
          </p:cNvPr>
          <p:cNvGraphicFramePr>
            <a:graphicFrameLocks/>
          </p:cNvGraphicFramePr>
          <p:nvPr>
            <p:extLst>
              <p:ext uri="{D42A27DB-BD31-4B8C-83A1-F6EECF244321}">
                <p14:modId xmlns:p14="http://schemas.microsoft.com/office/powerpoint/2010/main" val="2806466362"/>
              </p:ext>
            </p:extLst>
          </p:nvPr>
        </p:nvGraphicFramePr>
        <p:xfrm>
          <a:off x="4380965" y="1727200"/>
          <a:ext cx="6551930" cy="40441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0975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3718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Preliminary Results SES Perceptions in Canada</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8" name="Chart 7" descr="Bar chart of the participant responses of their perceived socioeconomic status in Canada. Y-Axis is a 1 to 10 scale, X-Axis is the count. zero respondents chose 1, 2 respondents chose 2, 9 respondents chose 3, 14 respondents chose 4, 20 respondents chose 5, 8 respondents chose 6, 11 respondents chose 7, 4 respondents chose 8, 3 respondents chose 9, and zero respondents chose 10. &#10;&#10;">
            <a:extLst>
              <a:ext uri="{FF2B5EF4-FFF2-40B4-BE49-F238E27FC236}">
                <a16:creationId xmlns:a16="http://schemas.microsoft.com/office/drawing/2014/main" id="{5AA9C2BC-25DC-F06F-F905-8ADDDD51A6AF}"/>
              </a:ext>
            </a:extLst>
          </p:cNvPr>
          <p:cNvGraphicFramePr>
            <a:graphicFrameLocks/>
          </p:cNvGraphicFramePr>
          <p:nvPr>
            <p:extLst>
              <p:ext uri="{D42A27DB-BD31-4B8C-83A1-F6EECF244321}">
                <p14:modId xmlns:p14="http://schemas.microsoft.com/office/powerpoint/2010/main" val="625793772"/>
              </p:ext>
            </p:extLst>
          </p:nvPr>
        </p:nvGraphicFramePr>
        <p:xfrm>
          <a:off x="4888365" y="986100"/>
          <a:ext cx="5988073" cy="456446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40765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3718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Preliminary Results SES Perceptions in College/University</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10" name="Chart 9" descr="Bar chart of the participants responses of their perceived socioeconomic status at their college or university. Y-Axis is a 1 to 10 scale, X-Axis is the count.  Zero respondents chose 1, 10 respondents chose 3, 16 respondents chose 4, 14 respondents chose 5, 9 respondents chose 6, 13 respondents chose 7, 5 respondents chose 8, zero respondents chose 9, and 2 respondents chose 10.&#10;">
            <a:extLst>
              <a:ext uri="{FF2B5EF4-FFF2-40B4-BE49-F238E27FC236}">
                <a16:creationId xmlns:a16="http://schemas.microsoft.com/office/drawing/2014/main" id="{52D8DC98-AF0F-4D74-9806-26D6E4B50FA8}"/>
              </a:ext>
            </a:extLst>
          </p:cNvPr>
          <p:cNvGraphicFramePr>
            <a:graphicFrameLocks/>
          </p:cNvGraphicFramePr>
          <p:nvPr>
            <p:extLst>
              <p:ext uri="{D42A27DB-BD31-4B8C-83A1-F6EECF244321}">
                <p14:modId xmlns:p14="http://schemas.microsoft.com/office/powerpoint/2010/main" val="2677282277"/>
              </p:ext>
            </p:extLst>
          </p:nvPr>
        </p:nvGraphicFramePr>
        <p:xfrm>
          <a:off x="4978051" y="702630"/>
          <a:ext cx="5706711" cy="457112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12699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232597" cy="14875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Preliminary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Results</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Job Search Expectations</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8" name="Chart 7" descr="Bar chart showing the anticipated length of job search. Y-Axis is the length of time in months, X-Axis is the count. 16 respondents chose 6 months or more, 14 respondents chose 3 to less than 6 months, 18 respondents chose 2 to less than 3 months, 18 respondents chose 1 to less than 2 months, and 5 respondents chose less than one month wait time. &#10;">
            <a:extLst>
              <a:ext uri="{FF2B5EF4-FFF2-40B4-BE49-F238E27FC236}">
                <a16:creationId xmlns:a16="http://schemas.microsoft.com/office/drawing/2014/main" id="{19053E6F-C58E-C0F8-4F2C-99F9A645F47C}"/>
              </a:ext>
            </a:extLst>
          </p:cNvPr>
          <p:cNvGraphicFramePr>
            <a:graphicFrameLocks/>
          </p:cNvGraphicFramePr>
          <p:nvPr>
            <p:extLst>
              <p:ext uri="{D42A27DB-BD31-4B8C-83A1-F6EECF244321}">
                <p14:modId xmlns:p14="http://schemas.microsoft.com/office/powerpoint/2010/main" val="2165627010"/>
              </p:ext>
            </p:extLst>
          </p:nvPr>
        </p:nvGraphicFramePr>
        <p:xfrm>
          <a:off x="4707938" y="723900"/>
          <a:ext cx="6569661" cy="48656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60442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Preliminary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Results</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Job </a:t>
            </a:r>
            <a:r>
              <a:rPr kumimoji="0" lang="en-US" sz="2800" b="0" i="0" u="none" strike="noStrike" kern="1200" cap="none" spc="0" normalizeH="0" baseline="0" noProof="0" dirty="0">
                <a:ln>
                  <a:noFill/>
                </a:ln>
                <a:solidFill>
                  <a:srgbClr val="FFFFFF"/>
                </a:solidFill>
                <a:effectLst/>
                <a:uLnTx/>
                <a:uFillTx/>
                <a:latin typeface="Arial Bold"/>
                <a:ea typeface="+mn-ea"/>
                <a:cs typeface="+mn-cs"/>
              </a:rPr>
              <a:t>Alignment</a:t>
            </a:r>
            <a:endParaRPr kumimoji="0" lang="en-US" sz="2800" b="0" i="0" u="none" strike="noStrike" kern="1200" cap="none" spc="0" normalizeH="0" baseline="0" noProof="0">
              <a:ln>
                <a:noFill/>
              </a:ln>
              <a:solidFill>
                <a:srgbClr val="FFFFFF"/>
              </a:solidFill>
              <a:effectLst/>
              <a:uLnTx/>
              <a:uFillTx/>
              <a:latin typeface="Arial Bold"/>
              <a:ea typeface="+mn-ea"/>
              <a:cs typeface="+mn-cs"/>
            </a:endParaRP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10" name="Chart 9" descr="Pie chart of whether students hope to find employment related to their field.  Purple segment shows that 64 or 90% of respondents said yes, and red segment shows that 7 or 10% of respondents said no. &#10;">
            <a:extLst>
              <a:ext uri="{FF2B5EF4-FFF2-40B4-BE49-F238E27FC236}">
                <a16:creationId xmlns:a16="http://schemas.microsoft.com/office/drawing/2014/main" id="{A6B99A18-DE56-E4CD-BD9A-0CB32FA46302}"/>
              </a:ext>
            </a:extLst>
          </p:cNvPr>
          <p:cNvGraphicFramePr>
            <a:graphicFrameLocks/>
          </p:cNvGraphicFramePr>
          <p:nvPr>
            <p:extLst>
              <p:ext uri="{D42A27DB-BD31-4B8C-83A1-F6EECF244321}">
                <p14:modId xmlns:p14="http://schemas.microsoft.com/office/powerpoint/2010/main" val="1016082322"/>
              </p:ext>
            </p:extLst>
          </p:nvPr>
        </p:nvGraphicFramePr>
        <p:xfrm>
          <a:off x="4380965" y="1143000"/>
          <a:ext cx="7125234" cy="457620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46566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Preliminary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Results</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Expected Salary</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8" name="Chart 7" descr="Bar graph showing expected salary, before tax, in dollars of students' first job after graduating. Y-Axis is each range of salary amount, X-Axis is the count. 1 person reported $100,000 or more, 3 people reported $80 to $89,999, 12 people reported $70 to $79,999, 18 people reported $60 to $69,999, 12 reported $50 to $59,999, 11 reported $40 to $49,999, 9 reported $30 to $39,999, and 4 reported $30,000 or less. &#10;">
            <a:extLst>
              <a:ext uri="{FF2B5EF4-FFF2-40B4-BE49-F238E27FC236}">
                <a16:creationId xmlns:a16="http://schemas.microsoft.com/office/drawing/2014/main" id="{A1BBE010-0A94-6995-CC56-00A73FFC9374}"/>
              </a:ext>
            </a:extLst>
          </p:cNvPr>
          <p:cNvGraphicFramePr>
            <a:graphicFrameLocks/>
          </p:cNvGraphicFramePr>
          <p:nvPr>
            <p:extLst>
              <p:ext uri="{D42A27DB-BD31-4B8C-83A1-F6EECF244321}">
                <p14:modId xmlns:p14="http://schemas.microsoft.com/office/powerpoint/2010/main" val="1383452157"/>
              </p:ext>
            </p:extLst>
          </p:nvPr>
        </p:nvGraphicFramePr>
        <p:xfrm>
          <a:off x="4597443" y="1160436"/>
          <a:ext cx="6671910" cy="43560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84599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
        <p:nvSpPr>
          <p:cNvPr id="10" name="Title 9">
            <a:extLst>
              <a:ext uri="{FF2B5EF4-FFF2-40B4-BE49-F238E27FC236}">
                <a16:creationId xmlns:a16="http://schemas.microsoft.com/office/drawing/2014/main" id="{5FB54D47-1126-EEAA-A31D-CBD49E32F955}"/>
              </a:ext>
            </a:extLst>
          </p:cNvPr>
          <p:cNvSpPr txBox="1">
            <a:spLocks noGrp="1"/>
          </p:cNvSpPr>
          <p:nvPr>
            <p:ph type="title" idx="4294967295"/>
          </p:nvPr>
        </p:nvSpPr>
        <p:spPr>
          <a:xfrm>
            <a:off x="795372" y="1884242"/>
            <a:ext cx="3542642" cy="836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856"/>
              </a:lnSpc>
            </a:pPr>
            <a:r>
              <a:rPr kumimoji="0" lang="en-US" sz="2800" b="0" i="0" u="none" strike="noStrike" kern="1200" cap="none" spc="0" normalizeH="0" baseline="0" noProof="0" dirty="0">
                <a:ln>
                  <a:noFill/>
                </a:ln>
                <a:solidFill>
                  <a:srgbClr val="FFFFFF"/>
                </a:solidFill>
                <a:effectLst/>
                <a:uLnTx/>
                <a:uFillTx/>
                <a:latin typeface="Arial Bold" panose="020B0704020202020204" pitchFamily="34" charset="0"/>
                <a:ea typeface="+mn-ea"/>
                <a:cs typeface="Arial Bold" panose="020B0704020202020204" pitchFamily="34" charset="0"/>
              </a:rPr>
              <a:t>Implications:</a:t>
            </a:r>
            <a:br>
              <a:rPr kumimoji="0" lang="en-US" sz="2800" b="0" i="0" u="none" strike="noStrike" kern="1200" cap="none" spc="0" normalizeH="0" baseline="0" noProof="0" dirty="0">
                <a:ln>
                  <a:noFill/>
                </a:ln>
                <a:solidFill>
                  <a:srgbClr val="FFFFFF"/>
                </a:solidFill>
                <a:effectLst/>
                <a:uLnTx/>
                <a:uFillTx/>
                <a:latin typeface="Arial Bold" panose="020B0704020202020204" pitchFamily="34" charset="0"/>
                <a:ea typeface="+mn-ea"/>
                <a:cs typeface="Arial Bold" panose="020B0704020202020204" pitchFamily="34" charset="0"/>
              </a:rPr>
            </a:br>
            <a:r>
              <a:rPr kumimoji="0" lang="en-US" sz="2800" b="0" i="0" u="none" strike="noStrike" kern="1200" cap="none" spc="0" normalizeH="0" baseline="0" noProof="0" dirty="0">
                <a:ln>
                  <a:noFill/>
                </a:ln>
                <a:solidFill>
                  <a:srgbClr val="FFFFFF"/>
                </a:solidFill>
                <a:effectLst/>
                <a:uLnTx/>
                <a:uFillTx/>
                <a:latin typeface="Arial Bold" panose="020B0704020202020204" pitchFamily="34" charset="0"/>
                <a:ea typeface="+mn-ea"/>
                <a:cs typeface="Arial Bold" panose="020B0704020202020204" pitchFamily="34" charset="0"/>
              </a:rPr>
              <a:t>Mobilizing findings</a:t>
            </a:r>
            <a:endParaRPr kumimoji="0" lang="en-CA" sz="2800" b="0" i="0" u="none" strike="noStrike" kern="1200" cap="none" spc="0" normalizeH="0" baseline="0" noProof="0">
              <a:ln>
                <a:noFill/>
              </a:ln>
              <a:solidFill>
                <a:schemeClr val="tx1"/>
              </a:solidFill>
              <a:effectLst/>
              <a:uLnTx/>
              <a:uFillTx/>
              <a:latin typeface="Arial Bold" panose="020B0704020202020204" pitchFamily="34" charset="0"/>
              <a:ea typeface="+mn-ea"/>
              <a:cs typeface="Arial Bold" panose="020B0704020202020204" pitchFamily="34" charset="0"/>
            </a:endParaRPr>
          </a:p>
        </p:txBody>
      </p:sp>
      <p:sp>
        <p:nvSpPr>
          <p:cNvPr id="11" name="Title 9">
            <a:extLst>
              <a:ext uri="{FF2B5EF4-FFF2-40B4-BE49-F238E27FC236}">
                <a16:creationId xmlns:a16="http://schemas.microsoft.com/office/drawing/2014/main" id="{3A2D841E-6BE9-0282-1A1E-B0AC3073008A}"/>
              </a:ext>
            </a:extLst>
          </p:cNvPr>
          <p:cNvSpPr txBox="1">
            <a:spLocks/>
          </p:cNvSpPr>
          <p:nvPr/>
        </p:nvSpPr>
        <p:spPr>
          <a:xfrm>
            <a:off x="4478607" y="1536174"/>
            <a:ext cx="6705600" cy="41549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spcBef>
                <a:spcPts val="0"/>
              </a:spcBef>
              <a:buFont typeface="Wingdings" panose="05000000000000000000" pitchFamily="2" charset="2"/>
              <a:buChar char="v"/>
              <a:defRPr/>
            </a:pPr>
            <a:r>
              <a:rPr lang="en-CA" sz="2400" dirty="0">
                <a:latin typeface="Arial" panose="020B0604020202020204" pitchFamily="34" charset="0"/>
                <a:ea typeface="+mn-ea"/>
                <a:cs typeface="Arial" panose="020B0604020202020204" pitchFamily="34" charset="0"/>
              </a:rPr>
              <a:t>Contribute more detailed data to address knowledge gaps about students/new graduates with disabilities</a:t>
            </a:r>
          </a:p>
          <a:p>
            <a:pPr marL="457200" indent="-457200">
              <a:lnSpc>
                <a:spcPct val="100000"/>
              </a:lnSpc>
              <a:spcBef>
                <a:spcPts val="0"/>
              </a:spcBef>
              <a:buFont typeface="Wingdings" panose="05000000000000000000" pitchFamily="2" charset="2"/>
              <a:buChar char="v"/>
              <a:defRPr/>
            </a:pPr>
            <a:endParaRPr lang="en-CA" sz="2400" dirty="0">
              <a:latin typeface="Arial" panose="020B0604020202020204" pitchFamily="34" charset="0"/>
              <a:ea typeface="+mn-ea"/>
              <a:cs typeface="Arial" panose="020B0604020202020204" pitchFamily="34" charset="0"/>
            </a:endParaRPr>
          </a:p>
          <a:p>
            <a:pPr marL="457200" indent="-457200">
              <a:lnSpc>
                <a:spcPct val="100000"/>
              </a:lnSpc>
              <a:spcBef>
                <a:spcPts val="0"/>
              </a:spcBef>
              <a:buFont typeface="Wingdings" panose="05000000000000000000" pitchFamily="2" charset="2"/>
              <a:buChar char="v"/>
              <a:defRPr/>
            </a:pPr>
            <a:r>
              <a:rPr lang="en-CA" sz="2400" dirty="0">
                <a:latin typeface="Arial" panose="020B0604020202020204" pitchFamily="34" charset="0"/>
                <a:ea typeface="+mn-ea"/>
                <a:cs typeface="Arial" panose="020B0604020202020204" pitchFamily="34" charset="0"/>
              </a:rPr>
              <a:t>Produce recommendations to enhance accessibility of career prep supports</a:t>
            </a:r>
          </a:p>
          <a:p>
            <a:pPr marL="457200" indent="-457200">
              <a:lnSpc>
                <a:spcPct val="100000"/>
              </a:lnSpc>
              <a:spcBef>
                <a:spcPts val="0"/>
              </a:spcBef>
              <a:buFont typeface="Wingdings" panose="05000000000000000000" pitchFamily="2" charset="2"/>
              <a:buChar char="v"/>
              <a:defRPr/>
            </a:pPr>
            <a:endParaRPr lang="en-CA" sz="2400" dirty="0">
              <a:latin typeface="Arial" panose="020B0604020202020204" pitchFamily="34" charset="0"/>
              <a:ea typeface="+mn-ea"/>
              <a:cs typeface="Arial" panose="020B0604020202020204" pitchFamily="34" charset="0"/>
            </a:endParaRPr>
          </a:p>
          <a:p>
            <a:pPr marL="457200" indent="-457200">
              <a:lnSpc>
                <a:spcPct val="100000"/>
              </a:lnSpc>
              <a:spcBef>
                <a:spcPts val="0"/>
              </a:spcBef>
              <a:buFont typeface="Wingdings" panose="05000000000000000000" pitchFamily="2" charset="2"/>
              <a:buChar char="v"/>
              <a:defRPr/>
            </a:pPr>
            <a:r>
              <a:rPr lang="en-CA" sz="2400" dirty="0">
                <a:latin typeface="Arial" panose="020B0604020202020204" pitchFamily="34" charset="0"/>
                <a:ea typeface="+mn-ea"/>
                <a:cs typeface="Arial" panose="020B0604020202020204" pitchFamily="34" charset="0"/>
              </a:rPr>
              <a:t>Inform policy and practice at institutional and governmental levels</a:t>
            </a:r>
          </a:p>
          <a:p>
            <a:pPr marL="285750" indent="-285750">
              <a:lnSpc>
                <a:spcPct val="100000"/>
              </a:lnSpc>
              <a:spcBef>
                <a:spcPts val="0"/>
              </a:spcBef>
              <a:buFont typeface="Arial" panose="020B0604020202020204" pitchFamily="34" charset="0"/>
              <a:buChar char="•"/>
              <a:defRPr/>
            </a:pPr>
            <a:endParaRPr lang="en-CA" sz="3200">
              <a:latin typeface="+mn-lt"/>
              <a:ea typeface="+mn-ea"/>
              <a:cs typeface="+mn-cs"/>
            </a:endParaRPr>
          </a:p>
          <a:p>
            <a:pPr marL="285750" indent="-285750">
              <a:lnSpc>
                <a:spcPct val="100000"/>
              </a:lnSpc>
              <a:spcBef>
                <a:spcPts val="0"/>
              </a:spcBef>
              <a:buFont typeface="Arial" panose="020B0604020202020204" pitchFamily="34" charset="0"/>
              <a:buChar char="•"/>
              <a:defRPr/>
            </a:pPr>
            <a:endParaRPr lang="en-CA" sz="1600">
              <a:latin typeface="+mn-lt"/>
              <a:ea typeface="+mn-ea"/>
              <a:cs typeface="+mn-cs"/>
            </a:endParaRPr>
          </a:p>
        </p:txBody>
      </p:sp>
    </p:spTree>
    <p:extLst>
      <p:ext uri="{BB962C8B-B14F-4D97-AF65-F5344CB8AC3E}">
        <p14:creationId xmlns:p14="http://schemas.microsoft.com/office/powerpoint/2010/main" val="2286303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
            <a:extLst>
              <a:ext uri="{FF2B5EF4-FFF2-40B4-BE49-F238E27FC236}">
                <a16:creationId xmlns:a16="http://schemas.microsoft.com/office/drawing/2014/main" id="{1F19AFB7-5844-AD12-C539-E0AF9294EDEE}"/>
              </a:ext>
              <a:ext uri="{C183D7F6-B498-43B3-948B-1728B52AA6E4}">
                <adec:decorative xmlns:adec="http://schemas.microsoft.com/office/drawing/2017/decorative" val="1"/>
              </a:ext>
            </a:extLst>
          </p:cNvPr>
          <p:cNvGrpSpPr/>
          <p:nvPr/>
        </p:nvGrpSpPr>
        <p:grpSpPr>
          <a:xfrm>
            <a:off x="431801" y="229815"/>
            <a:ext cx="11387062" cy="6231945"/>
            <a:chOff x="0" y="0"/>
            <a:chExt cx="1411478" cy="2391030"/>
          </a:xfrm>
        </p:grpSpPr>
        <p:sp>
          <p:nvSpPr>
            <p:cNvPr id="30" name="Freeform 3">
              <a:extLst>
                <a:ext uri="{FF2B5EF4-FFF2-40B4-BE49-F238E27FC236}">
                  <a16:creationId xmlns:a16="http://schemas.microsoft.com/office/drawing/2014/main" id="{E8745EB2-529B-BB20-AA9E-9CD583CD2306}"/>
                </a:ext>
              </a:extLst>
            </p:cNvPr>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31" name="TextBox 4">
              <a:extLst>
                <a:ext uri="{FF2B5EF4-FFF2-40B4-BE49-F238E27FC236}">
                  <a16:creationId xmlns:a16="http://schemas.microsoft.com/office/drawing/2014/main" id="{C979E58F-0B81-46F7-A85F-A65069C6960C}"/>
                </a:ext>
              </a:extLst>
            </p:cNvPr>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32" name="AutoShape 5">
            <a:extLst>
              <a:ext uri="{FF2B5EF4-FFF2-40B4-BE49-F238E27FC236}">
                <a16:creationId xmlns:a16="http://schemas.microsoft.com/office/drawing/2014/main" id="{6F71D920-D067-609D-C9FB-36F20EE8B6E7}"/>
              </a:ext>
              <a:ext uri="{C183D7F6-B498-43B3-948B-1728B52AA6E4}">
                <adec:decorative xmlns:adec="http://schemas.microsoft.com/office/drawing/2017/decorative" val="1"/>
              </a:ext>
            </a:extLst>
          </p:cNvPr>
          <p:cNvSpPr/>
          <p:nvPr/>
        </p:nvSpPr>
        <p:spPr>
          <a:xfrm flipH="1" flipV="1">
            <a:off x="1005103" y="4014418"/>
            <a:ext cx="7377"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33" name="AutoShape 6">
            <a:extLst>
              <a:ext uri="{FF2B5EF4-FFF2-40B4-BE49-F238E27FC236}">
                <a16:creationId xmlns:a16="http://schemas.microsoft.com/office/drawing/2014/main" id="{DCB54463-B996-4EF4-9E1B-BFE56C10765A}"/>
              </a:ext>
              <a:ext uri="{C183D7F6-B498-43B3-948B-1728B52AA6E4}">
                <adec:decorative xmlns:adec="http://schemas.microsoft.com/office/drawing/2017/decorative" val="1"/>
              </a:ext>
            </a:extLst>
          </p:cNvPr>
          <p:cNvSpPr/>
          <p:nvPr/>
        </p:nvSpPr>
        <p:spPr>
          <a:xfrm flipH="1" flipV="1">
            <a:off x="1002721" y="-1179261"/>
            <a:ext cx="14757"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2" name="Title 1">
            <a:extLst>
              <a:ext uri="{FF2B5EF4-FFF2-40B4-BE49-F238E27FC236}">
                <a16:creationId xmlns:a16="http://schemas.microsoft.com/office/drawing/2014/main" id="{3C1A6D7D-849C-D2F1-D054-8BD29A05E254}"/>
              </a:ext>
            </a:extLst>
          </p:cNvPr>
          <p:cNvSpPr>
            <a:spLocks noGrp="1"/>
          </p:cNvSpPr>
          <p:nvPr>
            <p:ph type="ctrTitle"/>
          </p:nvPr>
        </p:nvSpPr>
        <p:spPr/>
        <p:txBody>
          <a:bodyPr>
            <a:normAutofit/>
          </a:bodyPr>
          <a:lstStyle/>
          <a:p>
            <a:r>
              <a:rPr lang="en-US" dirty="0">
                <a:solidFill>
                  <a:schemeClr val="bg1"/>
                </a:solidFill>
              </a:rPr>
              <a:t>Thank you!</a:t>
            </a:r>
            <a:endParaRPr lang="en-CA" dirty="0">
              <a:solidFill>
                <a:schemeClr val="bg1"/>
              </a:solidFill>
            </a:endParaRPr>
          </a:p>
        </p:txBody>
      </p:sp>
      <p:sp>
        <p:nvSpPr>
          <p:cNvPr id="34" name="Rectangle: Rounded Corners 33">
            <a:extLst>
              <a:ext uri="{FF2B5EF4-FFF2-40B4-BE49-F238E27FC236}">
                <a16:creationId xmlns:a16="http://schemas.microsoft.com/office/drawing/2014/main" id="{004F038B-0FBE-C5C4-E819-ECEC4DDC9E03}"/>
              </a:ext>
              <a:ext uri="{C183D7F6-B498-43B3-948B-1728B52AA6E4}">
                <adec:decorative xmlns:adec="http://schemas.microsoft.com/office/drawing/2017/decorative" val="1"/>
              </a:ext>
            </a:extLst>
          </p:cNvPr>
          <p:cNvSpPr/>
          <p:nvPr/>
        </p:nvSpPr>
        <p:spPr>
          <a:xfrm>
            <a:off x="9154160" y="5201920"/>
            <a:ext cx="2731229" cy="133096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bject 4">
            <a:extLst>
              <a:ext uri="{FF2B5EF4-FFF2-40B4-BE49-F238E27FC236}">
                <a16:creationId xmlns:a16="http://schemas.microsoft.com/office/drawing/2014/main" id="{8CB84BD8-C838-6CD6-E401-3FEA835179AE}"/>
              </a:ext>
              <a:ext uri="{C183D7F6-B498-43B3-948B-1728B52AA6E4}">
                <adec:decorative xmlns:adec="http://schemas.microsoft.com/office/drawing/2017/decorative" val="1"/>
              </a:ext>
            </a:extLst>
          </p:cNvPr>
          <p:cNvSpPr>
            <a:spLocks noChangeAspect="1"/>
          </p:cNvSpPr>
          <p:nvPr/>
        </p:nvSpPr>
        <p:spPr>
          <a:xfrm>
            <a:off x="9296052" y="5410544"/>
            <a:ext cx="2464147" cy="795415"/>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Tree>
    <p:extLst>
      <p:ext uri="{BB962C8B-B14F-4D97-AF65-F5344CB8AC3E}">
        <p14:creationId xmlns:p14="http://schemas.microsoft.com/office/powerpoint/2010/main" val="929022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87B81C9D-130E-4AC6-8477-A990882951B2}">
  <ds:schemaRefs>
    <ds:schemaRef ds:uri="http://schemas.microsoft.com/sharepoint/v3/contenttype/forms"/>
  </ds:schemaRefs>
</ds:datastoreItem>
</file>

<file path=customXml/itemProps2.xml><?xml version="1.0" encoding="utf-8"?>
<ds:datastoreItem xmlns:ds="http://schemas.openxmlformats.org/officeDocument/2006/customXml" ds:itemID="{0C596BF1-E006-4253-91BA-4D3B693CFBFE}"/>
</file>

<file path=customXml/itemProps3.xml><?xml version="1.0" encoding="utf-8"?>
<ds:datastoreItem xmlns:ds="http://schemas.openxmlformats.org/officeDocument/2006/customXml" ds:itemID="{5F12E60E-C856-4132-B176-2EBE9A201DB0}">
  <ds:schemaRefs>
    <ds:schemaRef ds:uri="http://www.w3.org/XML/1998/namespace"/>
    <ds:schemaRef ds:uri="81feb0f6-aa14-4c7f-9fb2-0e7c0c2858a8"/>
    <ds:schemaRef ds:uri="f61fc526-369a-4173-9222-99ed8c3bd08c"/>
    <ds:schemaRef ds:uri="http://purl.org/dc/elements/1.1/"/>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427</Words>
  <Application>Microsoft Office PowerPoint</Application>
  <PresentationFormat>Widescreen</PresentationFormat>
  <Paragraphs>75</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Aptos Display</vt:lpstr>
      <vt:lpstr>Arial</vt:lpstr>
      <vt:lpstr>Arial Bold</vt:lpstr>
      <vt:lpstr>Arial Light</vt:lpstr>
      <vt:lpstr>Wingdings</vt:lpstr>
      <vt:lpstr>Office Theme</vt:lpstr>
      <vt:lpstr>  Beyond the diploma: New graduates with disabilities, and the transition to the labour market Preliminary findings from the Sourcing Understanding Through Research for Future Talent (SURF) Project</vt:lpstr>
      <vt:lpstr>Background and Rationale: Critical Period for Opportunity</vt:lpstr>
      <vt:lpstr>Research Questions</vt:lpstr>
      <vt:lpstr>Methods</vt:lpstr>
      <vt:lpstr>Preliminary  Results: Demographics</vt:lpstr>
      <vt:lpstr>Preliminary  Results:  Disability Type 1</vt:lpstr>
      <vt:lpstr>Preliminary  Results:  Disability Type 2</vt:lpstr>
      <vt:lpstr>Preliminary  Results:  Disability Type 3</vt:lpstr>
      <vt:lpstr>Preliminary Results SES Perceptions in Canada</vt:lpstr>
      <vt:lpstr>Preliminary Results SES Perceptions in College/University</vt:lpstr>
      <vt:lpstr>Preliminary  Results:  Job Search Expectations</vt:lpstr>
      <vt:lpstr>Preliminary  Results:  Job Alignment</vt:lpstr>
      <vt:lpstr>Preliminary  Results:  Expected Salary</vt:lpstr>
      <vt:lpstr>Implications: Mobilizing findings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2024-03-26T20:28:22Z</dcterms:created>
  <dcterms:modified xsi:type="dcterms:W3CDTF">2024-04-10T14:27:26Z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y fmtid="{D5CDD505-2E9C-101B-9397-08002B2CF9AE}" pid="3" name="MediaServiceImageTags">
    <vt:lpwstr/>
  </property>
</Properties>
</file>