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6.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0"/>
  </p:notesMasterIdLst>
  <p:sldIdLst>
    <p:sldId id="314" r:id="R89bc57f4c8e54c62" DeepLBanner=""/>
    <p:sldId id="256" r:id="rId5"/>
    <p:sldId id="308" r:id="rId6"/>
    <p:sldId id="302" r:id="rId7"/>
    <p:sldId id="303" r:id="rId8"/>
    <p:sldId id="291" r:id="rId9"/>
    <p:sldId id="299" r:id="rId10"/>
    <p:sldId id="306" r:id="rId11"/>
    <p:sldId id="307" r:id="rId12"/>
    <p:sldId id="304" r:id="rId13"/>
    <p:sldId id="305" r:id="rId14"/>
    <p:sldId id="309" r:id="rId15"/>
    <p:sldId id="310" r:id="rId16"/>
    <p:sldId id="311" r:id="rId17"/>
    <p:sldId id="313" r:id="rId18"/>
    <p:sldId id="31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rLc289m98e2nu1rZwxn8RQ==" hashData="jl31I+FZfeL3Da0RWjDsWJ2KAcjcNQYNNNRC5PJm8VIGc75Z01xRsS7AMK0y6Q/BGsMylPB72fPI5Y8B5FFi7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220" autoAdjust="0"/>
  </p:normalViewPr>
  <p:slideViewPr>
    <p:cSldViewPr snapToGrid="0">
      <p:cViewPr varScale="1">
        <p:scale>
          <a:sx n="103" d="100"/>
          <a:sy n="103" d="100"/>
        </p:scale>
        <p:origin x="216" y="13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4.xml" Id="rId8" /><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customXml" Target="../customXml/item3.xml" Id="rId3" /><Relationship Type="http://schemas.openxmlformats.org/officeDocument/2006/relationships/presProps" Target="presProps.xml" Id="rId21" /><Relationship Type="http://schemas.openxmlformats.org/officeDocument/2006/relationships/slide" Target="slides/slide3.xml" Id="rId7"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customXml" Target="../customXml/item2.xml" Id="rId2" /><Relationship Type="http://schemas.openxmlformats.org/officeDocument/2006/relationships/slide" Target="slides/slide12.xml" Id="rId16" /><Relationship Type="http://schemas.openxmlformats.org/officeDocument/2006/relationships/notesMaster" Target="notesMasters/notesMaster1.xml" Id="rId20"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tableStyles" Target="tableStyles.xml" Id="rId24"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theme" Target="theme/theme1.xml" Id="rId23"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slideMaster" Target="slideMasters/slideMaster1.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viewProps" Target="viewProps.xml" Id="rId22" /><Relationship Type="http://schemas.openxmlformats.org/officeDocument/2006/relationships/slide" Target="/ppt/slides/slide16.xml" Id="R89bc57f4c8e54c62" /></Relationships>
</file>

<file path=ppt/charts/_rels/chart1.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Noor%20Al-Azary\OneDrive%20-%20CCRW\Documents\2024-03-18%20SURF%20Data%20-%20Cleaned%20and%20Deidentified.csv"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mc="http://schemas.openxmlformats.org/markup-compatibility/2006" xmlns:c14="http://schemas.microsoft.com/office/drawing/2007/8/2/chart" xmlns:c15="http://schemas.microsoft.com/office/drawing/2012/chart" xmlns:c16="http://schemas.microsoft.com/office/drawing/2014/chart"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591776"/>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Sheet1!$B$1:$B$10</c:f>
              <c:numCache>
                <c:formatCode>General</c:formatCode>
                <c:ptCount val="10"/>
                <c:pt idx="0">
                  <c:v>4</c:v>
                </c:pt>
                <c:pt idx="1">
                  <c:v>4</c:v>
                </c:pt>
                <c:pt idx="2">
                  <c:v>7</c:v>
                </c:pt>
                <c:pt idx="3">
                  <c:v>7</c:v>
                </c:pt>
                <c:pt idx="4">
                  <c:v>11</c:v>
                </c:pt>
                <c:pt idx="5">
                  <c:v>11</c:v>
                </c:pt>
                <c:pt idx="6">
                  <c:v>12</c:v>
                </c:pt>
                <c:pt idx="7">
                  <c:v>22</c:v>
                </c:pt>
                <c:pt idx="8">
                  <c:v>29</c:v>
                </c:pt>
                <c:pt idx="9">
                  <c:v>41</c:v>
                </c:pt>
              </c:numCache>
            </c:numRef>
          </c:val>
          <c:extLst>
            <c:ext xmlns:c15="http://schemas.microsoft.com/office/drawing/2012/chart" uri="{02D57815-91ED-43cb-92C2-25804820EDAC}">
              <c15:filteredCategoryTitle>
                <c15:cat>
                  <c:strRef>
                    <c:extLst>
                      <c:ext uri="{02D57815-91ED-43cb-92C2-25804820EDAC}">
                        <c15:formulaRef>
                          <c15:sqref>Sheet1!$A$1:$A$10</c15:sqref>
                        </c15:formulaRef>
                      </c:ext>
                    </c:extLst>
                    <c:strCache>
                      <c:ptCount val="10"/>
                      <c:pt idx="0">
                        <c:v>Communication</c:v>
                      </c:pt>
                      <c:pt idx="1">
                        <c:v>Other</c:v>
                      </c:pt>
                      <c:pt idx="2">
                        <c:v>Intellectual</c:v>
                      </c:pt>
                      <c:pt idx="3">
                        <c:v>Motor/Dexterity</c:v>
                      </c:pt>
                      <c:pt idx="4">
                        <c:v>Sensory </c:v>
                      </c:pt>
                      <c:pt idx="5">
                        <c:v>Mobility/Agility</c:v>
                      </c:pt>
                      <c:pt idx="6">
                        <c:v>Developmental</c:v>
                      </c:pt>
                      <c:pt idx="7">
                        <c:v>Medical </c:v>
                      </c:pt>
                      <c:pt idx="8">
                        <c:v>Learning</c:v>
                      </c:pt>
                      <c:pt idx="9">
                        <c:v>Mental Health and/or Addictions</c:v>
                      </c:pt>
                    </c:strCache>
                  </c:strRef>
                </c15:cat>
              </c15:filteredCategoryTitle>
            </c:ext>
            <c:ext xmlns:c16="http://schemas.microsoft.com/office/drawing/2014/chart" uri="{C3380CC4-5D6E-409C-BE32-E72D297353CC}">
              <c16:uniqueId val="{00000000-D649-42D1-A8C7-E19F3A6036E1}"/>
            </c:ext>
          </c:extLst>
        </c:ser>
        <c:dLbls>
          <c:showLegendKey val="0"/>
          <c:showVal val="0"/>
          <c:showCatName val="0"/>
          <c:showSerName val="0"/>
          <c:showPercent val="0"/>
          <c:showBubbleSize val="0"/>
        </c:dLbls>
        <c:gapWidth val="45"/>
        <c:axId val="2101614400"/>
        <c:axId val="2101614880"/>
      </c:barChart>
      <c:catAx>
        <c:axId val="21016144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101614880"/>
        <c:crosses val="autoZero"/>
        <c:auto val="1"/>
        <c:lblAlgn val="ctr"/>
        <c:lblOffset val="100"/>
        <c:noMultiLvlLbl val="0"/>
      </c:catAx>
      <c:valAx>
        <c:axId val="21016148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016144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mc="http://schemas.openxmlformats.org/markup-compatibility/2006" xmlns:c14="http://schemas.microsoft.com/office/drawing/2007/8/2/chart" xmlns:c16="http://schemas.microsoft.com/office/drawing/2014/chart" xmlns:c15="http://schemas.microsoft.com/office/drawing/2012/chart"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591776"/>
              </a:solidFill>
              <a:ln w="19050">
                <a:solidFill>
                  <a:schemeClr val="lt1"/>
                </a:solidFill>
              </a:ln>
              <a:effectLst/>
            </c:spPr>
            <c:extLst>
              <c:ext xmlns:c16="http://schemas.microsoft.com/office/drawing/2014/chart" uri="{C3380CC4-5D6E-409C-BE32-E72D297353CC}">
                <c16:uniqueId val="{00000001-F83A-4480-843E-C626D1C1943F}"/>
              </c:ext>
            </c:extLst>
          </c:dPt>
          <c:dPt>
            <c:idx val="1"/>
            <c:bubble3D val="0"/>
            <c:spPr>
              <a:solidFill>
                <a:srgbClr val="6E90B9"/>
              </a:solidFill>
              <a:ln w="19050">
                <a:solidFill>
                  <a:schemeClr val="lt1"/>
                </a:solidFill>
              </a:ln>
              <a:effectLst/>
            </c:spPr>
            <c:extLst>
              <c:ext xmlns:c16="http://schemas.microsoft.com/office/drawing/2014/chart" uri="{C3380CC4-5D6E-409C-BE32-E72D297353CC}">
                <c16:uniqueId val="{00000003-F83A-4480-843E-C626D1C1943F}"/>
              </c:ext>
            </c:extLst>
          </c:dPt>
          <c:dPt>
            <c:idx val="2"/>
            <c:bubble3D val="0"/>
            <c:spPr>
              <a:solidFill>
                <a:srgbClr val="C31D0C"/>
              </a:solidFill>
              <a:ln w="19050">
                <a:solidFill>
                  <a:schemeClr val="lt1"/>
                </a:solidFill>
              </a:ln>
              <a:effectLst/>
            </c:spPr>
            <c:extLst>
              <c:ext xmlns:c16="http://schemas.microsoft.com/office/drawing/2014/chart" uri="{C3380CC4-5D6E-409C-BE32-E72D297353CC}">
                <c16:uniqueId val="{00000005-F83A-4480-843E-C626D1C1943F}"/>
              </c:ext>
            </c:extLst>
          </c:dPt>
          <c:dLbls>
            <c:dLbl>
              <c:idx val="0"/>
              <c:dLblPos val="outEnd"/>
              <c:showLegendKey val="0"/>
              <c:showVal val="1"/>
              <c:showCatName val="1"/>
              <c:showSerName val="0"/>
              <c:showPercent val="1"/>
              <c:showBubbleSize val="0"/>
              <c:extLst>
                <c:ext xmlns:c15="http://schemas.microsoft.com/office/drawing/2012/chart" uri="{CE6537A1-D6FC-4f65-9D91-7224C49458BB}">
                  <c15:layout>
                    <c:manualLayout>
                      <c:w val="0.17034217301107252"/>
                      <c:h val="0.16490598483808724"/>
                    </c:manualLayout>
                  </c15:layout>
                </c:ext>
                <c:ext xmlns:c16="http://schemas.microsoft.com/office/drawing/2014/chart" uri="{C3380CC4-5D6E-409C-BE32-E72D297353CC}">
                  <c16:uniqueId val="{00000001-F83A-4480-843E-C626D1C1943F}"/>
                </c:ext>
              </c:extLst>
            </c:dLbl>
            <c:dLbl>
              <c:idx val="1"/>
              <c:dLblPos val="outEnd"/>
              <c:showLegendKey val="0"/>
              <c:showVal val="1"/>
              <c:showCatName val="1"/>
              <c:showSerName val="0"/>
              <c:showPercent val="1"/>
              <c:showBubbleSize val="0"/>
              <c:extLst>
                <c:ext xmlns:c15="http://schemas.microsoft.com/office/drawing/2012/chart" uri="{CE6537A1-D6FC-4f65-9D91-7224C49458BB}">
                  <c15:layout>
                    <c:manualLayout>
                      <c:w val="0.18881968223816309"/>
                      <c:h val="0.14572728538788821"/>
                    </c:manualLayout>
                  </c15:layout>
                </c:ext>
                <c:ext xmlns:c16="http://schemas.microsoft.com/office/drawing/2014/chart" uri="{C3380CC4-5D6E-409C-BE32-E72D297353CC}">
                  <c16:uniqueId val="{00000003-F83A-4480-843E-C626D1C1943F}"/>
                </c:ext>
              </c:extLst>
            </c:dLbl>
            <c:dLbl>
              <c:idx val="2"/>
              <c:layout>
                <c:manualLayout>
                  <c:x val="0"/>
                  <c:y val="2.5633159216230834E-2"/>
                </c:manualLayout>
              </c:layout>
              <c:dLblPos val="bestFit"/>
              <c:showLegendKey val="0"/>
              <c:showVal val="1"/>
              <c:showCatName val="1"/>
              <c:showSerName val="0"/>
              <c:showPercent val="1"/>
              <c:showBubbleSize val="0"/>
              <c:extLst>
                <c:ext xmlns:c15="http://schemas.microsoft.com/office/drawing/2012/chart" uri="{CE6537A1-D6FC-4f65-9D91-7224C49458BB}">
                  <c15:layout>
                    <c:manualLayout>
                      <c:w val="0.34179809542852857"/>
                      <c:h val="0.19931900567562549"/>
                    </c:manualLayout>
                  </c15:layout>
                </c:ext>
                <c:ext xmlns:c16="http://schemas.microsoft.com/office/drawing/2014/chart" uri="{C3380CC4-5D6E-409C-BE32-E72D297353CC}">
                  <c16:uniqueId val="{00000005-F83A-4480-843E-C626D1C1943F}"/>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val>
            <c:numRef>
              <c:f>Sheet1!$B$12:$B$14</c:f>
              <c:numCache>
                <c:formatCode>General</c:formatCode>
                <c:ptCount val="3"/>
                <c:pt idx="0">
                  <c:v>67</c:v>
                </c:pt>
                <c:pt idx="1">
                  <c:v>3</c:v>
                </c:pt>
                <c:pt idx="2">
                  <c:v>16</c:v>
                </c:pt>
              </c:numCache>
            </c:numRef>
          </c:val>
          <c:extLst>
            <c:ext xmlns:c15="http://schemas.microsoft.com/office/drawing/2012/chart" uri="{02D57815-91ED-43cb-92C2-25804820EDAC}">
              <c15:filteredCategoryTitle>
                <c15:cat>
                  <c:strRef>
                    <c:extLst>
                      <c:ext uri="{02D57815-91ED-43cb-92C2-25804820EDAC}">
                        <c15:formulaRef>
                          <c15:sqref>Sheet1!$A$12:$A$14</c15:sqref>
                        </c15:formulaRef>
                      </c:ext>
                    </c:extLst>
                    <c:strCache>
                      <c:ptCount val="3"/>
                      <c:pt idx="0">
                        <c:v>Chronic</c:v>
                      </c:pt>
                      <c:pt idx="1">
                        <c:v>Temporary</c:v>
                      </c:pt>
                      <c:pt idx="2">
                        <c:v>Episodic/fluctuating</c:v>
                      </c:pt>
                    </c:strCache>
                  </c:strRef>
                </c15:cat>
              </c15:filteredCategoryTitle>
            </c:ext>
            <c:ext xmlns:c16="http://schemas.microsoft.com/office/drawing/2014/chart" uri="{C3380CC4-5D6E-409C-BE32-E72D297353CC}">
              <c16:uniqueId val="{00000006-F83A-4480-843E-C626D1C1943F}"/>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mc="http://schemas.openxmlformats.org/markup-compatibility/2006" xmlns:c14="http://schemas.microsoft.com/office/drawing/2007/8/2/chart" xmlns:c16="http://schemas.microsoft.com/office/drawing/2014/chart" xmlns:c15="http://schemas.microsoft.com/office/drawing/2012/chart"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6E90B9"/>
              </a:solidFill>
              <a:ln w="19050">
                <a:solidFill>
                  <a:schemeClr val="lt1"/>
                </a:solidFill>
              </a:ln>
              <a:effectLst/>
            </c:spPr>
            <c:extLst>
              <c:ext xmlns:c16="http://schemas.microsoft.com/office/drawing/2014/chart" uri="{C3380CC4-5D6E-409C-BE32-E72D297353CC}">
                <c16:uniqueId val="{00000001-258A-4B8B-88A7-2592EEB9E4CB}"/>
              </c:ext>
            </c:extLst>
          </c:dPt>
          <c:dPt>
            <c:idx val="1"/>
            <c:bubble3D val="0"/>
            <c:spPr>
              <a:solidFill>
                <a:srgbClr val="0A2F5B"/>
              </a:solidFill>
              <a:ln w="19050">
                <a:solidFill>
                  <a:schemeClr val="lt1"/>
                </a:solidFill>
              </a:ln>
              <a:effectLst/>
            </c:spPr>
            <c:extLst>
              <c:ext xmlns:c16="http://schemas.microsoft.com/office/drawing/2014/chart" uri="{C3380CC4-5D6E-409C-BE32-E72D297353CC}">
                <c16:uniqueId val="{00000003-258A-4B8B-88A7-2592EEB9E4CB}"/>
              </c:ext>
            </c:extLst>
          </c:dPt>
          <c:dPt>
            <c:idx val="2"/>
            <c:bubble3D val="0"/>
            <c:spPr>
              <a:solidFill>
                <a:srgbClr val="C31D0C"/>
              </a:solidFill>
              <a:ln w="19050">
                <a:solidFill>
                  <a:schemeClr val="lt1"/>
                </a:solidFill>
              </a:ln>
              <a:effectLst/>
            </c:spPr>
            <c:extLst>
              <c:ext xmlns:c16="http://schemas.microsoft.com/office/drawing/2014/chart" uri="{C3380CC4-5D6E-409C-BE32-E72D297353CC}">
                <c16:uniqueId val="{00000005-258A-4B8B-88A7-2592EEB9E4CB}"/>
              </c:ext>
            </c:extLst>
          </c:dPt>
          <c:dPt>
            <c:idx val="3"/>
            <c:bubble3D val="0"/>
            <c:spPr>
              <a:solidFill>
                <a:srgbClr val="591776"/>
              </a:solidFill>
              <a:ln w="19050">
                <a:solidFill>
                  <a:schemeClr val="lt1"/>
                </a:solidFill>
              </a:ln>
              <a:effectLst/>
            </c:spPr>
            <c:extLst>
              <c:ext xmlns:c16="http://schemas.microsoft.com/office/drawing/2014/chart" uri="{C3380CC4-5D6E-409C-BE32-E72D297353CC}">
                <c16:uniqueId val="{00000007-258A-4B8B-88A7-2592EEB9E4CB}"/>
              </c:ext>
            </c:extLst>
          </c:dPt>
          <c:dLbls>
            <c:dLbl>
              <c:idx val="0"/>
              <c:layout>
                <c:manualLayout>
                  <c:x val="0.10854816824966079"/>
                  <c:y val="1.8842012445619033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58A-4B8B-88A7-2592EEB9E4CB}"/>
                </c:ext>
              </c:extLst>
            </c:dLbl>
            <c:dLbl>
              <c:idx val="2"/>
              <c:layout>
                <c:manualLayout>
                  <c:x val="-4.6520643535568888E-2"/>
                  <c:y val="9.1069726820491997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258A-4B8B-88A7-2592EEB9E4CB}"/>
                </c:ext>
              </c:extLst>
            </c:dLbl>
            <c:dLbl>
              <c:idx val="3"/>
              <c:layout>
                <c:manualLayout>
                  <c:x val="-0.15645817339318338"/>
                  <c:y val="6.9589338091477233E-3"/>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58A-4B8B-88A7-2592EEB9E4CB}"/>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val>
            <c:numRef>
              <c:f>Sheet1!$B$16:$B$19</c:f>
              <c:numCache>
                <c:formatCode>General</c:formatCode>
                <c:ptCount val="4"/>
                <c:pt idx="0">
                  <c:v>3</c:v>
                </c:pt>
                <c:pt idx="1">
                  <c:v>48</c:v>
                </c:pt>
                <c:pt idx="2">
                  <c:v>19</c:v>
                </c:pt>
                <c:pt idx="3">
                  <c:v>1</c:v>
                </c:pt>
              </c:numCache>
            </c:numRef>
          </c:val>
          <c:extLst>
            <c:ext xmlns:c15="http://schemas.microsoft.com/office/drawing/2012/chart" uri="{02D57815-91ED-43cb-92C2-25804820EDAC}">
              <c15:filteredCategoryTitle>
                <c15:cat>
                  <c:strRef>
                    <c:extLst>
                      <c:ext uri="{02D57815-91ED-43cb-92C2-25804820EDAC}">
                        <c15:formulaRef>
                          <c15:sqref>Sheet1!$A$16:$A$19</c15:sqref>
                        </c15:formulaRef>
                      </c:ext>
                    </c:extLst>
                    <c:strCache>
                      <c:ptCount val="4"/>
                      <c:pt idx="0">
                        <c:v>Visible</c:v>
                      </c:pt>
                      <c:pt idx="1">
                        <c:v>Non-visible</c:v>
                      </c:pt>
                      <c:pt idx="2">
                        <c:v>It depends</c:v>
                      </c:pt>
                      <c:pt idx="3">
                        <c:v>I'm not sure</c:v>
                      </c:pt>
                    </c:strCache>
                  </c:strRef>
                </c15:cat>
              </c15:filteredCategoryTitle>
            </c:ext>
            <c:ext xmlns:c16="http://schemas.microsoft.com/office/drawing/2014/chart" uri="{C3380CC4-5D6E-409C-BE32-E72D297353CC}">
              <c16:uniqueId val="{00000008-258A-4B8B-88A7-2592EEB9E4CB}"/>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mc="http://schemas.openxmlformats.org/markup-compatibility/2006" xmlns:c14="http://schemas.microsoft.com/office/drawing/2007/8/2/chart" xmlns:c15="http://schemas.microsoft.com/office/drawing/2012/chart" xmlns:c16="http://schemas.microsoft.com/office/drawing/2014/chart"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CA" sz="2400"/>
              <a:t>Perception du statut socio-économique au </a:t>
            </a:r>
            <a:r>
              <a:rPr lang="en-CA" sz="2400" baseline="0"/>
              <a:t>Canada</a:t>
            </a:r>
            <a:endParaRPr lang="en-CA" sz="240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rgbClr val="59177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Sheet1!$O$2:$O$11</c:f>
              <c:numCache>
                <c:formatCode>General</c:formatCode>
                <c:ptCount val="10"/>
                <c:pt idx="0">
                  <c:v>0</c:v>
                </c:pt>
                <c:pt idx="1">
                  <c:v>3</c:v>
                </c:pt>
                <c:pt idx="2">
                  <c:v>4</c:v>
                </c:pt>
                <c:pt idx="3">
                  <c:v>11</c:v>
                </c:pt>
                <c:pt idx="4">
                  <c:v>8</c:v>
                </c:pt>
                <c:pt idx="5">
                  <c:v>20</c:v>
                </c:pt>
                <c:pt idx="6">
                  <c:v>14</c:v>
                </c:pt>
                <c:pt idx="7">
                  <c:v>9</c:v>
                </c:pt>
                <c:pt idx="8">
                  <c:v>2</c:v>
                </c:pt>
                <c:pt idx="9">
                  <c:v>0</c:v>
                </c:pt>
              </c:numCache>
            </c:numRef>
          </c:val>
          <c:extLst>
            <c:ext xmlns:c15="http://schemas.microsoft.com/office/drawing/2012/chart" uri="{02D57815-91ED-43cb-92C2-25804820EDAC}">
              <c15:filteredCategoryTitle>
                <c15:cat>
                  <c:numRef>
                    <c:extLst>
                      <c:ext uri="{02D57815-91ED-43cb-92C2-25804820EDAC}">
                        <c15:formulaRef>
                          <c15:sqref>Sheet1!$N$2:$N$11</c15:sqref>
                        </c15:formulaRef>
                      </c:ext>
                    </c:extLst>
                    <c:numCache>
                      <c:formatCode>General</c:formatCode>
                      <c:ptCount val="10"/>
                      <c:pt idx="0">
                        <c:v>10</c:v>
                      </c:pt>
                      <c:pt idx="1">
                        <c:v>9</c:v>
                      </c:pt>
                      <c:pt idx="2">
                        <c:v>8</c:v>
                      </c:pt>
                      <c:pt idx="3">
                        <c:v>7</c:v>
                      </c:pt>
                      <c:pt idx="4">
                        <c:v>6</c:v>
                      </c:pt>
                      <c:pt idx="5">
                        <c:v>5</c:v>
                      </c:pt>
                      <c:pt idx="6">
                        <c:v>4</c:v>
                      </c:pt>
                      <c:pt idx="7">
                        <c:v>3</c:v>
                      </c:pt>
                      <c:pt idx="8">
                        <c:v>2</c:v>
                      </c:pt>
                      <c:pt idx="9">
                        <c:v>1</c:v>
                      </c:pt>
                    </c:numCache>
                  </c:numRef>
                </c15:cat>
              </c15:filteredCategoryTitle>
            </c:ext>
            <c:ext xmlns:c16="http://schemas.microsoft.com/office/drawing/2014/chart" uri="{C3380CC4-5D6E-409C-BE32-E72D297353CC}">
              <c16:uniqueId val="{00000000-27F7-4AC7-82A1-AB3F1B42D3E1}"/>
            </c:ext>
          </c:extLst>
        </c:ser>
        <c:dLbls>
          <c:showLegendKey val="0"/>
          <c:showVal val="0"/>
          <c:showCatName val="0"/>
          <c:showSerName val="0"/>
          <c:showPercent val="0"/>
          <c:showBubbleSize val="0"/>
        </c:dLbls>
        <c:gapWidth val="45"/>
        <c:axId val="407630447"/>
        <c:axId val="407631407"/>
      </c:barChart>
      <c:catAx>
        <c:axId val="40763044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07631407"/>
        <c:crosses val="autoZero"/>
        <c:auto val="1"/>
        <c:lblAlgn val="ctr"/>
        <c:lblOffset val="100"/>
        <c:noMultiLvlLbl val="0"/>
      </c:catAx>
      <c:valAx>
        <c:axId val="40763140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0763044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mc="http://schemas.openxmlformats.org/markup-compatibility/2006" xmlns:c14="http://schemas.microsoft.com/office/drawing/2007/8/2/chart" xmlns:c15="http://schemas.microsoft.com/office/drawing/2012/chart" xmlns:c16="http://schemas.microsoft.com/office/drawing/2014/chart"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CA" sz="2400"/>
              <a:t>Statut socio-économique perçu au </a:t>
            </a:r>
            <a:r>
              <a:rPr lang="en-CA" sz="2400" baseline="0"/>
              <a:t>collège/à l'université</a:t>
            </a:r>
            <a:endParaRPr lang="en-CA" sz="240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rgbClr val="59177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Sheet1!$R$2:$R$11</c:f>
              <c:numCache>
                <c:formatCode>General</c:formatCode>
                <c:ptCount val="10"/>
                <c:pt idx="0">
                  <c:v>2</c:v>
                </c:pt>
                <c:pt idx="1">
                  <c:v>0</c:v>
                </c:pt>
                <c:pt idx="2">
                  <c:v>5</c:v>
                </c:pt>
                <c:pt idx="3">
                  <c:v>13</c:v>
                </c:pt>
                <c:pt idx="4">
                  <c:v>9</c:v>
                </c:pt>
                <c:pt idx="5">
                  <c:v>14</c:v>
                </c:pt>
                <c:pt idx="6">
                  <c:v>16</c:v>
                </c:pt>
                <c:pt idx="7">
                  <c:v>10</c:v>
                </c:pt>
                <c:pt idx="8">
                  <c:v>2</c:v>
                </c:pt>
                <c:pt idx="9">
                  <c:v>0</c:v>
                </c:pt>
              </c:numCache>
            </c:numRef>
          </c:val>
          <c:extLst>
            <c:ext xmlns:c15="http://schemas.microsoft.com/office/drawing/2012/chart" uri="{02D57815-91ED-43cb-92C2-25804820EDAC}">
              <c15:filteredCategoryTitle>
                <c15:cat>
                  <c:numRef>
                    <c:extLst>
                      <c:ext uri="{02D57815-91ED-43cb-92C2-25804820EDAC}">
                        <c15:formulaRef>
                          <c15:sqref>Sheet1!$N$2:$N$11</c15:sqref>
                        </c15:formulaRef>
                      </c:ext>
                    </c:extLst>
                    <c:numCache>
                      <c:formatCode>General</c:formatCode>
                      <c:ptCount val="10"/>
                      <c:pt idx="0">
                        <c:v>10</c:v>
                      </c:pt>
                      <c:pt idx="1">
                        <c:v>9</c:v>
                      </c:pt>
                      <c:pt idx="2">
                        <c:v>8</c:v>
                      </c:pt>
                      <c:pt idx="3">
                        <c:v>7</c:v>
                      </c:pt>
                      <c:pt idx="4">
                        <c:v>6</c:v>
                      </c:pt>
                      <c:pt idx="5">
                        <c:v>5</c:v>
                      </c:pt>
                      <c:pt idx="6">
                        <c:v>4</c:v>
                      </c:pt>
                      <c:pt idx="7">
                        <c:v>3</c:v>
                      </c:pt>
                      <c:pt idx="8">
                        <c:v>2</c:v>
                      </c:pt>
                      <c:pt idx="9">
                        <c:v>1</c:v>
                      </c:pt>
                    </c:numCache>
                  </c:numRef>
                </c15:cat>
              </c15:filteredCategoryTitle>
            </c:ext>
            <c:ext xmlns:c16="http://schemas.microsoft.com/office/drawing/2014/chart" uri="{C3380CC4-5D6E-409C-BE32-E72D297353CC}">
              <c16:uniqueId val="{00000000-D2CB-41A4-BAEA-8FF55C4138FA}"/>
            </c:ext>
          </c:extLst>
        </c:ser>
        <c:dLbls>
          <c:showLegendKey val="0"/>
          <c:showVal val="0"/>
          <c:showCatName val="0"/>
          <c:showSerName val="0"/>
          <c:showPercent val="0"/>
          <c:showBubbleSize val="0"/>
        </c:dLbls>
        <c:gapWidth val="45"/>
        <c:axId val="407630447"/>
        <c:axId val="407631407"/>
      </c:barChart>
      <c:catAx>
        <c:axId val="40763044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07631407"/>
        <c:crosses val="autoZero"/>
        <c:auto val="1"/>
        <c:lblAlgn val="ctr"/>
        <c:lblOffset val="100"/>
        <c:noMultiLvlLbl val="0"/>
      </c:catAx>
      <c:valAx>
        <c:axId val="40763140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0763044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mc="http://schemas.openxmlformats.org/markup-compatibility/2006" xmlns:c14="http://schemas.microsoft.com/office/drawing/2007/8/2/chart" xmlns:c15="http://schemas.microsoft.com/office/drawing/2012/chart" xmlns:c16="http://schemas.microsoft.com/office/drawing/2014/chart"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CA" sz="1800"/>
              <a:t>Durée prévue de la recherche d'emploi</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rgbClr val="59177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Sheet1!$O$15:$O$19</c:f>
              <c:numCache>
                <c:formatCode>General</c:formatCode>
                <c:ptCount val="5"/>
                <c:pt idx="0">
                  <c:v>5</c:v>
                </c:pt>
                <c:pt idx="1">
                  <c:v>18</c:v>
                </c:pt>
                <c:pt idx="2">
                  <c:v>18</c:v>
                </c:pt>
                <c:pt idx="3">
                  <c:v>14</c:v>
                </c:pt>
                <c:pt idx="4">
                  <c:v>16</c:v>
                </c:pt>
              </c:numCache>
            </c:numRef>
          </c:val>
          <c:extLst>
            <c:ext xmlns:c15="http://schemas.microsoft.com/office/drawing/2012/chart" uri="{02D57815-91ED-43cb-92C2-25804820EDAC}">
              <c15:filteredCategoryTitle>
                <c15:cat>
                  <c:strRef>
                    <c:extLst>
                      <c:ext uri="{02D57815-91ED-43cb-92C2-25804820EDAC}">
                        <c15:formulaRef>
                          <c15:sqref>Sheet1!$N$15:$N$19</c15:sqref>
                        </c15:formulaRef>
                      </c:ext>
                    </c:extLst>
                    <c:strCache>
                      <c:ptCount val="5"/>
                      <c:pt idx="0">
                        <c:v>Less than 1 month</c:v>
                      </c:pt>
                      <c:pt idx="1">
                        <c:v>1 to less than 2 months</c:v>
                      </c:pt>
                      <c:pt idx="2">
                        <c:v>2 to less than 3 months</c:v>
                      </c:pt>
                      <c:pt idx="3">
                        <c:v>3 to less than 6 months</c:v>
                      </c:pt>
                      <c:pt idx="4">
                        <c:v>6 months or more</c:v>
                      </c:pt>
                    </c:strCache>
                  </c:strRef>
                </c15:cat>
              </c15:filteredCategoryTitle>
            </c:ext>
            <c:ext xmlns:c16="http://schemas.microsoft.com/office/drawing/2014/chart" uri="{C3380CC4-5D6E-409C-BE32-E72D297353CC}">
              <c16:uniqueId val="{00000000-0CCA-4024-A1ED-34C8DCEB6F16}"/>
            </c:ext>
          </c:extLst>
        </c:ser>
        <c:dLbls>
          <c:showLegendKey val="0"/>
          <c:showVal val="0"/>
          <c:showCatName val="0"/>
          <c:showSerName val="0"/>
          <c:showPercent val="0"/>
          <c:showBubbleSize val="0"/>
        </c:dLbls>
        <c:gapWidth val="182"/>
        <c:axId val="1392792880"/>
        <c:axId val="1392793360"/>
      </c:barChart>
      <c:catAx>
        <c:axId val="1392792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92793360"/>
        <c:crosses val="autoZero"/>
        <c:auto val="1"/>
        <c:lblAlgn val="ctr"/>
        <c:lblOffset val="100"/>
        <c:noMultiLvlLbl val="0"/>
      </c:catAx>
      <c:valAx>
        <c:axId val="13927933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927928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mc="http://schemas.openxmlformats.org/markup-compatibility/2006" xmlns:c14="http://schemas.microsoft.com/office/drawing/2007/8/2/chart" xmlns:c16="http://schemas.microsoft.com/office/drawing/2014/chart" xmlns:c15="http://schemas.microsoft.com/office/drawing/2012/chart"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CA" sz="1800"/>
              <a:t>Espérer trouver un emploi en rapport avec son domaine d'activité</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spPr>
            <a:solidFill>
              <a:srgbClr val="591776"/>
            </a:solidFill>
          </c:spPr>
          <c:dPt>
            <c:idx val="0"/>
            <c:bubble3D val="0"/>
            <c:spPr>
              <a:solidFill>
                <a:srgbClr val="591776"/>
              </a:solidFill>
              <a:ln w="19050">
                <a:solidFill>
                  <a:schemeClr val="lt1"/>
                </a:solidFill>
              </a:ln>
              <a:effectLst/>
            </c:spPr>
            <c:extLst>
              <c:ext xmlns:c16="http://schemas.microsoft.com/office/drawing/2014/chart" uri="{C3380CC4-5D6E-409C-BE32-E72D297353CC}">
                <c16:uniqueId val="{00000001-4F66-4FB4-A2D6-3FEE31532C4F}"/>
              </c:ext>
            </c:extLst>
          </c:dPt>
          <c:dPt>
            <c:idx val="1"/>
            <c:bubble3D val="0"/>
            <c:spPr>
              <a:solidFill>
                <a:srgbClr val="C31D0C"/>
              </a:solidFill>
              <a:ln w="19050">
                <a:solidFill>
                  <a:schemeClr val="lt1"/>
                </a:solidFill>
              </a:ln>
              <a:effectLst/>
            </c:spPr>
            <c:extLst>
              <c:ext xmlns:c16="http://schemas.microsoft.com/office/drawing/2014/chart" uri="{C3380CC4-5D6E-409C-BE32-E72D297353CC}">
                <c16:uniqueId val="{00000003-4F66-4FB4-A2D6-3FEE31532C4F}"/>
              </c:ext>
            </c:extLst>
          </c:dPt>
          <c:dLbls>
            <c:dLbl>
              <c:idx val="0"/>
              <c:layout>
                <c:manualLayout>
                  <c:x val="4.8124735271851994E-2"/>
                  <c:y val="0"/>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F66-4FB4-A2D6-3FEE31532C4F}"/>
                </c:ext>
              </c:extLst>
            </c:dLbl>
            <c:dLbl>
              <c:idx val="1"/>
              <c:layout>
                <c:manualLayout>
                  <c:x val="-7.4860699311770001E-2"/>
                  <c:y val="4.9954023068881484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F66-4FB4-A2D6-3FEE31532C4F}"/>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val>
            <c:numRef>
              <c:f>Sheet1!$R$15:$R$16</c:f>
              <c:numCache>
                <c:formatCode>General</c:formatCode>
                <c:ptCount val="2"/>
                <c:pt idx="0">
                  <c:v>64</c:v>
                </c:pt>
                <c:pt idx="1">
                  <c:v>7</c:v>
                </c:pt>
              </c:numCache>
            </c:numRef>
          </c:val>
          <c:extLst>
            <c:ext xmlns:c15="http://schemas.microsoft.com/office/drawing/2012/chart" uri="{02D57815-91ED-43cb-92C2-25804820EDAC}">
              <c15:filteredCategoryTitle>
                <c15:cat>
                  <c:strRef>
                    <c:extLst>
                      <c:ext uri="{02D57815-91ED-43cb-92C2-25804820EDAC}">
                        <c15:formulaRef>
                          <c15:sqref>Sheet1!$Q$15:$Q$16</c15:sqref>
                        </c15:formulaRef>
                      </c:ext>
                    </c:extLst>
                    <c:strCache>
                      <c:ptCount val="2"/>
                      <c:pt idx="0">
                        <c:v>Yes</c:v>
                      </c:pt>
                      <c:pt idx="1">
                        <c:v>No</c:v>
                      </c:pt>
                    </c:strCache>
                  </c:strRef>
                </c15:cat>
              </c15:filteredCategoryTitle>
            </c:ext>
            <c:ext xmlns:c16="http://schemas.microsoft.com/office/drawing/2014/chart" uri="{C3380CC4-5D6E-409C-BE32-E72D297353CC}">
              <c16:uniqueId val="{00000004-4F66-4FB4-A2D6-3FEE31532C4F}"/>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mc="http://schemas.openxmlformats.org/markup-compatibility/2006" xmlns:c14="http://schemas.microsoft.com/office/drawing/2007/8/2/chart" xmlns:c15="http://schemas.microsoft.com/office/drawing/2012/chart" xmlns:c16="http://schemas.microsoft.com/office/drawing/2014/chart"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CA" sz="1800"/>
              <a:t>Salaire attendu du premier emploi après l'obtention du diplôme</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rgbClr val="59177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Sheet1!$O$22:$O$29</c:f>
              <c:numCache>
                <c:formatCode>General</c:formatCode>
                <c:ptCount val="8"/>
                <c:pt idx="0">
                  <c:v>4</c:v>
                </c:pt>
                <c:pt idx="1">
                  <c:v>9</c:v>
                </c:pt>
                <c:pt idx="2">
                  <c:v>11</c:v>
                </c:pt>
                <c:pt idx="3">
                  <c:v>12</c:v>
                </c:pt>
                <c:pt idx="4">
                  <c:v>18</c:v>
                </c:pt>
                <c:pt idx="5">
                  <c:v>12</c:v>
                </c:pt>
                <c:pt idx="6">
                  <c:v>3</c:v>
                </c:pt>
                <c:pt idx="7">
                  <c:v>1</c:v>
                </c:pt>
              </c:numCache>
            </c:numRef>
          </c:val>
          <c:extLst>
            <c:ext xmlns:c15="http://schemas.microsoft.com/office/drawing/2012/chart" uri="{02D57815-91ED-43cb-92C2-25804820EDAC}">
              <c15:filteredCategoryTitle>
                <c15:cat>
                  <c:strRef>
                    <c:extLst>
                      <c:ext uri="{02D57815-91ED-43cb-92C2-25804820EDAC}">
                        <c15:formulaRef>
                          <c15:sqref>Sheet1!$N$22:$N$29</c15:sqref>
                        </c15:formulaRef>
                      </c:ext>
                    </c:extLst>
                    <c:strCache>
                      <c:ptCount val="8"/>
                      <c:pt idx="0">
                        <c:v>$30,000 or less</c:v>
                      </c:pt>
                      <c:pt idx="1">
                        <c:v>$30,000-$39,999</c:v>
                      </c:pt>
                      <c:pt idx="2">
                        <c:v>$40,000-$49,999</c:v>
                      </c:pt>
                      <c:pt idx="3">
                        <c:v>$50,000-$59,999</c:v>
                      </c:pt>
                      <c:pt idx="4">
                        <c:v>$60,000-$69,999</c:v>
                      </c:pt>
                      <c:pt idx="5">
                        <c:v>$70,000-$79,999</c:v>
                      </c:pt>
                      <c:pt idx="6">
                        <c:v>$80,000-$89,999</c:v>
                      </c:pt>
                      <c:pt idx="7">
                        <c:v>$100,000 or more</c:v>
                      </c:pt>
                    </c:strCache>
                  </c:strRef>
                </c15:cat>
              </c15:filteredCategoryTitle>
            </c:ext>
            <c:ext xmlns:c16="http://schemas.microsoft.com/office/drawing/2014/chart" uri="{C3380CC4-5D6E-409C-BE32-E72D297353CC}">
              <c16:uniqueId val="{00000000-1BB5-4310-A968-7B157859090D}"/>
            </c:ext>
          </c:extLst>
        </c:ser>
        <c:dLbls>
          <c:showLegendKey val="0"/>
          <c:showVal val="0"/>
          <c:showCatName val="0"/>
          <c:showSerName val="0"/>
          <c:showPercent val="0"/>
          <c:showBubbleSize val="0"/>
        </c:dLbls>
        <c:gapWidth val="45"/>
        <c:axId val="668475519"/>
        <c:axId val="668477919"/>
      </c:barChart>
      <c:catAx>
        <c:axId val="6684755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68477919"/>
        <c:crosses val="autoZero"/>
        <c:auto val="1"/>
        <c:lblAlgn val="ctr"/>
        <c:lblOffset val="100"/>
        <c:noMultiLvlLbl val="0"/>
      </c:catAx>
      <c:valAx>
        <c:axId val="66847791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6847551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348C8-25D0-4FAE-BE9E-E7D2919D0419}" type="datetimeFigureOut">
              <a:rPr lang="en-CA" smtClean="0"/>
              <a:t>2024-04-10</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Cliquez pour modifier les styles de texte du Master</a:t>
            </a:r>
          </a:p>
          <a:p>
            <a:pPr lvl="1"/>
            <a:r>
              <a:rPr lang="en-US"/>
              <a:t>Deuxième niveau</a:t>
            </a:r>
          </a:p>
          <a:p>
            <a:pPr lvl="2"/>
            <a:r>
              <a:rPr lang="en-US"/>
              <a:t>Troisième niveau</a:t>
            </a:r>
          </a:p>
          <a:p>
            <a:pPr lvl="3"/>
            <a:r>
              <a:rPr lang="en-US"/>
              <a:t>Quatrième niveau</a:t>
            </a:r>
          </a:p>
          <a:p>
            <a:pPr lvl="4"/>
            <a:r>
              <a:rPr lang="en-US"/>
              <a:t>Cinquième niveau</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5661ED-55DA-41E0-8064-6992FCF02903}" type="slidenum">
              <a:rPr lang="en-CA" smtClean="0"/>
              <a:t>'#'</a:t>
            </a:fld>
            <a:endParaRPr lang="en-CA"/>
          </a:p>
        </p:txBody>
      </p:sp>
    </p:spTree>
    <p:extLst>
      <p:ext uri="{BB962C8B-B14F-4D97-AF65-F5344CB8AC3E}">
        <p14:creationId xmlns:p14="http://schemas.microsoft.com/office/powerpoint/2010/main" val="2731084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5661ED-55DA-41E0-8064-6992FCF02903}" type="slidenum">
              <a:rPr lang="en-CA" smtClean="0"/>
              <a:t>1</a:t>
            </a:fld>
            <a:endParaRPr lang="en-CA"/>
          </a:p>
        </p:txBody>
      </p:sp>
    </p:spTree>
    <p:extLst>
      <p:ext uri="{BB962C8B-B14F-4D97-AF65-F5344CB8AC3E}">
        <p14:creationId xmlns:p14="http://schemas.microsoft.com/office/powerpoint/2010/main" val="4004653710"/>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2</a:t>
            </a:fld>
            <a:endParaRPr lang="en-CA"/>
          </a:p>
        </p:txBody>
      </p:sp>
    </p:spTree>
    <p:extLst>
      <p:ext uri="{BB962C8B-B14F-4D97-AF65-F5344CB8AC3E}">
        <p14:creationId xmlns:p14="http://schemas.microsoft.com/office/powerpoint/2010/main" val="701404046"/>
      </p:ext>
    </p:extLst>
  </p:cSld>
  <p:clrMapOvr>
    <a:masterClrMapping/>
  </p:clrMapOvr>
</p:notes>
</file>

<file path=ppt/notesSlides/notesSlide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5C00CD7-4ED1-42C0-9E09-14446EC4DE53}" type="slidenum">
              <a:rPr lang="en-CA" smtClean="0"/>
              <a:t>3</a:t>
            </a:fld>
            <a:endParaRPr lang="en-CA"/>
          </a:p>
        </p:txBody>
      </p:sp>
    </p:spTree>
    <p:extLst>
      <p:ext uri="{BB962C8B-B14F-4D97-AF65-F5344CB8AC3E}">
        <p14:creationId xmlns:p14="http://schemas.microsoft.com/office/powerpoint/2010/main" val="838462413"/>
      </p:ext>
    </p:extLst>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4</a:t>
            </a:fld>
            <a:endParaRPr lang="en-CA"/>
          </a:p>
        </p:txBody>
      </p:sp>
    </p:spTree>
    <p:extLst>
      <p:ext uri="{BB962C8B-B14F-4D97-AF65-F5344CB8AC3E}">
        <p14:creationId xmlns:p14="http://schemas.microsoft.com/office/powerpoint/2010/main" val="401123734"/>
      </p:ext>
    </p:extLst>
  </p:cSld>
  <p:clrMapOvr>
    <a:masterClrMapping/>
  </p:clrMapOvr>
</p:notes>
</file>

<file path=ppt/notesSlides/notesSlide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5</a:t>
            </a:fld>
            <a:endParaRPr lang="en-CA"/>
          </a:p>
        </p:txBody>
      </p:sp>
    </p:spTree>
    <p:extLst>
      <p:ext uri="{BB962C8B-B14F-4D97-AF65-F5344CB8AC3E}">
        <p14:creationId xmlns:p14="http://schemas.microsoft.com/office/powerpoint/2010/main" val="2548574510"/>
      </p:ext>
    </p:extLst>
  </p:cSld>
  <p:clrMapOvr>
    <a:masterClrMapping/>
  </p:clrMapOvr>
</p:notes>
</file>

<file path=ppt/notesSlides/notesSlide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1">
              <a:defRPr/>
            </a:pPr>
            <a:endParaRPr lang="en-CA" dirty="0"/>
          </a:p>
        </p:txBody>
      </p:sp>
      <p:sp>
        <p:nvSpPr>
          <p:cNvPr id="4" name="Slide Number Placeholder 3"/>
          <p:cNvSpPr>
            <a:spLocks noGrp="1"/>
          </p:cNvSpPr>
          <p:nvPr>
            <p:ph type="sldNum" sz="quarter" idx="5"/>
          </p:nvPr>
        </p:nvSpPr>
        <p:spPr/>
        <p:txBody>
          <a:bodyPr/>
          <a:lstStyle/>
          <a:p>
            <a:fld id="{25C00CD7-4ED1-42C0-9E09-14446EC4DE53}" type="slidenum">
              <a:rPr lang="en-CA" smtClean="0"/>
              <a:t>6</a:t>
            </a:fld>
            <a:endParaRPr lang="en-CA"/>
          </a:p>
        </p:txBody>
      </p:sp>
    </p:spTree>
    <p:extLst>
      <p:ext uri="{BB962C8B-B14F-4D97-AF65-F5344CB8AC3E}">
        <p14:creationId xmlns:p14="http://schemas.microsoft.com/office/powerpoint/2010/main" val="648905586"/>
      </p:ext>
    </p:extLst>
  </p:cSld>
  <p:clrMapOvr>
    <a:masterClrMapping/>
  </p:clrMapOvr>
</p:notes>
</file>

<file path=ppt/notesSlides/notesSlide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1">
              <a:defRPr/>
            </a:pPr>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7</a:t>
            </a:fld>
            <a:endParaRPr lang="en-CA"/>
          </a:p>
        </p:txBody>
      </p:sp>
    </p:spTree>
    <p:extLst>
      <p:ext uri="{BB962C8B-B14F-4D97-AF65-F5344CB8AC3E}">
        <p14:creationId xmlns:p14="http://schemas.microsoft.com/office/powerpoint/2010/main" val="2579823778"/>
      </p:ext>
    </p:extLst>
  </p:cSld>
  <p:clrMapOvr>
    <a:masterClrMapping/>
  </p:clrMapOvr>
</p:notes>
</file>

<file path=ppt/notesSlides/notesSlide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8</a:t>
            </a:fld>
            <a:endParaRPr lang="en-CA"/>
          </a:p>
        </p:txBody>
      </p:sp>
    </p:spTree>
    <p:extLst>
      <p:ext uri="{BB962C8B-B14F-4D97-AF65-F5344CB8AC3E}">
        <p14:creationId xmlns:p14="http://schemas.microsoft.com/office/powerpoint/2010/main" val="848402843"/>
      </p:ext>
    </p:extLst>
  </p:cSld>
  <p:clrMapOvr>
    <a:masterClrMapping/>
  </p:clrMapOvr>
</p:notes>
</file>

<file path=ppt/notesSlides/notesSlide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5C00CD7-4ED1-42C0-9E09-14446EC4DE53}" type="slidenum">
              <a:rPr lang="en-CA" smtClean="0"/>
              <a:t>9</a:t>
            </a:fld>
            <a:endParaRPr lang="en-CA"/>
          </a:p>
        </p:txBody>
      </p:sp>
    </p:spTree>
    <p:extLst>
      <p:ext uri="{BB962C8B-B14F-4D97-AF65-F5344CB8AC3E}">
        <p14:creationId xmlns:p14="http://schemas.microsoft.com/office/powerpoint/2010/main" val="3167635420"/>
      </p:ext>
    </p:extLst>
  </p:cSld>
  <p:clrMapOvr>
    <a:masterClrMapping/>
  </p:clrMapOvr>
</p:notes>
</file>

<file path=ppt/notesSlides/notesSlide1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10</a:t>
            </a:fld>
            <a:endParaRPr lang="en-CA"/>
          </a:p>
        </p:txBody>
      </p:sp>
    </p:spTree>
    <p:extLst>
      <p:ext uri="{BB962C8B-B14F-4D97-AF65-F5344CB8AC3E}">
        <p14:creationId xmlns:p14="http://schemas.microsoft.com/office/powerpoint/2010/main" val="4286839842"/>
      </p:ext>
    </p:extLst>
  </p:cSld>
  <p:clrMapOvr>
    <a:masterClrMapping/>
  </p:clrMapOvr>
</p:notes>
</file>

<file path=ppt/notesSlides/notesSlide1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11</a:t>
            </a:fld>
            <a:endParaRPr lang="en-CA"/>
          </a:p>
        </p:txBody>
      </p:sp>
    </p:spTree>
    <p:extLst>
      <p:ext uri="{BB962C8B-B14F-4D97-AF65-F5344CB8AC3E}">
        <p14:creationId xmlns:p14="http://schemas.microsoft.com/office/powerpoint/2010/main" val="1585017137"/>
      </p:ext>
    </p:extLst>
  </p:cSld>
  <p:clrMapOvr>
    <a:masterClrMapping/>
  </p:clrMapOvr>
</p:notes>
</file>

<file path=ppt/notesSlides/notesSlide1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1">
              <a:defRPr/>
            </a:pPr>
            <a:endParaRPr lang="en-US" dirty="0"/>
          </a:p>
        </p:txBody>
      </p:sp>
      <p:sp>
        <p:nvSpPr>
          <p:cNvPr id="4" name="Slide Number Placeholder 3"/>
          <p:cNvSpPr>
            <a:spLocks noGrp="1"/>
          </p:cNvSpPr>
          <p:nvPr>
            <p:ph type="sldNum" sz="quarter" idx="5"/>
          </p:nvPr>
        </p:nvSpPr>
        <p:spPr/>
        <p:txBody>
          <a:bodyPr/>
          <a:lstStyle/>
          <a:p>
            <a:fld id="{25C00CD7-4ED1-42C0-9E09-14446EC4DE53}" type="slidenum">
              <a:rPr lang="en-CA" smtClean="0"/>
              <a:t>12</a:t>
            </a:fld>
            <a:endParaRPr lang="en-CA"/>
          </a:p>
        </p:txBody>
      </p:sp>
    </p:spTree>
    <p:extLst>
      <p:ext uri="{BB962C8B-B14F-4D97-AF65-F5344CB8AC3E}">
        <p14:creationId xmlns:p14="http://schemas.microsoft.com/office/powerpoint/2010/main" val="3145663182"/>
      </p:ext>
    </p:extLst>
  </p:cSld>
  <p:clrMapOvr>
    <a:masterClrMapping/>
  </p:clrMapOvr>
</p:notes>
</file>

<file path=ppt/notesSlides/notesSlide1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1">
              <a:defRPr/>
            </a:pPr>
            <a:endParaRPr lang="en-CA" dirty="0"/>
          </a:p>
        </p:txBody>
      </p:sp>
      <p:sp>
        <p:nvSpPr>
          <p:cNvPr id="4" name="Slide Number Placeholder 3"/>
          <p:cNvSpPr>
            <a:spLocks noGrp="1"/>
          </p:cNvSpPr>
          <p:nvPr>
            <p:ph type="sldNum" sz="quarter" idx="5"/>
          </p:nvPr>
        </p:nvSpPr>
        <p:spPr/>
        <p:txBody>
          <a:bodyPr/>
          <a:lstStyle/>
          <a:p>
            <a:fld id="{25C00CD7-4ED1-42C0-9E09-14446EC4DE53}" type="slidenum">
              <a:rPr lang="en-CA" smtClean="0"/>
              <a:t>13</a:t>
            </a:fld>
            <a:endParaRPr lang="en-CA"/>
          </a:p>
        </p:txBody>
      </p:sp>
    </p:spTree>
    <p:extLst>
      <p:ext uri="{BB962C8B-B14F-4D97-AF65-F5344CB8AC3E}">
        <p14:creationId xmlns:p14="http://schemas.microsoft.com/office/powerpoint/2010/main" val="575871351"/>
      </p:ext>
    </p:extLst>
  </p:cSld>
  <p:clrMapOvr>
    <a:masterClrMapping/>
  </p:clrMapOvr>
</p:notes>
</file>

<file path=ppt/notesSlides/notesSlide1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5C00CD7-4ED1-42C0-9E09-14446EC4DE53}" type="slidenum">
              <a:rPr lang="en-CA" smtClean="0"/>
              <a:t>14</a:t>
            </a:fld>
            <a:endParaRPr lang="en-CA"/>
          </a:p>
        </p:txBody>
      </p:sp>
    </p:spTree>
    <p:extLst>
      <p:ext uri="{BB962C8B-B14F-4D97-AF65-F5344CB8AC3E}">
        <p14:creationId xmlns:p14="http://schemas.microsoft.com/office/powerpoint/2010/main" val="2047555780"/>
      </p:ext>
    </p:extLst>
  </p:cSld>
  <p:clrMapOvr>
    <a:masterClrMapping/>
  </p:clrMapOvr>
</p:notes>
</file>

<file path=ppt/notesSlides/notesSlide1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5661ED-55DA-41E0-8064-6992FCF02903}" type="slidenum">
              <a:rPr lang="en-CA" smtClean="0"/>
              <a:t>15</a:t>
            </a:fld>
            <a:endParaRPr lang="en-CA"/>
          </a:p>
        </p:txBody>
      </p:sp>
    </p:spTree>
    <p:extLst>
      <p:ext uri="{BB962C8B-B14F-4D97-AF65-F5344CB8AC3E}">
        <p14:creationId xmlns:p14="http://schemas.microsoft.com/office/powerpoint/2010/main" val="2465625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EB467-5622-AAF2-633F-9789E08463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6E6BB897-969E-B43C-715D-4D7A380C30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C850B35C-E647-AE3B-4CA7-DD50A3D38358}"/>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5" name="Footer Placeholder 4">
            <a:extLst>
              <a:ext uri="{FF2B5EF4-FFF2-40B4-BE49-F238E27FC236}">
                <a16:creationId xmlns:a16="http://schemas.microsoft.com/office/drawing/2014/main" id="{8B2323EA-F455-E2D3-6B23-18A23662C94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83DBDC1-367E-8194-221E-CC4E5FCDB459}"/>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969966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BE8A3-8C66-BA21-FC30-8221EDB1534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DC1A377-7A58-0AA4-49CC-1950D82CC8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C5C2E20-64D7-F8B6-46F3-8EB571ECEF02}"/>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5" name="Footer Placeholder 4">
            <a:extLst>
              <a:ext uri="{FF2B5EF4-FFF2-40B4-BE49-F238E27FC236}">
                <a16:creationId xmlns:a16="http://schemas.microsoft.com/office/drawing/2014/main" id="{71D82078-C7A9-C311-339C-562B51990E2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1C7FF7C-4CC3-8B0D-8CFA-DA51D143EEE4}"/>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2510824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1C1BC-EA19-3E52-14E5-7363442920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9406E101-4C9C-B6EC-C599-5C1561CF938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271F5F-5C54-6CD2-E994-E404D17ACB57}"/>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5" name="Footer Placeholder 4">
            <a:extLst>
              <a:ext uri="{FF2B5EF4-FFF2-40B4-BE49-F238E27FC236}">
                <a16:creationId xmlns:a16="http://schemas.microsoft.com/office/drawing/2014/main" id="{58372BB1-D443-587D-8BCA-816B2D7628B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CAB270C-98D8-A882-A87B-A3397FC135AE}"/>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473531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28FC9-2799-7AD3-5E7C-CF18A29E6DE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AA4BE86-CA15-6979-EEFC-7B2511072C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15A1C6B1-33EC-6714-3D3A-6C438808C0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27173829-E671-9D30-6037-2F1568E59D1A}"/>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6" name="Footer Placeholder 5">
            <a:extLst>
              <a:ext uri="{FF2B5EF4-FFF2-40B4-BE49-F238E27FC236}">
                <a16:creationId xmlns:a16="http://schemas.microsoft.com/office/drawing/2014/main" id="{D0996C82-3387-12EB-D52C-60F0781FA0B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86C045E-C5EF-D4C1-7E92-7EFDDAD43D12}"/>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3577661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7C1D4-FB82-565C-9A9B-0F2D0B7C9C2C}"/>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7FB9C290-F0F8-EB5E-38CA-7975A2FF9B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73D9E7-928F-3F38-1D70-6D0BEDFB5B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1FEB4D91-4214-C005-5F90-BA571C1751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30F5D1-347C-232D-6770-9AF005DE39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6D2270D-5A77-A012-23E0-261F710A3874}"/>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8" name="Footer Placeholder 7">
            <a:extLst>
              <a:ext uri="{FF2B5EF4-FFF2-40B4-BE49-F238E27FC236}">
                <a16:creationId xmlns:a16="http://schemas.microsoft.com/office/drawing/2014/main" id="{957E4B1F-F934-58A4-0037-21040D0DE931}"/>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8D9AB210-7402-864A-1D21-9231C1820C23}"/>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3982176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A6937-2046-F374-2AEE-434D15F39B3A}"/>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545E5A8-6524-8861-4BFF-4FEE67AC0148}"/>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4" name="Footer Placeholder 3">
            <a:extLst>
              <a:ext uri="{FF2B5EF4-FFF2-40B4-BE49-F238E27FC236}">
                <a16:creationId xmlns:a16="http://schemas.microsoft.com/office/drawing/2014/main" id="{7C9ED572-6EBC-EE2C-4FC5-FBEA96B4D386}"/>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D05D8FB-197C-4026-26BD-34ECC942DD7E}"/>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1598385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F42939-0DB8-8FD2-8196-CAD430CB73CA}"/>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3" name="Footer Placeholder 2">
            <a:extLst>
              <a:ext uri="{FF2B5EF4-FFF2-40B4-BE49-F238E27FC236}">
                <a16:creationId xmlns:a16="http://schemas.microsoft.com/office/drawing/2014/main" id="{9849BEB5-1B2A-090C-2ED9-D8B241991594}"/>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25604EE0-AFE6-4215-6038-93D98EC09E05}"/>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2873028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808A0-8C6D-5F18-BE90-4D8B2F9B20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CC5E5DF7-4198-853B-4738-6C9E560C4E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F62343E4-992A-28C6-0BFE-6FE4423979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2B42E5-0A6E-DA0B-1746-9C76997F75FD}"/>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6" name="Footer Placeholder 5">
            <a:extLst>
              <a:ext uri="{FF2B5EF4-FFF2-40B4-BE49-F238E27FC236}">
                <a16:creationId xmlns:a16="http://schemas.microsoft.com/office/drawing/2014/main" id="{C0BE8C70-61D0-889B-868A-F90C620FDD4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527F1A7-6F76-FBB2-269F-D49C7B34E410}"/>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1197269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474F-75FF-916B-2B08-9A3C8E97D2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0977F89F-36A3-4DC7-00C6-03F89997D0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C705EB57-7300-1B60-5D89-C1A4294DC3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C88709-40CE-EA9F-89C2-330B6FF592AA}"/>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6" name="Footer Placeholder 5">
            <a:extLst>
              <a:ext uri="{FF2B5EF4-FFF2-40B4-BE49-F238E27FC236}">
                <a16:creationId xmlns:a16="http://schemas.microsoft.com/office/drawing/2014/main" id="{013A4D93-1A6C-4220-88E3-D644DCBBFF7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DE0C17E-3D8E-9E6C-13B2-265E5A4811FB}"/>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1781480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73AC7-F0B3-B730-0259-16E34F1C5FC4}"/>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A10A49D-BC6B-E8E4-E052-E8F748E15D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483F502-DF1F-FFF4-8E57-0A3A2AF0FA9E}"/>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5" name="Footer Placeholder 4">
            <a:extLst>
              <a:ext uri="{FF2B5EF4-FFF2-40B4-BE49-F238E27FC236}">
                <a16:creationId xmlns:a16="http://schemas.microsoft.com/office/drawing/2014/main" id="{18CCDD10-2780-80DD-F9DB-E6CFB2E6946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6A09DE4-5DD1-9D5E-0EFC-DD72CF946492}"/>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342601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90BE1B-9A53-AAE0-BEBF-2D64BA5AB5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8DAC070-C6B9-4E08-5CE6-8405E31405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8EA5236-6A86-C696-4C49-5996A2E9F912}"/>
              </a:ext>
            </a:extLst>
          </p:cNvPr>
          <p:cNvSpPr>
            <a:spLocks noGrp="1"/>
          </p:cNvSpPr>
          <p:nvPr>
            <p:ph type="dt" sz="half" idx="10"/>
          </p:nvPr>
        </p:nvSpPr>
        <p:spPr/>
        <p:txBody>
          <a:bodyPr/>
          <a:lstStyle/>
          <a:p>
            <a:fld id="{A886681F-D85C-4ED6-98CC-C381DBD7216D}" type="datetimeFigureOut">
              <a:rPr lang="en-CA" smtClean="0"/>
              <a:t>2024-04-10</a:t>
            </a:fld>
            <a:endParaRPr lang="en-CA"/>
          </a:p>
        </p:txBody>
      </p:sp>
      <p:sp>
        <p:nvSpPr>
          <p:cNvPr id="5" name="Footer Placeholder 4">
            <a:extLst>
              <a:ext uri="{FF2B5EF4-FFF2-40B4-BE49-F238E27FC236}">
                <a16:creationId xmlns:a16="http://schemas.microsoft.com/office/drawing/2014/main" id="{44F7CDD0-C9FE-1288-D543-97F06E3B3DD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876448E-92F4-528F-6EF7-A8912491E8D9}"/>
              </a:ext>
            </a:extLst>
          </p:cNvPr>
          <p:cNvSpPr>
            <a:spLocks noGrp="1"/>
          </p:cNvSpPr>
          <p:nvPr>
            <p:ph type="sldNum" sz="quarter" idx="12"/>
          </p:nvPr>
        </p:nvSpPr>
        <p:spPr/>
        <p:txBody>
          <a:bodyPr/>
          <a:lstStyle/>
          <a:p>
            <a:fld id="{14C9D790-3D03-4004-81D9-6BDD95BFF5F5}" type="slidenum">
              <a:rPr lang="en-CA" smtClean="0"/>
              <a:t>‹#›</a:t>
            </a:fld>
            <a:endParaRPr lang="en-CA"/>
          </a:p>
        </p:txBody>
      </p:sp>
    </p:spTree>
    <p:extLst>
      <p:ext uri="{BB962C8B-B14F-4D97-AF65-F5344CB8AC3E}">
        <p14:creationId xmlns:p14="http://schemas.microsoft.com/office/powerpoint/2010/main" val="1352187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A79ADE-BC59-88E3-E91B-91A10B8D57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Cliquez pour modifier le style du titre principal</a:t>
            </a:r>
            <a:endParaRPr lang="en-CA"/>
          </a:p>
        </p:txBody>
      </p:sp>
      <p:sp>
        <p:nvSpPr>
          <p:cNvPr id="3" name="Text Placeholder 2">
            <a:extLst>
              <a:ext uri="{FF2B5EF4-FFF2-40B4-BE49-F238E27FC236}">
                <a16:creationId xmlns:a16="http://schemas.microsoft.com/office/drawing/2014/main" id="{3CF6780E-2F03-D428-1308-9091BDF54C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Cliquez pour modifier les styles de texte du Master</a:t>
            </a:r>
          </a:p>
          <a:p>
            <a:pPr lvl="1"/>
            <a:r>
              <a:rPr lang="en-US"/>
              <a:t>Deuxième niveau</a:t>
            </a:r>
          </a:p>
          <a:p>
            <a:pPr lvl="2"/>
            <a:r>
              <a:rPr lang="en-US"/>
              <a:t>Troisième niveau</a:t>
            </a:r>
          </a:p>
          <a:p>
            <a:pPr lvl="3"/>
            <a:r>
              <a:rPr lang="en-US"/>
              <a:t>Quatrième niveau</a:t>
            </a:r>
          </a:p>
          <a:p>
            <a:pPr lvl="4"/>
            <a:r>
              <a:rPr lang="en-US"/>
              <a:t>Cinquième niveau</a:t>
            </a:r>
            <a:endParaRPr lang="en-CA"/>
          </a:p>
        </p:txBody>
      </p:sp>
      <p:sp>
        <p:nvSpPr>
          <p:cNvPr id="4" name="Date Placeholder 3">
            <a:extLst>
              <a:ext uri="{FF2B5EF4-FFF2-40B4-BE49-F238E27FC236}">
                <a16:creationId xmlns:a16="http://schemas.microsoft.com/office/drawing/2014/main" id="{40CE2398-8B78-0B9E-7984-A94415AA5B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886681F-D85C-4ED6-98CC-C381DBD7216D}" type="datetimeFigureOut">
              <a:rPr lang="en-CA" smtClean="0"/>
              <a:t>2024-04-10</a:t>
            </a:fld>
            <a:endParaRPr lang="en-CA"/>
          </a:p>
        </p:txBody>
      </p:sp>
      <p:sp>
        <p:nvSpPr>
          <p:cNvPr id="5" name="Footer Placeholder 4">
            <a:extLst>
              <a:ext uri="{FF2B5EF4-FFF2-40B4-BE49-F238E27FC236}">
                <a16:creationId xmlns:a16="http://schemas.microsoft.com/office/drawing/2014/main" id="{E00E9E99-B61E-DB30-0CBA-ED0A292A14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A7D388A6-C8E6-FF4E-7257-5A1CFEB467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C9D790-3D03-4004-81D9-6BDD95BFF5F5}" type="slidenum">
              <a:rPr lang="en-CA" smtClean="0"/>
              <a:t>'#'</a:t>
            </a:fld>
            <a:endParaRPr lang="en-CA"/>
          </a:p>
        </p:txBody>
      </p:sp>
    </p:spTree>
    <p:extLst>
      <p:ext uri="{BB962C8B-B14F-4D97-AF65-F5344CB8AC3E}">
        <p14:creationId xmlns:p14="http://schemas.microsoft.com/office/powerpoint/2010/main" val="37625351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&#65279;<?xml version="1.0" encoding="utf-8"?><Relationships xmlns="http://schemas.openxmlformats.org/package/2006/relationships"><Relationship Type="http://schemas.openxmlformats.org/officeDocument/2006/relationships/slideLayout" Target="/ppt/slideLayouts/slideLayout7.xml" Id="R9d2de9c7071e41c1" /><Relationship Type="http://schemas.openxmlformats.org/officeDocument/2006/relationships/hyperlink" Target="https://www.deepl.com/pro?cta=edit-document" TargetMode="External" Id="R8976a676d13941f7" /><Relationship Type="http://schemas.openxmlformats.org/officeDocument/2006/relationships/image" Target="/ppt/media/image4.png" Id="R6614d4e88acb48e4" /></Relationships>
</file>

<file path=ppt/slides/slide1.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
            <a:extLst>
              <a:ext uri="{FF2B5EF4-FFF2-40B4-BE49-F238E27FC236}">
                <a16:creationId xmlns:a16="http://schemas.microsoft.com/office/drawing/2014/main" id="{1F19AFB7-5844-AD12-C539-E0AF9294EDEE}"/>
              </a:ext>
              <a:ext uri="{C183D7F6-B498-43B3-948B-1728B52AA6E4}">
                <adec:decorative xmlns:adec="http://schemas.microsoft.com/office/drawing/2017/decorative" val="1"/>
              </a:ext>
            </a:extLst>
          </p:cNvPr>
          <p:cNvGrpSpPr/>
          <p:nvPr/>
        </p:nvGrpSpPr>
        <p:grpSpPr>
          <a:xfrm>
            <a:off x="431801" y="229815"/>
            <a:ext cx="11387062" cy="6231945"/>
            <a:chOff x="0" y="0"/>
            <a:chExt cx="1411478" cy="2391030"/>
          </a:xfrm>
        </p:grpSpPr>
        <p:sp>
          <p:nvSpPr>
            <p:cNvPr id="30" name="Freeform 3">
              <a:extLst>
                <a:ext uri="{FF2B5EF4-FFF2-40B4-BE49-F238E27FC236}">
                  <a16:creationId xmlns:a16="http://schemas.microsoft.com/office/drawing/2014/main" id="{E8745EB2-529B-BB20-AA9E-9CD583CD2306}"/>
                </a:ext>
              </a:extLst>
            </p:cNvPr>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31" name="TextBox 4">
              <a:extLst>
                <a:ext uri="{FF2B5EF4-FFF2-40B4-BE49-F238E27FC236}">
                  <a16:creationId xmlns:a16="http://schemas.microsoft.com/office/drawing/2014/main" id="{C979E58F-0B81-46F7-A85F-A65069C6960C}"/>
                </a:ext>
              </a:extLst>
            </p:cNvPr>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32" name="AutoShape 5">
            <a:extLst>
              <a:ext uri="{FF2B5EF4-FFF2-40B4-BE49-F238E27FC236}">
                <a16:creationId xmlns:a16="http://schemas.microsoft.com/office/drawing/2014/main" id="{6F71D920-D067-609D-C9FB-36F20EE8B6E7}"/>
              </a:ext>
              <a:ext uri="{C183D7F6-B498-43B3-948B-1728B52AA6E4}">
                <adec:decorative xmlns:adec="http://schemas.microsoft.com/office/drawing/2017/decorative" val="1"/>
              </a:ext>
            </a:extLst>
          </p:cNvPr>
          <p:cNvSpPr/>
          <p:nvPr/>
        </p:nvSpPr>
        <p:spPr>
          <a:xfrm flipH="1" flipV="1">
            <a:off x="1005103" y="4014418"/>
            <a:ext cx="7377"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33" name="AutoShape 6">
            <a:extLst>
              <a:ext uri="{FF2B5EF4-FFF2-40B4-BE49-F238E27FC236}">
                <a16:creationId xmlns:a16="http://schemas.microsoft.com/office/drawing/2014/main" id="{DCB54463-B996-4EF4-9E1B-BFE56C10765A}"/>
              </a:ext>
              <a:ext uri="{C183D7F6-B498-43B3-948B-1728B52AA6E4}">
                <adec:decorative xmlns:adec="http://schemas.microsoft.com/office/drawing/2017/decorative" val="1"/>
              </a:ext>
            </a:extLst>
          </p:cNvPr>
          <p:cNvSpPr/>
          <p:nvPr/>
        </p:nvSpPr>
        <p:spPr>
          <a:xfrm flipH="1" flipV="1">
            <a:off x="1002721" y="-1179261"/>
            <a:ext cx="14757"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2" name="Title 1">
            <a:extLst>
              <a:ext uri="{FF2B5EF4-FFF2-40B4-BE49-F238E27FC236}">
                <a16:creationId xmlns:a16="http://schemas.microsoft.com/office/drawing/2014/main" id="{3C1A6D7D-849C-D2F1-D054-8BD29A05E254}"/>
              </a:ext>
            </a:extLst>
          </p:cNvPr>
          <p:cNvSpPr>
            <a:spLocks noGrp="1"/>
          </p:cNvSpPr>
          <p:nvPr>
            <p:ph type="ctrTitle"/>
          </p:nvPr>
        </p:nvSpPr>
        <p:spPr>
          <a:xfrm>
            <a:off x="1524000" y="1249251"/>
            <a:ext cx="9144000" cy="3486522"/>
          </a:xfrm>
        </p:spPr>
        <p:txBody>
          <a:bodyPr>
            <a:normAutofit fontScale="90000"/>
          </a:bodyPr>
          <a:lstStyle/>
          <a:p>
            <a:br>
              <a:rPr lang="en-US" dirty="0">
                <a:solidFill>
                  <a:schemeClr val="bg1"/>
                </a:solidFill>
              </a:rPr>
            </a:br>
            <a:br>
              <a:rPr lang="en-US" dirty="0">
                <a:solidFill>
                  <a:schemeClr val="bg1"/>
                </a:solidFill>
              </a:rPr>
            </a:br>
            <a:r>
              <a:rPr lang="en-US" dirty="0">
                <a:solidFill>
                  <a:schemeClr val="bg1"/>
                </a:solidFill>
              </a:rPr>
              <a:t>Au-delà du diplôme : Les nouveaux diplômés handicapés et la transition vers le marché du travail</a:t>
            </a:r>
            <a:br>
              <a:rPr lang="en-US" dirty="0">
                <a:solidFill>
                  <a:schemeClr val="bg1"/>
                </a:solidFill>
              </a:rPr>
            </a:br>
            <a:r>
              <a:rPr lang="en-US" sz="2200" dirty="0">
                <a:solidFill>
                  <a:schemeClr val="bg1"/>
                </a:solidFill>
              </a:rPr>
              <a:t>Résultats préliminaires du </a:t>
            </a:r>
            <a:r>
              <a:rPr lang="en-US" sz="2400" dirty="0">
                <a:solidFill>
                  <a:schemeClr val="bg1"/>
                </a:solidFill>
              </a:rPr>
              <a:t>projet </a:t>
            </a:r>
            <a:r>
              <a:rPr lang="en-US" sz="2400" i="1" dirty="0">
                <a:solidFill>
                  <a:schemeClr val="bg1"/>
                </a:solidFill>
              </a:rPr>
              <a:t>SURF (Sourcing Understanding Through Research for Future Talent)</a:t>
            </a:r>
            <a:endParaRPr lang="en-CA" sz="2400" dirty="0">
              <a:solidFill>
                <a:schemeClr val="bg1"/>
              </a:solidFill>
            </a:endParaRPr>
          </a:p>
        </p:txBody>
      </p:sp>
      <p:sp>
        <p:nvSpPr>
          <p:cNvPr id="34" name="Rectangle: Rounded Corners 33">
            <a:extLst>
              <a:ext uri="{FF2B5EF4-FFF2-40B4-BE49-F238E27FC236}">
                <a16:creationId xmlns:a16="http://schemas.microsoft.com/office/drawing/2014/main" id="{004F038B-0FBE-C5C4-E819-ECEC4DDC9E03}"/>
              </a:ext>
              <a:ext uri="{C183D7F6-B498-43B3-948B-1728B52AA6E4}">
                <adec:decorative xmlns:adec="http://schemas.microsoft.com/office/drawing/2017/decorative" val="1"/>
              </a:ext>
            </a:extLst>
          </p:cNvPr>
          <p:cNvSpPr/>
          <p:nvPr/>
        </p:nvSpPr>
        <p:spPr>
          <a:xfrm>
            <a:off x="8861209" y="5201920"/>
            <a:ext cx="2731229" cy="1063244"/>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B8E61150-9626-E8DC-554D-345687F5C6F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372" y="5201920"/>
            <a:ext cx="5945905" cy="10632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object 4">
            <a:extLst>
              <a:ext uri="{FF2B5EF4-FFF2-40B4-BE49-F238E27FC236}">
                <a16:creationId xmlns:a16="http://schemas.microsoft.com/office/drawing/2014/main" id="{8CB84BD8-C838-6CD6-E401-3FEA835179AE}"/>
              </a:ext>
              <a:ext uri="{C183D7F6-B498-43B3-948B-1728B52AA6E4}">
                <adec:decorative xmlns:adec="http://schemas.microsoft.com/office/drawing/2017/decorative" val="1"/>
              </a:ext>
            </a:extLst>
          </p:cNvPr>
          <p:cNvSpPr>
            <a:spLocks noChangeAspect="1"/>
          </p:cNvSpPr>
          <p:nvPr/>
        </p:nvSpPr>
        <p:spPr>
          <a:xfrm>
            <a:off x="8994749" y="5343444"/>
            <a:ext cx="2464147" cy="795415"/>
          </a:xfrm>
          <a:prstGeom prst="rect">
            <a:avLst/>
          </a:prstGeom>
          <a:blipFill>
            <a:blip r:embed="rId4"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spTree>
    <p:extLst>
      <p:ext uri="{BB962C8B-B14F-4D97-AF65-F5344CB8AC3E}">
        <p14:creationId xmlns:p14="http://schemas.microsoft.com/office/powerpoint/2010/main" val="1701840310"/>
      </p:ext>
    </p:extLst>
  </p:cSld>
  <p:clrMapOvr>
    <a:masterClrMapping/>
  </p:clrMapOvr>
</p:sld>
</file>

<file path=ppt/slides/slide2.xml><?xml version="1.0" encoding="utf-8"?>
<p:sld xmlns:adec="http://schemas.microsoft.com/office/drawing/2017/decorative"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74379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Contexte et justification : Période critique pour l'opportunité</a:t>
            </a:r>
          </a:p>
        </p:txBody>
      </p:sp>
      <p:grpSp>
        <p:nvGrpSpPr>
          <p:cNvPr id="8" name="Group 8">
            <a:extLst>
              <a:ext uri="{C183D7F6-B498-43B3-948B-1728B52AA6E4}">
                <adec:decorative xmlns:adec="http://schemas.microsoft.com/office/drawing/2017/decorative" val="1"/>
              </a:ext>
            </a:extLst>
          </p:cNvPr>
          <p:cNvGrpSpPr/>
          <p:nvPr/>
        </p:nvGrpSpPr>
        <p:grpSpPr>
          <a:xfrm>
            <a:off x="4258604" y="215899"/>
            <a:ext cx="7247597" cy="6245174"/>
            <a:chOff x="0" y="-76200"/>
            <a:chExt cx="2863248" cy="2467230"/>
          </a:xfrm>
        </p:grpSpPr>
        <p:sp>
          <p:nvSpPr>
            <p:cNvPr id="9" name="Freeform 9"/>
            <p:cNvSpPr/>
            <p:nvPr/>
          </p:nvSpPr>
          <p:spPr>
            <a:xfrm>
              <a:off x="0" y="0"/>
              <a:ext cx="2863248" cy="2391029"/>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0" name="TextBox 10"/>
            <p:cNvSpPr txBox="1"/>
            <p:nvPr/>
          </p:nvSpPr>
          <p:spPr>
            <a:xfrm>
              <a:off x="0" y="-76200"/>
              <a:ext cx="2863248" cy="2467230"/>
            </a:xfrm>
            <a:prstGeom prst="rect">
              <a:avLst/>
            </a:prstGeom>
          </p:spPr>
          <p:txBody>
            <a:bodyPr lIns="33867" tIns="33867" rIns="33867" bIns="33867" rtlCol="0" anchor="ctr"/>
            <a:lstStyle/>
            <a:p>
              <a:pPr algn="ctr">
                <a:lnSpc>
                  <a:spcPts val="1680"/>
                </a:lnSpc>
              </a:pPr>
              <a:endParaRPr lang="en-US" sz="1200">
                <a:solidFill>
                  <a:srgbClr val="FFFFFF"/>
                </a:solidFill>
                <a:latin typeface="Arial Light"/>
              </a:endParaRPr>
            </a:p>
          </p:txBody>
        </p:sp>
      </p:grpSp>
      <p:sp>
        <p:nvSpPr>
          <p:cNvPr id="11" name="TextBox 10">
            <a:extLst>
              <a:ext uri="{FF2B5EF4-FFF2-40B4-BE49-F238E27FC236}">
                <a16:creationId xmlns:a16="http://schemas.microsoft.com/office/drawing/2014/main" id="{1CFE97EB-49AC-FD70-0AC6-4D04DDC9C773}"/>
              </a:ext>
            </a:extLst>
          </p:cNvPr>
          <p:cNvSpPr txBox="1"/>
          <p:nvPr/>
        </p:nvSpPr>
        <p:spPr>
          <a:xfrm>
            <a:off x="4605690" y="1239056"/>
            <a:ext cx="6513036" cy="3816429"/>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defTabSz="493801">
              <a:spcAft>
                <a:spcPts val="400"/>
              </a:spcAft>
            </a:pPr>
            <a:endParaRPr lang="en-US" sz="2400">
              <a:latin typeface="Arial" panose="020B0604020202020204" pitchFamily="34" charset="0"/>
              <a:cs typeface="Arial" panose="020B0604020202020204" pitchFamily="34" charset="0"/>
            </a:endParaRPr>
          </a:p>
          <a:p>
            <a:pPr defTabSz="493801">
              <a:spcAft>
                <a:spcPts val="400"/>
              </a:spcAft>
            </a:pPr>
            <a:r>
              <a:rPr lang="en-US" sz="2400" b="1" dirty="0">
                <a:latin typeface="Arial" panose="020B0604020202020204" pitchFamily="34" charset="0"/>
                <a:cs typeface="Arial" panose="020B0604020202020204" pitchFamily="34" charset="0"/>
              </a:rPr>
              <a:t>Lacunes dans l'éducation</a:t>
            </a:r>
          </a:p>
          <a:p>
            <a:pPr defTabSz="493801">
              <a:spcAft>
                <a:spcPts val="400"/>
              </a:spcAft>
            </a:pPr>
            <a:r>
              <a:rPr lang="en-US" sz="2000" dirty="0">
                <a:latin typeface="Arial" panose="020B0604020202020204" pitchFamily="34" charset="0"/>
                <a:ea typeface="Calibri" panose="020F0502020204030204" pitchFamily="34" charset="0"/>
                <a:cs typeface="Arial" panose="020B0604020202020204" pitchFamily="34" charset="0"/>
              </a:rPr>
              <a:t>Il existe un écart de réussite scolaire entre les étudiants handicapés et leurs pairs non handicapés (Newman et al., 2011).</a:t>
            </a:r>
            <a:endParaRPr lang="en-US" sz="2000" dirty="0">
              <a:latin typeface="Arial" panose="020B0604020202020204" pitchFamily="34" charset="0"/>
              <a:cs typeface="Arial" panose="020B0604020202020204" pitchFamily="34" charset="0"/>
            </a:endParaRPr>
          </a:p>
          <a:p>
            <a:pPr defTabSz="493801">
              <a:spcAft>
                <a:spcPts val="400"/>
              </a:spcAft>
            </a:pPr>
            <a:endParaRPr lang="en-US" sz="1600">
              <a:latin typeface="Arial" panose="020B0604020202020204" pitchFamily="34" charset="0"/>
              <a:ea typeface="Calibri" panose="020F0502020204030204" pitchFamily="34" charset="0"/>
              <a:cs typeface="Arial" panose="020B0604020202020204" pitchFamily="34" charset="0"/>
            </a:endParaRPr>
          </a:p>
          <a:p>
            <a:pPr defTabSz="493801">
              <a:spcAft>
                <a:spcPts val="400"/>
              </a:spcAft>
            </a:pPr>
            <a:endParaRPr lang="en-US" sz="1600">
              <a:latin typeface="Arial" panose="020B0604020202020204" pitchFamily="34" charset="0"/>
              <a:ea typeface="Calibri" panose="020F0502020204030204" pitchFamily="34" charset="0"/>
              <a:cs typeface="Arial" panose="020B0604020202020204" pitchFamily="34" charset="0"/>
            </a:endParaRPr>
          </a:p>
          <a:p>
            <a:pPr defTabSz="493801">
              <a:spcAft>
                <a:spcPts val="400"/>
              </a:spcAft>
            </a:pPr>
            <a:r>
              <a:rPr lang="en-US" sz="2400" b="1" dirty="0">
                <a:latin typeface="Arial" panose="020B0604020202020204" pitchFamily="34" charset="0"/>
                <a:ea typeface="Calibri" panose="020F0502020204030204" pitchFamily="34" charset="0"/>
                <a:cs typeface="Arial" panose="020B0604020202020204" pitchFamily="34" charset="0"/>
              </a:rPr>
              <a:t>Lacunes après l'obtention du diplôme</a:t>
            </a:r>
          </a:p>
          <a:p>
            <a:pPr defTabSz="493801">
              <a:spcAft>
                <a:spcPts val="400"/>
              </a:spcAft>
            </a:pPr>
            <a:r>
              <a:rPr lang="en-US" sz="2000" dirty="0">
                <a:latin typeface="Arial" panose="020B0604020202020204" pitchFamily="34" charset="0"/>
                <a:ea typeface="Calibri" panose="020F0502020204030204" pitchFamily="34" charset="0"/>
                <a:cs typeface="Arial" panose="020B0604020202020204" pitchFamily="34" charset="0"/>
              </a:rPr>
              <a:t>Les personnes handicapées continuent d'être sous-représentées dans la main-d'œuvre canadienne, avec des taux de 59 % contre 80 % pour les personnes non handicapées (Morris et al., 2018).</a:t>
            </a:r>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spTree>
    <p:extLst>
      <p:ext uri="{BB962C8B-B14F-4D97-AF65-F5344CB8AC3E}">
        <p14:creationId xmlns:p14="http://schemas.microsoft.com/office/powerpoint/2010/main" val="615698083"/>
      </p:ext>
    </p:extLst>
  </p:cSld>
  <p:clrMapOvr>
    <a:masterClrMapping/>
  </p:clrMapOvr>
</p:sld>
</file>

<file path=ppt/slides/slide3.xml><?xml version="1.0" encoding="utf-8"?>
<p:sld xmlns:adec="http://schemas.microsoft.com/office/drawing/2017/decorative"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1" y="1990670"/>
            <a:ext cx="3334680" cy="74379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Questions de recherche</a:t>
            </a:r>
          </a:p>
        </p:txBody>
      </p:sp>
      <p:grpSp>
        <p:nvGrpSpPr>
          <p:cNvPr id="8" name="Group 8">
            <a:extLst>
              <a:ext uri="{C183D7F6-B498-43B3-948B-1728B52AA6E4}">
                <adec:decorative xmlns:adec="http://schemas.microsoft.com/office/drawing/2017/decorative" val="1"/>
              </a:ext>
            </a:extLst>
          </p:cNvPr>
          <p:cNvGrpSpPr/>
          <p:nvPr/>
        </p:nvGrpSpPr>
        <p:grpSpPr>
          <a:xfrm>
            <a:off x="4249081" y="216747"/>
            <a:ext cx="7247597" cy="6245174"/>
            <a:chOff x="0" y="-76200"/>
            <a:chExt cx="2863248" cy="2467230"/>
          </a:xfrm>
        </p:grpSpPr>
        <p:sp>
          <p:nvSpPr>
            <p:cNvPr id="9" name="Freeform 9"/>
            <p:cNvSpPr/>
            <p:nvPr/>
          </p:nvSpPr>
          <p:spPr>
            <a:xfrm>
              <a:off x="0" y="0"/>
              <a:ext cx="2863248" cy="2391029"/>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solidFill>
                  <a:schemeClr val="bg1">
                    <a:lumMod val="95000"/>
                  </a:schemeClr>
                </a:solidFill>
              </a:endParaRPr>
            </a:p>
          </p:txBody>
        </p:sp>
        <p:sp>
          <p:nvSpPr>
            <p:cNvPr id="10" name="TextBox 10"/>
            <p:cNvSpPr txBox="1"/>
            <p:nvPr/>
          </p:nvSpPr>
          <p:spPr>
            <a:xfrm>
              <a:off x="0" y="-76200"/>
              <a:ext cx="2863248" cy="2467230"/>
            </a:xfrm>
            <a:prstGeom prst="rect">
              <a:avLst/>
            </a:prstGeom>
          </p:spPr>
          <p:txBody>
            <a:bodyPr lIns="33867" tIns="33867" rIns="33867" bIns="33867" rtlCol="0" anchor="ctr"/>
            <a:lstStyle/>
            <a:p>
              <a:pPr algn="ctr">
                <a:lnSpc>
                  <a:spcPts val="1680"/>
                </a:lnSpc>
              </a:pPr>
              <a:endParaRPr lang="en-US" sz="1200">
                <a:solidFill>
                  <a:schemeClr val="bg1">
                    <a:lumMod val="95000"/>
                  </a:schemeClr>
                </a:solidFill>
                <a:latin typeface="Arial Light"/>
              </a:endParaRPr>
            </a:p>
          </p:txBody>
        </p:sp>
      </p:grpSp>
      <p:sp>
        <p:nvSpPr>
          <p:cNvPr id="11" name="TextBox 10">
            <a:extLst>
              <a:ext uri="{FF2B5EF4-FFF2-40B4-BE49-F238E27FC236}">
                <a16:creationId xmlns:a16="http://schemas.microsoft.com/office/drawing/2014/main" id="{1CFE97EB-49AC-FD70-0AC6-4D04DDC9C773}"/>
              </a:ext>
            </a:extLst>
          </p:cNvPr>
          <p:cNvSpPr txBox="1"/>
          <p:nvPr/>
        </p:nvSpPr>
        <p:spPr>
          <a:xfrm>
            <a:off x="4477681" y="1105287"/>
            <a:ext cx="7028518" cy="4647426"/>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marL="457200" indent="-457200" defTabSz="493801">
              <a:spcAft>
                <a:spcPts val="400"/>
              </a:spcAft>
              <a:buFont typeface="+mj-lt"/>
              <a:buAutoNum type="arabicPeriod"/>
            </a:pPr>
            <a:r>
              <a:rPr lang="en-US" sz="2400">
                <a:latin typeface="Arial" panose="020B0604020202020204" pitchFamily="34" charset="0"/>
                <a:cs typeface="Arial" panose="020B0604020202020204" pitchFamily="34" charset="0"/>
              </a:rPr>
              <a:t>Quelle est la durée de </a:t>
            </a:r>
            <a:r>
              <a:rPr lang="en-US" sz="2400">
                <a:latin typeface="Arial" panose="020B0604020202020204" pitchFamily="34" charset="0"/>
                <a:cs typeface="Arial" panose="020B0604020202020204" pitchFamily="34" charset="0"/>
              </a:rPr>
              <a:t>la </a:t>
            </a:r>
            <a:r>
              <a:rPr lang="en-US" sz="2400" dirty="0">
                <a:latin typeface="Arial" panose="020B0604020202020204" pitchFamily="34" charset="0"/>
                <a:cs typeface="Arial" panose="020B0604020202020204" pitchFamily="34" charset="0"/>
              </a:rPr>
              <a:t>recherche d'emploi </a:t>
            </a:r>
            <a:r>
              <a:rPr lang="en-US" sz="2400">
                <a:latin typeface="Arial" panose="020B0604020202020204" pitchFamily="34" charset="0"/>
                <a:cs typeface="Arial" panose="020B0604020202020204" pitchFamily="34" charset="0"/>
              </a:rPr>
              <a:t>entre l'obtention du diplôme et l'emploi ?</a:t>
            </a:r>
            <a:br>
              <a:rPr lang="en-US" sz="2400" dirty="0">
                <a:latin typeface="Arial" panose="020B0604020202020204" pitchFamily="34" charset="0"/>
                <a:cs typeface="Arial" panose="020B0604020202020204" pitchFamily="34" charset="0"/>
              </a:rPr>
            </a:br>
            <a:endParaRPr lang="en-US" sz="2400">
              <a:latin typeface="Arial" panose="020B0604020202020204" pitchFamily="34" charset="0"/>
              <a:cs typeface="Arial" panose="020B0604020202020204" pitchFamily="34" charset="0"/>
            </a:endParaRPr>
          </a:p>
          <a:p>
            <a:pPr marL="457200" indent="-457200" defTabSz="493801">
              <a:spcAft>
                <a:spcPts val="400"/>
              </a:spcAft>
              <a:buFont typeface="+mj-lt"/>
              <a:buAutoNum type="arabicPeriod"/>
            </a:pPr>
            <a:r>
              <a:rPr lang="en-US" sz="2400" dirty="0">
                <a:latin typeface="Arial" panose="020B0604020202020204" pitchFamily="34" charset="0"/>
                <a:cs typeface="Arial" panose="020B0604020202020204" pitchFamily="34" charset="0"/>
              </a:rPr>
              <a:t>Les expériences </a:t>
            </a:r>
            <a:r>
              <a:rPr lang="en-US" sz="2400">
                <a:latin typeface="Arial" panose="020B0604020202020204" pitchFamily="34" charset="0"/>
                <a:cs typeface="Arial" panose="020B0604020202020204" pitchFamily="34" charset="0"/>
              </a:rPr>
              <a:t>des </a:t>
            </a:r>
            <a:r>
              <a:rPr lang="en-US" sz="2400" dirty="0">
                <a:latin typeface="Arial" panose="020B0604020202020204" pitchFamily="34" charset="0"/>
                <a:cs typeface="Arial" panose="020B0604020202020204" pitchFamily="34" charset="0"/>
              </a:rPr>
              <a:t>nouveaux diplômés correspondent-elles </a:t>
            </a:r>
            <a:r>
              <a:rPr lang="en-US" sz="2400">
                <a:latin typeface="Arial" panose="020B0604020202020204" pitchFamily="34" charset="0"/>
                <a:cs typeface="Arial" panose="020B0604020202020204" pitchFamily="34" charset="0"/>
              </a:rPr>
              <a:t>à leurs </a:t>
            </a:r>
            <a:r>
              <a:rPr lang="en-US" sz="2400" dirty="0">
                <a:latin typeface="Arial" panose="020B0604020202020204" pitchFamily="34" charset="0"/>
                <a:cs typeface="Arial" panose="020B0604020202020204" pitchFamily="34" charset="0"/>
              </a:rPr>
              <a:t>attentes </a:t>
            </a:r>
            <a:r>
              <a:rPr lang="en-US" sz="2400">
                <a:latin typeface="Arial" panose="020B0604020202020204" pitchFamily="34" charset="0"/>
                <a:cs typeface="Arial" panose="020B0604020202020204" pitchFamily="34" charset="0"/>
              </a:rPr>
              <a:t>?</a:t>
            </a:r>
            <a:br>
              <a:rPr lang="en-US" sz="2400" dirty="0">
                <a:latin typeface="Arial" panose="020B0604020202020204" pitchFamily="34" charset="0"/>
                <a:cs typeface="Arial" panose="020B0604020202020204" pitchFamily="34" charset="0"/>
              </a:rPr>
            </a:br>
            <a:endParaRPr lang="en-US" sz="2400">
              <a:latin typeface="Arial" panose="020B0604020202020204" pitchFamily="34" charset="0"/>
              <a:cs typeface="Arial" panose="020B0604020202020204" pitchFamily="34" charset="0"/>
            </a:endParaRPr>
          </a:p>
          <a:p>
            <a:pPr marL="457200" indent="-457200" defTabSz="493801">
              <a:spcAft>
                <a:spcPts val="400"/>
              </a:spcAft>
              <a:buFont typeface="+mj-lt"/>
              <a:buAutoNum type="arabicPeriod"/>
            </a:pPr>
            <a:r>
              <a:rPr lang="en-US" sz="2400" dirty="0">
                <a:latin typeface="Arial" panose="020B0604020202020204" pitchFamily="34" charset="0"/>
                <a:cs typeface="Arial" panose="020B0604020202020204" pitchFamily="34" charset="0"/>
              </a:rPr>
              <a:t>Les nouveaux diplômés trouvent-ils des </a:t>
            </a:r>
            <a:r>
              <a:rPr lang="en-US" sz="2400" dirty="0">
                <a:latin typeface="Arial" panose="020B0604020202020204" pitchFamily="34" charset="0"/>
                <a:cs typeface="Arial" panose="020B0604020202020204" pitchFamily="34" charset="0"/>
              </a:rPr>
              <a:t>emplois de </a:t>
            </a:r>
            <a:r>
              <a:rPr lang="en-US" sz="2400">
                <a:latin typeface="Arial" panose="020B0604020202020204" pitchFamily="34" charset="0"/>
                <a:cs typeface="Arial" panose="020B0604020202020204" pitchFamily="34" charset="0"/>
              </a:rPr>
              <a:t>qualité </a:t>
            </a:r>
            <a:r>
              <a:rPr lang="en-US" sz="2400" dirty="0">
                <a:latin typeface="Arial" panose="020B0604020202020204" pitchFamily="34" charset="0"/>
                <a:cs typeface="Arial" panose="020B0604020202020204" pitchFamily="34" charset="0"/>
              </a:rPr>
              <a:t>correspondant à </a:t>
            </a:r>
            <a:r>
              <a:rPr lang="en-US" sz="2400">
                <a:latin typeface="Arial" panose="020B0604020202020204" pitchFamily="34" charset="0"/>
                <a:cs typeface="Arial" panose="020B0604020202020204" pitchFamily="34" charset="0"/>
              </a:rPr>
              <a:t>leur domaine d'</a:t>
            </a:r>
            <a:r>
              <a:rPr lang="en-US" sz="2400" dirty="0">
                <a:latin typeface="Arial" panose="020B0604020202020204" pitchFamily="34" charset="0"/>
                <a:cs typeface="Arial" panose="020B0604020202020204" pitchFamily="34" charset="0"/>
              </a:rPr>
              <a:t>études </a:t>
            </a:r>
            <a:r>
              <a:rPr lang="en-US" sz="2400">
                <a:latin typeface="Arial" panose="020B0604020202020204" pitchFamily="34" charset="0"/>
                <a:cs typeface="Arial" panose="020B0604020202020204" pitchFamily="34" charset="0"/>
              </a:rPr>
              <a:t>?</a:t>
            </a:r>
            <a:br>
              <a:rPr lang="en-US" sz="2400" dirty="0">
                <a:latin typeface="Arial" panose="020B0604020202020204" pitchFamily="34" charset="0"/>
                <a:cs typeface="Arial" panose="020B0604020202020204" pitchFamily="34" charset="0"/>
              </a:rPr>
            </a:br>
            <a:endParaRPr lang="en-US" sz="2400">
              <a:latin typeface="Arial" panose="020B0604020202020204" pitchFamily="34" charset="0"/>
              <a:cs typeface="Arial" panose="020B0604020202020204" pitchFamily="34" charset="0"/>
            </a:endParaRPr>
          </a:p>
          <a:p>
            <a:pPr marL="457200" indent="-457200" defTabSz="493801">
              <a:spcAft>
                <a:spcPts val="400"/>
              </a:spcAft>
              <a:buFont typeface="+mj-lt"/>
              <a:buAutoNum type="arabicPeriod"/>
            </a:pPr>
            <a:r>
              <a:rPr lang="en-US" sz="2400">
                <a:latin typeface="Arial" panose="020B0604020202020204" pitchFamily="34" charset="0"/>
                <a:cs typeface="Arial" panose="020B0604020202020204" pitchFamily="34" charset="0"/>
              </a:rPr>
              <a:t>Comment les établissements d'enseignement supérieur peuvent-ils mieux préparer les étudiants handicapés au monde du travail ?</a:t>
            </a:r>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spTree>
    <p:extLst>
      <p:ext uri="{BB962C8B-B14F-4D97-AF65-F5344CB8AC3E}">
        <p14:creationId xmlns:p14="http://schemas.microsoft.com/office/powerpoint/2010/main" val="2200019933"/>
      </p:ext>
    </p:extLst>
  </p:cSld>
  <p:clrMapOvr>
    <a:masterClrMapping/>
  </p:clrMapOvr>
</p:sld>
</file>

<file path=ppt/slides/slide4.xml><?xml version="1.0" encoding="utf-8"?>
<p:sld xmlns:adec="http://schemas.microsoft.com/office/drawing/2017/decorative"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3718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Méthodes</a:t>
            </a:r>
          </a:p>
        </p:txBody>
      </p:sp>
      <p:grpSp>
        <p:nvGrpSpPr>
          <p:cNvPr id="8" name="Group 8">
            <a:extLst>
              <a:ext uri="{C183D7F6-B498-43B3-948B-1728B52AA6E4}">
                <adec:decorative xmlns:adec="http://schemas.microsoft.com/office/drawing/2017/decorative" val="1"/>
              </a:ext>
            </a:extLst>
          </p:cNvPr>
          <p:cNvGrpSpPr/>
          <p:nvPr/>
        </p:nvGrpSpPr>
        <p:grpSpPr>
          <a:xfrm>
            <a:off x="4258604" y="215899"/>
            <a:ext cx="7247597" cy="6245174"/>
            <a:chOff x="0" y="-76200"/>
            <a:chExt cx="2863248" cy="2467230"/>
          </a:xfrm>
        </p:grpSpPr>
        <p:sp>
          <p:nvSpPr>
            <p:cNvPr id="9" name="Freeform 9"/>
            <p:cNvSpPr/>
            <p:nvPr/>
          </p:nvSpPr>
          <p:spPr>
            <a:xfrm>
              <a:off x="0" y="0"/>
              <a:ext cx="2863248" cy="2391029"/>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0" name="TextBox 10"/>
            <p:cNvSpPr txBox="1"/>
            <p:nvPr/>
          </p:nvSpPr>
          <p:spPr>
            <a:xfrm>
              <a:off x="0" y="-76200"/>
              <a:ext cx="2863248" cy="2467230"/>
            </a:xfrm>
            <a:prstGeom prst="rect">
              <a:avLst/>
            </a:prstGeom>
          </p:spPr>
          <p:txBody>
            <a:bodyPr lIns="33867" tIns="33867" rIns="33867" bIns="33867" rtlCol="0" anchor="ctr"/>
            <a:lstStyle/>
            <a:p>
              <a:pPr algn="ctr">
                <a:lnSpc>
                  <a:spcPts val="1680"/>
                </a:lnSpc>
              </a:pPr>
              <a:r>
                <a:rPr lang="en-US" sz="1200">
                  <a:solidFill>
                    <a:srgbClr val="FFFFFF"/>
                  </a:solidFill>
                  <a:latin typeface="Arial Light"/>
                </a:rPr>
                <a:t>Inse</a:t>
              </a:r>
            </a:p>
          </p:txBody>
        </p:sp>
      </p:grpSp>
      <p:sp>
        <p:nvSpPr>
          <p:cNvPr id="11" name="TextBox 10">
            <a:extLst>
              <a:ext uri="{FF2B5EF4-FFF2-40B4-BE49-F238E27FC236}">
                <a16:creationId xmlns:a16="http://schemas.microsoft.com/office/drawing/2014/main" id="{1CFE97EB-49AC-FD70-0AC6-4D04DDC9C773}"/>
              </a:ext>
            </a:extLst>
          </p:cNvPr>
          <p:cNvSpPr txBox="1"/>
          <p:nvPr/>
        </p:nvSpPr>
        <p:spPr>
          <a:xfrm>
            <a:off x="4487204" y="1466178"/>
            <a:ext cx="7018995" cy="3744615"/>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defTabSz="493801">
              <a:spcAft>
                <a:spcPts val="400"/>
              </a:spcAft>
            </a:pPr>
            <a:r>
              <a:rPr lang="en-US" sz="2400" dirty="0">
                <a:latin typeface="Arial" panose="020B0604020202020204" pitchFamily="34" charset="0"/>
                <a:cs typeface="Arial" panose="020B0604020202020204" pitchFamily="34" charset="0"/>
              </a:rPr>
              <a:t>Participants : Objectif - 1000</a:t>
            </a:r>
          </a:p>
          <a:p>
            <a:pPr defTabSz="493801">
              <a:spcAft>
                <a:spcPts val="400"/>
              </a:spcAft>
            </a:pPr>
            <a:endParaRPr lang="en-US" sz="2400" dirty="0">
              <a:latin typeface="Arial" panose="020B0604020202020204" pitchFamily="34" charset="0"/>
              <a:cs typeface="Arial" panose="020B0604020202020204" pitchFamily="34" charset="0"/>
            </a:endParaRPr>
          </a:p>
          <a:p>
            <a:pPr defTabSz="493801">
              <a:spcAft>
                <a:spcPts val="400"/>
              </a:spcAft>
            </a:pPr>
            <a:r>
              <a:rPr lang="en-US" sz="2400" dirty="0">
                <a:latin typeface="Arial" panose="020B0604020202020204" pitchFamily="34" charset="0"/>
                <a:cs typeface="Arial" panose="020B0604020202020204" pitchFamily="34" charset="0"/>
              </a:rPr>
              <a:t>Calendrier de la collecte des données</a:t>
            </a:r>
          </a:p>
          <a:p>
            <a:pPr marL="342900" indent="-342900" defTabSz="493801">
              <a:spcAft>
                <a:spcPts val="400"/>
              </a:spcAft>
              <a:buFont typeface="Arial" panose="020B0604020202020204" pitchFamily="34" charset="0"/>
              <a:buChar char="•"/>
            </a:pPr>
            <a:r>
              <a:rPr lang="en-US" sz="2400" dirty="0">
                <a:latin typeface="Arial" panose="020B0604020202020204" pitchFamily="34" charset="0"/>
                <a:cs typeface="Arial" panose="020B0604020202020204" pitchFamily="34" charset="0"/>
              </a:rPr>
              <a:t>Enquête de </a:t>
            </a:r>
            <a:r>
              <a:rPr lang="en-US" sz="2400">
                <a:latin typeface="Arial" panose="020B0604020202020204" pitchFamily="34" charset="0"/>
                <a:cs typeface="Arial" panose="020B0604020202020204" pitchFamily="34" charset="0"/>
              </a:rPr>
              <a:t>référence </a:t>
            </a:r>
            <a:r>
              <a:rPr lang="en-US" sz="2400" dirty="0">
                <a:latin typeface="Arial" panose="020B0604020202020204" pitchFamily="34" charset="0"/>
                <a:cs typeface="Arial" panose="020B0604020202020204" pitchFamily="34" charset="0"/>
              </a:rPr>
              <a:t>- </a:t>
            </a:r>
            <a:r>
              <a:rPr lang="en-US" sz="2400">
                <a:latin typeface="Arial" panose="020B0604020202020204" pitchFamily="34" charset="0"/>
                <a:cs typeface="Arial" panose="020B0604020202020204" pitchFamily="34" charset="0"/>
              </a:rPr>
              <a:t>étudiants </a:t>
            </a:r>
            <a:r>
              <a:rPr lang="en-US" sz="2400" dirty="0">
                <a:latin typeface="Arial" panose="020B0604020202020204" pitchFamily="34" charset="0"/>
                <a:cs typeface="Arial" panose="020B0604020202020204" pitchFamily="34" charset="0"/>
              </a:rPr>
              <a:t>en </a:t>
            </a:r>
            <a:r>
              <a:rPr lang="en-US" sz="2400">
                <a:latin typeface="Arial" panose="020B0604020202020204" pitchFamily="34" charset="0"/>
                <a:cs typeface="Arial" panose="020B0604020202020204" pitchFamily="34" charset="0"/>
              </a:rPr>
              <a:t>dernière année d'</a:t>
            </a:r>
            <a:r>
              <a:rPr lang="en-US" sz="2400" dirty="0">
                <a:latin typeface="Arial" panose="020B0604020202020204" pitchFamily="34" charset="0"/>
                <a:cs typeface="Arial" panose="020B0604020202020204" pitchFamily="34" charset="0"/>
              </a:rPr>
              <a:t>études</a:t>
            </a:r>
          </a:p>
          <a:p>
            <a:pPr marL="342900" indent="-342900" defTabSz="493801">
              <a:spcAft>
                <a:spcPts val="400"/>
              </a:spcAft>
              <a:buFont typeface="Arial" panose="020B0604020202020204" pitchFamily="34" charset="0"/>
              <a:buChar char="•"/>
            </a:pPr>
            <a:r>
              <a:rPr lang="en-US" sz="2400" dirty="0">
                <a:latin typeface="Arial" panose="020B0604020202020204" pitchFamily="34" charset="0"/>
                <a:cs typeface="Arial" panose="020B0604020202020204" pitchFamily="34" charset="0"/>
              </a:rPr>
              <a:t>Groupes de discussion à mi-parcours</a:t>
            </a:r>
          </a:p>
          <a:p>
            <a:pPr marL="342900" indent="-342900" defTabSz="493801">
              <a:spcAft>
                <a:spcPts val="400"/>
              </a:spcAft>
              <a:buFont typeface="Arial" panose="020B0604020202020204" pitchFamily="34" charset="0"/>
              <a:buChar char="•"/>
            </a:pPr>
            <a:r>
              <a:rPr lang="en-US" sz="2400" dirty="0">
                <a:latin typeface="Arial" panose="020B0604020202020204" pitchFamily="34" charset="0"/>
                <a:cs typeface="Arial" panose="020B0604020202020204" pitchFamily="34" charset="0"/>
              </a:rPr>
              <a:t>Enquête de </a:t>
            </a:r>
            <a:r>
              <a:rPr lang="en-US" sz="2400">
                <a:latin typeface="Arial" panose="020B0604020202020204" pitchFamily="34" charset="0"/>
                <a:cs typeface="Arial" panose="020B0604020202020204" pitchFamily="34" charset="0"/>
              </a:rPr>
              <a:t>suivi </a:t>
            </a:r>
            <a:r>
              <a:rPr lang="en-US" sz="2400">
                <a:latin typeface="Arial" panose="020B0604020202020204" pitchFamily="34" charset="0"/>
                <a:cs typeface="Arial" panose="020B0604020202020204" pitchFamily="34" charset="0"/>
              </a:rPr>
              <a:t>: </a:t>
            </a:r>
            <a:r>
              <a:rPr lang="en-US" sz="2400">
                <a:latin typeface="Arial" panose="020B0604020202020204" pitchFamily="34" charset="0"/>
                <a:cs typeface="Arial" panose="020B0604020202020204" pitchFamily="34" charset="0"/>
              </a:rPr>
              <a:t>1 an </a:t>
            </a:r>
            <a:r>
              <a:rPr lang="en-US" sz="2400" dirty="0">
                <a:latin typeface="Arial" panose="020B0604020202020204" pitchFamily="34" charset="0"/>
                <a:cs typeface="Arial" panose="020B0604020202020204" pitchFamily="34" charset="0"/>
              </a:rPr>
              <a:t>après l'obtention du diplôme</a:t>
            </a:r>
          </a:p>
          <a:p>
            <a:pPr marL="800100" lvl="1" indent="-342900" defTabSz="493801">
              <a:spcAft>
                <a:spcPts val="400"/>
              </a:spcAft>
              <a:buFont typeface="Arial" panose="020B0604020202020204" pitchFamily="34" charset="0"/>
              <a:buChar char="•"/>
            </a:pPr>
            <a:r>
              <a:rPr lang="en-US" sz="2400" dirty="0">
                <a:latin typeface="Arial" panose="020B0604020202020204" pitchFamily="34" charset="0"/>
                <a:cs typeface="Arial" panose="020B0604020202020204" pitchFamily="34" charset="0"/>
              </a:rPr>
              <a:t>Comparaison de la durée de la recherche d'emploi</a:t>
            </a:r>
            <a:r>
              <a:rPr lang="en-US" sz="2400">
                <a:latin typeface="Arial" panose="020B0604020202020204" pitchFamily="34" charset="0"/>
                <a:cs typeface="Arial" panose="020B0604020202020204" pitchFamily="34" charset="0"/>
              </a:rPr>
              <a:t>, de l'obtention </a:t>
            </a:r>
            <a:r>
              <a:rPr lang="en-US" sz="2400" dirty="0">
                <a:latin typeface="Arial" panose="020B0604020202020204" pitchFamily="34" charset="0"/>
                <a:cs typeface="Arial" panose="020B0604020202020204" pitchFamily="34" charset="0"/>
              </a:rPr>
              <a:t>et de </a:t>
            </a:r>
            <a:r>
              <a:rPr lang="en-US" sz="2400">
                <a:latin typeface="Arial" panose="020B0604020202020204" pitchFamily="34" charset="0"/>
                <a:cs typeface="Arial" panose="020B0604020202020204" pitchFamily="34" charset="0"/>
              </a:rPr>
              <a:t>la qualité de l'</a:t>
            </a:r>
            <a:r>
              <a:rPr lang="en-US" sz="2400">
                <a:latin typeface="Arial" panose="020B0604020202020204" pitchFamily="34" charset="0"/>
                <a:cs typeface="Arial" panose="020B0604020202020204" pitchFamily="34" charset="0"/>
              </a:rPr>
              <a:t>emploi</a:t>
            </a:r>
            <a:r>
              <a:rPr lang="en-US" sz="2400">
                <a:latin typeface="Arial" panose="020B0604020202020204" pitchFamily="34" charset="0"/>
                <a:cs typeface="Arial" panose="020B0604020202020204" pitchFamily="34" charset="0"/>
              </a:rPr>
              <a:t>, de la satisfaction</a:t>
            </a:r>
            <a:endParaRPr lang="en-US" sz="2400" dirty="0">
              <a:latin typeface="Arial" panose="020B0604020202020204" pitchFamily="34" charset="0"/>
              <a:cs typeface="Arial" panose="020B0604020202020204" pitchFamily="34" charset="0"/>
            </a:endParaRPr>
          </a:p>
          <a:p>
            <a:pPr defTabSz="493801">
              <a:spcAft>
                <a:spcPts val="400"/>
              </a:spcAft>
            </a:pPr>
            <a:endParaRPr lang="en-US" sz="2400">
              <a:latin typeface="Arial" panose="020B0604020202020204" pitchFamily="34" charset="0"/>
              <a:cs typeface="Arial" panose="020B0604020202020204" pitchFamily="34" charset="0"/>
            </a:endParaRPr>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spTree>
    <p:extLst>
      <p:ext uri="{BB962C8B-B14F-4D97-AF65-F5344CB8AC3E}">
        <p14:creationId xmlns:p14="http://schemas.microsoft.com/office/powerpoint/2010/main" val="1112838335"/>
      </p:ext>
    </p:extLst>
  </p:cSld>
  <p:clrMapOvr>
    <a:masterClrMapping/>
  </p:clrMapOvr>
</p:sld>
</file>

<file path=ppt/slides/slide5.xml><?xml version="1.0" encoding="utf-8"?>
<p:sld xmlns:adec="http://schemas.microsoft.com/office/drawing/2017/decorative"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11156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Préliminaires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a:ln>
                  <a:noFill/>
                </a:ln>
                <a:solidFill>
                  <a:srgbClr val="FFFFFF"/>
                </a:solidFill>
                <a:effectLst/>
                <a:uLnTx/>
                <a:uFillTx/>
                <a:latin typeface="Arial Bold"/>
                <a:ea typeface="+mn-ea"/>
                <a:cs typeface="+mn-cs"/>
              </a:rPr>
              <a:t>Résultats </a:t>
            </a:r>
            <a:r>
              <a:rPr kumimoji="0" lang="en-US" sz="2800" b="0" i="0" u="none" strike="noStrike" kern="1200" cap="none" spc="0" normalizeH="0" baseline="0" noProof="0" dirty="0">
                <a:ln>
                  <a:noFill/>
                </a:ln>
                <a:solidFill>
                  <a:srgbClr val="FFFFFF"/>
                </a:solidFill>
                <a:effectLst/>
                <a:uLnTx/>
                <a:uFillTx/>
                <a:latin typeface="Arial Bold"/>
                <a:ea typeface="+mn-ea"/>
                <a:cs typeface="+mn-cs"/>
              </a:rPr>
              <a:t>:</a:t>
            </a:r>
            <a:r>
              <a:rPr kumimoji="0" lang="en-US" sz="2800" b="0" i="0" u="none" strike="noStrike" kern="1200" cap="none" spc="0" normalizeH="0" baseline="0" noProof="0">
                <a:ln>
                  <a:noFill/>
                </a:ln>
                <a:solidFill>
                  <a:srgbClr val="FFFFFF"/>
                </a:solidFill>
                <a:effectLst/>
                <a:uLnTx/>
                <a:uFillTx/>
                <a:latin typeface="Arial Bold"/>
                <a:ea typeface="+mn-ea"/>
                <a:cs typeface="+mn-cs"/>
              </a:rPr>
              <a:t> Données démographiques</a:t>
            </a:r>
          </a:p>
        </p:txBody>
      </p:sp>
      <p:grpSp>
        <p:nvGrpSpPr>
          <p:cNvPr id="8" name="Group 8">
            <a:extLst>
              <a:ext uri="{C183D7F6-B498-43B3-948B-1728B52AA6E4}">
                <adec:decorative xmlns:adec="http://schemas.microsoft.com/office/drawing/2017/decorative" val="1"/>
              </a:ext>
            </a:extLst>
          </p:cNvPr>
          <p:cNvGrpSpPr/>
          <p:nvPr/>
        </p:nvGrpSpPr>
        <p:grpSpPr>
          <a:xfrm>
            <a:off x="4258604" y="215898"/>
            <a:ext cx="7247597" cy="6245175"/>
            <a:chOff x="0" y="-76200"/>
            <a:chExt cx="2863248" cy="2467230"/>
          </a:xfrm>
        </p:grpSpPr>
        <p:sp>
          <p:nvSpPr>
            <p:cNvPr id="9" name="Freeform 9"/>
            <p:cNvSpPr/>
            <p:nvPr/>
          </p:nvSpPr>
          <p:spPr>
            <a:xfrm>
              <a:off x="0" y="0"/>
              <a:ext cx="2863248" cy="2391029"/>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0" name="TextBox 10"/>
            <p:cNvSpPr txBox="1"/>
            <p:nvPr/>
          </p:nvSpPr>
          <p:spPr>
            <a:xfrm>
              <a:off x="0" y="-76200"/>
              <a:ext cx="2863248" cy="2467230"/>
            </a:xfrm>
            <a:prstGeom prst="rect">
              <a:avLst/>
            </a:prstGeom>
          </p:spPr>
          <p:txBody>
            <a:bodyPr lIns="33867" tIns="33867" rIns="33867" bIns="33867" rtlCol="0" anchor="ctr"/>
            <a:lstStyle/>
            <a:p>
              <a:pPr algn="ctr">
                <a:lnSpc>
                  <a:spcPts val="1680"/>
                </a:lnSpc>
              </a:pPr>
              <a:endParaRPr lang="en-US" sz="1200">
                <a:solidFill>
                  <a:srgbClr val="FFFFFF"/>
                </a:solidFill>
                <a:latin typeface="Arial Light"/>
              </a:endParaRPr>
            </a:p>
          </p:txBody>
        </p:sp>
      </p:grpSp>
      <p:sp>
        <p:nvSpPr>
          <p:cNvPr id="11" name="TextBox 10">
            <a:extLst>
              <a:ext uri="{FF2B5EF4-FFF2-40B4-BE49-F238E27FC236}">
                <a16:creationId xmlns:a16="http://schemas.microsoft.com/office/drawing/2014/main" id="{1CFE97EB-49AC-FD70-0AC6-4D04DDC9C773}"/>
              </a:ext>
            </a:extLst>
          </p:cNvPr>
          <p:cNvSpPr txBox="1"/>
          <p:nvPr/>
        </p:nvSpPr>
        <p:spPr>
          <a:xfrm>
            <a:off x="4605689" y="804448"/>
            <a:ext cx="7247597" cy="2236510"/>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defTabSz="493801">
              <a:spcAft>
                <a:spcPts val="400"/>
              </a:spcAft>
            </a:pPr>
            <a:r>
              <a:rPr lang="en-US" sz="2400" b="1" dirty="0">
                <a:latin typeface="Arial" panose="020B0604020202020204" pitchFamily="34" charset="0"/>
                <a:cs typeface="Arial" panose="020B0604020202020204" pitchFamily="34" charset="0"/>
              </a:rPr>
              <a:t>Profil de l'étudiant</a:t>
            </a:r>
          </a:p>
          <a:p>
            <a:pPr defTabSz="493801">
              <a:spcAft>
                <a:spcPts val="400"/>
              </a:spcAft>
            </a:pPr>
            <a:endParaRPr lang="en-US" sz="2400" b="1" dirty="0">
              <a:latin typeface="Arial" panose="020B0604020202020204" pitchFamily="34" charset="0"/>
              <a:cs typeface="Arial" panose="020B0604020202020204" pitchFamily="34" charset="0"/>
            </a:endParaRPr>
          </a:p>
          <a:p>
            <a:pPr marL="228611" indent="-228611" defTabSz="493801">
              <a:spcAft>
                <a:spcPts val="400"/>
              </a:spcAft>
              <a:buFont typeface="Arial" panose="020B0604020202020204" pitchFamily="34" charset="0"/>
              <a:buChar char="•"/>
            </a:pPr>
            <a:r>
              <a:rPr lang="en-US" sz="2000" dirty="0">
                <a:latin typeface="Arial" panose="020B0604020202020204" pitchFamily="34" charset="0"/>
                <a:cs typeface="Arial" panose="020B0604020202020204" pitchFamily="34" charset="0"/>
              </a:rPr>
              <a:t>Âge moyen : 24 ans (intervalle : 22-46)</a:t>
            </a:r>
          </a:p>
          <a:p>
            <a:pPr marL="228611" indent="-228611" defTabSz="493801">
              <a:spcAft>
                <a:spcPts val="400"/>
              </a:spcAft>
              <a:buFont typeface="Arial" panose="020B0604020202020204" pitchFamily="34" charset="0"/>
              <a:buChar char="•"/>
            </a:pPr>
            <a:r>
              <a:rPr lang="en-US" sz="2000" dirty="0">
                <a:latin typeface="Arial" panose="020B0604020202020204" pitchFamily="34" charset="0"/>
                <a:cs typeface="Arial" panose="020B0604020202020204" pitchFamily="34" charset="0"/>
              </a:rPr>
              <a:t>Licence en 4 ans</a:t>
            </a:r>
          </a:p>
          <a:p>
            <a:pPr marL="228611" indent="-228611" defTabSz="493801">
              <a:spcAft>
                <a:spcPts val="400"/>
              </a:spcAft>
              <a:buFont typeface="Arial" panose="020B0604020202020204" pitchFamily="34" charset="0"/>
              <a:buChar char="•"/>
            </a:pPr>
            <a:r>
              <a:rPr lang="en-US" sz="2000" dirty="0">
                <a:latin typeface="Arial" panose="020B0604020202020204" pitchFamily="34" charset="0"/>
                <a:cs typeface="Arial" panose="020B0604020202020204" pitchFamily="34" charset="0"/>
              </a:rPr>
              <a:t>Majorité d'étudiants nationaux, plus de la moitié vivant dans des zones suburbaines</a:t>
            </a:r>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pic>
        <p:nvPicPr>
          <p:cNvPr id="16" name="Picture 15" descr="A close-up of words&#10;Largest words being the most commonly occurring majors, ordered from greatest to least: Psychology, nursing, biology, history, environmental science, sociology, education, engineering, cognitive science, social work. ">
            <a:extLst>
              <a:ext uri="{FF2B5EF4-FFF2-40B4-BE49-F238E27FC236}">
                <a16:creationId xmlns:a16="http://schemas.microsoft.com/office/drawing/2014/main" id="{0CDE87F7-8622-C76E-E598-E79109E87AC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378483" y="3106360"/>
            <a:ext cx="5007837" cy="2581904"/>
          </a:xfrm>
          <a:prstGeom prst="rect">
            <a:avLst/>
          </a:prstGeom>
        </p:spPr>
      </p:pic>
    </p:spTree>
    <p:extLst>
      <p:ext uri="{BB962C8B-B14F-4D97-AF65-F5344CB8AC3E}">
        <p14:creationId xmlns:p14="http://schemas.microsoft.com/office/powerpoint/2010/main" val="3878248473"/>
      </p:ext>
    </p:extLst>
  </p:cSld>
  <p:clrMapOvr>
    <a:masterClrMapping/>
  </p:clrMapOvr>
</p:sld>
</file>

<file path=ppt/slides/slide6.xml><?xml version="1.0" encoding="utf-8"?>
<p:sld xmlns:adec="http://schemas.microsoft.com/office/drawing/2017/decorative" xmlns:a16="http://schemas.microsoft.com/office/drawing/2014/main" xmlns:p14="http://schemas.microsoft.com/office/powerpoint/2010/main" xmlns:c="http://schemas.openxmlformats.org/drawingml/2006/char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11156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Bold"/>
                <a:ea typeface="+mn-ea"/>
                <a:cs typeface="+mn-cs"/>
              </a:rPr>
              <a:t>Préliminaires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lang="en-US" sz="2800" dirty="0">
                <a:solidFill>
                  <a:srgbClr val="FFFFFF"/>
                </a:solidFill>
                <a:latin typeface="Arial Bold"/>
                <a:ea typeface="+mn-ea"/>
                <a:cs typeface="+mn-cs"/>
              </a:rPr>
              <a:t>Résultats </a:t>
            </a:r>
            <a:r>
              <a:rPr kumimoji="0" lang="en-US" sz="2800" b="0" i="0" u="none" strike="noStrike" kern="1200" cap="none" spc="0" normalizeH="0" baseline="0" noProof="0" dirty="0">
                <a:ln>
                  <a:noFill/>
                </a:ln>
                <a:solidFill>
                  <a:srgbClr val="FFFFFF"/>
                </a:solidFill>
                <a:effectLst/>
                <a:uLnTx/>
                <a:uFillTx/>
                <a:latin typeface="Arial Bold"/>
                <a:ea typeface="+mn-ea"/>
                <a:cs typeface="+mn-cs"/>
              </a:rPr>
              <a:t>: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dirty="0">
                <a:ln>
                  <a:noFill/>
                </a:ln>
                <a:solidFill>
                  <a:srgbClr val="FFFFFF"/>
                </a:solidFill>
                <a:effectLst/>
                <a:uLnTx/>
                <a:uFillTx/>
                <a:latin typeface="Arial Bold"/>
                <a:ea typeface="+mn-ea"/>
                <a:cs typeface="+mn-cs"/>
              </a:rPr>
              <a:t>Handicap de type 1</a:t>
            </a: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1" name="TextBox 10">
            <a:extLst>
              <a:ext uri="{FF2B5EF4-FFF2-40B4-BE49-F238E27FC236}">
                <a16:creationId xmlns:a16="http://schemas.microsoft.com/office/drawing/2014/main" id="{1CFE97EB-49AC-FD70-0AC6-4D04DDC9C773}"/>
              </a:ext>
            </a:extLst>
          </p:cNvPr>
          <p:cNvSpPr txBox="1"/>
          <p:nvPr/>
        </p:nvSpPr>
        <p:spPr>
          <a:xfrm>
            <a:off x="4487204" y="1231526"/>
            <a:ext cx="7247597" cy="348878"/>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algn="ctr" defTabSz="493801">
              <a:spcAft>
                <a:spcPts val="400"/>
              </a:spcAft>
            </a:pPr>
            <a:r>
              <a:rPr lang="en-US" sz="1867" b="1">
                <a:latin typeface="Arial" panose="020B0604020202020204" pitchFamily="34" charset="0"/>
                <a:cs typeface="Arial" panose="020B0604020202020204" pitchFamily="34" charset="0"/>
              </a:rPr>
              <a:t>Types de handicaps les plus répandus</a:t>
            </a:r>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14" name="Chart 13" descr="Bar graph showing the most prevalent disability types ordered from greatest to least. Y-Axis is disability type, X-Axis is count. Mental health and or addictions was reported 41 times, learning was reported 29 times, medical was reported 22 times, developmental was reported 12 times, mobility or agility was reported 11 times, sensory was also reported 11 times, both motor/dexterity and intellectual were reported 7 times, and both communication and other were reported 4 times. &#10;">
            <a:extLst>
              <a:ext uri="{FF2B5EF4-FFF2-40B4-BE49-F238E27FC236}">
                <a16:creationId xmlns:a16="http://schemas.microsoft.com/office/drawing/2014/main" id="{E456CEDA-7ABE-C4BC-8358-09CDB706C772}"/>
              </a:ext>
            </a:extLst>
          </p:cNvPr>
          <p:cNvGraphicFramePr>
            <a:graphicFrameLocks/>
          </p:cNvGraphicFramePr>
          <p:nvPr>
            <p:extLst>
              <p:ext uri="{D42A27DB-BD31-4B8C-83A1-F6EECF244321}">
                <p14:modId xmlns:p14="http://schemas.microsoft.com/office/powerpoint/2010/main" val="3575160581"/>
              </p:ext>
            </p:extLst>
          </p:nvPr>
        </p:nvGraphicFramePr>
        <p:xfrm>
          <a:off x="4258601" y="1710046"/>
          <a:ext cx="7247597" cy="416796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58104964"/>
      </p:ext>
    </p:extLst>
  </p:cSld>
  <p:clrMapOvr>
    <a:masterClrMapping/>
  </p:clrMapOvr>
</p:sld>
</file>

<file path=ppt/slides/slide7.xml><?xml version="1.0" encoding="utf-8"?>
<p:sld xmlns:adec="http://schemas.microsoft.com/office/drawing/2017/decorative" xmlns:a16="http://schemas.microsoft.com/office/drawing/2014/main" xmlns:p14="http://schemas.microsoft.com/office/powerpoint/2010/main" xmlns:c="http://schemas.openxmlformats.org/drawingml/2006/char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11156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Bold"/>
                <a:ea typeface="+mn-ea"/>
                <a:cs typeface="+mn-cs"/>
              </a:rPr>
              <a:t>Préliminaires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lang="en-US" sz="2800" dirty="0">
                <a:solidFill>
                  <a:srgbClr val="FFFFFF"/>
                </a:solidFill>
                <a:latin typeface="Arial Bold"/>
                <a:ea typeface="+mn-ea"/>
                <a:cs typeface="+mn-cs"/>
              </a:rPr>
              <a:t>Résultats </a:t>
            </a:r>
            <a:r>
              <a:rPr kumimoji="0" lang="en-US" sz="2800" b="0" i="0" u="none" strike="noStrike" kern="1200" cap="none" spc="0" normalizeH="0" baseline="0" noProof="0" dirty="0">
                <a:ln>
                  <a:noFill/>
                </a:ln>
                <a:solidFill>
                  <a:srgbClr val="FFFFFF"/>
                </a:solidFill>
                <a:effectLst/>
                <a:uLnTx/>
                <a:uFillTx/>
                <a:latin typeface="Arial Bold"/>
                <a:ea typeface="+mn-ea"/>
                <a:cs typeface="+mn-cs"/>
              </a:rPr>
              <a:t>: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dirty="0">
                <a:ln>
                  <a:noFill/>
                </a:ln>
                <a:solidFill>
                  <a:srgbClr val="FFFFFF"/>
                </a:solidFill>
                <a:effectLst/>
                <a:uLnTx/>
                <a:uFillTx/>
                <a:latin typeface="Arial Bold"/>
                <a:ea typeface="+mn-ea"/>
                <a:cs typeface="+mn-cs"/>
              </a:rPr>
              <a:t>Handicap de type 2</a:t>
            </a: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1" name="TextBox 10">
            <a:extLst>
              <a:ext uri="{FF2B5EF4-FFF2-40B4-BE49-F238E27FC236}">
                <a16:creationId xmlns:a16="http://schemas.microsoft.com/office/drawing/2014/main" id="{1CFE97EB-49AC-FD70-0AC6-4D04DDC9C773}"/>
              </a:ext>
            </a:extLst>
          </p:cNvPr>
          <p:cNvSpPr txBox="1"/>
          <p:nvPr/>
        </p:nvSpPr>
        <p:spPr>
          <a:xfrm>
            <a:off x="3979009" y="1182704"/>
            <a:ext cx="7247597" cy="348878"/>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algn="ctr" defTabSz="493801">
              <a:spcAft>
                <a:spcPts val="400"/>
              </a:spcAft>
            </a:pPr>
            <a:r>
              <a:rPr lang="en-US" sz="1867" b="1">
                <a:latin typeface="Arial" panose="020B0604020202020204" pitchFamily="34" charset="0"/>
                <a:cs typeface="Arial" panose="020B0604020202020204" pitchFamily="34" charset="0"/>
              </a:rPr>
              <a:t>Types de handicaps les plus répandus</a:t>
            </a:r>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8" name="Chart 7" descr="Pie graph showing the most prevalent disability types. Purple segment shows 67, or 78% reporting chronic disability, red segment shows 16, or 19% reporting episodic/fluctuating disability, and light blue segment shows 3, or 3% reporting temporary disability. ">
            <a:extLst>
              <a:ext uri="{FF2B5EF4-FFF2-40B4-BE49-F238E27FC236}">
                <a16:creationId xmlns:a16="http://schemas.microsoft.com/office/drawing/2014/main" id="{38805233-7999-ED11-83C2-3F352564423F}"/>
              </a:ext>
            </a:extLst>
          </p:cNvPr>
          <p:cNvGraphicFramePr>
            <a:graphicFrameLocks/>
          </p:cNvGraphicFramePr>
          <p:nvPr>
            <p:extLst>
              <p:ext uri="{D42A27DB-BD31-4B8C-83A1-F6EECF244321}">
                <p14:modId xmlns:p14="http://schemas.microsoft.com/office/powerpoint/2010/main" val="1693761425"/>
              </p:ext>
            </p:extLst>
          </p:nvPr>
        </p:nvGraphicFramePr>
        <p:xfrm>
          <a:off x="4605690" y="1807738"/>
          <a:ext cx="6001350" cy="396361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29809427"/>
      </p:ext>
    </p:extLst>
  </p:cSld>
  <p:clrMapOvr>
    <a:masterClrMapping/>
  </p:clrMapOvr>
</p:sld>
</file>

<file path=ppt/slides/slide8.xml><?xml version="1.0" encoding="utf-8"?>
<p:sld xmlns:adec="http://schemas.microsoft.com/office/drawing/2017/decorative" xmlns:a16="http://schemas.microsoft.com/office/drawing/2014/main" xmlns:p14="http://schemas.microsoft.com/office/powerpoint/2010/main" xmlns:c="http://schemas.openxmlformats.org/drawingml/2006/char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11156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Bold"/>
                <a:ea typeface="+mn-ea"/>
                <a:cs typeface="+mn-cs"/>
              </a:rPr>
              <a:t>Préliminaires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lang="en-US" sz="2800" dirty="0">
                <a:solidFill>
                  <a:srgbClr val="FFFFFF"/>
                </a:solidFill>
                <a:latin typeface="Arial Bold"/>
                <a:ea typeface="+mn-ea"/>
                <a:cs typeface="+mn-cs"/>
              </a:rPr>
              <a:t>Résultats </a:t>
            </a:r>
            <a:r>
              <a:rPr kumimoji="0" lang="en-US" sz="2800" b="0" i="0" u="none" strike="noStrike" kern="1200" cap="none" spc="0" normalizeH="0" baseline="0" noProof="0" dirty="0">
                <a:ln>
                  <a:noFill/>
                </a:ln>
                <a:solidFill>
                  <a:srgbClr val="FFFFFF"/>
                </a:solidFill>
                <a:effectLst/>
                <a:uLnTx/>
                <a:uFillTx/>
                <a:latin typeface="Arial Bold"/>
                <a:ea typeface="+mn-ea"/>
                <a:cs typeface="+mn-cs"/>
              </a:rPr>
              <a:t>: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dirty="0">
                <a:ln>
                  <a:noFill/>
                </a:ln>
                <a:solidFill>
                  <a:srgbClr val="FFFFFF"/>
                </a:solidFill>
                <a:effectLst/>
                <a:uLnTx/>
                <a:uFillTx/>
                <a:latin typeface="Arial Bold"/>
                <a:ea typeface="+mn-ea"/>
                <a:cs typeface="+mn-cs"/>
              </a:rPr>
              <a:t>Handicap de type 3</a:t>
            </a: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1" name="TextBox 10">
            <a:extLst>
              <a:ext uri="{FF2B5EF4-FFF2-40B4-BE49-F238E27FC236}">
                <a16:creationId xmlns:a16="http://schemas.microsoft.com/office/drawing/2014/main" id="{1CFE97EB-49AC-FD70-0AC6-4D04DDC9C773}"/>
              </a:ext>
            </a:extLst>
          </p:cNvPr>
          <p:cNvSpPr txBox="1"/>
          <p:nvPr/>
        </p:nvSpPr>
        <p:spPr>
          <a:xfrm>
            <a:off x="4033131" y="1037484"/>
            <a:ext cx="7247597" cy="348878"/>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algn="ctr" defTabSz="493801">
              <a:spcAft>
                <a:spcPts val="400"/>
              </a:spcAft>
            </a:pPr>
            <a:r>
              <a:rPr lang="en-US" sz="1867" b="1">
                <a:latin typeface="Arial" panose="020B0604020202020204" pitchFamily="34" charset="0"/>
                <a:cs typeface="Arial" panose="020B0604020202020204" pitchFamily="34" charset="0"/>
              </a:rPr>
              <a:t>Types de handicaps les plus répandus</a:t>
            </a:r>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10" name="Chart 9" descr="Pie graph showing the most prevalent disability types with labels depicting the response, count, and percentage. Dark blue segment shows 48, or 68% reported non-visible, red segment shows 19 or 27% reported that it depends, light blue segment shows 3, or 4% reported visible disability, and purple segment shows 1, or 1% reported that they weren’t sure. ">
            <a:extLst>
              <a:ext uri="{FF2B5EF4-FFF2-40B4-BE49-F238E27FC236}">
                <a16:creationId xmlns:a16="http://schemas.microsoft.com/office/drawing/2014/main" id="{B262A3AB-F253-4A03-B1CF-BCFD12D7D145}"/>
              </a:ext>
            </a:extLst>
          </p:cNvPr>
          <p:cNvGraphicFramePr>
            <a:graphicFrameLocks/>
          </p:cNvGraphicFramePr>
          <p:nvPr>
            <p:extLst>
              <p:ext uri="{D42A27DB-BD31-4B8C-83A1-F6EECF244321}">
                <p14:modId xmlns:p14="http://schemas.microsoft.com/office/powerpoint/2010/main" val="2806466362"/>
              </p:ext>
            </p:extLst>
          </p:nvPr>
        </p:nvGraphicFramePr>
        <p:xfrm>
          <a:off x="4380965" y="1727200"/>
          <a:ext cx="6551930" cy="40441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09754957"/>
      </p:ext>
    </p:extLst>
  </p:cSld>
  <p:clrMapOvr>
    <a:masterClrMapping/>
  </p:clrMapOvr>
</p:sld>
</file>

<file path=ppt/slides/slide9.xml><?xml version="1.0" encoding="utf-8"?>
<p:sld xmlns:adec="http://schemas.microsoft.com/office/drawing/2017/decorative" xmlns:a16="http://schemas.microsoft.com/office/drawing/2014/main" xmlns:p14="http://schemas.microsoft.com/office/powerpoint/2010/main" xmlns:c="http://schemas.openxmlformats.org/drawingml/2006/char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3718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Résultats préliminaires Perceptions du SSE au Canada</a:t>
            </a: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8" name="Chart 7" descr="Bar chart of the participant responses of their perceived socioeconomic status in Canada. Y-Axis is a 1 to 10 scale, X-Axis is the count. zero respondents chose 1, 2 respondents chose 2, 9 respondents chose 3, 14 respondents chose 4, 20 respondents chose 5, 8 respondents chose 6, 11 respondents chose 7, 4 respondents chose 8, 3 respondents chose 9, and zero respondents chose 10. &#10;&#10;">
            <a:extLst>
              <a:ext uri="{FF2B5EF4-FFF2-40B4-BE49-F238E27FC236}">
                <a16:creationId xmlns:a16="http://schemas.microsoft.com/office/drawing/2014/main" id="{5AA9C2BC-25DC-F06F-F905-8ADDDD51A6AF}"/>
              </a:ext>
            </a:extLst>
          </p:cNvPr>
          <p:cNvGraphicFramePr>
            <a:graphicFrameLocks/>
          </p:cNvGraphicFramePr>
          <p:nvPr>
            <p:extLst>
              <p:ext uri="{D42A27DB-BD31-4B8C-83A1-F6EECF244321}">
                <p14:modId xmlns:p14="http://schemas.microsoft.com/office/powerpoint/2010/main" val="625793772"/>
              </p:ext>
            </p:extLst>
          </p:nvPr>
        </p:nvGraphicFramePr>
        <p:xfrm>
          <a:off x="4888365" y="986100"/>
          <a:ext cx="5988073" cy="456446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40765308"/>
      </p:ext>
    </p:extLst>
  </p:cSld>
  <p:clrMapOvr>
    <a:masterClrMapping/>
  </p:clrMapOvr>
</p:sld>
</file>

<file path=ppt/slides/slide10.xml><?xml version="1.0" encoding="utf-8"?>
<p:sld xmlns:adec="http://schemas.microsoft.com/office/drawing/2017/decorative" xmlns:a16="http://schemas.microsoft.com/office/drawing/2014/main" xmlns:p14="http://schemas.microsoft.com/office/powerpoint/2010/main" xmlns:c="http://schemas.openxmlformats.org/drawingml/2006/char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3718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Résultats préliminaires Perceptions du SSE au collège/à l'université</a:t>
            </a: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10" name="Chart 9" descr="Bar chart of the participants responses of their perceived socioeconomic status at their college or university. Y-Axis is a 1 to 10 scale, X-Axis is the count.  Zero respondents chose 1, 10 respondents chose 3, 16 respondents chose 4, 14 respondents chose 5, 9 respondents chose 6, 13 respondents chose 7, 5 respondents chose 8, zero respondents chose 9, and 2 respondents chose 10.&#10;">
            <a:extLst>
              <a:ext uri="{FF2B5EF4-FFF2-40B4-BE49-F238E27FC236}">
                <a16:creationId xmlns:a16="http://schemas.microsoft.com/office/drawing/2014/main" id="{52D8DC98-AF0F-4D74-9806-26D6E4B50FA8}"/>
              </a:ext>
            </a:extLst>
          </p:cNvPr>
          <p:cNvGraphicFramePr>
            <a:graphicFrameLocks/>
          </p:cNvGraphicFramePr>
          <p:nvPr>
            <p:extLst>
              <p:ext uri="{D42A27DB-BD31-4B8C-83A1-F6EECF244321}">
                <p14:modId xmlns:p14="http://schemas.microsoft.com/office/powerpoint/2010/main" val="2677282277"/>
              </p:ext>
            </p:extLst>
          </p:nvPr>
        </p:nvGraphicFramePr>
        <p:xfrm>
          <a:off x="4978051" y="702630"/>
          <a:ext cx="5706711" cy="457112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12699255"/>
      </p:ext>
    </p:extLst>
  </p:cSld>
  <p:clrMapOvr>
    <a:masterClrMapping/>
  </p:clrMapOvr>
</p:sld>
</file>

<file path=ppt/slides/slide11.xml><?xml version="1.0" encoding="utf-8"?>
<p:sld xmlns:adec="http://schemas.microsoft.com/office/drawing/2017/decorative" xmlns:a16="http://schemas.microsoft.com/office/drawing/2014/main" xmlns:p14="http://schemas.microsoft.com/office/powerpoint/2010/main" xmlns:c="http://schemas.openxmlformats.org/drawingml/2006/char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232597" cy="14875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Préliminaires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a:ln>
                  <a:noFill/>
                </a:ln>
                <a:solidFill>
                  <a:srgbClr val="FFFFFF"/>
                </a:solidFill>
                <a:effectLst/>
                <a:uLnTx/>
                <a:uFillTx/>
                <a:latin typeface="Arial Bold"/>
                <a:ea typeface="+mn-ea"/>
                <a:cs typeface="+mn-cs"/>
              </a:rPr>
              <a:t>Résultats </a:t>
            </a:r>
            <a:r>
              <a:rPr kumimoji="0" lang="en-US" sz="2800" b="0" i="0" u="none" strike="noStrike" kern="1200" cap="none" spc="0" normalizeH="0" baseline="0" noProof="0" dirty="0">
                <a:ln>
                  <a:noFill/>
                </a:ln>
                <a:solidFill>
                  <a:srgbClr val="FFFFFF"/>
                </a:solidFill>
                <a:effectLst/>
                <a:uLnTx/>
                <a:uFillTx/>
                <a:latin typeface="Arial Bold"/>
                <a:ea typeface="+mn-ea"/>
                <a:cs typeface="+mn-cs"/>
              </a:rPr>
              <a:t>: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a:ln>
                  <a:noFill/>
                </a:ln>
                <a:solidFill>
                  <a:srgbClr val="FFFFFF"/>
                </a:solidFill>
                <a:effectLst/>
                <a:uLnTx/>
                <a:uFillTx/>
                <a:latin typeface="Arial Bold"/>
                <a:ea typeface="+mn-ea"/>
                <a:cs typeface="+mn-cs"/>
              </a:rPr>
              <a:t>Attentes en matière de recherche d'emploi</a:t>
            </a: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8" name="Chart 7" descr="Bar chart showing the anticipated length of job search. Y-Axis is the length of time in months, X-Axis is the count. 16 respondents chose 6 months or more, 14 respondents chose 3 to less than 6 months, 18 respondents chose 2 to less than 3 months, 18 respondents chose 1 to less than 2 months, and 5 respondents chose less than one month wait time. &#10;">
            <a:extLst>
              <a:ext uri="{FF2B5EF4-FFF2-40B4-BE49-F238E27FC236}">
                <a16:creationId xmlns:a16="http://schemas.microsoft.com/office/drawing/2014/main" id="{19053E6F-C58E-C0F8-4F2C-99F9A645F47C}"/>
              </a:ext>
            </a:extLst>
          </p:cNvPr>
          <p:cNvGraphicFramePr>
            <a:graphicFrameLocks/>
          </p:cNvGraphicFramePr>
          <p:nvPr>
            <p:extLst>
              <p:ext uri="{D42A27DB-BD31-4B8C-83A1-F6EECF244321}">
                <p14:modId xmlns:p14="http://schemas.microsoft.com/office/powerpoint/2010/main" val="2165627010"/>
              </p:ext>
            </p:extLst>
          </p:nvPr>
        </p:nvGraphicFramePr>
        <p:xfrm>
          <a:off x="4707938" y="723900"/>
          <a:ext cx="6569661" cy="48656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60442682"/>
      </p:ext>
    </p:extLst>
  </p:cSld>
  <p:clrMapOvr>
    <a:masterClrMapping/>
  </p:clrMapOvr>
</p:sld>
</file>

<file path=ppt/slides/slide12.xml><?xml version="1.0" encoding="utf-8"?>
<p:sld xmlns:adec="http://schemas.microsoft.com/office/drawing/2017/decorative" xmlns:a16="http://schemas.microsoft.com/office/drawing/2014/main" xmlns:p14="http://schemas.microsoft.com/office/powerpoint/2010/main" xmlns:c="http://schemas.openxmlformats.org/drawingml/2006/char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11156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Préliminaires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a:ln>
                  <a:noFill/>
                </a:ln>
                <a:solidFill>
                  <a:srgbClr val="FFFFFF"/>
                </a:solidFill>
                <a:effectLst/>
                <a:uLnTx/>
                <a:uFillTx/>
                <a:latin typeface="Arial Bold"/>
                <a:ea typeface="+mn-ea"/>
                <a:cs typeface="+mn-cs"/>
              </a:rPr>
              <a:t>Résultats </a:t>
            </a:r>
            <a:r>
              <a:rPr kumimoji="0" lang="en-US" sz="2800" b="0" i="0" u="none" strike="noStrike" kern="1200" cap="none" spc="0" normalizeH="0" baseline="0" noProof="0" dirty="0">
                <a:ln>
                  <a:noFill/>
                </a:ln>
                <a:solidFill>
                  <a:srgbClr val="FFFFFF"/>
                </a:solidFill>
                <a:effectLst/>
                <a:uLnTx/>
                <a:uFillTx/>
                <a:latin typeface="Arial Bold"/>
                <a:ea typeface="+mn-ea"/>
                <a:cs typeface="+mn-cs"/>
              </a:rPr>
              <a:t>: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dirty="0">
                <a:ln>
                  <a:noFill/>
                </a:ln>
                <a:solidFill>
                  <a:srgbClr val="FFFFFF"/>
                </a:solidFill>
                <a:effectLst/>
                <a:uLnTx/>
                <a:uFillTx/>
                <a:latin typeface="Arial Bold"/>
                <a:ea typeface="+mn-ea"/>
                <a:cs typeface="+mn-cs"/>
              </a:rPr>
              <a:t>Alignement des </a:t>
            </a:r>
            <a:r>
              <a:rPr kumimoji="0" lang="en-US" sz="2800" b="0" i="0" u="none" strike="noStrike" kern="1200" cap="none" spc="0" normalizeH="0" baseline="0" noProof="0">
                <a:ln>
                  <a:noFill/>
                </a:ln>
                <a:solidFill>
                  <a:srgbClr val="FFFFFF"/>
                </a:solidFill>
                <a:effectLst/>
                <a:uLnTx/>
                <a:uFillTx/>
                <a:latin typeface="Arial Bold"/>
                <a:ea typeface="+mn-ea"/>
                <a:cs typeface="+mn-cs"/>
              </a:rPr>
              <a:t>emplois</a:t>
            </a:r>
            <a:endParaRPr kumimoji="0" lang="en-US" sz="2800" b="0" i="0" u="none" strike="noStrike" kern="1200" cap="none" spc="0" normalizeH="0" baseline="0" noProof="0">
              <a:ln>
                <a:noFill/>
              </a:ln>
              <a:solidFill>
                <a:srgbClr val="FFFFFF"/>
              </a:solidFill>
              <a:effectLst/>
              <a:uLnTx/>
              <a:uFillTx/>
              <a:latin typeface="Arial Bold"/>
              <a:ea typeface="+mn-ea"/>
              <a:cs typeface="+mn-cs"/>
            </a:endParaRP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10" name="Chart 9" descr="Pie chart of whether students hope to find employment related to their field.  Purple segment shows that 64 or 90% of respondents said yes, and red segment shows that 7 or 10% of respondents said no. &#10;">
            <a:extLst>
              <a:ext uri="{FF2B5EF4-FFF2-40B4-BE49-F238E27FC236}">
                <a16:creationId xmlns:a16="http://schemas.microsoft.com/office/drawing/2014/main" id="{A6B99A18-DE56-E4CD-BD9A-0CB32FA46302}"/>
              </a:ext>
            </a:extLst>
          </p:cNvPr>
          <p:cNvGraphicFramePr>
            <a:graphicFrameLocks/>
          </p:cNvGraphicFramePr>
          <p:nvPr>
            <p:extLst>
              <p:ext uri="{D42A27DB-BD31-4B8C-83A1-F6EECF244321}">
                <p14:modId xmlns:p14="http://schemas.microsoft.com/office/powerpoint/2010/main" val="1016082322"/>
              </p:ext>
            </p:extLst>
          </p:nvPr>
        </p:nvGraphicFramePr>
        <p:xfrm>
          <a:off x="4380965" y="1143000"/>
          <a:ext cx="7125234" cy="457620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46566665"/>
      </p:ext>
    </p:extLst>
  </p:cSld>
  <p:clrMapOvr>
    <a:masterClrMapping/>
  </p:clrMapOvr>
</p:sld>
</file>

<file path=ppt/slides/slide13.xml><?xml version="1.0" encoding="utf-8"?>
<p:sld xmlns:adec="http://schemas.microsoft.com/office/drawing/2017/decorative" xmlns:a16="http://schemas.microsoft.com/office/drawing/2014/main" xmlns:p14="http://schemas.microsoft.com/office/powerpoint/2010/main" xmlns:c="http://schemas.openxmlformats.org/drawingml/2006/char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7" name="TextBox 7"/>
          <p:cNvSpPr txBox="1">
            <a:spLocks noGrp="1"/>
          </p:cNvSpPr>
          <p:nvPr>
            <p:ph type="title" idx="4294967295"/>
          </p:nvPr>
        </p:nvSpPr>
        <p:spPr>
          <a:xfrm>
            <a:off x="914400" y="1990670"/>
            <a:ext cx="3466565" cy="11156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856"/>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old"/>
                <a:ea typeface="+mn-ea"/>
                <a:cs typeface="+mn-cs"/>
              </a:rPr>
              <a:t>Préliminaires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a:ln>
                  <a:noFill/>
                </a:ln>
                <a:solidFill>
                  <a:srgbClr val="FFFFFF"/>
                </a:solidFill>
                <a:effectLst/>
                <a:uLnTx/>
                <a:uFillTx/>
                <a:latin typeface="Arial Bold"/>
                <a:ea typeface="+mn-ea"/>
                <a:cs typeface="+mn-cs"/>
              </a:rPr>
              <a:t>Résultats </a:t>
            </a:r>
            <a:r>
              <a:rPr kumimoji="0" lang="en-US" sz="2800" b="0" i="0" u="none" strike="noStrike" kern="1200" cap="none" spc="0" normalizeH="0" baseline="0" noProof="0" dirty="0">
                <a:ln>
                  <a:noFill/>
                </a:ln>
                <a:solidFill>
                  <a:srgbClr val="FFFFFF"/>
                </a:solidFill>
                <a:effectLst/>
                <a:uLnTx/>
                <a:uFillTx/>
                <a:latin typeface="Arial Bold"/>
                <a:ea typeface="+mn-ea"/>
                <a:cs typeface="+mn-cs"/>
              </a:rPr>
              <a:t>: </a:t>
            </a:r>
            <a:br>
              <a:rPr kumimoji="0" lang="en-US" sz="2800" b="0" i="0" u="none" strike="noStrike" kern="1200" cap="none" spc="0" normalizeH="0" baseline="0" noProof="0" dirty="0">
                <a:ln>
                  <a:noFill/>
                </a:ln>
                <a:solidFill>
                  <a:srgbClr val="FFFFFF"/>
                </a:solidFill>
                <a:effectLst/>
                <a:uLnTx/>
                <a:uFillTx/>
                <a:latin typeface="Arial Bold"/>
                <a:ea typeface="+mn-ea"/>
                <a:cs typeface="+mn-cs"/>
              </a:rPr>
            </a:br>
            <a:r>
              <a:rPr kumimoji="0" lang="en-US" sz="2800" b="0" i="0" u="none" strike="noStrike" kern="1200" cap="none" spc="0" normalizeH="0" baseline="0" noProof="0">
                <a:ln>
                  <a:noFill/>
                </a:ln>
                <a:solidFill>
                  <a:srgbClr val="FFFFFF"/>
                </a:solidFill>
                <a:effectLst/>
                <a:uLnTx/>
                <a:uFillTx/>
                <a:latin typeface="Arial Bold"/>
                <a:ea typeface="+mn-ea"/>
                <a:cs typeface="+mn-cs"/>
              </a:rPr>
              <a:t>Salaire attendu</a:t>
            </a:r>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graphicFrame>
        <p:nvGraphicFramePr>
          <p:cNvPr id="8" name="Chart 7" descr="Bar graph showing expected salary, before tax, in dollars of students' first job after graduating. Y-Axis is each range of salary amount, X-Axis is the count. 1 person reported $100,000 or more, 3 people reported $80 to $89,999, 12 people reported $70 to $79,999, 18 people reported $60 to $69,999, 12 reported $50 to $59,999, 11 reported $40 to $49,999, 9 reported $30 to $39,999, and 4 reported $30,000 or less. &#10;">
            <a:extLst>
              <a:ext uri="{FF2B5EF4-FFF2-40B4-BE49-F238E27FC236}">
                <a16:creationId xmlns:a16="http://schemas.microsoft.com/office/drawing/2014/main" id="{A1BBE010-0A94-6995-CC56-00A73FFC9374}"/>
              </a:ext>
            </a:extLst>
          </p:cNvPr>
          <p:cNvGraphicFramePr>
            <a:graphicFrameLocks/>
          </p:cNvGraphicFramePr>
          <p:nvPr>
            <p:extLst>
              <p:ext uri="{D42A27DB-BD31-4B8C-83A1-F6EECF244321}">
                <p14:modId xmlns:p14="http://schemas.microsoft.com/office/powerpoint/2010/main" val="1383452157"/>
              </p:ext>
            </p:extLst>
          </p:nvPr>
        </p:nvGraphicFramePr>
        <p:xfrm>
          <a:off x="4597443" y="1160436"/>
          <a:ext cx="6671910" cy="43560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84599151"/>
      </p:ext>
    </p:extLst>
  </p:cSld>
  <p:clrMapOvr>
    <a:masterClrMapping/>
  </p:clrMapOvr>
</p:sld>
</file>

<file path=ppt/slides/slide14.xml><?xml version="1.0" encoding="utf-8"?>
<p:sld xmlns:adec="http://schemas.microsoft.com/office/drawing/2017/decorative"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685801" y="408780"/>
            <a:ext cx="3572803" cy="6052293"/>
            <a:chOff x="0" y="0"/>
            <a:chExt cx="1411478" cy="2391030"/>
          </a:xfrm>
        </p:grpSpPr>
        <p:sp>
          <p:nvSpPr>
            <p:cNvPr id="3" name="Freeform 3"/>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4" name="TextBox 4"/>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5" name="AutoShape 5">
            <a:extLst>
              <a:ext uri="{C183D7F6-B498-43B3-948B-1728B52AA6E4}">
                <adec:decorative xmlns:adec="http://schemas.microsoft.com/office/drawing/2017/decorative" val="1"/>
              </a:ext>
            </a:extLst>
          </p:cNvPr>
          <p:cNvSpPr/>
          <p:nvPr/>
        </p:nvSpPr>
        <p:spPr>
          <a:xfrm flipH="1" flipV="1">
            <a:off x="1259104" y="4193384"/>
            <a:ext cx="2381"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6" name="AutoShape 6">
            <a:extLst>
              <a:ext uri="{C183D7F6-B498-43B3-948B-1728B52AA6E4}">
                <adec:decorative xmlns:adec="http://schemas.microsoft.com/office/drawing/2017/decorative" val="1"/>
              </a:ext>
            </a:extLst>
          </p:cNvPr>
          <p:cNvSpPr/>
          <p:nvPr/>
        </p:nvSpPr>
        <p:spPr>
          <a:xfrm flipH="1" flipV="1">
            <a:off x="1256722" y="-1000296"/>
            <a:ext cx="4763"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9" name="Freeform 9">
            <a:extLst>
              <a:ext uri="{C183D7F6-B498-43B3-948B-1728B52AA6E4}">
                <adec:decorative xmlns:adec="http://schemas.microsoft.com/office/drawing/2017/decorative" val="1"/>
              </a:ext>
            </a:extLst>
          </p:cNvPr>
          <p:cNvSpPr/>
          <p:nvPr/>
        </p:nvSpPr>
        <p:spPr>
          <a:xfrm>
            <a:off x="4258604" y="408780"/>
            <a:ext cx="7247597" cy="6052290"/>
          </a:xfrm>
          <a:custGeom>
            <a:avLst/>
            <a:gdLst/>
            <a:ahLst/>
            <a:cxnLst/>
            <a:rect l="l" t="t" r="r" b="b"/>
            <a:pathLst>
              <a:path w="2863248" h="2391029">
                <a:moveTo>
                  <a:pt x="0" y="0"/>
                </a:moveTo>
                <a:lnTo>
                  <a:pt x="2863248" y="0"/>
                </a:lnTo>
                <a:lnTo>
                  <a:pt x="2863248" y="2391029"/>
                </a:lnTo>
                <a:lnTo>
                  <a:pt x="0" y="2391029"/>
                </a:lnTo>
                <a:close/>
              </a:path>
            </a:pathLst>
          </a:custGeom>
          <a:solidFill>
            <a:srgbClr val="F1F2F4"/>
          </a:solidFill>
        </p:spPr>
        <p:txBody>
          <a:bodyPr/>
          <a:lstStyle/>
          <a:p>
            <a:endParaRPr lang="en-US" sz="1200"/>
          </a:p>
        </p:txBody>
      </p:sp>
      <p:sp>
        <p:nvSpPr>
          <p:cNvPr id="13" name="object 4">
            <a:extLst>
              <a:ext uri="{FF2B5EF4-FFF2-40B4-BE49-F238E27FC236}">
                <a16:creationId xmlns:a16="http://schemas.microsoft.com/office/drawing/2014/main" id="{47A1C883-A428-6CB1-6D07-82F37340EDD8}"/>
              </a:ext>
              <a:ext uri="{C183D7F6-B498-43B3-948B-1728B52AA6E4}">
                <adec:decorative xmlns:adec="http://schemas.microsoft.com/office/drawing/2017/decorative" val="1"/>
              </a:ext>
            </a:extLst>
          </p:cNvPr>
          <p:cNvSpPr/>
          <p:nvPr/>
        </p:nvSpPr>
        <p:spPr>
          <a:xfrm>
            <a:off x="9804400" y="5878010"/>
            <a:ext cx="1314325" cy="424258"/>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sp>
        <p:nvSpPr>
          <p:cNvPr id="10" name="Title 9">
            <a:extLst>
              <a:ext uri="{FF2B5EF4-FFF2-40B4-BE49-F238E27FC236}">
                <a16:creationId xmlns:a16="http://schemas.microsoft.com/office/drawing/2014/main" id="{5FB54D47-1126-EEAA-A31D-CBD49E32F955}"/>
              </a:ext>
            </a:extLst>
          </p:cNvPr>
          <p:cNvSpPr txBox="1">
            <a:spLocks noGrp="1"/>
          </p:cNvSpPr>
          <p:nvPr>
            <p:ph type="title" idx="4294967295"/>
          </p:nvPr>
        </p:nvSpPr>
        <p:spPr>
          <a:xfrm>
            <a:off x="795372" y="1884242"/>
            <a:ext cx="3542642" cy="8361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856"/>
              </a:lnSpc>
            </a:pPr>
            <a:r>
              <a:rPr kumimoji="0" lang="en-US" sz="2800" b="0" i="0" u="none" strike="noStrike" kern="1200" cap="none" spc="0" normalizeH="0" baseline="0" noProof="0" dirty="0">
                <a:ln>
                  <a:noFill/>
                </a:ln>
                <a:solidFill>
                  <a:srgbClr val="FFFFFF"/>
                </a:solidFill>
                <a:effectLst/>
                <a:uLnTx/>
                <a:uFillTx/>
                <a:latin typeface="Arial Bold" panose="020B0704020202020204" pitchFamily="34" charset="0"/>
                <a:ea typeface="+mn-ea"/>
                <a:cs typeface="Arial Bold" panose="020B0704020202020204" pitchFamily="34" charset="0"/>
              </a:rPr>
              <a:t>Implications :</a:t>
            </a:r>
            <a:br>
              <a:rPr kumimoji="0" lang="en-US" sz="2800" b="0" i="0" u="none" strike="noStrike" kern="1200" cap="none" spc="0" normalizeH="0" baseline="0" noProof="0" dirty="0">
                <a:ln>
                  <a:noFill/>
                </a:ln>
                <a:solidFill>
                  <a:srgbClr val="FFFFFF"/>
                </a:solidFill>
                <a:effectLst/>
                <a:uLnTx/>
                <a:uFillTx/>
                <a:latin typeface="Arial Bold" panose="020B0704020202020204" pitchFamily="34" charset="0"/>
                <a:ea typeface="+mn-ea"/>
                <a:cs typeface="Arial Bold" panose="020B0704020202020204" pitchFamily="34" charset="0"/>
              </a:rPr>
            </a:br>
            <a:r>
              <a:rPr kumimoji="0" lang="en-US" sz="2800" b="0" i="0" u="none" strike="noStrike" kern="1200" cap="none" spc="0" normalizeH="0" baseline="0" noProof="0" dirty="0">
                <a:ln>
                  <a:noFill/>
                </a:ln>
                <a:solidFill>
                  <a:srgbClr val="FFFFFF"/>
                </a:solidFill>
                <a:effectLst/>
                <a:uLnTx/>
                <a:uFillTx/>
                <a:latin typeface="Arial Bold" panose="020B0704020202020204" pitchFamily="34" charset="0"/>
                <a:ea typeface="+mn-ea"/>
                <a:cs typeface="Arial Bold" panose="020B0704020202020204" pitchFamily="34" charset="0"/>
              </a:rPr>
              <a:t>Mobiliser les résultats</a:t>
            </a:r>
            <a:endParaRPr kumimoji="0" lang="en-CA" sz="2800" b="0" i="0" u="none" strike="noStrike" kern="1200" cap="none" spc="0" normalizeH="0" baseline="0" noProof="0">
              <a:ln>
                <a:noFill/>
              </a:ln>
              <a:solidFill>
                <a:schemeClr val="tx1"/>
              </a:solidFill>
              <a:effectLst/>
              <a:uLnTx/>
              <a:uFillTx/>
              <a:latin typeface="Arial Bold" panose="020B0704020202020204" pitchFamily="34" charset="0"/>
              <a:ea typeface="+mn-ea"/>
              <a:cs typeface="Arial Bold" panose="020B0704020202020204" pitchFamily="34" charset="0"/>
            </a:endParaRPr>
          </a:p>
        </p:txBody>
      </p:sp>
      <p:sp>
        <p:nvSpPr>
          <p:cNvPr id="11" name="Title 9">
            <a:extLst>
              <a:ext uri="{FF2B5EF4-FFF2-40B4-BE49-F238E27FC236}">
                <a16:creationId xmlns:a16="http://schemas.microsoft.com/office/drawing/2014/main" id="{3A2D841E-6BE9-0282-1A1E-B0AC3073008A}"/>
              </a:ext>
            </a:extLst>
          </p:cNvPr>
          <p:cNvSpPr txBox="1">
            <a:spLocks/>
          </p:cNvSpPr>
          <p:nvPr/>
        </p:nvSpPr>
        <p:spPr>
          <a:xfrm>
            <a:off x="4478607" y="1536174"/>
            <a:ext cx="6705600" cy="415498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00000"/>
              </a:lnSpc>
              <a:spcBef>
                <a:spcPts val="0"/>
              </a:spcBef>
              <a:buFont typeface="Wingdings" panose="05000000000000000000" pitchFamily="2" charset="2"/>
              <a:buChar char="v"/>
              <a:defRPr/>
            </a:pPr>
            <a:r>
              <a:rPr lang="en-CA" sz="2400" dirty="0">
                <a:latin typeface="Arial" panose="020B0604020202020204" pitchFamily="34" charset="0"/>
                <a:ea typeface="+mn-ea"/>
                <a:cs typeface="Arial" panose="020B0604020202020204" pitchFamily="34" charset="0"/>
              </a:rPr>
              <a:t>Fournir des données plus détaillées pour combler les lacunes en matière de connaissances sur les étudiants/nouveaux diplômés handicapés</a:t>
            </a:r>
          </a:p>
          <a:p>
            <a:pPr marL="457200" indent="-457200">
              <a:lnSpc>
                <a:spcPct val="100000"/>
              </a:lnSpc>
              <a:spcBef>
                <a:spcPts val="0"/>
              </a:spcBef>
              <a:buFont typeface="Wingdings" panose="05000000000000000000" pitchFamily="2" charset="2"/>
              <a:buChar char="v"/>
              <a:defRPr/>
            </a:pPr>
            <a:endParaRPr lang="en-CA" sz="2400" dirty="0">
              <a:latin typeface="Arial" panose="020B0604020202020204" pitchFamily="34" charset="0"/>
              <a:ea typeface="+mn-ea"/>
              <a:cs typeface="Arial" panose="020B0604020202020204" pitchFamily="34" charset="0"/>
            </a:endParaRPr>
          </a:p>
          <a:p>
            <a:pPr marL="457200" indent="-457200">
              <a:lnSpc>
                <a:spcPct val="100000"/>
              </a:lnSpc>
              <a:spcBef>
                <a:spcPts val="0"/>
              </a:spcBef>
              <a:buFont typeface="Wingdings" panose="05000000000000000000" pitchFamily="2" charset="2"/>
              <a:buChar char="v"/>
              <a:defRPr/>
            </a:pPr>
            <a:r>
              <a:rPr lang="en-CA" sz="2400" dirty="0">
                <a:latin typeface="Arial" panose="020B0604020202020204" pitchFamily="34" charset="0"/>
                <a:ea typeface="+mn-ea"/>
                <a:cs typeface="Arial" panose="020B0604020202020204" pitchFamily="34" charset="0"/>
              </a:rPr>
              <a:t>Formuler des recommandations pour améliorer l'accessibilité des aides à la préparation à la carrière</a:t>
            </a:r>
          </a:p>
          <a:p>
            <a:pPr marL="457200" indent="-457200">
              <a:lnSpc>
                <a:spcPct val="100000"/>
              </a:lnSpc>
              <a:spcBef>
                <a:spcPts val="0"/>
              </a:spcBef>
              <a:buFont typeface="Wingdings" panose="05000000000000000000" pitchFamily="2" charset="2"/>
              <a:buChar char="v"/>
              <a:defRPr/>
            </a:pPr>
            <a:endParaRPr lang="en-CA" sz="2400" dirty="0">
              <a:latin typeface="Arial" panose="020B0604020202020204" pitchFamily="34" charset="0"/>
              <a:ea typeface="+mn-ea"/>
              <a:cs typeface="Arial" panose="020B0604020202020204" pitchFamily="34" charset="0"/>
            </a:endParaRPr>
          </a:p>
          <a:p>
            <a:pPr marL="457200" indent="-457200">
              <a:lnSpc>
                <a:spcPct val="100000"/>
              </a:lnSpc>
              <a:spcBef>
                <a:spcPts val="0"/>
              </a:spcBef>
              <a:buFont typeface="Wingdings" panose="05000000000000000000" pitchFamily="2" charset="2"/>
              <a:buChar char="v"/>
              <a:defRPr/>
            </a:pPr>
            <a:r>
              <a:rPr lang="en-CA" sz="2400" dirty="0">
                <a:latin typeface="Arial" panose="020B0604020202020204" pitchFamily="34" charset="0"/>
                <a:ea typeface="+mn-ea"/>
                <a:cs typeface="Arial" panose="020B0604020202020204" pitchFamily="34" charset="0"/>
              </a:rPr>
              <a:t>Informer les politiques et les pratiques aux niveaux institutionnel et gouvernemental</a:t>
            </a:r>
          </a:p>
          <a:p>
            <a:pPr marL="285750" indent="-285750">
              <a:lnSpc>
                <a:spcPct val="100000"/>
              </a:lnSpc>
              <a:spcBef>
                <a:spcPts val="0"/>
              </a:spcBef>
              <a:buFont typeface="Arial" panose="020B0604020202020204" pitchFamily="34" charset="0"/>
              <a:buChar char="•"/>
              <a:defRPr/>
            </a:pPr>
            <a:endParaRPr lang="en-CA" sz="3200">
              <a:latin typeface="+mn-lt"/>
              <a:ea typeface="+mn-ea"/>
              <a:cs typeface="+mn-cs"/>
            </a:endParaRPr>
          </a:p>
          <a:p>
            <a:pPr marL="285750" indent="-285750">
              <a:lnSpc>
                <a:spcPct val="100000"/>
              </a:lnSpc>
              <a:spcBef>
                <a:spcPts val="0"/>
              </a:spcBef>
              <a:buFont typeface="Arial" panose="020B0604020202020204" pitchFamily="34" charset="0"/>
              <a:buChar char="•"/>
              <a:defRPr/>
            </a:pPr>
            <a:endParaRPr lang="en-CA" sz="1600">
              <a:latin typeface="+mn-lt"/>
              <a:ea typeface="+mn-ea"/>
              <a:cs typeface="+mn-cs"/>
            </a:endParaRPr>
          </a:p>
        </p:txBody>
      </p:sp>
    </p:spTree>
    <p:extLst>
      <p:ext uri="{BB962C8B-B14F-4D97-AF65-F5344CB8AC3E}">
        <p14:creationId xmlns:p14="http://schemas.microsoft.com/office/powerpoint/2010/main" val="2286303905"/>
      </p:ext>
    </p:extLst>
  </p:cSld>
  <p:clrMapOvr>
    <a:masterClrMapping/>
  </p:clrMapOvr>
</p:sld>
</file>

<file path=ppt/slides/slide15.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
            <a:extLst>
              <a:ext uri="{FF2B5EF4-FFF2-40B4-BE49-F238E27FC236}">
                <a16:creationId xmlns:a16="http://schemas.microsoft.com/office/drawing/2014/main" id="{1F19AFB7-5844-AD12-C539-E0AF9294EDEE}"/>
              </a:ext>
              <a:ext uri="{C183D7F6-B498-43B3-948B-1728B52AA6E4}">
                <adec:decorative xmlns:adec="http://schemas.microsoft.com/office/drawing/2017/decorative" val="1"/>
              </a:ext>
            </a:extLst>
          </p:cNvPr>
          <p:cNvGrpSpPr/>
          <p:nvPr/>
        </p:nvGrpSpPr>
        <p:grpSpPr>
          <a:xfrm>
            <a:off x="431801" y="229815"/>
            <a:ext cx="11387062" cy="6231945"/>
            <a:chOff x="0" y="0"/>
            <a:chExt cx="1411478" cy="2391030"/>
          </a:xfrm>
        </p:grpSpPr>
        <p:sp>
          <p:nvSpPr>
            <p:cNvPr id="30" name="Freeform 3">
              <a:extLst>
                <a:ext uri="{FF2B5EF4-FFF2-40B4-BE49-F238E27FC236}">
                  <a16:creationId xmlns:a16="http://schemas.microsoft.com/office/drawing/2014/main" id="{E8745EB2-529B-BB20-AA9E-9CD583CD2306}"/>
                </a:ext>
              </a:extLst>
            </p:cNvPr>
            <p:cNvSpPr/>
            <p:nvPr/>
          </p:nvSpPr>
          <p:spPr>
            <a:xfrm>
              <a:off x="0" y="0"/>
              <a:ext cx="1411478" cy="2391029"/>
            </a:xfrm>
            <a:custGeom>
              <a:avLst/>
              <a:gdLst/>
              <a:ahLst/>
              <a:cxnLst/>
              <a:rect l="l" t="t" r="r" b="b"/>
              <a:pathLst>
                <a:path w="1411478" h="2391029">
                  <a:moveTo>
                    <a:pt x="0" y="0"/>
                  </a:moveTo>
                  <a:lnTo>
                    <a:pt x="1411478" y="0"/>
                  </a:lnTo>
                  <a:lnTo>
                    <a:pt x="1411478" y="2391029"/>
                  </a:lnTo>
                  <a:lnTo>
                    <a:pt x="0" y="2391029"/>
                  </a:lnTo>
                  <a:close/>
                </a:path>
              </a:pathLst>
            </a:custGeom>
            <a:solidFill>
              <a:srgbClr val="0B1F37"/>
            </a:solidFill>
          </p:spPr>
          <p:txBody>
            <a:bodyPr/>
            <a:lstStyle/>
            <a:p>
              <a:endParaRPr lang="en-US" sz="1200"/>
            </a:p>
          </p:txBody>
        </p:sp>
        <p:sp>
          <p:nvSpPr>
            <p:cNvPr id="31" name="TextBox 4">
              <a:extLst>
                <a:ext uri="{FF2B5EF4-FFF2-40B4-BE49-F238E27FC236}">
                  <a16:creationId xmlns:a16="http://schemas.microsoft.com/office/drawing/2014/main" id="{C979E58F-0B81-46F7-A85F-A65069C6960C}"/>
                </a:ext>
              </a:extLst>
            </p:cNvPr>
            <p:cNvSpPr txBox="1"/>
            <p:nvPr/>
          </p:nvSpPr>
          <p:spPr>
            <a:xfrm>
              <a:off x="0" y="-76200"/>
              <a:ext cx="1411478" cy="2467230"/>
            </a:xfrm>
            <a:prstGeom prst="rect">
              <a:avLst/>
            </a:prstGeom>
          </p:spPr>
          <p:txBody>
            <a:bodyPr lIns="33867" tIns="33867" rIns="33867" bIns="33867" rtlCol="0" anchor="ctr"/>
            <a:lstStyle/>
            <a:p>
              <a:pPr algn="ctr">
                <a:lnSpc>
                  <a:spcPts val="1680"/>
                </a:lnSpc>
              </a:pPr>
              <a:endParaRPr sz="1200"/>
            </a:p>
          </p:txBody>
        </p:sp>
      </p:grpSp>
      <p:sp>
        <p:nvSpPr>
          <p:cNvPr id="32" name="AutoShape 5">
            <a:extLst>
              <a:ext uri="{FF2B5EF4-FFF2-40B4-BE49-F238E27FC236}">
                <a16:creationId xmlns:a16="http://schemas.microsoft.com/office/drawing/2014/main" id="{6F71D920-D067-609D-C9FB-36F20EE8B6E7}"/>
              </a:ext>
              <a:ext uri="{C183D7F6-B498-43B3-948B-1728B52AA6E4}">
                <adec:decorative xmlns:adec="http://schemas.microsoft.com/office/drawing/2017/decorative" val="1"/>
              </a:ext>
            </a:extLst>
          </p:cNvPr>
          <p:cNvSpPr/>
          <p:nvPr/>
        </p:nvSpPr>
        <p:spPr>
          <a:xfrm flipH="1" flipV="1">
            <a:off x="1005103" y="4014418"/>
            <a:ext cx="7377" cy="2792253"/>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33" name="AutoShape 6">
            <a:extLst>
              <a:ext uri="{FF2B5EF4-FFF2-40B4-BE49-F238E27FC236}">
                <a16:creationId xmlns:a16="http://schemas.microsoft.com/office/drawing/2014/main" id="{DCB54463-B996-4EF4-9E1B-BFE56C10765A}"/>
              </a:ext>
              <a:ext uri="{C183D7F6-B498-43B3-948B-1728B52AA6E4}">
                <adec:decorative xmlns:adec="http://schemas.microsoft.com/office/drawing/2017/decorative" val="1"/>
              </a:ext>
            </a:extLst>
          </p:cNvPr>
          <p:cNvSpPr/>
          <p:nvPr/>
        </p:nvSpPr>
        <p:spPr>
          <a:xfrm flipH="1" flipV="1">
            <a:off x="1002721" y="-1179261"/>
            <a:ext cx="14757" cy="2808034"/>
          </a:xfrm>
          <a:prstGeom prst="line">
            <a:avLst/>
          </a:prstGeom>
          <a:ln w="57150" cap="flat">
            <a:solidFill>
              <a:srgbClr val="738CF6"/>
            </a:solidFill>
            <a:prstDash val="solid"/>
            <a:headEnd type="none" w="sm" len="sm"/>
            <a:tailEnd type="none" w="sm" len="sm"/>
          </a:ln>
        </p:spPr>
        <p:txBody>
          <a:bodyPr/>
          <a:lstStyle/>
          <a:p>
            <a:endParaRPr lang="en-US" sz="1200"/>
          </a:p>
        </p:txBody>
      </p:sp>
      <p:sp>
        <p:nvSpPr>
          <p:cNvPr id="2" name="Title 1">
            <a:extLst>
              <a:ext uri="{FF2B5EF4-FFF2-40B4-BE49-F238E27FC236}">
                <a16:creationId xmlns:a16="http://schemas.microsoft.com/office/drawing/2014/main" id="{3C1A6D7D-849C-D2F1-D054-8BD29A05E254}"/>
              </a:ext>
            </a:extLst>
          </p:cNvPr>
          <p:cNvSpPr>
            <a:spLocks noGrp="1"/>
          </p:cNvSpPr>
          <p:nvPr>
            <p:ph type="ctrTitle"/>
          </p:nvPr>
        </p:nvSpPr>
        <p:spPr/>
        <p:txBody>
          <a:bodyPr>
            <a:normAutofit/>
          </a:bodyPr>
          <a:lstStyle/>
          <a:p>
            <a:r>
              <a:rPr lang="en-US" dirty="0">
                <a:solidFill>
                  <a:schemeClr val="bg1"/>
                </a:solidFill>
              </a:rPr>
              <a:t>Merci de votre attention !</a:t>
            </a:r>
            <a:endParaRPr lang="en-CA" dirty="0">
              <a:solidFill>
                <a:schemeClr val="bg1"/>
              </a:solidFill>
            </a:endParaRPr>
          </a:p>
        </p:txBody>
      </p:sp>
      <p:sp>
        <p:nvSpPr>
          <p:cNvPr id="34" name="Rectangle: Rounded Corners 33">
            <a:extLst>
              <a:ext uri="{FF2B5EF4-FFF2-40B4-BE49-F238E27FC236}">
                <a16:creationId xmlns:a16="http://schemas.microsoft.com/office/drawing/2014/main" id="{004F038B-0FBE-C5C4-E819-ECEC4DDC9E03}"/>
              </a:ext>
              <a:ext uri="{C183D7F6-B498-43B3-948B-1728B52AA6E4}">
                <adec:decorative xmlns:adec="http://schemas.microsoft.com/office/drawing/2017/decorative" val="1"/>
              </a:ext>
            </a:extLst>
          </p:cNvPr>
          <p:cNvSpPr/>
          <p:nvPr/>
        </p:nvSpPr>
        <p:spPr>
          <a:xfrm>
            <a:off x="9154160" y="5201920"/>
            <a:ext cx="2731229" cy="133096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bject 4">
            <a:extLst>
              <a:ext uri="{FF2B5EF4-FFF2-40B4-BE49-F238E27FC236}">
                <a16:creationId xmlns:a16="http://schemas.microsoft.com/office/drawing/2014/main" id="{8CB84BD8-C838-6CD6-E401-3FEA835179AE}"/>
              </a:ext>
              <a:ext uri="{C183D7F6-B498-43B3-948B-1728B52AA6E4}">
                <adec:decorative xmlns:adec="http://schemas.microsoft.com/office/drawing/2017/decorative" val="1"/>
              </a:ext>
            </a:extLst>
          </p:cNvPr>
          <p:cNvSpPr>
            <a:spLocks noChangeAspect="1"/>
          </p:cNvSpPr>
          <p:nvPr/>
        </p:nvSpPr>
        <p:spPr>
          <a:xfrm>
            <a:off x="9296052" y="5410544"/>
            <a:ext cx="2464147" cy="795415"/>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200"/>
          </a:p>
        </p:txBody>
      </p:sp>
    </p:spTree>
    <p:extLst>
      <p:ext uri="{BB962C8B-B14F-4D97-AF65-F5344CB8AC3E}">
        <p14:creationId xmlns:p14="http://schemas.microsoft.com/office/powerpoint/2010/main" val="929022511"/>
      </p:ext>
    </p:extLst>
  </p:cSld>
  <p:clrMapOvr>
    <a:masterClrMapping/>
  </p:clrMapOvr>
</p:sld>
</file>

<file path=ppt/slides/slide1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rgbClr val="F4F9FD"/>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F3296CD-A63C-4D4F-AAD6-347B6E792551}"/>
              </a:ext>
            </a:extLst>
          </p:cNvPr>
          <p:cNvSpPr txBox="1"/>
          <p:nvPr/>
        </p:nvSpPr>
        <p:spPr>
          <a:xfrm>
            <a:off x="289301" y="2779889"/>
            <a:ext cx="6222794" cy="461665"/>
          </a:xfrm>
          <a:prstGeom prst="rect">
            <a:avLst/>
          </a:prstGeom>
          <a:noFill/>
        </p:spPr>
        <p:txBody>
          <a:bodyPr wrap="none" rtlCol="0">
            <a:spAutoFit/>
          </a:bodyPr>
          <a:lstStyle/>
          <a:p>
            <a:r>
              <a:rPr lang="de-DE" sz="2400" noProof="1">
                <a:solidFill>
                  <a:srgbClr val="0F2B46"/>
                </a:solidFill>
                <a:latin typeface="Helvetica" pitchFamily="2" charset="0"/>
              </a:rPr>
              <a:t>Abonnez-vous à DeepL Pro pour éditer ce document.</a:t>
            </a:r>
          </a:p>
        </p:txBody>
      </p:sp>
      <p:sp>
        <p:nvSpPr>
          <p:cNvPr id="8" name="TextBox 7">
            <a:extLst>
              <a:ext uri="{FF2B5EF4-FFF2-40B4-BE49-F238E27FC236}">
                <a16:creationId xmlns:a16="http://schemas.microsoft.com/office/drawing/2014/main" id="{1DDA699B-AA79-2E42-83E3-ACBDD53F87D8}"/>
              </a:ext>
            </a:extLst>
          </p:cNvPr>
          <p:cNvSpPr txBox="1"/>
          <p:nvPr/>
        </p:nvSpPr>
        <p:spPr>
          <a:xfrm>
            <a:off x="289301" y="3241554"/>
            <a:ext cx="4887235" cy="369332"/>
          </a:xfrm>
          <a:prstGeom prst="rect">
            <a:avLst/>
          </a:prstGeom>
          <a:noFill/>
        </p:spPr>
        <p:txBody>
          <a:bodyPr wrap="none" rtlCol="0">
            <a:spAutoFit/>
          </a:bodyPr>
          <a:lstStyle/>
          <a:p>
            <a:r>
              <a:rPr lang="de-DE" noProof="1">
                <a:solidFill>
                  <a:srgbClr val="0F2B46"/>
                </a:solidFill>
                <a:latin typeface="Helvetica" pitchFamily="2" charset="0"/>
              </a:rPr>
              <a:t>Visitez </a:t>
            </a:r>
            <a:r>
              <a:rPr lang="de-DE" noProof="1">
                <a:solidFill>
                  <a:srgbClr val="006494"/>
                </a:solidFill>
                <a:latin typeface="Helvetica" pitchFamily="2" charset="0"/>
                <a:hlinkClick r:id="R8976a676d13941f7"/>
              </a:rPr>
              <a:t>www.DeepL.com/pro</a:t>
            </a:r>
            <a:r>
              <a:rPr lang="de-DE" noProof="1">
                <a:solidFill>
                  <a:srgbClr val="0F2B46"/>
                </a:solidFill>
                <a:latin typeface="Helvetica" pitchFamily="2" charset="0"/>
              </a:rPr>
              <a:t> pour en savoir plus.</a:t>
            </a:r>
          </a:p>
        </p:txBody>
      </p:sp>
      <p:pic>
        <p:nvPicPr>
          <p:cNvPr id="3" name="Picture 2">
            <a:extLst>
              <a:ext uri="{FF2B5EF4-FFF2-40B4-BE49-F238E27FC236}">
                <a16:creationId xmlns:a16="http://schemas.microsoft.com/office/drawing/2014/main" id="{91465485-E747-EF46-84F2-5C5CB0F90C9B}"/>
              </a:ext>
            </a:extLst>
          </p:cNvPr>
          <p:cNvPicPr>
            <a:picLocks noChangeAspect="1"/>
          </p:cNvPicPr>
          <p:nvPr/>
        </p:nvPicPr>
        <p:blipFill>
          <a:blip r:embed="R6614d4e88acb48e4"/>
          <a:stretch>
            <a:fillRect/>
          </a:stretch>
        </p:blipFill>
        <p:spPr>
          <a:xfrm>
            <a:off x="400512" y="1215557"/>
            <a:ext cx="2616200" cy="889000"/>
          </a:xfrm>
          <a:prstGeom prst="rect">
            <a:avLst/>
          </a:prstGeom>
        </p:spPr>
      </p:pic>
    </p:spTree>
    <p:extLst>
      <p:ext uri="{BB962C8B-B14F-4D97-AF65-F5344CB8AC3E}">
        <p14:creationId xmlns:p14="http://schemas.microsoft.com/office/powerpoint/2010/main" val="14123645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4" ma:contentTypeDescription="Create a new document." ma:contentTypeScope="" ma:versionID="eb468653011a13fed5548e7aef7bfc2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6905218f4ff063b40ca49a697a88c4cf"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Props1.xml><?xml version="1.0" encoding="utf-8"?>
<ds:datastoreItem xmlns:ds="http://schemas.openxmlformats.org/officeDocument/2006/customXml" ds:itemID="{87B81C9D-130E-4AC6-8477-A990882951B2}">
  <ds:schemaRefs>
    <ds:schemaRef ds:uri="http://schemas.microsoft.com/sharepoint/v3/contenttype/forms"/>
  </ds:schemaRefs>
</ds:datastoreItem>
</file>

<file path=customXml/itemProps2.xml><?xml version="1.0" encoding="utf-8"?>
<ds:datastoreItem xmlns:ds="http://schemas.openxmlformats.org/officeDocument/2006/customXml" ds:itemID="{CBA4589F-6115-4A7E-A7C5-C3D27A0697AC}"/>
</file>

<file path=customXml/itemProps3.xml><?xml version="1.0" encoding="utf-8"?>
<ds:datastoreItem xmlns:ds="http://schemas.openxmlformats.org/officeDocument/2006/customXml" ds:itemID="{5F12E60E-C856-4132-B176-2EBE9A201DB0}">
  <ds:schemaRefs>
    <ds:schemaRef ds:uri="http://www.w3.org/XML/1998/namespace"/>
    <ds:schemaRef ds:uri="81feb0f6-aa14-4c7f-9fb2-0e7c0c2858a8"/>
    <ds:schemaRef ds:uri="f61fc526-369a-4173-9222-99ed8c3bd08c"/>
    <ds:schemaRef ds:uri="http://purl.org/dc/elements/1.1/"/>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http://schemas.microsoft.com/office/2006/metadata/properties"/>
    <ds:schemaRef ds:uri="http://purl.org/dc/terms/"/>
  </ds:schemaRefs>
</ds:datastoreItem>
</file>

<file path=docProps/app.xml><?xml version="1.0" encoding="utf-8"?>
<ap:Properties xmlns:vt="http://schemas.openxmlformats.org/officeDocument/2006/docPropsVTypes" xmlns:ap="http://schemas.openxmlformats.org/officeDocument/2006/extended-properties">
  <ap:TotalTime>0</ap:TotalTime>
  <ap:Words>427</ap:Words>
  <ap:Application>Microsoft Office PowerPoint</ap:Application>
  <ap:PresentationFormat>Widescreen</ap:PresentationFormat>
  <ap:Paragraphs>75</ap:Paragraphs>
  <ap:Slides>15</ap:Slides>
  <ap:Notes>15</ap:Notes>
  <ap:HiddenSlides>0</ap:HiddenSlides>
  <ap:MMClips>0</ap:MMClips>
  <ap:ScaleCrop>false</ap:ScaleCrop>
  <ap:HeadingPairs>
    <vt:vector baseType="variant" size="6">
      <vt:variant>
        <vt:lpstr>Fonts Used</vt:lpstr>
      </vt:variant>
      <vt:variant>
        <vt:i4>6</vt:i4>
      </vt:variant>
      <vt:variant>
        <vt:lpstr>Theme</vt:lpstr>
      </vt:variant>
      <vt:variant>
        <vt:i4>1</vt:i4>
      </vt:variant>
      <vt:variant>
        <vt:lpstr>Slide Titles</vt:lpstr>
      </vt:variant>
      <vt:variant>
        <vt:i4>15</vt:i4>
      </vt:variant>
    </vt:vector>
  </ap:HeadingPairs>
  <ap:TitlesOfParts>
    <vt:vector baseType="lpstr" size="22">
      <vt:lpstr>Aptos</vt:lpstr>
      <vt:lpstr>Aptos Display</vt:lpstr>
      <vt:lpstr>Arial</vt:lpstr>
      <vt:lpstr>Arial Bold</vt:lpstr>
      <vt:lpstr>Arial Light</vt:lpstr>
      <vt:lpstr>Wingdings</vt:lpstr>
      <vt:lpstr>Office Theme</vt:lpstr>
      <vt:lpstr>  Beyond the diploma: New graduates with disabilities, and the transition to the labour market Preliminary findings from the Sourcing Understanding Through Research for Future Talent (SURF) Project</vt:lpstr>
      <vt:lpstr>Background and Rationale: Critical Period for Opportunity</vt:lpstr>
      <vt:lpstr>Research Questions</vt:lpstr>
      <vt:lpstr>Methods</vt:lpstr>
      <vt:lpstr>Preliminary  Results: Demographics</vt:lpstr>
      <vt:lpstr>Preliminary  Results:  Disability Type 1</vt:lpstr>
      <vt:lpstr>Preliminary  Results:  Disability Type 2</vt:lpstr>
      <vt:lpstr>Preliminary  Results:  Disability Type 3</vt:lpstr>
      <vt:lpstr>Preliminary Results SES Perceptions in Canada</vt:lpstr>
      <vt:lpstr>Preliminary Results SES Perceptions in College/University</vt:lpstr>
      <vt:lpstr>Preliminary  Results:  Job Search Expectations</vt:lpstr>
      <vt:lpstr>Preliminary  Results:  Job Alignment</vt:lpstr>
      <vt:lpstr>Preliminary  Results:  Expected Salary</vt:lpstr>
      <vt:lpstr>Implications: Mobilizing findings</vt:lpstr>
      <vt:lpstr>Thank you!</vt:lpstr>
    </vt:vector>
  </ap:TitlesOfParts>
  <ap:Company/>
  <ap:LinksUpToDate>false</ap:LinksUpToDate>
  <ap:SharedDoc>false</ap:SharedDoc>
  <ap:HyperlinksChanged>false</ap:HyperlinksChanged>
  <ap:AppVersion>16.0000</ap:AppVersion>
</ap: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docId:77C13ABBEAAA3B0CD03ED279F25AA446</cp:keywords>
  <cp:lastModifiedBy/>
  <cp:revision>1</cp:revision>
  <dcterms:created xsi:type="dcterms:W3CDTF">2024-03-26T20:28:22Z</dcterms:created>
  <dcterms:modified xsi:type="dcterms:W3CDTF">2024-04-10T14:27:26Z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y fmtid="{D5CDD505-2E9C-101B-9397-08002B2CF9AE}" pid="3" name="MediaServiceImageTags">
    <vt:lpwstr/>
  </property>
</Properties>
</file>