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56" r:id="rId5"/>
    <p:sldId id="258" r:id="rId6"/>
    <p:sldId id="328" r:id="rId7"/>
    <p:sldId id="329" r:id="rId8"/>
    <p:sldId id="305" r:id="rId9"/>
    <p:sldId id="323" r:id="rId10"/>
    <p:sldId id="327" r:id="rId11"/>
    <p:sldId id="334" r:id="rId12"/>
    <p:sldId id="335" r:id="rId13"/>
    <p:sldId id="330" r:id="rId14"/>
    <p:sldId id="331" r:id="rId15"/>
    <p:sldId id="332" r:id="rId16"/>
    <p:sldId id="333" r:id="rId17"/>
    <p:sldId id="336" r:id="rId18"/>
    <p:sldId id="337"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82731" autoAdjust="0"/>
  </p:normalViewPr>
  <p:slideViewPr>
    <p:cSldViewPr snapToGrid="0">
      <p:cViewPr varScale="1">
        <p:scale>
          <a:sx n="55" d="100"/>
          <a:sy n="55" d="100"/>
        </p:scale>
        <p:origin x="1092" y="5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4/22/2024</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4/22/2024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www.linkedin.com/company/accessible-creates/" TargetMode="External"/><Relationship Id="rId2" Type="http://schemas.openxmlformats.org/officeDocument/2006/relationships/hyperlink" Target="https://www.accessiblecreates.ca/" TargetMode="Externa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hyperlink" Target="https://www.instagram.com/accessiblecreate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2738434" y="1979147"/>
            <a:ext cx="8269090" cy="2558129"/>
          </a:xfrm>
        </p:spPr>
        <p:txBody>
          <a:bodyPr/>
          <a:lstStyle/>
          <a:p>
            <a:pPr>
              <a:lnSpc>
                <a:spcPct val="150000"/>
              </a:lnSpc>
            </a:pPr>
            <a:r>
              <a:rPr lang="en-US" sz="4400" dirty="0">
                <a:latin typeface="+mn-lt"/>
              </a:rPr>
              <a:t>Hiring and Retaining Disabled and Neurodiverse Talent </a:t>
            </a:r>
          </a:p>
        </p:txBody>
      </p:sp>
      <p:sp>
        <p:nvSpPr>
          <p:cNvPr id="3" name="Subtitle 2">
            <a:extLst>
              <a:ext uri="{FF2B5EF4-FFF2-40B4-BE49-F238E27FC236}">
                <a16:creationId xmlns:a16="http://schemas.microsoft.com/office/drawing/2014/main" id="{0D537F64-4C96-4AA8-BB21-E8053A3186DD}"/>
              </a:ext>
            </a:extLst>
          </p:cNvPr>
          <p:cNvSpPr>
            <a:spLocks noGrp="1"/>
          </p:cNvSpPr>
          <p:nvPr>
            <p:ph type="subTitle" idx="1"/>
          </p:nvPr>
        </p:nvSpPr>
        <p:spPr>
          <a:xfrm>
            <a:off x="2325712" y="5211395"/>
            <a:ext cx="7077456" cy="868680"/>
          </a:xfrm>
        </p:spPr>
        <p:txBody>
          <a:bodyPr>
            <a:noAutofit/>
          </a:bodyPr>
          <a:lstStyle/>
          <a:p>
            <a:pPr marL="0" indent="0" algn="ctr">
              <a:lnSpc>
                <a:spcPct val="150000"/>
              </a:lnSpc>
              <a:buNone/>
            </a:pPr>
            <a:r>
              <a:rPr lang="en-US" sz="2400" b="1" dirty="0"/>
              <a:t>Prepared by Sydney Elaine Butler</a:t>
            </a:r>
          </a:p>
          <a:p>
            <a:pPr marL="0" indent="0" algn="ctr">
              <a:lnSpc>
                <a:spcPct val="150000"/>
              </a:lnSpc>
              <a:buNone/>
            </a:pPr>
            <a:r>
              <a:rPr lang="en-US" sz="2400" b="1" dirty="0"/>
              <a:t>Founder of Accessible Creates</a:t>
            </a:r>
          </a:p>
        </p:txBody>
      </p:sp>
      <p:pic>
        <p:nvPicPr>
          <p:cNvPr id="7" name="Picture 6" descr="Rainbow infinity sign">
            <a:extLst>
              <a:ext uri="{FF2B5EF4-FFF2-40B4-BE49-F238E27FC236}">
                <a16:creationId xmlns:a16="http://schemas.microsoft.com/office/drawing/2014/main" id="{C8733CC0-244B-46E9-B524-706DE45D45F5}"/>
              </a:ext>
            </a:extLst>
          </p:cNvPr>
          <p:cNvPicPr>
            <a:picLocks noChangeAspect="1"/>
          </p:cNvPicPr>
          <p:nvPr/>
        </p:nvPicPr>
        <p:blipFill>
          <a:blip r:embed="rId2"/>
          <a:stretch>
            <a:fillRect/>
          </a:stretch>
        </p:blipFill>
        <p:spPr>
          <a:xfrm>
            <a:off x="9921268" y="185194"/>
            <a:ext cx="2146079" cy="937632"/>
          </a:xfrm>
          <a:prstGeom prst="rect">
            <a:avLst/>
          </a:prstGeom>
        </p:spPr>
      </p:pic>
      <p:pic>
        <p:nvPicPr>
          <p:cNvPr id="4" name="Picture 3" descr="Accessible Creates Logo">
            <a:extLst>
              <a:ext uri="{FF2B5EF4-FFF2-40B4-BE49-F238E27FC236}">
                <a16:creationId xmlns:a16="http://schemas.microsoft.com/office/drawing/2014/main" id="{7757C640-16A8-43C5-8FF0-613732EF0843}"/>
              </a:ext>
            </a:extLst>
          </p:cNvPr>
          <p:cNvPicPr>
            <a:picLocks noChangeAspect="1"/>
          </p:cNvPicPr>
          <p:nvPr/>
        </p:nvPicPr>
        <p:blipFill>
          <a:blip r:embed="rId3"/>
          <a:stretch>
            <a:fillRect/>
          </a:stretch>
        </p:blipFill>
        <p:spPr>
          <a:xfrm>
            <a:off x="9130496" y="3912243"/>
            <a:ext cx="3061504" cy="3061504"/>
          </a:xfrm>
          <a:prstGeom prst="rect">
            <a:avLst/>
          </a:prstGeom>
        </p:spPr>
      </p:pic>
    </p:spTree>
    <p:extLst>
      <p:ext uri="{BB962C8B-B14F-4D97-AF65-F5344CB8AC3E}">
        <p14:creationId xmlns:p14="http://schemas.microsoft.com/office/powerpoint/2010/main" val="3946934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79425" y="476250"/>
            <a:ext cx="11214100" cy="646331"/>
          </a:xfrm>
        </p:spPr>
        <p:txBody>
          <a:bodyPr/>
          <a:lstStyle/>
          <a:p>
            <a:pPr algn="ctr"/>
            <a:r>
              <a:rPr lang="en-US" sz="4000" dirty="0">
                <a:latin typeface="Arial" panose="020B0604020202020204" pitchFamily="34" charset="0"/>
                <a:cs typeface="Arial" panose="020B0604020202020204" pitchFamily="34" charset="0"/>
              </a:rPr>
              <a:t>Agenda</a:t>
            </a:r>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13"/>
          </p:nvPr>
        </p:nvSpPr>
        <p:spPr>
          <a:xfrm>
            <a:off x="0" y="1267428"/>
            <a:ext cx="12192000" cy="5590572"/>
          </a:xfrm>
        </p:spPr>
        <p:txBody>
          <a:bodyPr/>
          <a:lstStyle/>
          <a:p>
            <a:pPr>
              <a:lnSpc>
                <a:spcPct val="150000"/>
              </a:lnSpc>
            </a:pPr>
            <a:r>
              <a:rPr lang="en-US" sz="2400" dirty="0"/>
              <a:t>Recruitment Strategies</a:t>
            </a:r>
          </a:p>
          <a:p>
            <a:pPr>
              <a:lnSpc>
                <a:spcPct val="150000"/>
              </a:lnSpc>
            </a:pPr>
            <a:r>
              <a:rPr lang="en-US" sz="2400" dirty="0"/>
              <a:t>Inclusive Interviewing</a:t>
            </a:r>
          </a:p>
          <a:p>
            <a:pPr>
              <a:lnSpc>
                <a:spcPct val="150000"/>
              </a:lnSpc>
            </a:pPr>
            <a:r>
              <a:rPr lang="en-US" sz="2400" dirty="0"/>
              <a:t>Onboarding</a:t>
            </a:r>
          </a:p>
          <a:p>
            <a:pPr>
              <a:lnSpc>
                <a:spcPct val="150000"/>
              </a:lnSpc>
            </a:pPr>
            <a:r>
              <a:rPr lang="en-US" sz="2400" dirty="0"/>
              <a:t>Retaining Strategies </a:t>
            </a:r>
          </a:p>
          <a:p>
            <a:pPr>
              <a:lnSpc>
                <a:spcPct val="150000"/>
              </a:lnSpc>
            </a:pPr>
            <a:r>
              <a:rPr lang="en-US" sz="2400" dirty="0"/>
              <a:t>Use of Policies and Procedures</a:t>
            </a:r>
          </a:p>
          <a:p>
            <a:pPr>
              <a:lnSpc>
                <a:spcPct val="150000"/>
              </a:lnSpc>
            </a:pPr>
            <a:endParaRPr lang="en-US" sz="2400" dirty="0"/>
          </a:p>
          <a:p>
            <a:pPr>
              <a:lnSpc>
                <a:spcPct val="150000"/>
              </a:lnSpc>
            </a:pPr>
            <a:endParaRPr lang="en-US" sz="2400" dirty="0"/>
          </a:p>
          <a:p>
            <a:pPr>
              <a:lnSpc>
                <a:spcPct val="150000"/>
              </a:lnSpc>
            </a:pPr>
            <a:endParaRPr lang="en-US" sz="2400" dirty="0"/>
          </a:p>
          <a:p>
            <a:pPr>
              <a:lnSpc>
                <a:spcPct val="150000"/>
              </a:lnSpc>
            </a:pPr>
            <a:endParaRPr lang="en-US" sz="2400"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2</a:t>
            </a:fld>
            <a:endParaRPr lang="en-US" dirty="0"/>
          </a:p>
        </p:txBody>
      </p:sp>
    </p:spTree>
    <p:extLst>
      <p:ext uri="{BB962C8B-B14F-4D97-AF65-F5344CB8AC3E}">
        <p14:creationId xmlns:p14="http://schemas.microsoft.com/office/powerpoint/2010/main" val="3733486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1400172" y="5664462"/>
            <a:ext cx="6412739" cy="308075"/>
          </a:xfrm>
        </p:spPr>
        <p:txBody>
          <a:bodyPr>
            <a:noAutofit/>
          </a:bodyPr>
          <a:lstStyle/>
          <a:p>
            <a:pPr algn="ctr">
              <a:lnSpc>
                <a:spcPct val="150000"/>
              </a:lnSpc>
            </a:pPr>
            <a:r>
              <a:rPr lang="en-US" sz="4800" dirty="0">
                <a:effectLst>
                  <a:outerShdw blurRad="38100" dist="38100" dir="2700000" algn="tl">
                    <a:srgbClr val="000000">
                      <a:alpha val="43137"/>
                    </a:srgbClr>
                  </a:outerShdw>
                </a:effectLst>
                <a:latin typeface="+mn-lt"/>
              </a:rPr>
              <a:t>So you want to hire a Neurodiverse or Disabled Candidate for a position? </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3</a:t>
            </a:fld>
            <a:endParaRPr lang="en-US" dirty="0"/>
          </a:p>
        </p:txBody>
      </p:sp>
    </p:spTree>
    <p:extLst>
      <p:ext uri="{BB962C8B-B14F-4D97-AF65-F5344CB8AC3E}">
        <p14:creationId xmlns:p14="http://schemas.microsoft.com/office/powerpoint/2010/main" val="1091737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800989" y="681037"/>
            <a:ext cx="11214100" cy="646331"/>
          </a:xfrm>
        </p:spPr>
        <p:txBody>
          <a:bodyPr/>
          <a:lstStyle/>
          <a:p>
            <a:pPr algn="ctr"/>
            <a:r>
              <a:rPr lang="en-CA" sz="4000" dirty="0">
                <a:latin typeface="+mn-lt"/>
              </a:rPr>
              <a:t>Recruitment</a:t>
            </a: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4</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0" y="1157422"/>
            <a:ext cx="12192000" cy="5530632"/>
          </a:xfrm>
        </p:spPr>
        <p:txBody>
          <a:bodyPr>
            <a:normAutofit/>
          </a:bodyPr>
          <a:lstStyle/>
          <a:p>
            <a:pPr>
              <a:lnSpc>
                <a:spcPct val="200000"/>
              </a:lnSpc>
            </a:pPr>
            <a:r>
              <a:rPr lang="en-US" sz="2400" dirty="0"/>
              <a:t>Starts with an accessible recruitment, interviewing, and hiring process</a:t>
            </a:r>
          </a:p>
          <a:p>
            <a:pPr>
              <a:lnSpc>
                <a:spcPct val="200000"/>
              </a:lnSpc>
            </a:pPr>
            <a:r>
              <a:rPr lang="en-US" sz="2400" dirty="0"/>
              <a:t>Understanding barriers and then removing barriers in the hiring process</a:t>
            </a:r>
          </a:p>
          <a:p>
            <a:pPr>
              <a:lnSpc>
                <a:spcPct val="200000"/>
              </a:lnSpc>
            </a:pPr>
            <a:r>
              <a:rPr lang="en-US" sz="2400" dirty="0"/>
              <a:t>Ensuring website is up to WCAG Guidelines to ensure Accessibility</a:t>
            </a:r>
          </a:p>
          <a:p>
            <a:pPr>
              <a:lnSpc>
                <a:spcPct val="200000"/>
              </a:lnSpc>
            </a:pPr>
            <a:r>
              <a:rPr lang="en-US" sz="2400" dirty="0"/>
              <a:t>Accommodation Statement for candidates</a:t>
            </a:r>
          </a:p>
          <a:p>
            <a:pPr>
              <a:lnSpc>
                <a:spcPct val="200000"/>
              </a:lnSpc>
            </a:pPr>
            <a:r>
              <a:rPr lang="en-US" sz="2400" dirty="0"/>
              <a:t>Modify job postings to use more accessible and inclusive language</a:t>
            </a:r>
          </a:p>
          <a:p>
            <a:pPr>
              <a:lnSpc>
                <a:spcPct val="200000"/>
              </a:lnSpc>
            </a:pPr>
            <a:r>
              <a:rPr lang="en-US" sz="2400" dirty="0"/>
              <a:t>Make it clear that the company welcomes Neurodiverse and Disabled talent</a:t>
            </a:r>
          </a:p>
          <a:p>
            <a:pPr marL="0" indent="0" algn="ctr">
              <a:buNone/>
            </a:pPr>
            <a:endParaRPr lang="en-CA" sz="2400" dirty="0"/>
          </a:p>
          <a:p>
            <a:endParaRPr lang="en-CA" sz="2000" dirty="0"/>
          </a:p>
        </p:txBody>
      </p:sp>
    </p:spTree>
    <p:extLst>
      <p:ext uri="{BB962C8B-B14F-4D97-AF65-F5344CB8AC3E}">
        <p14:creationId xmlns:p14="http://schemas.microsoft.com/office/powerpoint/2010/main" val="214377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324457" y="3337953"/>
            <a:ext cx="9757823" cy="1731758"/>
          </a:xfrm>
        </p:spPr>
        <p:txBody>
          <a:bodyPr>
            <a:noAutofit/>
          </a:bodyPr>
          <a:lstStyle/>
          <a:p>
            <a:pPr algn="ctr">
              <a:lnSpc>
                <a:spcPct val="150000"/>
              </a:lnSpc>
            </a:pPr>
            <a:r>
              <a:rPr lang="en-US" sz="4800" dirty="0">
                <a:effectLst>
                  <a:outerShdw blurRad="38100" dist="38100" dir="2700000" algn="tl">
                    <a:srgbClr val="000000">
                      <a:alpha val="43137"/>
                    </a:srgbClr>
                  </a:outerShdw>
                </a:effectLst>
                <a:latin typeface="+mn-lt"/>
              </a:rPr>
              <a:t>Conducting an Inclusive Interview Process</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Tree>
    <p:extLst>
      <p:ext uri="{BB962C8B-B14F-4D97-AF65-F5344CB8AC3E}">
        <p14:creationId xmlns:p14="http://schemas.microsoft.com/office/powerpoint/2010/main" val="3961275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800989" y="681037"/>
            <a:ext cx="11214100" cy="646331"/>
          </a:xfrm>
        </p:spPr>
        <p:txBody>
          <a:bodyPr/>
          <a:lstStyle/>
          <a:p>
            <a:pPr algn="ctr"/>
            <a:r>
              <a:rPr lang="en-CA" sz="4000" dirty="0">
                <a:latin typeface="+mn-lt"/>
              </a:rPr>
              <a:t>Inclusive Interviewing</a:t>
            </a: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6</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36965" y="1327367"/>
            <a:ext cx="12155035" cy="4849595"/>
          </a:xfrm>
        </p:spPr>
        <p:txBody>
          <a:bodyPr>
            <a:normAutofit/>
          </a:bodyPr>
          <a:lstStyle/>
          <a:p>
            <a:pPr>
              <a:lnSpc>
                <a:spcPct val="150000"/>
              </a:lnSpc>
            </a:pPr>
            <a:r>
              <a:rPr lang="en-US" sz="2400" dirty="0"/>
              <a:t>Asking if any accommodations are needed</a:t>
            </a:r>
          </a:p>
          <a:p>
            <a:pPr>
              <a:lnSpc>
                <a:spcPct val="150000"/>
              </a:lnSpc>
            </a:pPr>
            <a:r>
              <a:rPr lang="en-US" sz="2400" dirty="0"/>
              <a:t>“Do you have any accessibility needs?”</a:t>
            </a:r>
          </a:p>
          <a:p>
            <a:pPr lvl="1">
              <a:lnSpc>
                <a:spcPct val="150000"/>
              </a:lnSpc>
            </a:pPr>
            <a:r>
              <a:rPr lang="en-US" sz="2000" dirty="0"/>
              <a:t>“I require accessibility needs”</a:t>
            </a:r>
          </a:p>
          <a:p>
            <a:pPr lvl="1">
              <a:lnSpc>
                <a:spcPct val="150000"/>
              </a:lnSpc>
            </a:pPr>
            <a:r>
              <a:rPr lang="en-US" sz="2000" dirty="0"/>
              <a:t>“Yes”</a:t>
            </a:r>
          </a:p>
          <a:p>
            <a:pPr>
              <a:lnSpc>
                <a:spcPct val="150000"/>
              </a:lnSpc>
            </a:pPr>
            <a:r>
              <a:rPr lang="en-US" sz="2200" dirty="0"/>
              <a:t>No right to ask for disability, but say you will help.</a:t>
            </a:r>
          </a:p>
          <a:p>
            <a:pPr>
              <a:lnSpc>
                <a:spcPct val="150000"/>
              </a:lnSpc>
            </a:pPr>
            <a:r>
              <a:rPr lang="en-US" sz="2200" dirty="0"/>
              <a:t> Accommodations (Check-In, Provide more or less as needed)</a:t>
            </a:r>
          </a:p>
          <a:p>
            <a:pPr>
              <a:lnSpc>
                <a:spcPct val="150000"/>
              </a:lnSpc>
            </a:pPr>
            <a:r>
              <a:rPr lang="en-US" sz="2200" dirty="0"/>
              <a:t>Closed Captioning for ALL Virtual Interviews</a:t>
            </a:r>
          </a:p>
          <a:p>
            <a:pPr marL="0" indent="0" algn="ctr">
              <a:buNone/>
            </a:pPr>
            <a:endParaRPr lang="en-CA" sz="2400" dirty="0"/>
          </a:p>
          <a:p>
            <a:endParaRPr lang="en-CA" sz="2000" dirty="0"/>
          </a:p>
        </p:txBody>
      </p:sp>
    </p:spTree>
    <p:extLst>
      <p:ext uri="{BB962C8B-B14F-4D97-AF65-F5344CB8AC3E}">
        <p14:creationId xmlns:p14="http://schemas.microsoft.com/office/powerpoint/2010/main" val="1445067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800989" y="681037"/>
            <a:ext cx="11214100" cy="646331"/>
          </a:xfrm>
        </p:spPr>
        <p:txBody>
          <a:bodyPr/>
          <a:lstStyle/>
          <a:p>
            <a:pPr algn="ctr"/>
            <a:r>
              <a:rPr lang="en-CA" sz="4000" dirty="0">
                <a:latin typeface="+mn-lt"/>
              </a:rPr>
              <a:t>Inclusive Interviewing </a:t>
            </a: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7</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0" y="1230068"/>
            <a:ext cx="12107119" cy="5627932"/>
          </a:xfrm>
        </p:spPr>
        <p:txBody>
          <a:bodyPr>
            <a:normAutofit/>
          </a:bodyPr>
          <a:lstStyle/>
          <a:p>
            <a:pPr>
              <a:lnSpc>
                <a:spcPct val="150000"/>
              </a:lnSpc>
            </a:pPr>
            <a:r>
              <a:rPr lang="en-CA" sz="2400" dirty="0"/>
              <a:t>Providing questions when requesting for an interview</a:t>
            </a:r>
          </a:p>
          <a:p>
            <a:pPr>
              <a:lnSpc>
                <a:spcPct val="150000"/>
              </a:lnSpc>
            </a:pPr>
            <a:r>
              <a:rPr lang="en-CA" sz="2400" dirty="0"/>
              <a:t>Rephrasing questions as needed</a:t>
            </a:r>
          </a:p>
          <a:p>
            <a:pPr>
              <a:lnSpc>
                <a:spcPct val="150000"/>
              </a:lnSpc>
            </a:pPr>
            <a:r>
              <a:rPr lang="en-CA" sz="2400" dirty="0"/>
              <a:t>Provide adequate time to answer the question</a:t>
            </a:r>
          </a:p>
          <a:p>
            <a:pPr>
              <a:lnSpc>
                <a:spcPct val="150000"/>
              </a:lnSpc>
            </a:pPr>
            <a:r>
              <a:rPr lang="en-CA" sz="2400" dirty="0"/>
              <a:t>Ensure the person understands the question being asked</a:t>
            </a:r>
          </a:p>
          <a:p>
            <a:pPr lvl="1">
              <a:lnSpc>
                <a:spcPct val="150000"/>
              </a:lnSpc>
            </a:pPr>
            <a:r>
              <a:rPr lang="en-CA" sz="2000" dirty="0"/>
              <a:t>“Do you understand the question?”</a:t>
            </a:r>
          </a:p>
          <a:p>
            <a:pPr marL="0" indent="0">
              <a:buNone/>
            </a:pPr>
            <a:endParaRPr lang="en-CA" sz="2000" dirty="0"/>
          </a:p>
        </p:txBody>
      </p:sp>
    </p:spTree>
    <p:extLst>
      <p:ext uri="{BB962C8B-B14F-4D97-AF65-F5344CB8AC3E}">
        <p14:creationId xmlns:p14="http://schemas.microsoft.com/office/powerpoint/2010/main" val="1430226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255009" y="2896564"/>
            <a:ext cx="9757823" cy="1731758"/>
          </a:xfrm>
        </p:spPr>
        <p:txBody>
          <a:bodyPr>
            <a:noAutofit/>
          </a:bodyPr>
          <a:lstStyle/>
          <a:p>
            <a:pPr algn="ctr">
              <a:lnSpc>
                <a:spcPct val="150000"/>
              </a:lnSpc>
            </a:pPr>
            <a:r>
              <a:rPr lang="en-US" sz="4800" dirty="0">
                <a:effectLst>
                  <a:outerShdw blurRad="38100" dist="38100" dir="2700000" algn="tl">
                    <a:srgbClr val="000000">
                      <a:alpha val="43137"/>
                    </a:srgbClr>
                  </a:outerShdw>
                </a:effectLst>
                <a:latin typeface="+mn-lt"/>
              </a:rPr>
              <a:t>Onboarding </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8</a:t>
            </a:fld>
            <a:endParaRPr lang="en-US" dirty="0"/>
          </a:p>
        </p:txBody>
      </p:sp>
    </p:spTree>
    <p:extLst>
      <p:ext uri="{BB962C8B-B14F-4D97-AF65-F5344CB8AC3E}">
        <p14:creationId xmlns:p14="http://schemas.microsoft.com/office/powerpoint/2010/main" val="4255200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800989" y="681037"/>
            <a:ext cx="11214100" cy="646331"/>
          </a:xfrm>
        </p:spPr>
        <p:txBody>
          <a:bodyPr/>
          <a:lstStyle/>
          <a:p>
            <a:pPr algn="ctr"/>
            <a:r>
              <a:rPr lang="en-CA" sz="4000" dirty="0">
                <a:latin typeface="+mn-lt"/>
              </a:rPr>
              <a:t>Onboarding  </a:t>
            </a: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9</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0" y="1230068"/>
            <a:ext cx="12107119" cy="5627932"/>
          </a:xfrm>
        </p:spPr>
        <p:txBody>
          <a:bodyPr>
            <a:normAutofit/>
          </a:bodyPr>
          <a:lstStyle/>
          <a:p>
            <a:pPr>
              <a:lnSpc>
                <a:spcPct val="150000"/>
              </a:lnSpc>
            </a:pPr>
            <a:r>
              <a:rPr lang="en-US" sz="2400" dirty="0">
                <a:latin typeface="Arial" panose="020B0604020202020204" pitchFamily="34" charset="0"/>
                <a:cs typeface="Arial" panose="020B0604020202020204" pitchFamily="34" charset="0"/>
              </a:rPr>
              <a:t>Get Help with Auditing Processes and Onboarding Policies</a:t>
            </a:r>
          </a:p>
          <a:p>
            <a:pPr>
              <a:lnSpc>
                <a:spcPct val="150000"/>
              </a:lnSpc>
            </a:pPr>
            <a:r>
              <a:rPr lang="en-US" sz="2400" dirty="0">
                <a:latin typeface="Arial" panose="020B0604020202020204" pitchFamily="34" charset="0"/>
                <a:cs typeface="Arial" panose="020B0604020202020204" pitchFamily="34" charset="0"/>
              </a:rPr>
              <a:t>Training on Disability and Neurodiversity for All Staff but especially managers and supervisors</a:t>
            </a:r>
          </a:p>
          <a:p>
            <a:pPr>
              <a:lnSpc>
                <a:spcPct val="150000"/>
              </a:lnSpc>
            </a:pPr>
            <a:r>
              <a:rPr lang="en-US" sz="2400" i="0" dirty="0">
                <a:effectLst/>
                <a:latin typeface="Arial" panose="020B0604020202020204" pitchFamily="34" charset="0"/>
                <a:cs typeface="Arial" panose="020B0604020202020204" pitchFamily="34" charset="0"/>
              </a:rPr>
              <a:t>Ensure Job Descriptions Accurately Reflect Job Responsibilities</a:t>
            </a:r>
          </a:p>
          <a:p>
            <a:pPr>
              <a:lnSpc>
                <a:spcPct val="150000"/>
              </a:lnSpc>
            </a:pPr>
            <a:r>
              <a:rPr lang="en-US" sz="2400" i="0" dirty="0">
                <a:effectLst/>
                <a:latin typeface="Arial" panose="020B0604020202020204" pitchFamily="34" charset="0"/>
                <a:cs typeface="Arial" panose="020B0604020202020204" pitchFamily="34" charset="0"/>
              </a:rPr>
              <a:t>Offer Multiple Modes of Communication</a:t>
            </a:r>
          </a:p>
          <a:p>
            <a:pPr>
              <a:lnSpc>
                <a:spcPct val="150000"/>
              </a:lnSpc>
            </a:pPr>
            <a:r>
              <a:rPr lang="en-US" sz="2400" i="0" dirty="0">
                <a:effectLst/>
                <a:latin typeface="Arial" panose="020B0604020202020204" pitchFamily="34" charset="0"/>
                <a:cs typeface="Arial" panose="020B0604020202020204" pitchFamily="34" charset="0"/>
              </a:rPr>
              <a:t>Examine and have current onboarding audited for people with disabilities and experience neurodiversity</a:t>
            </a:r>
          </a:p>
          <a:p>
            <a:endParaRPr lang="en-US" sz="2400" i="0" dirty="0">
              <a:effectLst/>
              <a:latin typeface="Arial" panose="020B0604020202020204" pitchFamily="34" charset="0"/>
              <a:cs typeface="Arial" panose="020B0604020202020204" pitchFamily="34" charset="0"/>
            </a:endParaRPr>
          </a:p>
          <a:p>
            <a:endParaRPr lang="en-CA" sz="2400" dirty="0">
              <a:latin typeface="Arial" panose="020B0604020202020204" pitchFamily="34" charset="0"/>
              <a:cs typeface="Arial" panose="020B0604020202020204" pitchFamily="34" charset="0"/>
            </a:endParaRPr>
          </a:p>
          <a:p>
            <a:endParaRPr lang="en-CA" sz="2400" dirty="0"/>
          </a:p>
        </p:txBody>
      </p:sp>
    </p:spTree>
    <p:extLst>
      <p:ext uri="{BB962C8B-B14F-4D97-AF65-F5344CB8AC3E}">
        <p14:creationId xmlns:p14="http://schemas.microsoft.com/office/powerpoint/2010/main" val="1282151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266584" y="2711369"/>
            <a:ext cx="9757823" cy="1731758"/>
          </a:xfrm>
        </p:spPr>
        <p:txBody>
          <a:bodyPr>
            <a:noAutofit/>
          </a:bodyPr>
          <a:lstStyle/>
          <a:p>
            <a:pPr algn="ctr">
              <a:lnSpc>
                <a:spcPct val="150000"/>
              </a:lnSpc>
            </a:pPr>
            <a:r>
              <a:rPr lang="en-US" sz="4800" dirty="0">
                <a:effectLst>
                  <a:outerShdw blurRad="38100" dist="38100" dir="2700000" algn="tl">
                    <a:srgbClr val="000000">
                      <a:alpha val="43137"/>
                    </a:srgbClr>
                  </a:outerShdw>
                </a:effectLst>
                <a:latin typeface="+mn-lt"/>
              </a:rPr>
              <a:t>Retaining Strategies </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10</a:t>
            </a:fld>
            <a:endParaRPr lang="en-US" dirty="0"/>
          </a:p>
        </p:txBody>
      </p:sp>
    </p:spTree>
    <p:extLst>
      <p:ext uri="{BB962C8B-B14F-4D97-AF65-F5344CB8AC3E}">
        <p14:creationId xmlns:p14="http://schemas.microsoft.com/office/powerpoint/2010/main" val="331064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800989" y="681037"/>
            <a:ext cx="11214100" cy="646331"/>
          </a:xfrm>
        </p:spPr>
        <p:txBody>
          <a:bodyPr/>
          <a:lstStyle/>
          <a:p>
            <a:pPr algn="ctr"/>
            <a:r>
              <a:rPr lang="en-CA" sz="4000" dirty="0">
                <a:latin typeface="+mn-lt"/>
              </a:rPr>
              <a:t>Retaining</a:t>
            </a: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11</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0" y="1327368"/>
            <a:ext cx="12192000" cy="5530632"/>
          </a:xfrm>
        </p:spPr>
        <p:txBody>
          <a:bodyPr>
            <a:normAutofit/>
          </a:bodyPr>
          <a:lstStyle/>
          <a:p>
            <a:pPr lvl="1">
              <a:lnSpc>
                <a:spcPct val="200000"/>
              </a:lnSpc>
            </a:pPr>
            <a:r>
              <a:rPr lang="en-US" dirty="0"/>
              <a:t>Have a conversation with your neurodiverse or disabled employee(s)</a:t>
            </a:r>
          </a:p>
          <a:p>
            <a:pPr lvl="1">
              <a:lnSpc>
                <a:spcPct val="200000"/>
              </a:lnSpc>
            </a:pPr>
            <a:r>
              <a:rPr lang="en-US" dirty="0"/>
              <a:t>Listen intently to neurodiverse or disabled employee(s) when they speak</a:t>
            </a:r>
          </a:p>
          <a:p>
            <a:pPr lvl="1">
              <a:lnSpc>
                <a:spcPct val="200000"/>
              </a:lnSpc>
            </a:pPr>
            <a:r>
              <a:rPr lang="en-US" dirty="0"/>
              <a:t>Evaluate your culture towards neurodiverse or disabled employee(s) by asking them how they feel about the culture</a:t>
            </a:r>
          </a:p>
          <a:p>
            <a:pPr lvl="1">
              <a:lnSpc>
                <a:spcPct val="200000"/>
              </a:lnSpc>
            </a:pPr>
            <a:r>
              <a:rPr lang="en-US" dirty="0"/>
              <a:t>Accommodate based on what the employee says they need not what you assume</a:t>
            </a:r>
          </a:p>
          <a:p>
            <a:pPr lvl="1">
              <a:lnSpc>
                <a:spcPct val="200000"/>
              </a:lnSpc>
            </a:pPr>
            <a:r>
              <a:rPr lang="en-US" dirty="0"/>
              <a:t>Give them the resources they need to be successful </a:t>
            </a:r>
          </a:p>
          <a:p>
            <a:pPr lvl="1"/>
            <a:endParaRPr lang="en-CA" sz="2000" dirty="0"/>
          </a:p>
          <a:p>
            <a:endParaRPr lang="en-CA" sz="2000" dirty="0"/>
          </a:p>
        </p:txBody>
      </p:sp>
    </p:spTree>
    <p:extLst>
      <p:ext uri="{BB962C8B-B14F-4D97-AF65-F5344CB8AC3E}">
        <p14:creationId xmlns:p14="http://schemas.microsoft.com/office/powerpoint/2010/main" val="1981207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451048" y="2954438"/>
            <a:ext cx="8067920" cy="1987952"/>
          </a:xfrm>
        </p:spPr>
        <p:txBody>
          <a:bodyPr>
            <a:noAutofit/>
          </a:bodyPr>
          <a:lstStyle/>
          <a:p>
            <a:pPr algn="ctr">
              <a:lnSpc>
                <a:spcPct val="150000"/>
              </a:lnSpc>
            </a:pPr>
            <a:r>
              <a:rPr lang="en-US" sz="4800" dirty="0">
                <a:effectLst>
                  <a:outerShdw blurRad="38100" dist="38100" dir="2700000" algn="tl">
                    <a:srgbClr val="000000">
                      <a:alpha val="43137"/>
                    </a:srgbClr>
                  </a:outerShdw>
                </a:effectLst>
                <a:latin typeface="+mn-lt"/>
              </a:rPr>
              <a:t>How to Create Inclusive Policies and Procedures</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12</a:t>
            </a:fld>
            <a:endParaRPr lang="en-US" dirty="0"/>
          </a:p>
        </p:txBody>
      </p:sp>
    </p:spTree>
    <p:extLst>
      <p:ext uri="{BB962C8B-B14F-4D97-AF65-F5344CB8AC3E}">
        <p14:creationId xmlns:p14="http://schemas.microsoft.com/office/powerpoint/2010/main" val="3462901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20409" y="306927"/>
            <a:ext cx="7298964" cy="655316"/>
          </a:xfrm>
        </p:spPr>
        <p:txBody>
          <a:bodyPr/>
          <a:lstStyle/>
          <a:p>
            <a:pPr algn="ctr"/>
            <a:r>
              <a:rPr lang="en-CA" sz="4000" dirty="0">
                <a:latin typeface="+mn-lt"/>
              </a:rPr>
              <a:t>Inclusive Policies and Procedures</a:t>
            </a: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13</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1" y="1327368"/>
            <a:ext cx="11658601" cy="4987707"/>
          </a:xfrm>
        </p:spPr>
        <p:txBody>
          <a:bodyPr>
            <a:normAutofit lnSpcReduction="10000"/>
          </a:bodyPr>
          <a:lstStyle/>
          <a:p>
            <a:pPr marL="457200" lvl="1" indent="0">
              <a:lnSpc>
                <a:spcPct val="170000"/>
              </a:lnSpc>
              <a:buNone/>
            </a:pPr>
            <a:r>
              <a:rPr lang="en-CA" b="1" dirty="0"/>
              <a:t>Evaluate your current Policies and Procedures</a:t>
            </a:r>
          </a:p>
          <a:p>
            <a:pPr lvl="2">
              <a:lnSpc>
                <a:spcPct val="170000"/>
              </a:lnSpc>
            </a:pPr>
            <a:r>
              <a:rPr lang="en-CA" sz="2400" dirty="0"/>
              <a:t>Do they have any barriers or limitations or negative impacts on these employees?</a:t>
            </a:r>
            <a:endParaRPr lang="en-US" sz="2400" dirty="0"/>
          </a:p>
          <a:p>
            <a:pPr marL="457200" lvl="1" indent="0">
              <a:lnSpc>
                <a:spcPct val="170000"/>
              </a:lnSpc>
              <a:buNone/>
            </a:pPr>
            <a:r>
              <a:rPr lang="en-US" b="1" dirty="0"/>
              <a:t>Having Diversity, Inclusion, and Equity Policies</a:t>
            </a:r>
          </a:p>
          <a:p>
            <a:pPr lvl="1">
              <a:lnSpc>
                <a:spcPct val="170000"/>
              </a:lnSpc>
            </a:pPr>
            <a:r>
              <a:rPr lang="en-US" dirty="0"/>
              <a:t>Diversity, equity, and inclusion (DEI) is a term used to describe policies that promote the representation and participation of different groups of individuals, including people of different ages, races and ethnicities, abilities and disabilities, genders, religions, cultures, and sexual orientations.</a:t>
            </a:r>
          </a:p>
          <a:p>
            <a:pPr lvl="1"/>
            <a:endParaRPr lang="en-CA" dirty="0"/>
          </a:p>
          <a:p>
            <a:endParaRPr lang="en-CA" sz="2000" dirty="0"/>
          </a:p>
        </p:txBody>
      </p:sp>
    </p:spTree>
    <p:extLst>
      <p:ext uri="{BB962C8B-B14F-4D97-AF65-F5344CB8AC3E}">
        <p14:creationId xmlns:p14="http://schemas.microsoft.com/office/powerpoint/2010/main" val="3848505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20409" y="306927"/>
            <a:ext cx="7298964" cy="1200329"/>
          </a:xfrm>
        </p:spPr>
        <p:txBody>
          <a:bodyPr/>
          <a:lstStyle/>
          <a:p>
            <a:pPr algn="ctr"/>
            <a:r>
              <a:rPr lang="en-CA" sz="4000" dirty="0">
                <a:latin typeface="+mn-lt"/>
              </a:rPr>
              <a:t>Inclusive Policies </a:t>
            </a:r>
            <a:r>
              <a:rPr lang="en-CA" sz="4000">
                <a:latin typeface="+mn-lt"/>
              </a:rPr>
              <a:t>and Procedures </a:t>
            </a:r>
            <a:endParaRPr lang="en-CA" sz="4000" dirty="0">
              <a:latin typeface="+mn-lt"/>
            </a:endParaRP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14</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1" y="1327368"/>
            <a:ext cx="11658601" cy="4987707"/>
          </a:xfrm>
        </p:spPr>
        <p:txBody>
          <a:bodyPr>
            <a:normAutofit/>
          </a:bodyPr>
          <a:lstStyle/>
          <a:p>
            <a:pPr marL="457200" lvl="1" indent="0">
              <a:lnSpc>
                <a:spcPct val="170000"/>
              </a:lnSpc>
              <a:buNone/>
            </a:pPr>
            <a:r>
              <a:rPr lang="en-US" b="1" dirty="0"/>
              <a:t>Implement an Accommodation Policy</a:t>
            </a:r>
          </a:p>
          <a:p>
            <a:pPr lvl="2">
              <a:lnSpc>
                <a:spcPct val="170000"/>
              </a:lnSpc>
            </a:pPr>
            <a:r>
              <a:rPr lang="en-US" sz="2400" dirty="0"/>
              <a:t>An accommodation policy and procedure should include a clear statement.</a:t>
            </a:r>
          </a:p>
          <a:p>
            <a:pPr lvl="2">
              <a:lnSpc>
                <a:spcPct val="170000"/>
              </a:lnSpc>
            </a:pPr>
            <a:r>
              <a:rPr lang="en-US" sz="2400" dirty="0"/>
              <a:t>The organization's commitment to providing an environment that is inclusive and barrier-free, and to providing accommodation to the point of undue hardship.</a:t>
            </a:r>
            <a:endParaRPr lang="en-CA" sz="2400" dirty="0"/>
          </a:p>
          <a:p>
            <a:pPr marL="457200" lvl="1" indent="0">
              <a:lnSpc>
                <a:spcPct val="170000"/>
              </a:lnSpc>
              <a:buNone/>
            </a:pPr>
            <a:endParaRPr lang="en-US" sz="2200" dirty="0"/>
          </a:p>
          <a:p>
            <a:pPr marL="457200" lvl="1" indent="0">
              <a:lnSpc>
                <a:spcPct val="170000"/>
              </a:lnSpc>
              <a:buNone/>
            </a:pPr>
            <a:endParaRPr lang="en-US" sz="2200" dirty="0"/>
          </a:p>
          <a:p>
            <a:pPr lvl="1"/>
            <a:endParaRPr lang="en-CA" dirty="0"/>
          </a:p>
          <a:p>
            <a:endParaRPr lang="en-CA" sz="2000" dirty="0"/>
          </a:p>
        </p:txBody>
      </p:sp>
    </p:spTree>
    <p:extLst>
      <p:ext uri="{BB962C8B-B14F-4D97-AF65-F5344CB8AC3E}">
        <p14:creationId xmlns:p14="http://schemas.microsoft.com/office/powerpoint/2010/main" val="2342485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2C9A-222F-4628-9D27-07AC800993C1}"/>
              </a:ext>
            </a:extLst>
          </p:cNvPr>
          <p:cNvSpPr>
            <a:spLocks noGrp="1"/>
          </p:cNvSpPr>
          <p:nvPr>
            <p:ph type="title"/>
          </p:nvPr>
        </p:nvSpPr>
        <p:spPr>
          <a:xfrm>
            <a:off x="120409" y="306927"/>
            <a:ext cx="7298964" cy="646331"/>
          </a:xfrm>
        </p:spPr>
        <p:txBody>
          <a:bodyPr/>
          <a:lstStyle/>
          <a:p>
            <a:pPr algn="ctr"/>
            <a:r>
              <a:rPr lang="en-CA" sz="4000" dirty="0">
                <a:latin typeface="+mn-lt"/>
              </a:rPr>
              <a:t>Contact Us</a:t>
            </a:r>
          </a:p>
        </p:txBody>
      </p:sp>
      <p:sp>
        <p:nvSpPr>
          <p:cNvPr id="3" name="Slide Number Placeholder 2">
            <a:extLst>
              <a:ext uri="{FF2B5EF4-FFF2-40B4-BE49-F238E27FC236}">
                <a16:creationId xmlns:a16="http://schemas.microsoft.com/office/drawing/2014/main" id="{C832D1BF-950D-4253-9387-AD2469CE2314}"/>
              </a:ext>
            </a:extLst>
          </p:cNvPr>
          <p:cNvSpPr>
            <a:spLocks noGrp="1"/>
          </p:cNvSpPr>
          <p:nvPr>
            <p:ph type="sldNum" sz="quarter" idx="12"/>
          </p:nvPr>
        </p:nvSpPr>
        <p:spPr/>
        <p:txBody>
          <a:bodyPr/>
          <a:lstStyle/>
          <a:p>
            <a:fld id="{C263D6C4-4840-40CC-AC84-17E24B3B7BDE}" type="slidenum">
              <a:rPr lang="en-US" noProof="0" smtClean="0"/>
              <a:pPr/>
              <a:t>15</a:t>
            </a:fld>
            <a:endParaRPr lang="en-US" noProof="0" dirty="0"/>
          </a:p>
        </p:txBody>
      </p:sp>
      <p:sp>
        <p:nvSpPr>
          <p:cNvPr id="4" name="Text Placeholder 3">
            <a:extLst>
              <a:ext uri="{FF2B5EF4-FFF2-40B4-BE49-F238E27FC236}">
                <a16:creationId xmlns:a16="http://schemas.microsoft.com/office/drawing/2014/main" id="{15D5411C-6608-4E21-9A94-53B0FCBA3EF9}"/>
              </a:ext>
            </a:extLst>
          </p:cNvPr>
          <p:cNvSpPr>
            <a:spLocks noGrp="1"/>
          </p:cNvSpPr>
          <p:nvPr>
            <p:ph idx="1"/>
          </p:nvPr>
        </p:nvSpPr>
        <p:spPr>
          <a:xfrm>
            <a:off x="0" y="1408391"/>
            <a:ext cx="11658601" cy="4987707"/>
          </a:xfrm>
        </p:spPr>
        <p:txBody>
          <a:bodyPr>
            <a:normAutofit/>
          </a:bodyPr>
          <a:lstStyle/>
          <a:p>
            <a:pPr lvl="1"/>
            <a:r>
              <a:rPr lang="en-CA" b="1" dirty="0">
                <a:hlinkClick r:id="rId2">
                  <a:extLst>
                    <a:ext uri="{A12FA001-AC4F-418D-AE19-62706E023703}">
                      <ahyp:hlinkClr xmlns:ahyp="http://schemas.microsoft.com/office/drawing/2018/hyperlinkcolor" val="tx"/>
                    </a:ext>
                  </a:extLst>
                </a:hlinkClick>
              </a:rPr>
              <a:t>Site Web (</a:t>
            </a:r>
            <a:r>
              <a:rPr lang="en-CA" b="1" dirty="0" err="1">
                <a:hlinkClick r:id="rId2">
                  <a:extLst>
                    <a:ext uri="{A12FA001-AC4F-418D-AE19-62706E023703}">
                      <ahyp:hlinkClr xmlns:ahyp="http://schemas.microsoft.com/office/drawing/2018/hyperlinkcolor" val="tx"/>
                    </a:ext>
                  </a:extLst>
                </a:hlinkClick>
              </a:rPr>
              <a:t>en</a:t>
            </a:r>
            <a:r>
              <a:rPr lang="en-CA" b="1" dirty="0">
                <a:hlinkClick r:id="rId2">
                  <a:extLst>
                    <a:ext uri="{A12FA001-AC4F-418D-AE19-62706E023703}">
                      <ahyp:hlinkClr xmlns:ahyp="http://schemas.microsoft.com/office/drawing/2018/hyperlinkcolor" val="tx"/>
                    </a:ext>
                  </a:extLst>
                </a:hlinkClick>
              </a:rPr>
              <a:t>): </a:t>
            </a:r>
            <a:r>
              <a:rPr lang="en-CA" dirty="0">
                <a:hlinkClick r:id="rId2">
                  <a:extLst>
                    <a:ext uri="{A12FA001-AC4F-418D-AE19-62706E023703}">
                      <ahyp:hlinkClr xmlns:ahyp="http://schemas.microsoft.com/office/drawing/2018/hyperlinkcolor" val="tx"/>
                    </a:ext>
                  </a:extLst>
                </a:hlinkClick>
              </a:rPr>
              <a:t>https://www.accessiblecreates.ca/</a:t>
            </a:r>
            <a:endParaRPr lang="en-CA" dirty="0"/>
          </a:p>
          <a:p>
            <a:pPr lvl="1"/>
            <a:endParaRPr lang="en-CA" dirty="0"/>
          </a:p>
          <a:p>
            <a:pPr lvl="1"/>
            <a:r>
              <a:rPr lang="en-CA" b="1" dirty="0"/>
              <a:t>LinkedIn: </a:t>
            </a:r>
            <a:r>
              <a:rPr lang="en-CA" dirty="0">
                <a:hlinkClick r:id="rId3">
                  <a:extLst>
                    <a:ext uri="{A12FA001-AC4F-418D-AE19-62706E023703}">
                      <ahyp:hlinkClr xmlns:ahyp="http://schemas.microsoft.com/office/drawing/2018/hyperlinkcolor" val="tx"/>
                    </a:ext>
                  </a:extLst>
                </a:hlinkClick>
              </a:rPr>
              <a:t>https://www.linkedin.com/company/accessible-creates/</a:t>
            </a:r>
            <a:endParaRPr lang="en-CA" dirty="0"/>
          </a:p>
          <a:p>
            <a:pPr lvl="1"/>
            <a:endParaRPr lang="en-CA" b="1" dirty="0"/>
          </a:p>
          <a:p>
            <a:pPr lvl="1"/>
            <a:r>
              <a:rPr lang="en-CA" b="1" dirty="0"/>
              <a:t>Instagram: </a:t>
            </a:r>
            <a:r>
              <a:rPr lang="en-CA" dirty="0">
                <a:hlinkClick r:id="rId4">
                  <a:extLst>
                    <a:ext uri="{A12FA001-AC4F-418D-AE19-62706E023703}">
                      <ahyp:hlinkClr xmlns:ahyp="http://schemas.microsoft.com/office/drawing/2018/hyperlinkcolor" val="tx"/>
                    </a:ext>
                  </a:extLst>
                </a:hlinkClick>
              </a:rPr>
              <a:t>https://www.instagram.com/accessiblecreates/</a:t>
            </a:r>
            <a:endParaRPr lang="en-CA" dirty="0"/>
          </a:p>
          <a:p>
            <a:pPr lvl="1"/>
            <a:endParaRPr lang="en-CA" dirty="0"/>
          </a:p>
          <a:p>
            <a:pPr lvl="1"/>
            <a:endParaRPr lang="en-CA" dirty="0"/>
          </a:p>
          <a:p>
            <a:endParaRPr lang="en-CA" sz="2000" dirty="0"/>
          </a:p>
        </p:txBody>
      </p:sp>
      <p:pic>
        <p:nvPicPr>
          <p:cNvPr id="5" name="Picture 4" descr="Accessible Creates Logo">
            <a:extLst>
              <a:ext uri="{FF2B5EF4-FFF2-40B4-BE49-F238E27FC236}">
                <a16:creationId xmlns:a16="http://schemas.microsoft.com/office/drawing/2014/main" id="{3EDE9362-D090-DE51-2EE7-5CE6E98D9428}"/>
              </a:ext>
            </a:extLst>
          </p:cNvPr>
          <p:cNvPicPr>
            <a:picLocks noChangeAspect="1"/>
          </p:cNvPicPr>
          <p:nvPr/>
        </p:nvPicPr>
        <p:blipFill>
          <a:blip r:embed="rId5"/>
          <a:stretch>
            <a:fillRect/>
          </a:stretch>
        </p:blipFill>
        <p:spPr>
          <a:xfrm>
            <a:off x="4097886" y="2852247"/>
            <a:ext cx="3462828" cy="3462828"/>
          </a:xfrm>
          <a:prstGeom prst="rect">
            <a:avLst/>
          </a:prstGeom>
        </p:spPr>
      </p:pic>
    </p:spTree>
    <p:extLst>
      <p:ext uri="{BB962C8B-B14F-4D97-AF65-F5344CB8AC3E}">
        <p14:creationId xmlns:p14="http://schemas.microsoft.com/office/powerpoint/2010/main" val="2269253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2391090" y="2665071"/>
            <a:ext cx="9233750" cy="1883780"/>
          </a:xfrm>
        </p:spPr>
        <p:txBody>
          <a:bodyPr/>
          <a:lstStyle/>
          <a:p>
            <a:pPr algn="ctr">
              <a:lnSpc>
                <a:spcPct val="150000"/>
              </a:lnSpc>
            </a:pPr>
            <a:br>
              <a:rPr lang="en-GB" sz="3600" dirty="0">
                <a:effectLst>
                  <a:outerShdw blurRad="38100" dist="38100" dir="2700000" algn="tl">
                    <a:srgbClr val="000000">
                      <a:alpha val="43137"/>
                    </a:srgbClr>
                  </a:outerShdw>
                </a:effectLst>
                <a:latin typeface="+mn-lt"/>
              </a:rPr>
            </a:br>
            <a:r>
              <a:rPr lang="en-GB" sz="4800" dirty="0">
                <a:effectLst>
                  <a:outerShdw blurRad="38100" dist="38100" dir="2700000" algn="tl">
                    <a:srgbClr val="000000">
                      <a:alpha val="43137"/>
                    </a:srgbClr>
                  </a:outerShdw>
                </a:effectLst>
                <a:latin typeface="+mn-lt"/>
              </a:rPr>
              <a:t>Thank you!</a:t>
            </a:r>
            <a:br>
              <a:rPr lang="en-GB" sz="3600" dirty="0">
                <a:effectLst>
                  <a:outerShdw blurRad="38100" dist="38100" dir="2700000" algn="tl">
                    <a:srgbClr val="000000">
                      <a:alpha val="43137"/>
                    </a:srgbClr>
                  </a:outerShdw>
                </a:effectLst>
                <a:latin typeface="+mn-lt"/>
              </a:rPr>
            </a:br>
            <a:endParaRPr lang="en-GB" sz="3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429771863"/>
      </p:ext>
    </p:extLst>
  </p:cSld>
  <p:clrMapOvr>
    <a:masterClrMapping/>
  </p:clrMapOvr>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BD2AF2-8F0E-4A14-BA2A-0B2CBCB56B61}"/>
</file>

<file path=customXml/itemProps2.xml><?xml version="1.0" encoding="utf-8"?>
<ds:datastoreItem xmlns:ds="http://schemas.openxmlformats.org/officeDocument/2006/customXml" ds:itemID="{F5757914-1161-4661-9696-421FD6935CDD}">
  <ds:schemaRefs>
    <ds:schemaRef ds:uri="http://schemas.microsoft.com/office/infopath/2007/PartnerControls"/>
    <ds:schemaRef ds:uri="http://www.w3.org/XML/1998/namespace"/>
    <ds:schemaRef ds:uri="http://schemas.microsoft.com/office/2006/documentManagement/types"/>
    <ds:schemaRef ds:uri="http://purl.org/dc/elements/1.1/"/>
    <ds:schemaRef ds:uri="16c05727-aa75-4e4a-9b5f-8a80a1165891"/>
    <ds:schemaRef ds:uri="71af3243-3dd4-4a8d-8c0d-dd76da1f02a5"/>
    <ds:schemaRef ds:uri="http://schemas.openxmlformats.org/package/2006/metadata/core-propertie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5B26E0C9-B2AA-42E6-97B6-E1B7D9EAF1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2062</TotalTime>
  <Words>508</Words>
  <Application>Microsoft Office PowerPoint</Application>
  <PresentationFormat>Widescreen</PresentationFormat>
  <Paragraphs>83</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Trade Gothic LT Pro</vt:lpstr>
      <vt:lpstr>Trebuchet MS</vt:lpstr>
      <vt:lpstr>Office Theme</vt:lpstr>
      <vt:lpstr>Hiring and Retaining Disabled and Neurodiverse Talent </vt:lpstr>
      <vt:lpstr>Agenda</vt:lpstr>
      <vt:lpstr>So you want to hire a Neurodiverse or Disabled Candidate for a position? </vt:lpstr>
      <vt:lpstr>Recruitment</vt:lpstr>
      <vt:lpstr>Conducting an Inclusive Interview Process</vt:lpstr>
      <vt:lpstr>Inclusive Interviewing</vt:lpstr>
      <vt:lpstr>Inclusive Interviewing </vt:lpstr>
      <vt:lpstr>Onboarding </vt:lpstr>
      <vt:lpstr>Onboarding  </vt:lpstr>
      <vt:lpstr>Retaining Strategies </vt:lpstr>
      <vt:lpstr>Retaining</vt:lpstr>
      <vt:lpstr>How to Create Inclusive Policies and Procedures</vt:lpstr>
      <vt:lpstr>Inclusive Policies and Procedures</vt:lpstr>
      <vt:lpstr>Inclusive Policies and Procedures </vt:lpstr>
      <vt:lpstr>Contact Us</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Neurodiversity in the Workplace</dc:title>
  <dc:creator>Sydney E. Butler</dc:creator>
  <cp:lastModifiedBy>Sydney</cp:lastModifiedBy>
  <cp:revision>23</cp:revision>
  <dcterms:created xsi:type="dcterms:W3CDTF">2021-08-11T01:31:41Z</dcterms:created>
  <dcterms:modified xsi:type="dcterms:W3CDTF">2024-04-22T16:24:52Z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