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4"/>
    <p:sldMasterId id="2147483754" r:id="rId5"/>
    <p:sldMasterId id="2147483774" r:id="rId6"/>
    <p:sldMasterId id="2147483686" r:id="rId7"/>
  </p:sldMasterIdLst>
  <p:notesMasterIdLst>
    <p:notesMasterId r:id="rId35"/>
  </p:notesMasterIdLst>
  <p:handoutMasterIdLst>
    <p:handoutMasterId r:id="rId36"/>
  </p:handoutMasterIdLst>
  <p:sldIdLst>
    <p:sldId id="556" r:id="rId8"/>
    <p:sldId id="267" r:id="rId9"/>
    <p:sldId id="307" r:id="rId10"/>
    <p:sldId id="1519" r:id="rId11"/>
    <p:sldId id="1542" r:id="rId12"/>
    <p:sldId id="755" r:id="rId13"/>
    <p:sldId id="603" r:id="rId14"/>
    <p:sldId id="768" r:id="rId15"/>
    <p:sldId id="772" r:id="rId16"/>
    <p:sldId id="770" r:id="rId17"/>
    <p:sldId id="1520" r:id="rId18"/>
    <p:sldId id="765" r:id="rId19"/>
    <p:sldId id="559" r:id="rId20"/>
    <p:sldId id="1536" r:id="rId21"/>
    <p:sldId id="786" r:id="rId22"/>
    <p:sldId id="308" r:id="rId23"/>
    <p:sldId id="1544" r:id="rId24"/>
    <p:sldId id="590" r:id="rId25"/>
    <p:sldId id="1546" r:id="rId26"/>
    <p:sldId id="1551" r:id="rId27"/>
    <p:sldId id="1548" r:id="rId28"/>
    <p:sldId id="1530" r:id="rId29"/>
    <p:sldId id="1533" r:id="rId30"/>
    <p:sldId id="1552" r:id="rId31"/>
    <p:sldId id="1529" r:id="rId32"/>
    <p:sldId id="1521" r:id="rId33"/>
    <p:sldId id="76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368" userDrawn="1">
          <p15:clr>
            <a:srgbClr val="A4A3A4"/>
          </p15:clr>
        </p15:guide>
        <p15:guide id="4" orient="horz" pos="36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chi Khandekar" initials="PK" lastIdx="1" clrIdx="0">
    <p:extLst>
      <p:ext uri="{19B8F6BF-5375-455C-9EA6-DF929625EA0E}">
        <p15:presenceInfo xmlns:p15="http://schemas.microsoft.com/office/powerpoint/2012/main" userId="S::prachi.khandekar@mcgill.ca::667c1aa1-b795-417e-b99b-26e698ec649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60"/>
    <p:restoredTop sz="91973"/>
  </p:normalViewPr>
  <p:slideViewPr>
    <p:cSldViewPr snapToGrid="0">
      <p:cViewPr varScale="1">
        <p:scale>
          <a:sx n="97" d="100"/>
          <a:sy n="97" d="100"/>
        </p:scale>
        <p:origin x="224" y="632"/>
      </p:cViewPr>
      <p:guideLst>
        <p:guide pos="7368"/>
        <p:guide orient="horz" pos="3648"/>
      </p:guideLst>
    </p:cSldViewPr>
  </p:slideViewPr>
  <p:outlineViewPr>
    <p:cViewPr>
      <p:scale>
        <a:sx n="33" d="100"/>
        <a:sy n="33" d="100"/>
      </p:scale>
      <p:origin x="0" y="-616"/>
    </p:cViewPr>
  </p:outlineViewPr>
  <p:notesTextViewPr>
    <p:cViewPr>
      <p:scale>
        <a:sx n="215" d="100"/>
        <a:sy n="21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C6F68A-0554-4DE4-A1A5-B198CC4E1F37}" type="datetimeFigureOut">
              <a:rPr lang="en-US" smtClean="0"/>
              <a:t>4/22/24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B0ECDB-3B7D-402B-A25D-216941630F4A}" type="slidenum">
              <a:rPr lang="en-US" smtClean="0"/>
              <a:t>‹#›</a:t>
            </a:fld>
            <a:endParaRPr lang="en-US" dirty="0"/>
          </a:p>
        </p:txBody>
      </p:sp>
    </p:spTree>
    <p:extLst>
      <p:ext uri="{BB962C8B-B14F-4D97-AF65-F5344CB8AC3E}">
        <p14:creationId xmlns:p14="http://schemas.microsoft.com/office/powerpoint/2010/main" val="1912392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21AD2-5A7C-D349-933D-4208F4DB2BBC}" type="datetimeFigureOut">
              <a:rPr lang="en-GB" smtClean="0"/>
              <a:t>22/04/2024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DB591-039D-664B-9A5C-382E99268966}" type="slidenum">
              <a:rPr lang="en-GB" smtClean="0"/>
              <a:t>‹#›</a:t>
            </a:fld>
            <a:endParaRPr lang="en-GB" dirty="0"/>
          </a:p>
        </p:txBody>
      </p:sp>
    </p:spTree>
    <p:extLst>
      <p:ext uri="{BB962C8B-B14F-4D97-AF65-F5344CB8AC3E}">
        <p14:creationId xmlns:p14="http://schemas.microsoft.com/office/powerpoint/2010/main" val="2695861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chemeClr val="bg1"/>
                </a:solidFill>
              </a:rPr>
              <a:t>Cet</a:t>
            </a:r>
            <a:r>
              <a:rPr lang="en-US" sz="1200" dirty="0">
                <a:solidFill>
                  <a:schemeClr val="bg1"/>
                </a:solidFill>
              </a:rPr>
              <a:t> </a:t>
            </a:r>
            <a:r>
              <a:rPr lang="en-US" sz="1200" dirty="0" err="1">
                <a:solidFill>
                  <a:schemeClr val="bg1"/>
                </a:solidFill>
              </a:rPr>
              <a:t>événement</a:t>
            </a:r>
            <a:r>
              <a:rPr lang="en-US" sz="1200" dirty="0">
                <a:solidFill>
                  <a:schemeClr val="bg1"/>
                </a:solidFill>
              </a:rPr>
              <a:t> se </a:t>
            </a:r>
            <a:r>
              <a:rPr lang="en-US" sz="1200" dirty="0" err="1">
                <a:solidFill>
                  <a:schemeClr val="bg1"/>
                </a:solidFill>
              </a:rPr>
              <a:t>déroule</a:t>
            </a:r>
            <a:r>
              <a:rPr lang="en-US" sz="1200" dirty="0">
                <a:solidFill>
                  <a:schemeClr val="bg1"/>
                </a:solidFill>
              </a:rPr>
              <a:t> sur un </a:t>
            </a:r>
            <a:r>
              <a:rPr lang="en-US" sz="1200" dirty="0" err="1">
                <a:solidFill>
                  <a:schemeClr val="bg1"/>
                </a:solidFill>
              </a:rPr>
              <a:t>territoire</a:t>
            </a:r>
            <a:r>
              <a:rPr lang="en-US" sz="1200" dirty="0">
                <a:solidFill>
                  <a:schemeClr val="bg1"/>
                </a:solidFill>
              </a:rPr>
              <a:t> qui a </a:t>
            </a:r>
            <a:r>
              <a:rPr lang="en-US" sz="1200" dirty="0" err="1">
                <a:solidFill>
                  <a:schemeClr val="bg1"/>
                </a:solidFill>
              </a:rPr>
              <a:t>longtemps</a:t>
            </a:r>
            <a:r>
              <a:rPr lang="en-US" sz="1200" dirty="0">
                <a:solidFill>
                  <a:schemeClr val="bg1"/>
                </a:solidFill>
              </a:rPr>
              <a:t> </a:t>
            </a:r>
            <a:r>
              <a:rPr lang="en-US" sz="1200" dirty="0" err="1">
                <a:solidFill>
                  <a:schemeClr val="bg1"/>
                </a:solidFill>
              </a:rPr>
              <a:t>servi</a:t>
            </a:r>
            <a:r>
              <a:rPr lang="en-US" sz="1200" dirty="0">
                <a:solidFill>
                  <a:schemeClr val="bg1"/>
                </a:solidFill>
              </a:rPr>
              <a:t> de lieu de rencontre et </a:t>
            </a:r>
            <a:r>
              <a:rPr lang="en-US" sz="1200" dirty="0" err="1">
                <a:solidFill>
                  <a:schemeClr val="bg1"/>
                </a:solidFill>
              </a:rPr>
              <a:t>d’échange</a:t>
            </a:r>
            <a:r>
              <a:rPr lang="en-US" sz="1200" dirty="0">
                <a:solidFill>
                  <a:schemeClr val="bg1"/>
                </a:solidFill>
              </a:rPr>
              <a:t> entre les </a:t>
            </a:r>
            <a:r>
              <a:rPr lang="en-US" sz="1200" dirty="0" err="1">
                <a:solidFill>
                  <a:schemeClr val="bg1"/>
                </a:solidFill>
              </a:rPr>
              <a:t>peuples</a:t>
            </a:r>
            <a:r>
              <a:rPr lang="en-US" sz="1200" dirty="0">
                <a:solidFill>
                  <a:schemeClr val="bg1"/>
                </a:solidFill>
              </a:rPr>
              <a:t> </a:t>
            </a:r>
            <a:r>
              <a:rPr lang="en-US" sz="1200" dirty="0" err="1">
                <a:solidFill>
                  <a:schemeClr val="bg1"/>
                </a:solidFill>
              </a:rPr>
              <a:t>autochtones</a:t>
            </a:r>
            <a:r>
              <a:rPr lang="en-US" sz="1200" dirty="0">
                <a:solidFill>
                  <a:schemeClr val="bg1"/>
                </a:solidFill>
              </a:rPr>
              <a:t>, y </a:t>
            </a:r>
            <a:r>
              <a:rPr lang="en-US" sz="1200" dirty="0" err="1">
                <a:solidFill>
                  <a:schemeClr val="bg1"/>
                </a:solidFill>
              </a:rPr>
              <a:t>compris</a:t>
            </a:r>
            <a:r>
              <a:rPr lang="en-US" sz="1200" dirty="0">
                <a:solidFill>
                  <a:schemeClr val="bg1"/>
                </a:solidFill>
              </a:rPr>
              <a:t> les nations Haudenosaunee et Anishinabeg. Nous </a:t>
            </a:r>
            <a:r>
              <a:rPr lang="en-US" sz="1200" dirty="0" err="1">
                <a:solidFill>
                  <a:schemeClr val="bg1"/>
                </a:solidFill>
              </a:rPr>
              <a:t>reconnaissons</a:t>
            </a:r>
            <a:r>
              <a:rPr lang="en-US" sz="1200" dirty="0">
                <a:solidFill>
                  <a:schemeClr val="bg1"/>
                </a:solidFill>
              </a:rPr>
              <a:t> et </a:t>
            </a:r>
            <a:r>
              <a:rPr lang="en-US" sz="1200" dirty="0" err="1">
                <a:solidFill>
                  <a:schemeClr val="bg1"/>
                </a:solidFill>
              </a:rPr>
              <a:t>remercions</a:t>
            </a:r>
            <a:r>
              <a:rPr lang="en-US" sz="1200" dirty="0">
                <a:solidFill>
                  <a:schemeClr val="bg1"/>
                </a:solidFill>
              </a:rPr>
              <a:t> les divers </a:t>
            </a:r>
            <a:r>
              <a:rPr lang="en-US" sz="1200" dirty="0" err="1">
                <a:solidFill>
                  <a:schemeClr val="bg1"/>
                </a:solidFill>
              </a:rPr>
              <a:t>peuples</a:t>
            </a:r>
            <a:r>
              <a:rPr lang="en-US" sz="1200" dirty="0">
                <a:solidFill>
                  <a:schemeClr val="bg1"/>
                </a:solidFill>
              </a:rPr>
              <a:t> </a:t>
            </a:r>
            <a:r>
              <a:rPr lang="en-US" sz="1200" dirty="0" err="1">
                <a:solidFill>
                  <a:schemeClr val="bg1"/>
                </a:solidFill>
              </a:rPr>
              <a:t>autochtones</a:t>
            </a:r>
            <a:r>
              <a:rPr lang="en-US" sz="1200" dirty="0">
                <a:solidFill>
                  <a:schemeClr val="bg1"/>
                </a:solidFill>
              </a:rPr>
              <a:t> </a:t>
            </a:r>
            <a:r>
              <a:rPr lang="en-US" sz="1200" dirty="0" err="1">
                <a:solidFill>
                  <a:schemeClr val="bg1"/>
                </a:solidFill>
              </a:rPr>
              <a:t>dont</a:t>
            </a:r>
            <a:r>
              <a:rPr lang="en-US" sz="1200" dirty="0">
                <a:solidFill>
                  <a:schemeClr val="bg1"/>
                </a:solidFill>
              </a:rPr>
              <a:t> la </a:t>
            </a:r>
            <a:r>
              <a:rPr lang="en-US" sz="1200" dirty="0" err="1">
                <a:solidFill>
                  <a:schemeClr val="bg1"/>
                </a:solidFill>
              </a:rPr>
              <a:t>présence</a:t>
            </a:r>
            <a:r>
              <a:rPr lang="en-US" sz="1200" dirty="0">
                <a:solidFill>
                  <a:schemeClr val="bg1"/>
                </a:solidFill>
              </a:rPr>
              <a:t> marque </a:t>
            </a:r>
            <a:r>
              <a:rPr lang="en-US" sz="1200" dirty="0" err="1">
                <a:solidFill>
                  <a:schemeClr val="bg1"/>
                </a:solidFill>
              </a:rPr>
              <a:t>ce</a:t>
            </a:r>
            <a:r>
              <a:rPr lang="en-US" sz="1200" dirty="0">
                <a:solidFill>
                  <a:schemeClr val="bg1"/>
                </a:solidFill>
              </a:rPr>
              <a:t> </a:t>
            </a:r>
            <a:r>
              <a:rPr lang="en-US" sz="1200" dirty="0" err="1">
                <a:solidFill>
                  <a:schemeClr val="bg1"/>
                </a:solidFill>
              </a:rPr>
              <a:t>territoire</a:t>
            </a:r>
            <a:r>
              <a:rPr lang="en-US" sz="1200" dirty="0">
                <a:solidFill>
                  <a:schemeClr val="bg1"/>
                </a:solidFill>
              </a:rPr>
              <a:t> sur </a:t>
            </a:r>
            <a:r>
              <a:rPr lang="en-US" sz="1200" dirty="0" err="1">
                <a:solidFill>
                  <a:schemeClr val="bg1"/>
                </a:solidFill>
              </a:rPr>
              <a:t>lequel</a:t>
            </a:r>
            <a:r>
              <a:rPr lang="en-US" sz="1200" dirty="0">
                <a:solidFill>
                  <a:schemeClr val="bg1"/>
                </a:solidFill>
              </a:rPr>
              <a:t> les </a:t>
            </a:r>
            <a:r>
              <a:rPr lang="en-US" sz="1200" dirty="0" err="1">
                <a:solidFill>
                  <a:schemeClr val="bg1"/>
                </a:solidFill>
              </a:rPr>
              <a:t>peuples</a:t>
            </a:r>
            <a:r>
              <a:rPr lang="en-US" sz="1200" dirty="0">
                <a:solidFill>
                  <a:schemeClr val="bg1"/>
                </a:solidFill>
              </a:rPr>
              <a:t> du monde </a:t>
            </a:r>
            <a:r>
              <a:rPr lang="en-US" sz="1200" dirty="0" err="1">
                <a:solidFill>
                  <a:schemeClr val="bg1"/>
                </a:solidFill>
              </a:rPr>
              <a:t>entier</a:t>
            </a:r>
            <a:r>
              <a:rPr lang="en-US" sz="1200" dirty="0">
                <a:solidFill>
                  <a:schemeClr val="bg1"/>
                </a:solidFill>
              </a:rPr>
              <a:t> se </a:t>
            </a:r>
            <a:r>
              <a:rPr lang="en-US" sz="1200" dirty="0" err="1">
                <a:solidFill>
                  <a:schemeClr val="bg1"/>
                </a:solidFill>
              </a:rPr>
              <a:t>rassemblent</a:t>
            </a:r>
            <a:r>
              <a:rPr lang="en-US" sz="1200" dirty="0">
                <a:solidFill>
                  <a:schemeClr val="bg1"/>
                </a:solidFill>
              </a:rPr>
              <a:t> </a:t>
            </a:r>
            <a:r>
              <a:rPr lang="en-US" sz="1200" dirty="0" err="1">
                <a:solidFill>
                  <a:schemeClr val="bg1"/>
                </a:solidFill>
              </a:rPr>
              <a:t>maintenant</a:t>
            </a:r>
            <a:r>
              <a:rPr lang="en-US" sz="1200" dirty="0">
                <a:solidFill>
                  <a:schemeClr val="bg1"/>
                </a:solidFill>
              </a:rPr>
              <a:t>.
</a:t>
            </a:r>
            <a:r>
              <a:rPr lang="en-US" sz="1200" dirty="0" err="1">
                <a:solidFill>
                  <a:schemeClr val="bg1"/>
                </a:solidFill>
              </a:rPr>
              <a:t>En</a:t>
            </a:r>
            <a:r>
              <a:rPr lang="en-US" sz="1200" dirty="0">
                <a:solidFill>
                  <a:schemeClr val="bg1"/>
                </a:solidFill>
              </a:rPr>
              <a:t> </a:t>
            </a:r>
            <a:r>
              <a:rPr lang="en-US" sz="1200" dirty="0" err="1">
                <a:solidFill>
                  <a:schemeClr val="bg1"/>
                </a:solidFill>
              </a:rPr>
              <a:t>reconnaissant</a:t>
            </a:r>
            <a:r>
              <a:rPr lang="en-US" sz="1200" dirty="0">
                <a:solidFill>
                  <a:schemeClr val="bg1"/>
                </a:solidFill>
              </a:rPr>
              <a:t> le </a:t>
            </a:r>
            <a:r>
              <a:rPr lang="en-US" sz="1200" dirty="0" err="1">
                <a:solidFill>
                  <a:schemeClr val="bg1"/>
                </a:solidFill>
              </a:rPr>
              <a:t>territoire</a:t>
            </a:r>
            <a:r>
              <a:rPr lang="en-US" sz="1200" dirty="0">
                <a:solidFill>
                  <a:schemeClr val="bg1"/>
                </a:solidFill>
              </a:rPr>
              <a:t> et </a:t>
            </a:r>
            <a:r>
              <a:rPr lang="en-US" sz="1200" dirty="0" err="1">
                <a:solidFill>
                  <a:schemeClr val="bg1"/>
                </a:solidFill>
              </a:rPr>
              <a:t>ce</a:t>
            </a:r>
            <a:r>
              <a:rPr lang="en-US" sz="1200" dirty="0">
                <a:solidFill>
                  <a:schemeClr val="bg1"/>
                </a:solidFill>
              </a:rPr>
              <a:t> que </a:t>
            </a:r>
            <a:r>
              <a:rPr lang="en-US" sz="1200" dirty="0" err="1">
                <a:solidFill>
                  <a:schemeClr val="bg1"/>
                </a:solidFill>
              </a:rPr>
              <a:t>cela</a:t>
            </a:r>
            <a:r>
              <a:rPr lang="en-US" sz="1200" dirty="0">
                <a:solidFill>
                  <a:schemeClr val="bg1"/>
                </a:solidFill>
              </a:rPr>
              <a:t> </a:t>
            </a:r>
            <a:r>
              <a:rPr lang="en-US" sz="1200" dirty="0" err="1">
                <a:solidFill>
                  <a:schemeClr val="bg1"/>
                </a:solidFill>
              </a:rPr>
              <a:t>signifie</a:t>
            </a:r>
            <a:r>
              <a:rPr lang="en-US" sz="1200" dirty="0">
                <a:solidFill>
                  <a:schemeClr val="bg1"/>
                </a:solidFill>
              </a:rPr>
              <a:t> dans le </a:t>
            </a:r>
            <a:r>
              <a:rPr lang="en-US" sz="1200" dirty="0" err="1">
                <a:solidFill>
                  <a:schemeClr val="bg1"/>
                </a:solidFill>
              </a:rPr>
              <a:t>contexte</a:t>
            </a:r>
            <a:r>
              <a:rPr lang="en-US" sz="1200" dirty="0">
                <a:solidFill>
                  <a:schemeClr val="bg1"/>
                </a:solidFill>
              </a:rPr>
              <a:t> de </a:t>
            </a:r>
            <a:r>
              <a:rPr lang="en-US" sz="1200" dirty="0" err="1">
                <a:solidFill>
                  <a:schemeClr val="bg1"/>
                </a:solidFill>
              </a:rPr>
              <a:t>mon</a:t>
            </a:r>
            <a:r>
              <a:rPr lang="en-US" sz="1200" dirty="0">
                <a:solidFill>
                  <a:schemeClr val="bg1"/>
                </a:solidFill>
              </a:rPr>
              <a:t> exposé, je </a:t>
            </a:r>
            <a:r>
              <a:rPr lang="en-US" sz="1200" dirty="0" err="1">
                <a:solidFill>
                  <a:schemeClr val="bg1"/>
                </a:solidFill>
              </a:rPr>
              <a:t>reconnais</a:t>
            </a:r>
            <a:r>
              <a:rPr lang="en-US" sz="1200" dirty="0">
                <a:solidFill>
                  <a:schemeClr val="bg1"/>
                </a:solidFill>
              </a:rPr>
              <a:t> que </a:t>
            </a:r>
            <a:r>
              <a:rPr lang="en-US" sz="1200" dirty="0" err="1">
                <a:solidFill>
                  <a:schemeClr val="bg1"/>
                </a:solidFill>
              </a:rPr>
              <a:t>nos</a:t>
            </a:r>
            <a:r>
              <a:rPr lang="en-US" sz="1200" dirty="0">
                <a:solidFill>
                  <a:schemeClr val="bg1"/>
                </a:solidFill>
              </a:rPr>
              <a:t> </a:t>
            </a:r>
            <a:r>
              <a:rPr lang="en-US" sz="1200" dirty="0" err="1">
                <a:solidFill>
                  <a:schemeClr val="bg1"/>
                </a:solidFill>
              </a:rPr>
              <a:t>espaces</a:t>
            </a:r>
            <a:r>
              <a:rPr lang="en-US" sz="1200" dirty="0">
                <a:solidFill>
                  <a:schemeClr val="bg1"/>
                </a:solidFill>
              </a:rPr>
              <a:t> </a:t>
            </a:r>
            <a:r>
              <a:rPr lang="en-US" sz="1200" dirty="0" err="1">
                <a:solidFill>
                  <a:schemeClr val="bg1"/>
                </a:solidFill>
              </a:rPr>
              <a:t>numériques</a:t>
            </a:r>
            <a:r>
              <a:rPr lang="en-US" sz="1200" dirty="0">
                <a:solidFill>
                  <a:schemeClr val="bg1"/>
                </a:solidFill>
              </a:rPr>
              <a:t> </a:t>
            </a:r>
            <a:r>
              <a:rPr lang="en-US" sz="1200" dirty="0" err="1">
                <a:solidFill>
                  <a:schemeClr val="bg1"/>
                </a:solidFill>
              </a:rPr>
              <a:t>devraient</a:t>
            </a:r>
            <a:r>
              <a:rPr lang="en-US" sz="1200" dirty="0">
                <a:solidFill>
                  <a:schemeClr val="bg1"/>
                </a:solidFill>
              </a:rPr>
              <a:t> </a:t>
            </a:r>
            <a:r>
              <a:rPr lang="en-US" sz="1200" dirty="0" err="1">
                <a:solidFill>
                  <a:schemeClr val="bg1"/>
                </a:solidFill>
              </a:rPr>
              <a:t>refléter</a:t>
            </a:r>
            <a:r>
              <a:rPr lang="en-US" sz="1200" dirty="0">
                <a:solidFill>
                  <a:schemeClr val="bg1"/>
                </a:solidFill>
              </a:rPr>
              <a:t> les engagements pris par </a:t>
            </a:r>
            <a:r>
              <a:rPr lang="en-US" sz="1200" dirty="0" err="1">
                <a:solidFill>
                  <a:schemeClr val="bg1"/>
                </a:solidFill>
              </a:rPr>
              <a:t>nos</a:t>
            </a:r>
            <a:r>
              <a:rPr lang="en-US" sz="1200" dirty="0">
                <a:solidFill>
                  <a:schemeClr val="bg1"/>
                </a:solidFill>
              </a:rPr>
              <a:t> institutions </a:t>
            </a:r>
            <a:r>
              <a:rPr lang="en-US" sz="1200" dirty="0" err="1">
                <a:solidFill>
                  <a:schemeClr val="bg1"/>
                </a:solidFill>
              </a:rPr>
              <a:t>en</a:t>
            </a:r>
            <a:r>
              <a:rPr lang="en-US" sz="1200" dirty="0">
                <a:solidFill>
                  <a:schemeClr val="bg1"/>
                </a:solidFill>
              </a:rPr>
              <a:t> matière de reconnaissance et de respect des </a:t>
            </a:r>
            <a:r>
              <a:rPr lang="en-US" sz="1200" dirty="0" err="1">
                <a:solidFill>
                  <a:schemeClr val="bg1"/>
                </a:solidFill>
              </a:rPr>
              <a:t>peuples</a:t>
            </a:r>
            <a:r>
              <a:rPr lang="en-US" sz="1200" dirty="0">
                <a:solidFill>
                  <a:schemeClr val="bg1"/>
                </a:solidFill>
              </a:rPr>
              <a:t> </a:t>
            </a:r>
            <a:r>
              <a:rPr lang="en-US" sz="1200" dirty="0" err="1">
                <a:solidFill>
                  <a:schemeClr val="bg1"/>
                </a:solidFill>
              </a:rPr>
              <a:t>autochtones</a:t>
            </a:r>
            <a:r>
              <a:rPr lang="en-US" sz="1200" dirty="0">
                <a:solidFill>
                  <a:schemeClr val="bg1"/>
                </a:solidFill>
              </a:rPr>
              <a:t>.
Comme </a:t>
            </a:r>
            <a:r>
              <a:rPr lang="en-US" sz="1200" dirty="0" err="1">
                <a:solidFill>
                  <a:schemeClr val="bg1"/>
                </a:solidFill>
              </a:rPr>
              <a:t>cette</a:t>
            </a:r>
            <a:r>
              <a:rPr lang="en-US" sz="1200" dirty="0">
                <a:solidFill>
                  <a:schemeClr val="bg1"/>
                </a:solidFill>
              </a:rPr>
              <a:t> </a:t>
            </a:r>
            <a:r>
              <a:rPr lang="en-US" sz="1200" dirty="0" err="1">
                <a:solidFill>
                  <a:schemeClr val="bg1"/>
                </a:solidFill>
              </a:rPr>
              <a:t>présentation</a:t>
            </a:r>
            <a:r>
              <a:rPr lang="en-US" sz="1200" dirty="0">
                <a:solidFill>
                  <a:schemeClr val="bg1"/>
                </a:solidFill>
              </a:rPr>
              <a:t> sera disponible </a:t>
            </a:r>
            <a:r>
              <a:rPr lang="en-US" sz="1200" dirty="0" err="1">
                <a:solidFill>
                  <a:schemeClr val="bg1"/>
                </a:solidFill>
              </a:rPr>
              <a:t>en</a:t>
            </a:r>
            <a:r>
              <a:rPr lang="en-US" sz="1200" dirty="0">
                <a:solidFill>
                  <a:schemeClr val="bg1"/>
                </a:solidFill>
              </a:rPr>
              <a:t> </a:t>
            </a:r>
            <a:r>
              <a:rPr lang="en-US" sz="1200" dirty="0" err="1">
                <a:solidFill>
                  <a:schemeClr val="bg1"/>
                </a:solidFill>
              </a:rPr>
              <a:t>ligne</a:t>
            </a:r>
            <a:r>
              <a:rPr lang="en-US" sz="1200" dirty="0">
                <a:solidFill>
                  <a:schemeClr val="bg1"/>
                </a:solidFill>
              </a:rPr>
              <a:t>, </a:t>
            </a:r>
            <a:r>
              <a:rPr lang="en-US" sz="1200" dirty="0" err="1">
                <a:solidFill>
                  <a:schemeClr val="bg1"/>
                </a:solidFill>
              </a:rPr>
              <a:t>cette</a:t>
            </a:r>
            <a:r>
              <a:rPr lang="en-US" sz="1200" dirty="0">
                <a:solidFill>
                  <a:schemeClr val="bg1"/>
                </a:solidFill>
              </a:rPr>
              <a:t> reconnaissance </a:t>
            </a:r>
            <a:r>
              <a:rPr lang="en-US" sz="1200" dirty="0" err="1">
                <a:solidFill>
                  <a:schemeClr val="bg1"/>
                </a:solidFill>
              </a:rPr>
              <a:t>s’étend</a:t>
            </a:r>
            <a:r>
              <a:rPr lang="en-US" sz="1200" dirty="0">
                <a:solidFill>
                  <a:schemeClr val="bg1"/>
                </a:solidFill>
              </a:rPr>
              <a:t> aux </a:t>
            </a:r>
            <a:r>
              <a:rPr lang="en-US" sz="1200" dirty="0" err="1">
                <a:solidFill>
                  <a:schemeClr val="bg1"/>
                </a:solidFill>
              </a:rPr>
              <a:t>endroits</a:t>
            </a:r>
            <a:r>
              <a:rPr lang="en-US" sz="1200" dirty="0">
                <a:solidFill>
                  <a:schemeClr val="bg1"/>
                </a:solidFill>
              </a:rPr>
              <a:t> </a:t>
            </a:r>
            <a:r>
              <a:rPr lang="en-US" sz="1200" dirty="0" err="1">
                <a:solidFill>
                  <a:schemeClr val="bg1"/>
                </a:solidFill>
              </a:rPr>
              <a:t>où</a:t>
            </a:r>
            <a:r>
              <a:rPr lang="en-US" sz="1200" dirty="0">
                <a:solidFill>
                  <a:schemeClr val="bg1"/>
                </a:solidFill>
              </a:rPr>
              <a:t> se </a:t>
            </a:r>
            <a:r>
              <a:rPr lang="en-US" sz="1200" dirty="0" err="1">
                <a:solidFill>
                  <a:schemeClr val="bg1"/>
                </a:solidFill>
              </a:rPr>
              <a:t>trouvent</a:t>
            </a:r>
            <a:r>
              <a:rPr lang="en-US" sz="1200" dirty="0">
                <a:solidFill>
                  <a:schemeClr val="bg1"/>
                </a:solidFill>
              </a:rPr>
              <a:t> les </a:t>
            </a:r>
            <a:r>
              <a:rPr lang="en-US" sz="1200" dirty="0" err="1">
                <a:solidFill>
                  <a:schemeClr val="bg1"/>
                </a:solidFill>
              </a:rPr>
              <a:t>téléspectateurs</a:t>
            </a:r>
            <a:r>
              <a:rPr lang="en-US" sz="1200" dirty="0">
                <a:solidFill>
                  <a:schemeClr val="bg1"/>
                </a:solidFill>
              </a:rPr>
              <a:t> </a:t>
            </a:r>
            <a:r>
              <a:rPr lang="en-US" sz="1200" dirty="0" err="1">
                <a:solidFill>
                  <a:schemeClr val="bg1"/>
                </a:solidFill>
              </a:rPr>
              <a:t>en</a:t>
            </a:r>
            <a:r>
              <a:rPr lang="en-US" sz="1200" dirty="0">
                <a:solidFill>
                  <a:schemeClr val="bg1"/>
                </a:solidFill>
              </a:rPr>
              <a:t> </a:t>
            </a:r>
            <a:r>
              <a:rPr lang="en-US" sz="1200" dirty="0" err="1">
                <a:solidFill>
                  <a:schemeClr val="bg1"/>
                </a:solidFill>
              </a:rPr>
              <a:t>ligne</a:t>
            </a:r>
            <a:r>
              <a:rPr lang="en-US" sz="1200" dirty="0">
                <a:solidFill>
                  <a:schemeClr val="bg1"/>
                </a:solidFill>
              </a:rPr>
              <a:t> et je </a:t>
            </a:r>
            <a:r>
              <a:rPr lang="en-US" sz="1200" dirty="0" err="1">
                <a:solidFill>
                  <a:schemeClr val="bg1"/>
                </a:solidFill>
              </a:rPr>
              <a:t>vous</a:t>
            </a:r>
            <a:r>
              <a:rPr lang="en-US" sz="1200" dirty="0">
                <a:solidFill>
                  <a:schemeClr val="bg1"/>
                </a:solidFill>
              </a:rPr>
              <a:t> encourage </a:t>
            </a:r>
            <a:r>
              <a:rPr lang="en-US" sz="1200" dirty="0" err="1">
                <a:solidFill>
                  <a:schemeClr val="bg1"/>
                </a:solidFill>
              </a:rPr>
              <a:t>à</a:t>
            </a:r>
            <a:r>
              <a:rPr lang="en-US" sz="1200" dirty="0">
                <a:solidFill>
                  <a:schemeClr val="bg1"/>
                </a:solidFill>
              </a:rPr>
              <a:t> </a:t>
            </a:r>
            <a:r>
              <a:rPr lang="en-US" sz="1200" dirty="0" err="1">
                <a:solidFill>
                  <a:schemeClr val="bg1"/>
                </a:solidFill>
              </a:rPr>
              <a:t>visiter</a:t>
            </a:r>
            <a:r>
              <a:rPr lang="en-US" sz="1200" dirty="0">
                <a:solidFill>
                  <a:schemeClr val="bg1"/>
                </a:solidFill>
              </a:rPr>
              <a:t> </a:t>
            </a:r>
            <a:r>
              <a:rPr lang="en-US" sz="1200" dirty="0" err="1">
                <a:solidFill>
                  <a:schemeClr val="bg1"/>
                </a:solidFill>
              </a:rPr>
              <a:t>www.whose.land</a:t>
            </a:r>
            <a:r>
              <a:rPr lang="en-US" sz="1200" dirty="0">
                <a:solidFill>
                  <a:schemeClr val="bg1"/>
                </a:solidFill>
              </a:rPr>
              <a:t> pour </a:t>
            </a:r>
            <a:r>
              <a:rPr lang="en-US" sz="1200" dirty="0" err="1">
                <a:solidFill>
                  <a:schemeClr val="bg1"/>
                </a:solidFill>
              </a:rPr>
              <a:t>en</a:t>
            </a:r>
            <a:r>
              <a:rPr lang="en-US" sz="1200" dirty="0">
                <a:solidFill>
                  <a:schemeClr val="bg1"/>
                </a:solidFill>
              </a:rPr>
              <a:t> savoir plus sur les </a:t>
            </a:r>
            <a:r>
              <a:rPr lang="en-US" sz="1200" dirty="0" err="1">
                <a:solidFill>
                  <a:schemeClr val="bg1"/>
                </a:solidFill>
              </a:rPr>
              <a:t>peuples</a:t>
            </a:r>
            <a:r>
              <a:rPr lang="en-US" sz="1200" dirty="0">
                <a:solidFill>
                  <a:schemeClr val="bg1"/>
                </a:solidFill>
              </a:rPr>
              <a:t> </a:t>
            </a:r>
            <a:r>
              <a:rPr lang="en-US" sz="1200" dirty="0" err="1">
                <a:solidFill>
                  <a:schemeClr val="bg1"/>
                </a:solidFill>
              </a:rPr>
              <a:t>autochtones</a:t>
            </a:r>
            <a:r>
              <a:rPr lang="en-US" sz="1200" dirty="0">
                <a:solidFill>
                  <a:schemeClr val="bg1"/>
                </a:solidFill>
              </a:rPr>
              <a:t> de </a:t>
            </a:r>
            <a:r>
              <a:rPr lang="en-US" sz="1200" dirty="0" err="1">
                <a:solidFill>
                  <a:schemeClr val="bg1"/>
                </a:solidFill>
              </a:rPr>
              <a:t>votre</a:t>
            </a:r>
            <a:r>
              <a:rPr lang="en-US" sz="1200" dirty="0">
                <a:solidFill>
                  <a:schemeClr val="bg1"/>
                </a:solidFill>
              </a:rPr>
              <a:t> </a:t>
            </a:r>
            <a:r>
              <a:rPr lang="en-US" sz="1200" dirty="0" err="1">
                <a:solidFill>
                  <a:schemeClr val="bg1"/>
                </a:solidFill>
              </a:rPr>
              <a:t>région</a:t>
            </a:r>
            <a:r>
              <a:rPr lang="en-US" sz="1200" dirty="0">
                <a:solidFill>
                  <a:schemeClr val="bg1"/>
                </a:solidFill>
              </a:rPr>
              <a:t>.</a:t>
            </a:r>
            <a:endParaRPr lang="en-CA" dirty="0"/>
          </a:p>
        </p:txBody>
      </p:sp>
      <p:sp>
        <p:nvSpPr>
          <p:cNvPr id="4" name="Slide Number Placeholder 3"/>
          <p:cNvSpPr>
            <a:spLocks noGrp="1"/>
          </p:cNvSpPr>
          <p:nvPr>
            <p:ph type="sldNum" sz="quarter" idx="5"/>
          </p:nvPr>
        </p:nvSpPr>
        <p:spPr/>
        <p:txBody>
          <a:bodyPr/>
          <a:lstStyle/>
          <a:p>
            <a:fld id="{285B4163-86C3-D249-A19C-FFC8246F9773}" type="slidenum">
              <a:rPr lang="en-GB" smtClean="0"/>
              <a:t>1</a:t>
            </a:fld>
            <a:endParaRPr lang="en-GB" dirty="0"/>
          </a:p>
        </p:txBody>
      </p:sp>
    </p:spTree>
    <p:extLst>
      <p:ext uri="{BB962C8B-B14F-4D97-AF65-F5344CB8AC3E}">
        <p14:creationId xmlns:p14="http://schemas.microsoft.com/office/powerpoint/2010/main" val="2230455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Merci beaucoup </a:t>
            </a:r>
            <a:r>
              <a:rPr lang="en-GB" dirty="0" err="1"/>
              <a:t>d’avoir</a:t>
            </a:r>
            <a:r>
              <a:rPr lang="en-GB" dirty="0"/>
              <a:t> </a:t>
            </a:r>
            <a:r>
              <a:rPr lang="en-GB" dirty="0" err="1"/>
              <a:t>assisté</a:t>
            </a:r>
            <a:r>
              <a:rPr lang="en-GB" dirty="0"/>
              <a:t> </a:t>
            </a:r>
            <a:r>
              <a:rPr lang="en-GB" dirty="0" err="1"/>
              <a:t>à</a:t>
            </a:r>
            <a:r>
              <a:rPr lang="en-GB" dirty="0"/>
              <a:t> </a:t>
            </a:r>
            <a:r>
              <a:rPr lang="en-GB" dirty="0" err="1"/>
              <a:t>notre</a:t>
            </a:r>
            <a:r>
              <a:rPr lang="en-GB" dirty="0"/>
              <a:t> </a:t>
            </a:r>
            <a:r>
              <a:rPr lang="en-GB" dirty="0" err="1"/>
              <a:t>présentation</a:t>
            </a:r>
            <a:r>
              <a:rPr lang="en-GB" dirty="0"/>
              <a:t> </a:t>
            </a:r>
            <a:r>
              <a:rPr lang="en-GB" dirty="0" err="1"/>
              <a:t>d’aujourd’hui</a:t>
            </a:r>
            <a:r>
              <a:rPr lang="en-GB" dirty="0"/>
              <a:t>, </a:t>
            </a:r>
            <a:r>
              <a:rPr lang="en-GB" dirty="0" err="1"/>
              <a:t>Meilleures</a:t>
            </a:r>
            <a:r>
              <a:rPr lang="en-GB" dirty="0"/>
              <a:t> pratiques </a:t>
            </a:r>
            <a:r>
              <a:rPr lang="en-GB" dirty="0" err="1"/>
              <a:t>en</a:t>
            </a:r>
            <a:r>
              <a:rPr lang="en-GB" dirty="0"/>
              <a:t> matière </a:t>
            </a:r>
            <a:r>
              <a:rPr lang="en-GB" dirty="0" err="1"/>
              <a:t>d’accessibilité</a:t>
            </a:r>
            <a:r>
              <a:rPr lang="en-GB" dirty="0"/>
              <a:t> et </a:t>
            </a:r>
            <a:r>
              <a:rPr lang="en-GB" dirty="0" err="1"/>
              <a:t>d’inclusion</a:t>
            </a:r>
            <a:r>
              <a:rPr lang="en-GB" dirty="0"/>
              <a:t> pour les sites Web. 
</a:t>
            </a:r>
            <a:r>
              <a:rPr lang="en-GB" dirty="0" err="1"/>
              <a:t>Lorsque</a:t>
            </a:r>
            <a:r>
              <a:rPr lang="en-GB" dirty="0"/>
              <a:t> nous </a:t>
            </a:r>
            <a:r>
              <a:rPr lang="en-GB" dirty="0" err="1"/>
              <a:t>parlons</a:t>
            </a:r>
            <a:r>
              <a:rPr lang="en-GB" dirty="0"/>
              <a:t> de promotion de l’accessibilité et de </a:t>
            </a:r>
            <a:r>
              <a:rPr lang="en-GB" dirty="0" err="1"/>
              <a:t>l’inclusion</a:t>
            </a:r>
            <a:r>
              <a:rPr lang="en-GB" dirty="0"/>
              <a:t> dans </a:t>
            </a:r>
            <a:r>
              <a:rPr lang="en-GB" dirty="0" err="1"/>
              <a:t>nos</a:t>
            </a:r>
            <a:r>
              <a:rPr lang="en-GB" dirty="0"/>
              <a:t> </a:t>
            </a:r>
            <a:r>
              <a:rPr lang="en-GB" dirty="0" err="1"/>
              <a:t>environnements</a:t>
            </a:r>
            <a:r>
              <a:rPr lang="en-GB" dirty="0"/>
              <a:t> </a:t>
            </a:r>
            <a:r>
              <a:rPr lang="en-GB" dirty="0" err="1"/>
              <a:t>institutionnels</a:t>
            </a:r>
            <a:r>
              <a:rPr lang="en-GB" dirty="0"/>
              <a:t>, </a:t>
            </a:r>
            <a:r>
              <a:rPr lang="en-GB" dirty="0" err="1"/>
              <a:t>nos</a:t>
            </a:r>
            <a:r>
              <a:rPr lang="en-GB" dirty="0"/>
              <a:t> </a:t>
            </a:r>
            <a:r>
              <a:rPr lang="en-GB" dirty="0" err="1"/>
              <a:t>espaces</a:t>
            </a:r>
            <a:r>
              <a:rPr lang="en-GB" dirty="0"/>
              <a:t> </a:t>
            </a:r>
            <a:r>
              <a:rPr lang="en-GB" dirty="0" err="1"/>
              <a:t>numériques</a:t>
            </a:r>
            <a:r>
              <a:rPr lang="en-GB" dirty="0"/>
              <a:t> ne </a:t>
            </a:r>
            <a:r>
              <a:rPr lang="en-GB" dirty="0" err="1"/>
              <a:t>sont</a:t>
            </a:r>
            <a:r>
              <a:rPr lang="en-GB" dirty="0"/>
              <a:t> </a:t>
            </a:r>
            <a:r>
              <a:rPr lang="en-GB" dirty="0" err="1"/>
              <a:t>peut-être</a:t>
            </a:r>
            <a:r>
              <a:rPr lang="en-GB" dirty="0"/>
              <a:t> pas </a:t>
            </a:r>
            <a:r>
              <a:rPr lang="en-GB" dirty="0" err="1"/>
              <a:t>toujours</a:t>
            </a:r>
            <a:r>
              <a:rPr lang="en-GB" dirty="0"/>
              <a:t> les premiers </a:t>
            </a:r>
            <a:r>
              <a:rPr lang="en-GB" dirty="0" err="1"/>
              <a:t>domaines</a:t>
            </a:r>
            <a:r>
              <a:rPr lang="en-GB" dirty="0"/>
              <a:t> qui nous </a:t>
            </a:r>
            <a:r>
              <a:rPr lang="en-GB" dirty="0" err="1"/>
              <a:t>viennent</a:t>
            </a:r>
            <a:r>
              <a:rPr lang="en-GB" dirty="0"/>
              <a:t> </a:t>
            </a:r>
            <a:r>
              <a:rPr lang="en-GB" dirty="0" err="1"/>
              <a:t>à</a:t>
            </a:r>
            <a:r>
              <a:rPr lang="en-GB" dirty="0"/>
              <a:t> </a:t>
            </a:r>
            <a:r>
              <a:rPr lang="en-GB" dirty="0" err="1"/>
              <a:t>l’esprit</a:t>
            </a:r>
            <a:r>
              <a:rPr lang="en-GB" dirty="0"/>
              <a:t>. 
De </a:t>
            </a:r>
            <a:r>
              <a:rPr lang="en-GB" dirty="0" err="1"/>
              <a:t>même</a:t>
            </a:r>
            <a:r>
              <a:rPr lang="en-GB" dirty="0"/>
              <a:t>, </a:t>
            </a:r>
            <a:r>
              <a:rPr lang="en-GB" dirty="0" err="1"/>
              <a:t>lorsque</a:t>
            </a:r>
            <a:r>
              <a:rPr lang="en-GB" dirty="0"/>
              <a:t> nous </a:t>
            </a:r>
            <a:r>
              <a:rPr lang="en-GB" dirty="0" err="1"/>
              <a:t>réfléchissons</a:t>
            </a:r>
            <a:r>
              <a:rPr lang="en-GB" dirty="0"/>
              <a:t> </a:t>
            </a:r>
            <a:r>
              <a:rPr lang="en-GB" dirty="0" err="1"/>
              <a:t>à</a:t>
            </a:r>
            <a:r>
              <a:rPr lang="en-GB" dirty="0"/>
              <a:t> la manière </a:t>
            </a:r>
            <a:r>
              <a:rPr lang="en-GB" dirty="0" err="1"/>
              <a:t>d’améliorer</a:t>
            </a:r>
            <a:r>
              <a:rPr lang="en-GB" dirty="0"/>
              <a:t> </a:t>
            </a:r>
            <a:r>
              <a:rPr lang="en-GB" dirty="0" err="1"/>
              <a:t>nos</a:t>
            </a:r>
            <a:r>
              <a:rPr lang="en-GB" dirty="0"/>
              <a:t> </a:t>
            </a:r>
            <a:r>
              <a:rPr lang="en-GB" dirty="0" err="1"/>
              <a:t>expériences</a:t>
            </a:r>
            <a:r>
              <a:rPr lang="en-GB" dirty="0"/>
              <a:t> </a:t>
            </a:r>
            <a:r>
              <a:rPr lang="en-GB" dirty="0" err="1"/>
              <a:t>en</a:t>
            </a:r>
            <a:r>
              <a:rPr lang="en-GB" dirty="0"/>
              <a:t> </a:t>
            </a:r>
            <a:r>
              <a:rPr lang="en-GB" dirty="0" err="1"/>
              <a:t>ligne</a:t>
            </a:r>
            <a:r>
              <a:rPr lang="en-GB" dirty="0"/>
              <a:t> pour </a:t>
            </a:r>
            <a:r>
              <a:rPr lang="en-GB" dirty="0" err="1"/>
              <a:t>nos</a:t>
            </a:r>
            <a:r>
              <a:rPr lang="en-GB" dirty="0"/>
              <a:t> publics, </a:t>
            </a:r>
            <a:r>
              <a:rPr lang="en-GB" dirty="0" err="1"/>
              <a:t>l’application</a:t>
            </a:r>
            <a:r>
              <a:rPr lang="en-GB" dirty="0"/>
              <a:t> des concepts </a:t>
            </a:r>
            <a:r>
              <a:rPr lang="en-GB" dirty="0" err="1"/>
              <a:t>d’accessibilité</a:t>
            </a:r>
            <a:r>
              <a:rPr lang="en-GB" dirty="0"/>
              <a:t> et </a:t>
            </a:r>
            <a:r>
              <a:rPr lang="en-GB" dirty="0" err="1"/>
              <a:t>d’inclusion</a:t>
            </a:r>
            <a:r>
              <a:rPr lang="en-GB" dirty="0"/>
              <a:t> </a:t>
            </a:r>
            <a:r>
              <a:rPr lang="en-GB" dirty="0" err="1"/>
              <a:t>n’est</a:t>
            </a:r>
            <a:r>
              <a:rPr lang="en-GB" dirty="0"/>
              <a:t> pas </a:t>
            </a:r>
            <a:r>
              <a:rPr lang="en-GB" dirty="0" err="1"/>
              <a:t>toujours</a:t>
            </a:r>
            <a:r>
              <a:rPr lang="en-GB" dirty="0"/>
              <a:t> </a:t>
            </a:r>
            <a:r>
              <a:rPr lang="en-GB" dirty="0" err="1"/>
              <a:t>en</a:t>
            </a:r>
            <a:r>
              <a:rPr lang="en-GB" dirty="0"/>
              <a:t> tête de </a:t>
            </a:r>
            <a:r>
              <a:rPr lang="en-GB" dirty="0" err="1"/>
              <a:t>liste</a:t>
            </a:r>
            <a:r>
              <a:rPr lang="en-GB" dirty="0"/>
              <a:t> des choses </a:t>
            </a:r>
            <a:r>
              <a:rPr lang="en-GB" dirty="0" err="1"/>
              <a:t>à</a:t>
            </a:r>
            <a:r>
              <a:rPr lang="en-GB" dirty="0"/>
              <a:t> faire.
</a:t>
            </a:r>
            <a:r>
              <a:rPr lang="en-GB" dirty="0" err="1"/>
              <a:t>Mais</a:t>
            </a:r>
            <a:r>
              <a:rPr lang="en-GB" dirty="0"/>
              <a:t> </a:t>
            </a:r>
            <a:r>
              <a:rPr lang="en-GB" dirty="0" err="1"/>
              <a:t>reconnaissant</a:t>
            </a:r>
            <a:r>
              <a:rPr lang="en-GB" dirty="0"/>
              <a:t> </a:t>
            </a:r>
            <a:r>
              <a:rPr lang="en-GB" dirty="0" err="1"/>
              <a:t>l’importance</a:t>
            </a:r>
            <a:r>
              <a:rPr lang="en-GB" dirty="0"/>
              <a:t> de l’accessibilité et de </a:t>
            </a:r>
            <a:r>
              <a:rPr lang="en-GB" dirty="0" err="1"/>
              <a:t>l’inclusion</a:t>
            </a:r>
            <a:r>
              <a:rPr lang="en-GB" dirty="0"/>
              <a:t>, et </a:t>
            </a:r>
            <a:r>
              <a:rPr lang="en-GB" dirty="0" err="1"/>
              <a:t>ce</a:t>
            </a:r>
            <a:r>
              <a:rPr lang="en-GB" dirty="0"/>
              <a:t> que </a:t>
            </a:r>
            <a:r>
              <a:rPr lang="en-GB" dirty="0" err="1"/>
              <a:t>nos</a:t>
            </a:r>
            <a:r>
              <a:rPr lang="en-GB" dirty="0"/>
              <a:t> </a:t>
            </a:r>
            <a:r>
              <a:rPr lang="en-GB" dirty="0" err="1"/>
              <a:t>espaces</a:t>
            </a:r>
            <a:r>
              <a:rPr lang="en-GB" dirty="0"/>
              <a:t> </a:t>
            </a:r>
            <a:r>
              <a:rPr lang="en-GB" dirty="0" err="1"/>
              <a:t>numériques</a:t>
            </a:r>
            <a:r>
              <a:rPr lang="en-GB" dirty="0"/>
              <a:t> </a:t>
            </a:r>
            <a:r>
              <a:rPr lang="en-GB" dirty="0" err="1"/>
              <a:t>signifient</a:t>
            </a:r>
            <a:r>
              <a:rPr lang="en-GB" dirty="0"/>
              <a:t> pour </a:t>
            </a:r>
            <a:r>
              <a:rPr lang="en-GB" dirty="0" err="1"/>
              <a:t>nos</a:t>
            </a:r>
            <a:r>
              <a:rPr lang="en-GB" dirty="0"/>
              <a:t> </a:t>
            </a:r>
            <a:r>
              <a:rPr lang="en-GB" dirty="0" err="1"/>
              <a:t>communautés</a:t>
            </a:r>
            <a:r>
              <a:rPr lang="en-GB" dirty="0"/>
              <a:t>, je </a:t>
            </a:r>
            <a:r>
              <a:rPr lang="en-GB" dirty="0" err="1"/>
              <a:t>sais</a:t>
            </a:r>
            <a:r>
              <a:rPr lang="en-GB" dirty="0"/>
              <a:t> que beaucoup </a:t>
            </a:r>
            <a:r>
              <a:rPr lang="en-GB" dirty="0" err="1"/>
              <a:t>d’entre</a:t>
            </a:r>
            <a:r>
              <a:rPr lang="en-GB" dirty="0"/>
              <a:t> nous </a:t>
            </a:r>
            <a:r>
              <a:rPr lang="en-GB" dirty="0" err="1"/>
              <a:t>ont</a:t>
            </a:r>
            <a:r>
              <a:rPr lang="en-GB" dirty="0"/>
              <a:t> </a:t>
            </a:r>
            <a:r>
              <a:rPr lang="en-GB" dirty="0" err="1"/>
              <a:t>commencé</a:t>
            </a:r>
            <a:r>
              <a:rPr lang="en-GB" dirty="0"/>
              <a:t> </a:t>
            </a:r>
            <a:r>
              <a:rPr lang="en-GB" dirty="0" err="1"/>
              <a:t>à</a:t>
            </a:r>
            <a:r>
              <a:rPr lang="en-GB" dirty="0"/>
              <a:t> prendre des </a:t>
            </a:r>
            <a:r>
              <a:rPr lang="en-GB" dirty="0" err="1"/>
              <a:t>mesures</a:t>
            </a:r>
            <a:r>
              <a:rPr lang="en-GB" dirty="0"/>
              <a:t> pour faire de </a:t>
            </a:r>
            <a:r>
              <a:rPr lang="en-GB" dirty="0" err="1"/>
              <a:t>ces</a:t>
            </a:r>
            <a:r>
              <a:rPr lang="en-GB" dirty="0"/>
              <a:t> aspects du travail que nous </a:t>
            </a:r>
            <a:r>
              <a:rPr lang="en-GB" dirty="0" err="1"/>
              <a:t>faisons</a:t>
            </a:r>
            <a:r>
              <a:rPr lang="en-GB" dirty="0"/>
              <a:t> </a:t>
            </a:r>
            <a:r>
              <a:rPr lang="en-GB" dirty="0" err="1"/>
              <a:t>une</a:t>
            </a:r>
            <a:r>
              <a:rPr lang="en-GB" dirty="0"/>
              <a:t> </a:t>
            </a:r>
            <a:r>
              <a:rPr lang="en-GB" dirty="0" err="1"/>
              <a:t>priorité</a:t>
            </a:r>
            <a:r>
              <a:rPr lang="en-GB" dirty="0"/>
              <a:t> </a:t>
            </a:r>
            <a:r>
              <a:rPr lang="en-GB" dirty="0" err="1"/>
              <a:t>élevée</a:t>
            </a:r>
            <a:r>
              <a:rPr lang="en-GB" dirty="0"/>
              <a:t> et, pour </a:t>
            </a:r>
            <a:r>
              <a:rPr lang="en-GB" dirty="0" err="1"/>
              <a:t>certains</a:t>
            </a:r>
            <a:r>
              <a:rPr lang="en-GB" dirty="0"/>
              <a:t>, </a:t>
            </a:r>
            <a:r>
              <a:rPr lang="en-GB" dirty="0" err="1"/>
              <a:t>c’est</a:t>
            </a:r>
            <a:r>
              <a:rPr lang="en-GB" dirty="0"/>
              <a:t> </a:t>
            </a:r>
            <a:r>
              <a:rPr lang="en-GB" dirty="0" err="1"/>
              <a:t>devenu</a:t>
            </a:r>
            <a:r>
              <a:rPr lang="en-GB" dirty="0"/>
              <a:t> la plus haute </a:t>
            </a:r>
            <a:r>
              <a:rPr lang="en-GB" dirty="0" err="1"/>
              <a:t>priorité</a:t>
            </a:r>
            <a:r>
              <a:rPr lang="en-GB" dirty="0"/>
              <a:t>. </a:t>
            </a:r>
            <a:r>
              <a:rPr lang="en-GB" dirty="0" err="1"/>
              <a:t>Mais</a:t>
            </a:r>
            <a:r>
              <a:rPr lang="en-GB" dirty="0"/>
              <a:t> </a:t>
            </a:r>
            <a:r>
              <a:rPr lang="en-GB" dirty="0" err="1"/>
              <a:t>à</a:t>
            </a:r>
            <a:r>
              <a:rPr lang="en-GB" dirty="0"/>
              <a:t> quoi </a:t>
            </a:r>
            <a:r>
              <a:rPr lang="en-GB" dirty="0" err="1"/>
              <a:t>cela</a:t>
            </a:r>
            <a:r>
              <a:rPr lang="en-GB" dirty="0"/>
              <a:t> </a:t>
            </a:r>
            <a:r>
              <a:rPr lang="en-GB" dirty="0" err="1"/>
              <a:t>ressemble</a:t>
            </a:r>
            <a:r>
              <a:rPr lang="en-GB" dirty="0"/>
              <a:t>-t-il </a:t>
            </a:r>
            <a:r>
              <a:rPr lang="en-GB" dirty="0" err="1"/>
              <a:t>exactement</a:t>
            </a:r>
            <a:r>
              <a:rPr lang="en-GB" dirty="0"/>
              <a:t> pour nous, </a:t>
            </a:r>
            <a:r>
              <a:rPr lang="en-GB" dirty="0" err="1"/>
              <a:t>professionnels</a:t>
            </a:r>
            <a:r>
              <a:rPr lang="en-GB" dirty="0"/>
              <a:t> de la communication </a:t>
            </a:r>
            <a:r>
              <a:rPr lang="en-GB" dirty="0" err="1"/>
              <a:t>travaillant</a:t>
            </a:r>
            <a:r>
              <a:rPr lang="en-GB" dirty="0"/>
              <a:t> dans </a:t>
            </a:r>
            <a:r>
              <a:rPr lang="en-GB" dirty="0" err="1"/>
              <a:t>l’enseignement</a:t>
            </a:r>
            <a:r>
              <a:rPr lang="en-GB" dirty="0"/>
              <a:t> </a:t>
            </a:r>
            <a:r>
              <a:rPr lang="en-GB" dirty="0" err="1"/>
              <a:t>supérieur</a:t>
            </a:r>
            <a:r>
              <a:rPr lang="en-GB" dirty="0"/>
              <a:t> ?</a:t>
            </a:r>
          </a:p>
        </p:txBody>
      </p:sp>
      <p:sp>
        <p:nvSpPr>
          <p:cNvPr id="4" name="Slide Number Placeholder 3"/>
          <p:cNvSpPr>
            <a:spLocks noGrp="1"/>
          </p:cNvSpPr>
          <p:nvPr>
            <p:ph type="sldNum" sz="quarter" idx="5"/>
          </p:nvPr>
        </p:nvSpPr>
        <p:spPr/>
        <p:txBody>
          <a:bodyPr/>
          <a:lstStyle/>
          <a:p>
            <a:fld id="{0BBDB591-039D-664B-9A5C-382E99268966}" type="slidenum">
              <a:rPr lang="en-GB" smtClean="0"/>
              <a:t>2</a:t>
            </a:fld>
            <a:endParaRPr lang="en-GB" dirty="0"/>
          </a:p>
        </p:txBody>
      </p:sp>
    </p:spTree>
    <p:extLst>
      <p:ext uri="{BB962C8B-B14F-4D97-AF65-F5344CB8AC3E}">
        <p14:creationId xmlns:p14="http://schemas.microsoft.com/office/powerpoint/2010/main" val="101462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Je </a:t>
            </a:r>
            <a:r>
              <a:rPr lang="en-GB" dirty="0" err="1"/>
              <a:t>m’appelle</a:t>
            </a:r>
            <a:r>
              <a:rPr lang="en-GB" dirty="0"/>
              <a:t> Joyce Peralta...
McGill </a:t>
            </a:r>
            <a:r>
              <a:rPr lang="en-GB" dirty="0" err="1"/>
              <a:t>est</a:t>
            </a:r>
            <a:r>
              <a:rPr lang="en-GB" dirty="0"/>
              <a:t> le 4e </a:t>
            </a:r>
            <a:r>
              <a:rPr lang="en-GB" dirty="0" err="1"/>
              <a:t>établissement</a:t>
            </a:r>
            <a:r>
              <a:rPr lang="en-GB" dirty="0"/>
              <a:t> </a:t>
            </a:r>
            <a:r>
              <a:rPr lang="en-GB" dirty="0" err="1"/>
              <a:t>d’enseignement</a:t>
            </a:r>
            <a:r>
              <a:rPr lang="en-GB" dirty="0"/>
              <a:t> </a:t>
            </a:r>
            <a:r>
              <a:rPr lang="en-GB" dirty="0" err="1"/>
              <a:t>postsecondaire</a:t>
            </a:r>
            <a:r>
              <a:rPr lang="en-GB" dirty="0"/>
              <a:t> </a:t>
            </a:r>
            <a:r>
              <a:rPr lang="en-GB" dirty="0" err="1"/>
              <a:t>où</a:t>
            </a:r>
            <a:r>
              <a:rPr lang="en-GB" dirty="0"/>
              <a:t> </a:t>
            </a:r>
            <a:r>
              <a:rPr lang="en-GB" dirty="0" err="1"/>
              <a:t>j’ai</a:t>
            </a:r>
            <a:r>
              <a:rPr lang="en-GB" dirty="0"/>
              <a:t> </a:t>
            </a:r>
            <a:r>
              <a:rPr lang="en-GB" dirty="0" err="1"/>
              <a:t>travaillé</a:t>
            </a:r>
            <a:r>
              <a:rPr lang="en-GB" dirty="0"/>
              <a:t>.
Et je suis </a:t>
            </a:r>
            <a:r>
              <a:rPr lang="en-GB" dirty="0" err="1"/>
              <a:t>heureux</a:t>
            </a:r>
            <a:r>
              <a:rPr lang="en-GB" dirty="0"/>
              <a:t> d’être </a:t>
            </a:r>
            <a:r>
              <a:rPr lang="en-GB" dirty="0" err="1"/>
              <a:t>ici</a:t>
            </a:r>
            <a:r>
              <a:rPr lang="en-GB" dirty="0"/>
              <a:t> </a:t>
            </a:r>
            <a:r>
              <a:rPr lang="en-GB" dirty="0" err="1"/>
              <a:t>aujourd’hui</a:t>
            </a:r>
            <a:r>
              <a:rPr lang="en-GB" dirty="0"/>
              <a:t> avec </a:t>
            </a:r>
            <a:r>
              <a:rPr lang="en-GB" dirty="0" err="1"/>
              <a:t>mon</a:t>
            </a:r>
            <a:r>
              <a:rPr lang="en-GB" dirty="0"/>
              <a:t> </a:t>
            </a:r>
            <a:r>
              <a:rPr lang="en-GB" dirty="0" err="1"/>
              <a:t>coprésentateur</a:t>
            </a:r>
            <a:r>
              <a:rPr lang="en-GB" dirty="0"/>
              <a:t>...
Notre </a:t>
            </a:r>
            <a:r>
              <a:rPr lang="en-GB" dirty="0" err="1"/>
              <a:t>équipe</a:t>
            </a:r>
            <a:r>
              <a:rPr lang="en-GB" dirty="0"/>
              <a:t>, Communications </a:t>
            </a:r>
            <a:r>
              <a:rPr lang="en-GB" dirty="0" err="1"/>
              <a:t>numériques</a:t>
            </a:r>
            <a:r>
              <a:rPr lang="en-GB" dirty="0"/>
              <a:t>, </a:t>
            </a:r>
            <a:r>
              <a:rPr lang="en-GB" dirty="0" err="1"/>
              <a:t>élabore</a:t>
            </a:r>
            <a:r>
              <a:rPr lang="en-GB" dirty="0"/>
              <a:t> et </a:t>
            </a:r>
            <a:r>
              <a:rPr lang="en-GB" dirty="0" err="1"/>
              <a:t>exécute</a:t>
            </a:r>
            <a:r>
              <a:rPr lang="en-GB" dirty="0"/>
              <a:t> la </a:t>
            </a:r>
            <a:r>
              <a:rPr lang="en-GB" dirty="0" err="1"/>
              <a:t>stratégie</a:t>
            </a:r>
            <a:r>
              <a:rPr lang="en-GB" dirty="0"/>
              <a:t> numérique de McGill, qui </a:t>
            </a:r>
            <a:r>
              <a:rPr lang="en-GB" dirty="0" err="1"/>
              <a:t>vise</a:t>
            </a:r>
            <a:r>
              <a:rPr lang="en-GB" dirty="0"/>
              <a:t> </a:t>
            </a:r>
            <a:r>
              <a:rPr lang="en-GB" dirty="0" err="1"/>
              <a:t>à</a:t>
            </a:r>
            <a:r>
              <a:rPr lang="en-GB" dirty="0"/>
              <a:t> </a:t>
            </a:r>
            <a:r>
              <a:rPr lang="en-GB" dirty="0" err="1"/>
              <a:t>promouvoir</a:t>
            </a:r>
            <a:r>
              <a:rPr lang="en-GB" dirty="0"/>
              <a:t> et </a:t>
            </a:r>
            <a:r>
              <a:rPr lang="en-GB" dirty="0" err="1"/>
              <a:t>à</a:t>
            </a:r>
            <a:r>
              <a:rPr lang="en-GB" dirty="0"/>
              <a:t> </a:t>
            </a:r>
            <a:r>
              <a:rPr lang="en-GB" dirty="0" err="1"/>
              <a:t>soutenir</a:t>
            </a:r>
            <a:r>
              <a:rPr lang="en-GB" dirty="0"/>
              <a:t> </a:t>
            </a:r>
            <a:r>
              <a:rPr lang="en-GB" dirty="0" err="1"/>
              <a:t>notre</a:t>
            </a:r>
            <a:r>
              <a:rPr lang="en-GB" dirty="0"/>
              <a:t> marque et </a:t>
            </a:r>
            <a:r>
              <a:rPr lang="en-GB" dirty="0" err="1"/>
              <a:t>notre</a:t>
            </a:r>
            <a:r>
              <a:rPr lang="en-GB" dirty="0"/>
              <a:t> mission. Notre </a:t>
            </a:r>
            <a:r>
              <a:rPr lang="en-GB" dirty="0" err="1"/>
              <a:t>équipe</a:t>
            </a:r>
            <a:r>
              <a:rPr lang="en-GB" dirty="0"/>
              <a:t> </a:t>
            </a:r>
            <a:r>
              <a:rPr lang="en-GB" dirty="0" err="1"/>
              <a:t>possède</a:t>
            </a:r>
            <a:r>
              <a:rPr lang="en-GB" dirty="0"/>
              <a:t> </a:t>
            </a:r>
            <a:r>
              <a:rPr lang="en-GB" dirty="0" err="1"/>
              <a:t>une</a:t>
            </a:r>
            <a:r>
              <a:rPr lang="en-GB" dirty="0"/>
              <a:t> expertise dans de </a:t>
            </a:r>
            <a:r>
              <a:rPr lang="en-GB" dirty="0" err="1"/>
              <a:t>nombreux</a:t>
            </a:r>
            <a:r>
              <a:rPr lang="en-GB" dirty="0"/>
              <a:t> </a:t>
            </a:r>
            <a:r>
              <a:rPr lang="en-GB" dirty="0" err="1"/>
              <a:t>domaines</a:t>
            </a:r>
            <a:r>
              <a:rPr lang="en-GB" dirty="0"/>
              <a:t> </a:t>
            </a:r>
            <a:r>
              <a:rPr lang="en-GB" dirty="0" err="1"/>
              <a:t>liés</a:t>
            </a:r>
            <a:r>
              <a:rPr lang="en-GB" dirty="0"/>
              <a:t> </a:t>
            </a:r>
            <a:r>
              <a:rPr lang="en-GB" dirty="0" err="1"/>
              <a:t>à</a:t>
            </a:r>
            <a:r>
              <a:rPr lang="en-GB" dirty="0"/>
              <a:t> la conception et au </a:t>
            </a:r>
            <a:r>
              <a:rPr lang="en-GB" dirty="0" err="1"/>
              <a:t>développement</a:t>
            </a:r>
            <a:r>
              <a:rPr lang="en-GB" dirty="0"/>
              <a:t> Web, </a:t>
            </a:r>
            <a:r>
              <a:rPr lang="en-GB" dirty="0" err="1"/>
              <a:t>mais</a:t>
            </a:r>
            <a:r>
              <a:rPr lang="en-GB" dirty="0"/>
              <a:t> nous ne </a:t>
            </a:r>
            <a:r>
              <a:rPr lang="en-GB" dirty="0" err="1"/>
              <a:t>sommes</a:t>
            </a:r>
            <a:r>
              <a:rPr lang="en-GB" dirty="0"/>
              <a:t> pas des experts </a:t>
            </a:r>
            <a:r>
              <a:rPr lang="en-GB" dirty="0" err="1"/>
              <a:t>en</a:t>
            </a:r>
            <a:r>
              <a:rPr lang="en-GB" dirty="0"/>
              <a:t> la matière </a:t>
            </a:r>
            <a:r>
              <a:rPr lang="en-GB" dirty="0" err="1"/>
              <a:t>en</a:t>
            </a:r>
            <a:r>
              <a:rPr lang="en-GB" dirty="0"/>
              <a:t> matière </a:t>
            </a:r>
            <a:r>
              <a:rPr lang="en-GB" dirty="0" err="1"/>
              <a:t>d’EDI</a:t>
            </a:r>
            <a:r>
              <a:rPr lang="en-GB" dirty="0"/>
              <a:t>.
</a:t>
            </a:r>
            <a:r>
              <a:rPr lang="en-GB" dirty="0" err="1"/>
              <a:t>C’est</a:t>
            </a:r>
            <a:r>
              <a:rPr lang="en-GB" dirty="0"/>
              <a:t> </a:t>
            </a:r>
            <a:r>
              <a:rPr lang="en-GB" dirty="0" err="1"/>
              <a:t>pourquoi</a:t>
            </a:r>
            <a:r>
              <a:rPr lang="en-GB" dirty="0"/>
              <a:t> nous </a:t>
            </a:r>
            <a:r>
              <a:rPr lang="en-GB" dirty="0" err="1"/>
              <a:t>apprécions</a:t>
            </a:r>
            <a:r>
              <a:rPr lang="en-GB" dirty="0"/>
              <a:t> </a:t>
            </a:r>
            <a:r>
              <a:rPr lang="en-GB" dirty="0" err="1"/>
              <a:t>vraiment</a:t>
            </a:r>
            <a:r>
              <a:rPr lang="en-GB" dirty="0"/>
              <a:t> </a:t>
            </a:r>
            <a:r>
              <a:rPr lang="en-GB" dirty="0" err="1"/>
              <a:t>l’occasion</a:t>
            </a:r>
            <a:r>
              <a:rPr lang="en-GB" dirty="0"/>
              <a:t> de </a:t>
            </a:r>
            <a:r>
              <a:rPr lang="en-GB" dirty="0" err="1"/>
              <a:t>travailler</a:t>
            </a:r>
            <a:r>
              <a:rPr lang="en-GB" dirty="0"/>
              <a:t> </a:t>
            </a:r>
            <a:r>
              <a:rPr lang="en-GB" dirty="0" err="1"/>
              <a:t>en</a:t>
            </a:r>
            <a:r>
              <a:rPr lang="en-GB" dirty="0"/>
              <a:t> </a:t>
            </a:r>
            <a:r>
              <a:rPr lang="en-GB" dirty="0" err="1"/>
              <a:t>étroite</a:t>
            </a:r>
            <a:r>
              <a:rPr lang="en-GB" dirty="0"/>
              <a:t> collaboration avec </a:t>
            </a:r>
            <a:r>
              <a:rPr lang="en-GB" dirty="0" err="1"/>
              <a:t>notre</a:t>
            </a:r>
            <a:r>
              <a:rPr lang="en-GB" dirty="0"/>
              <a:t> </a:t>
            </a:r>
            <a:r>
              <a:rPr lang="en-GB" dirty="0" err="1"/>
              <a:t>équipe</a:t>
            </a:r>
            <a:r>
              <a:rPr lang="en-GB" dirty="0"/>
              <a:t> Actions. Je ne </a:t>
            </a:r>
            <a:r>
              <a:rPr lang="en-GB" dirty="0" err="1"/>
              <a:t>sais</a:t>
            </a:r>
            <a:r>
              <a:rPr lang="en-GB" dirty="0"/>
              <a:t> pas </a:t>
            </a:r>
            <a:r>
              <a:rPr lang="en-GB" dirty="0" err="1"/>
              <a:t>exactement</a:t>
            </a:r>
            <a:r>
              <a:rPr lang="en-GB" dirty="0"/>
              <a:t> </a:t>
            </a:r>
            <a:r>
              <a:rPr lang="en-GB" dirty="0" err="1"/>
              <a:t>à</a:t>
            </a:r>
            <a:r>
              <a:rPr lang="en-GB" dirty="0"/>
              <a:t> </a:t>
            </a:r>
            <a:r>
              <a:rPr lang="en-GB" dirty="0" err="1"/>
              <a:t>quel</a:t>
            </a:r>
            <a:r>
              <a:rPr lang="en-GB" dirty="0"/>
              <a:t> point </a:t>
            </a:r>
            <a:r>
              <a:rPr lang="en-GB" dirty="0" err="1"/>
              <a:t>nos</a:t>
            </a:r>
            <a:r>
              <a:rPr lang="en-GB" dirty="0"/>
              <a:t> efforts </a:t>
            </a:r>
            <a:r>
              <a:rPr lang="en-GB" dirty="0" err="1"/>
              <a:t>auraient</a:t>
            </a:r>
            <a:r>
              <a:rPr lang="en-GB" dirty="0"/>
              <a:t> </a:t>
            </a:r>
            <a:r>
              <a:rPr lang="en-GB" dirty="0" err="1"/>
              <a:t>été</a:t>
            </a:r>
            <a:r>
              <a:rPr lang="en-GB" dirty="0"/>
              <a:t> </a:t>
            </a:r>
            <a:r>
              <a:rPr lang="en-GB" dirty="0" err="1"/>
              <a:t>couronnés</a:t>
            </a:r>
            <a:r>
              <a:rPr lang="en-GB" dirty="0"/>
              <a:t> de succès </a:t>
            </a:r>
            <a:r>
              <a:rPr lang="en-GB" dirty="0" err="1"/>
              <a:t>si</a:t>
            </a:r>
            <a:r>
              <a:rPr lang="en-GB" dirty="0"/>
              <a:t> nous </a:t>
            </a:r>
            <a:r>
              <a:rPr lang="en-GB" dirty="0" err="1"/>
              <a:t>n’avions</a:t>
            </a:r>
            <a:r>
              <a:rPr lang="en-GB" dirty="0"/>
              <a:t> pas </a:t>
            </a:r>
            <a:r>
              <a:rPr lang="en-GB" dirty="0" err="1"/>
              <a:t>développé</a:t>
            </a:r>
            <a:r>
              <a:rPr lang="en-GB" dirty="0"/>
              <a:t> </a:t>
            </a:r>
            <a:r>
              <a:rPr lang="en-GB" dirty="0" err="1"/>
              <a:t>ce</a:t>
            </a:r>
            <a:r>
              <a:rPr lang="en-GB" dirty="0"/>
              <a:t> lien.</a:t>
            </a:r>
          </a:p>
        </p:txBody>
      </p:sp>
      <p:sp>
        <p:nvSpPr>
          <p:cNvPr id="4" name="Slide Number Placeholder 3"/>
          <p:cNvSpPr>
            <a:spLocks noGrp="1"/>
          </p:cNvSpPr>
          <p:nvPr>
            <p:ph type="sldNum" sz="quarter" idx="5"/>
          </p:nvPr>
        </p:nvSpPr>
        <p:spPr/>
        <p:txBody>
          <a:bodyPr/>
          <a:lstStyle/>
          <a:p>
            <a:fld id="{28238200-9B2E-C84E-BA70-9603B51A5EB1}" type="slidenum">
              <a:rPr lang="en-GB" smtClean="0"/>
              <a:t>3</a:t>
            </a:fld>
            <a:endParaRPr lang="en-GB" dirty="0"/>
          </a:p>
        </p:txBody>
      </p:sp>
    </p:spTree>
    <p:extLst>
      <p:ext uri="{BB962C8B-B14F-4D97-AF65-F5344CB8AC3E}">
        <p14:creationId xmlns:p14="http://schemas.microsoft.com/office/powerpoint/2010/main" val="653987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Et </a:t>
            </a:r>
            <a:r>
              <a:rPr lang="en-GB" dirty="0" err="1"/>
              <a:t>voici</a:t>
            </a:r>
            <a:r>
              <a:rPr lang="en-GB" dirty="0"/>
              <a:t> un aperçu de </a:t>
            </a:r>
            <a:r>
              <a:rPr lang="en-GB" dirty="0" err="1"/>
              <a:t>ce</a:t>
            </a:r>
            <a:r>
              <a:rPr lang="en-GB" dirty="0"/>
              <a:t> </a:t>
            </a:r>
            <a:r>
              <a:rPr lang="en-GB" dirty="0" err="1"/>
              <a:t>à</a:t>
            </a:r>
            <a:r>
              <a:rPr lang="en-GB" dirty="0"/>
              <a:t> quoi </a:t>
            </a:r>
            <a:r>
              <a:rPr lang="en-GB" dirty="0" err="1"/>
              <a:t>ressemble</a:t>
            </a:r>
            <a:r>
              <a:rPr lang="en-GB" dirty="0"/>
              <a:t> </a:t>
            </a:r>
            <a:r>
              <a:rPr lang="en-GB" dirty="0" err="1"/>
              <a:t>notre</a:t>
            </a:r>
            <a:r>
              <a:rPr lang="en-GB" dirty="0"/>
              <a:t> </a:t>
            </a:r>
            <a:r>
              <a:rPr lang="en-GB" dirty="0" err="1"/>
              <a:t>paysage</a:t>
            </a:r>
            <a:r>
              <a:rPr lang="en-GB" dirty="0"/>
              <a:t> Web :
</a:t>
            </a:r>
            <a:r>
              <a:rPr lang="en-GB" dirty="0" err="1"/>
              <a:t>À</a:t>
            </a:r>
            <a:r>
              <a:rPr lang="en-GB" dirty="0"/>
              <a:t> </a:t>
            </a:r>
            <a:r>
              <a:rPr lang="en-GB" dirty="0" err="1"/>
              <a:t>l’instar</a:t>
            </a:r>
            <a:r>
              <a:rPr lang="en-GB" dirty="0"/>
              <a:t> de bon </a:t>
            </a:r>
            <a:r>
              <a:rPr lang="en-GB" dirty="0" err="1"/>
              <a:t>nombre</a:t>
            </a:r>
            <a:r>
              <a:rPr lang="en-GB" dirty="0"/>
              <a:t> de </a:t>
            </a:r>
            <a:r>
              <a:rPr lang="en-GB" dirty="0" err="1"/>
              <a:t>vos</a:t>
            </a:r>
            <a:r>
              <a:rPr lang="en-GB" dirty="0"/>
              <a:t> </a:t>
            </a:r>
            <a:r>
              <a:rPr lang="en-GB" dirty="0" err="1"/>
              <a:t>propres</a:t>
            </a:r>
            <a:r>
              <a:rPr lang="en-GB" dirty="0"/>
              <a:t> </a:t>
            </a:r>
            <a:r>
              <a:rPr lang="en-GB" dirty="0" err="1"/>
              <a:t>environnements</a:t>
            </a:r>
            <a:r>
              <a:rPr lang="en-GB" dirty="0"/>
              <a:t>, McGill dispose d’un </a:t>
            </a:r>
            <a:r>
              <a:rPr lang="en-GB" dirty="0" err="1"/>
              <a:t>vaste</a:t>
            </a:r>
            <a:r>
              <a:rPr lang="en-GB" dirty="0"/>
              <a:t> </a:t>
            </a:r>
            <a:r>
              <a:rPr lang="en-GB" dirty="0" err="1"/>
              <a:t>réseau</a:t>
            </a:r>
            <a:r>
              <a:rPr lang="en-GB" dirty="0"/>
              <a:t> </a:t>
            </a:r>
            <a:r>
              <a:rPr lang="en-GB" dirty="0" err="1"/>
              <a:t>décentralisé</a:t>
            </a:r>
            <a:r>
              <a:rPr lang="en-GB" dirty="0"/>
              <a:t> de sites Web </a:t>
            </a:r>
            <a:r>
              <a:rPr lang="en-GB" dirty="0" err="1"/>
              <a:t>composé</a:t>
            </a:r>
            <a:r>
              <a:rPr lang="en-GB" dirty="0"/>
              <a:t> </a:t>
            </a:r>
            <a:r>
              <a:rPr lang="en-GB" dirty="0" err="1"/>
              <a:t>d’environ</a:t>
            </a:r>
            <a:r>
              <a:rPr lang="en-GB" dirty="0"/>
              <a:t> 1000 sites sur </a:t>
            </a:r>
            <a:r>
              <a:rPr lang="en-GB" dirty="0" err="1"/>
              <a:t>notre</a:t>
            </a:r>
            <a:r>
              <a:rPr lang="en-GB" dirty="0"/>
              <a:t> CMS pris </a:t>
            </a:r>
            <a:r>
              <a:rPr lang="en-GB" dirty="0" err="1"/>
              <a:t>en</a:t>
            </a:r>
            <a:r>
              <a:rPr lang="en-GB" dirty="0"/>
              <a:t> charge de manière </a:t>
            </a:r>
            <a:r>
              <a:rPr lang="en-GB" dirty="0" err="1"/>
              <a:t>centralisée</a:t>
            </a:r>
            <a:r>
              <a:rPr lang="en-GB" dirty="0"/>
              <a:t>, et de 500 </a:t>
            </a:r>
            <a:r>
              <a:rPr lang="en-GB" dirty="0" err="1"/>
              <a:t>autres</a:t>
            </a:r>
            <a:r>
              <a:rPr lang="en-GB" dirty="0"/>
              <a:t> sites </a:t>
            </a:r>
            <a:r>
              <a:rPr lang="en-GB" dirty="0" err="1"/>
              <a:t>personnalisés</a:t>
            </a:r>
            <a:r>
              <a:rPr lang="en-GB" dirty="0"/>
              <a:t> qui </a:t>
            </a:r>
            <a:r>
              <a:rPr lang="en-GB" dirty="0" err="1"/>
              <a:t>sont</a:t>
            </a:r>
            <a:r>
              <a:rPr lang="en-GB" dirty="0"/>
              <a:t> </a:t>
            </a:r>
            <a:r>
              <a:rPr lang="en-GB" dirty="0" err="1"/>
              <a:t>administrés</a:t>
            </a:r>
            <a:r>
              <a:rPr lang="en-GB" dirty="0"/>
              <a:t> et </a:t>
            </a:r>
            <a:r>
              <a:rPr lang="en-GB" dirty="0" err="1"/>
              <a:t>gérés</a:t>
            </a:r>
            <a:r>
              <a:rPr lang="en-GB" dirty="0"/>
              <a:t> par 1500+ </a:t>
            </a:r>
            <a:r>
              <a:rPr lang="en-GB" dirty="0" err="1"/>
              <a:t>professionnels</a:t>
            </a:r>
            <a:r>
              <a:rPr lang="en-GB" dirty="0"/>
              <a:t> du Web.</a:t>
            </a: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4</a:t>
            </a:fld>
            <a:endParaRPr lang="en-GB" dirty="0"/>
          </a:p>
        </p:txBody>
      </p:sp>
    </p:spTree>
    <p:extLst>
      <p:ext uri="{BB962C8B-B14F-4D97-AF65-F5344CB8AC3E}">
        <p14:creationId xmlns:p14="http://schemas.microsoft.com/office/powerpoint/2010/main" val="384875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Alors</a:t>
            </a:r>
            <a:r>
              <a:rPr lang="en-GB" dirty="0"/>
              <a:t>, comment les </a:t>
            </a:r>
            <a:r>
              <a:rPr lang="en-GB" dirty="0" err="1"/>
              <a:t>meilleures</a:t>
            </a:r>
            <a:r>
              <a:rPr lang="en-GB" dirty="0"/>
              <a:t> pratiques </a:t>
            </a:r>
            <a:r>
              <a:rPr lang="en-GB" dirty="0" err="1"/>
              <a:t>en</a:t>
            </a:r>
            <a:r>
              <a:rPr lang="en-GB" dirty="0"/>
              <a:t> matière </a:t>
            </a:r>
            <a:r>
              <a:rPr lang="en-GB" dirty="0" err="1"/>
              <a:t>d’accessibilité</a:t>
            </a:r>
            <a:r>
              <a:rPr lang="en-GB" dirty="0"/>
              <a:t> et </a:t>
            </a:r>
            <a:r>
              <a:rPr lang="en-GB" dirty="0" err="1"/>
              <a:t>d’inclusion</a:t>
            </a:r>
            <a:r>
              <a:rPr lang="en-GB" dirty="0"/>
              <a:t> </a:t>
            </a:r>
            <a:r>
              <a:rPr lang="en-GB" dirty="0" err="1"/>
              <a:t>sont-elles</a:t>
            </a:r>
            <a:r>
              <a:rPr lang="en-GB" dirty="0"/>
              <a:t> </a:t>
            </a:r>
            <a:r>
              <a:rPr lang="en-GB" dirty="0" err="1"/>
              <a:t>reflétées</a:t>
            </a:r>
            <a:r>
              <a:rPr lang="en-GB" dirty="0"/>
              <a:t> dans </a:t>
            </a:r>
            <a:r>
              <a:rPr lang="en-GB" dirty="0" err="1"/>
              <a:t>nos</a:t>
            </a:r>
            <a:r>
              <a:rPr lang="en-GB" dirty="0"/>
              <a:t> sites Web dans </a:t>
            </a:r>
            <a:r>
              <a:rPr lang="en-GB" dirty="0" err="1"/>
              <a:t>l’enseignement</a:t>
            </a:r>
            <a:r>
              <a:rPr lang="en-GB" dirty="0"/>
              <a:t> </a:t>
            </a:r>
            <a:r>
              <a:rPr lang="en-GB" dirty="0" err="1"/>
              <a:t>supérieur</a:t>
            </a:r>
            <a:r>
              <a:rPr lang="en-GB" dirty="0"/>
              <a:t> ? Pour commencer </a:t>
            </a:r>
            <a:r>
              <a:rPr lang="en-GB" dirty="0" err="1"/>
              <a:t>à</a:t>
            </a:r>
            <a:r>
              <a:rPr lang="en-GB" dirty="0"/>
              <a:t> explorer la </a:t>
            </a:r>
            <a:r>
              <a:rPr lang="en-GB" dirty="0" err="1"/>
              <a:t>réponse</a:t>
            </a:r>
            <a:r>
              <a:rPr lang="en-GB" dirty="0"/>
              <a:t> </a:t>
            </a:r>
            <a:r>
              <a:rPr lang="en-GB" dirty="0" err="1"/>
              <a:t>à</a:t>
            </a:r>
            <a:r>
              <a:rPr lang="en-GB" dirty="0"/>
              <a:t> </a:t>
            </a:r>
            <a:r>
              <a:rPr lang="en-GB" dirty="0" err="1"/>
              <a:t>cette</a:t>
            </a:r>
            <a:r>
              <a:rPr lang="en-GB" dirty="0"/>
              <a:t> question, </a:t>
            </a:r>
            <a:r>
              <a:rPr lang="en-GB" dirty="0" err="1"/>
              <a:t>j’ai</a:t>
            </a:r>
            <a:r>
              <a:rPr lang="en-GB" dirty="0"/>
              <a:t> </a:t>
            </a:r>
            <a:r>
              <a:rPr lang="en-GB" dirty="0" err="1"/>
              <a:t>pensé</a:t>
            </a:r>
            <a:r>
              <a:rPr lang="en-GB" dirty="0"/>
              <a:t> </a:t>
            </a:r>
            <a:r>
              <a:rPr lang="en-GB" dirty="0" err="1"/>
              <a:t>qu’il</a:t>
            </a:r>
            <a:r>
              <a:rPr lang="en-GB" dirty="0"/>
              <a:t> </a:t>
            </a:r>
            <a:r>
              <a:rPr lang="en-GB" dirty="0" err="1"/>
              <a:t>serait</a:t>
            </a:r>
            <a:r>
              <a:rPr lang="en-GB" dirty="0"/>
              <a:t> </a:t>
            </a:r>
            <a:r>
              <a:rPr lang="en-GB" dirty="0" err="1"/>
              <a:t>peut-être</a:t>
            </a:r>
            <a:r>
              <a:rPr lang="en-GB" dirty="0"/>
              <a:t> </a:t>
            </a:r>
            <a:r>
              <a:rPr lang="en-GB" dirty="0" err="1"/>
              <a:t>intéressant</a:t>
            </a:r>
            <a:r>
              <a:rPr lang="en-GB" dirty="0"/>
              <a:t> de commencer </a:t>
            </a:r>
            <a:r>
              <a:rPr lang="en-GB" dirty="0" err="1"/>
              <a:t>ici</a:t>
            </a:r>
            <a:r>
              <a:rPr lang="en-GB" dirty="0"/>
              <a:t>, </a:t>
            </a:r>
            <a:r>
              <a:rPr lang="en-GB" dirty="0" err="1"/>
              <a:t>en</a:t>
            </a:r>
            <a:r>
              <a:rPr lang="en-GB" dirty="0"/>
              <a:t> </a:t>
            </a:r>
            <a:r>
              <a:rPr lang="en-GB" dirty="0" err="1"/>
              <a:t>jetant</a:t>
            </a:r>
            <a:r>
              <a:rPr lang="en-GB" dirty="0"/>
              <a:t> un coup </a:t>
            </a:r>
            <a:r>
              <a:rPr lang="en-GB" dirty="0" err="1"/>
              <a:t>d’œil</a:t>
            </a:r>
            <a:r>
              <a:rPr lang="en-GB" dirty="0"/>
              <a:t> </a:t>
            </a:r>
            <a:r>
              <a:rPr lang="en-GB" dirty="0" err="1"/>
              <a:t>à</a:t>
            </a:r>
            <a:r>
              <a:rPr lang="en-GB" dirty="0"/>
              <a:t> la </a:t>
            </a:r>
            <a:r>
              <a:rPr lang="en-GB" dirty="0" err="1"/>
              <a:t>façon</a:t>
            </a:r>
            <a:r>
              <a:rPr lang="en-GB" dirty="0"/>
              <a:t> </a:t>
            </a:r>
            <a:r>
              <a:rPr lang="en-GB" dirty="0" err="1"/>
              <a:t>dont</a:t>
            </a:r>
            <a:r>
              <a:rPr lang="en-GB" dirty="0"/>
              <a:t> </a:t>
            </a:r>
            <a:r>
              <a:rPr lang="en-GB" dirty="0" err="1"/>
              <a:t>nos</a:t>
            </a:r>
            <a:r>
              <a:rPr lang="en-GB" dirty="0"/>
              <a:t> pages Web </a:t>
            </a:r>
            <a:r>
              <a:rPr lang="en-GB" dirty="0" err="1"/>
              <a:t>ont</a:t>
            </a:r>
            <a:r>
              <a:rPr lang="en-GB" dirty="0"/>
              <a:t> </a:t>
            </a:r>
            <a:r>
              <a:rPr lang="en-GB" dirty="0" err="1"/>
              <a:t>évolué</a:t>
            </a:r>
            <a:r>
              <a:rPr lang="en-GB" dirty="0"/>
              <a:t> au fil des </a:t>
            </a:r>
            <a:r>
              <a:rPr lang="en-GB" dirty="0" err="1"/>
              <a:t>ans</a:t>
            </a:r>
            <a:r>
              <a:rPr lang="en-GB" dirty="0"/>
              <a:t>, et pour que nous </a:t>
            </a:r>
            <a:r>
              <a:rPr lang="en-GB" dirty="0" err="1"/>
              <a:t>prenions</a:t>
            </a:r>
            <a:r>
              <a:rPr lang="en-GB" dirty="0"/>
              <a:t> </a:t>
            </a:r>
            <a:r>
              <a:rPr lang="en-GB" dirty="0" err="1"/>
              <a:t>tous</a:t>
            </a:r>
            <a:r>
              <a:rPr lang="en-GB" dirty="0"/>
              <a:t> un moment pour </a:t>
            </a:r>
            <a:r>
              <a:rPr lang="en-GB" dirty="0" err="1"/>
              <a:t>réfléchir</a:t>
            </a:r>
            <a:r>
              <a:rPr lang="en-GB" dirty="0"/>
              <a:t> </a:t>
            </a:r>
            <a:r>
              <a:rPr lang="en-GB" dirty="0" err="1"/>
              <a:t>à</a:t>
            </a:r>
            <a:r>
              <a:rPr lang="en-GB" dirty="0"/>
              <a:t> la </a:t>
            </a:r>
            <a:r>
              <a:rPr lang="en-GB" dirty="0" err="1"/>
              <a:t>façon</a:t>
            </a:r>
            <a:r>
              <a:rPr lang="en-GB" dirty="0"/>
              <a:t> </a:t>
            </a:r>
            <a:r>
              <a:rPr lang="en-GB" dirty="0" err="1"/>
              <a:t>dont</a:t>
            </a:r>
            <a:r>
              <a:rPr lang="en-GB" dirty="0"/>
              <a:t> </a:t>
            </a:r>
            <a:r>
              <a:rPr lang="en-GB" dirty="0" err="1"/>
              <a:t>l’objectif</a:t>
            </a:r>
            <a:r>
              <a:rPr lang="en-GB" dirty="0"/>
              <a:t> de </a:t>
            </a:r>
            <a:r>
              <a:rPr lang="en-GB" dirty="0" err="1"/>
              <a:t>notre</a:t>
            </a:r>
            <a:r>
              <a:rPr lang="en-GB" dirty="0"/>
              <a:t> travail a </a:t>
            </a:r>
            <a:r>
              <a:rPr lang="en-GB" dirty="0" err="1"/>
              <a:t>changé</a:t>
            </a:r>
            <a:r>
              <a:rPr lang="en-GB" dirty="0"/>
              <a:t>.
</a:t>
            </a:r>
            <a:r>
              <a:rPr lang="en-GB" dirty="0" err="1"/>
              <a:t>À</a:t>
            </a:r>
            <a:r>
              <a:rPr lang="en-GB" dirty="0"/>
              <a:t> gauche, </a:t>
            </a:r>
            <a:r>
              <a:rPr lang="en-GB" dirty="0" err="1"/>
              <a:t>une</a:t>
            </a:r>
            <a:r>
              <a:rPr lang="en-GB" dirty="0"/>
              <a:t> capture </a:t>
            </a:r>
            <a:r>
              <a:rPr lang="en-GB" dirty="0" err="1"/>
              <a:t>d’écran</a:t>
            </a:r>
            <a:r>
              <a:rPr lang="en-GB" dirty="0"/>
              <a:t> de la page </a:t>
            </a:r>
            <a:r>
              <a:rPr lang="en-GB" dirty="0" err="1"/>
              <a:t>d’accueil</a:t>
            </a:r>
            <a:r>
              <a:rPr lang="en-GB" dirty="0"/>
              <a:t> de McGill </a:t>
            </a:r>
            <a:r>
              <a:rPr lang="en-GB" dirty="0" err="1"/>
              <a:t>en</a:t>
            </a:r>
            <a:r>
              <a:rPr lang="en-GB" dirty="0"/>
              <a:t> 1997, </a:t>
            </a:r>
            <a:r>
              <a:rPr lang="en-GB" dirty="0" err="1"/>
              <a:t>c’est</a:t>
            </a:r>
            <a:r>
              <a:rPr lang="en-GB" dirty="0"/>
              <a:t> </a:t>
            </a:r>
            <a:r>
              <a:rPr lang="en-GB" dirty="0" err="1"/>
              <a:t>à</a:t>
            </a:r>
            <a:r>
              <a:rPr lang="en-GB" dirty="0"/>
              <a:t> </a:t>
            </a:r>
            <a:r>
              <a:rPr lang="en-GB" dirty="0" err="1"/>
              <a:t>peu</a:t>
            </a:r>
            <a:r>
              <a:rPr lang="en-GB" dirty="0"/>
              <a:t> </a:t>
            </a:r>
            <a:r>
              <a:rPr lang="en-GB" dirty="0" err="1"/>
              <a:t>près</a:t>
            </a:r>
            <a:r>
              <a:rPr lang="en-GB" dirty="0"/>
              <a:t> </a:t>
            </a:r>
            <a:r>
              <a:rPr lang="en-GB" dirty="0" err="1"/>
              <a:t>à</a:t>
            </a:r>
            <a:r>
              <a:rPr lang="en-GB" dirty="0"/>
              <a:t> </a:t>
            </a:r>
            <a:r>
              <a:rPr lang="en-GB" dirty="0" err="1"/>
              <a:t>l’époque</a:t>
            </a:r>
            <a:r>
              <a:rPr lang="en-GB" dirty="0"/>
              <a:t> </a:t>
            </a:r>
            <a:r>
              <a:rPr lang="en-GB" dirty="0" err="1"/>
              <a:t>où</a:t>
            </a:r>
            <a:r>
              <a:rPr lang="en-GB" dirty="0"/>
              <a:t> </a:t>
            </a:r>
            <a:r>
              <a:rPr lang="en-GB" dirty="0" err="1"/>
              <a:t>j’ai</a:t>
            </a:r>
            <a:r>
              <a:rPr lang="en-GB" dirty="0"/>
              <a:t> </a:t>
            </a:r>
            <a:r>
              <a:rPr lang="en-GB" dirty="0" err="1"/>
              <a:t>commencé</a:t>
            </a:r>
            <a:r>
              <a:rPr lang="en-GB" dirty="0"/>
              <a:t> </a:t>
            </a:r>
            <a:r>
              <a:rPr lang="en-GB" dirty="0" err="1"/>
              <a:t>à</a:t>
            </a:r>
            <a:r>
              <a:rPr lang="en-GB" dirty="0"/>
              <a:t> </a:t>
            </a:r>
            <a:r>
              <a:rPr lang="en-GB" dirty="0" err="1"/>
              <a:t>créer</a:t>
            </a:r>
            <a:r>
              <a:rPr lang="en-GB" dirty="0"/>
              <a:t> des sites Web – il y a </a:t>
            </a:r>
            <a:r>
              <a:rPr lang="en-GB" dirty="0" err="1"/>
              <a:t>seulement</a:t>
            </a:r>
            <a:r>
              <a:rPr lang="en-GB" dirty="0"/>
              <a:t> 25 ans. Pas mal du point de </a:t>
            </a:r>
            <a:r>
              <a:rPr lang="en-GB" dirty="0" err="1"/>
              <a:t>vue</a:t>
            </a:r>
            <a:r>
              <a:rPr lang="en-GB" dirty="0"/>
              <a:t> de l’accessibilité, </a:t>
            </a:r>
            <a:r>
              <a:rPr lang="en-GB" dirty="0" err="1"/>
              <a:t>à</a:t>
            </a:r>
            <a:r>
              <a:rPr lang="en-GB" dirty="0"/>
              <a:t> </a:t>
            </a:r>
            <a:r>
              <a:rPr lang="en-GB" dirty="0" err="1"/>
              <a:t>l’exception</a:t>
            </a:r>
            <a:r>
              <a:rPr lang="en-GB" dirty="0"/>
              <a:t> </a:t>
            </a:r>
            <a:r>
              <a:rPr lang="en-GB" dirty="0" err="1"/>
              <a:t>peut-être</a:t>
            </a:r>
            <a:r>
              <a:rPr lang="en-GB" dirty="0"/>
              <a:t> du </a:t>
            </a:r>
            <a:r>
              <a:rPr lang="en-GB" dirty="0" err="1"/>
              <a:t>graphique</a:t>
            </a:r>
            <a:r>
              <a:rPr lang="en-GB" dirty="0"/>
              <a:t> de la chasse au </a:t>
            </a:r>
            <a:r>
              <a:rPr lang="en-GB" dirty="0" err="1"/>
              <a:t>trésor</a:t>
            </a:r>
            <a:r>
              <a:rPr lang="en-GB" dirty="0"/>
              <a:t> </a:t>
            </a:r>
            <a:r>
              <a:rPr lang="en-GB" dirty="0" err="1"/>
              <a:t>inspiré</a:t>
            </a:r>
            <a:r>
              <a:rPr lang="en-GB" dirty="0"/>
              <a:t> </a:t>
            </a:r>
            <a:r>
              <a:rPr lang="en-GB" dirty="0" err="1"/>
              <a:t>d’Indiana</a:t>
            </a:r>
            <a:r>
              <a:rPr lang="en-GB" dirty="0"/>
              <a:t> Jones, il </a:t>
            </a:r>
            <a:r>
              <a:rPr lang="en-GB" dirty="0" err="1"/>
              <a:t>s’agit</a:t>
            </a:r>
            <a:r>
              <a:rPr lang="en-GB" dirty="0"/>
              <a:t> </a:t>
            </a:r>
            <a:r>
              <a:rPr lang="en-GB" dirty="0" err="1"/>
              <a:t>principalement</a:t>
            </a:r>
            <a:r>
              <a:rPr lang="en-GB" dirty="0"/>
              <a:t> de </a:t>
            </a:r>
            <a:r>
              <a:rPr lang="en-GB" dirty="0" err="1"/>
              <a:t>texte</a:t>
            </a:r>
            <a:r>
              <a:rPr lang="en-GB" dirty="0"/>
              <a:t> et de liens </a:t>
            </a:r>
            <a:r>
              <a:rPr lang="en-GB" dirty="0" err="1"/>
              <a:t>textuels</a:t>
            </a:r>
            <a:r>
              <a:rPr lang="en-GB" dirty="0"/>
              <a:t>. </a:t>
            </a:r>
            <a:r>
              <a:rPr lang="en-GB" dirty="0" err="1"/>
              <a:t>À</a:t>
            </a:r>
            <a:r>
              <a:rPr lang="en-GB" dirty="0"/>
              <a:t> </a:t>
            </a:r>
            <a:r>
              <a:rPr lang="en-GB" dirty="0" err="1"/>
              <a:t>l’époque</a:t>
            </a:r>
            <a:r>
              <a:rPr lang="en-GB" dirty="0"/>
              <a:t>, </a:t>
            </a:r>
            <a:r>
              <a:rPr lang="en-GB" dirty="0" err="1"/>
              <a:t>lorsque</a:t>
            </a:r>
            <a:r>
              <a:rPr lang="en-GB" dirty="0"/>
              <a:t> nous </a:t>
            </a:r>
            <a:r>
              <a:rPr lang="en-GB" dirty="0" err="1"/>
              <a:t>planifiions</a:t>
            </a:r>
            <a:r>
              <a:rPr lang="en-GB" dirty="0"/>
              <a:t> des sites, nous </a:t>
            </a:r>
            <a:r>
              <a:rPr lang="en-GB" dirty="0" err="1"/>
              <a:t>réfléchissions</a:t>
            </a:r>
            <a:r>
              <a:rPr lang="en-GB" dirty="0"/>
              <a:t> </a:t>
            </a:r>
            <a:r>
              <a:rPr lang="en-GB" dirty="0" err="1"/>
              <a:t>davantage</a:t>
            </a:r>
            <a:r>
              <a:rPr lang="en-GB" dirty="0"/>
              <a:t> </a:t>
            </a:r>
            <a:r>
              <a:rPr lang="en-GB" dirty="0" err="1"/>
              <a:t>à</a:t>
            </a:r>
            <a:r>
              <a:rPr lang="en-GB" dirty="0"/>
              <a:t> </a:t>
            </a:r>
            <a:r>
              <a:rPr lang="en-GB" dirty="0" err="1"/>
              <a:t>ce</a:t>
            </a:r>
            <a:r>
              <a:rPr lang="en-GB" dirty="0"/>
              <a:t> que nous </a:t>
            </a:r>
            <a:r>
              <a:rPr lang="en-GB" dirty="0" err="1"/>
              <a:t>voulions</a:t>
            </a:r>
            <a:r>
              <a:rPr lang="en-GB" dirty="0"/>
              <a:t> dire aux gens et </a:t>
            </a:r>
            <a:r>
              <a:rPr lang="en-GB" dirty="0" err="1"/>
              <a:t>moins</a:t>
            </a:r>
            <a:r>
              <a:rPr lang="en-GB" dirty="0"/>
              <a:t> </a:t>
            </a:r>
            <a:r>
              <a:rPr lang="en-GB" dirty="0" err="1"/>
              <a:t>à</a:t>
            </a:r>
            <a:r>
              <a:rPr lang="en-GB" dirty="0"/>
              <a:t> la </a:t>
            </a:r>
            <a:r>
              <a:rPr lang="en-GB" dirty="0" err="1"/>
              <a:t>façon</a:t>
            </a:r>
            <a:r>
              <a:rPr lang="en-GB" dirty="0"/>
              <a:t> de </a:t>
            </a:r>
            <a:r>
              <a:rPr lang="en-GB" dirty="0" err="1"/>
              <a:t>comprendre</a:t>
            </a:r>
            <a:r>
              <a:rPr lang="en-GB" dirty="0"/>
              <a:t> et de se connecter.
Et </a:t>
            </a:r>
            <a:r>
              <a:rPr lang="en-GB" dirty="0" err="1"/>
              <a:t>puis</a:t>
            </a:r>
            <a:r>
              <a:rPr lang="en-GB" dirty="0"/>
              <a:t>, </a:t>
            </a:r>
            <a:r>
              <a:rPr lang="en-GB" dirty="0" err="1"/>
              <a:t>à</a:t>
            </a:r>
            <a:r>
              <a:rPr lang="en-GB" dirty="0"/>
              <a:t> droite, </a:t>
            </a:r>
            <a:r>
              <a:rPr lang="en-GB" dirty="0" err="1"/>
              <a:t>à</a:t>
            </a:r>
            <a:r>
              <a:rPr lang="en-GB" dirty="0"/>
              <a:t> quoi </a:t>
            </a:r>
            <a:r>
              <a:rPr lang="en-GB" dirty="0" err="1"/>
              <a:t>ressemblait</a:t>
            </a:r>
            <a:r>
              <a:rPr lang="en-GB" dirty="0"/>
              <a:t> la page </a:t>
            </a:r>
            <a:r>
              <a:rPr lang="en-GB" dirty="0" err="1"/>
              <a:t>d’accueil</a:t>
            </a:r>
            <a:r>
              <a:rPr lang="en-GB" dirty="0"/>
              <a:t> </a:t>
            </a:r>
            <a:r>
              <a:rPr lang="en-GB" dirty="0" err="1"/>
              <a:t>en</a:t>
            </a:r>
            <a:r>
              <a:rPr lang="en-GB" dirty="0"/>
              <a:t> 2012, </a:t>
            </a:r>
            <a:r>
              <a:rPr lang="en-GB" dirty="0" err="1"/>
              <a:t>juste</a:t>
            </a:r>
            <a:r>
              <a:rPr lang="en-GB" dirty="0"/>
              <a:t> après la migration des sites de &lt;McGill du CMS local </a:t>
            </a:r>
            <a:r>
              <a:rPr lang="en-GB" dirty="0" err="1"/>
              <a:t>vers</a:t>
            </a:r>
            <a:r>
              <a:rPr lang="en-GB" dirty="0"/>
              <a:t> Drupal 6. </a:t>
            </a:r>
            <a:r>
              <a:rPr lang="en-GB" dirty="0" err="1"/>
              <a:t>Quelles</a:t>
            </a:r>
            <a:r>
              <a:rPr lang="en-GB" dirty="0"/>
              <a:t> </a:t>
            </a:r>
            <a:r>
              <a:rPr lang="en-GB" dirty="0" err="1"/>
              <a:t>mesures</a:t>
            </a:r>
            <a:r>
              <a:rPr lang="en-GB" dirty="0"/>
              <a:t> </a:t>
            </a:r>
            <a:r>
              <a:rPr lang="en-GB" dirty="0" err="1"/>
              <a:t>prenions</a:t>
            </a:r>
            <a:r>
              <a:rPr lang="en-GB" dirty="0"/>
              <a:t>-nous </a:t>
            </a:r>
            <a:r>
              <a:rPr lang="en-GB" dirty="0" err="1"/>
              <a:t>à</a:t>
            </a:r>
            <a:r>
              <a:rPr lang="en-GB" dirty="0"/>
              <a:t> </a:t>
            </a:r>
            <a:r>
              <a:rPr lang="en-GB" dirty="0" err="1"/>
              <a:t>ce</a:t>
            </a:r>
            <a:r>
              <a:rPr lang="en-GB" dirty="0"/>
              <a:t> moment-</a:t>
            </a:r>
            <a:r>
              <a:rPr lang="en-GB" dirty="0" err="1"/>
              <a:t>là</a:t>
            </a:r>
            <a:r>
              <a:rPr lang="en-GB" dirty="0"/>
              <a:t> pour </a:t>
            </a:r>
            <a:r>
              <a:rPr lang="en-GB" dirty="0" err="1"/>
              <a:t>améliorer</a:t>
            </a:r>
            <a:r>
              <a:rPr lang="en-GB" dirty="0"/>
              <a:t> </a:t>
            </a:r>
            <a:r>
              <a:rPr lang="en-GB" dirty="0" err="1"/>
              <a:t>nos</a:t>
            </a:r>
            <a:r>
              <a:rPr lang="en-GB" dirty="0"/>
              <a:t> sites ?
Je suis </a:t>
            </a:r>
            <a:r>
              <a:rPr lang="en-GB" dirty="0" err="1"/>
              <a:t>retourné</a:t>
            </a:r>
            <a:r>
              <a:rPr lang="en-GB" dirty="0"/>
              <a:t> </a:t>
            </a:r>
            <a:r>
              <a:rPr lang="en-GB" dirty="0" err="1"/>
              <a:t>à</a:t>
            </a:r>
            <a:r>
              <a:rPr lang="en-GB" dirty="0"/>
              <a:t> </a:t>
            </a:r>
            <a:r>
              <a:rPr lang="en-GB" dirty="0" err="1"/>
              <a:t>l’école</a:t>
            </a:r>
            <a:r>
              <a:rPr lang="en-GB" dirty="0"/>
              <a:t> pour </a:t>
            </a:r>
            <a:r>
              <a:rPr lang="en-GB" dirty="0" err="1"/>
              <a:t>en</a:t>
            </a:r>
            <a:r>
              <a:rPr lang="en-GB" dirty="0"/>
              <a:t> </a:t>
            </a:r>
            <a:r>
              <a:rPr lang="en-GB" dirty="0" err="1"/>
              <a:t>apprendre</a:t>
            </a:r>
            <a:r>
              <a:rPr lang="en-GB" dirty="0"/>
              <a:t> </a:t>
            </a:r>
            <a:r>
              <a:rPr lang="en-GB" dirty="0" err="1"/>
              <a:t>davantage</a:t>
            </a:r>
            <a:r>
              <a:rPr lang="en-GB" dirty="0"/>
              <a:t> sur la </a:t>
            </a:r>
            <a:r>
              <a:rPr lang="en-GB" dirty="0" err="1"/>
              <a:t>méthodologie</a:t>
            </a:r>
            <a:r>
              <a:rPr lang="en-GB" dirty="0"/>
              <a:t> de conception de </a:t>
            </a:r>
            <a:r>
              <a:rPr lang="en-GB" dirty="0" err="1"/>
              <a:t>l’expérience</a:t>
            </a:r>
            <a:r>
              <a:rPr lang="en-GB" dirty="0"/>
              <a:t> </a:t>
            </a:r>
            <a:r>
              <a:rPr lang="en-GB" dirty="0" err="1"/>
              <a:t>utilisateur</a:t>
            </a:r>
            <a:r>
              <a:rPr lang="en-GB" dirty="0"/>
              <a:t> et </a:t>
            </a:r>
            <a:r>
              <a:rPr lang="en-GB" dirty="0" err="1"/>
              <a:t>j’ai</a:t>
            </a:r>
            <a:r>
              <a:rPr lang="en-GB" dirty="0"/>
              <a:t> </a:t>
            </a:r>
            <a:r>
              <a:rPr lang="en-GB" dirty="0" err="1"/>
              <a:t>commencé</a:t>
            </a:r>
            <a:r>
              <a:rPr lang="en-GB" dirty="0"/>
              <a:t> </a:t>
            </a:r>
            <a:r>
              <a:rPr lang="en-GB" dirty="0" err="1"/>
              <a:t>à</a:t>
            </a:r>
            <a:r>
              <a:rPr lang="en-GB" dirty="0"/>
              <a:t> faire des </a:t>
            </a:r>
            <a:r>
              <a:rPr lang="en-GB" dirty="0" err="1"/>
              <a:t>exercices</a:t>
            </a:r>
            <a:r>
              <a:rPr lang="en-GB" dirty="0"/>
              <a:t> </a:t>
            </a:r>
            <a:r>
              <a:rPr lang="en-GB" dirty="0" err="1"/>
              <a:t>tels</a:t>
            </a:r>
            <a:r>
              <a:rPr lang="en-GB" dirty="0"/>
              <a:t> que le tri des </a:t>
            </a:r>
            <a:r>
              <a:rPr lang="en-GB" dirty="0" err="1"/>
              <a:t>cartes</a:t>
            </a:r>
            <a:r>
              <a:rPr lang="en-GB" dirty="0"/>
              <a:t>, les </a:t>
            </a:r>
            <a:r>
              <a:rPr lang="en-GB" dirty="0" err="1"/>
              <a:t>groupes</a:t>
            </a:r>
            <a:r>
              <a:rPr lang="en-GB" dirty="0"/>
              <a:t> de discussion, les tests </a:t>
            </a:r>
            <a:r>
              <a:rPr lang="en-GB" dirty="0" err="1"/>
              <a:t>d’utilisabilité</a:t>
            </a:r>
            <a:r>
              <a:rPr lang="en-GB" dirty="0"/>
              <a:t>
</a:t>
            </a:r>
            <a:r>
              <a:rPr lang="en-GB" dirty="0" err="1"/>
              <a:t>L’accent</a:t>
            </a:r>
            <a:r>
              <a:rPr lang="en-GB" dirty="0"/>
              <a:t> a </a:t>
            </a:r>
            <a:r>
              <a:rPr lang="en-GB" dirty="0" err="1"/>
              <a:t>également</a:t>
            </a:r>
            <a:r>
              <a:rPr lang="en-GB" dirty="0"/>
              <a:t> </a:t>
            </a:r>
            <a:r>
              <a:rPr lang="en-GB" dirty="0" err="1"/>
              <a:t>été</a:t>
            </a:r>
            <a:r>
              <a:rPr lang="en-GB" dirty="0"/>
              <a:t> mis sur l’accessibilité du Web et le </a:t>
            </a:r>
            <a:r>
              <a:rPr lang="en-GB" dirty="0" err="1"/>
              <a:t>référencement</a:t>
            </a:r>
            <a:r>
              <a:rPr lang="en-GB" dirty="0"/>
              <a:t>
</a:t>
            </a:r>
            <a:r>
              <a:rPr lang="en-GB" dirty="0" err="1"/>
              <a:t>J’ai</a:t>
            </a:r>
            <a:r>
              <a:rPr lang="en-GB" dirty="0"/>
              <a:t> </a:t>
            </a:r>
            <a:r>
              <a:rPr lang="en-GB" dirty="0" err="1"/>
              <a:t>commencé</a:t>
            </a:r>
            <a:r>
              <a:rPr lang="en-GB" dirty="0"/>
              <a:t> </a:t>
            </a:r>
            <a:r>
              <a:rPr lang="en-GB" dirty="0" err="1"/>
              <a:t>à</a:t>
            </a:r>
            <a:r>
              <a:rPr lang="en-GB" dirty="0"/>
              <a:t> </a:t>
            </a:r>
            <a:r>
              <a:rPr lang="en-GB" dirty="0" err="1"/>
              <a:t>m’intéresser</a:t>
            </a:r>
            <a:r>
              <a:rPr lang="en-GB" dirty="0"/>
              <a:t> au responsive design et </a:t>
            </a:r>
            <a:r>
              <a:rPr lang="en-GB" dirty="0" err="1"/>
              <a:t>à</a:t>
            </a:r>
            <a:r>
              <a:rPr lang="en-GB" dirty="0"/>
              <a:t> la </a:t>
            </a:r>
            <a:r>
              <a:rPr lang="en-GB" dirty="0" err="1"/>
              <a:t>création</a:t>
            </a:r>
            <a:r>
              <a:rPr lang="en-GB" dirty="0"/>
              <a:t> de pages mobiles</a:t>
            </a:r>
            <a:br>
              <a:rPr lang="en-GB" dirty="0"/>
            </a:br>
            <a:r>
              <a:rPr lang="en-GB" dirty="0"/>
              <a:t>
</a:t>
            </a:r>
            <a:r>
              <a:rPr lang="en-GB" dirty="0" err="1"/>
              <a:t>Mais</a:t>
            </a:r>
            <a:r>
              <a:rPr lang="en-GB" dirty="0"/>
              <a:t> </a:t>
            </a:r>
            <a:r>
              <a:rPr lang="en-GB" dirty="0" err="1"/>
              <a:t>lorsque</a:t>
            </a:r>
            <a:r>
              <a:rPr lang="en-GB" dirty="0"/>
              <a:t> nous </a:t>
            </a:r>
            <a:r>
              <a:rPr lang="en-GB" dirty="0" err="1"/>
              <a:t>avons</a:t>
            </a:r>
            <a:r>
              <a:rPr lang="en-GB" dirty="0"/>
              <a:t> </a:t>
            </a:r>
            <a:r>
              <a:rPr lang="en-GB" dirty="0" err="1"/>
              <a:t>commencé</a:t>
            </a:r>
            <a:r>
              <a:rPr lang="en-GB" dirty="0"/>
              <a:t> </a:t>
            </a:r>
            <a:r>
              <a:rPr lang="en-GB" dirty="0" err="1"/>
              <a:t>à</a:t>
            </a:r>
            <a:r>
              <a:rPr lang="en-GB" dirty="0"/>
              <a:t> </a:t>
            </a:r>
            <a:r>
              <a:rPr lang="en-GB" dirty="0" err="1"/>
              <a:t>réfléchir</a:t>
            </a:r>
            <a:r>
              <a:rPr lang="en-GB" dirty="0"/>
              <a:t> plus </a:t>
            </a:r>
            <a:r>
              <a:rPr lang="en-GB" dirty="0" err="1"/>
              <a:t>attentivement</a:t>
            </a:r>
            <a:r>
              <a:rPr lang="en-GB" dirty="0"/>
              <a:t> </a:t>
            </a:r>
            <a:r>
              <a:rPr lang="en-GB" dirty="0" err="1"/>
              <a:t>à</a:t>
            </a:r>
            <a:r>
              <a:rPr lang="en-GB" dirty="0"/>
              <a:t> la </a:t>
            </a:r>
            <a:r>
              <a:rPr lang="en-GB" dirty="0" err="1"/>
              <a:t>façon</a:t>
            </a:r>
            <a:r>
              <a:rPr lang="en-GB" dirty="0"/>
              <a:t> </a:t>
            </a:r>
            <a:r>
              <a:rPr lang="en-GB" dirty="0" err="1"/>
              <a:t>dont</a:t>
            </a:r>
            <a:r>
              <a:rPr lang="en-GB" dirty="0"/>
              <a:t> les gens </a:t>
            </a:r>
            <a:r>
              <a:rPr lang="en-GB" dirty="0" err="1"/>
              <a:t>interagissent</a:t>
            </a:r>
            <a:r>
              <a:rPr lang="en-GB" dirty="0"/>
              <a:t> avec </a:t>
            </a:r>
            <a:r>
              <a:rPr lang="en-GB" dirty="0" err="1"/>
              <a:t>nos</a:t>
            </a:r>
            <a:r>
              <a:rPr lang="en-GB" dirty="0"/>
              <a:t> sites Web, </a:t>
            </a:r>
            <a:r>
              <a:rPr lang="en-GB" dirty="0" err="1"/>
              <a:t>afin</a:t>
            </a:r>
            <a:r>
              <a:rPr lang="en-GB" dirty="0"/>
              <a:t> de </a:t>
            </a:r>
            <a:r>
              <a:rPr lang="en-GB" dirty="0" err="1"/>
              <a:t>mieux</a:t>
            </a:r>
            <a:r>
              <a:rPr lang="en-GB" dirty="0"/>
              <a:t> </a:t>
            </a:r>
            <a:r>
              <a:rPr lang="en-GB" dirty="0" err="1"/>
              <a:t>comprendre</a:t>
            </a:r>
            <a:r>
              <a:rPr lang="en-GB" dirty="0"/>
              <a:t> </a:t>
            </a:r>
            <a:r>
              <a:rPr lang="en-GB" dirty="0" err="1"/>
              <a:t>leurs</a:t>
            </a:r>
            <a:r>
              <a:rPr lang="en-GB" dirty="0"/>
              <a:t> </a:t>
            </a:r>
            <a:r>
              <a:rPr lang="en-GB" dirty="0" err="1"/>
              <a:t>besoins</a:t>
            </a:r>
            <a:r>
              <a:rPr lang="en-GB" dirty="0"/>
              <a:t> et </a:t>
            </a:r>
            <a:r>
              <a:rPr lang="en-GB" dirty="0" err="1"/>
              <a:t>leurs</a:t>
            </a:r>
            <a:r>
              <a:rPr lang="en-GB" dirty="0"/>
              <a:t> exigences, bon </a:t>
            </a:r>
            <a:r>
              <a:rPr lang="en-GB" dirty="0" err="1"/>
              <a:t>nombre</a:t>
            </a:r>
            <a:r>
              <a:rPr lang="en-GB" dirty="0"/>
              <a:t> de </a:t>
            </a:r>
            <a:r>
              <a:rPr lang="en-GB" dirty="0" err="1"/>
              <a:t>nos</a:t>
            </a:r>
            <a:r>
              <a:rPr lang="en-GB" dirty="0"/>
              <a:t> sites </a:t>
            </a:r>
            <a:r>
              <a:rPr lang="en-GB" dirty="0" err="1"/>
              <a:t>sont</a:t>
            </a:r>
            <a:r>
              <a:rPr lang="en-GB" dirty="0"/>
              <a:t> </a:t>
            </a:r>
            <a:r>
              <a:rPr lang="en-GB" dirty="0" err="1"/>
              <a:t>devenus</a:t>
            </a:r>
            <a:r>
              <a:rPr lang="en-GB" dirty="0"/>
              <a:t> </a:t>
            </a:r>
            <a:r>
              <a:rPr lang="en-GB" dirty="0" err="1"/>
              <a:t>moins</a:t>
            </a:r>
            <a:r>
              <a:rPr lang="en-GB" dirty="0"/>
              <a:t> </a:t>
            </a:r>
            <a:r>
              <a:rPr lang="en-GB" dirty="0" err="1"/>
              <a:t>accessibles</a:t>
            </a:r>
            <a:r>
              <a:rPr lang="en-GB" dirty="0"/>
              <a:t>.</a:t>
            </a:r>
          </a:p>
        </p:txBody>
      </p:sp>
      <p:sp>
        <p:nvSpPr>
          <p:cNvPr id="4" name="Slide Number Placeholder 3"/>
          <p:cNvSpPr>
            <a:spLocks noGrp="1"/>
          </p:cNvSpPr>
          <p:nvPr>
            <p:ph type="sldNum" sz="quarter" idx="5"/>
          </p:nvPr>
        </p:nvSpPr>
        <p:spPr/>
        <p:txBody>
          <a:bodyPr/>
          <a:lstStyle/>
          <a:p>
            <a:fld id="{6C5B1F01-F85A-2B4E-9D21-882D6CB6B246}" type="slidenum">
              <a:rPr lang="en-GB" smtClean="0"/>
              <a:t>5</a:t>
            </a:fld>
            <a:endParaRPr lang="en-GB" dirty="0"/>
          </a:p>
        </p:txBody>
      </p:sp>
    </p:spTree>
    <p:extLst>
      <p:ext uri="{BB962C8B-B14F-4D97-AF65-F5344CB8AC3E}">
        <p14:creationId xmlns:p14="http://schemas.microsoft.com/office/powerpoint/2010/main" val="41832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Et </a:t>
            </a:r>
            <a:r>
              <a:rPr lang="en-GB" dirty="0" err="1"/>
              <a:t>cela</a:t>
            </a:r>
            <a:r>
              <a:rPr lang="en-GB" dirty="0"/>
              <a:t> nous </a:t>
            </a:r>
            <a:r>
              <a:rPr lang="en-GB" dirty="0" err="1"/>
              <a:t>amène</a:t>
            </a:r>
            <a:r>
              <a:rPr lang="en-GB" dirty="0"/>
              <a:t> </a:t>
            </a:r>
            <a:r>
              <a:rPr lang="en-GB" dirty="0" err="1"/>
              <a:t>à</a:t>
            </a:r>
            <a:r>
              <a:rPr lang="en-GB" dirty="0"/>
              <a:t> </a:t>
            </a:r>
            <a:r>
              <a:rPr lang="en-GB" dirty="0" err="1"/>
              <a:t>aujourd’hui</a:t>
            </a:r>
            <a:r>
              <a:rPr lang="en-GB" dirty="0"/>
              <a:t>. Dans </a:t>
            </a:r>
            <a:r>
              <a:rPr lang="en-GB" dirty="0" err="1"/>
              <a:t>mon</a:t>
            </a:r>
            <a:r>
              <a:rPr lang="en-GB" dirty="0"/>
              <a:t> travail, les actions que </a:t>
            </a:r>
            <a:r>
              <a:rPr lang="en-GB" dirty="0" err="1"/>
              <a:t>j’entreprends</a:t>
            </a:r>
            <a:r>
              <a:rPr lang="en-GB" dirty="0"/>
              <a:t> </a:t>
            </a:r>
            <a:r>
              <a:rPr lang="en-GB" dirty="0" err="1"/>
              <a:t>sont</a:t>
            </a:r>
            <a:r>
              <a:rPr lang="en-GB" dirty="0"/>
              <a:t> très </a:t>
            </a:r>
            <a:r>
              <a:rPr lang="en-GB" dirty="0" err="1"/>
              <a:t>différentes</a:t>
            </a:r>
            <a:r>
              <a:rPr lang="en-GB" dirty="0"/>
              <a:t> de </a:t>
            </a:r>
            <a:r>
              <a:rPr lang="en-GB" dirty="0" err="1"/>
              <a:t>ce</a:t>
            </a:r>
            <a:r>
              <a:rPr lang="en-GB" dirty="0"/>
              <a:t> </a:t>
            </a:r>
            <a:r>
              <a:rPr lang="en-GB" dirty="0" err="1"/>
              <a:t>qu’elles</a:t>
            </a:r>
            <a:r>
              <a:rPr lang="en-GB" dirty="0"/>
              <a:t> </a:t>
            </a:r>
            <a:r>
              <a:rPr lang="en-GB" dirty="0" err="1"/>
              <a:t>ont</a:t>
            </a:r>
            <a:r>
              <a:rPr lang="en-GB" dirty="0"/>
              <a:t> </a:t>
            </a:r>
            <a:r>
              <a:rPr lang="en-GB" dirty="0" err="1"/>
              <a:t>toujours</a:t>
            </a:r>
            <a:r>
              <a:rPr lang="en-GB" dirty="0"/>
              <a:t> </a:t>
            </a:r>
            <a:r>
              <a:rPr lang="en-GB" dirty="0" err="1"/>
              <a:t>été</a:t>
            </a:r>
            <a:r>
              <a:rPr lang="en-GB" dirty="0"/>
              <a:t> dans le passé.
</a:t>
            </a:r>
            <a:r>
              <a:rPr lang="en-GB" dirty="0" err="1"/>
              <a:t>J’ai</a:t>
            </a:r>
            <a:r>
              <a:rPr lang="en-GB" dirty="0"/>
              <a:t> </a:t>
            </a:r>
            <a:r>
              <a:rPr lang="en-GB" dirty="0" err="1"/>
              <a:t>davantage</a:t>
            </a:r>
            <a:r>
              <a:rPr lang="en-GB" dirty="0"/>
              <a:t> </a:t>
            </a:r>
            <a:r>
              <a:rPr lang="en-GB" dirty="0" err="1"/>
              <a:t>réfléchi</a:t>
            </a:r>
            <a:r>
              <a:rPr lang="en-GB" dirty="0"/>
              <a:t> </a:t>
            </a:r>
            <a:r>
              <a:rPr lang="en-GB" dirty="0" err="1"/>
              <a:t>à</a:t>
            </a:r>
            <a:r>
              <a:rPr lang="en-GB" dirty="0"/>
              <a:t> des </a:t>
            </a:r>
            <a:r>
              <a:rPr lang="en-GB" dirty="0" err="1"/>
              <a:t>stratégies</a:t>
            </a:r>
            <a:r>
              <a:rPr lang="en-GB" dirty="0"/>
              <a:t> </a:t>
            </a:r>
            <a:r>
              <a:rPr lang="en-GB" dirty="0" err="1"/>
              <a:t>efficaces</a:t>
            </a:r>
            <a:r>
              <a:rPr lang="en-GB" dirty="0"/>
              <a:t> de </a:t>
            </a:r>
            <a:r>
              <a:rPr lang="en-GB" dirty="0" err="1"/>
              <a:t>gouvernance</a:t>
            </a:r>
            <a:r>
              <a:rPr lang="en-GB" dirty="0"/>
              <a:t> web
Comment </a:t>
            </a:r>
            <a:r>
              <a:rPr lang="en-GB" dirty="0" err="1"/>
              <a:t>favoriser</a:t>
            </a:r>
            <a:r>
              <a:rPr lang="en-GB" dirty="0"/>
              <a:t> </a:t>
            </a:r>
            <a:r>
              <a:rPr lang="en-GB" dirty="0" err="1"/>
              <a:t>une</a:t>
            </a:r>
            <a:r>
              <a:rPr lang="en-GB" dirty="0"/>
              <a:t> </a:t>
            </a:r>
            <a:r>
              <a:rPr lang="en-GB" dirty="0" err="1"/>
              <a:t>communauté</a:t>
            </a:r>
            <a:r>
              <a:rPr lang="en-GB" dirty="0"/>
              <a:t> de pratique </a:t>
            </a:r>
            <a:r>
              <a:rPr lang="en-GB" dirty="0" err="1"/>
              <a:t>fondée</a:t>
            </a:r>
            <a:r>
              <a:rPr lang="en-GB" dirty="0"/>
              <a:t> sur </a:t>
            </a:r>
            <a:r>
              <a:rPr lang="en-GB" dirty="0" err="1"/>
              <a:t>nos</a:t>
            </a:r>
            <a:r>
              <a:rPr lang="en-GB" dirty="0"/>
              <a:t> </a:t>
            </a:r>
            <a:r>
              <a:rPr lang="en-GB" dirty="0" err="1"/>
              <a:t>normes</a:t>
            </a:r>
            <a:r>
              <a:rPr lang="en-GB" dirty="0"/>
              <a:t> </a:t>
            </a:r>
            <a:r>
              <a:rPr lang="en-GB" dirty="0" err="1"/>
              <a:t>numériques</a:t>
            </a:r>
            <a:r>
              <a:rPr lang="en-GB" dirty="0"/>
              <a:t>
Et des </a:t>
            </a:r>
            <a:r>
              <a:rPr lang="en-GB" dirty="0" err="1"/>
              <a:t>compétences</a:t>
            </a:r>
            <a:r>
              <a:rPr lang="en-GB" dirty="0"/>
              <a:t> </a:t>
            </a:r>
            <a:r>
              <a:rPr lang="en-GB" dirty="0" err="1"/>
              <a:t>croissantes</a:t>
            </a:r>
            <a:r>
              <a:rPr lang="en-GB" dirty="0"/>
              <a:t> </a:t>
            </a:r>
            <a:r>
              <a:rPr lang="en-GB" dirty="0" err="1"/>
              <a:t>liées</a:t>
            </a:r>
            <a:r>
              <a:rPr lang="en-GB" dirty="0"/>
              <a:t> </a:t>
            </a:r>
            <a:r>
              <a:rPr lang="en-GB" dirty="0" err="1"/>
              <a:t>à</a:t>
            </a:r>
            <a:r>
              <a:rPr lang="en-GB" dirty="0"/>
              <a:t> la </a:t>
            </a:r>
            <a:r>
              <a:rPr lang="en-GB" dirty="0" err="1"/>
              <a:t>méthodologie</a:t>
            </a:r>
            <a:r>
              <a:rPr lang="en-GB" dirty="0"/>
              <a:t> de conception de </a:t>
            </a:r>
            <a:r>
              <a:rPr lang="en-GB" dirty="0" err="1"/>
              <a:t>l’expérience</a:t>
            </a:r>
            <a:r>
              <a:rPr lang="en-GB" dirty="0"/>
              <a:t> </a:t>
            </a:r>
            <a:r>
              <a:rPr lang="en-GB" dirty="0" err="1"/>
              <a:t>utilisateur</a:t>
            </a:r>
            <a:r>
              <a:rPr lang="en-GB" dirty="0"/>
              <a:t>
Ce </a:t>
            </a:r>
            <a:r>
              <a:rPr lang="en-GB" dirty="0" err="1"/>
              <a:t>n’est</a:t>
            </a:r>
            <a:r>
              <a:rPr lang="en-GB" dirty="0"/>
              <a:t> pas tant </a:t>
            </a:r>
            <a:r>
              <a:rPr lang="en-GB" dirty="0" err="1"/>
              <a:t>une</a:t>
            </a:r>
            <a:r>
              <a:rPr lang="en-GB" dirty="0"/>
              <a:t> question de </a:t>
            </a:r>
            <a:r>
              <a:rPr lang="en-GB" dirty="0" err="1"/>
              <a:t>mécanique</a:t>
            </a:r>
            <a:r>
              <a:rPr lang="en-GB" dirty="0"/>
              <a:t> – les </a:t>
            </a:r>
            <a:r>
              <a:rPr lang="en-GB" dirty="0" err="1"/>
              <a:t>processus</a:t>
            </a:r>
            <a:r>
              <a:rPr lang="en-GB" dirty="0"/>
              <a:t> et les </a:t>
            </a:r>
            <a:r>
              <a:rPr lang="en-GB" dirty="0" err="1"/>
              <a:t>outils</a:t>
            </a:r>
            <a:r>
              <a:rPr lang="en-GB" dirty="0"/>
              <a:t> </a:t>
            </a:r>
            <a:r>
              <a:rPr lang="en-GB" dirty="0" err="1"/>
              <a:t>sont</a:t>
            </a:r>
            <a:r>
              <a:rPr lang="en-GB" dirty="0"/>
              <a:t> </a:t>
            </a:r>
            <a:r>
              <a:rPr lang="en-GB" dirty="0" err="1"/>
              <a:t>restés</a:t>
            </a:r>
            <a:r>
              <a:rPr lang="en-GB" dirty="0"/>
              <a:t> </a:t>
            </a:r>
            <a:r>
              <a:rPr lang="en-GB" dirty="0" err="1"/>
              <a:t>fondamentalement</a:t>
            </a:r>
            <a:r>
              <a:rPr lang="en-GB" dirty="0"/>
              <a:t> les </a:t>
            </a:r>
            <a:r>
              <a:rPr lang="en-GB" dirty="0" err="1"/>
              <a:t>mêmes</a:t>
            </a:r>
            <a:r>
              <a:rPr lang="en-GB" dirty="0"/>
              <a:t>
Et </a:t>
            </a:r>
            <a:r>
              <a:rPr lang="en-GB" dirty="0" err="1"/>
              <a:t>c’est</a:t>
            </a:r>
            <a:r>
              <a:rPr lang="en-GB" dirty="0"/>
              <a:t> </a:t>
            </a:r>
            <a:r>
              <a:rPr lang="en-GB" dirty="0" err="1"/>
              <a:t>pourquoi</a:t>
            </a:r>
            <a:r>
              <a:rPr lang="en-GB" dirty="0"/>
              <a:t> je </a:t>
            </a:r>
            <a:r>
              <a:rPr lang="en-GB" dirty="0" err="1"/>
              <a:t>voulais</a:t>
            </a:r>
            <a:r>
              <a:rPr lang="en-GB" dirty="0"/>
              <a:t> commencer par </a:t>
            </a:r>
            <a:r>
              <a:rPr lang="en-GB" dirty="0" err="1"/>
              <a:t>cette</a:t>
            </a:r>
            <a:r>
              <a:rPr lang="en-GB" dirty="0"/>
              <a:t> </a:t>
            </a:r>
            <a:r>
              <a:rPr lang="en-GB" dirty="0" err="1"/>
              <a:t>chronologie</a:t>
            </a:r>
            <a:r>
              <a:rPr lang="en-GB" dirty="0"/>
              <a:t>. Je me suis </a:t>
            </a:r>
            <a:r>
              <a:rPr lang="en-GB" dirty="0" err="1"/>
              <a:t>rendu</a:t>
            </a:r>
            <a:r>
              <a:rPr lang="en-GB" dirty="0"/>
              <a:t> </a:t>
            </a:r>
            <a:r>
              <a:rPr lang="en-GB" dirty="0" err="1"/>
              <a:t>compte</a:t>
            </a:r>
            <a:r>
              <a:rPr lang="en-GB" dirty="0"/>
              <a:t>, </a:t>
            </a:r>
            <a:r>
              <a:rPr lang="en-GB" dirty="0" err="1"/>
              <a:t>en</a:t>
            </a:r>
            <a:r>
              <a:rPr lang="en-GB" dirty="0"/>
              <a:t> le </a:t>
            </a:r>
            <a:r>
              <a:rPr lang="en-GB" dirty="0" err="1"/>
              <a:t>rassemblant</a:t>
            </a:r>
            <a:r>
              <a:rPr lang="en-GB" dirty="0"/>
              <a:t>, que les </a:t>
            </a:r>
            <a:r>
              <a:rPr lang="en-GB" dirty="0" err="1"/>
              <a:t>compétences</a:t>
            </a:r>
            <a:r>
              <a:rPr lang="en-GB" dirty="0"/>
              <a:t> que </a:t>
            </a:r>
            <a:r>
              <a:rPr lang="en-GB" dirty="0" err="1"/>
              <a:t>j’ai</a:t>
            </a:r>
            <a:r>
              <a:rPr lang="en-GB" dirty="0"/>
              <a:t> </a:t>
            </a:r>
            <a:r>
              <a:rPr lang="en-GB" dirty="0" err="1"/>
              <a:t>développées</a:t>
            </a:r>
            <a:r>
              <a:rPr lang="en-GB" dirty="0"/>
              <a:t> </a:t>
            </a:r>
            <a:r>
              <a:rPr lang="en-GB" dirty="0" err="1"/>
              <a:t>ces</a:t>
            </a:r>
            <a:r>
              <a:rPr lang="en-GB" dirty="0"/>
              <a:t> </a:t>
            </a:r>
            <a:r>
              <a:rPr lang="en-GB" dirty="0" err="1"/>
              <a:t>derniers</a:t>
            </a:r>
            <a:r>
              <a:rPr lang="en-GB" dirty="0"/>
              <a:t> temps </a:t>
            </a:r>
            <a:r>
              <a:rPr lang="en-GB" dirty="0" err="1"/>
              <a:t>ont</a:t>
            </a:r>
            <a:r>
              <a:rPr lang="en-GB" dirty="0"/>
              <a:t> un </a:t>
            </a:r>
            <a:r>
              <a:rPr lang="en-GB" dirty="0" err="1"/>
              <a:t>objectif</a:t>
            </a:r>
            <a:r>
              <a:rPr lang="en-GB" dirty="0"/>
              <a:t> un </a:t>
            </a:r>
            <a:r>
              <a:rPr lang="en-GB" dirty="0" err="1"/>
              <a:t>peu</a:t>
            </a:r>
            <a:r>
              <a:rPr lang="en-GB" dirty="0"/>
              <a:t> </a:t>
            </a:r>
            <a:r>
              <a:rPr lang="en-GB" dirty="0" err="1"/>
              <a:t>différent</a:t>
            </a:r>
            <a:r>
              <a:rPr lang="en-GB" dirty="0"/>
              <a:t> de </a:t>
            </a:r>
            <a:r>
              <a:rPr lang="en-GB" dirty="0" err="1"/>
              <a:t>celles</a:t>
            </a:r>
            <a:r>
              <a:rPr lang="en-GB" dirty="0"/>
              <a:t> que </a:t>
            </a:r>
            <a:r>
              <a:rPr lang="en-GB" dirty="0" err="1"/>
              <a:t>j’ai</a:t>
            </a:r>
            <a:r>
              <a:rPr lang="en-GB" dirty="0"/>
              <a:t> </a:t>
            </a:r>
            <a:r>
              <a:rPr lang="en-GB" dirty="0" err="1"/>
              <a:t>travaillé</a:t>
            </a:r>
            <a:r>
              <a:rPr lang="en-GB" dirty="0"/>
              <a:t> </a:t>
            </a:r>
            <a:r>
              <a:rPr lang="en-GB" dirty="0" err="1"/>
              <a:t>à</a:t>
            </a:r>
            <a:r>
              <a:rPr lang="en-GB" dirty="0"/>
              <a:t> </a:t>
            </a:r>
            <a:r>
              <a:rPr lang="en-GB" dirty="0" err="1"/>
              <a:t>développer</a:t>
            </a:r>
            <a:r>
              <a:rPr lang="en-GB" dirty="0"/>
              <a:t> dans le passé. </a:t>
            </a:r>
            <a:r>
              <a:rPr lang="en-GB" dirty="0" err="1"/>
              <a:t>Ainsi</a:t>
            </a:r>
            <a:r>
              <a:rPr lang="en-GB" dirty="0"/>
              <a:t>, </a:t>
            </a:r>
            <a:r>
              <a:rPr lang="en-GB" dirty="0" err="1"/>
              <a:t>lorsque</a:t>
            </a:r>
            <a:r>
              <a:rPr lang="en-GB" dirty="0"/>
              <a:t> je </a:t>
            </a:r>
            <a:r>
              <a:rPr lang="en-GB" dirty="0" err="1"/>
              <a:t>participe</a:t>
            </a:r>
            <a:r>
              <a:rPr lang="en-GB" dirty="0"/>
              <a:t> </a:t>
            </a:r>
            <a:r>
              <a:rPr lang="en-GB" dirty="0" err="1"/>
              <a:t>à</a:t>
            </a:r>
            <a:r>
              <a:rPr lang="en-GB" dirty="0"/>
              <a:t> des </a:t>
            </a:r>
            <a:r>
              <a:rPr lang="en-GB" dirty="0" err="1"/>
              <a:t>chantiers</a:t>
            </a:r>
            <a:r>
              <a:rPr lang="en-GB" dirty="0"/>
              <a:t> de construction et </a:t>
            </a:r>
            <a:r>
              <a:rPr lang="en-GB" dirty="0" err="1"/>
              <a:t>à</a:t>
            </a:r>
            <a:r>
              <a:rPr lang="en-GB" dirty="0"/>
              <a:t> des services </a:t>
            </a:r>
            <a:r>
              <a:rPr lang="en-GB" dirty="0" err="1"/>
              <a:t>en</a:t>
            </a:r>
            <a:r>
              <a:rPr lang="en-GB" dirty="0"/>
              <a:t> </a:t>
            </a:r>
            <a:r>
              <a:rPr lang="en-GB" dirty="0" err="1"/>
              <a:t>ligne</a:t>
            </a:r>
            <a:r>
              <a:rPr lang="en-GB" dirty="0"/>
              <a:t>, je me rends </a:t>
            </a:r>
            <a:r>
              <a:rPr lang="en-GB" dirty="0" err="1"/>
              <a:t>compte</a:t>
            </a:r>
            <a:r>
              <a:rPr lang="en-GB" dirty="0"/>
              <a:t> que je </a:t>
            </a:r>
            <a:r>
              <a:rPr lang="en-GB" dirty="0" err="1"/>
              <a:t>réfléchis</a:t>
            </a:r>
            <a:r>
              <a:rPr lang="en-GB" dirty="0"/>
              <a:t> et que je pose des questions </a:t>
            </a:r>
            <a:r>
              <a:rPr lang="en-GB" dirty="0" err="1"/>
              <a:t>liées</a:t>
            </a:r>
            <a:r>
              <a:rPr lang="en-GB" dirty="0"/>
              <a:t> </a:t>
            </a:r>
            <a:r>
              <a:rPr lang="en-GB" dirty="0" err="1"/>
              <a:t>à</a:t>
            </a:r>
            <a:r>
              <a:rPr lang="en-GB" dirty="0"/>
              <a:t> des concepts que je </a:t>
            </a:r>
            <a:r>
              <a:rPr lang="en-GB" dirty="0" err="1"/>
              <a:t>n’avais</a:t>
            </a:r>
            <a:r>
              <a:rPr lang="en-GB" dirty="0"/>
              <a:t> pas </a:t>
            </a:r>
            <a:r>
              <a:rPr lang="en-GB" dirty="0" err="1"/>
              <a:t>envisagés</a:t>
            </a:r>
            <a:r>
              <a:rPr lang="en-GB" dirty="0"/>
              <a:t> dans le passé.</a:t>
            </a:r>
          </a:p>
        </p:txBody>
      </p:sp>
      <p:sp>
        <p:nvSpPr>
          <p:cNvPr id="4" name="Slide Number Placeholder 3"/>
          <p:cNvSpPr>
            <a:spLocks noGrp="1"/>
          </p:cNvSpPr>
          <p:nvPr>
            <p:ph type="sldNum" sz="quarter" idx="5"/>
          </p:nvPr>
        </p:nvSpPr>
        <p:spPr/>
        <p:txBody>
          <a:bodyPr/>
          <a:lstStyle/>
          <a:p>
            <a:fld id="{6C5B1F01-F85A-2B4E-9D21-882D6CB6B246}" type="slidenum">
              <a:rPr lang="en-GB" smtClean="0"/>
              <a:t>6</a:t>
            </a:fld>
            <a:endParaRPr lang="en-GB" dirty="0"/>
          </a:p>
        </p:txBody>
      </p:sp>
    </p:spTree>
    <p:extLst>
      <p:ext uri="{BB962C8B-B14F-4D97-AF65-F5344CB8AC3E}">
        <p14:creationId xmlns:p14="http://schemas.microsoft.com/office/powerpoint/2010/main" val="830780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Citation sur la </a:t>
            </a:r>
            <a:r>
              <a:rPr lang="en-GB" dirty="0" err="1"/>
              <a:t>diversité</a:t>
            </a:r>
            <a:r>
              <a:rPr lang="en-GB" dirty="0"/>
              <a:t> par Arthur Chan, Planned Parenthood
La </a:t>
            </a:r>
            <a:r>
              <a:rPr lang="en-GB" dirty="0" err="1"/>
              <a:t>diversité</a:t>
            </a:r>
            <a:r>
              <a:rPr lang="en-GB" dirty="0"/>
              <a:t> </a:t>
            </a:r>
            <a:r>
              <a:rPr lang="en-GB" dirty="0" err="1"/>
              <a:t>est</a:t>
            </a:r>
            <a:r>
              <a:rPr lang="en-GB" dirty="0"/>
              <a:t> un fait, </a:t>
            </a:r>
            <a:r>
              <a:rPr lang="en-GB" dirty="0" err="1"/>
              <a:t>l’équité</a:t>
            </a:r>
            <a:r>
              <a:rPr lang="en-GB" dirty="0"/>
              <a:t> </a:t>
            </a:r>
            <a:r>
              <a:rPr lang="en-GB" dirty="0" err="1"/>
              <a:t>est</a:t>
            </a:r>
            <a:r>
              <a:rPr lang="en-GB" dirty="0"/>
              <a:t> un </a:t>
            </a:r>
            <a:r>
              <a:rPr lang="en-GB" dirty="0" err="1"/>
              <a:t>choix</a:t>
            </a:r>
            <a:r>
              <a:rPr lang="en-GB" dirty="0"/>
              <a:t>, </a:t>
            </a:r>
            <a:r>
              <a:rPr lang="en-GB" dirty="0" err="1"/>
              <a:t>l’inclusion</a:t>
            </a:r>
            <a:r>
              <a:rPr lang="en-GB" dirty="0"/>
              <a:t> </a:t>
            </a:r>
            <a:r>
              <a:rPr lang="en-GB" dirty="0" err="1"/>
              <a:t>est</a:t>
            </a:r>
            <a:r>
              <a:rPr lang="en-GB" dirty="0"/>
              <a:t> </a:t>
            </a:r>
            <a:r>
              <a:rPr lang="en-GB" dirty="0" err="1"/>
              <a:t>une</a:t>
            </a:r>
            <a:r>
              <a:rPr lang="en-GB" dirty="0"/>
              <a:t> action, </a:t>
            </a:r>
            <a:r>
              <a:rPr lang="en-GB" dirty="0" err="1"/>
              <a:t>l’appartenance</a:t>
            </a:r>
            <a:r>
              <a:rPr lang="en-GB" dirty="0"/>
              <a:t> </a:t>
            </a:r>
            <a:r>
              <a:rPr lang="en-GB" dirty="0" err="1"/>
              <a:t>est</a:t>
            </a:r>
            <a:r>
              <a:rPr lang="en-GB" dirty="0"/>
              <a:t> un </a:t>
            </a:r>
            <a:r>
              <a:rPr lang="en-GB" dirty="0" err="1"/>
              <a:t>résultat</a:t>
            </a:r>
            <a:r>
              <a:rPr lang="en-GB" dirty="0"/>
              <a:t>. Et </a:t>
            </a:r>
            <a:r>
              <a:rPr lang="en-GB" dirty="0" err="1"/>
              <a:t>en</a:t>
            </a:r>
            <a:r>
              <a:rPr lang="en-GB" dirty="0"/>
              <a:t> </a:t>
            </a:r>
            <a:r>
              <a:rPr lang="en-GB" dirty="0" err="1"/>
              <a:t>ce</a:t>
            </a:r>
            <a:r>
              <a:rPr lang="en-GB" dirty="0"/>
              <a:t> qui </a:t>
            </a:r>
            <a:r>
              <a:rPr lang="en-GB" dirty="0" err="1"/>
              <a:t>concerne</a:t>
            </a:r>
            <a:r>
              <a:rPr lang="en-GB" dirty="0"/>
              <a:t> les experts-conseils, je suis très </a:t>
            </a:r>
            <a:r>
              <a:rPr lang="en-GB" dirty="0" err="1"/>
              <a:t>heureux</a:t>
            </a:r>
            <a:r>
              <a:rPr lang="en-GB" dirty="0"/>
              <a:t> que nous </a:t>
            </a:r>
            <a:r>
              <a:rPr lang="en-GB" dirty="0" err="1"/>
              <a:t>ayons</a:t>
            </a:r>
            <a:r>
              <a:rPr lang="en-GB" dirty="0"/>
              <a:t> </a:t>
            </a:r>
            <a:r>
              <a:rPr lang="en-GB" dirty="0" err="1"/>
              <a:t>l’occasion</a:t>
            </a:r>
            <a:r>
              <a:rPr lang="en-GB" dirty="0"/>
              <a:t> de </a:t>
            </a:r>
            <a:r>
              <a:rPr lang="en-GB" dirty="0" err="1"/>
              <a:t>travailler</a:t>
            </a:r>
            <a:r>
              <a:rPr lang="en-GB" dirty="0"/>
              <a:t> </a:t>
            </a:r>
            <a:r>
              <a:rPr lang="en-GB" dirty="0" err="1"/>
              <a:t>en</a:t>
            </a:r>
            <a:r>
              <a:rPr lang="en-GB" dirty="0"/>
              <a:t> </a:t>
            </a:r>
            <a:r>
              <a:rPr lang="en-GB" dirty="0" err="1"/>
              <a:t>étroite</a:t>
            </a:r>
            <a:r>
              <a:rPr lang="en-GB" dirty="0"/>
              <a:t> collaboration avec les </a:t>
            </a:r>
            <a:r>
              <a:rPr lang="en-GB" dirty="0" err="1"/>
              <a:t>équipes</a:t>
            </a:r>
            <a:r>
              <a:rPr lang="en-GB" dirty="0"/>
              <a:t> </a:t>
            </a:r>
            <a:r>
              <a:rPr lang="en-GB" dirty="0" err="1"/>
              <a:t>d’équité</a:t>
            </a:r>
            <a:r>
              <a:rPr lang="en-GB" dirty="0"/>
              <a:t> de McGill qui </a:t>
            </a:r>
            <a:r>
              <a:rPr lang="en-GB" dirty="0" err="1"/>
              <a:t>collaborent</a:t>
            </a:r>
            <a:r>
              <a:rPr lang="en-GB" dirty="0"/>
              <a:t> avec nous et </a:t>
            </a:r>
            <a:r>
              <a:rPr lang="en-GB" dirty="0" err="1"/>
              <a:t>fournissent</a:t>
            </a:r>
            <a:r>
              <a:rPr lang="en-GB" dirty="0"/>
              <a:t> des conseils pour de </a:t>
            </a:r>
            <a:r>
              <a:rPr lang="en-GB" dirty="0" err="1"/>
              <a:t>nombreuses</a:t>
            </a:r>
            <a:r>
              <a:rPr lang="en-GB" dirty="0"/>
              <a:t> initiatives. </a:t>
            </a:r>
            <a:r>
              <a:rPr lang="en-GB" dirty="0" err="1"/>
              <a:t>C’est</a:t>
            </a:r>
            <a:r>
              <a:rPr lang="en-GB" dirty="0"/>
              <a:t> </a:t>
            </a:r>
            <a:r>
              <a:rPr lang="en-GB" dirty="0" err="1"/>
              <a:t>notre</a:t>
            </a:r>
            <a:r>
              <a:rPr lang="en-GB" dirty="0"/>
              <a:t> </a:t>
            </a:r>
            <a:r>
              <a:rPr lang="en-GB" dirty="0" err="1"/>
              <a:t>conseillère</a:t>
            </a:r>
            <a:r>
              <a:rPr lang="en-GB" dirty="0"/>
              <a:t> </a:t>
            </a:r>
            <a:r>
              <a:rPr lang="en-GB" dirty="0" err="1"/>
              <a:t>principale</a:t>
            </a:r>
            <a:r>
              <a:rPr lang="en-GB" dirty="0"/>
              <a:t> </a:t>
            </a:r>
            <a:r>
              <a:rPr lang="en-GB" dirty="0" err="1"/>
              <a:t>en</a:t>
            </a:r>
            <a:r>
              <a:rPr lang="en-GB" dirty="0"/>
              <a:t> matière </a:t>
            </a:r>
            <a:r>
              <a:rPr lang="en-GB" dirty="0" err="1"/>
              <a:t>d’équité</a:t>
            </a:r>
            <a:r>
              <a:rPr lang="en-GB" dirty="0"/>
              <a:t> </a:t>
            </a:r>
            <a:r>
              <a:rPr lang="en-GB" dirty="0" err="1"/>
              <a:t>en</a:t>
            </a:r>
            <a:r>
              <a:rPr lang="en-GB" dirty="0"/>
              <a:t> matière </a:t>
            </a:r>
            <a:r>
              <a:rPr lang="en-GB" dirty="0" err="1"/>
              <a:t>d’emploi</a:t>
            </a:r>
            <a:r>
              <a:rPr lang="en-GB" dirty="0"/>
              <a:t>, Andrea Clegg, qui </a:t>
            </a:r>
            <a:r>
              <a:rPr lang="en-GB" dirty="0" err="1"/>
              <a:t>m’a</a:t>
            </a:r>
            <a:r>
              <a:rPr lang="en-GB" dirty="0"/>
              <a:t> </a:t>
            </a:r>
            <a:r>
              <a:rPr lang="en-GB" dirty="0" err="1"/>
              <a:t>d’abord</a:t>
            </a:r>
            <a:r>
              <a:rPr lang="en-GB" dirty="0"/>
              <a:t> fait </a:t>
            </a:r>
            <a:r>
              <a:rPr lang="en-GB" dirty="0" err="1"/>
              <a:t>remarquer</a:t>
            </a:r>
            <a:r>
              <a:rPr lang="en-GB" dirty="0"/>
              <a:t> </a:t>
            </a:r>
            <a:r>
              <a:rPr lang="en-GB" dirty="0" err="1"/>
              <a:t>cette</a:t>
            </a:r>
            <a:r>
              <a:rPr lang="en-GB" dirty="0"/>
              <a:t> citation. </a:t>
            </a:r>
            <a:r>
              <a:rPr lang="en-GB" dirty="0" err="1"/>
              <a:t>C’est</a:t>
            </a:r>
            <a:r>
              <a:rPr lang="en-GB" dirty="0"/>
              <a:t> </a:t>
            </a:r>
            <a:r>
              <a:rPr lang="en-GB" dirty="0" err="1"/>
              <a:t>une</a:t>
            </a:r>
            <a:r>
              <a:rPr lang="en-GB" dirty="0"/>
              <a:t> citation </a:t>
            </a:r>
            <a:r>
              <a:rPr lang="en-GB" dirty="0" err="1"/>
              <a:t>d’Arthur</a:t>
            </a:r>
            <a:r>
              <a:rPr lang="en-GB" dirty="0"/>
              <a:t> Chan, vice-</a:t>
            </a:r>
            <a:r>
              <a:rPr lang="en-GB" dirty="0" err="1"/>
              <a:t>président</a:t>
            </a:r>
            <a:r>
              <a:rPr lang="en-GB" dirty="0"/>
              <a:t> de la </a:t>
            </a:r>
            <a:r>
              <a:rPr lang="en-GB" dirty="0" err="1"/>
              <a:t>diversité</a:t>
            </a:r>
            <a:r>
              <a:rPr lang="en-GB" dirty="0"/>
              <a:t>, de </a:t>
            </a:r>
            <a:r>
              <a:rPr lang="en-GB" dirty="0" err="1"/>
              <a:t>l’équité</a:t>
            </a:r>
            <a:r>
              <a:rPr lang="en-GB" dirty="0"/>
              <a:t> et de </a:t>
            </a:r>
            <a:r>
              <a:rPr lang="en-GB" dirty="0" err="1"/>
              <a:t>l’inclusion</a:t>
            </a:r>
            <a:r>
              <a:rPr lang="en-GB" dirty="0"/>
              <a:t> pour Planned Parenthood.
Il </a:t>
            </a:r>
            <a:r>
              <a:rPr lang="en-GB" dirty="0" err="1"/>
              <a:t>s’agit</a:t>
            </a:r>
            <a:r>
              <a:rPr lang="en-GB" dirty="0"/>
              <a:t> </a:t>
            </a:r>
            <a:r>
              <a:rPr lang="en-GB" dirty="0" err="1"/>
              <a:t>d’une</a:t>
            </a:r>
            <a:r>
              <a:rPr lang="en-GB" dirty="0"/>
              <a:t> citation qui </a:t>
            </a:r>
            <a:r>
              <a:rPr lang="en-GB" dirty="0" err="1"/>
              <a:t>résume</a:t>
            </a:r>
            <a:r>
              <a:rPr lang="en-GB" dirty="0"/>
              <a:t> </a:t>
            </a:r>
            <a:r>
              <a:rPr lang="en-GB" dirty="0" err="1"/>
              <a:t>notre</a:t>
            </a:r>
            <a:r>
              <a:rPr lang="en-GB" dirty="0"/>
              <a:t> </a:t>
            </a:r>
            <a:r>
              <a:rPr lang="en-GB" dirty="0" err="1"/>
              <a:t>approche</a:t>
            </a:r>
            <a:r>
              <a:rPr lang="en-GB" dirty="0"/>
              <a:t> </a:t>
            </a:r>
            <a:r>
              <a:rPr lang="en-GB" dirty="0" err="1"/>
              <a:t>visant</a:t>
            </a:r>
            <a:r>
              <a:rPr lang="en-GB" dirty="0"/>
              <a:t> </a:t>
            </a:r>
            <a:r>
              <a:rPr lang="en-GB" dirty="0" err="1"/>
              <a:t>à</a:t>
            </a:r>
            <a:r>
              <a:rPr lang="en-GB" dirty="0"/>
              <a:t> </a:t>
            </a:r>
            <a:r>
              <a:rPr lang="en-GB" dirty="0" err="1"/>
              <a:t>améliorer</a:t>
            </a:r>
            <a:r>
              <a:rPr lang="en-GB" dirty="0"/>
              <a:t> </a:t>
            </a:r>
            <a:r>
              <a:rPr lang="en-GB" dirty="0" err="1"/>
              <a:t>l’harmonisation</a:t>
            </a:r>
            <a:r>
              <a:rPr lang="en-GB" dirty="0"/>
              <a:t> avec les </a:t>
            </a:r>
            <a:r>
              <a:rPr lang="en-GB" dirty="0" err="1"/>
              <a:t>meilleures</a:t>
            </a:r>
            <a:r>
              <a:rPr lang="en-GB" dirty="0"/>
              <a:t> pratiques </a:t>
            </a:r>
            <a:r>
              <a:rPr lang="en-GB" dirty="0" err="1"/>
              <a:t>en</a:t>
            </a:r>
            <a:r>
              <a:rPr lang="en-GB" dirty="0"/>
              <a:t> matière de </a:t>
            </a:r>
            <a:r>
              <a:rPr lang="en-GB" dirty="0" err="1"/>
              <a:t>diversité</a:t>
            </a:r>
            <a:r>
              <a:rPr lang="en-GB" dirty="0"/>
              <a:t>, </a:t>
            </a:r>
            <a:r>
              <a:rPr lang="en-GB" dirty="0" err="1"/>
              <a:t>d’équité</a:t>
            </a:r>
            <a:r>
              <a:rPr lang="en-GB" dirty="0"/>
              <a:t> et </a:t>
            </a:r>
            <a:r>
              <a:rPr lang="en-GB" dirty="0" err="1"/>
              <a:t>d’inclusion</a:t>
            </a:r>
            <a:r>
              <a:rPr lang="en-GB" dirty="0"/>
              <a:t>, y </a:t>
            </a:r>
            <a:r>
              <a:rPr lang="en-GB" dirty="0" err="1"/>
              <a:t>compris</a:t>
            </a:r>
            <a:r>
              <a:rPr lang="en-GB" dirty="0"/>
              <a:t> l’accessibilité et </a:t>
            </a:r>
            <a:r>
              <a:rPr lang="en-GB" dirty="0" err="1"/>
              <a:t>l’inclusion</a:t>
            </a:r>
            <a:r>
              <a:rPr lang="en-GB" dirty="0"/>
              <a:t>, dans </a:t>
            </a:r>
            <a:r>
              <a:rPr lang="en-GB" dirty="0" err="1"/>
              <a:t>nos</a:t>
            </a:r>
            <a:r>
              <a:rPr lang="en-GB" dirty="0"/>
              <a:t> </a:t>
            </a:r>
            <a:r>
              <a:rPr lang="en-GB" dirty="0" err="1"/>
              <a:t>espaces</a:t>
            </a:r>
            <a:r>
              <a:rPr lang="en-GB" dirty="0"/>
              <a:t> </a:t>
            </a:r>
            <a:r>
              <a:rPr lang="en-GB" dirty="0" err="1"/>
              <a:t>numériques</a:t>
            </a:r>
            <a:r>
              <a:rPr lang="en-GB" dirty="0"/>
              <a:t>.
La </a:t>
            </a:r>
            <a:r>
              <a:rPr lang="en-GB" dirty="0" err="1"/>
              <a:t>diversité</a:t>
            </a:r>
            <a:r>
              <a:rPr lang="en-GB" dirty="0"/>
              <a:t> </a:t>
            </a:r>
            <a:r>
              <a:rPr lang="en-GB" dirty="0" err="1"/>
              <a:t>est</a:t>
            </a:r>
            <a:r>
              <a:rPr lang="en-GB" dirty="0"/>
              <a:t> un fait, nous </a:t>
            </a:r>
            <a:r>
              <a:rPr lang="en-GB" dirty="0" err="1"/>
              <a:t>parlerons</a:t>
            </a:r>
            <a:r>
              <a:rPr lang="en-GB" dirty="0"/>
              <a:t> de la </a:t>
            </a:r>
            <a:r>
              <a:rPr lang="en-GB" dirty="0" err="1"/>
              <a:t>diversité</a:t>
            </a:r>
            <a:r>
              <a:rPr lang="en-GB" dirty="0"/>
              <a:t> dans </a:t>
            </a:r>
            <a:r>
              <a:rPr lang="en-GB" dirty="0" err="1"/>
              <a:t>notre</a:t>
            </a:r>
            <a:r>
              <a:rPr lang="en-GB" dirty="0"/>
              <a:t> </a:t>
            </a:r>
            <a:r>
              <a:rPr lang="en-GB" dirty="0" err="1"/>
              <a:t>établissement</a:t>
            </a:r>
            <a:r>
              <a:rPr lang="en-GB" dirty="0"/>
              <a:t> dans les </a:t>
            </a:r>
            <a:r>
              <a:rPr lang="en-GB" dirty="0" err="1"/>
              <a:t>prochaines</a:t>
            </a:r>
            <a:r>
              <a:rPr lang="en-GB" dirty="0"/>
              <a:t> diapositives
</a:t>
            </a:r>
            <a:r>
              <a:rPr lang="en-GB" dirty="0" err="1"/>
              <a:t>L’équité</a:t>
            </a:r>
            <a:r>
              <a:rPr lang="en-GB" dirty="0"/>
              <a:t> </a:t>
            </a:r>
            <a:r>
              <a:rPr lang="en-GB" dirty="0" err="1"/>
              <a:t>est</a:t>
            </a:r>
            <a:r>
              <a:rPr lang="en-GB" dirty="0"/>
              <a:t> un </a:t>
            </a:r>
            <a:r>
              <a:rPr lang="en-GB" dirty="0" err="1"/>
              <a:t>choix</a:t>
            </a:r>
            <a:r>
              <a:rPr lang="en-GB" dirty="0"/>
              <a:t>. </a:t>
            </a:r>
            <a:r>
              <a:rPr lang="en-GB" dirty="0" err="1"/>
              <a:t>L’équité</a:t>
            </a:r>
            <a:r>
              <a:rPr lang="en-GB" dirty="0"/>
              <a:t> </a:t>
            </a:r>
            <a:r>
              <a:rPr lang="en-GB" dirty="0" err="1"/>
              <a:t>est</a:t>
            </a:r>
            <a:r>
              <a:rPr lang="en-GB" dirty="0"/>
              <a:t> un </a:t>
            </a:r>
            <a:r>
              <a:rPr lang="en-GB" dirty="0" err="1"/>
              <a:t>choix</a:t>
            </a:r>
            <a:r>
              <a:rPr lang="en-GB" dirty="0"/>
              <a:t> que nous </a:t>
            </a:r>
            <a:r>
              <a:rPr lang="en-GB" dirty="0" err="1"/>
              <a:t>faisons</a:t>
            </a:r>
            <a:r>
              <a:rPr lang="en-GB" dirty="0"/>
              <a:t> </a:t>
            </a:r>
            <a:r>
              <a:rPr lang="en-GB" dirty="0" err="1"/>
              <a:t>en</a:t>
            </a:r>
            <a:r>
              <a:rPr lang="en-GB" dirty="0"/>
              <a:t> tant </a:t>
            </a:r>
            <a:r>
              <a:rPr lang="en-GB" dirty="0" err="1"/>
              <a:t>qu’institution</a:t>
            </a:r>
            <a:r>
              <a:rPr lang="en-GB" dirty="0"/>
              <a:t>, </a:t>
            </a:r>
            <a:r>
              <a:rPr lang="en-GB" dirty="0" err="1"/>
              <a:t>tel</a:t>
            </a:r>
            <a:r>
              <a:rPr lang="en-GB" dirty="0"/>
              <a:t> </a:t>
            </a:r>
            <a:r>
              <a:rPr lang="en-GB" dirty="0" err="1"/>
              <a:t>qu’énoncé</a:t>
            </a:r>
            <a:r>
              <a:rPr lang="en-GB" dirty="0"/>
              <a:t> dans </a:t>
            </a:r>
            <a:r>
              <a:rPr lang="en-GB" dirty="0" err="1"/>
              <a:t>notre</a:t>
            </a:r>
            <a:r>
              <a:rPr lang="en-GB" dirty="0"/>
              <a:t> </a:t>
            </a:r>
            <a:r>
              <a:rPr lang="en-GB" dirty="0" err="1"/>
              <a:t>énoncé</a:t>
            </a:r>
            <a:r>
              <a:rPr lang="en-GB" dirty="0"/>
              <a:t> de mission et </a:t>
            </a:r>
            <a:r>
              <a:rPr lang="en-GB" dirty="0" err="1"/>
              <a:t>nos</a:t>
            </a:r>
            <a:r>
              <a:rPr lang="en-GB" dirty="0"/>
              <a:t> </a:t>
            </a:r>
            <a:r>
              <a:rPr lang="en-GB" dirty="0" err="1"/>
              <a:t>principes</a:t>
            </a:r>
            <a:r>
              <a:rPr lang="en-GB" dirty="0"/>
              <a:t> et dans </a:t>
            </a:r>
            <a:r>
              <a:rPr lang="en-GB" dirty="0" err="1"/>
              <a:t>nos</a:t>
            </a:r>
            <a:r>
              <a:rPr lang="en-GB" dirty="0"/>
              <a:t> </a:t>
            </a:r>
            <a:r>
              <a:rPr lang="en-GB" dirty="0" err="1"/>
              <a:t>stratégies</a:t>
            </a:r>
            <a:r>
              <a:rPr lang="en-GB" dirty="0"/>
              <a:t> </a:t>
            </a:r>
            <a:r>
              <a:rPr lang="en-GB" dirty="0" err="1"/>
              <a:t>d’équité</a:t>
            </a:r>
            <a:r>
              <a:rPr lang="en-GB" dirty="0"/>
              <a:t>
</a:t>
            </a:r>
            <a:r>
              <a:rPr lang="en-GB" dirty="0" err="1"/>
              <a:t>L’inclusion</a:t>
            </a:r>
            <a:r>
              <a:rPr lang="en-GB" dirty="0"/>
              <a:t> </a:t>
            </a:r>
            <a:r>
              <a:rPr lang="en-GB" dirty="0" err="1"/>
              <a:t>est</a:t>
            </a:r>
            <a:r>
              <a:rPr lang="en-GB" dirty="0"/>
              <a:t> </a:t>
            </a:r>
            <a:r>
              <a:rPr lang="en-GB" dirty="0" err="1"/>
              <a:t>une</a:t>
            </a:r>
            <a:r>
              <a:rPr lang="en-GB" dirty="0"/>
              <a:t> action – Pour que </a:t>
            </a:r>
            <a:r>
              <a:rPr lang="en-GB" dirty="0" err="1"/>
              <a:t>l’inclusion</a:t>
            </a:r>
            <a:r>
              <a:rPr lang="en-GB" dirty="0"/>
              <a:t> se </a:t>
            </a:r>
            <a:r>
              <a:rPr lang="en-GB" dirty="0" err="1"/>
              <a:t>produise</a:t>
            </a:r>
            <a:r>
              <a:rPr lang="en-GB" dirty="0"/>
              <a:t>, nous </a:t>
            </a:r>
            <a:r>
              <a:rPr lang="en-GB" dirty="0" err="1"/>
              <a:t>devons</a:t>
            </a:r>
            <a:r>
              <a:rPr lang="en-GB" dirty="0"/>
              <a:t> </a:t>
            </a:r>
            <a:r>
              <a:rPr lang="en-GB" dirty="0" err="1"/>
              <a:t>agir</a:t>
            </a:r>
            <a:r>
              <a:rPr lang="en-GB" dirty="0"/>
              <a:t> de manière inclusive, il </a:t>
            </a:r>
            <a:r>
              <a:rPr lang="en-GB" dirty="0" err="1"/>
              <a:t>n’y</a:t>
            </a:r>
            <a:r>
              <a:rPr lang="en-GB" dirty="0"/>
              <a:t> a </a:t>
            </a:r>
            <a:r>
              <a:rPr lang="en-GB" dirty="0" err="1"/>
              <a:t>aucun</a:t>
            </a:r>
            <a:r>
              <a:rPr lang="en-GB" dirty="0"/>
              <a:t> </a:t>
            </a:r>
            <a:r>
              <a:rPr lang="en-GB" dirty="0" err="1"/>
              <a:t>moyen</a:t>
            </a:r>
            <a:r>
              <a:rPr lang="en-GB" dirty="0"/>
              <a:t> de </a:t>
            </a:r>
            <a:r>
              <a:rPr lang="en-GB" dirty="0" err="1"/>
              <a:t>contourner</a:t>
            </a:r>
            <a:r>
              <a:rPr lang="en-GB" dirty="0"/>
              <a:t> </a:t>
            </a:r>
            <a:r>
              <a:rPr lang="en-GB" dirty="0" err="1"/>
              <a:t>cela</a:t>
            </a:r>
            <a:r>
              <a:rPr lang="en-GB" dirty="0"/>
              <a:t>.
Et le </a:t>
            </a:r>
            <a:r>
              <a:rPr lang="en-GB" dirty="0" err="1"/>
              <a:t>résultat</a:t>
            </a:r>
            <a:r>
              <a:rPr lang="en-GB" dirty="0"/>
              <a:t> de </a:t>
            </a:r>
            <a:r>
              <a:rPr lang="en-GB" dirty="0" err="1"/>
              <a:t>nos</a:t>
            </a:r>
            <a:r>
              <a:rPr lang="en-GB" dirty="0"/>
              <a:t> actions </a:t>
            </a:r>
            <a:r>
              <a:rPr lang="en-GB" dirty="0" err="1"/>
              <a:t>est</a:t>
            </a:r>
            <a:r>
              <a:rPr lang="en-GB" dirty="0"/>
              <a:t> </a:t>
            </a:r>
            <a:r>
              <a:rPr lang="en-GB" dirty="0" err="1"/>
              <a:t>l’appartenance</a:t>
            </a:r>
            <a:r>
              <a:rPr lang="en-GB" dirty="0"/>
              <a:t>.
Diapositive </a:t>
            </a:r>
            <a:r>
              <a:rPr lang="en-GB" dirty="0" err="1"/>
              <a:t>suivante</a:t>
            </a:r>
            <a:r>
              <a:rPr lang="en-GB" dirty="0"/>
              <a:t> de Jaylen</a:t>
            </a:r>
          </a:p>
        </p:txBody>
      </p:sp>
      <p:sp>
        <p:nvSpPr>
          <p:cNvPr id="4" name="Slide Number Placeholder 3"/>
          <p:cNvSpPr>
            <a:spLocks noGrp="1"/>
          </p:cNvSpPr>
          <p:nvPr>
            <p:ph type="sldNum" sz="quarter" idx="5"/>
          </p:nvPr>
        </p:nvSpPr>
        <p:spPr/>
        <p:txBody>
          <a:bodyPr/>
          <a:lstStyle/>
          <a:p>
            <a:fld id="{0BBDB591-039D-664B-9A5C-382E99268966}" type="slidenum">
              <a:rPr lang="en-GB" smtClean="0"/>
              <a:t>7</a:t>
            </a:fld>
            <a:endParaRPr lang="en-GB" dirty="0"/>
          </a:p>
        </p:txBody>
      </p:sp>
    </p:spTree>
    <p:extLst>
      <p:ext uri="{BB962C8B-B14F-4D97-AF65-F5344CB8AC3E}">
        <p14:creationId xmlns:p14="http://schemas.microsoft.com/office/powerpoint/2010/main" val="204217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 Jaylen 
Nous </a:t>
            </a:r>
            <a:r>
              <a:rPr lang="en-GB" dirty="0" err="1"/>
              <a:t>commencerons</a:t>
            </a:r>
            <a:r>
              <a:rPr lang="en-GB" dirty="0"/>
              <a:t> par examiner les faits </a:t>
            </a:r>
            <a:r>
              <a:rPr lang="en-GB" dirty="0" err="1"/>
              <a:t>concernant</a:t>
            </a:r>
            <a:r>
              <a:rPr lang="en-GB" dirty="0"/>
              <a:t> la </a:t>
            </a:r>
            <a:r>
              <a:rPr lang="en-GB" dirty="0" err="1"/>
              <a:t>diversité</a:t>
            </a:r>
            <a:r>
              <a:rPr lang="en-GB" dirty="0"/>
              <a:t> </a:t>
            </a:r>
            <a:r>
              <a:rPr lang="en-GB" dirty="0" err="1"/>
              <a:t>à</a:t>
            </a:r>
            <a:r>
              <a:rPr lang="en-GB" dirty="0"/>
              <a:t> McGill. Il </a:t>
            </a:r>
            <a:r>
              <a:rPr lang="en-GB" dirty="0" err="1"/>
              <a:t>est</a:t>
            </a:r>
            <a:r>
              <a:rPr lang="en-GB" dirty="0"/>
              <a:t> très important de </a:t>
            </a:r>
            <a:r>
              <a:rPr lang="en-GB" dirty="0" err="1"/>
              <a:t>reconnaître</a:t>
            </a:r>
            <a:r>
              <a:rPr lang="en-GB" dirty="0"/>
              <a:t> </a:t>
            </a:r>
            <a:r>
              <a:rPr lang="en-GB" dirty="0" err="1"/>
              <a:t>ces</a:t>
            </a:r>
            <a:r>
              <a:rPr lang="en-GB" dirty="0"/>
              <a:t> faits
Comme </a:t>
            </a:r>
            <a:r>
              <a:rPr lang="en-GB" dirty="0" err="1"/>
              <a:t>vous</a:t>
            </a:r>
            <a:r>
              <a:rPr lang="en-GB" dirty="0"/>
              <a:t> le </a:t>
            </a:r>
            <a:r>
              <a:rPr lang="en-GB" dirty="0" err="1"/>
              <a:t>savez</a:t>
            </a:r>
            <a:r>
              <a:rPr lang="en-GB" dirty="0"/>
              <a:t> </a:t>
            </a:r>
            <a:r>
              <a:rPr lang="en-GB" dirty="0" err="1"/>
              <a:t>peut-être</a:t>
            </a:r>
            <a:r>
              <a:rPr lang="en-GB" dirty="0"/>
              <a:t>, le Canada </a:t>
            </a:r>
            <a:r>
              <a:rPr lang="en-GB" dirty="0" err="1"/>
              <a:t>est</a:t>
            </a:r>
            <a:r>
              <a:rPr lang="en-GB" dirty="0"/>
              <a:t> </a:t>
            </a:r>
            <a:r>
              <a:rPr lang="en-GB" dirty="0" err="1"/>
              <a:t>souvent</a:t>
            </a:r>
            <a:r>
              <a:rPr lang="en-GB" dirty="0"/>
              <a:t> </a:t>
            </a:r>
            <a:r>
              <a:rPr lang="en-GB" dirty="0" err="1"/>
              <a:t>présenté</a:t>
            </a:r>
            <a:r>
              <a:rPr lang="en-GB" dirty="0"/>
              <a:t> </a:t>
            </a:r>
            <a:r>
              <a:rPr lang="en-GB" dirty="0" err="1"/>
              <a:t>comme</a:t>
            </a:r>
            <a:r>
              <a:rPr lang="en-GB" dirty="0"/>
              <a:t> </a:t>
            </a:r>
            <a:r>
              <a:rPr lang="en-GB" dirty="0" err="1"/>
              <a:t>l’un</a:t>
            </a:r>
            <a:r>
              <a:rPr lang="en-GB" dirty="0"/>
              <a:t> des pays les plus </a:t>
            </a:r>
            <a:r>
              <a:rPr lang="en-GB" dirty="0" err="1"/>
              <a:t>diversifiés</a:t>
            </a:r>
            <a:r>
              <a:rPr lang="en-GB" dirty="0"/>
              <a:t> au monde et </a:t>
            </a:r>
            <a:r>
              <a:rPr lang="en-GB" dirty="0" err="1"/>
              <a:t>vous</a:t>
            </a:r>
            <a:r>
              <a:rPr lang="en-GB" dirty="0"/>
              <a:t> </a:t>
            </a:r>
            <a:r>
              <a:rPr lang="en-GB" dirty="0" err="1"/>
              <a:t>avez</a:t>
            </a:r>
            <a:r>
              <a:rPr lang="en-GB" dirty="0"/>
              <a:t> </a:t>
            </a:r>
            <a:r>
              <a:rPr lang="en-GB" dirty="0" err="1"/>
              <a:t>peut-être</a:t>
            </a:r>
            <a:r>
              <a:rPr lang="en-GB" dirty="0"/>
              <a:t> </a:t>
            </a:r>
            <a:r>
              <a:rPr lang="en-GB" dirty="0" err="1"/>
              <a:t>l’impression</a:t>
            </a:r>
            <a:r>
              <a:rPr lang="en-GB" dirty="0"/>
              <a:t> que </a:t>
            </a:r>
            <a:r>
              <a:rPr lang="en-GB" dirty="0" err="1"/>
              <a:t>cela</a:t>
            </a:r>
            <a:r>
              <a:rPr lang="en-GB" dirty="0"/>
              <a:t> se </a:t>
            </a:r>
            <a:r>
              <a:rPr lang="en-GB" dirty="0" err="1"/>
              <a:t>reflète</a:t>
            </a:r>
            <a:r>
              <a:rPr lang="en-GB" dirty="0"/>
              <a:t> dans les </a:t>
            </a:r>
            <a:r>
              <a:rPr lang="en-GB" dirty="0" err="1"/>
              <a:t>statistiques</a:t>
            </a:r>
            <a:r>
              <a:rPr lang="en-GB" dirty="0"/>
              <a:t> sur le corps </a:t>
            </a:r>
            <a:r>
              <a:rPr lang="en-GB" dirty="0" err="1"/>
              <a:t>étudiant</a:t>
            </a:r>
            <a:r>
              <a:rPr lang="en-GB" dirty="0"/>
              <a:t> que je </a:t>
            </a:r>
            <a:r>
              <a:rPr lang="en-GB" dirty="0" err="1"/>
              <a:t>m’apprête</a:t>
            </a:r>
            <a:r>
              <a:rPr lang="en-GB" dirty="0"/>
              <a:t> </a:t>
            </a:r>
            <a:r>
              <a:rPr lang="en-GB" dirty="0" err="1"/>
              <a:t>à</a:t>
            </a:r>
            <a:r>
              <a:rPr lang="en-GB" dirty="0"/>
              <a:t> </a:t>
            </a:r>
            <a:r>
              <a:rPr lang="en-GB" dirty="0" err="1"/>
              <a:t>partager</a:t>
            </a:r>
            <a:r>
              <a:rPr lang="en-GB" dirty="0"/>
              <a:t> avec </a:t>
            </a:r>
            <a:r>
              <a:rPr lang="en-GB" dirty="0" err="1"/>
              <a:t>vous</a:t>
            </a:r>
            <a:r>
              <a:rPr lang="en-GB" dirty="0"/>
              <a:t>.
Comment </a:t>
            </a:r>
            <a:r>
              <a:rPr lang="en-GB" dirty="0" err="1"/>
              <a:t>convaincre</a:t>
            </a:r>
            <a:r>
              <a:rPr lang="en-GB" dirty="0"/>
              <a:t> les parties </a:t>
            </a:r>
            <a:r>
              <a:rPr lang="en-GB" dirty="0" err="1"/>
              <a:t>prenantes</a:t>
            </a:r>
            <a:r>
              <a:rPr lang="en-GB" dirty="0"/>
              <a:t> de </a:t>
            </a:r>
            <a:r>
              <a:rPr lang="en-GB" dirty="0" err="1"/>
              <a:t>s’engager</a:t>
            </a:r>
            <a:r>
              <a:rPr lang="en-GB" dirty="0"/>
              <a:t> </a:t>
            </a:r>
            <a:r>
              <a:rPr lang="en-GB" dirty="0" err="1"/>
              <a:t>à</a:t>
            </a:r>
            <a:r>
              <a:rPr lang="en-GB" dirty="0"/>
              <a:t> </a:t>
            </a:r>
            <a:r>
              <a:rPr lang="en-GB" dirty="0" err="1"/>
              <a:t>agir</a:t>
            </a:r>
            <a:r>
              <a:rPr lang="en-GB" dirty="0"/>
              <a:t> avec nous ? Avec des </a:t>
            </a:r>
            <a:r>
              <a:rPr lang="en-GB" dirty="0" err="1"/>
              <a:t>données</a:t>
            </a:r>
            <a:r>
              <a:rPr lang="en-GB" dirty="0"/>
              <a:t>. 
Shelley Keith </a:t>
            </a:r>
            <a:r>
              <a:rPr lang="en-GB" dirty="0" err="1"/>
              <a:t>Punella</a:t>
            </a:r>
            <a:r>
              <a:rPr lang="en-GB" dirty="0"/>
              <a:t> – </a:t>
            </a:r>
            <a:r>
              <a:rPr lang="en-GB" dirty="0" err="1"/>
              <a:t>à</a:t>
            </a:r>
            <a:r>
              <a:rPr lang="en-GB" dirty="0"/>
              <a:t> </a:t>
            </a:r>
            <a:r>
              <a:rPr lang="en-GB" dirty="0" err="1"/>
              <a:t>l’aise</a:t>
            </a:r>
            <a:r>
              <a:rPr lang="en-GB" dirty="0"/>
              <a:t> avec la </a:t>
            </a:r>
            <a:r>
              <a:rPr lang="en-GB" dirty="0" err="1"/>
              <a:t>présentation</a:t>
            </a:r>
            <a:r>
              <a:rPr lang="en-GB" dirty="0"/>
              <a:t> </a:t>
            </a:r>
            <a:r>
              <a:rPr lang="en-GB" dirty="0" err="1"/>
              <a:t>chaotique</a:t>
            </a:r>
            <a:r>
              <a:rPr lang="en-GB" dirty="0"/>
              <a:t>
Shelley a </a:t>
            </a:r>
            <a:r>
              <a:rPr lang="en-GB" dirty="0" err="1"/>
              <a:t>parlé</a:t>
            </a:r>
            <a:r>
              <a:rPr lang="en-GB" dirty="0"/>
              <a:t> de </a:t>
            </a:r>
            <a:r>
              <a:rPr lang="en-GB" dirty="0" err="1"/>
              <a:t>l’impact</a:t>
            </a:r>
            <a:r>
              <a:rPr lang="en-GB" dirty="0"/>
              <a:t> des trois « r » – </a:t>
            </a:r>
            <a:r>
              <a:rPr lang="en-GB" dirty="0" err="1"/>
              <a:t>l’enregistrement</a:t>
            </a:r>
            <a:r>
              <a:rPr lang="en-GB" dirty="0"/>
              <a:t>, la </a:t>
            </a:r>
            <a:r>
              <a:rPr lang="en-GB" dirty="0" err="1"/>
              <a:t>réputation</a:t>
            </a:r>
            <a:r>
              <a:rPr lang="en-GB" dirty="0"/>
              <a:t> </a:t>
            </a:r>
            <a:r>
              <a:rPr lang="en-GB" dirty="0" err="1"/>
              <a:t>ou</a:t>
            </a:r>
            <a:r>
              <a:rPr lang="en-GB" dirty="0"/>
              <a:t> les </a:t>
            </a:r>
            <a:r>
              <a:rPr lang="en-GB" dirty="0" err="1"/>
              <a:t>revenus</a:t>
            </a:r>
            <a:r>
              <a:rPr lang="en-GB" dirty="0"/>
              <a:t>. </a:t>
            </a:r>
            <a:r>
              <a:rPr lang="en-GB" dirty="0" err="1"/>
              <a:t>C’est</a:t>
            </a:r>
            <a:r>
              <a:rPr lang="en-GB" dirty="0"/>
              <a:t> </a:t>
            </a:r>
            <a:r>
              <a:rPr lang="en-GB" dirty="0" err="1"/>
              <a:t>ici</a:t>
            </a:r>
            <a:r>
              <a:rPr lang="en-GB" dirty="0"/>
              <a:t> que nous </a:t>
            </a:r>
            <a:r>
              <a:rPr lang="en-GB" dirty="0" err="1"/>
              <a:t>trouverons</a:t>
            </a:r>
            <a:r>
              <a:rPr lang="en-GB" dirty="0"/>
              <a:t> les </a:t>
            </a:r>
            <a:r>
              <a:rPr lang="en-GB" dirty="0" err="1"/>
              <a:t>statistiques</a:t>
            </a:r>
            <a:r>
              <a:rPr lang="en-GB" dirty="0"/>
              <a:t> de </a:t>
            </a:r>
            <a:r>
              <a:rPr lang="en-GB" dirty="0" err="1"/>
              <a:t>ces</a:t>
            </a:r>
            <a:r>
              <a:rPr lang="en-GB" dirty="0"/>
              <a:t> </a:t>
            </a:r>
            <a:r>
              <a:rPr lang="en-GB" dirty="0" err="1"/>
              <a:t>cas</a:t>
            </a:r>
            <a:r>
              <a:rPr lang="en-GB" dirty="0"/>
              <a:t> dans les </a:t>
            </a:r>
            <a:r>
              <a:rPr lang="en-GB" dirty="0" err="1"/>
              <a:t>domaines</a:t>
            </a:r>
            <a:r>
              <a:rPr lang="en-GB" dirty="0"/>
              <a:t> </a:t>
            </a:r>
            <a:r>
              <a:rPr lang="en-GB" dirty="0" err="1"/>
              <a:t>liés</a:t>
            </a:r>
            <a:r>
              <a:rPr lang="en-GB" dirty="0"/>
              <a:t> </a:t>
            </a:r>
            <a:r>
              <a:rPr lang="en-GB" dirty="0" err="1"/>
              <a:t>à</a:t>
            </a:r>
            <a:r>
              <a:rPr lang="en-GB" dirty="0"/>
              <a:t> la DEI – pour </a:t>
            </a:r>
            <a:r>
              <a:rPr lang="en-GB" dirty="0" err="1"/>
              <a:t>l’enregistrement</a:t>
            </a:r>
            <a:r>
              <a:rPr lang="en-GB" dirty="0"/>
              <a:t> et la </a:t>
            </a:r>
            <a:r>
              <a:rPr lang="en-GB" dirty="0" err="1"/>
              <a:t>réputation</a:t>
            </a:r>
            <a:r>
              <a:rPr lang="en-GB" dirty="0"/>
              <a:t>.</a:t>
            </a:r>
          </a:p>
        </p:txBody>
      </p:sp>
      <p:sp>
        <p:nvSpPr>
          <p:cNvPr id="4" name="Slide Number Placeholder 3"/>
          <p:cNvSpPr>
            <a:spLocks noGrp="1"/>
          </p:cNvSpPr>
          <p:nvPr>
            <p:ph type="sldNum" sz="quarter" idx="5"/>
          </p:nvPr>
        </p:nvSpPr>
        <p:spPr/>
        <p:txBody>
          <a:bodyPr/>
          <a:lstStyle/>
          <a:p>
            <a:fld id="{0BBDB591-039D-664B-9A5C-382E99268966}" type="slidenum">
              <a:rPr lang="en-GB" smtClean="0"/>
              <a:t>8</a:t>
            </a:fld>
            <a:endParaRPr lang="en-GB" dirty="0"/>
          </a:p>
        </p:txBody>
      </p:sp>
    </p:spTree>
    <p:extLst>
      <p:ext uri="{BB962C8B-B14F-4D97-AF65-F5344CB8AC3E}">
        <p14:creationId xmlns:p14="http://schemas.microsoft.com/office/powerpoint/2010/main" val="1130767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ca275fbaf4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ca275fbaf4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defRPr/>
            </a:pPr>
            <a:r>
              <a:rPr lang="en-CA" sz="1200" kern="1200" dirty="0">
                <a:solidFill>
                  <a:schemeClr val="tx1"/>
                </a:solidFill>
                <a:effectLst/>
                <a:latin typeface="+mn-lt"/>
                <a:ea typeface="+mn-ea"/>
                <a:cs typeface="+mn-cs"/>
              </a:rPr>
              <a:t>Comme nous le </a:t>
            </a:r>
            <a:r>
              <a:rPr lang="en-CA" sz="1200" kern="1200" dirty="0" err="1">
                <a:solidFill>
                  <a:schemeClr val="tx1"/>
                </a:solidFill>
                <a:effectLst/>
                <a:latin typeface="+mn-lt"/>
                <a:ea typeface="+mn-ea"/>
                <a:cs typeface="+mn-cs"/>
              </a:rPr>
              <a:t>savons</a:t>
            </a:r>
            <a:r>
              <a:rPr lang="en-CA" sz="1200" kern="1200" dirty="0">
                <a:solidFill>
                  <a:schemeClr val="tx1"/>
                </a:solidFill>
                <a:effectLst/>
                <a:latin typeface="+mn-lt"/>
                <a:ea typeface="+mn-ea"/>
                <a:cs typeface="+mn-cs"/>
              </a:rPr>
              <a:t>, le Canada </a:t>
            </a:r>
            <a:r>
              <a:rPr lang="en-CA" sz="1200" kern="1200" dirty="0" err="1">
                <a:solidFill>
                  <a:schemeClr val="tx1"/>
                </a:solidFill>
                <a:effectLst/>
                <a:latin typeface="+mn-lt"/>
                <a:ea typeface="+mn-ea"/>
                <a:cs typeface="+mn-cs"/>
              </a:rPr>
              <a:t>est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considéré</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comme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l’un</a:t>
            </a:r>
            <a:r>
              <a:rPr lang="en-CA" sz="1200" kern="1200" dirty="0">
                <a:solidFill>
                  <a:schemeClr val="tx1"/>
                </a:solidFill>
                <a:effectLst/>
                <a:latin typeface="+mn-lt"/>
                <a:ea typeface="+mn-ea"/>
                <a:cs typeface="+mn-cs"/>
              </a:rPr>
              <a:t> des pays les plus </a:t>
            </a:r>
            <a:r>
              <a:rPr lang="en-CA" sz="1200" kern="1200" dirty="0" err="1">
                <a:solidFill>
                  <a:schemeClr val="tx1"/>
                </a:solidFill>
                <a:effectLst/>
                <a:latin typeface="+mn-lt"/>
                <a:ea typeface="+mn-ea"/>
                <a:cs typeface="+mn-cs"/>
              </a:rPr>
              <a:t>diversifiés</a:t>
            </a:r>
            <a:r>
              <a:rPr lang="en-CA" sz="1200" kern="1200" dirty="0">
                <a:solidFill>
                  <a:schemeClr val="tx1"/>
                </a:solidFill>
                <a:effectLst/>
                <a:latin typeface="+mn-lt"/>
                <a:ea typeface="+mn-ea"/>
                <a:cs typeface="+mn-cs"/>
              </a:rPr>
              <a:t> au monde, et </a:t>
            </a:r>
            <a:r>
              <a:rPr lang="en-CA" sz="1200" kern="1200" dirty="0" err="1">
                <a:solidFill>
                  <a:schemeClr val="tx1"/>
                </a:solidFill>
                <a:effectLst/>
                <a:latin typeface="+mn-lt"/>
                <a:ea typeface="+mn-ea"/>
                <a:cs typeface="+mn-cs"/>
              </a:rPr>
              <a:t>vous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pouvez</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voir</a:t>
            </a:r>
            <a:r>
              <a:rPr lang="en-CA" sz="1200" kern="1200" dirty="0">
                <a:solidFill>
                  <a:schemeClr val="tx1"/>
                </a:solidFill>
                <a:effectLst/>
                <a:latin typeface="+mn-lt"/>
                <a:ea typeface="+mn-ea"/>
                <a:cs typeface="+mn-cs"/>
              </a:rPr>
              <a:t> dans </a:t>
            </a:r>
            <a:r>
              <a:rPr lang="en-CA" sz="1200" kern="1200" dirty="0" err="1">
                <a:solidFill>
                  <a:schemeClr val="tx1"/>
                </a:solidFill>
                <a:effectLst/>
                <a:latin typeface="+mn-lt"/>
                <a:ea typeface="+mn-ea"/>
                <a:cs typeface="+mn-cs"/>
              </a:rPr>
              <a:t>cette</a:t>
            </a:r>
            <a:r>
              <a:rPr lang="en-CA" sz="1200" kern="1200" dirty="0">
                <a:solidFill>
                  <a:schemeClr val="tx1"/>
                </a:solidFill>
                <a:effectLst/>
                <a:latin typeface="+mn-lt"/>
                <a:ea typeface="+mn-ea"/>
                <a:cs typeface="+mn-cs"/>
              </a:rPr>
              <a:t> diapositive. De plus, McGill a </a:t>
            </a:r>
            <a:r>
              <a:rPr lang="en-CA" sz="1200" kern="1200" dirty="0" err="1">
                <a:solidFill>
                  <a:schemeClr val="tx1"/>
                </a:solidFill>
                <a:effectLst/>
                <a:latin typeface="+mn-lt"/>
                <a:ea typeface="+mn-ea"/>
                <a:cs typeface="+mn-cs"/>
              </a:rPr>
              <a:t>également</a:t>
            </a:r>
            <a:r>
              <a:rPr lang="en-CA" sz="1200" kern="1200" dirty="0">
                <a:solidFill>
                  <a:schemeClr val="tx1"/>
                </a:solidFill>
                <a:effectLst/>
                <a:latin typeface="+mn-lt"/>
                <a:ea typeface="+mn-ea"/>
                <a:cs typeface="+mn-cs"/>
              </a:rPr>
              <a:t> un très grand </a:t>
            </a:r>
            <a:r>
              <a:rPr lang="en-CA" sz="1200" kern="1200" dirty="0" err="1">
                <a:solidFill>
                  <a:schemeClr val="tx1"/>
                </a:solidFill>
                <a:effectLst/>
                <a:latin typeface="+mn-lt"/>
                <a:ea typeface="+mn-ea"/>
                <a:cs typeface="+mn-cs"/>
              </a:rPr>
              <a:t>nombre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d’inscriptions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d’étudiants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internationaux</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ce</a:t>
            </a:r>
            <a:r>
              <a:rPr lang="en-CA" sz="1200" kern="1200" dirty="0">
                <a:solidFill>
                  <a:schemeClr val="tx1"/>
                </a:solidFill>
                <a:effectLst/>
                <a:latin typeface="+mn-lt"/>
                <a:ea typeface="+mn-ea"/>
                <a:cs typeface="+mn-cs"/>
              </a:rPr>
              <a:t> qui </a:t>
            </a:r>
            <a:r>
              <a:rPr lang="en-CA" sz="1200" kern="1200" dirty="0" err="1">
                <a:solidFill>
                  <a:schemeClr val="tx1"/>
                </a:solidFill>
                <a:effectLst/>
                <a:latin typeface="+mn-lt"/>
                <a:ea typeface="+mn-ea"/>
                <a:cs typeface="+mn-cs"/>
              </a:rPr>
              <a:t>est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également</a:t>
            </a:r>
            <a:r>
              <a:rPr lang="en-CA" sz="1200" kern="1200" dirty="0">
                <a:solidFill>
                  <a:schemeClr val="tx1"/>
                </a:solidFill>
                <a:effectLst/>
                <a:latin typeface="+mn-lt"/>
                <a:ea typeface="+mn-ea"/>
                <a:cs typeface="+mn-cs"/>
              </a:rPr>
              <a:t> un </a:t>
            </a:r>
            <a:r>
              <a:rPr lang="en-CA" sz="1200" kern="1200" dirty="0" err="1">
                <a:solidFill>
                  <a:schemeClr val="tx1"/>
                </a:solidFill>
                <a:effectLst/>
                <a:latin typeface="+mn-lt"/>
                <a:ea typeface="+mn-ea"/>
                <a:cs typeface="+mn-cs"/>
              </a:rPr>
              <a:t>facteur</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contributif</a:t>
            </a:r>
            <a:r>
              <a:rPr lang="en-CA" sz="1200" kern="1200" dirty="0">
                <a:solidFill>
                  <a:schemeClr val="tx1"/>
                </a:solidFill>
                <a:effectLst/>
                <a:latin typeface="+mn-lt"/>
                <a:ea typeface="+mn-ea"/>
                <a:cs typeface="+mn-cs"/>
              </a:rPr>
              <a:t>. 
La population du Canada </a:t>
            </a:r>
            <a:r>
              <a:rPr lang="en-CA" sz="1200" kern="1200" dirty="0" err="1">
                <a:solidFill>
                  <a:schemeClr val="tx1"/>
                </a:solidFill>
                <a:effectLst/>
                <a:latin typeface="+mn-lt"/>
                <a:ea typeface="+mn-ea"/>
                <a:cs typeface="+mn-cs"/>
              </a:rPr>
              <a:t>comprend</a:t>
            </a:r>
            <a:r>
              <a:rPr lang="en-CA" sz="1200" kern="1200" dirty="0">
                <a:solidFill>
                  <a:schemeClr val="tx1"/>
                </a:solidFill>
                <a:effectLst/>
                <a:latin typeface="+mn-lt"/>
                <a:ea typeface="+mn-ea"/>
                <a:cs typeface="+mn-cs"/>
              </a:rPr>
              <a:t> des </a:t>
            </a:r>
            <a:r>
              <a:rPr lang="en-CA" sz="1200" kern="1200" dirty="0" err="1">
                <a:solidFill>
                  <a:schemeClr val="tx1"/>
                </a:solidFill>
                <a:effectLst/>
                <a:latin typeface="+mn-lt"/>
                <a:ea typeface="+mn-ea"/>
                <a:cs typeface="+mn-cs"/>
              </a:rPr>
              <a:t>personnes</a:t>
            </a:r>
            <a:r>
              <a:rPr lang="en-CA" sz="1200" kern="1200" dirty="0">
                <a:solidFill>
                  <a:schemeClr val="tx1"/>
                </a:solidFill>
                <a:effectLst/>
                <a:latin typeface="+mn-lt"/>
                <a:ea typeface="+mn-ea"/>
                <a:cs typeface="+mn-cs"/>
              </a:rPr>
              <a:t> de plus de 450 </a:t>
            </a:r>
            <a:r>
              <a:rPr lang="en-CA" sz="1200" kern="1200" dirty="0" err="1">
                <a:solidFill>
                  <a:schemeClr val="tx1"/>
                </a:solidFill>
                <a:effectLst/>
                <a:latin typeface="+mn-lt"/>
                <a:ea typeface="+mn-ea"/>
                <a:cs typeface="+mn-cs"/>
              </a:rPr>
              <a:t>origines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ethniques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ou</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culturelles</a:t>
            </a:r>
            <a:r>
              <a:rPr lang="en-CA" sz="1200" kern="1200" dirty="0">
                <a:solidFill>
                  <a:schemeClr val="tx1"/>
                </a:solidFill>
                <a:effectLst/>
                <a:latin typeface="+mn-lt"/>
                <a:ea typeface="+mn-ea"/>
                <a:cs typeface="+mn-cs"/>
              </a:rPr>
              <a:t>. 
Dans </a:t>
            </a:r>
            <a:r>
              <a:rPr lang="en-CA" sz="1200" kern="1200" dirty="0" err="1">
                <a:solidFill>
                  <a:schemeClr val="tx1"/>
                </a:solidFill>
                <a:effectLst/>
                <a:latin typeface="+mn-lt"/>
                <a:ea typeface="+mn-ea"/>
                <a:cs typeface="+mn-cs"/>
              </a:rPr>
              <a:t>l’ensemble</a:t>
            </a:r>
            <a:r>
              <a:rPr lang="en-CA" sz="1200" kern="1200" dirty="0">
                <a:solidFill>
                  <a:schemeClr val="tx1"/>
                </a:solidFill>
                <a:effectLst/>
                <a:latin typeface="+mn-lt"/>
                <a:ea typeface="+mn-ea"/>
                <a:cs typeface="+mn-cs"/>
              </a:rPr>
              <a:t>, bien que </a:t>
            </a:r>
            <a:r>
              <a:rPr lang="en-CA" sz="1200" kern="1200" dirty="0" err="1">
                <a:solidFill>
                  <a:schemeClr val="tx1"/>
                </a:solidFill>
                <a:effectLst/>
                <a:latin typeface="+mn-lt"/>
                <a:ea typeface="+mn-ea"/>
                <a:cs typeface="+mn-cs"/>
              </a:rPr>
              <a:t>ces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statistiques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confirment</a:t>
            </a:r>
            <a:r>
              <a:rPr lang="en-CA" sz="1200" kern="1200" dirty="0">
                <a:solidFill>
                  <a:schemeClr val="tx1"/>
                </a:solidFill>
                <a:effectLst/>
                <a:latin typeface="+mn-lt"/>
                <a:ea typeface="+mn-ea"/>
                <a:cs typeface="+mn-cs"/>
              </a:rPr>
              <a:t> que la </a:t>
            </a:r>
            <a:r>
              <a:rPr lang="en-CA" sz="1200" kern="1200" dirty="0" err="1">
                <a:solidFill>
                  <a:schemeClr val="tx1"/>
                </a:solidFill>
                <a:effectLst/>
                <a:latin typeface="+mn-lt"/>
                <a:ea typeface="+mn-ea"/>
                <a:cs typeface="+mn-cs"/>
              </a:rPr>
              <a:t>diversité</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est</a:t>
            </a:r>
            <a:r>
              <a:rPr lang="en-CA" sz="1200" kern="1200" dirty="0">
                <a:solidFill>
                  <a:schemeClr val="tx1"/>
                </a:solidFill>
                <a:effectLst/>
                <a:latin typeface="+mn-lt"/>
                <a:ea typeface="+mn-ea"/>
                <a:cs typeface="+mn-cs"/>
              </a:rPr>
              <a:t> un fait dans </a:t>
            </a:r>
            <a:r>
              <a:rPr lang="en-CA" sz="1200" kern="1200" dirty="0" err="1">
                <a:solidFill>
                  <a:schemeClr val="tx1"/>
                </a:solidFill>
                <a:effectLst/>
                <a:latin typeface="+mn-lt"/>
                <a:ea typeface="+mn-ea"/>
                <a:cs typeface="+mn-cs"/>
              </a:rPr>
              <a:t>notre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communauté</a:t>
            </a:r>
            <a:r>
              <a:rPr lang="en-CA" sz="1200" kern="1200" dirty="0">
                <a:solidFill>
                  <a:schemeClr val="tx1"/>
                </a:solidFill>
                <a:effectLst/>
                <a:latin typeface="+mn-lt"/>
                <a:ea typeface="+mn-ea"/>
                <a:cs typeface="+mn-cs"/>
              </a:rPr>
              <a:t>, nous </a:t>
            </a:r>
            <a:r>
              <a:rPr lang="en-CA" sz="1200" kern="1200" dirty="0" err="1">
                <a:solidFill>
                  <a:schemeClr val="tx1"/>
                </a:solidFill>
                <a:effectLst/>
                <a:latin typeface="+mn-lt"/>
                <a:ea typeface="+mn-ea"/>
                <a:cs typeface="+mn-cs"/>
              </a:rPr>
              <a:t>savons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qu’il</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existe</a:t>
            </a:r>
            <a:r>
              <a:rPr lang="en-CA" sz="1200" kern="1200" dirty="0">
                <a:solidFill>
                  <a:schemeClr val="tx1"/>
                </a:solidFill>
                <a:effectLst/>
                <a:latin typeface="+mn-lt"/>
                <a:ea typeface="+mn-ea"/>
                <a:cs typeface="+mn-cs"/>
              </a:rPr>
              <a:t> un </a:t>
            </a:r>
            <a:r>
              <a:rPr lang="en-CA" sz="1200" kern="1200" dirty="0" err="1">
                <a:solidFill>
                  <a:schemeClr val="tx1"/>
                </a:solidFill>
                <a:effectLst/>
                <a:latin typeface="+mn-lt"/>
                <a:ea typeface="+mn-ea"/>
                <a:cs typeface="+mn-cs"/>
              </a:rPr>
              <a:t>écart</a:t>
            </a:r>
            <a:r>
              <a:rPr lang="en-CA" sz="1200" kern="1200" dirty="0">
                <a:solidFill>
                  <a:schemeClr val="tx1"/>
                </a:solidFill>
                <a:effectLst/>
                <a:latin typeface="+mn-lt"/>
                <a:ea typeface="+mn-ea"/>
                <a:cs typeface="+mn-cs"/>
              </a:rPr>
              <a:t> entre les </a:t>
            </a:r>
            <a:r>
              <a:rPr lang="en-CA" sz="1200" kern="1200" dirty="0" err="1">
                <a:solidFill>
                  <a:schemeClr val="tx1"/>
                </a:solidFill>
                <a:effectLst/>
                <a:latin typeface="+mn-lt"/>
                <a:ea typeface="+mn-ea"/>
                <a:cs typeface="+mn-cs"/>
              </a:rPr>
              <a:t>statistiques</a:t>
            </a:r>
            <a:r>
              <a:rPr lang="en-CA" sz="1200" kern="1200" dirty="0">
                <a:solidFill>
                  <a:schemeClr val="tx1"/>
                </a:solidFill>
                <a:effectLst/>
                <a:latin typeface="+mn-lt"/>
                <a:ea typeface="+mn-ea"/>
                <a:cs typeface="+mn-cs"/>
              </a:rPr>
              <a:t> de </a:t>
            </a:r>
            <a:r>
              <a:rPr lang="en-CA" sz="1200" kern="1200" dirty="0" err="1">
                <a:solidFill>
                  <a:schemeClr val="tx1"/>
                </a:solidFill>
                <a:effectLst/>
                <a:latin typeface="+mn-lt"/>
                <a:ea typeface="+mn-ea"/>
                <a:cs typeface="+mn-cs"/>
              </a:rPr>
              <a:t>notre</a:t>
            </a:r>
            <a:r>
              <a:rPr lang="en-CA" sz="1200" kern="1200" dirty="0">
                <a:solidFill>
                  <a:schemeClr val="tx1"/>
                </a:solidFill>
                <a:effectLst/>
                <a:latin typeface="+mn-lt"/>
                <a:ea typeface="+mn-ea"/>
                <a:cs typeface="+mn-cs"/>
              </a:rPr>
              <a:t> corps </a:t>
            </a:r>
            <a:r>
              <a:rPr lang="en-CA" sz="1200" kern="1200" dirty="0" err="1">
                <a:solidFill>
                  <a:schemeClr val="tx1"/>
                </a:solidFill>
                <a:effectLst/>
                <a:latin typeface="+mn-lt"/>
                <a:ea typeface="+mn-ea"/>
                <a:cs typeface="+mn-cs"/>
              </a:rPr>
              <a:t>étudiant</a:t>
            </a:r>
            <a:r>
              <a:rPr lang="en-CA" sz="1200" kern="1200" dirty="0">
                <a:solidFill>
                  <a:schemeClr val="tx1"/>
                </a:solidFill>
                <a:effectLst/>
                <a:latin typeface="+mn-lt"/>
                <a:ea typeface="+mn-ea"/>
                <a:cs typeface="+mn-cs"/>
              </a:rPr>
              <a:t> et </a:t>
            </a:r>
            <a:r>
              <a:rPr lang="en-CA" sz="1200" kern="1200" dirty="0" err="1">
                <a:solidFill>
                  <a:schemeClr val="tx1"/>
                </a:solidFill>
                <a:effectLst/>
                <a:latin typeface="+mn-lt"/>
                <a:ea typeface="+mn-ea"/>
                <a:cs typeface="+mn-cs"/>
              </a:rPr>
              <a:t>celles</a:t>
            </a:r>
            <a:r>
              <a:rPr lang="en-CA" sz="1200" kern="1200" dirty="0">
                <a:solidFill>
                  <a:schemeClr val="tx1"/>
                </a:solidFill>
                <a:effectLst/>
                <a:latin typeface="+mn-lt"/>
                <a:ea typeface="+mn-ea"/>
                <a:cs typeface="+mn-cs"/>
              </a:rPr>
              <a:t> de </a:t>
            </a:r>
            <a:r>
              <a:rPr lang="en-CA" sz="1200" kern="1200" dirty="0" err="1">
                <a:solidFill>
                  <a:schemeClr val="tx1"/>
                </a:solidFill>
                <a:effectLst/>
                <a:latin typeface="+mn-lt"/>
                <a:ea typeface="+mn-ea"/>
                <a:cs typeface="+mn-cs"/>
              </a:rPr>
              <a:t>notre</a:t>
            </a:r>
            <a:r>
              <a:rPr lang="en-CA" sz="1200" kern="1200" dirty="0">
                <a:solidFill>
                  <a:schemeClr val="tx1"/>
                </a:solidFill>
                <a:effectLst/>
                <a:latin typeface="+mn-lt"/>
                <a:ea typeface="+mn-ea"/>
                <a:cs typeface="+mn-cs"/>
              </a:rPr>
              <a:t> personnel et de </a:t>
            </a:r>
            <a:r>
              <a:rPr lang="en-CA" sz="1200" kern="1200" dirty="0" err="1">
                <a:solidFill>
                  <a:schemeClr val="tx1"/>
                </a:solidFill>
                <a:effectLst/>
                <a:latin typeface="+mn-lt"/>
                <a:ea typeface="+mn-ea"/>
                <a:cs typeface="+mn-cs"/>
              </a:rPr>
              <a:t>notre</a:t>
            </a:r>
            <a:r>
              <a:rPr lang="en-CA" sz="1200" kern="1200" dirty="0">
                <a:solidFill>
                  <a:schemeClr val="tx1"/>
                </a:solidFill>
                <a:effectLst/>
                <a:latin typeface="+mn-lt"/>
                <a:ea typeface="+mn-ea"/>
                <a:cs typeface="+mn-cs"/>
              </a:rPr>
              <a:t> corps </a:t>
            </a:r>
            <a:r>
              <a:rPr lang="en-CA" sz="1200" kern="1200" dirty="0" err="1">
                <a:solidFill>
                  <a:schemeClr val="tx1"/>
                </a:solidFill>
                <a:effectLst/>
                <a:latin typeface="+mn-lt"/>
                <a:ea typeface="+mn-ea"/>
                <a:cs typeface="+mn-cs"/>
              </a:rPr>
              <a:t>professoral</a:t>
            </a:r>
            <a:r>
              <a:rPr lang="en-CA" sz="1200" kern="1200" dirty="0">
                <a:solidFill>
                  <a:schemeClr val="tx1"/>
                </a:solidFill>
                <a:effectLst/>
                <a:latin typeface="+mn-lt"/>
                <a:ea typeface="+mn-ea"/>
                <a:cs typeface="+mn-cs"/>
              </a:rPr>
              <a:t>. 
Par </a:t>
            </a:r>
            <a:r>
              <a:rPr lang="en-CA" sz="1200" kern="1200" dirty="0" err="1">
                <a:solidFill>
                  <a:schemeClr val="tx1"/>
                </a:solidFill>
                <a:effectLst/>
                <a:latin typeface="+mn-lt"/>
                <a:ea typeface="+mn-ea"/>
                <a:cs typeface="+mn-cs"/>
              </a:rPr>
              <a:t>exemple</a:t>
            </a:r>
            <a:r>
              <a:rPr lang="en-CA" sz="1200" kern="1200" dirty="0">
                <a:solidFill>
                  <a:schemeClr val="tx1"/>
                </a:solidFill>
                <a:effectLst/>
                <a:latin typeface="+mn-lt"/>
                <a:ea typeface="+mn-ea"/>
                <a:cs typeface="+mn-cs"/>
              </a:rPr>
              <a:t>, 1,1 % de </a:t>
            </a:r>
            <a:r>
              <a:rPr lang="en-CA" sz="1200" kern="1200" dirty="0" err="1">
                <a:solidFill>
                  <a:schemeClr val="tx1"/>
                </a:solidFill>
                <a:effectLst/>
                <a:latin typeface="+mn-lt"/>
                <a:ea typeface="+mn-ea"/>
                <a:cs typeface="+mn-cs"/>
              </a:rPr>
              <a:t>nos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étudiants</a:t>
            </a:r>
            <a:r>
              <a:rPr lang="en-CA" sz="1200" kern="1200" dirty="0">
                <a:solidFill>
                  <a:schemeClr val="tx1"/>
                </a:solidFill>
                <a:effectLst/>
                <a:latin typeface="+mn-lt"/>
                <a:ea typeface="+mn-ea"/>
                <a:cs typeface="+mn-cs"/>
              </a:rPr>
              <a:t>, 0,5 % des </a:t>
            </a:r>
            <a:r>
              <a:rPr lang="en-CA" sz="1200" kern="1200" dirty="0" err="1">
                <a:solidFill>
                  <a:schemeClr val="tx1"/>
                </a:solidFill>
                <a:effectLst/>
                <a:latin typeface="+mn-lt"/>
                <a:ea typeface="+mn-ea"/>
                <a:cs typeface="+mn-cs"/>
              </a:rPr>
              <a:t>membres</a:t>
            </a:r>
            <a:r>
              <a:rPr lang="en-CA" sz="1200" kern="1200" dirty="0">
                <a:solidFill>
                  <a:schemeClr val="tx1"/>
                </a:solidFill>
                <a:effectLst/>
                <a:latin typeface="+mn-lt"/>
                <a:ea typeface="+mn-ea"/>
                <a:cs typeface="+mn-cs"/>
              </a:rPr>
              <a:t> du corps </a:t>
            </a:r>
            <a:r>
              <a:rPr lang="en-CA" sz="1200" kern="1200" dirty="0" err="1">
                <a:solidFill>
                  <a:schemeClr val="tx1"/>
                </a:solidFill>
                <a:effectLst/>
                <a:latin typeface="+mn-lt"/>
                <a:ea typeface="+mn-ea"/>
                <a:cs typeface="+mn-cs"/>
              </a:rPr>
              <a:t>professoral</a:t>
            </a:r>
            <a:r>
              <a:rPr lang="en-CA" sz="1200" kern="1200" dirty="0">
                <a:solidFill>
                  <a:schemeClr val="tx1"/>
                </a:solidFill>
                <a:effectLst/>
                <a:latin typeface="+mn-lt"/>
                <a:ea typeface="+mn-ea"/>
                <a:cs typeface="+mn-cs"/>
              </a:rPr>
              <a:t> et du personnel </a:t>
            </a:r>
            <a:r>
              <a:rPr lang="en-CA" sz="1200" kern="1200" dirty="0" err="1">
                <a:solidFill>
                  <a:schemeClr val="tx1"/>
                </a:solidFill>
                <a:effectLst/>
                <a:latin typeface="+mn-lt"/>
                <a:ea typeface="+mn-ea"/>
                <a:cs typeface="+mn-cs"/>
              </a:rPr>
              <a:t>s’identifient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comme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étant</a:t>
            </a:r>
            <a:r>
              <a:rPr lang="en-CA" sz="1200" kern="1200" dirty="0">
                <a:solidFill>
                  <a:schemeClr val="tx1"/>
                </a:solidFill>
                <a:effectLst/>
                <a:latin typeface="+mn-lt"/>
                <a:ea typeface="+mn-ea"/>
                <a:cs typeface="+mn-cs"/>
              </a:rPr>
              <a:t> des </a:t>
            </a:r>
            <a:r>
              <a:rPr lang="en-CA" sz="1200" kern="1200" dirty="0" err="1">
                <a:solidFill>
                  <a:schemeClr val="tx1"/>
                </a:solidFill>
                <a:effectLst/>
                <a:latin typeface="+mn-lt"/>
                <a:ea typeface="+mn-ea"/>
                <a:cs typeface="+mn-cs"/>
              </a:rPr>
              <a:t>Autochtones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en</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Amérique</a:t>
            </a:r>
            <a:r>
              <a:rPr lang="en-CA" sz="1200" kern="1200" dirty="0">
                <a:solidFill>
                  <a:schemeClr val="tx1"/>
                </a:solidFill>
                <a:effectLst/>
                <a:latin typeface="+mn-lt"/>
                <a:ea typeface="+mn-ea"/>
                <a:cs typeface="+mn-cs"/>
              </a:rPr>
              <a:t> du Nord, </a:t>
            </a:r>
            <a:r>
              <a:rPr lang="en-CA" sz="1200" kern="1200" dirty="0" err="1">
                <a:solidFill>
                  <a:schemeClr val="tx1"/>
                </a:solidFill>
                <a:effectLst/>
                <a:latin typeface="+mn-lt"/>
                <a:ea typeface="+mn-ea"/>
                <a:cs typeface="+mn-cs"/>
              </a:rPr>
              <a:t>comparativement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à</a:t>
            </a:r>
            <a:r>
              <a:rPr lang="en-CA" sz="1200" kern="1200" dirty="0">
                <a:solidFill>
                  <a:schemeClr val="tx1"/>
                </a:solidFill>
                <a:effectLst/>
                <a:latin typeface="+mn-lt"/>
                <a:ea typeface="+mn-ea"/>
                <a:cs typeface="+mn-cs"/>
              </a:rPr>
              <a:t> 5 % de </a:t>
            </a:r>
            <a:r>
              <a:rPr lang="en-CA" sz="1200" kern="1200" dirty="0" err="1">
                <a:solidFill>
                  <a:schemeClr val="tx1"/>
                </a:solidFill>
                <a:effectLst/>
                <a:latin typeface="+mn-lt"/>
                <a:ea typeface="+mn-ea"/>
                <a:cs typeface="+mn-cs"/>
              </a:rPr>
              <a:t>l’ensemble</a:t>
            </a:r>
            <a:r>
              <a:rPr lang="en-CA" sz="1200" kern="1200" dirty="0">
                <a:solidFill>
                  <a:schemeClr val="tx1"/>
                </a:solidFill>
                <a:effectLst/>
                <a:latin typeface="+mn-lt"/>
                <a:ea typeface="+mn-ea"/>
                <a:cs typeface="+mn-cs"/>
              </a:rPr>
              <a:t> de la population </a:t>
            </a:r>
            <a:r>
              <a:rPr lang="en-CA" sz="1200" kern="1200" dirty="0" err="1">
                <a:solidFill>
                  <a:schemeClr val="tx1"/>
                </a:solidFill>
                <a:effectLst/>
                <a:latin typeface="+mn-lt"/>
                <a:ea typeface="+mn-ea"/>
                <a:cs typeface="+mn-cs"/>
              </a:rPr>
              <a:t>canadienne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s’identifiant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comme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Autochtones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selon</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recensement</a:t>
            </a:r>
            <a:r>
              <a:rPr lang="en-CA" sz="1200" kern="1200" dirty="0">
                <a:solidFill>
                  <a:schemeClr val="tx1"/>
                </a:solidFill>
                <a:effectLst/>
                <a:latin typeface="+mn-lt"/>
                <a:ea typeface="+mn-ea"/>
                <a:cs typeface="+mn-cs"/>
              </a:rPr>
              <a:t> de la population </a:t>
            </a:r>
            <a:r>
              <a:rPr lang="en-CA" sz="1200" kern="1200" dirty="0" err="1">
                <a:solidFill>
                  <a:schemeClr val="tx1"/>
                </a:solidFill>
                <a:effectLst/>
                <a:latin typeface="+mn-lt"/>
                <a:ea typeface="+mn-ea"/>
                <a:cs typeface="+mn-cs"/>
              </a:rPr>
              <a:t>canadienne</a:t>
            </a:r>
            <a:r>
              <a:rPr lang="en-CA" sz="1200" kern="1200" dirty="0">
                <a:solidFill>
                  <a:schemeClr val="tx1"/>
                </a:solidFill>
                <a:effectLst/>
                <a:latin typeface="+mn-lt"/>
                <a:ea typeface="+mn-ea"/>
                <a:cs typeface="+mn-cs"/>
              </a:rPr>
              <a:t> de 2021
</a:t>
            </a:r>
            <a:r>
              <a:rPr lang="en-CA" sz="1200" kern="1200" dirty="0" err="1">
                <a:solidFill>
                  <a:schemeClr val="tx1"/>
                </a:solidFill>
                <a:effectLst/>
                <a:latin typeface="+mn-lt"/>
                <a:ea typeface="+mn-ea"/>
                <a:cs typeface="+mn-cs"/>
              </a:rPr>
              <a:t>Ainsi</a:t>
            </a:r>
            <a:r>
              <a:rPr lang="en-CA" sz="1200" kern="1200" dirty="0">
                <a:solidFill>
                  <a:schemeClr val="tx1"/>
                </a:solidFill>
                <a:effectLst/>
                <a:latin typeface="+mn-lt"/>
                <a:ea typeface="+mn-ea"/>
                <a:cs typeface="+mn-cs"/>
              </a:rPr>
              <a:t>, bien que la </a:t>
            </a:r>
            <a:r>
              <a:rPr lang="en-CA" sz="1200" kern="1200" dirty="0" err="1">
                <a:solidFill>
                  <a:schemeClr val="tx1"/>
                </a:solidFill>
                <a:effectLst/>
                <a:latin typeface="+mn-lt"/>
                <a:ea typeface="+mn-ea"/>
                <a:cs typeface="+mn-cs"/>
              </a:rPr>
              <a:t>diversité</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soit</a:t>
            </a:r>
            <a:r>
              <a:rPr lang="en-CA" sz="1200" kern="1200" dirty="0">
                <a:solidFill>
                  <a:schemeClr val="tx1"/>
                </a:solidFill>
                <a:effectLst/>
                <a:latin typeface="+mn-lt"/>
                <a:ea typeface="+mn-ea"/>
                <a:cs typeface="+mn-cs"/>
              </a:rPr>
              <a:t> un fait au sein de </a:t>
            </a:r>
            <a:r>
              <a:rPr lang="en-CA" sz="1200" kern="1200" dirty="0" err="1">
                <a:solidFill>
                  <a:schemeClr val="tx1"/>
                </a:solidFill>
                <a:effectLst/>
                <a:latin typeface="+mn-lt"/>
                <a:ea typeface="+mn-ea"/>
                <a:cs typeface="+mn-cs"/>
              </a:rPr>
              <a:t>notre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communauté</a:t>
            </a:r>
            <a:r>
              <a:rPr lang="en-CA" sz="1200" kern="1200" dirty="0">
                <a:solidFill>
                  <a:schemeClr val="tx1"/>
                </a:solidFill>
                <a:effectLst/>
                <a:latin typeface="+mn-lt"/>
                <a:ea typeface="+mn-ea"/>
                <a:cs typeface="+mn-cs"/>
              </a:rPr>
              <a:t>, nous </a:t>
            </a:r>
            <a:r>
              <a:rPr lang="en-CA" sz="1200" kern="1200" dirty="0" err="1">
                <a:solidFill>
                  <a:schemeClr val="tx1"/>
                </a:solidFill>
                <a:effectLst/>
                <a:latin typeface="+mn-lt"/>
                <a:ea typeface="+mn-ea"/>
                <a:cs typeface="+mn-cs"/>
              </a:rPr>
              <a:t>sommes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également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conscients</a:t>
            </a:r>
            <a:r>
              <a:rPr lang="en-CA" sz="1200" kern="1200" dirty="0">
                <a:solidFill>
                  <a:schemeClr val="tx1"/>
                </a:solidFill>
                <a:effectLst/>
                <a:latin typeface="+mn-lt"/>
                <a:ea typeface="+mn-ea"/>
                <a:cs typeface="+mn-cs"/>
              </a:rPr>
              <a:t> que nous </a:t>
            </a:r>
            <a:r>
              <a:rPr lang="en-CA" sz="1200" kern="1200" dirty="0" err="1">
                <a:solidFill>
                  <a:schemeClr val="tx1"/>
                </a:solidFill>
                <a:effectLst/>
                <a:latin typeface="+mn-lt"/>
                <a:ea typeface="+mn-ea"/>
                <a:cs typeface="+mn-cs"/>
              </a:rPr>
              <a:t>avons</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peut-être</a:t>
            </a:r>
            <a:r>
              <a:rPr lang="en-CA" sz="1200" kern="1200" dirty="0">
                <a:solidFill>
                  <a:schemeClr val="tx1"/>
                </a:solidFill>
                <a:effectLst/>
                <a:latin typeface="+mn-lt"/>
                <a:ea typeface="+mn-ea"/>
                <a:cs typeface="+mn-cs"/>
              </a:rPr>
              <a:t> du travail </a:t>
            </a:r>
            <a:r>
              <a:rPr lang="en-CA" sz="1200" kern="1200" dirty="0" err="1">
                <a:solidFill>
                  <a:schemeClr val="tx1"/>
                </a:solidFill>
                <a:effectLst/>
                <a:latin typeface="+mn-lt"/>
                <a:ea typeface="+mn-ea"/>
                <a:cs typeface="+mn-cs"/>
              </a:rPr>
              <a:t>à</a:t>
            </a:r>
            <a:r>
              <a:rPr lang="en-CA" sz="1200" kern="1200" dirty="0">
                <a:solidFill>
                  <a:schemeClr val="tx1"/>
                </a:solidFill>
                <a:effectLst/>
                <a:latin typeface="+mn-lt"/>
                <a:ea typeface="+mn-ea"/>
                <a:cs typeface="+mn-cs"/>
              </a:rPr>
              <a:t> faire.</a:t>
            </a:r>
            <a:endParaRPr dirty="0"/>
          </a:p>
        </p:txBody>
      </p:sp>
    </p:spTree>
    <p:extLst>
      <p:ext uri="{BB962C8B-B14F-4D97-AF65-F5344CB8AC3E}">
        <p14:creationId xmlns:p14="http://schemas.microsoft.com/office/powerpoint/2010/main" val="4113549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ca275fbaf4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ca275fbaf4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err="1">
                <a:cs typeface="Calibri"/>
              </a:rPr>
              <a:t>À</a:t>
            </a:r>
            <a:r>
              <a:rPr lang="en-US" dirty="0">
                <a:cs typeface="Calibri"/>
              </a:rPr>
              <a:t> </a:t>
            </a:r>
            <a:r>
              <a:rPr lang="en-US" dirty="0" err="1">
                <a:cs typeface="Calibri"/>
              </a:rPr>
              <a:t>l’instar</a:t>
            </a:r>
            <a:r>
              <a:rPr lang="en-US" dirty="0">
                <a:cs typeface="Calibri"/>
              </a:rPr>
              <a:t> de </a:t>
            </a:r>
            <a:r>
              <a:rPr lang="en-US" dirty="0" err="1">
                <a:cs typeface="Calibri"/>
              </a:rPr>
              <a:t>nombreuses</a:t>
            </a:r>
            <a:r>
              <a:rPr lang="en-US" dirty="0">
                <a:cs typeface="Calibri"/>
              </a:rPr>
              <a:t> </a:t>
            </a:r>
            <a:r>
              <a:rPr lang="en-US" dirty="0" err="1">
                <a:cs typeface="Calibri"/>
              </a:rPr>
              <a:t>universités</a:t>
            </a:r>
            <a:r>
              <a:rPr lang="en-US" dirty="0">
                <a:cs typeface="Calibri"/>
              </a:rPr>
              <a:t>, McGill </a:t>
            </a:r>
            <a:r>
              <a:rPr lang="en-US" dirty="0" err="1">
                <a:cs typeface="Calibri"/>
              </a:rPr>
              <a:t>compte</a:t>
            </a:r>
            <a:r>
              <a:rPr lang="en-US" dirty="0">
                <a:cs typeface="Calibri"/>
              </a:rPr>
              <a:t> </a:t>
            </a:r>
            <a:r>
              <a:rPr lang="en-US" dirty="0" err="1">
                <a:cs typeface="Calibri"/>
              </a:rPr>
              <a:t>une</a:t>
            </a:r>
            <a:r>
              <a:rPr lang="en-US" dirty="0">
                <a:cs typeface="Calibri"/>
              </a:rPr>
              <a:t> </a:t>
            </a:r>
            <a:r>
              <a:rPr lang="en-US" dirty="0" err="1">
                <a:cs typeface="Calibri"/>
              </a:rPr>
              <a:t>communauté</a:t>
            </a:r>
            <a:r>
              <a:rPr lang="en-US" dirty="0">
                <a:cs typeface="Calibri"/>
              </a:rPr>
              <a:t> </a:t>
            </a:r>
            <a:r>
              <a:rPr lang="en-US" dirty="0" err="1">
                <a:cs typeface="Calibri"/>
              </a:rPr>
              <a:t>importante</a:t>
            </a:r>
            <a:r>
              <a:rPr lang="en-US" dirty="0">
                <a:cs typeface="Calibri"/>
              </a:rPr>
              <a:t> et </a:t>
            </a:r>
            <a:r>
              <a:rPr lang="en-US" dirty="0" err="1">
                <a:cs typeface="Calibri"/>
              </a:rPr>
              <a:t>croissante</a:t>
            </a:r>
            <a:r>
              <a:rPr lang="en-US" dirty="0">
                <a:cs typeface="Calibri"/>
              </a:rPr>
              <a:t> </a:t>
            </a:r>
            <a:r>
              <a:rPr lang="en-US" dirty="0" err="1">
                <a:cs typeface="Calibri"/>
              </a:rPr>
              <a:t>d’étudiants</a:t>
            </a:r>
            <a:r>
              <a:rPr lang="en-US" dirty="0">
                <a:cs typeface="Calibri"/>
              </a:rPr>
              <a:t> </a:t>
            </a:r>
            <a:r>
              <a:rPr lang="en-US" dirty="0" err="1">
                <a:cs typeface="Calibri"/>
              </a:rPr>
              <a:t>handicapés</a:t>
            </a:r>
            <a:r>
              <a:rPr lang="en-US" dirty="0">
                <a:cs typeface="Calibri"/>
              </a:rPr>
              <a:t>. Comme nous le </a:t>
            </a:r>
            <a:r>
              <a:rPr lang="en-US" dirty="0" err="1">
                <a:cs typeface="Calibri"/>
              </a:rPr>
              <a:t>savons</a:t>
            </a:r>
            <a:r>
              <a:rPr lang="en-US" dirty="0">
                <a:cs typeface="Calibri"/>
              </a:rPr>
              <a:t> </a:t>
            </a:r>
            <a:r>
              <a:rPr lang="en-US" dirty="0" err="1">
                <a:cs typeface="Calibri"/>
              </a:rPr>
              <a:t>tous</a:t>
            </a:r>
            <a:r>
              <a:rPr lang="en-US" dirty="0">
                <a:cs typeface="Calibri"/>
              </a:rPr>
              <a:t>, </a:t>
            </a:r>
            <a:r>
              <a:rPr lang="en-US" dirty="0" err="1">
                <a:cs typeface="Calibri"/>
              </a:rPr>
              <a:t>ces</a:t>
            </a:r>
            <a:r>
              <a:rPr lang="en-US" dirty="0">
                <a:cs typeface="Calibri"/>
              </a:rPr>
              <a:t> </a:t>
            </a:r>
            <a:r>
              <a:rPr lang="en-US" dirty="0" err="1">
                <a:cs typeface="Calibri"/>
              </a:rPr>
              <a:t>étudiants</a:t>
            </a:r>
            <a:r>
              <a:rPr lang="en-US" dirty="0">
                <a:cs typeface="Calibri"/>
              </a:rPr>
              <a:t> font face </a:t>
            </a:r>
            <a:r>
              <a:rPr lang="en-US" dirty="0" err="1">
                <a:cs typeface="Calibri"/>
              </a:rPr>
              <a:t>à</a:t>
            </a:r>
            <a:r>
              <a:rPr lang="en-US" dirty="0">
                <a:cs typeface="Calibri"/>
              </a:rPr>
              <a:t> de </a:t>
            </a:r>
            <a:r>
              <a:rPr lang="en-US" dirty="0" err="1">
                <a:cs typeface="Calibri"/>
              </a:rPr>
              <a:t>nombreux</a:t>
            </a:r>
            <a:r>
              <a:rPr lang="en-US" dirty="0">
                <a:cs typeface="Calibri"/>
              </a:rPr>
              <a:t> obstacles qui </a:t>
            </a:r>
            <a:r>
              <a:rPr lang="en-US" dirty="0" err="1">
                <a:cs typeface="Calibri"/>
              </a:rPr>
              <a:t>rendent</a:t>
            </a:r>
            <a:r>
              <a:rPr lang="en-US" dirty="0">
                <a:cs typeface="Calibri"/>
              </a:rPr>
              <a:t> </a:t>
            </a:r>
            <a:r>
              <a:rPr lang="en-US" dirty="0" err="1">
                <a:cs typeface="Calibri"/>
              </a:rPr>
              <a:t>leur</a:t>
            </a:r>
            <a:r>
              <a:rPr lang="en-US" dirty="0">
                <a:cs typeface="Calibri"/>
              </a:rPr>
              <a:t> </a:t>
            </a:r>
            <a:r>
              <a:rPr lang="en-US" dirty="0" err="1">
                <a:cs typeface="Calibri"/>
              </a:rPr>
              <a:t>expérience</a:t>
            </a:r>
            <a:r>
              <a:rPr lang="en-US" dirty="0">
                <a:cs typeface="Calibri"/>
              </a:rPr>
              <a:t> plus difficile, tant dans le monde physique que numérique. 
</a:t>
            </a:r>
            <a:r>
              <a:rPr lang="en-US" dirty="0" err="1">
                <a:cs typeface="Calibri"/>
              </a:rPr>
              <a:t>Cependant</a:t>
            </a:r>
            <a:r>
              <a:rPr lang="en-US" dirty="0">
                <a:cs typeface="Calibri"/>
              </a:rPr>
              <a:t>, </a:t>
            </a:r>
            <a:r>
              <a:rPr lang="en-US" dirty="0" err="1">
                <a:cs typeface="Calibri"/>
              </a:rPr>
              <a:t>en</a:t>
            </a:r>
            <a:r>
              <a:rPr lang="en-US" dirty="0">
                <a:cs typeface="Calibri"/>
              </a:rPr>
              <a:t> tant que </a:t>
            </a:r>
            <a:r>
              <a:rPr lang="en-US" dirty="0" err="1">
                <a:cs typeface="Calibri"/>
              </a:rPr>
              <a:t>communicateurs</a:t>
            </a:r>
            <a:r>
              <a:rPr lang="en-US" dirty="0">
                <a:cs typeface="Calibri"/>
              </a:rPr>
              <a:t> </a:t>
            </a:r>
            <a:r>
              <a:rPr lang="en-US" dirty="0" err="1">
                <a:cs typeface="Calibri"/>
              </a:rPr>
              <a:t>numériques</a:t>
            </a:r>
            <a:r>
              <a:rPr lang="en-US" dirty="0">
                <a:cs typeface="Calibri"/>
              </a:rPr>
              <a:t>, nous </a:t>
            </a:r>
            <a:r>
              <a:rPr lang="en-US" dirty="0" err="1">
                <a:cs typeface="Calibri"/>
              </a:rPr>
              <a:t>avons</a:t>
            </a:r>
            <a:r>
              <a:rPr lang="en-US" dirty="0">
                <a:cs typeface="Calibri"/>
              </a:rPr>
              <a:t> </a:t>
            </a:r>
            <a:r>
              <a:rPr lang="en-US" dirty="0" err="1">
                <a:cs typeface="Calibri"/>
              </a:rPr>
              <a:t>une</a:t>
            </a:r>
            <a:r>
              <a:rPr lang="en-US" dirty="0">
                <a:cs typeface="Calibri"/>
              </a:rPr>
              <a:t> formidable </a:t>
            </a:r>
            <a:r>
              <a:rPr lang="en-US" dirty="0" err="1">
                <a:cs typeface="Calibri"/>
              </a:rPr>
              <a:t>opportunité</a:t>
            </a:r>
            <a:r>
              <a:rPr lang="en-US" dirty="0">
                <a:cs typeface="Calibri"/>
              </a:rPr>
              <a:t> de </a:t>
            </a:r>
            <a:r>
              <a:rPr lang="en-US" dirty="0" err="1">
                <a:cs typeface="Calibri"/>
              </a:rPr>
              <a:t>créer</a:t>
            </a:r>
            <a:r>
              <a:rPr lang="en-US" dirty="0">
                <a:cs typeface="Calibri"/>
              </a:rPr>
              <a:t> des </a:t>
            </a:r>
            <a:r>
              <a:rPr lang="en-US" dirty="0" err="1">
                <a:cs typeface="Calibri"/>
              </a:rPr>
              <a:t>espaces</a:t>
            </a:r>
            <a:r>
              <a:rPr lang="en-US" dirty="0">
                <a:cs typeface="Calibri"/>
              </a:rPr>
              <a:t> </a:t>
            </a:r>
            <a:r>
              <a:rPr lang="en-US" dirty="0" err="1">
                <a:cs typeface="Calibri"/>
              </a:rPr>
              <a:t>équitables</a:t>
            </a:r>
            <a:r>
              <a:rPr lang="en-US" dirty="0">
                <a:cs typeface="Calibri"/>
              </a:rPr>
              <a:t> et </a:t>
            </a:r>
            <a:r>
              <a:rPr lang="en-US" dirty="0" err="1">
                <a:cs typeface="Calibri"/>
              </a:rPr>
              <a:t>accueillants</a:t>
            </a:r>
            <a:r>
              <a:rPr lang="en-US" dirty="0">
                <a:cs typeface="Calibri"/>
              </a:rPr>
              <a:t> pour </a:t>
            </a:r>
            <a:r>
              <a:rPr lang="en-US" dirty="0" err="1">
                <a:cs typeface="Calibri"/>
              </a:rPr>
              <a:t>tous</a:t>
            </a:r>
            <a:r>
              <a:rPr lang="en-US" dirty="0">
                <a:cs typeface="Calibri"/>
              </a:rPr>
              <a:t>, </a:t>
            </a:r>
            <a:r>
              <a:rPr lang="en-US" dirty="0" err="1">
                <a:cs typeface="Calibri"/>
              </a:rPr>
              <a:t>mais</a:t>
            </a:r>
            <a:r>
              <a:rPr lang="en-US" dirty="0">
                <a:cs typeface="Calibri"/>
              </a:rPr>
              <a:t> </a:t>
            </a:r>
            <a:r>
              <a:rPr lang="en-US" dirty="0" err="1">
                <a:cs typeface="Calibri"/>
              </a:rPr>
              <a:t>cela</a:t>
            </a:r>
            <a:r>
              <a:rPr lang="en-US" dirty="0">
                <a:cs typeface="Calibri"/>
              </a:rPr>
              <a:t> </a:t>
            </a:r>
            <a:r>
              <a:rPr lang="en-US" dirty="0" err="1">
                <a:cs typeface="Calibri"/>
              </a:rPr>
              <a:t>demande</a:t>
            </a:r>
            <a:r>
              <a:rPr lang="en-US" dirty="0">
                <a:cs typeface="Calibri"/>
              </a:rPr>
              <a:t> des efforts et du </a:t>
            </a:r>
            <a:r>
              <a:rPr lang="en-US" dirty="0" err="1">
                <a:cs typeface="Calibri"/>
              </a:rPr>
              <a:t>dévouement</a:t>
            </a:r>
            <a:endParaRPr lang="en-CA" dirty="0">
              <a:cs typeface="Calibri"/>
            </a:endParaRPr>
          </a:p>
        </p:txBody>
      </p:sp>
    </p:spTree>
    <p:extLst>
      <p:ext uri="{BB962C8B-B14F-4D97-AF65-F5344CB8AC3E}">
        <p14:creationId xmlns:p14="http://schemas.microsoft.com/office/powerpoint/2010/main" val="2493935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err="1"/>
              <a:t>Cela</a:t>
            </a:r>
            <a:r>
              <a:rPr lang="en-GB" dirty="0"/>
              <a:t> nous </a:t>
            </a:r>
            <a:r>
              <a:rPr lang="en-GB" dirty="0" err="1"/>
              <a:t>amène</a:t>
            </a:r>
            <a:r>
              <a:rPr lang="en-GB" dirty="0"/>
              <a:t> </a:t>
            </a:r>
            <a:r>
              <a:rPr lang="en-GB" dirty="0" err="1"/>
              <a:t>à</a:t>
            </a:r>
            <a:r>
              <a:rPr lang="en-GB" dirty="0"/>
              <a:t> la section </a:t>
            </a:r>
            <a:r>
              <a:rPr lang="en-GB" dirty="0" err="1"/>
              <a:t>suivante</a:t>
            </a:r>
            <a:r>
              <a:rPr lang="en-GB" dirty="0"/>
              <a:t>...  </a:t>
            </a:r>
            <a:r>
              <a:rPr lang="en-GB" dirty="0" err="1"/>
              <a:t>L’équité</a:t>
            </a:r>
            <a:r>
              <a:rPr lang="en-GB" dirty="0"/>
              <a:t> </a:t>
            </a:r>
            <a:r>
              <a:rPr lang="en-GB" dirty="0" err="1"/>
              <a:t>est</a:t>
            </a:r>
            <a:r>
              <a:rPr lang="en-GB" dirty="0"/>
              <a:t> un </a:t>
            </a:r>
            <a:r>
              <a:rPr lang="en-GB" dirty="0" err="1"/>
              <a:t>choix</a:t>
            </a:r>
            <a:r>
              <a:rPr lang="en-GB" dirty="0"/>
              <a:t>.
Comment </a:t>
            </a:r>
            <a:r>
              <a:rPr lang="en-GB" dirty="0" err="1"/>
              <a:t>nos</a:t>
            </a:r>
            <a:r>
              <a:rPr lang="en-GB" dirty="0"/>
              <a:t> institutions </a:t>
            </a:r>
            <a:r>
              <a:rPr lang="en-GB" dirty="0" err="1"/>
              <a:t>choisissent-elles</a:t>
            </a:r>
            <a:r>
              <a:rPr lang="en-GB" dirty="0"/>
              <a:t> de donner la </a:t>
            </a:r>
            <a:r>
              <a:rPr lang="en-GB" dirty="0" err="1"/>
              <a:t>priorité</a:t>
            </a:r>
            <a:r>
              <a:rPr lang="en-GB" dirty="0"/>
              <a:t> </a:t>
            </a:r>
            <a:r>
              <a:rPr lang="en-GB" dirty="0" err="1"/>
              <a:t>à</a:t>
            </a:r>
            <a:r>
              <a:rPr lang="en-GB" dirty="0"/>
              <a:t> </a:t>
            </a:r>
            <a:r>
              <a:rPr lang="en-GB" dirty="0" err="1"/>
              <a:t>l’équité</a:t>
            </a:r>
            <a:r>
              <a:rPr lang="en-GB" dirty="0"/>
              <a:t> ? Comment </a:t>
            </a:r>
            <a:r>
              <a:rPr lang="en-GB" dirty="0" err="1"/>
              <a:t>cela</a:t>
            </a:r>
            <a:r>
              <a:rPr lang="en-GB" dirty="0"/>
              <a:t> se </a:t>
            </a:r>
            <a:r>
              <a:rPr lang="en-GB" dirty="0" err="1"/>
              <a:t>reflète</a:t>
            </a:r>
            <a:r>
              <a:rPr lang="en-GB" dirty="0"/>
              <a:t>-t-il dans </a:t>
            </a:r>
            <a:r>
              <a:rPr lang="en-GB" dirty="0" err="1"/>
              <a:t>nos</a:t>
            </a:r>
            <a:r>
              <a:rPr lang="en-GB" dirty="0"/>
              <a:t> </a:t>
            </a:r>
            <a:r>
              <a:rPr lang="en-GB" dirty="0" err="1"/>
              <a:t>stratégies</a:t>
            </a:r>
            <a:r>
              <a:rPr lang="en-GB" dirty="0"/>
              <a:t> </a:t>
            </a:r>
            <a:r>
              <a:rPr lang="en-GB" dirty="0" err="1"/>
              <a:t>institutionnelles</a:t>
            </a:r>
            <a:r>
              <a:rPr lang="en-GB" dirty="0"/>
              <a:t> ?</a:t>
            </a:r>
          </a:p>
        </p:txBody>
      </p:sp>
      <p:sp>
        <p:nvSpPr>
          <p:cNvPr id="4" name="Slide Number Placeholder 3"/>
          <p:cNvSpPr>
            <a:spLocks noGrp="1"/>
          </p:cNvSpPr>
          <p:nvPr>
            <p:ph type="sldNum" sz="quarter" idx="5"/>
          </p:nvPr>
        </p:nvSpPr>
        <p:spPr/>
        <p:txBody>
          <a:bodyPr/>
          <a:lstStyle/>
          <a:p>
            <a:fld id="{0BBDB591-039D-664B-9A5C-382E99268966}" type="slidenum">
              <a:rPr lang="en-GB" smtClean="0"/>
              <a:t>11</a:t>
            </a:fld>
            <a:endParaRPr lang="en-GB"/>
          </a:p>
        </p:txBody>
      </p:sp>
    </p:spTree>
    <p:extLst>
      <p:ext uri="{BB962C8B-B14F-4D97-AF65-F5344CB8AC3E}">
        <p14:creationId xmlns:p14="http://schemas.microsoft.com/office/powerpoint/2010/main" val="1233730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Nous </a:t>
            </a:r>
            <a:r>
              <a:rPr lang="en-GB" dirty="0" err="1"/>
              <a:t>pouvons</a:t>
            </a:r>
            <a:r>
              <a:rPr lang="en-GB" dirty="0"/>
              <a:t> </a:t>
            </a:r>
            <a:r>
              <a:rPr lang="en-GB" dirty="0" err="1"/>
              <a:t>aller</a:t>
            </a:r>
            <a:r>
              <a:rPr lang="en-GB" dirty="0"/>
              <a:t> </a:t>
            </a:r>
            <a:r>
              <a:rPr lang="en-GB" dirty="0" err="1"/>
              <a:t>jusqu’à</a:t>
            </a:r>
            <a:r>
              <a:rPr lang="en-GB" dirty="0"/>
              <a:t> </a:t>
            </a:r>
            <a:r>
              <a:rPr lang="en-GB" dirty="0" err="1"/>
              <a:t>nos</a:t>
            </a:r>
            <a:r>
              <a:rPr lang="en-GB" dirty="0"/>
              <a:t> </a:t>
            </a:r>
            <a:r>
              <a:rPr lang="en-GB" dirty="0" err="1"/>
              <a:t>énoncés</a:t>
            </a:r>
            <a:r>
              <a:rPr lang="en-GB" dirty="0"/>
              <a:t> de mission et/</a:t>
            </a:r>
            <a:r>
              <a:rPr lang="en-GB" dirty="0" err="1"/>
              <a:t>ou</a:t>
            </a:r>
            <a:r>
              <a:rPr lang="en-GB" dirty="0"/>
              <a:t> </a:t>
            </a:r>
            <a:r>
              <a:rPr lang="en-GB" dirty="0" err="1"/>
              <a:t>nos</a:t>
            </a:r>
            <a:r>
              <a:rPr lang="en-GB" dirty="0"/>
              <a:t> </a:t>
            </a:r>
            <a:r>
              <a:rPr lang="en-GB" dirty="0" err="1"/>
              <a:t>directeurs</a:t>
            </a:r>
            <a:r>
              <a:rPr lang="en-GB" dirty="0"/>
              <a:t> pour </a:t>
            </a:r>
            <a:r>
              <a:rPr lang="en-GB" dirty="0" err="1"/>
              <a:t>nos</a:t>
            </a:r>
            <a:r>
              <a:rPr lang="en-GB" dirty="0"/>
              <a:t> </a:t>
            </a:r>
            <a:r>
              <a:rPr lang="en-GB" dirty="0" err="1"/>
              <a:t>collèges</a:t>
            </a:r>
            <a:r>
              <a:rPr lang="en-GB" dirty="0"/>
              <a:t> et </a:t>
            </a:r>
            <a:r>
              <a:rPr lang="en-GB" dirty="0" err="1"/>
              <a:t>universités</a:t>
            </a:r>
            <a:r>
              <a:rPr lang="en-GB" dirty="0"/>
              <a:t>. </a:t>
            </a:r>
            <a:r>
              <a:rPr lang="en-GB" dirty="0" err="1"/>
              <a:t>Vous</a:t>
            </a:r>
            <a:r>
              <a:rPr lang="en-GB" dirty="0"/>
              <a:t> </a:t>
            </a:r>
            <a:r>
              <a:rPr lang="en-GB" dirty="0" err="1"/>
              <a:t>voyez</a:t>
            </a:r>
            <a:r>
              <a:rPr lang="en-GB" dirty="0"/>
              <a:t> </a:t>
            </a:r>
            <a:r>
              <a:rPr lang="en-GB" dirty="0" err="1"/>
              <a:t>ici</a:t>
            </a:r>
            <a:r>
              <a:rPr lang="en-GB" dirty="0"/>
              <a:t> que </a:t>
            </a:r>
            <a:r>
              <a:rPr lang="en-GB" dirty="0" err="1"/>
              <a:t>l’énoncé</a:t>
            </a:r>
            <a:r>
              <a:rPr lang="en-GB" dirty="0"/>
              <a:t> de mission de McGill </a:t>
            </a:r>
            <a:r>
              <a:rPr lang="en-GB" dirty="0" err="1"/>
              <a:t>est</a:t>
            </a:r>
            <a:r>
              <a:rPr lang="en-GB" dirty="0"/>
              <a:t> soutenu par des </a:t>
            </a:r>
            <a:r>
              <a:rPr lang="en-GB" dirty="0" err="1"/>
              <a:t>principes</a:t>
            </a:r>
            <a:r>
              <a:rPr lang="en-GB" dirty="0"/>
              <a:t> qui </a:t>
            </a:r>
            <a:r>
              <a:rPr lang="en-GB" dirty="0" err="1"/>
              <a:t>incluent</a:t>
            </a:r>
            <a:r>
              <a:rPr lang="en-GB" dirty="0"/>
              <a:t> </a:t>
            </a:r>
            <a:r>
              <a:rPr lang="en-GB" dirty="0" err="1"/>
              <a:t>l’équité</a:t>
            </a:r>
            <a:r>
              <a:rPr lang="en-GB" dirty="0"/>
              <a:t> et </a:t>
            </a:r>
            <a:r>
              <a:rPr lang="en-GB" dirty="0" err="1"/>
              <a:t>l’inclusion</a:t>
            </a:r>
            <a:r>
              <a:rPr lang="en-GB" dirty="0"/>
              <a:t>. 
Et </a:t>
            </a:r>
            <a:r>
              <a:rPr lang="en-GB" dirty="0" err="1"/>
              <a:t>j’ai</a:t>
            </a:r>
            <a:r>
              <a:rPr lang="en-GB" dirty="0"/>
              <a:t> </a:t>
            </a:r>
            <a:r>
              <a:rPr lang="en-GB" dirty="0" err="1"/>
              <a:t>jeté</a:t>
            </a:r>
            <a:r>
              <a:rPr lang="en-GB" dirty="0"/>
              <a:t> un coup </a:t>
            </a:r>
            <a:r>
              <a:rPr lang="en-GB" dirty="0" err="1"/>
              <a:t>d’œil</a:t>
            </a:r>
            <a:r>
              <a:rPr lang="en-GB" dirty="0"/>
              <a:t> </a:t>
            </a:r>
            <a:r>
              <a:rPr lang="en-GB" dirty="0" err="1"/>
              <a:t>rapide</a:t>
            </a:r>
            <a:r>
              <a:rPr lang="en-GB" dirty="0"/>
              <a:t> </a:t>
            </a:r>
            <a:r>
              <a:rPr lang="en-GB" dirty="0" err="1"/>
              <a:t>à</a:t>
            </a:r>
            <a:r>
              <a:rPr lang="en-GB" dirty="0"/>
              <a:t> </a:t>
            </a:r>
            <a:r>
              <a:rPr lang="en-GB" dirty="0" err="1"/>
              <a:t>d’autres</a:t>
            </a:r>
            <a:r>
              <a:rPr lang="en-GB" dirty="0"/>
              <a:t> </a:t>
            </a:r>
            <a:r>
              <a:rPr lang="en-GB" dirty="0" err="1"/>
              <a:t>établissements</a:t>
            </a:r>
            <a:r>
              <a:rPr lang="en-GB" dirty="0"/>
              <a:t>, et </a:t>
            </a:r>
            <a:r>
              <a:rPr lang="en-GB" dirty="0" err="1"/>
              <a:t>j’ai</a:t>
            </a:r>
            <a:r>
              <a:rPr lang="en-GB" dirty="0"/>
              <a:t> </a:t>
            </a:r>
            <a:r>
              <a:rPr lang="en-GB" dirty="0" err="1"/>
              <a:t>remarqué</a:t>
            </a:r>
            <a:r>
              <a:rPr lang="en-GB" dirty="0"/>
              <a:t> que McGill </a:t>
            </a:r>
            <a:r>
              <a:rPr lang="en-GB" dirty="0" err="1"/>
              <a:t>n’est</a:t>
            </a:r>
            <a:r>
              <a:rPr lang="en-GB" dirty="0"/>
              <a:t> pas unique dans </a:t>
            </a:r>
            <a:r>
              <a:rPr lang="en-GB" dirty="0" err="1"/>
              <a:t>cette</a:t>
            </a:r>
            <a:r>
              <a:rPr lang="en-GB" dirty="0"/>
              <a:t> </a:t>
            </a:r>
            <a:r>
              <a:rPr lang="en-GB" dirty="0" err="1"/>
              <a:t>approche</a:t>
            </a:r>
            <a:r>
              <a:rPr lang="en-GB" dirty="0"/>
              <a:t>. </a:t>
            </a:r>
            <a:r>
              <a:rPr lang="en-GB" dirty="0" err="1"/>
              <a:t>J’ai</a:t>
            </a:r>
            <a:r>
              <a:rPr lang="en-GB" dirty="0"/>
              <a:t> </a:t>
            </a:r>
            <a:r>
              <a:rPr lang="en-GB" dirty="0" err="1"/>
              <a:t>remarqué</a:t>
            </a:r>
            <a:r>
              <a:rPr lang="en-GB" dirty="0"/>
              <a:t> des sentiments </a:t>
            </a:r>
            <a:r>
              <a:rPr lang="en-GB" dirty="0" err="1"/>
              <a:t>similaires</a:t>
            </a:r>
            <a:r>
              <a:rPr lang="en-GB" dirty="0"/>
              <a:t> </a:t>
            </a:r>
            <a:r>
              <a:rPr lang="en-GB" dirty="0" err="1"/>
              <a:t>exprimés</a:t>
            </a:r>
            <a:r>
              <a:rPr lang="en-GB" dirty="0"/>
              <a:t> dans les </a:t>
            </a:r>
            <a:r>
              <a:rPr lang="en-GB" dirty="0" err="1"/>
              <a:t>énoncés</a:t>
            </a:r>
            <a:r>
              <a:rPr lang="en-GB" dirty="0"/>
              <a:t> de mission de </a:t>
            </a:r>
            <a:r>
              <a:rPr lang="en-GB" dirty="0" err="1"/>
              <a:t>nombreux</a:t>
            </a:r>
            <a:r>
              <a:rPr lang="en-GB" dirty="0"/>
              <a:t> </a:t>
            </a:r>
            <a:r>
              <a:rPr lang="en-GB" dirty="0" err="1"/>
              <a:t>autres</a:t>
            </a:r>
            <a:r>
              <a:rPr lang="en-GB" dirty="0"/>
              <a:t> </a:t>
            </a:r>
            <a:r>
              <a:rPr lang="en-GB" dirty="0" err="1"/>
              <a:t>collèges</a:t>
            </a:r>
            <a:r>
              <a:rPr lang="en-GB" dirty="0"/>
              <a:t> et </a:t>
            </a:r>
            <a:r>
              <a:rPr lang="en-GB" dirty="0" err="1"/>
              <a:t>universités</a:t>
            </a:r>
            <a:r>
              <a:rPr lang="en-GB" dirty="0"/>
              <a:t>. Encore </a:t>
            </a:r>
            <a:r>
              <a:rPr lang="en-GB" dirty="0" err="1"/>
              <a:t>une</a:t>
            </a:r>
            <a:r>
              <a:rPr lang="en-GB" dirty="0"/>
              <a:t> </a:t>
            </a:r>
            <a:r>
              <a:rPr lang="en-GB" dirty="0" err="1"/>
              <a:t>fois</a:t>
            </a:r>
            <a:r>
              <a:rPr lang="en-GB" dirty="0"/>
              <a:t>, </a:t>
            </a:r>
            <a:r>
              <a:rPr lang="en-GB" dirty="0" err="1"/>
              <a:t>j’aimerais</a:t>
            </a:r>
            <a:r>
              <a:rPr lang="en-GB" dirty="0"/>
              <a:t> </a:t>
            </a:r>
            <a:r>
              <a:rPr lang="en-GB" dirty="0" err="1"/>
              <a:t>voir</a:t>
            </a:r>
            <a:r>
              <a:rPr lang="en-GB" dirty="0"/>
              <a:t> un vote </a:t>
            </a:r>
            <a:r>
              <a:rPr lang="en-GB" dirty="0" err="1"/>
              <a:t>à</a:t>
            </a:r>
            <a:r>
              <a:rPr lang="en-GB" dirty="0"/>
              <a:t> main levée </a:t>
            </a:r>
            <a:r>
              <a:rPr lang="en-GB" dirty="0" err="1"/>
              <a:t>rapide</a:t>
            </a:r>
            <a:r>
              <a:rPr lang="en-GB" dirty="0"/>
              <a:t> : </a:t>
            </a:r>
            <a:r>
              <a:rPr lang="en-GB" dirty="0" err="1"/>
              <a:t>combien</a:t>
            </a:r>
            <a:r>
              <a:rPr lang="en-GB" dirty="0"/>
              <a:t> de </a:t>
            </a:r>
            <a:r>
              <a:rPr lang="en-GB" dirty="0" err="1"/>
              <a:t>personnes</a:t>
            </a:r>
            <a:r>
              <a:rPr lang="en-GB" dirty="0"/>
              <a:t> </a:t>
            </a:r>
            <a:r>
              <a:rPr lang="en-GB" dirty="0" err="1"/>
              <a:t>ici</a:t>
            </a:r>
            <a:r>
              <a:rPr lang="en-GB" dirty="0"/>
              <a:t> </a:t>
            </a:r>
            <a:r>
              <a:rPr lang="en-GB" dirty="0" err="1"/>
              <a:t>connaissent</a:t>
            </a:r>
            <a:r>
              <a:rPr lang="en-GB" dirty="0"/>
              <a:t> le </a:t>
            </a:r>
            <a:r>
              <a:rPr lang="en-GB" dirty="0" err="1"/>
              <a:t>libellé</a:t>
            </a:r>
            <a:r>
              <a:rPr lang="en-GB" dirty="0"/>
              <a:t> de </a:t>
            </a:r>
            <a:r>
              <a:rPr lang="en-GB" dirty="0" err="1"/>
              <a:t>leurs</a:t>
            </a:r>
            <a:r>
              <a:rPr lang="en-GB" dirty="0"/>
              <a:t> </a:t>
            </a:r>
            <a:r>
              <a:rPr lang="en-GB" dirty="0" err="1"/>
              <a:t>énoncés</a:t>
            </a:r>
            <a:r>
              <a:rPr lang="en-GB" dirty="0"/>
              <a:t> de mission </a:t>
            </a:r>
            <a:r>
              <a:rPr lang="en-GB" dirty="0" err="1"/>
              <a:t>ou</a:t>
            </a:r>
            <a:r>
              <a:rPr lang="en-GB" dirty="0"/>
              <a:t> de </a:t>
            </a:r>
            <a:r>
              <a:rPr lang="en-GB" dirty="0" err="1"/>
              <a:t>leurs</a:t>
            </a:r>
            <a:r>
              <a:rPr lang="en-GB" dirty="0"/>
              <a:t> </a:t>
            </a:r>
            <a:r>
              <a:rPr lang="en-GB" dirty="0" err="1"/>
              <a:t>directeurs</a:t>
            </a:r>
            <a:r>
              <a:rPr lang="en-GB" dirty="0"/>
              <a:t> </a:t>
            </a:r>
            <a:r>
              <a:rPr lang="en-GB" dirty="0" err="1"/>
              <a:t>d’études</a:t>
            </a:r>
            <a:r>
              <a:rPr lang="en-GB" dirty="0"/>
              <a:t> </a:t>
            </a:r>
            <a:r>
              <a:rPr lang="en-GB" dirty="0" err="1"/>
              <a:t>collégiales</a:t>
            </a:r>
            <a:r>
              <a:rPr lang="en-GB" dirty="0"/>
              <a:t> </a:t>
            </a:r>
            <a:r>
              <a:rPr lang="en-GB" dirty="0" err="1"/>
              <a:t>ou</a:t>
            </a:r>
            <a:r>
              <a:rPr lang="en-GB" dirty="0"/>
              <a:t> </a:t>
            </a:r>
            <a:r>
              <a:rPr lang="en-GB" dirty="0" err="1"/>
              <a:t>universitaires</a:t>
            </a:r>
            <a:r>
              <a:rPr lang="en-GB" dirty="0"/>
              <a:t> ?</a:t>
            </a:r>
          </a:p>
        </p:txBody>
      </p:sp>
      <p:sp>
        <p:nvSpPr>
          <p:cNvPr id="4" name="Slide Number Placeholder 3"/>
          <p:cNvSpPr>
            <a:spLocks noGrp="1"/>
          </p:cNvSpPr>
          <p:nvPr>
            <p:ph type="sldNum" sz="quarter" idx="5"/>
          </p:nvPr>
        </p:nvSpPr>
        <p:spPr/>
        <p:txBody>
          <a:bodyPr/>
          <a:lstStyle/>
          <a:p>
            <a:fld id="{0BBDB591-039D-664B-9A5C-382E99268966}" type="slidenum">
              <a:rPr lang="en-GB" smtClean="0"/>
              <a:t>12</a:t>
            </a:fld>
            <a:endParaRPr lang="en-GB" dirty="0"/>
          </a:p>
        </p:txBody>
      </p:sp>
    </p:spTree>
    <p:extLst>
      <p:ext uri="{BB962C8B-B14F-4D97-AF65-F5344CB8AC3E}">
        <p14:creationId xmlns:p14="http://schemas.microsoft.com/office/powerpoint/2010/main" val="1714178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Au-</a:t>
            </a:r>
            <a:r>
              <a:rPr lang="en-CA" dirty="0" err="1"/>
              <a:t>delà</a:t>
            </a:r>
            <a:r>
              <a:rPr lang="en-CA" dirty="0"/>
              <a:t> de </a:t>
            </a:r>
            <a:r>
              <a:rPr lang="en-CA" dirty="0" err="1"/>
              <a:t>l’énoncé</a:t>
            </a:r>
            <a:r>
              <a:rPr lang="en-CA" dirty="0"/>
              <a:t> de mission et des </a:t>
            </a:r>
            <a:r>
              <a:rPr lang="en-CA" dirty="0" err="1"/>
              <a:t>principes</a:t>
            </a:r>
            <a:r>
              <a:rPr lang="en-CA" dirty="0"/>
              <a:t> de McGill. Le </a:t>
            </a:r>
            <a:r>
              <a:rPr lang="en-CA" dirty="0" err="1"/>
              <a:t>choix</a:t>
            </a:r>
            <a:r>
              <a:rPr lang="en-CA" dirty="0"/>
              <a:t> de McGill </a:t>
            </a:r>
            <a:r>
              <a:rPr lang="en-CA" dirty="0" err="1"/>
              <a:t>en</a:t>
            </a:r>
            <a:r>
              <a:rPr lang="en-CA" dirty="0"/>
              <a:t> matière </a:t>
            </a:r>
            <a:r>
              <a:rPr lang="en-CA" dirty="0" err="1"/>
              <a:t>d’équité</a:t>
            </a:r>
            <a:r>
              <a:rPr lang="en-CA" dirty="0"/>
              <a:t> </a:t>
            </a:r>
            <a:r>
              <a:rPr lang="en-CA" dirty="0" err="1"/>
              <a:t>est</a:t>
            </a:r>
            <a:r>
              <a:rPr lang="en-CA" dirty="0"/>
              <a:t> </a:t>
            </a:r>
            <a:r>
              <a:rPr lang="en-CA" dirty="0" err="1"/>
              <a:t>défini</a:t>
            </a:r>
            <a:r>
              <a:rPr lang="en-CA" dirty="0"/>
              <a:t> dans des documents </a:t>
            </a:r>
            <a:r>
              <a:rPr lang="en-CA" dirty="0" err="1"/>
              <a:t>stratégiques</a:t>
            </a:r>
            <a:r>
              <a:rPr lang="en-CA" dirty="0"/>
              <a:t> </a:t>
            </a:r>
            <a:r>
              <a:rPr lang="en-CA" dirty="0" err="1"/>
              <a:t>produits</a:t>
            </a:r>
            <a:r>
              <a:rPr lang="en-CA" dirty="0"/>
              <a:t> par les </a:t>
            </a:r>
            <a:r>
              <a:rPr lang="en-CA" dirty="0" err="1"/>
              <a:t>équipes</a:t>
            </a:r>
            <a:r>
              <a:rPr lang="en-CA" dirty="0"/>
              <a:t> de </a:t>
            </a:r>
            <a:r>
              <a:rPr lang="en-CA" dirty="0" err="1"/>
              <a:t>notre</a:t>
            </a:r>
            <a:r>
              <a:rPr lang="en-CA" dirty="0"/>
              <a:t> </a:t>
            </a:r>
            <a:r>
              <a:rPr lang="en-CA" dirty="0" err="1"/>
              <a:t>communauté</a:t>
            </a:r>
            <a:r>
              <a:rPr lang="en-CA" dirty="0"/>
              <a:t> </a:t>
            </a:r>
            <a:r>
              <a:rPr lang="en-CA" dirty="0" err="1"/>
              <a:t>universitaire</a:t>
            </a:r>
            <a:r>
              <a:rPr lang="en-CA" dirty="0"/>
              <a:t>. </a:t>
            </a:r>
            <a:r>
              <a:rPr lang="en-CA" dirty="0" err="1"/>
              <a:t>À</a:t>
            </a:r>
            <a:r>
              <a:rPr lang="en-CA" dirty="0"/>
              <a:t> McGill, nous </a:t>
            </a:r>
            <a:r>
              <a:rPr lang="en-CA" dirty="0" err="1"/>
              <a:t>en</a:t>
            </a:r>
            <a:r>
              <a:rPr lang="en-CA" dirty="0"/>
              <a:t> </a:t>
            </a:r>
            <a:r>
              <a:rPr lang="en-CA" dirty="0" err="1"/>
              <a:t>avons</a:t>
            </a:r>
            <a:r>
              <a:rPr lang="en-CA" dirty="0"/>
              <a:t> </a:t>
            </a:r>
            <a:r>
              <a:rPr lang="en-CA" dirty="0" err="1"/>
              <a:t>actuellement</a:t>
            </a:r>
            <a:r>
              <a:rPr lang="en-CA" dirty="0"/>
              <a:t> 3 :
Notre plan </a:t>
            </a:r>
            <a:r>
              <a:rPr lang="en-CA" dirty="0" err="1"/>
              <a:t>stratégique</a:t>
            </a:r>
            <a:r>
              <a:rPr lang="en-CA" dirty="0"/>
              <a:t> </a:t>
            </a:r>
            <a:r>
              <a:rPr lang="en-CA" dirty="0" err="1"/>
              <a:t>en</a:t>
            </a:r>
            <a:r>
              <a:rPr lang="en-CA" dirty="0"/>
              <a:t> matière </a:t>
            </a:r>
            <a:r>
              <a:rPr lang="en-CA" dirty="0" err="1"/>
              <a:t>d’équité</a:t>
            </a:r>
            <a:r>
              <a:rPr lang="en-CA" dirty="0"/>
              <a:t>, de </a:t>
            </a:r>
            <a:r>
              <a:rPr lang="en-CA" dirty="0" err="1"/>
              <a:t>diversité</a:t>
            </a:r>
            <a:r>
              <a:rPr lang="en-CA" dirty="0"/>
              <a:t> et </a:t>
            </a:r>
            <a:r>
              <a:rPr lang="en-CA" dirty="0" err="1"/>
              <a:t>d’inclusion</a:t>
            </a:r>
            <a:r>
              <a:rPr lang="en-CA" dirty="0"/>
              <a:t> </a:t>
            </a:r>
            <a:r>
              <a:rPr lang="en-CA" dirty="0" err="1"/>
              <a:t>définit</a:t>
            </a:r>
            <a:r>
              <a:rPr lang="en-CA" dirty="0"/>
              <a:t> les </a:t>
            </a:r>
            <a:r>
              <a:rPr lang="en-CA" dirty="0" err="1"/>
              <a:t>mesures</a:t>
            </a:r>
            <a:r>
              <a:rPr lang="en-CA" dirty="0"/>
              <a:t> qui </a:t>
            </a:r>
            <a:r>
              <a:rPr lang="en-CA" dirty="0" err="1"/>
              <a:t>seront</a:t>
            </a:r>
            <a:r>
              <a:rPr lang="en-CA" dirty="0"/>
              <a:t> prises pour </a:t>
            </a:r>
            <a:r>
              <a:rPr lang="en-CA" dirty="0" err="1"/>
              <a:t>accroître</a:t>
            </a:r>
            <a:r>
              <a:rPr lang="en-CA" dirty="0"/>
              <a:t> la </a:t>
            </a:r>
            <a:r>
              <a:rPr lang="en-CA" dirty="0" err="1"/>
              <a:t>diversité</a:t>
            </a:r>
            <a:r>
              <a:rPr lang="en-CA" dirty="0"/>
              <a:t> et assurer </a:t>
            </a:r>
            <a:r>
              <a:rPr lang="en-CA" dirty="0" err="1"/>
              <a:t>l’égalité</a:t>
            </a:r>
            <a:r>
              <a:rPr lang="en-CA" dirty="0"/>
              <a:t> des chances et un sentiment </a:t>
            </a:r>
            <a:r>
              <a:rPr lang="en-CA" dirty="0" err="1"/>
              <a:t>d’appartenance</a:t>
            </a:r>
            <a:r>
              <a:rPr lang="en-CA" dirty="0"/>
              <a:t> pour </a:t>
            </a:r>
            <a:r>
              <a:rPr lang="en-CA" dirty="0" err="1"/>
              <a:t>tous</a:t>
            </a:r>
            <a:r>
              <a:rPr lang="en-CA" dirty="0"/>
              <a:t> les </a:t>
            </a:r>
            <a:r>
              <a:rPr lang="en-CA" dirty="0" err="1"/>
              <a:t>membres</a:t>
            </a:r>
            <a:r>
              <a:rPr lang="en-CA" dirty="0"/>
              <a:t> de </a:t>
            </a:r>
            <a:r>
              <a:rPr lang="en-CA" dirty="0" err="1"/>
              <a:t>notre</a:t>
            </a:r>
            <a:r>
              <a:rPr lang="en-CA" dirty="0"/>
              <a:t> </a:t>
            </a:r>
            <a:r>
              <a:rPr lang="en-CA" dirty="0" err="1"/>
              <a:t>communauté</a:t>
            </a:r>
            <a:r>
              <a:rPr lang="en-CA" dirty="0"/>
              <a:t>.
Le plan </a:t>
            </a:r>
            <a:r>
              <a:rPr lang="en-CA" dirty="0" err="1"/>
              <a:t>d’action</a:t>
            </a:r>
            <a:r>
              <a:rPr lang="en-CA" dirty="0"/>
              <a:t> de McGill pour </a:t>
            </a:r>
            <a:r>
              <a:rPr lang="en-CA" dirty="0" err="1"/>
              <a:t>lutter</a:t>
            </a:r>
            <a:r>
              <a:rPr lang="en-CA" dirty="0"/>
              <a:t> </a:t>
            </a:r>
            <a:r>
              <a:rPr lang="en-CA" dirty="0" err="1"/>
              <a:t>contre</a:t>
            </a:r>
            <a:r>
              <a:rPr lang="en-CA" dirty="0"/>
              <a:t> le </a:t>
            </a:r>
            <a:r>
              <a:rPr lang="en-CA" dirty="0" err="1"/>
              <a:t>racisme</a:t>
            </a:r>
            <a:r>
              <a:rPr lang="en-CA" dirty="0"/>
              <a:t> </a:t>
            </a:r>
            <a:r>
              <a:rPr lang="en-CA" dirty="0" err="1"/>
              <a:t>envers</a:t>
            </a:r>
            <a:r>
              <a:rPr lang="en-CA" dirty="0"/>
              <a:t> les Noirs </a:t>
            </a:r>
            <a:r>
              <a:rPr lang="en-CA" dirty="0" err="1"/>
              <a:t>établit</a:t>
            </a:r>
            <a:r>
              <a:rPr lang="en-CA" dirty="0"/>
              <a:t> un </a:t>
            </a:r>
            <a:r>
              <a:rPr lang="en-CA" dirty="0" err="1"/>
              <a:t>processus</a:t>
            </a:r>
            <a:r>
              <a:rPr lang="en-CA" dirty="0"/>
              <a:t> de reconnaissance des liens </a:t>
            </a:r>
            <a:r>
              <a:rPr lang="en-CA" dirty="0" err="1"/>
              <a:t>historiques</a:t>
            </a:r>
            <a:r>
              <a:rPr lang="en-CA" dirty="0"/>
              <a:t> de </a:t>
            </a:r>
            <a:r>
              <a:rPr lang="en-CA" dirty="0" err="1"/>
              <a:t>notre</a:t>
            </a:r>
            <a:r>
              <a:rPr lang="en-CA" dirty="0"/>
              <a:t> Université avec la </a:t>
            </a:r>
            <a:r>
              <a:rPr lang="en-CA" dirty="0" err="1"/>
              <a:t>traite</a:t>
            </a:r>
            <a:r>
              <a:rPr lang="en-CA" dirty="0"/>
              <a:t> </a:t>
            </a:r>
            <a:r>
              <a:rPr lang="en-CA" dirty="0" err="1"/>
              <a:t>transatlantique</a:t>
            </a:r>
            <a:r>
              <a:rPr lang="en-CA" dirty="0"/>
              <a:t> des </a:t>
            </a:r>
            <a:r>
              <a:rPr lang="en-CA" dirty="0" err="1"/>
              <a:t>esclaves</a:t>
            </a:r>
            <a:r>
              <a:rPr lang="en-CA" dirty="0"/>
              <a:t> et son </a:t>
            </a:r>
            <a:r>
              <a:rPr lang="en-CA" dirty="0" err="1"/>
              <a:t>héritage</a:t>
            </a:r>
            <a:r>
              <a:rPr lang="en-CA" dirty="0"/>
              <a:t> durable.
De son </a:t>
            </a:r>
            <a:r>
              <a:rPr lang="en-CA" dirty="0" err="1"/>
              <a:t>côté</a:t>
            </a:r>
            <a:r>
              <a:rPr lang="en-CA" dirty="0"/>
              <a:t>, le Groupe de travail du vice-</a:t>
            </a:r>
            <a:r>
              <a:rPr lang="en-CA" dirty="0" err="1"/>
              <a:t>recteur</a:t>
            </a:r>
            <a:r>
              <a:rPr lang="en-CA" dirty="0"/>
              <a:t> </a:t>
            </a:r>
            <a:r>
              <a:rPr lang="en-CA" dirty="0" err="1"/>
              <a:t>exécutif</a:t>
            </a:r>
            <a:r>
              <a:rPr lang="en-CA" dirty="0"/>
              <a:t> aux études </a:t>
            </a:r>
            <a:r>
              <a:rPr lang="en-CA" dirty="0" err="1"/>
              <a:t>autochtones</a:t>
            </a:r>
            <a:r>
              <a:rPr lang="en-CA" dirty="0"/>
              <a:t> et </a:t>
            </a:r>
            <a:r>
              <a:rPr lang="en-CA" dirty="0" err="1"/>
              <a:t>à</a:t>
            </a:r>
            <a:r>
              <a:rPr lang="en-CA" dirty="0"/>
              <a:t> </a:t>
            </a:r>
            <a:r>
              <a:rPr lang="en-CA" dirty="0" err="1"/>
              <a:t>l’éducation</a:t>
            </a:r>
            <a:r>
              <a:rPr lang="en-CA" dirty="0"/>
              <a:t> </a:t>
            </a:r>
            <a:r>
              <a:rPr lang="en-CA" dirty="0" err="1"/>
              <a:t>autochtone</a:t>
            </a:r>
            <a:r>
              <a:rPr lang="en-CA" dirty="0"/>
              <a:t> de </a:t>
            </a:r>
            <a:r>
              <a:rPr lang="en-CA" dirty="0" err="1"/>
              <a:t>l’Université</a:t>
            </a:r>
            <a:r>
              <a:rPr lang="en-CA" dirty="0"/>
              <a:t> McGill a </a:t>
            </a:r>
            <a:r>
              <a:rPr lang="en-CA" dirty="0" err="1"/>
              <a:t>lancé</a:t>
            </a:r>
            <a:r>
              <a:rPr lang="en-CA" dirty="0"/>
              <a:t> </a:t>
            </a:r>
            <a:r>
              <a:rPr lang="en-CA" dirty="0" err="1"/>
              <a:t>une</a:t>
            </a:r>
            <a:r>
              <a:rPr lang="en-CA" dirty="0"/>
              <a:t> </a:t>
            </a:r>
            <a:r>
              <a:rPr lang="en-CA" dirty="0" err="1"/>
              <a:t>série</a:t>
            </a:r>
            <a:r>
              <a:rPr lang="en-CA" dirty="0"/>
              <a:t> de 52 </a:t>
            </a:r>
            <a:r>
              <a:rPr lang="en-CA" dirty="0" err="1"/>
              <a:t>appels</a:t>
            </a:r>
            <a:r>
              <a:rPr lang="en-CA" dirty="0"/>
              <a:t> </a:t>
            </a:r>
            <a:r>
              <a:rPr lang="en-CA" dirty="0" err="1"/>
              <a:t>à</a:t>
            </a:r>
            <a:r>
              <a:rPr lang="en-CA" dirty="0"/>
              <a:t> </a:t>
            </a:r>
            <a:r>
              <a:rPr lang="en-CA" dirty="0" err="1"/>
              <a:t>l’action</a:t>
            </a:r>
            <a:r>
              <a:rPr lang="en-CA" dirty="0"/>
              <a:t> </a:t>
            </a:r>
            <a:r>
              <a:rPr lang="en-CA" dirty="0" err="1"/>
              <a:t>en</a:t>
            </a:r>
            <a:r>
              <a:rPr lang="en-CA" dirty="0"/>
              <a:t> </a:t>
            </a:r>
            <a:r>
              <a:rPr lang="en-CA" dirty="0" err="1"/>
              <a:t>faveur</a:t>
            </a:r>
            <a:r>
              <a:rPr lang="en-CA" dirty="0"/>
              <a:t> de la reconnaissance et de la </a:t>
            </a:r>
            <a:r>
              <a:rPr lang="en-CA" dirty="0" err="1"/>
              <a:t>réconciliation</a:t>
            </a:r>
            <a:r>
              <a:rPr lang="en-CA" dirty="0"/>
              <a:t> avec les </a:t>
            </a:r>
            <a:r>
              <a:rPr lang="en-CA" dirty="0" err="1"/>
              <a:t>peuples</a:t>
            </a:r>
            <a:r>
              <a:rPr lang="en-CA" dirty="0"/>
              <a:t> </a:t>
            </a:r>
            <a:r>
              <a:rPr lang="en-CA" dirty="0" err="1"/>
              <a:t>autochtones</a:t>
            </a:r>
            <a:r>
              <a:rPr lang="en-CA" dirty="0"/>
              <a:t>.</a:t>
            </a:r>
            <a:endParaRPr lang="en-GB" dirty="0"/>
          </a:p>
        </p:txBody>
      </p:sp>
      <p:sp>
        <p:nvSpPr>
          <p:cNvPr id="4" name="Slide Number Placeholder 3"/>
          <p:cNvSpPr>
            <a:spLocks noGrp="1"/>
          </p:cNvSpPr>
          <p:nvPr>
            <p:ph type="sldNum" sz="quarter" idx="5"/>
          </p:nvPr>
        </p:nvSpPr>
        <p:spPr/>
        <p:txBody>
          <a:bodyPr/>
          <a:lstStyle/>
          <a:p>
            <a:fld id="{285B4163-86C3-D249-A19C-FFC8246F9773}" type="slidenum">
              <a:rPr lang="en-GB" smtClean="0"/>
              <a:t>13</a:t>
            </a:fld>
            <a:endParaRPr lang="en-GB" dirty="0"/>
          </a:p>
        </p:txBody>
      </p:sp>
    </p:spTree>
    <p:extLst>
      <p:ext uri="{BB962C8B-B14F-4D97-AF65-F5344CB8AC3E}">
        <p14:creationId xmlns:p14="http://schemas.microsoft.com/office/powerpoint/2010/main" val="3929709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Que </a:t>
            </a:r>
            <a:r>
              <a:rPr lang="en-GB" dirty="0" err="1"/>
              <a:t>disent</a:t>
            </a:r>
            <a:r>
              <a:rPr lang="en-GB" dirty="0"/>
              <a:t> </a:t>
            </a:r>
            <a:r>
              <a:rPr lang="en-GB" dirty="0" err="1"/>
              <a:t>nos</a:t>
            </a:r>
            <a:r>
              <a:rPr lang="en-GB" dirty="0"/>
              <a:t> </a:t>
            </a:r>
            <a:r>
              <a:rPr lang="en-GB" dirty="0" err="1"/>
              <a:t>meilleures</a:t>
            </a:r>
            <a:r>
              <a:rPr lang="en-GB" dirty="0"/>
              <a:t> pratiques et documents </a:t>
            </a:r>
            <a:r>
              <a:rPr lang="en-GB" dirty="0" err="1"/>
              <a:t>institutionnels</a:t>
            </a:r>
            <a:r>
              <a:rPr lang="en-GB" dirty="0"/>
              <a:t> sur la </a:t>
            </a:r>
            <a:r>
              <a:rPr lang="en-GB" dirty="0" err="1"/>
              <a:t>façon</a:t>
            </a:r>
            <a:r>
              <a:rPr lang="en-GB" dirty="0"/>
              <a:t> </a:t>
            </a:r>
            <a:r>
              <a:rPr lang="en-GB" dirty="0" err="1"/>
              <a:t>dont</a:t>
            </a:r>
            <a:r>
              <a:rPr lang="en-GB" dirty="0"/>
              <a:t> nous </a:t>
            </a:r>
            <a:r>
              <a:rPr lang="en-GB" dirty="0" err="1"/>
              <a:t>devrions</a:t>
            </a:r>
            <a:r>
              <a:rPr lang="en-GB" dirty="0"/>
              <a:t> </a:t>
            </a:r>
            <a:r>
              <a:rPr lang="en-GB" dirty="0" err="1"/>
              <a:t>créer</a:t>
            </a:r>
            <a:r>
              <a:rPr lang="en-GB" dirty="0"/>
              <a:t> des sites Web ?
Nous </a:t>
            </a:r>
            <a:r>
              <a:rPr lang="en-GB" dirty="0" err="1"/>
              <a:t>savons</a:t>
            </a:r>
            <a:r>
              <a:rPr lang="en-GB" dirty="0"/>
              <a:t>, </a:t>
            </a:r>
            <a:r>
              <a:rPr lang="en-GB" dirty="0" err="1"/>
              <a:t>d’après</a:t>
            </a:r>
            <a:r>
              <a:rPr lang="en-GB" dirty="0"/>
              <a:t> les </a:t>
            </a:r>
            <a:r>
              <a:rPr lang="en-GB" dirty="0" err="1"/>
              <a:t>enquêtes</a:t>
            </a:r>
            <a:r>
              <a:rPr lang="en-GB" dirty="0"/>
              <a:t> que nous </a:t>
            </a:r>
            <a:r>
              <a:rPr lang="en-GB" dirty="0" err="1"/>
              <a:t>avons</a:t>
            </a:r>
            <a:r>
              <a:rPr lang="en-GB" dirty="0"/>
              <a:t> </a:t>
            </a:r>
            <a:r>
              <a:rPr lang="en-GB" dirty="0" err="1"/>
              <a:t>menées</a:t>
            </a:r>
            <a:r>
              <a:rPr lang="en-GB" dirty="0"/>
              <a:t>, que </a:t>
            </a:r>
            <a:r>
              <a:rPr lang="en-GB" dirty="0" err="1"/>
              <a:t>nos</a:t>
            </a:r>
            <a:r>
              <a:rPr lang="en-GB" dirty="0"/>
              <a:t> documents </a:t>
            </a:r>
            <a:r>
              <a:rPr lang="en-GB" dirty="0" err="1"/>
              <a:t>stratégiques</a:t>
            </a:r>
            <a:r>
              <a:rPr lang="en-GB" dirty="0"/>
              <a:t> </a:t>
            </a:r>
            <a:r>
              <a:rPr lang="en-GB" dirty="0" err="1"/>
              <a:t>traitent</a:t>
            </a:r>
            <a:r>
              <a:rPr lang="en-GB" dirty="0"/>
              <a:t> de </a:t>
            </a:r>
            <a:r>
              <a:rPr lang="en-GB" dirty="0" err="1"/>
              <a:t>nos</a:t>
            </a:r>
            <a:r>
              <a:rPr lang="en-GB" dirty="0"/>
              <a:t> </a:t>
            </a:r>
            <a:r>
              <a:rPr lang="en-GB" dirty="0" err="1"/>
              <a:t>stratégies</a:t>
            </a:r>
            <a:r>
              <a:rPr lang="en-GB" dirty="0"/>
              <a:t> EDI </a:t>
            </a:r>
            <a:r>
              <a:rPr lang="en-GB" dirty="0" err="1"/>
              <a:t>à</a:t>
            </a:r>
            <a:r>
              <a:rPr lang="en-GB" dirty="0"/>
              <a:t> un </a:t>
            </a:r>
            <a:r>
              <a:rPr lang="en-GB" dirty="0" err="1"/>
              <a:t>niveau</a:t>
            </a:r>
            <a:r>
              <a:rPr lang="en-GB" dirty="0"/>
              <a:t> très large et que pour </a:t>
            </a:r>
            <a:r>
              <a:rPr lang="en-GB" dirty="0" err="1"/>
              <a:t>notre</a:t>
            </a:r>
            <a:r>
              <a:rPr lang="en-GB" dirty="0"/>
              <a:t> </a:t>
            </a:r>
            <a:r>
              <a:rPr lang="en-GB" dirty="0" err="1"/>
              <a:t>réseau</a:t>
            </a:r>
            <a:r>
              <a:rPr lang="en-GB" dirty="0"/>
              <a:t> de </a:t>
            </a:r>
            <a:r>
              <a:rPr lang="en-GB" dirty="0" err="1"/>
              <a:t>gestionnaires</a:t>
            </a:r>
            <a:r>
              <a:rPr lang="en-GB" dirty="0"/>
              <a:t> et </a:t>
            </a:r>
            <a:r>
              <a:rPr lang="en-GB" dirty="0" err="1"/>
              <a:t>d’éditeurs</a:t>
            </a:r>
            <a:r>
              <a:rPr lang="en-GB" dirty="0"/>
              <a:t> de sites, il </a:t>
            </a:r>
            <a:r>
              <a:rPr lang="en-GB" dirty="0" err="1"/>
              <a:t>n’y</a:t>
            </a:r>
            <a:r>
              <a:rPr lang="en-GB" dirty="0"/>
              <a:t> a pas beaucoup de </a:t>
            </a:r>
            <a:r>
              <a:rPr lang="en-GB" dirty="0" err="1"/>
              <a:t>contenu</a:t>
            </a:r>
            <a:r>
              <a:rPr lang="en-GB" dirty="0"/>
              <a:t> qui </a:t>
            </a:r>
            <a:r>
              <a:rPr lang="en-GB" dirty="0" err="1"/>
              <a:t>fournit</a:t>
            </a:r>
            <a:r>
              <a:rPr lang="en-GB" dirty="0"/>
              <a:t> des conseils directs pour la </a:t>
            </a:r>
            <a:r>
              <a:rPr lang="en-GB" dirty="0" err="1"/>
              <a:t>création</a:t>
            </a:r>
            <a:r>
              <a:rPr lang="en-GB" dirty="0"/>
              <a:t> de sites Web.</a:t>
            </a:r>
          </a:p>
        </p:txBody>
      </p:sp>
      <p:sp>
        <p:nvSpPr>
          <p:cNvPr id="4" name="Slide Number Placeholder 3"/>
          <p:cNvSpPr>
            <a:spLocks noGrp="1"/>
          </p:cNvSpPr>
          <p:nvPr>
            <p:ph type="sldNum" sz="quarter" idx="5"/>
          </p:nvPr>
        </p:nvSpPr>
        <p:spPr/>
        <p:txBody>
          <a:bodyPr/>
          <a:lstStyle/>
          <a:p>
            <a:fld id="{28238200-9B2E-C84E-BA70-9603B51A5EB1}" type="slidenum">
              <a:rPr lang="en-GB" smtClean="0"/>
              <a:t>14</a:t>
            </a:fld>
            <a:endParaRPr lang="en-GB" dirty="0"/>
          </a:p>
        </p:txBody>
      </p:sp>
    </p:spTree>
    <p:extLst>
      <p:ext uri="{BB962C8B-B14F-4D97-AF65-F5344CB8AC3E}">
        <p14:creationId xmlns:p14="http://schemas.microsoft.com/office/powerpoint/2010/main" val="457360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Nous </a:t>
            </a:r>
            <a:r>
              <a:rPr lang="en-GB" dirty="0" err="1"/>
              <a:t>complétons</a:t>
            </a:r>
            <a:r>
              <a:rPr lang="en-GB" dirty="0"/>
              <a:t> </a:t>
            </a:r>
            <a:r>
              <a:rPr lang="en-GB" dirty="0" err="1"/>
              <a:t>donc</a:t>
            </a:r>
            <a:r>
              <a:rPr lang="en-GB" dirty="0"/>
              <a:t> </a:t>
            </a:r>
            <a:r>
              <a:rPr lang="en-GB" dirty="0" err="1"/>
              <a:t>certains</a:t>
            </a:r>
            <a:r>
              <a:rPr lang="en-GB" dirty="0"/>
              <a:t> de </a:t>
            </a:r>
            <a:r>
              <a:rPr lang="en-GB" dirty="0" err="1"/>
              <a:t>ces</a:t>
            </a:r>
            <a:r>
              <a:rPr lang="en-GB" dirty="0"/>
              <a:t> </a:t>
            </a:r>
            <a:r>
              <a:rPr lang="en-GB" dirty="0" err="1"/>
              <a:t>détails</a:t>
            </a:r>
            <a:r>
              <a:rPr lang="en-GB" dirty="0"/>
              <a:t> </a:t>
            </a:r>
            <a:r>
              <a:rPr lang="en-GB" dirty="0" err="1"/>
              <a:t>en</a:t>
            </a:r>
            <a:r>
              <a:rPr lang="en-GB" dirty="0"/>
              <a:t> </a:t>
            </a:r>
            <a:r>
              <a:rPr lang="en-GB" dirty="0" err="1"/>
              <a:t>incluant</a:t>
            </a:r>
            <a:r>
              <a:rPr lang="en-GB" dirty="0"/>
              <a:t> des </a:t>
            </a:r>
            <a:r>
              <a:rPr lang="en-GB" dirty="0" err="1"/>
              <a:t>informations</a:t>
            </a:r>
            <a:r>
              <a:rPr lang="en-GB" dirty="0"/>
              <a:t> sur les </a:t>
            </a:r>
            <a:r>
              <a:rPr lang="en-GB" dirty="0" err="1"/>
              <a:t>meilleures</a:t>
            </a:r>
            <a:r>
              <a:rPr lang="en-GB" dirty="0"/>
              <a:t> pratiques </a:t>
            </a:r>
            <a:r>
              <a:rPr lang="en-GB" dirty="0" err="1"/>
              <a:t>en</a:t>
            </a:r>
            <a:r>
              <a:rPr lang="en-GB" dirty="0"/>
              <a:t> matière de DEI pour les sites Web dans </a:t>
            </a:r>
            <a:r>
              <a:rPr lang="en-GB" dirty="0" err="1"/>
              <a:t>notre</a:t>
            </a:r>
            <a:r>
              <a:rPr lang="en-GB" dirty="0"/>
              <a:t> </a:t>
            </a:r>
            <a:r>
              <a:rPr lang="en-GB" dirty="0" err="1"/>
              <a:t>ressource</a:t>
            </a:r>
            <a:r>
              <a:rPr lang="en-GB" dirty="0"/>
              <a:t> Digital Standards. 
Un </a:t>
            </a:r>
            <a:r>
              <a:rPr lang="en-GB" dirty="0" err="1"/>
              <a:t>sujet</a:t>
            </a:r>
            <a:r>
              <a:rPr lang="en-GB" dirty="0"/>
              <a:t> que je </a:t>
            </a:r>
            <a:r>
              <a:rPr lang="en-GB" dirty="0" err="1"/>
              <a:t>présente</a:t>
            </a:r>
            <a:r>
              <a:rPr lang="en-GB" dirty="0"/>
              <a:t> </a:t>
            </a:r>
            <a:r>
              <a:rPr lang="en-GB" dirty="0" err="1"/>
              <a:t>souvent</a:t>
            </a:r>
            <a:r>
              <a:rPr lang="en-GB" dirty="0"/>
              <a:t> </a:t>
            </a:r>
            <a:r>
              <a:rPr lang="en-GB" dirty="0" err="1"/>
              <a:t>est</a:t>
            </a:r>
            <a:r>
              <a:rPr lang="en-GB" dirty="0"/>
              <a:t> </a:t>
            </a:r>
            <a:r>
              <a:rPr lang="en-GB" dirty="0" err="1"/>
              <a:t>celui</a:t>
            </a:r>
            <a:r>
              <a:rPr lang="en-GB" dirty="0"/>
              <a:t> de </a:t>
            </a:r>
            <a:r>
              <a:rPr lang="en-GB" dirty="0" err="1"/>
              <a:t>nos</a:t>
            </a:r>
            <a:r>
              <a:rPr lang="en-GB" dirty="0"/>
              <a:t> </a:t>
            </a:r>
            <a:r>
              <a:rPr lang="en-GB" dirty="0" err="1"/>
              <a:t>normes</a:t>
            </a:r>
            <a:r>
              <a:rPr lang="en-GB" dirty="0"/>
              <a:t> </a:t>
            </a:r>
            <a:r>
              <a:rPr lang="en-GB" dirty="0" err="1"/>
              <a:t>numériques</a:t>
            </a:r>
            <a:r>
              <a:rPr lang="en-GB" dirty="0"/>
              <a:t> </a:t>
            </a:r>
            <a:r>
              <a:rPr lang="en-GB" dirty="0" err="1"/>
              <a:t>à</a:t>
            </a:r>
            <a:r>
              <a:rPr lang="en-GB" dirty="0"/>
              <a:t> McGill – 9 </a:t>
            </a:r>
            <a:r>
              <a:rPr lang="en-GB" dirty="0" err="1"/>
              <a:t>normes</a:t>
            </a:r>
            <a:r>
              <a:rPr lang="en-GB" dirty="0"/>
              <a:t> qui </a:t>
            </a:r>
            <a:r>
              <a:rPr lang="en-GB" dirty="0" err="1"/>
              <a:t>définissent</a:t>
            </a:r>
            <a:r>
              <a:rPr lang="en-GB" dirty="0"/>
              <a:t> les </a:t>
            </a:r>
            <a:r>
              <a:rPr lang="en-GB" dirty="0" err="1"/>
              <a:t>critères</a:t>
            </a:r>
            <a:r>
              <a:rPr lang="en-GB" dirty="0"/>
              <a:t> de </a:t>
            </a:r>
            <a:r>
              <a:rPr lang="en-GB" dirty="0" err="1"/>
              <a:t>création</a:t>
            </a:r>
            <a:r>
              <a:rPr lang="en-GB" dirty="0"/>
              <a:t> et de gestion des sites Web de McGill. Et dans le cadre de </a:t>
            </a:r>
            <a:r>
              <a:rPr lang="en-GB" dirty="0" err="1"/>
              <a:t>ces</a:t>
            </a:r>
            <a:r>
              <a:rPr lang="en-GB" dirty="0"/>
              <a:t> </a:t>
            </a:r>
            <a:r>
              <a:rPr lang="en-GB" dirty="0" err="1"/>
              <a:t>lignes</a:t>
            </a:r>
            <a:r>
              <a:rPr lang="en-GB" dirty="0"/>
              <a:t> directrices, nous </a:t>
            </a:r>
            <a:r>
              <a:rPr lang="en-GB" dirty="0" err="1"/>
              <a:t>avons</a:t>
            </a:r>
            <a:r>
              <a:rPr lang="en-GB" dirty="0"/>
              <a:t> </a:t>
            </a:r>
            <a:r>
              <a:rPr lang="en-GB" dirty="0" err="1"/>
              <a:t>travaillé</a:t>
            </a:r>
            <a:r>
              <a:rPr lang="en-GB" dirty="0"/>
              <a:t> avec le Bureau de </a:t>
            </a:r>
            <a:r>
              <a:rPr lang="en-GB" dirty="0" err="1"/>
              <a:t>l’équité</a:t>
            </a:r>
            <a:r>
              <a:rPr lang="en-GB" dirty="0"/>
              <a:t> pour </a:t>
            </a:r>
            <a:r>
              <a:rPr lang="en-GB" dirty="0" err="1"/>
              <a:t>élaborer</a:t>
            </a:r>
            <a:r>
              <a:rPr lang="en-GB" dirty="0"/>
              <a:t> des </a:t>
            </a:r>
            <a:r>
              <a:rPr lang="en-GB" dirty="0" err="1"/>
              <a:t>ressources</a:t>
            </a:r>
            <a:r>
              <a:rPr lang="en-GB" dirty="0"/>
              <a:t> dans les </a:t>
            </a:r>
            <a:r>
              <a:rPr lang="en-GB" dirty="0" err="1"/>
              <a:t>domaines</a:t>
            </a:r>
            <a:r>
              <a:rPr lang="en-GB" dirty="0"/>
              <a:t> </a:t>
            </a:r>
            <a:r>
              <a:rPr lang="en-GB" dirty="0" err="1"/>
              <a:t>liés</a:t>
            </a:r>
            <a:r>
              <a:rPr lang="en-GB" dirty="0"/>
              <a:t> </a:t>
            </a:r>
            <a:r>
              <a:rPr lang="en-GB" dirty="0" err="1"/>
              <a:t>à</a:t>
            </a:r>
            <a:r>
              <a:rPr lang="en-GB" dirty="0"/>
              <a:t> l’accessibilité et </a:t>
            </a:r>
            <a:r>
              <a:rPr lang="en-GB" dirty="0" err="1"/>
              <a:t>à</a:t>
            </a:r>
            <a:r>
              <a:rPr lang="en-GB" dirty="0"/>
              <a:t> </a:t>
            </a:r>
            <a:r>
              <a:rPr lang="en-GB" dirty="0" err="1"/>
              <a:t>l’inclusion</a:t>
            </a:r>
            <a:r>
              <a:rPr lang="en-GB" dirty="0"/>
              <a:t>.
Diapositive </a:t>
            </a:r>
            <a:r>
              <a:rPr lang="en-GB" dirty="0" err="1"/>
              <a:t>suivante</a:t>
            </a:r>
            <a:r>
              <a:rPr lang="en-GB" dirty="0"/>
              <a:t> de Joyce</a:t>
            </a: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15</a:t>
            </a:fld>
            <a:endParaRPr lang="en-GB" dirty="0"/>
          </a:p>
        </p:txBody>
      </p:sp>
    </p:spTree>
    <p:extLst>
      <p:ext uri="{BB962C8B-B14F-4D97-AF65-F5344CB8AC3E}">
        <p14:creationId xmlns:p14="http://schemas.microsoft.com/office/powerpoint/2010/main" val="499082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Joyce
Nous </a:t>
            </a:r>
            <a:r>
              <a:rPr lang="en-GB" dirty="0" err="1"/>
              <a:t>avons</a:t>
            </a:r>
            <a:r>
              <a:rPr lang="en-GB" dirty="0"/>
              <a:t> </a:t>
            </a:r>
            <a:r>
              <a:rPr lang="en-GB" dirty="0" err="1"/>
              <a:t>donc</a:t>
            </a:r>
            <a:r>
              <a:rPr lang="en-GB" dirty="0"/>
              <a:t> </a:t>
            </a:r>
            <a:r>
              <a:rPr lang="en-GB" dirty="0" err="1"/>
              <a:t>parlé</a:t>
            </a:r>
            <a:r>
              <a:rPr lang="en-GB" dirty="0"/>
              <a:t> de la </a:t>
            </a:r>
            <a:r>
              <a:rPr lang="en-GB" dirty="0" err="1"/>
              <a:t>façon</a:t>
            </a:r>
            <a:r>
              <a:rPr lang="en-GB" dirty="0"/>
              <a:t> </a:t>
            </a:r>
            <a:r>
              <a:rPr lang="en-GB" dirty="0" err="1"/>
              <a:t>dont</a:t>
            </a:r>
            <a:r>
              <a:rPr lang="en-GB" dirty="0"/>
              <a:t> la </a:t>
            </a:r>
            <a:r>
              <a:rPr lang="en-GB" dirty="0" err="1"/>
              <a:t>diversité</a:t>
            </a:r>
            <a:r>
              <a:rPr lang="en-GB" dirty="0"/>
              <a:t> </a:t>
            </a:r>
            <a:r>
              <a:rPr lang="en-GB" dirty="0" err="1"/>
              <a:t>est</a:t>
            </a:r>
            <a:r>
              <a:rPr lang="en-GB" dirty="0"/>
              <a:t> </a:t>
            </a:r>
            <a:r>
              <a:rPr lang="en-GB" dirty="0" err="1"/>
              <a:t>une</a:t>
            </a:r>
            <a:r>
              <a:rPr lang="en-GB" dirty="0"/>
              <a:t> </a:t>
            </a:r>
            <a:r>
              <a:rPr lang="en-GB" dirty="0" err="1"/>
              <a:t>réalité</a:t>
            </a:r>
            <a:r>
              <a:rPr lang="en-GB" dirty="0"/>
              <a:t> </a:t>
            </a:r>
            <a:r>
              <a:rPr lang="en-GB" dirty="0" err="1"/>
              <a:t>à</a:t>
            </a:r>
            <a:r>
              <a:rPr lang="en-GB" dirty="0"/>
              <a:t> McGill.
Nous </a:t>
            </a:r>
            <a:r>
              <a:rPr lang="en-GB" dirty="0" err="1"/>
              <a:t>avons</a:t>
            </a:r>
            <a:r>
              <a:rPr lang="en-GB" dirty="0"/>
              <a:t> </a:t>
            </a:r>
            <a:r>
              <a:rPr lang="en-GB" dirty="0" err="1"/>
              <a:t>discuté</a:t>
            </a:r>
            <a:r>
              <a:rPr lang="en-GB" dirty="0"/>
              <a:t> de la </a:t>
            </a:r>
            <a:r>
              <a:rPr lang="en-GB" dirty="0" err="1"/>
              <a:t>façon</a:t>
            </a:r>
            <a:r>
              <a:rPr lang="en-GB" dirty="0"/>
              <a:t> </a:t>
            </a:r>
            <a:r>
              <a:rPr lang="en-GB" dirty="0" err="1"/>
              <a:t>dont</a:t>
            </a:r>
            <a:r>
              <a:rPr lang="en-GB" dirty="0"/>
              <a:t> nous, </a:t>
            </a:r>
            <a:r>
              <a:rPr lang="en-GB" dirty="0" err="1"/>
              <a:t>en</a:t>
            </a:r>
            <a:r>
              <a:rPr lang="en-GB" dirty="0"/>
              <a:t> tant </a:t>
            </a:r>
            <a:r>
              <a:rPr lang="en-GB" dirty="0" err="1"/>
              <a:t>qu’institutions</a:t>
            </a:r>
            <a:r>
              <a:rPr lang="en-GB" dirty="0"/>
              <a:t>, </a:t>
            </a:r>
            <a:r>
              <a:rPr lang="en-GB" dirty="0" err="1"/>
              <a:t>faisons</a:t>
            </a:r>
            <a:r>
              <a:rPr lang="en-GB" dirty="0"/>
              <a:t> de </a:t>
            </a:r>
            <a:r>
              <a:rPr lang="en-GB" dirty="0" err="1"/>
              <a:t>l’équité</a:t>
            </a:r>
            <a:r>
              <a:rPr lang="en-GB" dirty="0"/>
              <a:t> un </a:t>
            </a:r>
            <a:r>
              <a:rPr lang="en-GB" dirty="0" err="1"/>
              <a:t>choix</a:t>
            </a:r>
            <a:r>
              <a:rPr lang="en-GB" dirty="0"/>
              <a:t> – par le </a:t>
            </a:r>
            <a:r>
              <a:rPr lang="en-GB" dirty="0" err="1"/>
              <a:t>biais</a:t>
            </a:r>
            <a:r>
              <a:rPr lang="en-GB" dirty="0"/>
              <a:t> de </a:t>
            </a:r>
            <a:r>
              <a:rPr lang="en-GB" dirty="0" err="1"/>
              <a:t>nos</a:t>
            </a:r>
            <a:r>
              <a:rPr lang="en-GB" dirty="0"/>
              <a:t> documents </a:t>
            </a:r>
            <a:r>
              <a:rPr lang="en-GB" dirty="0" err="1"/>
              <a:t>stratégiques</a:t>
            </a:r>
            <a:r>
              <a:rPr lang="en-GB" dirty="0"/>
              <a:t> </a:t>
            </a:r>
            <a:r>
              <a:rPr lang="en-GB" dirty="0" err="1"/>
              <a:t>institutionnels</a:t>
            </a:r>
            <a:r>
              <a:rPr lang="en-GB" dirty="0"/>
              <a:t> et </a:t>
            </a:r>
            <a:r>
              <a:rPr lang="en-GB" dirty="0" err="1"/>
              <a:t>lors</a:t>
            </a:r>
            <a:r>
              <a:rPr lang="en-GB" dirty="0"/>
              <a:t> de la </a:t>
            </a:r>
            <a:r>
              <a:rPr lang="en-GB" dirty="0" err="1"/>
              <a:t>définition</a:t>
            </a:r>
            <a:r>
              <a:rPr lang="en-GB" dirty="0"/>
              <a:t> de </a:t>
            </a:r>
            <a:r>
              <a:rPr lang="en-GB" dirty="0" err="1"/>
              <a:t>nos</a:t>
            </a:r>
            <a:r>
              <a:rPr lang="en-GB" dirty="0"/>
              <a:t> </a:t>
            </a:r>
            <a:r>
              <a:rPr lang="en-GB" dirty="0" err="1"/>
              <a:t>normes</a:t>
            </a:r>
            <a:r>
              <a:rPr lang="en-GB" dirty="0"/>
              <a:t> et </a:t>
            </a:r>
            <a:r>
              <a:rPr lang="en-GB" dirty="0" err="1"/>
              <a:t>meilleures</a:t>
            </a:r>
            <a:r>
              <a:rPr lang="en-GB" dirty="0"/>
              <a:t> pratiques </a:t>
            </a:r>
            <a:r>
              <a:rPr lang="en-GB" dirty="0" err="1"/>
              <a:t>numériques</a:t>
            </a:r>
            <a:r>
              <a:rPr lang="en-GB" dirty="0"/>
              <a:t>
Nous </a:t>
            </a:r>
            <a:r>
              <a:rPr lang="en-GB" dirty="0" err="1"/>
              <a:t>allons</a:t>
            </a:r>
            <a:r>
              <a:rPr lang="en-GB" dirty="0"/>
              <a:t> </a:t>
            </a:r>
            <a:r>
              <a:rPr lang="en-GB" dirty="0" err="1"/>
              <a:t>maintenant</a:t>
            </a:r>
            <a:r>
              <a:rPr lang="en-GB" dirty="0"/>
              <a:t> passer aux </a:t>
            </a:r>
            <a:r>
              <a:rPr lang="en-GB" dirty="0" err="1"/>
              <a:t>mesures</a:t>
            </a:r>
            <a:r>
              <a:rPr lang="en-GB" dirty="0"/>
              <a:t> que nous </a:t>
            </a:r>
            <a:r>
              <a:rPr lang="en-GB" dirty="0" err="1"/>
              <a:t>prenons</a:t>
            </a:r>
            <a:r>
              <a:rPr lang="en-GB" dirty="0"/>
              <a:t> pour </a:t>
            </a:r>
            <a:r>
              <a:rPr lang="en-GB" dirty="0" err="1"/>
              <a:t>créer</a:t>
            </a:r>
            <a:r>
              <a:rPr lang="en-GB" dirty="0"/>
              <a:t> un </a:t>
            </a:r>
            <a:r>
              <a:rPr lang="en-GB" dirty="0" err="1"/>
              <a:t>environnement</a:t>
            </a:r>
            <a:r>
              <a:rPr lang="en-GB" dirty="0"/>
              <a:t> </a:t>
            </a:r>
            <a:r>
              <a:rPr lang="en-GB" dirty="0" err="1"/>
              <a:t>inclusif</a:t>
            </a:r>
            <a:r>
              <a:rPr lang="en-GB" dirty="0"/>
              <a:t> pour </a:t>
            </a:r>
            <a:r>
              <a:rPr lang="en-GB" dirty="0" err="1"/>
              <a:t>notre</a:t>
            </a:r>
            <a:r>
              <a:rPr lang="en-GB" dirty="0"/>
              <a:t> </a:t>
            </a:r>
            <a:r>
              <a:rPr lang="en-GB" dirty="0" err="1"/>
              <a:t>communauté</a:t>
            </a:r>
            <a:r>
              <a:rPr lang="en-GB" dirty="0"/>
              <a:t> </a:t>
            </a:r>
            <a:r>
              <a:rPr lang="en-GB" dirty="0" err="1"/>
              <a:t>diversifiée</a:t>
            </a:r>
            <a:r>
              <a:rPr lang="en-GB" dirty="0"/>
              <a:t>, </a:t>
            </a:r>
            <a:r>
              <a:rPr lang="en-GB" dirty="0" err="1"/>
              <a:t>en</a:t>
            </a:r>
            <a:r>
              <a:rPr lang="en-GB" dirty="0"/>
              <a:t> particulier dans </a:t>
            </a:r>
            <a:r>
              <a:rPr lang="en-GB" dirty="0" err="1"/>
              <a:t>nos</a:t>
            </a:r>
            <a:r>
              <a:rPr lang="en-GB" dirty="0"/>
              <a:t> </a:t>
            </a:r>
            <a:r>
              <a:rPr lang="en-GB" dirty="0" err="1"/>
              <a:t>espaces</a:t>
            </a:r>
            <a:r>
              <a:rPr lang="en-GB" dirty="0"/>
              <a:t> </a:t>
            </a:r>
            <a:r>
              <a:rPr lang="en-GB" dirty="0" err="1"/>
              <a:t>numériques</a:t>
            </a:r>
            <a:r>
              <a:rPr lang="en-GB" dirty="0"/>
              <a:t>.</a:t>
            </a:r>
          </a:p>
        </p:txBody>
      </p:sp>
      <p:sp>
        <p:nvSpPr>
          <p:cNvPr id="4" name="Slide Number Placeholder 3"/>
          <p:cNvSpPr>
            <a:spLocks noGrp="1"/>
          </p:cNvSpPr>
          <p:nvPr>
            <p:ph type="sldNum" sz="quarter" idx="5"/>
          </p:nvPr>
        </p:nvSpPr>
        <p:spPr/>
        <p:txBody>
          <a:bodyPr/>
          <a:lstStyle/>
          <a:p>
            <a:fld id="{0BBDB591-039D-664B-9A5C-382E99268966}" type="slidenum">
              <a:rPr lang="en-GB" smtClean="0"/>
              <a:t>16</a:t>
            </a:fld>
            <a:endParaRPr lang="en-GB" dirty="0"/>
          </a:p>
        </p:txBody>
      </p:sp>
    </p:spTree>
    <p:extLst>
      <p:ext uri="{BB962C8B-B14F-4D97-AF65-F5344CB8AC3E}">
        <p14:creationId xmlns:p14="http://schemas.microsoft.com/office/powerpoint/2010/main" val="2917098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cs typeface="Calibri"/>
              </a:rPr>
              <a:t>Une </a:t>
            </a:r>
            <a:r>
              <a:rPr lang="en-CA" dirty="0" err="1">
                <a:cs typeface="Calibri"/>
              </a:rPr>
              <a:t>stratégie</a:t>
            </a:r>
            <a:r>
              <a:rPr lang="en-CA" dirty="0">
                <a:cs typeface="Calibri"/>
              </a:rPr>
              <a:t> </a:t>
            </a:r>
            <a:r>
              <a:rPr lang="en-CA" dirty="0" err="1">
                <a:cs typeface="Calibri"/>
              </a:rPr>
              <a:t>importante</a:t>
            </a:r>
            <a:r>
              <a:rPr lang="en-CA" dirty="0">
                <a:cs typeface="Calibri"/>
              </a:rPr>
              <a:t> que nous </a:t>
            </a:r>
            <a:r>
              <a:rPr lang="en-CA" dirty="0" err="1">
                <a:cs typeface="Calibri"/>
              </a:rPr>
              <a:t>avons</a:t>
            </a:r>
            <a:r>
              <a:rPr lang="en-CA" dirty="0">
                <a:cs typeface="Calibri"/>
              </a:rPr>
              <a:t> mise </a:t>
            </a:r>
            <a:r>
              <a:rPr lang="en-CA" dirty="0" err="1">
                <a:cs typeface="Calibri"/>
              </a:rPr>
              <a:t>en</a:t>
            </a:r>
            <a:r>
              <a:rPr lang="en-CA" dirty="0">
                <a:cs typeface="Calibri"/>
              </a:rPr>
              <a:t> </a:t>
            </a:r>
            <a:r>
              <a:rPr lang="en-CA" dirty="0" err="1">
                <a:cs typeface="Calibri"/>
              </a:rPr>
              <a:t>œuvre</a:t>
            </a:r>
            <a:r>
              <a:rPr lang="en-CA" dirty="0">
                <a:cs typeface="Calibri"/>
              </a:rPr>
              <a:t> pour </a:t>
            </a:r>
            <a:r>
              <a:rPr lang="en-CA" dirty="0" err="1">
                <a:cs typeface="Calibri"/>
              </a:rPr>
              <a:t>créer</a:t>
            </a:r>
            <a:r>
              <a:rPr lang="en-CA" dirty="0">
                <a:cs typeface="Calibri"/>
              </a:rPr>
              <a:t> des </a:t>
            </a:r>
            <a:r>
              <a:rPr lang="en-CA" dirty="0" err="1">
                <a:cs typeface="Calibri"/>
              </a:rPr>
              <a:t>environnements</a:t>
            </a:r>
            <a:r>
              <a:rPr lang="en-CA" dirty="0">
                <a:cs typeface="Calibri"/>
              </a:rPr>
              <a:t> </a:t>
            </a:r>
            <a:r>
              <a:rPr lang="en-CA" dirty="0" err="1">
                <a:cs typeface="Calibri"/>
              </a:rPr>
              <a:t>inclusifs</a:t>
            </a:r>
            <a:r>
              <a:rPr lang="en-CA" dirty="0">
                <a:cs typeface="Calibri"/>
              </a:rPr>
              <a:t> </a:t>
            </a:r>
            <a:r>
              <a:rPr lang="en-CA" dirty="0" err="1">
                <a:cs typeface="Calibri"/>
              </a:rPr>
              <a:t>consiste</a:t>
            </a:r>
            <a:r>
              <a:rPr lang="en-CA" dirty="0">
                <a:cs typeface="Calibri"/>
              </a:rPr>
              <a:t> </a:t>
            </a:r>
            <a:r>
              <a:rPr lang="en-CA" dirty="0" err="1">
                <a:cs typeface="Calibri"/>
              </a:rPr>
              <a:t>à</a:t>
            </a:r>
            <a:r>
              <a:rPr lang="en-CA" dirty="0">
                <a:cs typeface="Calibri"/>
              </a:rPr>
              <a:t> </a:t>
            </a:r>
            <a:r>
              <a:rPr lang="en-CA" dirty="0" err="1">
                <a:cs typeface="Calibri"/>
              </a:rPr>
              <a:t>établir</a:t>
            </a:r>
            <a:r>
              <a:rPr lang="en-CA" dirty="0">
                <a:cs typeface="Calibri"/>
              </a:rPr>
              <a:t> des </a:t>
            </a:r>
            <a:r>
              <a:rPr lang="en-CA" dirty="0" err="1">
                <a:cs typeface="Calibri"/>
              </a:rPr>
              <a:t>partenariats</a:t>
            </a:r>
            <a:r>
              <a:rPr lang="en-CA" dirty="0">
                <a:cs typeface="Calibri"/>
              </a:rPr>
              <a:t> avec </a:t>
            </a:r>
            <a:r>
              <a:rPr lang="en-CA" dirty="0" err="1">
                <a:cs typeface="Calibri"/>
              </a:rPr>
              <a:t>d’autres</a:t>
            </a:r>
            <a:r>
              <a:rPr lang="en-CA" dirty="0">
                <a:cs typeface="Calibri"/>
              </a:rPr>
              <a:t> </a:t>
            </a:r>
            <a:r>
              <a:rPr lang="en-CA" dirty="0" err="1">
                <a:cs typeface="Calibri"/>
              </a:rPr>
              <a:t>ministères</a:t>
            </a:r>
            <a:r>
              <a:rPr lang="en-CA" dirty="0">
                <a:cs typeface="Calibri"/>
              </a:rPr>
              <a:t> dans </a:t>
            </a:r>
            <a:r>
              <a:rPr lang="en-CA" dirty="0" err="1">
                <a:cs typeface="Calibri"/>
              </a:rPr>
              <a:t>l’exécution</a:t>
            </a:r>
            <a:r>
              <a:rPr lang="en-CA" dirty="0">
                <a:cs typeface="Calibri"/>
              </a:rPr>
              <a:t> de </a:t>
            </a:r>
            <a:r>
              <a:rPr lang="en-CA" dirty="0" err="1">
                <a:cs typeface="Calibri"/>
              </a:rPr>
              <a:t>ces</a:t>
            </a:r>
            <a:r>
              <a:rPr lang="en-CA" dirty="0">
                <a:cs typeface="Calibri"/>
              </a:rPr>
              <a:t> initiatives </a:t>
            </a:r>
            <a:r>
              <a:rPr lang="en-CA" dirty="0" err="1">
                <a:cs typeface="Calibri"/>
              </a:rPr>
              <a:t>plutôt</a:t>
            </a:r>
            <a:r>
              <a:rPr lang="en-CA" dirty="0">
                <a:cs typeface="Calibri"/>
              </a:rPr>
              <a:t> que </a:t>
            </a:r>
            <a:r>
              <a:rPr lang="en-CA" dirty="0" err="1">
                <a:cs typeface="Calibri"/>
              </a:rPr>
              <a:t>d’y</a:t>
            </a:r>
            <a:r>
              <a:rPr lang="en-CA" dirty="0">
                <a:cs typeface="Calibri"/>
              </a:rPr>
              <a:t> </a:t>
            </a:r>
            <a:r>
              <a:rPr lang="en-CA" dirty="0" err="1">
                <a:cs typeface="Calibri"/>
              </a:rPr>
              <a:t>travailler</a:t>
            </a:r>
            <a:r>
              <a:rPr lang="en-CA" dirty="0">
                <a:cs typeface="Calibri"/>
              </a:rPr>
              <a:t> </a:t>
            </a:r>
            <a:r>
              <a:rPr lang="en-CA" dirty="0" err="1">
                <a:cs typeface="Calibri"/>
              </a:rPr>
              <a:t>seul</a:t>
            </a:r>
            <a:r>
              <a:rPr lang="en-CA" dirty="0">
                <a:cs typeface="Calibri"/>
              </a:rPr>
              <a:t>.
Par </a:t>
            </a:r>
            <a:r>
              <a:rPr lang="en-CA" dirty="0" err="1">
                <a:cs typeface="Calibri"/>
              </a:rPr>
              <a:t>exemple</a:t>
            </a:r>
            <a:r>
              <a:rPr lang="en-CA" dirty="0">
                <a:cs typeface="Calibri"/>
              </a:rPr>
              <a:t>, </a:t>
            </a:r>
            <a:r>
              <a:rPr lang="en-CA" dirty="0" err="1">
                <a:cs typeface="Calibri"/>
              </a:rPr>
              <a:t>lorsque</a:t>
            </a:r>
            <a:r>
              <a:rPr lang="en-CA" dirty="0">
                <a:cs typeface="Calibri"/>
              </a:rPr>
              <a:t> nous </a:t>
            </a:r>
            <a:r>
              <a:rPr lang="en-CA" dirty="0" err="1">
                <a:cs typeface="Calibri"/>
              </a:rPr>
              <a:t>avons</a:t>
            </a:r>
            <a:r>
              <a:rPr lang="en-CA" dirty="0">
                <a:cs typeface="Calibri"/>
              </a:rPr>
              <a:t> </a:t>
            </a:r>
            <a:r>
              <a:rPr lang="en-CA" dirty="0" err="1">
                <a:cs typeface="Calibri"/>
              </a:rPr>
              <a:t>commencé</a:t>
            </a:r>
            <a:r>
              <a:rPr lang="en-CA" dirty="0">
                <a:cs typeface="Calibri"/>
              </a:rPr>
              <a:t> </a:t>
            </a:r>
            <a:r>
              <a:rPr lang="en-CA" dirty="0" err="1">
                <a:cs typeface="Calibri"/>
              </a:rPr>
              <a:t>à</a:t>
            </a:r>
            <a:r>
              <a:rPr lang="en-CA" dirty="0">
                <a:cs typeface="Calibri"/>
              </a:rPr>
              <a:t> </a:t>
            </a:r>
            <a:r>
              <a:rPr lang="en-CA" dirty="0" err="1">
                <a:cs typeface="Calibri"/>
              </a:rPr>
              <a:t>chercher</a:t>
            </a:r>
            <a:r>
              <a:rPr lang="en-CA" dirty="0">
                <a:cs typeface="Calibri"/>
              </a:rPr>
              <a:t> des </a:t>
            </a:r>
            <a:r>
              <a:rPr lang="en-CA" dirty="0" err="1">
                <a:cs typeface="Calibri"/>
              </a:rPr>
              <a:t>moyens</a:t>
            </a:r>
            <a:r>
              <a:rPr lang="en-CA" dirty="0">
                <a:cs typeface="Calibri"/>
              </a:rPr>
              <a:t> </a:t>
            </a:r>
            <a:r>
              <a:rPr lang="en-CA" dirty="0" err="1">
                <a:cs typeface="Calibri"/>
              </a:rPr>
              <a:t>d’améliorer</a:t>
            </a:r>
            <a:r>
              <a:rPr lang="en-CA" dirty="0">
                <a:cs typeface="Calibri"/>
              </a:rPr>
              <a:t> l’accessibilité de </a:t>
            </a:r>
            <a:r>
              <a:rPr lang="en-CA" dirty="0" err="1">
                <a:cs typeface="Calibri"/>
              </a:rPr>
              <a:t>notre</a:t>
            </a:r>
            <a:r>
              <a:rPr lang="en-CA" dirty="0">
                <a:cs typeface="Calibri"/>
              </a:rPr>
              <a:t> </a:t>
            </a:r>
            <a:r>
              <a:rPr lang="en-CA" dirty="0" err="1">
                <a:cs typeface="Calibri"/>
              </a:rPr>
              <a:t>contenu</a:t>
            </a:r>
            <a:r>
              <a:rPr lang="en-CA" dirty="0">
                <a:cs typeface="Calibri"/>
              </a:rPr>
              <a:t> numérique, nous nous </a:t>
            </a:r>
            <a:r>
              <a:rPr lang="en-CA" dirty="0" err="1">
                <a:cs typeface="Calibri"/>
              </a:rPr>
              <a:t>sommes</a:t>
            </a:r>
            <a:r>
              <a:rPr lang="en-CA" dirty="0">
                <a:cs typeface="Calibri"/>
              </a:rPr>
              <a:t> </a:t>
            </a:r>
            <a:r>
              <a:rPr lang="en-CA" dirty="0" err="1">
                <a:cs typeface="Calibri"/>
              </a:rPr>
              <a:t>principalement</a:t>
            </a:r>
            <a:r>
              <a:rPr lang="en-CA" dirty="0">
                <a:cs typeface="Calibri"/>
              </a:rPr>
              <a:t> </a:t>
            </a:r>
            <a:r>
              <a:rPr lang="en-CA" dirty="0" err="1">
                <a:cs typeface="Calibri"/>
              </a:rPr>
              <a:t>concentrés</a:t>
            </a:r>
            <a:r>
              <a:rPr lang="en-CA" dirty="0">
                <a:cs typeface="Calibri"/>
              </a:rPr>
              <a:t> sur l’accessibilité des sites </a:t>
            </a:r>
            <a:r>
              <a:rPr lang="en-CA" dirty="0" err="1">
                <a:cs typeface="Calibri"/>
              </a:rPr>
              <a:t>dont</a:t>
            </a:r>
            <a:r>
              <a:rPr lang="en-CA" dirty="0">
                <a:cs typeface="Calibri"/>
              </a:rPr>
              <a:t> nous </a:t>
            </a:r>
            <a:r>
              <a:rPr lang="en-CA" dirty="0" err="1">
                <a:cs typeface="Calibri"/>
              </a:rPr>
              <a:t>sommes</a:t>
            </a:r>
            <a:r>
              <a:rPr lang="en-CA" dirty="0">
                <a:cs typeface="Calibri"/>
              </a:rPr>
              <a:t> </a:t>
            </a:r>
            <a:r>
              <a:rPr lang="en-CA" dirty="0" err="1">
                <a:cs typeface="Calibri"/>
              </a:rPr>
              <a:t>directement</a:t>
            </a:r>
            <a:r>
              <a:rPr lang="en-CA" dirty="0">
                <a:cs typeface="Calibri"/>
              </a:rPr>
              <a:t> </a:t>
            </a:r>
            <a:r>
              <a:rPr lang="en-CA" dirty="0" err="1">
                <a:cs typeface="Calibri"/>
              </a:rPr>
              <a:t>responsables</a:t>
            </a:r>
            <a:r>
              <a:rPr lang="en-CA" dirty="0">
                <a:cs typeface="Calibri"/>
              </a:rPr>
              <a:t>. Et nous </a:t>
            </a:r>
            <a:r>
              <a:rPr lang="en-CA" dirty="0" err="1">
                <a:cs typeface="Calibri"/>
              </a:rPr>
              <a:t>avons</a:t>
            </a:r>
            <a:r>
              <a:rPr lang="en-CA" dirty="0">
                <a:cs typeface="Calibri"/>
              </a:rPr>
              <a:t> </a:t>
            </a:r>
            <a:r>
              <a:rPr lang="en-CA" dirty="0" err="1">
                <a:cs typeface="Calibri"/>
              </a:rPr>
              <a:t>produit</a:t>
            </a:r>
            <a:r>
              <a:rPr lang="en-CA" dirty="0">
                <a:cs typeface="Calibri"/>
              </a:rPr>
              <a:t> des </a:t>
            </a:r>
            <a:r>
              <a:rPr lang="en-CA" dirty="0" err="1">
                <a:cs typeface="Calibri"/>
              </a:rPr>
              <a:t>ressources</a:t>
            </a:r>
            <a:r>
              <a:rPr lang="en-CA" dirty="0">
                <a:cs typeface="Calibri"/>
              </a:rPr>
              <a:t> pour </a:t>
            </a:r>
            <a:r>
              <a:rPr lang="en-CA" dirty="0" err="1">
                <a:cs typeface="Calibri"/>
              </a:rPr>
              <a:t>notre</a:t>
            </a:r>
            <a:r>
              <a:rPr lang="en-CA" dirty="0">
                <a:cs typeface="Calibri"/>
              </a:rPr>
              <a:t> public sur la </a:t>
            </a:r>
            <a:r>
              <a:rPr lang="en-CA" dirty="0" err="1">
                <a:cs typeface="Calibri"/>
              </a:rPr>
              <a:t>façon</a:t>
            </a:r>
            <a:r>
              <a:rPr lang="en-CA" dirty="0">
                <a:cs typeface="Calibri"/>
              </a:rPr>
              <a:t> de </a:t>
            </a:r>
            <a:r>
              <a:rPr lang="en-CA" dirty="0" err="1">
                <a:cs typeface="Calibri"/>
              </a:rPr>
              <a:t>créer</a:t>
            </a:r>
            <a:r>
              <a:rPr lang="en-CA" dirty="0">
                <a:cs typeface="Calibri"/>
              </a:rPr>
              <a:t> du </a:t>
            </a:r>
            <a:r>
              <a:rPr lang="en-CA" dirty="0" err="1">
                <a:cs typeface="Calibri"/>
              </a:rPr>
              <a:t>contenu</a:t>
            </a:r>
            <a:r>
              <a:rPr lang="en-CA" dirty="0">
                <a:cs typeface="Calibri"/>
              </a:rPr>
              <a:t> accessible.
</a:t>
            </a:r>
            <a:r>
              <a:rPr lang="en-CA" dirty="0" err="1">
                <a:cs typeface="Calibri"/>
              </a:rPr>
              <a:t>Mais</a:t>
            </a:r>
            <a:r>
              <a:rPr lang="en-CA" dirty="0">
                <a:cs typeface="Calibri"/>
              </a:rPr>
              <a:t> nous </a:t>
            </a:r>
            <a:r>
              <a:rPr lang="en-CA" dirty="0" err="1">
                <a:cs typeface="Calibri"/>
              </a:rPr>
              <a:t>avons</a:t>
            </a:r>
            <a:r>
              <a:rPr lang="en-CA" dirty="0">
                <a:cs typeface="Calibri"/>
              </a:rPr>
              <a:t> </a:t>
            </a:r>
            <a:r>
              <a:rPr lang="en-CA" dirty="0" err="1">
                <a:cs typeface="Calibri"/>
              </a:rPr>
              <a:t>fini</a:t>
            </a:r>
            <a:r>
              <a:rPr lang="en-CA" dirty="0">
                <a:cs typeface="Calibri"/>
              </a:rPr>
              <a:t> par nous </a:t>
            </a:r>
            <a:r>
              <a:rPr lang="en-CA" dirty="0" err="1">
                <a:cs typeface="Calibri"/>
              </a:rPr>
              <a:t>rendre</a:t>
            </a:r>
            <a:r>
              <a:rPr lang="en-CA" dirty="0">
                <a:cs typeface="Calibri"/>
              </a:rPr>
              <a:t> </a:t>
            </a:r>
            <a:r>
              <a:rPr lang="en-CA" dirty="0" err="1">
                <a:cs typeface="Calibri"/>
              </a:rPr>
              <a:t>compte</a:t>
            </a:r>
            <a:r>
              <a:rPr lang="en-CA" dirty="0">
                <a:cs typeface="Calibri"/>
              </a:rPr>
              <a:t> que de </a:t>
            </a:r>
            <a:r>
              <a:rPr lang="en-CA" dirty="0" err="1">
                <a:cs typeface="Calibri"/>
              </a:rPr>
              <a:t>nombreux</a:t>
            </a:r>
            <a:r>
              <a:rPr lang="en-CA" dirty="0">
                <a:cs typeface="Calibri"/>
              </a:rPr>
              <a:t> </a:t>
            </a:r>
            <a:r>
              <a:rPr lang="en-CA" dirty="0" err="1">
                <a:cs typeface="Calibri"/>
              </a:rPr>
              <a:t>autres</a:t>
            </a:r>
            <a:r>
              <a:rPr lang="en-CA" dirty="0">
                <a:cs typeface="Calibri"/>
              </a:rPr>
              <a:t> </a:t>
            </a:r>
            <a:r>
              <a:rPr lang="en-CA" dirty="0" err="1">
                <a:cs typeface="Calibri"/>
              </a:rPr>
              <a:t>ministères</a:t>
            </a:r>
            <a:r>
              <a:rPr lang="en-CA" dirty="0">
                <a:cs typeface="Calibri"/>
              </a:rPr>
              <a:t> </a:t>
            </a:r>
            <a:r>
              <a:rPr lang="en-CA" dirty="0" err="1">
                <a:cs typeface="Calibri"/>
              </a:rPr>
              <a:t>produisaient</a:t>
            </a:r>
            <a:r>
              <a:rPr lang="en-CA" dirty="0">
                <a:cs typeface="Calibri"/>
              </a:rPr>
              <a:t> </a:t>
            </a:r>
            <a:r>
              <a:rPr lang="en-CA" dirty="0" err="1">
                <a:cs typeface="Calibri"/>
              </a:rPr>
              <a:t>également</a:t>
            </a:r>
            <a:r>
              <a:rPr lang="en-CA" dirty="0">
                <a:cs typeface="Calibri"/>
              </a:rPr>
              <a:t> des </a:t>
            </a:r>
            <a:r>
              <a:rPr lang="en-CA" dirty="0" err="1">
                <a:cs typeface="Calibri"/>
              </a:rPr>
              <a:t>ressources</a:t>
            </a:r>
            <a:r>
              <a:rPr lang="en-CA" dirty="0">
                <a:cs typeface="Calibri"/>
              </a:rPr>
              <a:t> très </a:t>
            </a:r>
            <a:r>
              <a:rPr lang="en-CA" dirty="0" err="1">
                <a:cs typeface="Calibri"/>
              </a:rPr>
              <a:t>utiles</a:t>
            </a:r>
            <a:r>
              <a:rPr lang="en-CA" dirty="0">
                <a:cs typeface="Calibri"/>
              </a:rPr>
              <a:t>. Des </a:t>
            </a:r>
            <a:r>
              <a:rPr lang="en-CA" dirty="0" err="1">
                <a:cs typeface="Calibri"/>
              </a:rPr>
              <a:t>départements</a:t>
            </a:r>
            <a:r>
              <a:rPr lang="en-CA" dirty="0">
                <a:cs typeface="Calibri"/>
              </a:rPr>
              <a:t> </a:t>
            </a:r>
            <a:r>
              <a:rPr lang="en-CA" dirty="0" err="1">
                <a:cs typeface="Calibri"/>
              </a:rPr>
              <a:t>comme</a:t>
            </a:r>
            <a:r>
              <a:rPr lang="en-CA" dirty="0">
                <a:cs typeface="Calibri"/>
              </a:rPr>
              <a:t> </a:t>
            </a:r>
            <a:r>
              <a:rPr lang="en-CA" dirty="0" err="1">
                <a:cs typeface="Calibri"/>
              </a:rPr>
              <a:t>notre</a:t>
            </a:r>
            <a:r>
              <a:rPr lang="en-CA" dirty="0">
                <a:cs typeface="Calibri"/>
              </a:rPr>
              <a:t> Bureau du </a:t>
            </a:r>
            <a:r>
              <a:rPr lang="en-CA" dirty="0" err="1">
                <a:cs typeface="Calibri"/>
              </a:rPr>
              <a:t>développement</a:t>
            </a:r>
            <a:r>
              <a:rPr lang="en-CA" dirty="0">
                <a:cs typeface="Calibri"/>
              </a:rPr>
              <a:t> durable, qui propose des guides </a:t>
            </a:r>
            <a:r>
              <a:rPr lang="en-CA" dirty="0" err="1">
                <a:cs typeface="Calibri"/>
              </a:rPr>
              <a:t>expliquant</a:t>
            </a:r>
            <a:r>
              <a:rPr lang="en-CA" dirty="0">
                <a:cs typeface="Calibri"/>
              </a:rPr>
              <a:t> comment l’accessibilité numérique et les </a:t>
            </a:r>
            <a:r>
              <a:rPr lang="en-CA" dirty="0" err="1">
                <a:cs typeface="Calibri"/>
              </a:rPr>
              <a:t>meilleures</a:t>
            </a:r>
            <a:r>
              <a:rPr lang="en-CA" dirty="0">
                <a:cs typeface="Calibri"/>
              </a:rPr>
              <a:t> pratiques </a:t>
            </a:r>
            <a:r>
              <a:rPr lang="en-CA" dirty="0" err="1">
                <a:cs typeface="Calibri"/>
              </a:rPr>
              <a:t>en</a:t>
            </a:r>
            <a:r>
              <a:rPr lang="en-CA" dirty="0">
                <a:cs typeface="Calibri"/>
              </a:rPr>
              <a:t> matière de </a:t>
            </a:r>
            <a:r>
              <a:rPr lang="en-CA" dirty="0" err="1">
                <a:cs typeface="Calibri"/>
              </a:rPr>
              <a:t>durabilité</a:t>
            </a:r>
            <a:r>
              <a:rPr lang="en-CA" dirty="0">
                <a:cs typeface="Calibri"/>
              </a:rPr>
              <a:t> </a:t>
            </a:r>
            <a:r>
              <a:rPr lang="en-CA" dirty="0" err="1">
                <a:cs typeface="Calibri"/>
              </a:rPr>
              <a:t>sont</a:t>
            </a:r>
            <a:r>
              <a:rPr lang="en-CA" dirty="0">
                <a:cs typeface="Calibri"/>
              </a:rPr>
              <a:t> </a:t>
            </a:r>
            <a:r>
              <a:rPr lang="en-CA" dirty="0" err="1">
                <a:cs typeface="Calibri"/>
              </a:rPr>
              <a:t>liées</a:t>
            </a:r>
            <a:r>
              <a:rPr lang="en-CA" dirty="0">
                <a:cs typeface="Calibri"/>
              </a:rPr>
              <a:t>, et </a:t>
            </a:r>
            <a:r>
              <a:rPr lang="en-CA" dirty="0" err="1">
                <a:cs typeface="Calibri"/>
              </a:rPr>
              <a:t>notre</a:t>
            </a:r>
            <a:r>
              <a:rPr lang="en-CA" dirty="0">
                <a:cs typeface="Calibri"/>
              </a:rPr>
              <a:t> </a:t>
            </a:r>
            <a:r>
              <a:rPr lang="en-CA" dirty="0" err="1">
                <a:cs typeface="Calibri"/>
              </a:rPr>
              <a:t>équipe</a:t>
            </a:r>
            <a:r>
              <a:rPr lang="en-CA" dirty="0">
                <a:cs typeface="Calibri"/>
              </a:rPr>
              <a:t> des Services </a:t>
            </a:r>
            <a:r>
              <a:rPr lang="en-CA" dirty="0" err="1">
                <a:cs typeface="Calibri"/>
              </a:rPr>
              <a:t>d’enseignement</a:t>
            </a:r>
            <a:r>
              <a:rPr lang="en-CA" dirty="0">
                <a:cs typeface="Calibri"/>
              </a:rPr>
              <a:t> et </a:t>
            </a:r>
            <a:r>
              <a:rPr lang="en-CA" dirty="0" err="1">
                <a:cs typeface="Calibri"/>
              </a:rPr>
              <a:t>d’apprentissage</a:t>
            </a:r>
            <a:r>
              <a:rPr lang="en-CA" dirty="0">
                <a:cs typeface="Calibri"/>
              </a:rPr>
              <a:t>, qui a </a:t>
            </a:r>
            <a:r>
              <a:rPr lang="en-CA" dirty="0" err="1">
                <a:cs typeface="Calibri"/>
              </a:rPr>
              <a:t>produit</a:t>
            </a:r>
            <a:r>
              <a:rPr lang="en-CA" dirty="0">
                <a:cs typeface="Calibri"/>
              </a:rPr>
              <a:t> des </a:t>
            </a:r>
            <a:r>
              <a:rPr lang="en-CA" dirty="0" err="1">
                <a:cs typeface="Calibri"/>
              </a:rPr>
              <a:t>ressources</a:t>
            </a:r>
            <a:r>
              <a:rPr lang="en-CA" dirty="0">
                <a:cs typeface="Calibri"/>
              </a:rPr>
              <a:t> pour </a:t>
            </a:r>
            <a:r>
              <a:rPr lang="en-CA" dirty="0" err="1">
                <a:cs typeface="Calibri"/>
              </a:rPr>
              <a:t>créer</a:t>
            </a:r>
            <a:r>
              <a:rPr lang="en-CA" dirty="0">
                <a:cs typeface="Calibri"/>
              </a:rPr>
              <a:t> du </a:t>
            </a:r>
            <a:r>
              <a:rPr lang="en-CA" dirty="0" err="1">
                <a:cs typeface="Calibri"/>
              </a:rPr>
              <a:t>contenu</a:t>
            </a:r>
            <a:r>
              <a:rPr lang="en-CA" dirty="0">
                <a:cs typeface="Calibri"/>
              </a:rPr>
              <a:t> numérique accessible </a:t>
            </a:r>
            <a:r>
              <a:rPr lang="en-CA" dirty="0" err="1">
                <a:cs typeface="Calibri"/>
              </a:rPr>
              <a:t>spécialement</a:t>
            </a:r>
            <a:r>
              <a:rPr lang="en-CA" dirty="0">
                <a:cs typeface="Calibri"/>
              </a:rPr>
              <a:t> pour les </a:t>
            </a:r>
            <a:r>
              <a:rPr lang="en-CA" dirty="0" err="1">
                <a:cs typeface="Calibri"/>
              </a:rPr>
              <a:t>enseignants</a:t>
            </a:r>
            <a:r>
              <a:rPr lang="en-CA" dirty="0">
                <a:cs typeface="Calibri"/>
              </a:rPr>
              <a:t>.</a:t>
            </a:r>
            <a:endParaRPr lang="en-GB" dirty="0"/>
          </a:p>
        </p:txBody>
      </p:sp>
      <p:sp>
        <p:nvSpPr>
          <p:cNvPr id="4" name="Slide Number Placeholder 3"/>
          <p:cNvSpPr>
            <a:spLocks noGrp="1"/>
          </p:cNvSpPr>
          <p:nvPr>
            <p:ph type="sldNum" sz="quarter" idx="5"/>
          </p:nvPr>
        </p:nvSpPr>
        <p:spPr/>
        <p:txBody>
          <a:bodyPr/>
          <a:lstStyle/>
          <a:p>
            <a:fld id="{27144FBD-21DB-6145-BAF0-D48525077FA0}" type="slidenum">
              <a:rPr lang="en-GB" smtClean="0"/>
              <a:t>17</a:t>
            </a:fld>
            <a:endParaRPr lang="en-GB" dirty="0"/>
          </a:p>
        </p:txBody>
      </p:sp>
    </p:spTree>
    <p:extLst>
      <p:ext uri="{BB962C8B-B14F-4D97-AF65-F5344CB8AC3E}">
        <p14:creationId xmlns:p14="http://schemas.microsoft.com/office/powerpoint/2010/main" val="2903520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144FBD-21DB-6145-BAF0-D48525077FA0}" type="slidenum">
              <a:rPr lang="en-GB" smtClean="0"/>
              <a:t>18</a:t>
            </a:fld>
            <a:endParaRPr lang="en-GB"/>
          </a:p>
        </p:txBody>
      </p:sp>
    </p:spTree>
    <p:extLst>
      <p:ext uri="{BB962C8B-B14F-4D97-AF65-F5344CB8AC3E}">
        <p14:creationId xmlns:p14="http://schemas.microsoft.com/office/powerpoint/2010/main" val="568811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Nous </a:t>
            </a:r>
            <a:r>
              <a:rPr lang="en-GB" dirty="0" err="1"/>
              <a:t>organisons</a:t>
            </a:r>
            <a:r>
              <a:rPr lang="en-GB" dirty="0"/>
              <a:t> </a:t>
            </a:r>
            <a:r>
              <a:rPr lang="en-GB" dirty="0" err="1"/>
              <a:t>également</a:t>
            </a:r>
            <a:r>
              <a:rPr lang="en-GB" dirty="0"/>
              <a:t> </a:t>
            </a:r>
            <a:r>
              <a:rPr lang="en-GB" dirty="0" err="1"/>
              <a:t>régulièrement</a:t>
            </a:r>
            <a:r>
              <a:rPr lang="en-GB" dirty="0"/>
              <a:t> des </a:t>
            </a:r>
            <a:r>
              <a:rPr lang="en-GB" dirty="0" err="1"/>
              <a:t>événements</a:t>
            </a:r>
            <a:r>
              <a:rPr lang="en-GB" dirty="0"/>
              <a:t> </a:t>
            </a:r>
            <a:r>
              <a:rPr lang="en-GB" dirty="0" err="1"/>
              <a:t>communautaires</a:t>
            </a:r>
            <a:r>
              <a:rPr lang="en-GB" dirty="0"/>
              <a:t>, </a:t>
            </a:r>
            <a:r>
              <a:rPr lang="en-GB" dirty="0" err="1"/>
              <a:t>notamment</a:t>
            </a:r>
            <a:r>
              <a:rPr lang="en-GB" dirty="0"/>
              <a:t>...
</a:t>
            </a:r>
            <a:r>
              <a:rPr lang="en-GB" dirty="0" err="1"/>
              <a:t>Voici</a:t>
            </a:r>
            <a:r>
              <a:rPr lang="en-GB" dirty="0"/>
              <a:t> des photos de </a:t>
            </a:r>
            <a:r>
              <a:rPr lang="en-GB" dirty="0" err="1"/>
              <a:t>notre</a:t>
            </a:r>
            <a:r>
              <a:rPr lang="en-GB" dirty="0"/>
              <a:t> </a:t>
            </a:r>
            <a:r>
              <a:rPr lang="en-GB" dirty="0" err="1"/>
              <a:t>récent</a:t>
            </a:r>
            <a:r>
              <a:rPr lang="en-GB" dirty="0"/>
              <a:t> </a:t>
            </a:r>
            <a:r>
              <a:rPr lang="en-GB" dirty="0" err="1"/>
              <a:t>événement</a:t>
            </a:r>
            <a:r>
              <a:rPr lang="en-GB" dirty="0"/>
              <a:t> sur les pratiques </a:t>
            </a:r>
            <a:r>
              <a:rPr lang="en-GB" dirty="0" err="1"/>
              <a:t>exemplaires</a:t>
            </a:r>
            <a:r>
              <a:rPr lang="en-GB" dirty="0"/>
              <a:t> </a:t>
            </a:r>
            <a:r>
              <a:rPr lang="en-GB" dirty="0" err="1"/>
              <a:t>en</a:t>
            </a:r>
            <a:r>
              <a:rPr lang="en-GB" dirty="0"/>
              <a:t> matière </a:t>
            </a:r>
            <a:r>
              <a:rPr lang="en-GB" dirty="0" err="1"/>
              <a:t>d’équité</a:t>
            </a:r>
            <a:r>
              <a:rPr lang="en-GB" dirty="0"/>
              <a:t>, de </a:t>
            </a:r>
            <a:r>
              <a:rPr lang="en-GB" dirty="0" err="1"/>
              <a:t>diversité</a:t>
            </a:r>
            <a:r>
              <a:rPr lang="en-GB" dirty="0"/>
              <a:t> et </a:t>
            </a:r>
            <a:r>
              <a:rPr lang="en-GB" dirty="0" err="1"/>
              <a:t>d’inclusion</a:t>
            </a:r>
            <a:r>
              <a:rPr lang="en-GB" dirty="0"/>
              <a:t> pour les sites Web, qui a </a:t>
            </a:r>
            <a:r>
              <a:rPr lang="en-GB" dirty="0" err="1"/>
              <a:t>eu</a:t>
            </a:r>
            <a:r>
              <a:rPr lang="en-GB" dirty="0"/>
              <a:t> lieu pendant la </a:t>
            </a:r>
            <a:r>
              <a:rPr lang="en-GB" dirty="0" err="1"/>
              <a:t>Semaine</a:t>
            </a:r>
            <a:r>
              <a:rPr lang="en-GB" dirty="0"/>
              <a:t> de sensibilisation aux cultures </a:t>
            </a:r>
            <a:r>
              <a:rPr lang="en-GB" dirty="0" err="1"/>
              <a:t>autochtones</a:t>
            </a:r>
            <a:r>
              <a:rPr lang="en-GB" dirty="0"/>
              <a:t> </a:t>
            </a:r>
            <a:r>
              <a:rPr lang="en-GB" dirty="0" err="1"/>
              <a:t>en</a:t>
            </a:r>
            <a:r>
              <a:rPr lang="en-GB" dirty="0"/>
              <a:t> </a:t>
            </a:r>
            <a:r>
              <a:rPr lang="en-GB" dirty="0" err="1"/>
              <a:t>septembre</a:t>
            </a:r>
            <a:r>
              <a:rPr lang="en-GB" dirty="0"/>
              <a:t> dernier 
Notre </a:t>
            </a:r>
            <a:r>
              <a:rPr lang="en-GB" dirty="0" err="1"/>
              <a:t>événement</a:t>
            </a:r>
            <a:r>
              <a:rPr lang="en-GB" dirty="0"/>
              <a:t> </a:t>
            </a:r>
            <a:r>
              <a:rPr lang="en-GB" dirty="0" err="1"/>
              <a:t>comprenait</a:t>
            </a:r>
            <a:r>
              <a:rPr lang="en-GB" dirty="0"/>
              <a:t> </a:t>
            </a:r>
            <a:r>
              <a:rPr lang="en-GB" dirty="0" err="1"/>
              <a:t>une</a:t>
            </a:r>
            <a:r>
              <a:rPr lang="en-GB" dirty="0"/>
              <a:t> table ronde au </a:t>
            </a:r>
            <a:r>
              <a:rPr lang="en-GB" dirty="0" err="1"/>
              <a:t>cours</a:t>
            </a:r>
            <a:r>
              <a:rPr lang="en-GB" dirty="0"/>
              <a:t> de </a:t>
            </a:r>
            <a:r>
              <a:rPr lang="en-GB" dirty="0" err="1"/>
              <a:t>laquelle</a:t>
            </a:r>
            <a:r>
              <a:rPr lang="en-GB" dirty="0"/>
              <a:t> nous </a:t>
            </a:r>
            <a:r>
              <a:rPr lang="en-GB" dirty="0" err="1"/>
              <a:t>avons</a:t>
            </a:r>
            <a:r>
              <a:rPr lang="en-GB" dirty="0"/>
              <a:t> </a:t>
            </a:r>
            <a:r>
              <a:rPr lang="en-GB" dirty="0" err="1"/>
              <a:t>répondu</a:t>
            </a:r>
            <a:r>
              <a:rPr lang="en-GB" dirty="0"/>
              <a:t> </a:t>
            </a:r>
            <a:r>
              <a:rPr lang="en-GB" dirty="0" err="1"/>
              <a:t>à</a:t>
            </a:r>
            <a:r>
              <a:rPr lang="en-GB" dirty="0"/>
              <a:t> des questions </a:t>
            </a:r>
            <a:r>
              <a:rPr lang="en-GB" dirty="0" err="1"/>
              <a:t>telles</a:t>
            </a:r>
            <a:r>
              <a:rPr lang="en-GB" dirty="0"/>
              <a:t> que : 
</a:t>
            </a:r>
            <a:r>
              <a:rPr lang="en-GB" dirty="0" err="1"/>
              <a:t>Quels</a:t>
            </a:r>
            <a:r>
              <a:rPr lang="en-GB" dirty="0"/>
              <a:t> </a:t>
            </a:r>
            <a:r>
              <a:rPr lang="en-GB" dirty="0" err="1"/>
              <a:t>sont</a:t>
            </a:r>
            <a:r>
              <a:rPr lang="en-GB" dirty="0"/>
              <a:t> les </a:t>
            </a:r>
            <a:r>
              <a:rPr lang="en-GB" dirty="0" err="1"/>
              <a:t>enjeux</a:t>
            </a:r>
            <a:r>
              <a:rPr lang="en-GB" dirty="0"/>
              <a:t> </a:t>
            </a:r>
            <a:r>
              <a:rPr lang="en-GB" dirty="0" err="1"/>
              <a:t>liés</a:t>
            </a:r>
            <a:r>
              <a:rPr lang="en-GB" dirty="0"/>
              <a:t> </a:t>
            </a:r>
            <a:r>
              <a:rPr lang="en-GB" dirty="0" err="1"/>
              <a:t>à</a:t>
            </a:r>
            <a:r>
              <a:rPr lang="en-GB" dirty="0"/>
              <a:t> la </a:t>
            </a:r>
            <a:r>
              <a:rPr lang="en-GB" dirty="0" err="1"/>
              <a:t>représentation</a:t>
            </a:r>
            <a:r>
              <a:rPr lang="en-GB" dirty="0"/>
              <a:t> dans </a:t>
            </a:r>
            <a:r>
              <a:rPr lang="en-GB" dirty="0" err="1"/>
              <a:t>l’enseignement</a:t>
            </a:r>
            <a:r>
              <a:rPr lang="en-GB" dirty="0"/>
              <a:t> </a:t>
            </a:r>
            <a:r>
              <a:rPr lang="en-GB" dirty="0" err="1"/>
              <a:t>supérieur</a:t>
            </a:r>
            <a:r>
              <a:rPr lang="en-GB" dirty="0"/>
              <a:t> ? 
Et </a:t>
            </a:r>
            <a:r>
              <a:rPr lang="en-GB" dirty="0" err="1"/>
              <a:t>quel</a:t>
            </a:r>
            <a:r>
              <a:rPr lang="en-GB" dirty="0"/>
              <a:t> </a:t>
            </a:r>
            <a:r>
              <a:rPr lang="en-GB" dirty="0" err="1"/>
              <a:t>est</a:t>
            </a:r>
            <a:r>
              <a:rPr lang="en-GB" dirty="0"/>
              <a:t> </a:t>
            </a:r>
            <a:r>
              <a:rPr lang="en-GB" dirty="0" err="1"/>
              <a:t>l’impact</a:t>
            </a:r>
            <a:r>
              <a:rPr lang="en-GB" dirty="0"/>
              <a:t> des programmes et des </a:t>
            </a:r>
            <a:r>
              <a:rPr lang="en-GB" dirty="0" err="1"/>
              <a:t>expériences</a:t>
            </a:r>
            <a:r>
              <a:rPr lang="en-GB" dirty="0"/>
              <a:t> mis </a:t>
            </a:r>
            <a:r>
              <a:rPr lang="en-GB" dirty="0" err="1"/>
              <a:t>en</a:t>
            </a:r>
            <a:r>
              <a:rPr lang="en-GB" dirty="0"/>
              <a:t> </a:t>
            </a:r>
            <a:r>
              <a:rPr lang="en-GB" dirty="0" err="1"/>
              <a:t>évidence</a:t>
            </a:r>
            <a:r>
              <a:rPr lang="en-GB" dirty="0"/>
              <a:t> sur </a:t>
            </a:r>
            <a:r>
              <a:rPr lang="en-GB" dirty="0" err="1"/>
              <a:t>notre</a:t>
            </a:r>
            <a:r>
              <a:rPr lang="en-GB" dirty="0"/>
              <a:t> site Web sur les </a:t>
            </a:r>
            <a:r>
              <a:rPr lang="en-GB" dirty="0" err="1"/>
              <a:t>expériences</a:t>
            </a:r>
            <a:r>
              <a:rPr lang="en-GB" dirty="0"/>
              <a:t> des gens ?
Par la suite, </a:t>
            </a:r>
            <a:r>
              <a:rPr lang="en-GB" dirty="0" err="1"/>
              <a:t>nos</a:t>
            </a:r>
            <a:r>
              <a:rPr lang="en-GB" dirty="0"/>
              <a:t> participants </a:t>
            </a:r>
            <a:r>
              <a:rPr lang="en-GB" dirty="0" err="1"/>
              <a:t>ont</a:t>
            </a:r>
            <a:r>
              <a:rPr lang="en-GB" dirty="0"/>
              <a:t> </a:t>
            </a:r>
            <a:r>
              <a:rPr lang="en-GB" dirty="0" err="1"/>
              <a:t>participé</a:t>
            </a:r>
            <a:r>
              <a:rPr lang="en-GB" dirty="0"/>
              <a:t> </a:t>
            </a:r>
            <a:r>
              <a:rPr lang="en-GB" dirty="0" err="1"/>
              <a:t>à</a:t>
            </a:r>
            <a:r>
              <a:rPr lang="en-GB" dirty="0"/>
              <a:t> des discussions </a:t>
            </a:r>
            <a:r>
              <a:rPr lang="en-GB" dirty="0" err="1"/>
              <a:t>en</a:t>
            </a:r>
            <a:r>
              <a:rPr lang="en-GB" dirty="0"/>
              <a:t> petits </a:t>
            </a:r>
            <a:r>
              <a:rPr lang="en-GB" dirty="0" err="1"/>
              <a:t>groupes</a:t>
            </a:r>
            <a:r>
              <a:rPr lang="en-GB" dirty="0"/>
              <a:t> </a:t>
            </a:r>
            <a:r>
              <a:rPr lang="en-GB" dirty="0" err="1"/>
              <a:t>animées</a:t>
            </a:r>
            <a:r>
              <a:rPr lang="en-GB" dirty="0"/>
              <a:t> par les </a:t>
            </a:r>
            <a:r>
              <a:rPr lang="en-GB" dirty="0" err="1"/>
              <a:t>membres</a:t>
            </a:r>
            <a:r>
              <a:rPr lang="en-GB" dirty="0"/>
              <a:t> de </a:t>
            </a:r>
            <a:r>
              <a:rPr lang="en-GB" dirty="0" err="1"/>
              <a:t>notre</a:t>
            </a:r>
            <a:r>
              <a:rPr lang="en-GB" dirty="0"/>
              <a:t> panel et les </a:t>
            </a:r>
            <a:r>
              <a:rPr lang="en-GB" dirty="0" err="1"/>
              <a:t>membres</a:t>
            </a:r>
            <a:r>
              <a:rPr lang="en-GB" dirty="0"/>
              <a:t> de </a:t>
            </a:r>
            <a:r>
              <a:rPr lang="en-GB" dirty="0" err="1"/>
              <a:t>l’équipe</a:t>
            </a:r>
            <a:r>
              <a:rPr lang="en-GB" dirty="0"/>
              <a:t> des services Web. </a:t>
            </a:r>
            <a:r>
              <a:rPr lang="en-GB" dirty="0" err="1"/>
              <a:t>Ces</a:t>
            </a:r>
            <a:r>
              <a:rPr lang="en-GB" dirty="0"/>
              <a:t> discussions </a:t>
            </a:r>
            <a:r>
              <a:rPr lang="en-GB" dirty="0" err="1"/>
              <a:t>ont</a:t>
            </a:r>
            <a:r>
              <a:rPr lang="en-GB" dirty="0"/>
              <a:t> </a:t>
            </a:r>
            <a:r>
              <a:rPr lang="en-GB" dirty="0" err="1"/>
              <a:t>porté</a:t>
            </a:r>
            <a:r>
              <a:rPr lang="en-GB" dirty="0"/>
              <a:t> sur la </a:t>
            </a:r>
            <a:r>
              <a:rPr lang="en-GB" dirty="0" err="1"/>
              <a:t>façon</a:t>
            </a:r>
            <a:r>
              <a:rPr lang="en-GB" dirty="0"/>
              <a:t> </a:t>
            </a:r>
            <a:r>
              <a:rPr lang="en-GB" dirty="0" err="1"/>
              <a:t>dont</a:t>
            </a:r>
            <a:r>
              <a:rPr lang="en-GB" dirty="0"/>
              <a:t> nous </a:t>
            </a:r>
            <a:r>
              <a:rPr lang="en-GB" dirty="0" err="1"/>
              <a:t>construisons</a:t>
            </a:r>
            <a:r>
              <a:rPr lang="en-GB" dirty="0"/>
              <a:t> </a:t>
            </a:r>
            <a:r>
              <a:rPr lang="en-GB" dirty="0" err="1"/>
              <a:t>nos</a:t>
            </a:r>
            <a:r>
              <a:rPr lang="en-GB" dirty="0"/>
              <a:t> pages Web. Nous </a:t>
            </a:r>
            <a:r>
              <a:rPr lang="en-GB" dirty="0" err="1"/>
              <a:t>avons</a:t>
            </a:r>
            <a:r>
              <a:rPr lang="en-GB" dirty="0"/>
              <a:t> </a:t>
            </a:r>
            <a:r>
              <a:rPr lang="en-GB" dirty="0" err="1"/>
              <a:t>discuté</a:t>
            </a:r>
            <a:r>
              <a:rPr lang="en-GB" dirty="0"/>
              <a:t> de </a:t>
            </a:r>
            <a:r>
              <a:rPr lang="en-GB" dirty="0" err="1"/>
              <a:t>sujets</a:t>
            </a:r>
            <a:r>
              <a:rPr lang="en-GB" dirty="0"/>
              <a:t> </a:t>
            </a:r>
            <a:r>
              <a:rPr lang="en-GB" dirty="0" err="1"/>
              <a:t>tels</a:t>
            </a:r>
            <a:r>
              <a:rPr lang="en-GB" dirty="0"/>
              <a:t> que la </a:t>
            </a:r>
            <a:r>
              <a:rPr lang="en-GB" dirty="0" err="1"/>
              <a:t>façon</a:t>
            </a:r>
            <a:r>
              <a:rPr lang="en-GB" dirty="0"/>
              <a:t> </a:t>
            </a:r>
            <a:r>
              <a:rPr lang="en-GB" dirty="0" err="1"/>
              <a:t>dont</a:t>
            </a:r>
            <a:r>
              <a:rPr lang="en-GB" dirty="0"/>
              <a:t> la race et </a:t>
            </a:r>
            <a:r>
              <a:rPr lang="en-GB" dirty="0" err="1"/>
              <a:t>l’autochtonie</a:t>
            </a:r>
            <a:r>
              <a:rPr lang="en-GB" dirty="0"/>
              <a:t> </a:t>
            </a:r>
            <a:r>
              <a:rPr lang="en-GB" dirty="0" err="1"/>
              <a:t>devraient</a:t>
            </a:r>
            <a:r>
              <a:rPr lang="en-GB" dirty="0"/>
              <a:t> </a:t>
            </a:r>
            <a:r>
              <a:rPr lang="en-GB" dirty="0" err="1"/>
              <a:t>être</a:t>
            </a:r>
            <a:r>
              <a:rPr lang="en-GB" dirty="0"/>
              <a:t> </a:t>
            </a:r>
            <a:r>
              <a:rPr lang="en-GB" dirty="0" err="1"/>
              <a:t>représentées</a:t>
            </a:r>
            <a:r>
              <a:rPr lang="en-GB" dirty="0"/>
              <a:t> dans </a:t>
            </a:r>
            <a:r>
              <a:rPr lang="en-GB" dirty="0" err="1"/>
              <a:t>nos</a:t>
            </a:r>
            <a:r>
              <a:rPr lang="en-GB" dirty="0"/>
              <a:t> taxonomies. Nous </a:t>
            </a:r>
            <a:r>
              <a:rPr lang="en-GB" dirty="0" err="1"/>
              <a:t>avons</a:t>
            </a:r>
            <a:r>
              <a:rPr lang="en-GB" dirty="0"/>
              <a:t> </a:t>
            </a:r>
            <a:r>
              <a:rPr lang="en-GB" dirty="0" err="1"/>
              <a:t>également</a:t>
            </a:r>
            <a:r>
              <a:rPr lang="en-GB" dirty="0"/>
              <a:t> </a:t>
            </a:r>
            <a:r>
              <a:rPr lang="en-GB" dirty="0" err="1"/>
              <a:t>parlé</a:t>
            </a:r>
            <a:r>
              <a:rPr lang="en-GB" dirty="0"/>
              <a:t> de la </a:t>
            </a:r>
            <a:r>
              <a:rPr lang="en-GB" dirty="0" err="1"/>
              <a:t>nécessité</a:t>
            </a:r>
            <a:r>
              <a:rPr lang="en-GB" dirty="0"/>
              <a:t> de </a:t>
            </a:r>
            <a:r>
              <a:rPr lang="en-GB" dirty="0" err="1"/>
              <a:t>fournir</a:t>
            </a:r>
            <a:r>
              <a:rPr lang="en-GB" dirty="0"/>
              <a:t> un </a:t>
            </a:r>
            <a:r>
              <a:rPr lang="en-GB" dirty="0" err="1"/>
              <a:t>contexte</a:t>
            </a:r>
            <a:r>
              <a:rPr lang="en-GB" dirty="0"/>
              <a:t> dans les </a:t>
            </a:r>
            <a:r>
              <a:rPr lang="en-GB" dirty="0" err="1"/>
              <a:t>reconnaissances</a:t>
            </a:r>
            <a:r>
              <a:rPr lang="en-GB" dirty="0"/>
              <a:t> </a:t>
            </a:r>
            <a:r>
              <a:rPr lang="en-GB" dirty="0" err="1"/>
              <a:t>territoriales</a:t>
            </a:r>
            <a:r>
              <a:rPr lang="en-GB" dirty="0"/>
              <a:t> de </a:t>
            </a:r>
            <a:r>
              <a:rPr lang="en-GB" dirty="0" err="1"/>
              <a:t>notre</a:t>
            </a:r>
            <a:r>
              <a:rPr lang="en-GB" dirty="0"/>
              <a:t> site Web. Et nous </a:t>
            </a:r>
            <a:r>
              <a:rPr lang="en-GB" dirty="0" err="1"/>
              <a:t>avons</a:t>
            </a:r>
            <a:r>
              <a:rPr lang="en-GB" dirty="0"/>
              <a:t> </a:t>
            </a:r>
            <a:r>
              <a:rPr lang="en-GB" dirty="0" err="1"/>
              <a:t>discuté</a:t>
            </a:r>
            <a:r>
              <a:rPr lang="en-GB" dirty="0"/>
              <a:t> des lacunes </a:t>
            </a:r>
            <a:r>
              <a:rPr lang="en-GB" dirty="0" err="1"/>
              <a:t>en</a:t>
            </a:r>
            <a:r>
              <a:rPr lang="en-GB" dirty="0"/>
              <a:t> matière </a:t>
            </a:r>
            <a:r>
              <a:rPr lang="en-GB" dirty="0" err="1"/>
              <a:t>d’équité</a:t>
            </a:r>
            <a:r>
              <a:rPr lang="en-GB" dirty="0"/>
              <a:t> et de la </a:t>
            </a:r>
            <a:r>
              <a:rPr lang="en-GB" dirty="0" err="1"/>
              <a:t>façon</a:t>
            </a:r>
            <a:r>
              <a:rPr lang="en-GB" dirty="0"/>
              <a:t> </a:t>
            </a:r>
            <a:r>
              <a:rPr lang="en-GB" dirty="0" err="1"/>
              <a:t>dont</a:t>
            </a:r>
            <a:r>
              <a:rPr lang="en-GB" dirty="0"/>
              <a:t> nous y </a:t>
            </a:r>
            <a:r>
              <a:rPr lang="en-GB" dirty="0" err="1"/>
              <a:t>remédions</a:t>
            </a:r>
            <a:r>
              <a:rPr lang="en-GB" dirty="0"/>
              <a:t> dans </a:t>
            </a:r>
            <a:r>
              <a:rPr lang="en-GB" dirty="0" err="1"/>
              <a:t>nos</a:t>
            </a:r>
            <a:r>
              <a:rPr lang="en-GB" dirty="0"/>
              <a:t> pages Web.
Il </a:t>
            </a:r>
            <a:r>
              <a:rPr lang="en-GB" dirty="0" err="1"/>
              <a:t>s’agit</a:t>
            </a:r>
            <a:r>
              <a:rPr lang="en-GB" dirty="0"/>
              <a:t> de </a:t>
            </a:r>
            <a:r>
              <a:rPr lang="en-GB" dirty="0" err="1"/>
              <a:t>sujets</a:t>
            </a:r>
            <a:r>
              <a:rPr lang="en-GB" dirty="0"/>
              <a:t> qui ne </a:t>
            </a:r>
            <a:r>
              <a:rPr lang="en-GB" dirty="0" err="1"/>
              <a:t>pouvaient</a:t>
            </a:r>
            <a:r>
              <a:rPr lang="en-GB" dirty="0"/>
              <a:t> pas </a:t>
            </a:r>
            <a:r>
              <a:rPr lang="en-GB" dirty="0" err="1"/>
              <a:t>être</a:t>
            </a:r>
            <a:r>
              <a:rPr lang="en-GB" dirty="0"/>
              <a:t> </a:t>
            </a:r>
            <a:r>
              <a:rPr lang="en-GB" dirty="0" err="1"/>
              <a:t>abordés</a:t>
            </a:r>
            <a:r>
              <a:rPr lang="en-GB" dirty="0"/>
              <a:t> </a:t>
            </a:r>
            <a:r>
              <a:rPr lang="en-GB" dirty="0" err="1"/>
              <a:t>uniquement</a:t>
            </a:r>
            <a:r>
              <a:rPr lang="en-GB" dirty="0"/>
              <a:t> par </a:t>
            </a:r>
            <a:r>
              <a:rPr lang="en-GB" dirty="0" err="1"/>
              <a:t>l’équité</a:t>
            </a:r>
            <a:r>
              <a:rPr lang="en-GB" dirty="0"/>
              <a:t> </a:t>
            </a:r>
            <a:r>
              <a:rPr lang="en-GB" dirty="0" err="1"/>
              <a:t>ou</a:t>
            </a:r>
            <a:r>
              <a:rPr lang="en-GB" dirty="0"/>
              <a:t> </a:t>
            </a:r>
            <a:r>
              <a:rPr lang="en-GB" dirty="0" err="1"/>
              <a:t>nos</a:t>
            </a:r>
            <a:r>
              <a:rPr lang="en-GB" dirty="0"/>
              <a:t> </a:t>
            </a:r>
            <a:r>
              <a:rPr lang="en-GB" dirty="0" err="1"/>
              <a:t>équipes</a:t>
            </a:r>
            <a:r>
              <a:rPr lang="en-GB" dirty="0"/>
              <a:t> de services Web. Pour </a:t>
            </a:r>
            <a:r>
              <a:rPr lang="en-GB" dirty="0" err="1"/>
              <a:t>avoir</a:t>
            </a:r>
            <a:r>
              <a:rPr lang="en-GB" dirty="0"/>
              <a:t> </a:t>
            </a:r>
            <a:r>
              <a:rPr lang="en-GB" dirty="0" err="1"/>
              <a:t>une</a:t>
            </a:r>
            <a:r>
              <a:rPr lang="en-GB" dirty="0"/>
              <a:t> discussion </a:t>
            </a:r>
            <a:r>
              <a:rPr lang="en-GB" dirty="0" err="1"/>
              <a:t>complète</a:t>
            </a:r>
            <a:r>
              <a:rPr lang="en-GB" dirty="0"/>
              <a:t> sur </a:t>
            </a:r>
            <a:r>
              <a:rPr lang="en-GB" dirty="0" err="1"/>
              <a:t>ces</a:t>
            </a:r>
            <a:r>
              <a:rPr lang="en-GB" dirty="0"/>
              <a:t> </a:t>
            </a:r>
            <a:r>
              <a:rPr lang="en-GB" dirty="0" err="1"/>
              <a:t>sujets</a:t>
            </a:r>
            <a:r>
              <a:rPr lang="en-GB" dirty="0"/>
              <a:t>, </a:t>
            </a:r>
            <a:r>
              <a:rPr lang="en-GB" dirty="0" err="1"/>
              <a:t>ces</a:t>
            </a:r>
            <a:r>
              <a:rPr lang="en-GB" dirty="0"/>
              <a:t> </a:t>
            </a:r>
            <a:r>
              <a:rPr lang="en-GB" dirty="0" err="1"/>
              <a:t>expériences</a:t>
            </a:r>
            <a:r>
              <a:rPr lang="en-GB" dirty="0"/>
              <a:t> </a:t>
            </a:r>
            <a:r>
              <a:rPr lang="en-GB" dirty="0" err="1"/>
              <a:t>doivent</a:t>
            </a:r>
            <a:r>
              <a:rPr lang="en-GB" dirty="0"/>
              <a:t> </a:t>
            </a:r>
            <a:r>
              <a:rPr lang="en-GB" dirty="0" err="1"/>
              <a:t>être</a:t>
            </a:r>
            <a:r>
              <a:rPr lang="en-GB" dirty="0"/>
              <a:t> </a:t>
            </a:r>
            <a:r>
              <a:rPr lang="en-GB" dirty="0" err="1"/>
              <a:t>une</a:t>
            </a:r>
            <a:r>
              <a:rPr lang="en-GB" dirty="0"/>
              <a:t> collaboration.
</a:t>
            </a:r>
            <a:r>
              <a:rPr lang="en-GB" dirty="0" err="1"/>
              <a:t>Ainsi</a:t>
            </a:r>
            <a:r>
              <a:rPr lang="en-GB" dirty="0"/>
              <a:t>, </a:t>
            </a:r>
            <a:r>
              <a:rPr lang="en-GB" dirty="0" err="1"/>
              <a:t>nos</a:t>
            </a:r>
            <a:r>
              <a:rPr lang="en-GB" dirty="0"/>
              <a:t> </a:t>
            </a:r>
            <a:r>
              <a:rPr lang="en-GB" dirty="0" err="1"/>
              <a:t>événements</a:t>
            </a:r>
            <a:r>
              <a:rPr lang="en-GB" dirty="0"/>
              <a:t> et </a:t>
            </a:r>
            <a:r>
              <a:rPr lang="en-GB" dirty="0" err="1"/>
              <a:t>nos</a:t>
            </a:r>
            <a:r>
              <a:rPr lang="en-GB" dirty="0"/>
              <a:t> </a:t>
            </a:r>
            <a:r>
              <a:rPr lang="en-GB" dirty="0" err="1"/>
              <a:t>rassemblements</a:t>
            </a:r>
            <a:r>
              <a:rPr lang="en-GB" dirty="0"/>
              <a:t> </a:t>
            </a:r>
            <a:r>
              <a:rPr lang="en-GB" dirty="0" err="1"/>
              <a:t>communautaires</a:t>
            </a:r>
            <a:r>
              <a:rPr lang="en-GB" dirty="0"/>
              <a:t> </a:t>
            </a:r>
            <a:r>
              <a:rPr lang="en-GB" dirty="0" err="1"/>
              <a:t>sont</a:t>
            </a:r>
            <a:r>
              <a:rPr lang="en-GB" dirty="0"/>
              <a:t> un </a:t>
            </a:r>
            <a:r>
              <a:rPr lang="en-GB" dirty="0" err="1"/>
              <a:t>moyen</a:t>
            </a:r>
            <a:r>
              <a:rPr lang="en-GB" dirty="0"/>
              <a:t> de </a:t>
            </a:r>
            <a:r>
              <a:rPr lang="en-GB" dirty="0" err="1"/>
              <a:t>promouvoir</a:t>
            </a:r>
            <a:r>
              <a:rPr lang="en-GB" dirty="0"/>
              <a:t> les points de </a:t>
            </a:r>
            <a:r>
              <a:rPr lang="en-GB" dirty="0" err="1"/>
              <a:t>vue</a:t>
            </a:r>
            <a:r>
              <a:rPr lang="en-GB" dirty="0"/>
              <a:t> des </a:t>
            </a:r>
            <a:r>
              <a:rPr lang="en-GB" dirty="0" err="1"/>
              <a:t>membres</a:t>
            </a:r>
            <a:r>
              <a:rPr lang="en-GB" dirty="0"/>
              <a:t> de </a:t>
            </a:r>
            <a:r>
              <a:rPr lang="en-GB" dirty="0" err="1"/>
              <a:t>notre</a:t>
            </a:r>
            <a:r>
              <a:rPr lang="en-GB" dirty="0"/>
              <a:t> public non dominant.</a:t>
            </a: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19</a:t>
            </a:fld>
            <a:endParaRPr lang="en-GB" dirty="0"/>
          </a:p>
        </p:txBody>
      </p:sp>
    </p:spTree>
    <p:extLst>
      <p:ext uri="{BB962C8B-B14F-4D97-AF65-F5344CB8AC3E}">
        <p14:creationId xmlns:p14="http://schemas.microsoft.com/office/powerpoint/2010/main" val="1621385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Nous </a:t>
            </a:r>
            <a:r>
              <a:rPr lang="en-GB" dirty="0" err="1"/>
              <a:t>organisons</a:t>
            </a:r>
            <a:r>
              <a:rPr lang="en-GB" dirty="0"/>
              <a:t> </a:t>
            </a:r>
            <a:r>
              <a:rPr lang="en-GB" dirty="0" err="1"/>
              <a:t>également</a:t>
            </a:r>
            <a:r>
              <a:rPr lang="en-GB" dirty="0"/>
              <a:t> </a:t>
            </a:r>
            <a:r>
              <a:rPr lang="en-GB" dirty="0" err="1"/>
              <a:t>régulièrement</a:t>
            </a:r>
            <a:r>
              <a:rPr lang="en-GB" dirty="0"/>
              <a:t> des </a:t>
            </a:r>
            <a:r>
              <a:rPr lang="en-GB" dirty="0" err="1"/>
              <a:t>événements</a:t>
            </a:r>
            <a:r>
              <a:rPr lang="en-GB" dirty="0"/>
              <a:t> </a:t>
            </a:r>
            <a:r>
              <a:rPr lang="en-GB" dirty="0" err="1"/>
              <a:t>communautaires</a:t>
            </a:r>
            <a:r>
              <a:rPr lang="en-GB" dirty="0"/>
              <a:t>, </a:t>
            </a:r>
            <a:r>
              <a:rPr lang="en-GB" dirty="0" err="1"/>
              <a:t>notamment</a:t>
            </a:r>
            <a:r>
              <a:rPr lang="en-GB" dirty="0"/>
              <a:t>...
</a:t>
            </a:r>
            <a:r>
              <a:rPr lang="en-GB" dirty="0" err="1"/>
              <a:t>Voici</a:t>
            </a:r>
            <a:r>
              <a:rPr lang="en-GB" dirty="0"/>
              <a:t> des photos de </a:t>
            </a:r>
            <a:r>
              <a:rPr lang="en-GB" dirty="0" err="1"/>
              <a:t>notre</a:t>
            </a:r>
            <a:r>
              <a:rPr lang="en-GB" dirty="0"/>
              <a:t> </a:t>
            </a:r>
            <a:r>
              <a:rPr lang="en-GB" dirty="0" err="1"/>
              <a:t>récent</a:t>
            </a:r>
            <a:r>
              <a:rPr lang="en-GB" dirty="0"/>
              <a:t> </a:t>
            </a:r>
            <a:r>
              <a:rPr lang="en-GB" dirty="0" err="1"/>
              <a:t>événement</a:t>
            </a:r>
            <a:r>
              <a:rPr lang="en-GB" dirty="0"/>
              <a:t> sur les pratiques </a:t>
            </a:r>
            <a:r>
              <a:rPr lang="en-GB" dirty="0" err="1"/>
              <a:t>exemplaires</a:t>
            </a:r>
            <a:r>
              <a:rPr lang="en-GB" dirty="0"/>
              <a:t> </a:t>
            </a:r>
            <a:r>
              <a:rPr lang="en-GB" dirty="0" err="1"/>
              <a:t>en</a:t>
            </a:r>
            <a:r>
              <a:rPr lang="en-GB" dirty="0"/>
              <a:t> matière </a:t>
            </a:r>
            <a:r>
              <a:rPr lang="en-GB" dirty="0" err="1"/>
              <a:t>d’équité</a:t>
            </a:r>
            <a:r>
              <a:rPr lang="en-GB" dirty="0"/>
              <a:t>, de </a:t>
            </a:r>
            <a:r>
              <a:rPr lang="en-GB" dirty="0" err="1"/>
              <a:t>diversité</a:t>
            </a:r>
            <a:r>
              <a:rPr lang="en-GB" dirty="0"/>
              <a:t> et </a:t>
            </a:r>
            <a:r>
              <a:rPr lang="en-GB" dirty="0" err="1"/>
              <a:t>d’inclusion</a:t>
            </a:r>
            <a:r>
              <a:rPr lang="en-GB" dirty="0"/>
              <a:t> pour les sites Web, qui a </a:t>
            </a:r>
            <a:r>
              <a:rPr lang="en-GB" dirty="0" err="1"/>
              <a:t>eu</a:t>
            </a:r>
            <a:r>
              <a:rPr lang="en-GB" dirty="0"/>
              <a:t> lieu pendant la </a:t>
            </a:r>
            <a:r>
              <a:rPr lang="en-GB" dirty="0" err="1"/>
              <a:t>Semaine</a:t>
            </a:r>
            <a:r>
              <a:rPr lang="en-GB" dirty="0"/>
              <a:t> de sensibilisation aux cultures </a:t>
            </a:r>
            <a:r>
              <a:rPr lang="en-GB" dirty="0" err="1"/>
              <a:t>autochtones</a:t>
            </a:r>
            <a:r>
              <a:rPr lang="en-GB" dirty="0"/>
              <a:t> </a:t>
            </a:r>
            <a:r>
              <a:rPr lang="en-GB" dirty="0" err="1"/>
              <a:t>en</a:t>
            </a:r>
            <a:r>
              <a:rPr lang="en-GB" dirty="0"/>
              <a:t> </a:t>
            </a:r>
            <a:r>
              <a:rPr lang="en-GB" dirty="0" err="1"/>
              <a:t>septembre</a:t>
            </a:r>
            <a:r>
              <a:rPr lang="en-GB" dirty="0"/>
              <a:t> dernier 
Notre </a:t>
            </a:r>
            <a:r>
              <a:rPr lang="en-GB" dirty="0" err="1"/>
              <a:t>événement</a:t>
            </a:r>
            <a:r>
              <a:rPr lang="en-GB" dirty="0"/>
              <a:t> </a:t>
            </a:r>
            <a:r>
              <a:rPr lang="en-GB" dirty="0" err="1"/>
              <a:t>comprenait</a:t>
            </a:r>
            <a:r>
              <a:rPr lang="en-GB" dirty="0"/>
              <a:t> </a:t>
            </a:r>
            <a:r>
              <a:rPr lang="en-GB" dirty="0" err="1"/>
              <a:t>une</a:t>
            </a:r>
            <a:r>
              <a:rPr lang="en-GB" dirty="0"/>
              <a:t> table ronde au </a:t>
            </a:r>
            <a:r>
              <a:rPr lang="en-GB" dirty="0" err="1"/>
              <a:t>cours</a:t>
            </a:r>
            <a:r>
              <a:rPr lang="en-GB" dirty="0"/>
              <a:t> de </a:t>
            </a:r>
            <a:r>
              <a:rPr lang="en-GB" dirty="0" err="1"/>
              <a:t>laquelle</a:t>
            </a:r>
            <a:r>
              <a:rPr lang="en-GB" dirty="0"/>
              <a:t> nous </a:t>
            </a:r>
            <a:r>
              <a:rPr lang="en-GB" dirty="0" err="1"/>
              <a:t>avons</a:t>
            </a:r>
            <a:r>
              <a:rPr lang="en-GB" dirty="0"/>
              <a:t> </a:t>
            </a:r>
            <a:r>
              <a:rPr lang="en-GB" dirty="0" err="1"/>
              <a:t>répondu</a:t>
            </a:r>
            <a:r>
              <a:rPr lang="en-GB" dirty="0"/>
              <a:t> </a:t>
            </a:r>
            <a:r>
              <a:rPr lang="en-GB" dirty="0" err="1"/>
              <a:t>à</a:t>
            </a:r>
            <a:r>
              <a:rPr lang="en-GB" dirty="0"/>
              <a:t> des questions </a:t>
            </a:r>
            <a:r>
              <a:rPr lang="en-GB" dirty="0" err="1"/>
              <a:t>telles</a:t>
            </a:r>
            <a:r>
              <a:rPr lang="en-GB" dirty="0"/>
              <a:t> que : 
</a:t>
            </a:r>
            <a:r>
              <a:rPr lang="en-GB" dirty="0" err="1"/>
              <a:t>Quels</a:t>
            </a:r>
            <a:r>
              <a:rPr lang="en-GB" dirty="0"/>
              <a:t> </a:t>
            </a:r>
            <a:r>
              <a:rPr lang="en-GB" dirty="0" err="1"/>
              <a:t>sont</a:t>
            </a:r>
            <a:r>
              <a:rPr lang="en-GB" dirty="0"/>
              <a:t> les </a:t>
            </a:r>
            <a:r>
              <a:rPr lang="en-GB" dirty="0" err="1"/>
              <a:t>enjeux</a:t>
            </a:r>
            <a:r>
              <a:rPr lang="en-GB" dirty="0"/>
              <a:t> </a:t>
            </a:r>
            <a:r>
              <a:rPr lang="en-GB" dirty="0" err="1"/>
              <a:t>liés</a:t>
            </a:r>
            <a:r>
              <a:rPr lang="en-GB" dirty="0"/>
              <a:t> </a:t>
            </a:r>
            <a:r>
              <a:rPr lang="en-GB" dirty="0" err="1"/>
              <a:t>à</a:t>
            </a:r>
            <a:r>
              <a:rPr lang="en-GB" dirty="0"/>
              <a:t> la </a:t>
            </a:r>
            <a:r>
              <a:rPr lang="en-GB" dirty="0" err="1"/>
              <a:t>représentation</a:t>
            </a:r>
            <a:r>
              <a:rPr lang="en-GB" dirty="0"/>
              <a:t> dans </a:t>
            </a:r>
            <a:r>
              <a:rPr lang="en-GB" dirty="0" err="1"/>
              <a:t>l’enseignement</a:t>
            </a:r>
            <a:r>
              <a:rPr lang="en-GB" dirty="0"/>
              <a:t> </a:t>
            </a:r>
            <a:r>
              <a:rPr lang="en-GB" dirty="0" err="1"/>
              <a:t>supérieur</a:t>
            </a:r>
            <a:r>
              <a:rPr lang="en-GB" dirty="0"/>
              <a:t> ? 
Et </a:t>
            </a:r>
            <a:r>
              <a:rPr lang="en-GB" dirty="0" err="1"/>
              <a:t>quel</a:t>
            </a:r>
            <a:r>
              <a:rPr lang="en-GB" dirty="0"/>
              <a:t> </a:t>
            </a:r>
            <a:r>
              <a:rPr lang="en-GB" dirty="0" err="1"/>
              <a:t>est</a:t>
            </a:r>
            <a:r>
              <a:rPr lang="en-GB" dirty="0"/>
              <a:t> </a:t>
            </a:r>
            <a:r>
              <a:rPr lang="en-GB" dirty="0" err="1"/>
              <a:t>l’impact</a:t>
            </a:r>
            <a:r>
              <a:rPr lang="en-GB" dirty="0"/>
              <a:t> des programmes et des </a:t>
            </a:r>
            <a:r>
              <a:rPr lang="en-GB" dirty="0" err="1"/>
              <a:t>expériences</a:t>
            </a:r>
            <a:r>
              <a:rPr lang="en-GB" dirty="0"/>
              <a:t> mis </a:t>
            </a:r>
            <a:r>
              <a:rPr lang="en-GB" dirty="0" err="1"/>
              <a:t>en</a:t>
            </a:r>
            <a:r>
              <a:rPr lang="en-GB" dirty="0"/>
              <a:t> </a:t>
            </a:r>
            <a:r>
              <a:rPr lang="en-GB" dirty="0" err="1"/>
              <a:t>évidence</a:t>
            </a:r>
            <a:r>
              <a:rPr lang="en-GB" dirty="0"/>
              <a:t> sur </a:t>
            </a:r>
            <a:r>
              <a:rPr lang="en-GB" dirty="0" err="1"/>
              <a:t>notre</a:t>
            </a:r>
            <a:r>
              <a:rPr lang="en-GB" dirty="0"/>
              <a:t> site Web sur les </a:t>
            </a:r>
            <a:r>
              <a:rPr lang="en-GB" dirty="0" err="1"/>
              <a:t>expériences</a:t>
            </a:r>
            <a:r>
              <a:rPr lang="en-GB" dirty="0"/>
              <a:t> des gens ?
Par la suite, </a:t>
            </a:r>
            <a:r>
              <a:rPr lang="en-GB" dirty="0" err="1"/>
              <a:t>nos</a:t>
            </a:r>
            <a:r>
              <a:rPr lang="en-GB" dirty="0"/>
              <a:t> participants </a:t>
            </a:r>
            <a:r>
              <a:rPr lang="en-GB" dirty="0" err="1"/>
              <a:t>ont</a:t>
            </a:r>
            <a:r>
              <a:rPr lang="en-GB" dirty="0"/>
              <a:t> </a:t>
            </a:r>
            <a:r>
              <a:rPr lang="en-GB" dirty="0" err="1"/>
              <a:t>participé</a:t>
            </a:r>
            <a:r>
              <a:rPr lang="en-GB" dirty="0"/>
              <a:t> </a:t>
            </a:r>
            <a:r>
              <a:rPr lang="en-GB" dirty="0" err="1"/>
              <a:t>à</a:t>
            </a:r>
            <a:r>
              <a:rPr lang="en-GB" dirty="0"/>
              <a:t> des discussions </a:t>
            </a:r>
            <a:r>
              <a:rPr lang="en-GB" dirty="0" err="1"/>
              <a:t>en</a:t>
            </a:r>
            <a:r>
              <a:rPr lang="en-GB" dirty="0"/>
              <a:t> petits </a:t>
            </a:r>
            <a:r>
              <a:rPr lang="en-GB" dirty="0" err="1"/>
              <a:t>groupes</a:t>
            </a:r>
            <a:r>
              <a:rPr lang="en-GB" dirty="0"/>
              <a:t> </a:t>
            </a:r>
            <a:r>
              <a:rPr lang="en-GB" dirty="0" err="1"/>
              <a:t>animées</a:t>
            </a:r>
            <a:r>
              <a:rPr lang="en-GB" dirty="0"/>
              <a:t> par les </a:t>
            </a:r>
            <a:r>
              <a:rPr lang="en-GB" dirty="0" err="1"/>
              <a:t>membres</a:t>
            </a:r>
            <a:r>
              <a:rPr lang="en-GB" dirty="0"/>
              <a:t> de </a:t>
            </a:r>
            <a:r>
              <a:rPr lang="en-GB" dirty="0" err="1"/>
              <a:t>notre</a:t>
            </a:r>
            <a:r>
              <a:rPr lang="en-GB" dirty="0"/>
              <a:t> panel et les </a:t>
            </a:r>
            <a:r>
              <a:rPr lang="en-GB" dirty="0" err="1"/>
              <a:t>membres</a:t>
            </a:r>
            <a:r>
              <a:rPr lang="en-GB" dirty="0"/>
              <a:t> de </a:t>
            </a:r>
            <a:r>
              <a:rPr lang="en-GB" dirty="0" err="1"/>
              <a:t>l’équipe</a:t>
            </a:r>
            <a:r>
              <a:rPr lang="en-GB" dirty="0"/>
              <a:t> des services Web. </a:t>
            </a:r>
            <a:r>
              <a:rPr lang="en-GB" dirty="0" err="1"/>
              <a:t>Ces</a:t>
            </a:r>
            <a:r>
              <a:rPr lang="en-GB" dirty="0"/>
              <a:t> discussions </a:t>
            </a:r>
            <a:r>
              <a:rPr lang="en-GB" dirty="0" err="1"/>
              <a:t>ont</a:t>
            </a:r>
            <a:r>
              <a:rPr lang="en-GB" dirty="0"/>
              <a:t> </a:t>
            </a:r>
            <a:r>
              <a:rPr lang="en-GB" dirty="0" err="1"/>
              <a:t>porté</a:t>
            </a:r>
            <a:r>
              <a:rPr lang="en-GB" dirty="0"/>
              <a:t> sur la </a:t>
            </a:r>
            <a:r>
              <a:rPr lang="en-GB" dirty="0" err="1"/>
              <a:t>façon</a:t>
            </a:r>
            <a:r>
              <a:rPr lang="en-GB" dirty="0"/>
              <a:t> </a:t>
            </a:r>
            <a:r>
              <a:rPr lang="en-GB" dirty="0" err="1"/>
              <a:t>dont</a:t>
            </a:r>
            <a:r>
              <a:rPr lang="en-GB" dirty="0"/>
              <a:t> nous </a:t>
            </a:r>
            <a:r>
              <a:rPr lang="en-GB" dirty="0" err="1"/>
              <a:t>construisons</a:t>
            </a:r>
            <a:r>
              <a:rPr lang="en-GB" dirty="0"/>
              <a:t> </a:t>
            </a:r>
            <a:r>
              <a:rPr lang="en-GB" dirty="0" err="1"/>
              <a:t>nos</a:t>
            </a:r>
            <a:r>
              <a:rPr lang="en-GB" dirty="0"/>
              <a:t> pages Web. Nous </a:t>
            </a:r>
            <a:r>
              <a:rPr lang="en-GB" dirty="0" err="1"/>
              <a:t>avons</a:t>
            </a:r>
            <a:r>
              <a:rPr lang="en-GB" dirty="0"/>
              <a:t> </a:t>
            </a:r>
            <a:r>
              <a:rPr lang="en-GB" dirty="0" err="1"/>
              <a:t>discuté</a:t>
            </a:r>
            <a:r>
              <a:rPr lang="en-GB" dirty="0"/>
              <a:t> de </a:t>
            </a:r>
            <a:r>
              <a:rPr lang="en-GB" dirty="0" err="1"/>
              <a:t>sujets</a:t>
            </a:r>
            <a:r>
              <a:rPr lang="en-GB" dirty="0"/>
              <a:t> </a:t>
            </a:r>
            <a:r>
              <a:rPr lang="en-GB" dirty="0" err="1"/>
              <a:t>tels</a:t>
            </a:r>
            <a:r>
              <a:rPr lang="en-GB" dirty="0"/>
              <a:t> que la </a:t>
            </a:r>
            <a:r>
              <a:rPr lang="en-GB" dirty="0" err="1"/>
              <a:t>façon</a:t>
            </a:r>
            <a:r>
              <a:rPr lang="en-GB" dirty="0"/>
              <a:t> </a:t>
            </a:r>
            <a:r>
              <a:rPr lang="en-GB" dirty="0" err="1"/>
              <a:t>dont</a:t>
            </a:r>
            <a:r>
              <a:rPr lang="en-GB" dirty="0"/>
              <a:t> la race et </a:t>
            </a:r>
            <a:r>
              <a:rPr lang="en-GB" dirty="0" err="1"/>
              <a:t>l’autochtonie</a:t>
            </a:r>
            <a:r>
              <a:rPr lang="en-GB" dirty="0"/>
              <a:t> </a:t>
            </a:r>
            <a:r>
              <a:rPr lang="en-GB" dirty="0" err="1"/>
              <a:t>devraient</a:t>
            </a:r>
            <a:r>
              <a:rPr lang="en-GB" dirty="0"/>
              <a:t> </a:t>
            </a:r>
            <a:r>
              <a:rPr lang="en-GB" dirty="0" err="1"/>
              <a:t>être</a:t>
            </a:r>
            <a:r>
              <a:rPr lang="en-GB" dirty="0"/>
              <a:t> </a:t>
            </a:r>
            <a:r>
              <a:rPr lang="en-GB" dirty="0" err="1"/>
              <a:t>représentées</a:t>
            </a:r>
            <a:r>
              <a:rPr lang="en-GB" dirty="0"/>
              <a:t> dans </a:t>
            </a:r>
            <a:r>
              <a:rPr lang="en-GB" dirty="0" err="1"/>
              <a:t>nos</a:t>
            </a:r>
            <a:r>
              <a:rPr lang="en-GB" dirty="0"/>
              <a:t> taxonomies. Nous </a:t>
            </a:r>
            <a:r>
              <a:rPr lang="en-GB" dirty="0" err="1"/>
              <a:t>avons</a:t>
            </a:r>
            <a:r>
              <a:rPr lang="en-GB" dirty="0"/>
              <a:t> </a:t>
            </a:r>
            <a:r>
              <a:rPr lang="en-GB" dirty="0" err="1"/>
              <a:t>également</a:t>
            </a:r>
            <a:r>
              <a:rPr lang="en-GB" dirty="0"/>
              <a:t> </a:t>
            </a:r>
            <a:r>
              <a:rPr lang="en-GB" dirty="0" err="1"/>
              <a:t>parlé</a:t>
            </a:r>
            <a:r>
              <a:rPr lang="en-GB" dirty="0"/>
              <a:t> de la </a:t>
            </a:r>
            <a:r>
              <a:rPr lang="en-GB" dirty="0" err="1"/>
              <a:t>nécessité</a:t>
            </a:r>
            <a:r>
              <a:rPr lang="en-GB" dirty="0"/>
              <a:t> de </a:t>
            </a:r>
            <a:r>
              <a:rPr lang="en-GB" dirty="0" err="1"/>
              <a:t>fournir</a:t>
            </a:r>
            <a:r>
              <a:rPr lang="en-GB" dirty="0"/>
              <a:t> un </a:t>
            </a:r>
            <a:r>
              <a:rPr lang="en-GB" dirty="0" err="1"/>
              <a:t>contexte</a:t>
            </a:r>
            <a:r>
              <a:rPr lang="en-GB" dirty="0"/>
              <a:t> dans les </a:t>
            </a:r>
            <a:r>
              <a:rPr lang="en-GB" dirty="0" err="1"/>
              <a:t>reconnaissances</a:t>
            </a:r>
            <a:r>
              <a:rPr lang="en-GB" dirty="0"/>
              <a:t> </a:t>
            </a:r>
            <a:r>
              <a:rPr lang="en-GB" dirty="0" err="1"/>
              <a:t>territoriales</a:t>
            </a:r>
            <a:r>
              <a:rPr lang="en-GB" dirty="0"/>
              <a:t> de </a:t>
            </a:r>
            <a:r>
              <a:rPr lang="en-GB" dirty="0" err="1"/>
              <a:t>notre</a:t>
            </a:r>
            <a:r>
              <a:rPr lang="en-GB" dirty="0"/>
              <a:t> site Web. Et nous </a:t>
            </a:r>
            <a:r>
              <a:rPr lang="en-GB" dirty="0" err="1"/>
              <a:t>avons</a:t>
            </a:r>
            <a:r>
              <a:rPr lang="en-GB" dirty="0"/>
              <a:t> </a:t>
            </a:r>
            <a:r>
              <a:rPr lang="en-GB" dirty="0" err="1"/>
              <a:t>discuté</a:t>
            </a:r>
            <a:r>
              <a:rPr lang="en-GB" dirty="0"/>
              <a:t> des lacunes </a:t>
            </a:r>
            <a:r>
              <a:rPr lang="en-GB" dirty="0" err="1"/>
              <a:t>en</a:t>
            </a:r>
            <a:r>
              <a:rPr lang="en-GB" dirty="0"/>
              <a:t> matière </a:t>
            </a:r>
            <a:r>
              <a:rPr lang="en-GB" dirty="0" err="1"/>
              <a:t>d’équité</a:t>
            </a:r>
            <a:r>
              <a:rPr lang="en-GB" dirty="0"/>
              <a:t> et de la </a:t>
            </a:r>
            <a:r>
              <a:rPr lang="en-GB" dirty="0" err="1"/>
              <a:t>façon</a:t>
            </a:r>
            <a:r>
              <a:rPr lang="en-GB" dirty="0"/>
              <a:t> </a:t>
            </a:r>
            <a:r>
              <a:rPr lang="en-GB" dirty="0" err="1"/>
              <a:t>dont</a:t>
            </a:r>
            <a:r>
              <a:rPr lang="en-GB" dirty="0"/>
              <a:t> nous y </a:t>
            </a:r>
            <a:r>
              <a:rPr lang="en-GB" dirty="0" err="1"/>
              <a:t>remédions</a:t>
            </a:r>
            <a:r>
              <a:rPr lang="en-GB" dirty="0"/>
              <a:t> dans </a:t>
            </a:r>
            <a:r>
              <a:rPr lang="en-GB" dirty="0" err="1"/>
              <a:t>nos</a:t>
            </a:r>
            <a:r>
              <a:rPr lang="en-GB" dirty="0"/>
              <a:t> pages Web.
Il </a:t>
            </a:r>
            <a:r>
              <a:rPr lang="en-GB" dirty="0" err="1"/>
              <a:t>s’agit</a:t>
            </a:r>
            <a:r>
              <a:rPr lang="en-GB" dirty="0"/>
              <a:t> de </a:t>
            </a:r>
            <a:r>
              <a:rPr lang="en-GB" dirty="0" err="1"/>
              <a:t>sujets</a:t>
            </a:r>
            <a:r>
              <a:rPr lang="en-GB" dirty="0"/>
              <a:t> qui ne </a:t>
            </a:r>
            <a:r>
              <a:rPr lang="en-GB" dirty="0" err="1"/>
              <a:t>pouvaient</a:t>
            </a:r>
            <a:r>
              <a:rPr lang="en-GB" dirty="0"/>
              <a:t> pas </a:t>
            </a:r>
            <a:r>
              <a:rPr lang="en-GB" dirty="0" err="1"/>
              <a:t>être</a:t>
            </a:r>
            <a:r>
              <a:rPr lang="en-GB" dirty="0"/>
              <a:t> </a:t>
            </a:r>
            <a:r>
              <a:rPr lang="en-GB" dirty="0" err="1"/>
              <a:t>abordés</a:t>
            </a:r>
            <a:r>
              <a:rPr lang="en-GB" dirty="0"/>
              <a:t> </a:t>
            </a:r>
            <a:r>
              <a:rPr lang="en-GB" dirty="0" err="1"/>
              <a:t>uniquement</a:t>
            </a:r>
            <a:r>
              <a:rPr lang="en-GB" dirty="0"/>
              <a:t> par </a:t>
            </a:r>
            <a:r>
              <a:rPr lang="en-GB" dirty="0" err="1"/>
              <a:t>l’équité</a:t>
            </a:r>
            <a:r>
              <a:rPr lang="en-GB" dirty="0"/>
              <a:t> </a:t>
            </a:r>
            <a:r>
              <a:rPr lang="en-GB" dirty="0" err="1"/>
              <a:t>ou</a:t>
            </a:r>
            <a:r>
              <a:rPr lang="en-GB" dirty="0"/>
              <a:t> </a:t>
            </a:r>
            <a:r>
              <a:rPr lang="en-GB" dirty="0" err="1"/>
              <a:t>nos</a:t>
            </a:r>
            <a:r>
              <a:rPr lang="en-GB" dirty="0"/>
              <a:t> </a:t>
            </a:r>
            <a:r>
              <a:rPr lang="en-GB" dirty="0" err="1"/>
              <a:t>équipes</a:t>
            </a:r>
            <a:r>
              <a:rPr lang="en-GB" dirty="0"/>
              <a:t> de services Web. Pour </a:t>
            </a:r>
            <a:r>
              <a:rPr lang="en-GB" dirty="0" err="1"/>
              <a:t>avoir</a:t>
            </a:r>
            <a:r>
              <a:rPr lang="en-GB" dirty="0"/>
              <a:t> </a:t>
            </a:r>
            <a:r>
              <a:rPr lang="en-GB" dirty="0" err="1"/>
              <a:t>une</a:t>
            </a:r>
            <a:r>
              <a:rPr lang="en-GB" dirty="0"/>
              <a:t> discussion </a:t>
            </a:r>
            <a:r>
              <a:rPr lang="en-GB" dirty="0" err="1"/>
              <a:t>complète</a:t>
            </a:r>
            <a:r>
              <a:rPr lang="en-GB" dirty="0"/>
              <a:t> sur </a:t>
            </a:r>
            <a:r>
              <a:rPr lang="en-GB" dirty="0" err="1"/>
              <a:t>ces</a:t>
            </a:r>
            <a:r>
              <a:rPr lang="en-GB" dirty="0"/>
              <a:t> </a:t>
            </a:r>
            <a:r>
              <a:rPr lang="en-GB" dirty="0" err="1"/>
              <a:t>sujets</a:t>
            </a:r>
            <a:r>
              <a:rPr lang="en-GB" dirty="0"/>
              <a:t>, </a:t>
            </a:r>
            <a:r>
              <a:rPr lang="en-GB" dirty="0" err="1"/>
              <a:t>ces</a:t>
            </a:r>
            <a:r>
              <a:rPr lang="en-GB" dirty="0"/>
              <a:t> </a:t>
            </a:r>
            <a:r>
              <a:rPr lang="en-GB" dirty="0" err="1"/>
              <a:t>expériences</a:t>
            </a:r>
            <a:r>
              <a:rPr lang="en-GB" dirty="0"/>
              <a:t> </a:t>
            </a:r>
            <a:r>
              <a:rPr lang="en-GB" dirty="0" err="1"/>
              <a:t>doivent</a:t>
            </a:r>
            <a:r>
              <a:rPr lang="en-GB" dirty="0"/>
              <a:t> </a:t>
            </a:r>
            <a:r>
              <a:rPr lang="en-GB" dirty="0" err="1"/>
              <a:t>être</a:t>
            </a:r>
            <a:r>
              <a:rPr lang="en-GB" dirty="0"/>
              <a:t> </a:t>
            </a:r>
            <a:r>
              <a:rPr lang="en-GB" dirty="0" err="1"/>
              <a:t>une</a:t>
            </a:r>
            <a:r>
              <a:rPr lang="en-GB" dirty="0"/>
              <a:t> collaboration.
</a:t>
            </a:r>
            <a:r>
              <a:rPr lang="en-GB" dirty="0" err="1"/>
              <a:t>Ainsi</a:t>
            </a:r>
            <a:r>
              <a:rPr lang="en-GB" dirty="0"/>
              <a:t>, </a:t>
            </a:r>
            <a:r>
              <a:rPr lang="en-GB" dirty="0" err="1"/>
              <a:t>nos</a:t>
            </a:r>
            <a:r>
              <a:rPr lang="en-GB" dirty="0"/>
              <a:t> </a:t>
            </a:r>
            <a:r>
              <a:rPr lang="en-GB" dirty="0" err="1"/>
              <a:t>événements</a:t>
            </a:r>
            <a:r>
              <a:rPr lang="en-GB" dirty="0"/>
              <a:t> et </a:t>
            </a:r>
            <a:r>
              <a:rPr lang="en-GB" dirty="0" err="1"/>
              <a:t>nos</a:t>
            </a:r>
            <a:r>
              <a:rPr lang="en-GB" dirty="0"/>
              <a:t> </a:t>
            </a:r>
            <a:r>
              <a:rPr lang="en-GB" dirty="0" err="1"/>
              <a:t>rassemblements</a:t>
            </a:r>
            <a:r>
              <a:rPr lang="en-GB" dirty="0"/>
              <a:t> </a:t>
            </a:r>
            <a:r>
              <a:rPr lang="en-GB" dirty="0" err="1"/>
              <a:t>communautaires</a:t>
            </a:r>
            <a:r>
              <a:rPr lang="en-GB" dirty="0"/>
              <a:t> </a:t>
            </a:r>
            <a:r>
              <a:rPr lang="en-GB" dirty="0" err="1"/>
              <a:t>sont</a:t>
            </a:r>
            <a:r>
              <a:rPr lang="en-GB" dirty="0"/>
              <a:t> un </a:t>
            </a:r>
            <a:r>
              <a:rPr lang="en-GB" dirty="0" err="1"/>
              <a:t>moyen</a:t>
            </a:r>
            <a:r>
              <a:rPr lang="en-GB" dirty="0"/>
              <a:t> de </a:t>
            </a:r>
            <a:r>
              <a:rPr lang="en-GB" dirty="0" err="1"/>
              <a:t>promouvoir</a:t>
            </a:r>
            <a:r>
              <a:rPr lang="en-GB" dirty="0"/>
              <a:t> les points de </a:t>
            </a:r>
            <a:r>
              <a:rPr lang="en-GB" dirty="0" err="1"/>
              <a:t>vue</a:t>
            </a:r>
            <a:r>
              <a:rPr lang="en-GB" dirty="0"/>
              <a:t> des </a:t>
            </a:r>
            <a:r>
              <a:rPr lang="en-GB" dirty="0" err="1"/>
              <a:t>membres</a:t>
            </a:r>
            <a:r>
              <a:rPr lang="en-GB" dirty="0"/>
              <a:t> de </a:t>
            </a:r>
            <a:r>
              <a:rPr lang="en-GB" dirty="0" err="1"/>
              <a:t>notre</a:t>
            </a:r>
            <a:r>
              <a:rPr lang="en-GB" dirty="0"/>
              <a:t> public non dominant.</a:t>
            </a:r>
            <a:endParaRPr lang="en-CA" dirty="0"/>
          </a:p>
        </p:txBody>
      </p:sp>
      <p:sp>
        <p:nvSpPr>
          <p:cNvPr id="4" name="Slide Number Placeholder 3"/>
          <p:cNvSpPr>
            <a:spLocks noGrp="1"/>
          </p:cNvSpPr>
          <p:nvPr>
            <p:ph type="sldNum" sz="quarter" idx="5"/>
          </p:nvPr>
        </p:nvSpPr>
        <p:spPr/>
        <p:txBody>
          <a:bodyPr/>
          <a:lstStyle/>
          <a:p>
            <a:fld id="{27144FBD-21DB-6145-BAF0-D48525077FA0}" type="slidenum">
              <a:rPr lang="en-GB" smtClean="0"/>
              <a:t>20</a:t>
            </a:fld>
            <a:endParaRPr lang="en-GB" dirty="0"/>
          </a:p>
        </p:txBody>
      </p:sp>
    </p:spTree>
    <p:extLst>
      <p:ext uri="{BB962C8B-B14F-4D97-AF65-F5344CB8AC3E}">
        <p14:creationId xmlns:p14="http://schemas.microsoft.com/office/powerpoint/2010/main" val="293739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Jaylen - 
Et un dernier aspect de la </a:t>
            </a:r>
            <a:r>
              <a:rPr lang="en-GB" dirty="0" err="1">
                <a:cs typeface="Calibri"/>
              </a:rPr>
              <a:t>façon</a:t>
            </a:r>
            <a:r>
              <a:rPr lang="en-GB" dirty="0">
                <a:cs typeface="Calibri"/>
              </a:rPr>
              <a:t> </a:t>
            </a:r>
            <a:r>
              <a:rPr lang="en-GB" dirty="0" err="1">
                <a:cs typeface="Calibri"/>
              </a:rPr>
              <a:t>dont</a:t>
            </a:r>
            <a:r>
              <a:rPr lang="en-GB" dirty="0">
                <a:cs typeface="Calibri"/>
              </a:rPr>
              <a:t> nous </a:t>
            </a:r>
            <a:r>
              <a:rPr lang="en-GB" dirty="0" err="1">
                <a:cs typeface="Calibri"/>
              </a:rPr>
              <a:t>pouvons</a:t>
            </a:r>
            <a:r>
              <a:rPr lang="en-GB" dirty="0">
                <a:cs typeface="Calibri"/>
              </a:rPr>
              <a:t> aider les gens </a:t>
            </a:r>
            <a:r>
              <a:rPr lang="en-GB" dirty="0" err="1">
                <a:cs typeface="Calibri"/>
              </a:rPr>
              <a:t>à</a:t>
            </a:r>
            <a:r>
              <a:rPr lang="en-GB" dirty="0">
                <a:cs typeface="Calibri"/>
              </a:rPr>
              <a:t> faire entendre </a:t>
            </a:r>
            <a:r>
              <a:rPr lang="en-GB" dirty="0" err="1">
                <a:cs typeface="Calibri"/>
              </a:rPr>
              <a:t>leur</a:t>
            </a:r>
            <a:r>
              <a:rPr lang="en-GB" dirty="0">
                <a:cs typeface="Calibri"/>
              </a:rPr>
              <a:t> </a:t>
            </a:r>
            <a:r>
              <a:rPr lang="en-GB" dirty="0" err="1">
                <a:cs typeface="Calibri"/>
              </a:rPr>
              <a:t>voix</a:t>
            </a:r>
            <a:r>
              <a:rPr lang="en-GB" dirty="0">
                <a:cs typeface="Calibri"/>
              </a:rPr>
              <a:t> et </a:t>
            </a:r>
            <a:r>
              <a:rPr lang="en-GB" dirty="0" err="1">
                <a:cs typeface="Calibri"/>
              </a:rPr>
              <a:t>à</a:t>
            </a:r>
            <a:r>
              <a:rPr lang="en-GB" dirty="0">
                <a:cs typeface="Calibri"/>
              </a:rPr>
              <a:t> se faire entendre dans </a:t>
            </a:r>
            <a:r>
              <a:rPr lang="en-GB" dirty="0" err="1">
                <a:cs typeface="Calibri"/>
              </a:rPr>
              <a:t>notre</a:t>
            </a:r>
            <a:r>
              <a:rPr lang="en-GB" dirty="0">
                <a:cs typeface="Calibri"/>
              </a:rPr>
              <a:t> </a:t>
            </a:r>
            <a:r>
              <a:rPr lang="en-GB" dirty="0" err="1">
                <a:cs typeface="Calibri"/>
              </a:rPr>
              <a:t>communauté</a:t>
            </a:r>
            <a:r>
              <a:rPr lang="en-GB" dirty="0">
                <a:cs typeface="Calibri"/>
              </a:rPr>
              <a:t> </a:t>
            </a:r>
            <a:r>
              <a:rPr lang="en-GB" dirty="0" err="1">
                <a:cs typeface="Calibri"/>
              </a:rPr>
              <a:t>est</a:t>
            </a:r>
            <a:r>
              <a:rPr lang="en-GB" dirty="0">
                <a:cs typeface="Calibri"/>
              </a:rPr>
              <a:t> bien </a:t>
            </a:r>
            <a:r>
              <a:rPr lang="en-GB" dirty="0" err="1">
                <a:cs typeface="Calibri"/>
              </a:rPr>
              <a:t>sûr</a:t>
            </a:r>
            <a:r>
              <a:rPr lang="en-GB" dirty="0">
                <a:cs typeface="Calibri"/>
              </a:rPr>
              <a:t> dans </a:t>
            </a:r>
            <a:r>
              <a:rPr lang="en-GB" dirty="0" err="1">
                <a:cs typeface="Calibri"/>
              </a:rPr>
              <a:t>nos</a:t>
            </a:r>
            <a:r>
              <a:rPr lang="en-GB" dirty="0">
                <a:cs typeface="Calibri"/>
              </a:rPr>
              <a:t> </a:t>
            </a:r>
            <a:r>
              <a:rPr lang="en-GB" dirty="0" err="1">
                <a:cs typeface="Calibri"/>
              </a:rPr>
              <a:t>exercices</a:t>
            </a:r>
            <a:r>
              <a:rPr lang="en-GB" dirty="0">
                <a:cs typeface="Calibri"/>
              </a:rPr>
              <a:t> de recherche sur </a:t>
            </a:r>
            <a:r>
              <a:rPr lang="en-GB" dirty="0" err="1">
                <a:cs typeface="Calibri"/>
              </a:rPr>
              <a:t>l’auditoire</a:t>
            </a:r>
            <a:r>
              <a:rPr lang="en-GB" dirty="0">
                <a:cs typeface="Calibri"/>
              </a:rPr>
              <a:t>.
</a:t>
            </a:r>
            <a:r>
              <a:rPr lang="en-GB" dirty="0" err="1">
                <a:cs typeface="Calibri"/>
              </a:rPr>
              <a:t>C’est</a:t>
            </a:r>
            <a:r>
              <a:rPr lang="en-GB" dirty="0">
                <a:cs typeface="Calibri"/>
              </a:rPr>
              <a:t> </a:t>
            </a:r>
            <a:r>
              <a:rPr lang="en-GB" dirty="0" err="1">
                <a:cs typeface="Calibri"/>
              </a:rPr>
              <a:t>en</a:t>
            </a:r>
            <a:r>
              <a:rPr lang="en-GB" dirty="0">
                <a:cs typeface="Calibri"/>
              </a:rPr>
              <a:t> 2018 que nous </a:t>
            </a:r>
            <a:r>
              <a:rPr lang="en-GB" dirty="0" err="1">
                <a:cs typeface="Calibri"/>
              </a:rPr>
              <a:t>avons</a:t>
            </a:r>
            <a:r>
              <a:rPr lang="en-GB" dirty="0">
                <a:cs typeface="Calibri"/>
              </a:rPr>
              <a:t> </a:t>
            </a:r>
            <a:r>
              <a:rPr lang="en-GB" dirty="0" err="1">
                <a:cs typeface="Calibri"/>
              </a:rPr>
              <a:t>entrepris</a:t>
            </a:r>
            <a:r>
              <a:rPr lang="en-GB" dirty="0">
                <a:cs typeface="Calibri"/>
              </a:rPr>
              <a:t> pour la </a:t>
            </a:r>
            <a:r>
              <a:rPr lang="en-GB" dirty="0" err="1">
                <a:cs typeface="Calibri"/>
              </a:rPr>
              <a:t>dernière</a:t>
            </a:r>
            <a:r>
              <a:rPr lang="en-GB" dirty="0">
                <a:cs typeface="Calibri"/>
              </a:rPr>
              <a:t> </a:t>
            </a:r>
            <a:r>
              <a:rPr lang="en-GB" dirty="0" err="1">
                <a:cs typeface="Calibri"/>
              </a:rPr>
              <a:t>fois</a:t>
            </a:r>
            <a:r>
              <a:rPr lang="en-GB" dirty="0">
                <a:cs typeface="Calibri"/>
              </a:rPr>
              <a:t> un grand </a:t>
            </a:r>
            <a:r>
              <a:rPr lang="en-GB" dirty="0" err="1">
                <a:cs typeface="Calibri"/>
              </a:rPr>
              <a:t>projet</a:t>
            </a:r>
            <a:r>
              <a:rPr lang="en-GB" dirty="0">
                <a:cs typeface="Calibri"/>
              </a:rPr>
              <a:t> de carte de voyage. La carte de </a:t>
            </a:r>
            <a:r>
              <a:rPr lang="en-GB" dirty="0" err="1">
                <a:cs typeface="Calibri"/>
              </a:rPr>
              <a:t>parcours</a:t>
            </a:r>
            <a:r>
              <a:rPr lang="en-GB" dirty="0">
                <a:cs typeface="Calibri"/>
              </a:rPr>
              <a:t> et les </a:t>
            </a:r>
            <a:r>
              <a:rPr lang="en-GB" dirty="0" err="1">
                <a:cs typeface="Calibri"/>
              </a:rPr>
              <a:t>ressources</a:t>
            </a:r>
            <a:r>
              <a:rPr lang="en-GB" dirty="0">
                <a:cs typeface="Calibri"/>
              </a:rPr>
              <a:t> qui </a:t>
            </a:r>
            <a:r>
              <a:rPr lang="en-GB" dirty="0" err="1">
                <a:cs typeface="Calibri"/>
              </a:rPr>
              <a:t>en</a:t>
            </a:r>
            <a:r>
              <a:rPr lang="en-GB" dirty="0">
                <a:cs typeface="Calibri"/>
              </a:rPr>
              <a:t> </a:t>
            </a:r>
            <a:r>
              <a:rPr lang="en-GB" dirty="0" err="1">
                <a:cs typeface="Calibri"/>
              </a:rPr>
              <a:t>ont</a:t>
            </a:r>
            <a:r>
              <a:rPr lang="en-GB" dirty="0">
                <a:cs typeface="Calibri"/>
              </a:rPr>
              <a:t> </a:t>
            </a:r>
            <a:r>
              <a:rPr lang="en-GB" dirty="0" err="1">
                <a:cs typeface="Calibri"/>
              </a:rPr>
              <a:t>résulté</a:t>
            </a:r>
            <a:r>
              <a:rPr lang="en-GB" dirty="0">
                <a:cs typeface="Calibri"/>
              </a:rPr>
              <a:t> </a:t>
            </a:r>
            <a:r>
              <a:rPr lang="en-GB" dirty="0" err="1">
                <a:cs typeface="Calibri"/>
              </a:rPr>
              <a:t>ont</a:t>
            </a:r>
            <a:r>
              <a:rPr lang="en-GB" dirty="0">
                <a:cs typeface="Calibri"/>
              </a:rPr>
              <a:t> </a:t>
            </a:r>
            <a:r>
              <a:rPr lang="en-GB" dirty="0" err="1">
                <a:cs typeface="Calibri"/>
              </a:rPr>
              <a:t>fourni</a:t>
            </a:r>
            <a:r>
              <a:rPr lang="en-GB" dirty="0">
                <a:cs typeface="Calibri"/>
              </a:rPr>
              <a:t> </a:t>
            </a:r>
            <a:r>
              <a:rPr lang="en-GB" dirty="0" err="1">
                <a:cs typeface="Calibri"/>
              </a:rPr>
              <a:t>d’excellentes</a:t>
            </a:r>
            <a:r>
              <a:rPr lang="en-GB" dirty="0">
                <a:cs typeface="Calibri"/>
              </a:rPr>
              <a:t> </a:t>
            </a:r>
            <a:r>
              <a:rPr lang="en-GB" dirty="0" err="1">
                <a:cs typeface="Calibri"/>
              </a:rPr>
              <a:t>informations</a:t>
            </a:r>
            <a:r>
              <a:rPr lang="en-GB" dirty="0">
                <a:cs typeface="Calibri"/>
              </a:rPr>
              <a:t> pour </a:t>
            </a:r>
            <a:r>
              <a:rPr lang="en-GB" dirty="0" err="1">
                <a:cs typeface="Calibri"/>
              </a:rPr>
              <a:t>notre</a:t>
            </a:r>
            <a:r>
              <a:rPr lang="en-GB" dirty="0">
                <a:cs typeface="Calibri"/>
              </a:rPr>
              <a:t> </a:t>
            </a:r>
            <a:r>
              <a:rPr lang="en-GB" dirty="0" err="1">
                <a:cs typeface="Calibri"/>
              </a:rPr>
              <a:t>projet</a:t>
            </a:r>
            <a:r>
              <a:rPr lang="en-GB" dirty="0">
                <a:cs typeface="Calibri"/>
              </a:rPr>
              <a:t> de </a:t>
            </a:r>
            <a:r>
              <a:rPr lang="en-GB" dirty="0" err="1">
                <a:cs typeface="Calibri"/>
              </a:rPr>
              <a:t>refonte</a:t>
            </a:r>
            <a:r>
              <a:rPr lang="en-GB" dirty="0">
                <a:cs typeface="Calibri"/>
              </a:rPr>
              <a:t> de la page </a:t>
            </a:r>
            <a:r>
              <a:rPr lang="en-GB" dirty="0" err="1">
                <a:cs typeface="Calibri"/>
              </a:rPr>
              <a:t>d’accueil</a:t>
            </a:r>
            <a:r>
              <a:rPr lang="en-GB" dirty="0">
                <a:cs typeface="Calibri"/>
              </a:rPr>
              <a:t> et </a:t>
            </a:r>
            <a:r>
              <a:rPr lang="en-GB" dirty="0" err="1">
                <a:cs typeface="Calibri"/>
              </a:rPr>
              <a:t>notre</a:t>
            </a:r>
            <a:r>
              <a:rPr lang="en-GB" dirty="0">
                <a:cs typeface="Calibri"/>
              </a:rPr>
              <a:t> site </a:t>
            </a:r>
            <a:r>
              <a:rPr lang="en-GB" dirty="0" err="1">
                <a:cs typeface="Calibri"/>
              </a:rPr>
              <a:t>d’admission</a:t>
            </a:r>
            <a:r>
              <a:rPr lang="en-GB" dirty="0">
                <a:cs typeface="Calibri"/>
              </a:rPr>
              <a:t> au premier cycle </a:t>
            </a:r>
            <a:r>
              <a:rPr lang="en-GB" dirty="0" err="1">
                <a:cs typeface="Calibri"/>
              </a:rPr>
              <a:t>remanié</a:t>
            </a:r>
            <a:r>
              <a:rPr lang="en-GB" dirty="0">
                <a:cs typeface="Calibri"/>
              </a:rPr>
              <a:t>, </a:t>
            </a:r>
            <a:r>
              <a:rPr lang="en-GB" dirty="0" err="1">
                <a:cs typeface="Calibri"/>
              </a:rPr>
              <a:t>mais</a:t>
            </a:r>
            <a:r>
              <a:rPr lang="en-GB" dirty="0">
                <a:cs typeface="Calibri"/>
              </a:rPr>
              <a:t> avec le </a:t>
            </a:r>
            <a:r>
              <a:rPr lang="en-GB" dirty="0" err="1">
                <a:cs typeface="Calibri"/>
              </a:rPr>
              <a:t>recul</a:t>
            </a:r>
            <a:r>
              <a:rPr lang="en-GB" dirty="0">
                <a:cs typeface="Calibri"/>
              </a:rPr>
              <a:t>, nous </a:t>
            </a:r>
            <a:r>
              <a:rPr lang="en-GB" dirty="0" err="1">
                <a:cs typeface="Calibri"/>
              </a:rPr>
              <a:t>avons</a:t>
            </a:r>
            <a:r>
              <a:rPr lang="en-GB" dirty="0">
                <a:cs typeface="Calibri"/>
              </a:rPr>
              <a:t> </a:t>
            </a:r>
            <a:r>
              <a:rPr lang="en-GB" dirty="0" err="1">
                <a:cs typeface="Calibri"/>
              </a:rPr>
              <a:t>réalisé</a:t>
            </a:r>
            <a:r>
              <a:rPr lang="en-GB" dirty="0">
                <a:cs typeface="Calibri"/>
              </a:rPr>
              <a:t> </a:t>
            </a:r>
            <a:r>
              <a:rPr lang="en-GB" dirty="0" err="1">
                <a:cs typeface="Calibri"/>
              </a:rPr>
              <a:t>qu’il</a:t>
            </a:r>
            <a:r>
              <a:rPr lang="en-GB" dirty="0">
                <a:cs typeface="Calibri"/>
              </a:rPr>
              <a:t> y </a:t>
            </a:r>
            <a:r>
              <a:rPr lang="en-GB" dirty="0" err="1">
                <a:cs typeface="Calibri"/>
              </a:rPr>
              <a:t>avait</a:t>
            </a:r>
            <a:r>
              <a:rPr lang="en-GB" dirty="0">
                <a:cs typeface="Calibri"/>
              </a:rPr>
              <a:t> des </a:t>
            </a:r>
            <a:r>
              <a:rPr lang="en-GB" dirty="0" err="1">
                <a:cs typeface="Calibri"/>
              </a:rPr>
              <a:t>améliorations</a:t>
            </a:r>
            <a:r>
              <a:rPr lang="en-GB" dirty="0">
                <a:cs typeface="Calibri"/>
              </a:rPr>
              <a:t> qui </a:t>
            </a:r>
            <a:r>
              <a:rPr lang="en-GB" dirty="0" err="1">
                <a:cs typeface="Calibri"/>
              </a:rPr>
              <a:t>pourraient</a:t>
            </a:r>
            <a:r>
              <a:rPr lang="en-GB" dirty="0">
                <a:cs typeface="Calibri"/>
              </a:rPr>
              <a:t> </a:t>
            </a:r>
            <a:r>
              <a:rPr lang="en-GB" dirty="0" err="1">
                <a:cs typeface="Calibri"/>
              </a:rPr>
              <a:t>être</a:t>
            </a:r>
            <a:r>
              <a:rPr lang="en-GB" dirty="0">
                <a:cs typeface="Calibri"/>
              </a:rPr>
              <a:t> </a:t>
            </a:r>
            <a:r>
              <a:rPr lang="en-GB" dirty="0" err="1">
                <a:cs typeface="Calibri"/>
              </a:rPr>
              <a:t>apportées</a:t>
            </a:r>
            <a:r>
              <a:rPr lang="en-GB" dirty="0">
                <a:cs typeface="Calibri"/>
              </a:rPr>
              <a:t> la </a:t>
            </a:r>
            <a:r>
              <a:rPr lang="en-GB" dirty="0" err="1">
                <a:cs typeface="Calibri"/>
              </a:rPr>
              <a:t>prochaine</a:t>
            </a:r>
            <a:r>
              <a:rPr lang="en-GB" dirty="0">
                <a:cs typeface="Calibri"/>
              </a:rPr>
              <a:t> </a:t>
            </a:r>
            <a:r>
              <a:rPr lang="en-GB" dirty="0" err="1">
                <a:cs typeface="Calibri"/>
              </a:rPr>
              <a:t>fois</a:t>
            </a:r>
            <a:r>
              <a:rPr lang="en-GB" dirty="0">
                <a:cs typeface="Calibri"/>
              </a:rPr>
              <a:t>.</a:t>
            </a:r>
            <a:br>
              <a:rPr lang="en-GB" dirty="0">
                <a:cs typeface="Calibri"/>
              </a:rPr>
            </a:br>
            <a:br>
              <a:rPr lang="en-GB" dirty="0">
                <a:cs typeface="Calibri"/>
              </a:rPr>
            </a:br>
            <a:r>
              <a:rPr lang="en-GB" dirty="0" err="1">
                <a:cs typeface="Calibri"/>
              </a:rPr>
              <a:t>L’un</a:t>
            </a:r>
            <a:r>
              <a:rPr lang="en-GB" dirty="0">
                <a:cs typeface="Calibri"/>
              </a:rPr>
              <a:t> des points </a:t>
            </a:r>
            <a:r>
              <a:rPr lang="en-GB" dirty="0" err="1">
                <a:cs typeface="Calibri"/>
              </a:rPr>
              <a:t>à</a:t>
            </a:r>
            <a:r>
              <a:rPr lang="en-GB" dirty="0">
                <a:cs typeface="Calibri"/>
              </a:rPr>
              <a:t> </a:t>
            </a:r>
            <a:r>
              <a:rPr lang="en-GB" dirty="0" err="1">
                <a:cs typeface="Calibri"/>
              </a:rPr>
              <a:t>améliorer</a:t>
            </a:r>
            <a:r>
              <a:rPr lang="en-GB" dirty="0">
                <a:cs typeface="Calibri"/>
              </a:rPr>
              <a:t> que nous </a:t>
            </a:r>
            <a:r>
              <a:rPr lang="en-GB" dirty="0" err="1">
                <a:cs typeface="Calibri"/>
              </a:rPr>
              <a:t>avons</a:t>
            </a:r>
            <a:r>
              <a:rPr lang="en-GB" dirty="0">
                <a:cs typeface="Calibri"/>
              </a:rPr>
              <a:t> </a:t>
            </a:r>
            <a:r>
              <a:rPr lang="en-GB" dirty="0" err="1">
                <a:cs typeface="Calibri"/>
              </a:rPr>
              <a:t>identifiés</a:t>
            </a:r>
            <a:r>
              <a:rPr lang="en-GB" dirty="0">
                <a:cs typeface="Calibri"/>
              </a:rPr>
              <a:t> </a:t>
            </a:r>
            <a:r>
              <a:rPr lang="en-GB" dirty="0" err="1">
                <a:cs typeface="Calibri"/>
              </a:rPr>
              <a:t>était</a:t>
            </a:r>
            <a:r>
              <a:rPr lang="en-GB" dirty="0">
                <a:cs typeface="Calibri"/>
              </a:rPr>
              <a:t> de </a:t>
            </a:r>
            <a:r>
              <a:rPr lang="en-GB" dirty="0" err="1">
                <a:cs typeface="Calibri"/>
              </a:rPr>
              <a:t>mettre</a:t>
            </a:r>
            <a:r>
              <a:rPr lang="en-GB" dirty="0">
                <a:cs typeface="Calibri"/>
              </a:rPr>
              <a:t> </a:t>
            </a:r>
            <a:r>
              <a:rPr lang="en-GB" dirty="0" err="1">
                <a:cs typeface="Calibri"/>
              </a:rPr>
              <a:t>l’accent</a:t>
            </a:r>
            <a:r>
              <a:rPr lang="en-GB" dirty="0">
                <a:cs typeface="Calibri"/>
              </a:rPr>
              <a:t> sur </a:t>
            </a:r>
            <a:r>
              <a:rPr lang="en-GB" dirty="0" err="1">
                <a:cs typeface="Calibri"/>
              </a:rPr>
              <a:t>l’expérience</a:t>
            </a:r>
            <a:r>
              <a:rPr lang="en-GB" dirty="0">
                <a:cs typeface="Calibri"/>
              </a:rPr>
              <a:t> des </a:t>
            </a:r>
            <a:r>
              <a:rPr lang="en-GB" dirty="0" err="1">
                <a:cs typeface="Calibri"/>
              </a:rPr>
              <a:t>élèves</a:t>
            </a:r>
            <a:r>
              <a:rPr lang="en-GB" dirty="0">
                <a:cs typeface="Calibri"/>
              </a:rPr>
              <a:t> </a:t>
            </a:r>
            <a:r>
              <a:rPr lang="en-GB" dirty="0" err="1">
                <a:cs typeface="Calibri"/>
              </a:rPr>
              <a:t>issus</a:t>
            </a:r>
            <a:r>
              <a:rPr lang="en-GB" dirty="0">
                <a:cs typeface="Calibri"/>
              </a:rPr>
              <a:t> de </a:t>
            </a:r>
            <a:r>
              <a:rPr lang="en-GB" dirty="0" err="1">
                <a:cs typeface="Calibri"/>
              </a:rPr>
              <a:t>groupes</a:t>
            </a:r>
            <a:r>
              <a:rPr lang="en-GB" dirty="0">
                <a:cs typeface="Calibri"/>
              </a:rPr>
              <a:t> non dominants, </a:t>
            </a:r>
            <a:r>
              <a:rPr lang="en-GB" dirty="0" err="1">
                <a:cs typeface="Calibri"/>
              </a:rPr>
              <a:t>notamment</a:t>
            </a:r>
            <a:r>
              <a:rPr lang="en-GB" dirty="0">
                <a:cs typeface="Calibri"/>
              </a:rPr>
              <a:t> les Noirs, les </a:t>
            </a:r>
            <a:r>
              <a:rPr lang="en-GB" dirty="0" err="1">
                <a:cs typeface="Calibri"/>
              </a:rPr>
              <a:t>Autochtones</a:t>
            </a:r>
            <a:r>
              <a:rPr lang="en-GB" dirty="0">
                <a:cs typeface="Calibri"/>
              </a:rPr>
              <a:t>, les francophones et les </a:t>
            </a:r>
            <a:r>
              <a:rPr lang="en-GB" dirty="0" err="1">
                <a:cs typeface="Calibri"/>
              </a:rPr>
              <a:t>étudiants</a:t>
            </a:r>
            <a:r>
              <a:rPr lang="en-GB" dirty="0">
                <a:cs typeface="Calibri"/>
              </a:rPr>
              <a:t> </a:t>
            </a:r>
            <a:r>
              <a:rPr lang="en-GB" dirty="0" err="1">
                <a:cs typeface="Calibri"/>
              </a:rPr>
              <a:t>handicapés</a:t>
            </a:r>
            <a:r>
              <a:rPr lang="en-GB" dirty="0">
                <a:cs typeface="Calibri"/>
              </a:rPr>
              <a:t>. Nous </a:t>
            </a:r>
            <a:r>
              <a:rPr lang="en-GB" dirty="0" err="1">
                <a:cs typeface="Calibri"/>
              </a:rPr>
              <a:t>avons</a:t>
            </a:r>
            <a:r>
              <a:rPr lang="en-GB" dirty="0">
                <a:cs typeface="Calibri"/>
              </a:rPr>
              <a:t> </a:t>
            </a:r>
            <a:r>
              <a:rPr lang="en-GB" dirty="0" err="1">
                <a:cs typeface="Calibri"/>
              </a:rPr>
              <a:t>constaté</a:t>
            </a:r>
            <a:r>
              <a:rPr lang="en-GB" dirty="0">
                <a:cs typeface="Calibri"/>
              </a:rPr>
              <a:t> que </a:t>
            </a:r>
            <a:r>
              <a:rPr lang="en-GB" dirty="0" err="1">
                <a:cs typeface="Calibri"/>
              </a:rPr>
              <a:t>ces</a:t>
            </a:r>
            <a:r>
              <a:rPr lang="en-GB" dirty="0">
                <a:cs typeface="Calibri"/>
              </a:rPr>
              <a:t> </a:t>
            </a:r>
            <a:r>
              <a:rPr lang="en-GB" dirty="0" err="1">
                <a:cs typeface="Calibri"/>
              </a:rPr>
              <a:t>voix</a:t>
            </a:r>
            <a:r>
              <a:rPr lang="en-GB" dirty="0">
                <a:cs typeface="Calibri"/>
              </a:rPr>
              <a:t> </a:t>
            </a:r>
            <a:r>
              <a:rPr lang="en-GB" dirty="0" err="1">
                <a:cs typeface="Calibri"/>
              </a:rPr>
              <a:t>sont</a:t>
            </a:r>
            <a:r>
              <a:rPr lang="en-GB" dirty="0">
                <a:cs typeface="Calibri"/>
              </a:rPr>
              <a:t> </a:t>
            </a:r>
            <a:r>
              <a:rPr lang="en-GB" dirty="0" err="1">
                <a:cs typeface="Calibri"/>
              </a:rPr>
              <a:t>importantes</a:t>
            </a:r>
            <a:r>
              <a:rPr lang="en-GB" dirty="0">
                <a:cs typeface="Calibri"/>
              </a:rPr>
              <a:t> et </a:t>
            </a:r>
            <a:r>
              <a:rPr lang="en-GB" dirty="0" err="1">
                <a:cs typeface="Calibri"/>
              </a:rPr>
              <a:t>qu’elles</a:t>
            </a:r>
            <a:r>
              <a:rPr lang="en-GB" dirty="0">
                <a:cs typeface="Calibri"/>
              </a:rPr>
              <a:t> </a:t>
            </a:r>
            <a:r>
              <a:rPr lang="en-GB" dirty="0" err="1">
                <a:cs typeface="Calibri"/>
              </a:rPr>
              <a:t>doivent</a:t>
            </a:r>
            <a:r>
              <a:rPr lang="en-GB" dirty="0">
                <a:cs typeface="Calibri"/>
              </a:rPr>
              <a:t> </a:t>
            </a:r>
            <a:r>
              <a:rPr lang="en-GB" dirty="0" err="1">
                <a:cs typeface="Calibri"/>
              </a:rPr>
              <a:t>être</a:t>
            </a:r>
            <a:r>
              <a:rPr lang="en-GB" dirty="0">
                <a:cs typeface="Calibri"/>
              </a:rPr>
              <a:t> prises </a:t>
            </a:r>
            <a:r>
              <a:rPr lang="en-GB" dirty="0" err="1">
                <a:cs typeface="Calibri"/>
              </a:rPr>
              <a:t>en</a:t>
            </a:r>
            <a:r>
              <a:rPr lang="en-GB" dirty="0">
                <a:cs typeface="Calibri"/>
              </a:rPr>
              <a:t> </a:t>
            </a:r>
            <a:r>
              <a:rPr lang="en-GB" dirty="0" err="1">
                <a:cs typeface="Calibri"/>
              </a:rPr>
              <a:t>compte</a:t>
            </a:r>
            <a:r>
              <a:rPr lang="en-GB" dirty="0">
                <a:cs typeface="Calibri"/>
              </a:rPr>
              <a:t>. Après tout, nous </a:t>
            </a:r>
            <a:r>
              <a:rPr lang="en-GB" dirty="0" err="1">
                <a:cs typeface="Calibri"/>
              </a:rPr>
              <a:t>cartographions</a:t>
            </a:r>
            <a:r>
              <a:rPr lang="en-GB" dirty="0">
                <a:cs typeface="Calibri"/>
              </a:rPr>
              <a:t> le </a:t>
            </a:r>
            <a:r>
              <a:rPr lang="en-GB" dirty="0" err="1">
                <a:cs typeface="Calibri"/>
              </a:rPr>
              <a:t>parcours</a:t>
            </a:r>
            <a:r>
              <a:rPr lang="en-GB" dirty="0">
                <a:cs typeface="Calibri"/>
              </a:rPr>
              <a:t> des </a:t>
            </a:r>
            <a:r>
              <a:rPr lang="en-GB" dirty="0" err="1">
                <a:cs typeface="Calibri"/>
              </a:rPr>
              <a:t>élèves</a:t>
            </a:r>
            <a:r>
              <a:rPr lang="en-GB" dirty="0">
                <a:cs typeface="Calibri"/>
              </a:rPr>
              <a:t> pour identifier les obstacles et les </a:t>
            </a:r>
            <a:r>
              <a:rPr lang="en-GB" dirty="0" err="1">
                <a:cs typeface="Calibri"/>
              </a:rPr>
              <a:t>défis</a:t>
            </a:r>
            <a:r>
              <a:rPr lang="en-GB" dirty="0">
                <a:cs typeface="Calibri"/>
              </a:rPr>
              <a:t> </a:t>
            </a:r>
            <a:r>
              <a:rPr lang="en-GB" dirty="0" err="1">
                <a:cs typeface="Calibri"/>
              </a:rPr>
              <a:t>auxquels</a:t>
            </a:r>
            <a:r>
              <a:rPr lang="en-GB" dirty="0">
                <a:cs typeface="Calibri"/>
              </a:rPr>
              <a:t> </a:t>
            </a:r>
            <a:r>
              <a:rPr lang="en-GB" dirty="0" err="1">
                <a:cs typeface="Calibri"/>
              </a:rPr>
              <a:t>ils</a:t>
            </a:r>
            <a:r>
              <a:rPr lang="en-GB" dirty="0">
                <a:cs typeface="Calibri"/>
              </a:rPr>
              <a:t> </a:t>
            </a:r>
            <a:r>
              <a:rPr lang="en-GB" dirty="0" err="1">
                <a:cs typeface="Calibri"/>
              </a:rPr>
              <a:t>sont</a:t>
            </a:r>
            <a:r>
              <a:rPr lang="en-GB" dirty="0">
                <a:cs typeface="Calibri"/>
              </a:rPr>
              <a:t> </a:t>
            </a:r>
            <a:r>
              <a:rPr lang="en-GB" dirty="0" err="1">
                <a:cs typeface="Calibri"/>
              </a:rPr>
              <a:t>confrontés</a:t>
            </a:r>
            <a:r>
              <a:rPr lang="en-GB" dirty="0">
                <a:cs typeface="Calibri"/>
              </a:rPr>
              <a:t>, et nous </a:t>
            </a:r>
            <a:r>
              <a:rPr lang="en-GB" dirty="0" err="1">
                <a:cs typeface="Calibri"/>
              </a:rPr>
              <a:t>reconnaissons</a:t>
            </a:r>
            <a:r>
              <a:rPr lang="en-GB" dirty="0">
                <a:cs typeface="Calibri"/>
              </a:rPr>
              <a:t> que </a:t>
            </a:r>
            <a:r>
              <a:rPr lang="en-GB" dirty="0" err="1">
                <a:cs typeface="Calibri"/>
              </a:rPr>
              <a:t>ces</a:t>
            </a:r>
            <a:r>
              <a:rPr lang="en-GB" dirty="0">
                <a:cs typeface="Calibri"/>
              </a:rPr>
              <a:t> </a:t>
            </a:r>
            <a:r>
              <a:rPr lang="en-GB" dirty="0" err="1">
                <a:cs typeface="Calibri"/>
              </a:rPr>
              <a:t>groupes</a:t>
            </a:r>
            <a:r>
              <a:rPr lang="en-GB" dirty="0">
                <a:cs typeface="Calibri"/>
              </a:rPr>
              <a:t> </a:t>
            </a:r>
            <a:r>
              <a:rPr lang="en-GB" dirty="0" err="1">
                <a:cs typeface="Calibri"/>
              </a:rPr>
              <a:t>peuvent</a:t>
            </a:r>
            <a:r>
              <a:rPr lang="en-GB" dirty="0">
                <a:cs typeface="Calibri"/>
              </a:rPr>
              <a:t> </a:t>
            </a:r>
            <a:r>
              <a:rPr lang="en-GB" dirty="0" err="1">
                <a:cs typeface="Calibri"/>
              </a:rPr>
              <a:t>être</a:t>
            </a:r>
            <a:r>
              <a:rPr lang="en-GB" dirty="0">
                <a:cs typeface="Calibri"/>
              </a:rPr>
              <a:t> </a:t>
            </a:r>
            <a:r>
              <a:rPr lang="en-GB" dirty="0" err="1">
                <a:cs typeface="Calibri"/>
              </a:rPr>
              <a:t>confrontés</a:t>
            </a:r>
            <a:r>
              <a:rPr lang="en-GB" dirty="0">
                <a:cs typeface="Calibri"/>
              </a:rPr>
              <a:t> </a:t>
            </a:r>
            <a:r>
              <a:rPr lang="en-GB" dirty="0" err="1">
                <a:cs typeface="Calibri"/>
              </a:rPr>
              <a:t>à</a:t>
            </a:r>
            <a:r>
              <a:rPr lang="en-GB" dirty="0">
                <a:cs typeface="Calibri"/>
              </a:rPr>
              <a:t> des </a:t>
            </a:r>
            <a:r>
              <a:rPr lang="en-GB" dirty="0" err="1">
                <a:cs typeface="Calibri"/>
              </a:rPr>
              <a:t>défis</a:t>
            </a:r>
            <a:r>
              <a:rPr lang="en-GB" dirty="0">
                <a:cs typeface="Calibri"/>
              </a:rPr>
              <a:t> qui </a:t>
            </a:r>
            <a:r>
              <a:rPr lang="en-GB" dirty="0" err="1">
                <a:cs typeface="Calibri"/>
              </a:rPr>
              <a:t>n’ont</a:t>
            </a:r>
            <a:r>
              <a:rPr lang="en-GB" dirty="0">
                <a:cs typeface="Calibri"/>
              </a:rPr>
              <a:t> pas </a:t>
            </a:r>
            <a:r>
              <a:rPr lang="en-GB" dirty="0" err="1">
                <a:cs typeface="Calibri"/>
              </a:rPr>
              <a:t>été</a:t>
            </a:r>
            <a:r>
              <a:rPr lang="en-GB" dirty="0">
                <a:cs typeface="Calibri"/>
              </a:rPr>
              <a:t> </a:t>
            </a:r>
            <a:r>
              <a:rPr lang="en-GB" dirty="0" err="1">
                <a:cs typeface="Calibri"/>
              </a:rPr>
              <a:t>reconnus</a:t>
            </a:r>
            <a:r>
              <a:rPr lang="en-GB" dirty="0">
                <a:cs typeface="Calibri"/>
              </a:rPr>
              <a:t> et </a:t>
            </a:r>
            <a:r>
              <a:rPr lang="en-GB" dirty="0" err="1">
                <a:cs typeface="Calibri"/>
              </a:rPr>
              <a:t>traités</a:t>
            </a:r>
            <a:r>
              <a:rPr lang="en-GB" dirty="0">
                <a:cs typeface="Calibri"/>
              </a:rPr>
              <a:t> dans le passé.
Nous </a:t>
            </a:r>
            <a:r>
              <a:rPr lang="en-GB" dirty="0" err="1">
                <a:cs typeface="Calibri"/>
              </a:rPr>
              <a:t>avons</a:t>
            </a:r>
            <a:r>
              <a:rPr lang="en-GB" dirty="0">
                <a:cs typeface="Calibri"/>
              </a:rPr>
              <a:t> </a:t>
            </a:r>
            <a:r>
              <a:rPr lang="en-GB" dirty="0" err="1">
                <a:cs typeface="Calibri"/>
              </a:rPr>
              <a:t>donc</a:t>
            </a:r>
            <a:r>
              <a:rPr lang="en-GB" dirty="0">
                <a:cs typeface="Calibri"/>
              </a:rPr>
              <a:t> </a:t>
            </a:r>
            <a:r>
              <a:rPr lang="en-GB" dirty="0" err="1">
                <a:cs typeface="Calibri"/>
              </a:rPr>
              <a:t>établi</a:t>
            </a:r>
            <a:r>
              <a:rPr lang="en-GB" dirty="0">
                <a:cs typeface="Calibri"/>
              </a:rPr>
              <a:t> des liens avec divers </a:t>
            </a:r>
            <a:r>
              <a:rPr lang="en-GB" dirty="0" err="1">
                <a:cs typeface="Calibri"/>
              </a:rPr>
              <a:t>groupes</a:t>
            </a:r>
            <a:r>
              <a:rPr lang="en-GB" dirty="0">
                <a:cs typeface="Calibri"/>
              </a:rPr>
              <a:t>, clubs et organisations sur le campus pour assurer la </a:t>
            </a:r>
            <a:r>
              <a:rPr lang="en-GB" dirty="0" err="1">
                <a:cs typeface="Calibri"/>
              </a:rPr>
              <a:t>représentation</a:t>
            </a:r>
            <a:r>
              <a:rPr lang="en-GB" dirty="0">
                <a:cs typeface="Calibri"/>
              </a:rPr>
              <a:t> de </a:t>
            </a:r>
            <a:r>
              <a:rPr lang="en-GB" dirty="0" err="1">
                <a:cs typeface="Calibri"/>
              </a:rPr>
              <a:t>ces</a:t>
            </a:r>
            <a:r>
              <a:rPr lang="en-GB" dirty="0">
                <a:cs typeface="Calibri"/>
              </a:rPr>
              <a:t> </a:t>
            </a:r>
            <a:r>
              <a:rPr lang="en-GB" dirty="0" err="1">
                <a:cs typeface="Calibri"/>
              </a:rPr>
              <a:t>groupes</a:t>
            </a:r>
            <a:r>
              <a:rPr lang="en-GB" dirty="0">
                <a:cs typeface="Calibri"/>
              </a:rPr>
              <a:t>.</a:t>
            </a:r>
            <a:endParaRPr lang="en-GB" dirty="0"/>
          </a:p>
        </p:txBody>
      </p:sp>
      <p:sp>
        <p:nvSpPr>
          <p:cNvPr id="4" name="Slide Number Placeholder 3"/>
          <p:cNvSpPr>
            <a:spLocks noGrp="1"/>
          </p:cNvSpPr>
          <p:nvPr>
            <p:ph type="sldNum" sz="quarter" idx="5"/>
          </p:nvPr>
        </p:nvSpPr>
        <p:spPr/>
        <p:txBody>
          <a:bodyPr/>
          <a:lstStyle/>
          <a:p>
            <a:fld id="{27144FBD-21DB-6145-BAF0-D48525077FA0}" type="slidenum">
              <a:rPr lang="en-GB" smtClean="0"/>
              <a:t>21</a:t>
            </a:fld>
            <a:endParaRPr lang="en-GB"/>
          </a:p>
        </p:txBody>
      </p:sp>
    </p:spTree>
    <p:extLst>
      <p:ext uri="{BB962C8B-B14F-4D97-AF65-F5344CB8AC3E}">
        <p14:creationId xmlns:p14="http://schemas.microsoft.com/office/powerpoint/2010/main" val="3849806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Voici</a:t>
            </a:r>
            <a:r>
              <a:rPr lang="en-GB" dirty="0"/>
              <a:t> </a:t>
            </a:r>
            <a:r>
              <a:rPr lang="en-GB" dirty="0" err="1"/>
              <a:t>d’ailleurs</a:t>
            </a:r>
            <a:r>
              <a:rPr lang="en-GB" dirty="0"/>
              <a:t> un aperçu de la carte du </a:t>
            </a:r>
            <a:r>
              <a:rPr lang="en-GB" dirty="0" err="1"/>
              <a:t>parcours</a:t>
            </a:r>
            <a:r>
              <a:rPr lang="en-GB" dirty="0"/>
              <a:t> numérique de </a:t>
            </a:r>
            <a:r>
              <a:rPr lang="en-GB" dirty="0" err="1"/>
              <a:t>nos</a:t>
            </a:r>
            <a:r>
              <a:rPr lang="en-GB" dirty="0"/>
              <a:t> </a:t>
            </a:r>
            <a:r>
              <a:rPr lang="en-GB" dirty="0" err="1"/>
              <a:t>étudiants</a:t>
            </a:r>
            <a:r>
              <a:rPr lang="en-GB" dirty="0"/>
              <a:t> </a:t>
            </a:r>
            <a:r>
              <a:rPr lang="en-GB" dirty="0" err="1"/>
              <a:t>actuels</a:t>
            </a:r>
            <a:r>
              <a:rPr lang="en-GB" dirty="0"/>
              <a:t>.
Nous </a:t>
            </a:r>
            <a:r>
              <a:rPr lang="en-GB" dirty="0" err="1"/>
              <a:t>prenons</a:t>
            </a:r>
            <a:r>
              <a:rPr lang="en-GB" dirty="0"/>
              <a:t> </a:t>
            </a:r>
            <a:r>
              <a:rPr lang="en-GB" dirty="0" err="1"/>
              <a:t>également</a:t>
            </a:r>
            <a:r>
              <a:rPr lang="en-GB" dirty="0"/>
              <a:t> des </a:t>
            </a:r>
            <a:r>
              <a:rPr lang="en-GB" dirty="0" err="1"/>
              <a:t>mesures</a:t>
            </a:r>
            <a:r>
              <a:rPr lang="en-GB" dirty="0"/>
              <a:t> pour mobiliser les parties </a:t>
            </a:r>
            <a:r>
              <a:rPr lang="en-GB" dirty="0" err="1"/>
              <a:t>prenantes</a:t>
            </a:r>
            <a:r>
              <a:rPr lang="en-GB" dirty="0"/>
              <a:t> des </a:t>
            </a:r>
            <a:r>
              <a:rPr lang="en-GB" dirty="0" err="1"/>
              <a:t>projets</a:t>
            </a:r>
            <a:r>
              <a:rPr lang="en-GB" dirty="0"/>
              <a:t> </a:t>
            </a:r>
            <a:r>
              <a:rPr lang="en-GB" dirty="0" err="1"/>
              <a:t>clés</a:t>
            </a:r>
            <a:r>
              <a:rPr lang="en-GB" dirty="0"/>
              <a:t> qui </a:t>
            </a:r>
            <a:r>
              <a:rPr lang="en-GB" dirty="0" err="1"/>
              <a:t>pourraient</a:t>
            </a:r>
            <a:r>
              <a:rPr lang="en-GB" dirty="0"/>
              <a:t> </a:t>
            </a:r>
            <a:r>
              <a:rPr lang="en-GB" dirty="0" err="1"/>
              <a:t>bénéficier</a:t>
            </a:r>
            <a:r>
              <a:rPr lang="en-GB" dirty="0"/>
              <a:t> des </a:t>
            </a:r>
            <a:r>
              <a:rPr lang="en-GB" dirty="0" err="1"/>
              <a:t>ressources</a:t>
            </a:r>
            <a:r>
              <a:rPr lang="en-GB" dirty="0"/>
              <a:t> </a:t>
            </a:r>
            <a:r>
              <a:rPr lang="en-GB" dirty="0" err="1"/>
              <a:t>connexes</a:t>
            </a:r>
            <a:r>
              <a:rPr lang="en-GB" dirty="0"/>
              <a:t> qui </a:t>
            </a:r>
            <a:r>
              <a:rPr lang="en-GB" dirty="0" err="1"/>
              <a:t>seront</a:t>
            </a:r>
            <a:r>
              <a:rPr lang="en-GB" dirty="0"/>
              <a:t> </a:t>
            </a:r>
            <a:r>
              <a:rPr lang="en-GB" dirty="0" err="1"/>
              <a:t>produites</a:t>
            </a:r>
            <a:r>
              <a:rPr lang="en-GB" dirty="0"/>
              <a:t>, </a:t>
            </a:r>
            <a:r>
              <a:rPr lang="en-GB" dirty="0" err="1"/>
              <a:t>telles</a:t>
            </a:r>
            <a:r>
              <a:rPr lang="en-GB" dirty="0"/>
              <a:t> que les mises </a:t>
            </a:r>
            <a:r>
              <a:rPr lang="en-GB" dirty="0" err="1"/>
              <a:t>à</a:t>
            </a:r>
            <a:r>
              <a:rPr lang="en-GB" dirty="0"/>
              <a:t> jour de </a:t>
            </a:r>
            <a:r>
              <a:rPr lang="en-GB" dirty="0" err="1"/>
              <a:t>notre</a:t>
            </a:r>
            <a:r>
              <a:rPr lang="en-GB" dirty="0"/>
              <a:t> </a:t>
            </a:r>
            <a:r>
              <a:rPr lang="en-GB" dirty="0" err="1"/>
              <a:t>système</a:t>
            </a:r>
            <a:r>
              <a:rPr lang="en-GB" dirty="0"/>
              <a:t> </a:t>
            </a:r>
            <a:r>
              <a:rPr lang="en-GB" dirty="0" err="1"/>
              <a:t>d’admission</a:t>
            </a:r>
            <a:r>
              <a:rPr lang="en-GB" dirty="0"/>
              <a:t>, le </a:t>
            </a:r>
            <a:r>
              <a:rPr lang="en-GB" dirty="0" err="1"/>
              <a:t>calendrier</a:t>
            </a:r>
            <a:r>
              <a:rPr lang="en-GB" dirty="0"/>
              <a:t> des </a:t>
            </a:r>
            <a:r>
              <a:rPr lang="en-GB" dirty="0" err="1"/>
              <a:t>cours</a:t>
            </a:r>
            <a:r>
              <a:rPr lang="en-GB" dirty="0"/>
              <a:t> </a:t>
            </a:r>
            <a:r>
              <a:rPr lang="en-GB" dirty="0" err="1"/>
              <a:t>en</a:t>
            </a:r>
            <a:r>
              <a:rPr lang="en-GB" dirty="0"/>
              <a:t> </a:t>
            </a:r>
            <a:r>
              <a:rPr lang="en-GB" dirty="0" err="1"/>
              <a:t>ligne</a:t>
            </a:r>
            <a:r>
              <a:rPr lang="en-GB" dirty="0"/>
              <a:t>, les services de planification de </a:t>
            </a:r>
            <a:r>
              <a:rPr lang="en-GB" dirty="0" err="1"/>
              <a:t>carrière</a:t>
            </a:r>
            <a:r>
              <a:rPr lang="en-GB" dirty="0"/>
              <a:t>, pour </a:t>
            </a:r>
            <a:r>
              <a:rPr lang="en-GB" dirty="0" err="1"/>
              <a:t>n’en</a:t>
            </a:r>
            <a:r>
              <a:rPr lang="en-GB" dirty="0"/>
              <a:t> </a:t>
            </a:r>
            <a:r>
              <a:rPr lang="en-GB" dirty="0" err="1"/>
              <a:t>nommer</a:t>
            </a:r>
            <a:r>
              <a:rPr lang="en-GB" dirty="0"/>
              <a:t> que </a:t>
            </a:r>
            <a:r>
              <a:rPr lang="en-GB" dirty="0" err="1"/>
              <a:t>quelques</a:t>
            </a:r>
            <a:r>
              <a:rPr lang="en-GB" dirty="0"/>
              <a:t>-uns.
Diapositive </a:t>
            </a:r>
            <a:r>
              <a:rPr lang="en-GB" dirty="0" err="1"/>
              <a:t>suivante</a:t>
            </a:r>
            <a:r>
              <a:rPr lang="en-GB" dirty="0"/>
              <a:t> Joyce</a:t>
            </a:r>
          </a:p>
        </p:txBody>
      </p:sp>
      <p:sp>
        <p:nvSpPr>
          <p:cNvPr id="4" name="Slide Number Placeholder 3"/>
          <p:cNvSpPr>
            <a:spLocks noGrp="1"/>
          </p:cNvSpPr>
          <p:nvPr>
            <p:ph type="sldNum" sz="quarter" idx="5"/>
          </p:nvPr>
        </p:nvSpPr>
        <p:spPr/>
        <p:txBody>
          <a:bodyPr/>
          <a:lstStyle/>
          <a:p>
            <a:fld id="{0BBDB591-039D-664B-9A5C-382E99268966}" type="slidenum">
              <a:rPr lang="en-GB" smtClean="0"/>
              <a:t>22</a:t>
            </a:fld>
            <a:endParaRPr lang="en-GB" dirty="0"/>
          </a:p>
        </p:txBody>
      </p:sp>
    </p:spTree>
    <p:extLst>
      <p:ext uri="{BB962C8B-B14F-4D97-AF65-F5344CB8AC3E}">
        <p14:creationId xmlns:p14="http://schemas.microsoft.com/office/powerpoint/2010/main" val="1368212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Joyce
</a:t>
            </a:r>
            <a:r>
              <a:rPr lang="en-GB" dirty="0" err="1"/>
              <a:t>Voici</a:t>
            </a:r>
            <a:r>
              <a:rPr lang="en-GB" dirty="0"/>
              <a:t> </a:t>
            </a:r>
            <a:r>
              <a:rPr lang="en-GB" dirty="0" err="1"/>
              <a:t>donc</a:t>
            </a:r>
            <a:r>
              <a:rPr lang="en-GB" dirty="0"/>
              <a:t> </a:t>
            </a:r>
            <a:r>
              <a:rPr lang="en-GB" dirty="0" err="1"/>
              <a:t>quelques</a:t>
            </a:r>
            <a:r>
              <a:rPr lang="en-GB" dirty="0"/>
              <a:t> points </a:t>
            </a:r>
            <a:r>
              <a:rPr lang="en-GB" dirty="0" err="1"/>
              <a:t>à</a:t>
            </a:r>
            <a:r>
              <a:rPr lang="en-GB" dirty="0"/>
              <a:t> </a:t>
            </a:r>
            <a:r>
              <a:rPr lang="en-GB" dirty="0" err="1"/>
              <a:t>retenir</a:t>
            </a:r>
            <a:r>
              <a:rPr lang="en-GB" dirty="0"/>
              <a:t> et </a:t>
            </a:r>
            <a:r>
              <a:rPr lang="en-GB" dirty="0" err="1"/>
              <a:t>recommandations</a:t>
            </a:r>
            <a:r>
              <a:rPr lang="en-GB" dirty="0"/>
              <a:t> que nous </a:t>
            </a:r>
            <a:r>
              <a:rPr lang="en-GB" dirty="0" err="1"/>
              <a:t>avons</a:t>
            </a:r>
            <a:r>
              <a:rPr lang="en-GB" dirty="0"/>
              <a:t> </a:t>
            </a:r>
            <a:r>
              <a:rPr lang="en-GB" dirty="0" err="1"/>
              <a:t>tirés</a:t>
            </a:r>
            <a:r>
              <a:rPr lang="en-GB" dirty="0"/>
              <a:t> de </a:t>
            </a:r>
            <a:r>
              <a:rPr lang="en-GB" dirty="0" err="1"/>
              <a:t>nos</a:t>
            </a:r>
            <a:r>
              <a:rPr lang="en-GB" dirty="0"/>
              <a:t> </a:t>
            </a:r>
            <a:r>
              <a:rPr lang="en-GB" dirty="0" err="1"/>
              <a:t>expériences</a:t>
            </a:r>
            <a:r>
              <a:rPr lang="en-GB" dirty="0"/>
              <a:t> de promotion des </a:t>
            </a:r>
            <a:r>
              <a:rPr lang="en-GB" dirty="0" err="1"/>
              <a:t>meilleures</a:t>
            </a:r>
            <a:r>
              <a:rPr lang="en-GB" dirty="0"/>
              <a:t> pratiques EDI pour les sites Web. </a:t>
            </a:r>
            <a:r>
              <a:rPr lang="en-GB" dirty="0" err="1"/>
              <a:t>Certaines</a:t>
            </a:r>
            <a:r>
              <a:rPr lang="en-GB" dirty="0"/>
              <a:t> des choses que nous </a:t>
            </a:r>
            <a:r>
              <a:rPr lang="en-GB" dirty="0" err="1"/>
              <a:t>pouvons</a:t>
            </a:r>
            <a:r>
              <a:rPr lang="en-GB" dirty="0"/>
              <a:t> faire...</a:t>
            </a:r>
          </a:p>
        </p:txBody>
      </p:sp>
      <p:sp>
        <p:nvSpPr>
          <p:cNvPr id="4" name="Slide Number Placeholder 3"/>
          <p:cNvSpPr>
            <a:spLocks noGrp="1"/>
          </p:cNvSpPr>
          <p:nvPr>
            <p:ph type="sldNum" sz="quarter" idx="5"/>
          </p:nvPr>
        </p:nvSpPr>
        <p:spPr/>
        <p:txBody>
          <a:bodyPr/>
          <a:lstStyle/>
          <a:p>
            <a:fld id="{6C5B1F01-F85A-2B4E-9D21-882D6CB6B246}" type="slidenum">
              <a:rPr lang="en-GB" smtClean="0"/>
              <a:t>23</a:t>
            </a:fld>
            <a:endParaRPr lang="en-GB" dirty="0"/>
          </a:p>
        </p:txBody>
      </p:sp>
    </p:spTree>
    <p:extLst>
      <p:ext uri="{BB962C8B-B14F-4D97-AF65-F5344CB8AC3E}">
        <p14:creationId xmlns:p14="http://schemas.microsoft.com/office/powerpoint/2010/main" val="4068902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Times"/>
              </a:rPr>
              <a:t>La </a:t>
            </a:r>
            <a:r>
              <a:rPr lang="en-CA" dirty="0" err="1">
                <a:effectLst/>
                <a:latin typeface="Times"/>
              </a:rPr>
              <a:t>diversité</a:t>
            </a:r>
            <a:r>
              <a:rPr lang="en-CA" dirty="0">
                <a:effectLst/>
                <a:latin typeface="Times"/>
              </a:rPr>
              <a:t> </a:t>
            </a:r>
            <a:r>
              <a:rPr lang="en-CA" dirty="0" err="1">
                <a:effectLst/>
                <a:latin typeface="Times"/>
              </a:rPr>
              <a:t>est</a:t>
            </a:r>
            <a:r>
              <a:rPr lang="en-CA" dirty="0">
                <a:effectLst/>
                <a:latin typeface="Times"/>
              </a:rPr>
              <a:t> un fait. Nous </a:t>
            </a:r>
            <a:r>
              <a:rPr lang="en-CA" dirty="0" err="1">
                <a:effectLst/>
                <a:latin typeface="Times"/>
              </a:rPr>
              <a:t>devrions</a:t>
            </a:r>
            <a:r>
              <a:rPr lang="en-CA" dirty="0">
                <a:effectLst/>
                <a:latin typeface="Times"/>
              </a:rPr>
              <a:t> </a:t>
            </a:r>
            <a:r>
              <a:rPr lang="en-CA" dirty="0" err="1">
                <a:effectLst/>
                <a:latin typeface="Times"/>
              </a:rPr>
              <a:t>tous</a:t>
            </a:r>
            <a:r>
              <a:rPr lang="en-CA" dirty="0">
                <a:effectLst/>
                <a:latin typeface="Times"/>
              </a:rPr>
              <a:t> </a:t>
            </a:r>
            <a:r>
              <a:rPr lang="en-CA" dirty="0" err="1">
                <a:effectLst/>
                <a:latin typeface="Times"/>
              </a:rPr>
              <a:t>être</a:t>
            </a:r>
            <a:r>
              <a:rPr lang="en-CA" dirty="0">
                <a:effectLst/>
                <a:latin typeface="Times"/>
              </a:rPr>
              <a:t> </a:t>
            </a:r>
            <a:r>
              <a:rPr lang="en-CA" dirty="0" err="1">
                <a:effectLst/>
                <a:latin typeface="Times"/>
              </a:rPr>
              <a:t>familiers</a:t>
            </a:r>
            <a:r>
              <a:rPr lang="en-CA" dirty="0">
                <a:effectLst/>
                <a:latin typeface="Times"/>
              </a:rPr>
              <a:t> avec les faits de </a:t>
            </a:r>
            <a:r>
              <a:rPr lang="en-CA" dirty="0" err="1">
                <a:effectLst/>
                <a:latin typeface="Times"/>
              </a:rPr>
              <a:t>diversité</a:t>
            </a:r>
            <a:r>
              <a:rPr lang="en-CA" dirty="0">
                <a:effectLst/>
                <a:latin typeface="Times"/>
              </a:rPr>
              <a:t> dans les </a:t>
            </a:r>
            <a:r>
              <a:rPr lang="en-CA" dirty="0" err="1">
                <a:effectLst/>
                <a:latin typeface="Times"/>
              </a:rPr>
              <a:t>environnements</a:t>
            </a:r>
            <a:r>
              <a:rPr lang="en-CA" dirty="0">
                <a:effectLst/>
                <a:latin typeface="Times"/>
              </a:rPr>
              <a:t> dans </a:t>
            </a:r>
            <a:r>
              <a:rPr lang="en-CA" dirty="0" err="1">
                <a:effectLst/>
                <a:latin typeface="Times"/>
              </a:rPr>
              <a:t>lesquels</a:t>
            </a:r>
            <a:r>
              <a:rPr lang="en-CA" dirty="0">
                <a:effectLst/>
                <a:latin typeface="Times"/>
              </a:rPr>
              <a:t> nous </a:t>
            </a:r>
            <a:r>
              <a:rPr lang="en-CA" dirty="0" err="1">
                <a:effectLst/>
                <a:latin typeface="Times"/>
              </a:rPr>
              <a:t>interagissons</a:t>
            </a:r>
            <a:r>
              <a:rPr lang="en-CA" dirty="0">
                <a:effectLst/>
                <a:latin typeface="Times"/>
              </a:rPr>
              <a:t>. Qui </a:t>
            </a:r>
            <a:r>
              <a:rPr lang="en-CA" dirty="0" err="1">
                <a:effectLst/>
                <a:latin typeface="Times"/>
              </a:rPr>
              <a:t>sont</a:t>
            </a:r>
            <a:r>
              <a:rPr lang="en-CA" dirty="0">
                <a:effectLst/>
                <a:latin typeface="Times"/>
              </a:rPr>
              <a:t> les </a:t>
            </a:r>
            <a:r>
              <a:rPr lang="en-CA" dirty="0" err="1">
                <a:effectLst/>
                <a:latin typeface="Times"/>
              </a:rPr>
              <a:t>membres</a:t>
            </a:r>
            <a:r>
              <a:rPr lang="en-CA" dirty="0">
                <a:effectLst/>
                <a:latin typeface="Times"/>
              </a:rPr>
              <a:t> de </a:t>
            </a:r>
            <a:r>
              <a:rPr lang="en-CA" dirty="0" err="1">
                <a:effectLst/>
                <a:latin typeface="Times"/>
              </a:rPr>
              <a:t>votre</a:t>
            </a:r>
            <a:r>
              <a:rPr lang="en-CA" dirty="0">
                <a:effectLst/>
                <a:latin typeface="Times"/>
              </a:rPr>
              <a:t> </a:t>
            </a:r>
            <a:r>
              <a:rPr lang="en-CA" dirty="0" err="1">
                <a:effectLst/>
                <a:latin typeface="Times"/>
              </a:rPr>
              <a:t>communauté</a:t>
            </a:r>
            <a:r>
              <a:rPr lang="en-CA" dirty="0">
                <a:effectLst/>
                <a:latin typeface="Times"/>
              </a:rPr>
              <a:t> ? Comment les </a:t>
            </a:r>
            <a:r>
              <a:rPr lang="en-CA" dirty="0" err="1">
                <a:effectLst/>
                <a:latin typeface="Times"/>
              </a:rPr>
              <a:t>données</a:t>
            </a:r>
            <a:r>
              <a:rPr lang="en-CA" dirty="0">
                <a:effectLst/>
                <a:latin typeface="Times"/>
              </a:rPr>
              <a:t> </a:t>
            </a:r>
            <a:r>
              <a:rPr lang="en-CA" dirty="0" err="1">
                <a:effectLst/>
                <a:latin typeface="Times"/>
              </a:rPr>
              <a:t>démographiques</a:t>
            </a:r>
            <a:r>
              <a:rPr lang="en-CA" dirty="0">
                <a:effectLst/>
                <a:latin typeface="Times"/>
              </a:rPr>
              <a:t> de </a:t>
            </a:r>
            <a:r>
              <a:rPr lang="en-CA" dirty="0" err="1">
                <a:effectLst/>
                <a:latin typeface="Times"/>
              </a:rPr>
              <a:t>votre</a:t>
            </a:r>
            <a:r>
              <a:rPr lang="en-CA" dirty="0">
                <a:effectLst/>
                <a:latin typeface="Times"/>
              </a:rPr>
              <a:t> </a:t>
            </a:r>
            <a:r>
              <a:rPr lang="en-CA" dirty="0" err="1">
                <a:effectLst/>
                <a:latin typeface="Times"/>
              </a:rPr>
              <a:t>communauté</a:t>
            </a:r>
            <a:r>
              <a:rPr lang="en-CA" dirty="0">
                <a:effectLst/>
                <a:latin typeface="Times"/>
              </a:rPr>
              <a:t> se </a:t>
            </a:r>
            <a:r>
              <a:rPr lang="en-CA" dirty="0" err="1">
                <a:effectLst/>
                <a:latin typeface="Times"/>
              </a:rPr>
              <a:t>comparent-elles</a:t>
            </a:r>
            <a:r>
              <a:rPr lang="en-CA" dirty="0">
                <a:effectLst/>
                <a:latin typeface="Times"/>
              </a:rPr>
              <a:t> </a:t>
            </a:r>
            <a:r>
              <a:rPr lang="en-CA" dirty="0" err="1">
                <a:effectLst/>
                <a:latin typeface="Times"/>
              </a:rPr>
              <a:t>à</a:t>
            </a:r>
            <a:r>
              <a:rPr lang="en-CA" dirty="0">
                <a:effectLst/>
                <a:latin typeface="Times"/>
              </a:rPr>
              <a:t> </a:t>
            </a:r>
            <a:r>
              <a:rPr lang="en-CA" dirty="0" err="1">
                <a:effectLst/>
                <a:latin typeface="Times"/>
              </a:rPr>
              <a:t>celles</a:t>
            </a:r>
            <a:r>
              <a:rPr lang="en-CA" dirty="0">
                <a:effectLst/>
                <a:latin typeface="Times"/>
              </a:rPr>
              <a:t> de </a:t>
            </a:r>
            <a:r>
              <a:rPr lang="en-CA" dirty="0" err="1">
                <a:effectLst/>
                <a:latin typeface="Times"/>
              </a:rPr>
              <a:t>votre</a:t>
            </a:r>
            <a:r>
              <a:rPr lang="en-CA" dirty="0">
                <a:effectLst/>
                <a:latin typeface="Times"/>
              </a:rPr>
              <a:t> </a:t>
            </a:r>
            <a:r>
              <a:rPr lang="en-CA" dirty="0" err="1">
                <a:effectLst/>
                <a:latin typeface="Times"/>
              </a:rPr>
              <a:t>communauté</a:t>
            </a:r>
            <a:r>
              <a:rPr lang="en-CA" dirty="0">
                <a:effectLst/>
                <a:latin typeface="Times"/>
              </a:rPr>
              <a:t> </a:t>
            </a:r>
            <a:r>
              <a:rPr lang="en-CA" dirty="0" err="1">
                <a:effectLst/>
                <a:latin typeface="Times"/>
              </a:rPr>
              <a:t>environnante</a:t>
            </a:r>
            <a:r>
              <a:rPr lang="en-CA" dirty="0">
                <a:effectLst/>
                <a:latin typeface="Times"/>
              </a:rPr>
              <a:t> ? </a:t>
            </a:r>
            <a:r>
              <a:rPr lang="en-CA" dirty="0" err="1">
                <a:effectLst/>
                <a:latin typeface="Times"/>
              </a:rPr>
              <a:t>Quelles</a:t>
            </a:r>
            <a:r>
              <a:rPr lang="en-CA" dirty="0">
                <a:effectLst/>
                <a:latin typeface="Times"/>
              </a:rPr>
              <a:t> </a:t>
            </a:r>
            <a:r>
              <a:rPr lang="en-CA" dirty="0" err="1">
                <a:effectLst/>
                <a:latin typeface="Times"/>
              </a:rPr>
              <a:t>sont</a:t>
            </a:r>
            <a:r>
              <a:rPr lang="en-CA" dirty="0">
                <a:effectLst/>
                <a:latin typeface="Times"/>
              </a:rPr>
              <a:t> les </a:t>
            </a:r>
            <a:r>
              <a:rPr lang="en-CA" dirty="0" err="1">
                <a:effectLst/>
                <a:latin typeface="Times"/>
              </a:rPr>
              <a:t>inégalités</a:t>
            </a:r>
            <a:r>
              <a:rPr lang="en-CA" dirty="0">
                <a:effectLst/>
                <a:latin typeface="Times"/>
              </a:rPr>
              <a:t> ? </a:t>
            </a:r>
            <a:br>
              <a:rPr lang="en-CA" dirty="0">
                <a:effectLst/>
                <a:latin typeface="Times"/>
              </a:rPr>
            </a:br>
            <a:r>
              <a:rPr lang="en-CA" dirty="0" err="1">
                <a:effectLst/>
                <a:latin typeface="Times"/>
              </a:rPr>
              <a:t>L’équité</a:t>
            </a:r>
            <a:r>
              <a:rPr lang="en-CA" dirty="0">
                <a:effectLst/>
                <a:latin typeface="Times"/>
              </a:rPr>
              <a:t> </a:t>
            </a:r>
            <a:r>
              <a:rPr lang="en-CA" dirty="0" err="1">
                <a:effectLst/>
                <a:latin typeface="Times"/>
              </a:rPr>
              <a:t>est</a:t>
            </a:r>
            <a:r>
              <a:rPr lang="en-CA" dirty="0">
                <a:effectLst/>
                <a:latin typeface="Times"/>
              </a:rPr>
              <a:t> un </a:t>
            </a:r>
            <a:r>
              <a:rPr lang="en-CA" dirty="0" err="1">
                <a:effectLst/>
                <a:latin typeface="Times"/>
              </a:rPr>
              <a:t>choix</a:t>
            </a:r>
            <a:r>
              <a:rPr lang="en-CA" dirty="0">
                <a:effectLst/>
                <a:latin typeface="Times"/>
              </a:rPr>
              <a:t>. </a:t>
            </a:r>
            <a:r>
              <a:rPr lang="en-CA" dirty="0" err="1">
                <a:effectLst/>
                <a:latin typeface="Times"/>
              </a:rPr>
              <a:t>Soyez</a:t>
            </a:r>
            <a:r>
              <a:rPr lang="en-CA" dirty="0">
                <a:effectLst/>
                <a:latin typeface="Times"/>
              </a:rPr>
              <a:t> conscient de la </a:t>
            </a:r>
            <a:r>
              <a:rPr lang="en-CA" dirty="0" err="1">
                <a:effectLst/>
                <a:latin typeface="Times"/>
              </a:rPr>
              <a:t>façon</a:t>
            </a:r>
            <a:r>
              <a:rPr lang="en-CA" dirty="0">
                <a:effectLst/>
                <a:latin typeface="Times"/>
              </a:rPr>
              <a:t> </a:t>
            </a:r>
            <a:r>
              <a:rPr lang="en-CA" dirty="0" err="1">
                <a:effectLst/>
                <a:latin typeface="Times"/>
              </a:rPr>
              <a:t>dont</a:t>
            </a:r>
            <a:r>
              <a:rPr lang="en-CA" dirty="0">
                <a:effectLst/>
                <a:latin typeface="Times"/>
              </a:rPr>
              <a:t> </a:t>
            </a:r>
            <a:r>
              <a:rPr lang="en-CA" dirty="0" err="1">
                <a:effectLst/>
                <a:latin typeface="Times"/>
              </a:rPr>
              <a:t>votre</a:t>
            </a:r>
            <a:r>
              <a:rPr lang="en-CA" dirty="0">
                <a:effectLst/>
                <a:latin typeface="Times"/>
              </a:rPr>
              <a:t> </a:t>
            </a:r>
            <a:r>
              <a:rPr lang="en-CA" dirty="0" err="1">
                <a:effectLst/>
                <a:latin typeface="Times"/>
              </a:rPr>
              <a:t>établissement</a:t>
            </a:r>
            <a:r>
              <a:rPr lang="en-CA" dirty="0">
                <a:effectLst/>
                <a:latin typeface="Times"/>
              </a:rPr>
              <a:t> a </a:t>
            </a:r>
            <a:r>
              <a:rPr lang="en-CA" dirty="0" err="1">
                <a:effectLst/>
                <a:latin typeface="Times"/>
              </a:rPr>
              <a:t>choisi</a:t>
            </a:r>
            <a:r>
              <a:rPr lang="en-CA" dirty="0">
                <a:effectLst/>
                <a:latin typeface="Times"/>
              </a:rPr>
              <a:t> de faire de </a:t>
            </a:r>
            <a:r>
              <a:rPr lang="en-CA" dirty="0" err="1">
                <a:effectLst/>
                <a:latin typeface="Times"/>
              </a:rPr>
              <a:t>l’équité</a:t>
            </a:r>
            <a:r>
              <a:rPr lang="en-CA" dirty="0">
                <a:effectLst/>
                <a:latin typeface="Times"/>
              </a:rPr>
              <a:t> un </a:t>
            </a:r>
            <a:r>
              <a:rPr lang="en-CA" dirty="0" err="1">
                <a:effectLst/>
                <a:latin typeface="Times"/>
              </a:rPr>
              <a:t>choix</a:t>
            </a:r>
            <a:r>
              <a:rPr lang="en-CA" dirty="0">
                <a:effectLst/>
                <a:latin typeface="Times"/>
              </a:rPr>
              <a:t> – </a:t>
            </a:r>
            <a:r>
              <a:rPr lang="en-CA" dirty="0" err="1">
                <a:effectLst/>
                <a:latin typeface="Times"/>
              </a:rPr>
              <a:t>Quelles</a:t>
            </a:r>
            <a:r>
              <a:rPr lang="en-CA" dirty="0">
                <a:effectLst/>
                <a:latin typeface="Times"/>
              </a:rPr>
              <a:t> </a:t>
            </a:r>
            <a:r>
              <a:rPr lang="en-CA" dirty="0" err="1">
                <a:effectLst/>
                <a:latin typeface="Times"/>
              </a:rPr>
              <a:t>sont</a:t>
            </a:r>
            <a:r>
              <a:rPr lang="en-CA" dirty="0">
                <a:effectLst/>
                <a:latin typeface="Times"/>
              </a:rPr>
              <a:t> </a:t>
            </a:r>
            <a:r>
              <a:rPr lang="en-CA" dirty="0" err="1">
                <a:effectLst/>
                <a:latin typeface="Times"/>
              </a:rPr>
              <a:t>vos</a:t>
            </a:r>
            <a:r>
              <a:rPr lang="en-CA" dirty="0">
                <a:effectLst/>
                <a:latin typeface="Times"/>
              </a:rPr>
              <a:t> </a:t>
            </a:r>
            <a:r>
              <a:rPr lang="en-CA" dirty="0" err="1">
                <a:effectLst/>
                <a:latin typeface="Times"/>
              </a:rPr>
              <a:t>stratégies</a:t>
            </a:r>
            <a:r>
              <a:rPr lang="en-CA" dirty="0">
                <a:effectLst/>
                <a:latin typeface="Times"/>
              </a:rPr>
              <a:t> </a:t>
            </a:r>
            <a:r>
              <a:rPr lang="en-CA" dirty="0" err="1">
                <a:effectLst/>
                <a:latin typeface="Times"/>
              </a:rPr>
              <a:t>institutionnelles</a:t>
            </a:r>
            <a:r>
              <a:rPr lang="en-CA" dirty="0">
                <a:effectLst/>
                <a:latin typeface="Times"/>
              </a:rPr>
              <a:t> ? </a:t>
            </a:r>
            <a:r>
              <a:rPr lang="en-CA" dirty="0" err="1">
                <a:effectLst/>
                <a:latin typeface="Times"/>
              </a:rPr>
              <a:t>Quel</a:t>
            </a:r>
            <a:r>
              <a:rPr lang="en-CA" dirty="0">
                <a:effectLst/>
                <a:latin typeface="Times"/>
              </a:rPr>
              <a:t> </a:t>
            </a:r>
            <a:r>
              <a:rPr lang="en-CA" dirty="0" err="1">
                <a:effectLst/>
                <a:latin typeface="Times"/>
              </a:rPr>
              <a:t>est</a:t>
            </a:r>
            <a:r>
              <a:rPr lang="en-CA" dirty="0">
                <a:effectLst/>
                <a:latin typeface="Times"/>
              </a:rPr>
              <a:t> </a:t>
            </a:r>
            <a:r>
              <a:rPr lang="en-CA" dirty="0" err="1">
                <a:effectLst/>
                <a:latin typeface="Times"/>
              </a:rPr>
              <a:t>leur</a:t>
            </a:r>
            <a:r>
              <a:rPr lang="en-CA" dirty="0">
                <a:effectLst/>
                <a:latin typeface="Times"/>
              </a:rPr>
              <a:t> lien avec le travail que </a:t>
            </a:r>
            <a:r>
              <a:rPr lang="en-CA" dirty="0" err="1">
                <a:effectLst/>
                <a:latin typeface="Times"/>
              </a:rPr>
              <a:t>vous</a:t>
            </a:r>
            <a:r>
              <a:rPr lang="en-CA" dirty="0">
                <a:effectLst/>
                <a:latin typeface="Times"/>
              </a:rPr>
              <a:t> </a:t>
            </a:r>
            <a:r>
              <a:rPr lang="en-CA" dirty="0" err="1">
                <a:effectLst/>
                <a:latin typeface="Times"/>
              </a:rPr>
              <a:t>faites</a:t>
            </a:r>
            <a:r>
              <a:rPr lang="en-CA" dirty="0">
                <a:effectLst/>
                <a:latin typeface="Times"/>
              </a:rPr>
              <a:t> ?</a:t>
            </a:r>
            <a:br>
              <a:rPr lang="en-CA" dirty="0">
                <a:effectLst/>
                <a:latin typeface="Times"/>
              </a:rPr>
            </a:br>
            <a:r>
              <a:rPr lang="en-CA" dirty="0" err="1">
                <a:effectLst/>
                <a:latin typeface="Times"/>
              </a:rPr>
              <a:t>L’inclusion</a:t>
            </a:r>
            <a:r>
              <a:rPr lang="en-CA" dirty="0">
                <a:effectLst/>
                <a:latin typeface="Times"/>
              </a:rPr>
              <a:t> </a:t>
            </a:r>
            <a:r>
              <a:rPr lang="en-CA" dirty="0" err="1">
                <a:effectLst/>
                <a:latin typeface="Times"/>
              </a:rPr>
              <a:t>est</a:t>
            </a:r>
            <a:r>
              <a:rPr lang="en-CA" dirty="0">
                <a:effectLst/>
                <a:latin typeface="Times"/>
              </a:rPr>
              <a:t> </a:t>
            </a:r>
            <a:r>
              <a:rPr lang="en-CA" dirty="0" err="1">
                <a:effectLst/>
                <a:latin typeface="Times"/>
              </a:rPr>
              <a:t>une</a:t>
            </a:r>
            <a:r>
              <a:rPr lang="en-CA" dirty="0">
                <a:effectLst/>
                <a:latin typeface="Times"/>
              </a:rPr>
              <a:t> action. </a:t>
            </a:r>
            <a:r>
              <a:rPr lang="en-CA" dirty="0" err="1">
                <a:effectLst/>
                <a:latin typeface="Times"/>
              </a:rPr>
              <a:t>Quelles</a:t>
            </a:r>
            <a:r>
              <a:rPr lang="en-CA" dirty="0">
                <a:effectLst/>
                <a:latin typeface="Times"/>
              </a:rPr>
              <a:t> </a:t>
            </a:r>
            <a:r>
              <a:rPr lang="en-CA" dirty="0" err="1">
                <a:effectLst/>
                <a:latin typeface="Times"/>
              </a:rPr>
              <a:t>sont</a:t>
            </a:r>
            <a:r>
              <a:rPr lang="en-CA" dirty="0">
                <a:effectLst/>
                <a:latin typeface="Times"/>
              </a:rPr>
              <a:t> les actions que nous </a:t>
            </a:r>
            <a:r>
              <a:rPr lang="en-CA" dirty="0" err="1">
                <a:effectLst/>
                <a:latin typeface="Times"/>
              </a:rPr>
              <a:t>pouvons</a:t>
            </a:r>
            <a:r>
              <a:rPr lang="en-CA" dirty="0">
                <a:effectLst/>
                <a:latin typeface="Times"/>
              </a:rPr>
              <a:t> </a:t>
            </a:r>
            <a:r>
              <a:rPr lang="en-CA" dirty="0" err="1">
                <a:effectLst/>
                <a:latin typeface="Times"/>
              </a:rPr>
              <a:t>entreprendre</a:t>
            </a:r>
            <a:r>
              <a:rPr lang="en-CA" dirty="0">
                <a:effectLst/>
                <a:latin typeface="Times"/>
              </a:rPr>
              <a:t> pour </a:t>
            </a:r>
            <a:r>
              <a:rPr lang="en-CA" dirty="0" err="1">
                <a:effectLst/>
                <a:latin typeface="Times"/>
              </a:rPr>
              <a:t>créer</a:t>
            </a:r>
            <a:r>
              <a:rPr lang="en-CA" dirty="0">
                <a:effectLst/>
                <a:latin typeface="Times"/>
              </a:rPr>
              <a:t> des </a:t>
            </a:r>
            <a:r>
              <a:rPr lang="en-CA" dirty="0" err="1">
                <a:effectLst/>
                <a:latin typeface="Times"/>
              </a:rPr>
              <a:t>espaces</a:t>
            </a:r>
            <a:r>
              <a:rPr lang="en-CA" dirty="0">
                <a:effectLst/>
                <a:latin typeface="Times"/>
              </a:rPr>
              <a:t> </a:t>
            </a:r>
            <a:r>
              <a:rPr lang="en-CA" dirty="0" err="1">
                <a:effectLst/>
                <a:latin typeface="Times"/>
              </a:rPr>
              <a:t>numériques</a:t>
            </a:r>
            <a:r>
              <a:rPr lang="en-CA" dirty="0">
                <a:effectLst/>
                <a:latin typeface="Times"/>
              </a:rPr>
              <a:t> </a:t>
            </a:r>
            <a:r>
              <a:rPr lang="en-CA" dirty="0" err="1">
                <a:effectLst/>
                <a:latin typeface="Times"/>
              </a:rPr>
              <a:t>inclusifs</a:t>
            </a:r>
            <a:r>
              <a:rPr lang="en-CA" dirty="0">
                <a:effectLst/>
                <a:latin typeface="Times"/>
              </a:rPr>
              <a:t> ?</a:t>
            </a:r>
          </a:p>
        </p:txBody>
      </p:sp>
      <p:sp>
        <p:nvSpPr>
          <p:cNvPr id="4" name="Slide Number Placeholder 3"/>
          <p:cNvSpPr>
            <a:spLocks noGrp="1"/>
          </p:cNvSpPr>
          <p:nvPr>
            <p:ph type="sldNum" sz="quarter" idx="5"/>
          </p:nvPr>
        </p:nvSpPr>
        <p:spPr/>
        <p:txBody>
          <a:bodyPr/>
          <a:lstStyle/>
          <a:p>
            <a:fld id="{0BBDB591-039D-664B-9A5C-382E99268966}" type="slidenum">
              <a:rPr lang="en-GB" smtClean="0"/>
              <a:t>24</a:t>
            </a:fld>
            <a:endParaRPr lang="en-GB" dirty="0"/>
          </a:p>
        </p:txBody>
      </p:sp>
    </p:spTree>
    <p:extLst>
      <p:ext uri="{BB962C8B-B14F-4D97-AF65-F5344CB8AC3E}">
        <p14:creationId xmlns:p14="http://schemas.microsoft.com/office/powerpoint/2010/main" val="2526663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Par Jaylen 
Pour </a:t>
            </a:r>
            <a:r>
              <a:rPr lang="en-GB" dirty="0" err="1">
                <a:cs typeface="Calibri"/>
              </a:rPr>
              <a:t>l’éducation</a:t>
            </a:r>
            <a:r>
              <a:rPr lang="en-GB" dirty="0">
                <a:cs typeface="Calibri"/>
              </a:rPr>
              <a:t> et la sensibilisation... </a:t>
            </a:r>
            <a:r>
              <a:rPr lang="en-GB" dirty="0" err="1">
                <a:cs typeface="Calibri"/>
              </a:rPr>
              <a:t>Mettre</a:t>
            </a:r>
            <a:r>
              <a:rPr lang="en-GB" dirty="0">
                <a:cs typeface="Calibri"/>
              </a:rPr>
              <a:t> </a:t>
            </a:r>
            <a:r>
              <a:rPr lang="en-GB" dirty="0" err="1">
                <a:cs typeface="Calibri"/>
              </a:rPr>
              <a:t>en</a:t>
            </a:r>
            <a:r>
              <a:rPr lang="en-GB" dirty="0">
                <a:cs typeface="Calibri"/>
              </a:rPr>
              <a:t> </a:t>
            </a:r>
            <a:r>
              <a:rPr lang="en-GB" dirty="0" err="1">
                <a:cs typeface="Calibri"/>
              </a:rPr>
              <a:t>valeur</a:t>
            </a:r>
            <a:r>
              <a:rPr lang="en-GB" dirty="0">
                <a:cs typeface="Calibri"/>
              </a:rPr>
              <a:t> l’accessibilité
</a:t>
            </a:r>
            <a:r>
              <a:rPr lang="en-GB" dirty="0" err="1">
                <a:cs typeface="Calibri"/>
              </a:rPr>
              <a:t>Assurez-vous</a:t>
            </a:r>
            <a:r>
              <a:rPr lang="en-GB" dirty="0">
                <a:cs typeface="Calibri"/>
              </a:rPr>
              <a:t> que les gens </a:t>
            </a:r>
            <a:r>
              <a:rPr lang="en-GB" dirty="0" err="1">
                <a:cs typeface="Calibri"/>
              </a:rPr>
              <a:t>ont</a:t>
            </a:r>
            <a:r>
              <a:rPr lang="en-GB" dirty="0">
                <a:cs typeface="Calibri"/>
              </a:rPr>
              <a:t> </a:t>
            </a:r>
            <a:r>
              <a:rPr lang="en-GB" dirty="0" err="1">
                <a:cs typeface="Calibri"/>
              </a:rPr>
              <a:t>une</a:t>
            </a:r>
            <a:r>
              <a:rPr lang="en-GB" dirty="0">
                <a:cs typeface="Calibri"/>
              </a:rPr>
              <a:t> </a:t>
            </a:r>
            <a:r>
              <a:rPr lang="en-GB" dirty="0" err="1">
                <a:cs typeface="Calibri"/>
              </a:rPr>
              <a:t>connaissance</a:t>
            </a:r>
            <a:r>
              <a:rPr lang="en-GB" dirty="0">
                <a:cs typeface="Calibri"/>
              </a:rPr>
              <a:t> </a:t>
            </a:r>
            <a:r>
              <a:rPr lang="en-GB" dirty="0" err="1">
                <a:cs typeface="Calibri"/>
              </a:rPr>
              <a:t>générale</a:t>
            </a:r>
            <a:r>
              <a:rPr lang="en-GB" dirty="0">
                <a:cs typeface="Calibri"/>
              </a:rPr>
              <a:t> de la </a:t>
            </a:r>
            <a:r>
              <a:rPr lang="en-GB" dirty="0" err="1">
                <a:cs typeface="Calibri"/>
              </a:rPr>
              <a:t>façon</a:t>
            </a:r>
            <a:r>
              <a:rPr lang="en-GB" dirty="0">
                <a:cs typeface="Calibri"/>
              </a:rPr>
              <a:t> de </a:t>
            </a:r>
            <a:r>
              <a:rPr lang="en-GB" dirty="0" err="1">
                <a:cs typeface="Calibri"/>
              </a:rPr>
              <a:t>créer</a:t>
            </a:r>
            <a:r>
              <a:rPr lang="en-GB" dirty="0">
                <a:cs typeface="Calibri"/>
              </a:rPr>
              <a:t> du </a:t>
            </a:r>
            <a:r>
              <a:rPr lang="en-GB" dirty="0" err="1">
                <a:cs typeface="Calibri"/>
              </a:rPr>
              <a:t>contenu</a:t>
            </a:r>
            <a:r>
              <a:rPr lang="en-GB" dirty="0">
                <a:cs typeface="Calibri"/>
              </a:rPr>
              <a:t> accessible 
</a:t>
            </a:r>
            <a:r>
              <a:rPr lang="en-GB" dirty="0" err="1">
                <a:cs typeface="Calibri"/>
              </a:rPr>
              <a:t>Éduquer</a:t>
            </a:r>
            <a:r>
              <a:rPr lang="en-GB" dirty="0">
                <a:cs typeface="Calibri"/>
              </a:rPr>
              <a:t> les gens sur la </a:t>
            </a:r>
            <a:r>
              <a:rPr lang="en-GB" dirty="0" err="1">
                <a:cs typeface="Calibri"/>
              </a:rPr>
              <a:t>façon</a:t>
            </a:r>
            <a:r>
              <a:rPr lang="en-GB" dirty="0">
                <a:cs typeface="Calibri"/>
              </a:rPr>
              <a:t> </a:t>
            </a:r>
            <a:r>
              <a:rPr lang="en-GB" dirty="0" err="1">
                <a:cs typeface="Calibri"/>
              </a:rPr>
              <a:t>dont</a:t>
            </a:r>
            <a:r>
              <a:rPr lang="en-GB" dirty="0">
                <a:cs typeface="Calibri"/>
              </a:rPr>
              <a:t> les pages Web </a:t>
            </a:r>
            <a:r>
              <a:rPr lang="en-GB" dirty="0" err="1">
                <a:cs typeface="Calibri"/>
              </a:rPr>
              <a:t>peuvent</a:t>
            </a:r>
            <a:r>
              <a:rPr lang="en-GB" dirty="0">
                <a:cs typeface="Calibri"/>
              </a:rPr>
              <a:t> </a:t>
            </a:r>
            <a:r>
              <a:rPr lang="en-GB" dirty="0" err="1">
                <a:cs typeface="Calibri"/>
              </a:rPr>
              <a:t>être</a:t>
            </a:r>
            <a:r>
              <a:rPr lang="en-GB" dirty="0">
                <a:cs typeface="Calibri"/>
              </a:rPr>
              <a:t> </a:t>
            </a:r>
            <a:r>
              <a:rPr lang="en-GB" dirty="0" err="1">
                <a:cs typeface="Calibri"/>
              </a:rPr>
              <a:t>créées</a:t>
            </a:r>
            <a:r>
              <a:rPr lang="en-GB" dirty="0">
                <a:cs typeface="Calibri"/>
              </a:rPr>
              <a:t> </a:t>
            </a:r>
            <a:r>
              <a:rPr lang="en-GB" dirty="0" err="1">
                <a:cs typeface="Calibri"/>
              </a:rPr>
              <a:t>en</a:t>
            </a:r>
            <a:r>
              <a:rPr lang="en-GB" dirty="0">
                <a:cs typeface="Calibri"/>
              </a:rPr>
              <a:t> tenant </a:t>
            </a:r>
            <a:r>
              <a:rPr lang="en-GB" dirty="0" err="1">
                <a:cs typeface="Calibri"/>
              </a:rPr>
              <a:t>compte</a:t>
            </a:r>
            <a:r>
              <a:rPr lang="en-GB" dirty="0">
                <a:cs typeface="Calibri"/>
              </a:rPr>
              <a:t> de l’accessibilité et de </a:t>
            </a:r>
            <a:r>
              <a:rPr lang="en-GB" dirty="0" err="1">
                <a:cs typeface="Calibri"/>
              </a:rPr>
              <a:t>l’inclusion</a:t>
            </a:r>
            <a:r>
              <a:rPr lang="en-GB" dirty="0">
                <a:cs typeface="Calibri"/>
              </a:rPr>
              <a:t>. - </a:t>
            </a:r>
            <a:r>
              <a:rPr lang="en-GB" dirty="0" err="1">
                <a:cs typeface="Calibri"/>
              </a:rPr>
              <a:t>Offrir</a:t>
            </a:r>
            <a:r>
              <a:rPr lang="en-GB" dirty="0">
                <a:cs typeface="Calibri"/>
              </a:rPr>
              <a:t> des </a:t>
            </a:r>
            <a:r>
              <a:rPr lang="en-GB" dirty="0" err="1">
                <a:cs typeface="Calibri"/>
              </a:rPr>
              <a:t>possibilités</a:t>
            </a:r>
            <a:r>
              <a:rPr lang="en-GB" dirty="0">
                <a:cs typeface="Calibri"/>
              </a:rPr>
              <a:t> </a:t>
            </a:r>
            <a:r>
              <a:rPr lang="en-GB" dirty="0" err="1">
                <a:cs typeface="Calibri"/>
              </a:rPr>
              <a:t>d’apprentissage</a:t>
            </a:r>
            <a:r>
              <a:rPr lang="en-GB" dirty="0">
                <a:cs typeface="Calibri"/>
              </a:rPr>
              <a:t> et </a:t>
            </a:r>
            <a:r>
              <a:rPr lang="en-GB" dirty="0" err="1">
                <a:cs typeface="Calibri"/>
              </a:rPr>
              <a:t>d’interaction</a:t>
            </a:r>
            <a:r>
              <a:rPr lang="en-GB" dirty="0">
                <a:cs typeface="Calibri"/>
              </a:rPr>
              <a:t> </a:t>
            </a:r>
            <a:r>
              <a:rPr lang="en-GB" dirty="0" err="1">
                <a:cs typeface="Calibri"/>
              </a:rPr>
              <a:t>partagées</a:t>
            </a:r>
            <a:r>
              <a:rPr lang="en-GB" dirty="0">
                <a:cs typeface="Calibri"/>
              </a:rPr>
              <a:t>
</a:t>
            </a:r>
            <a:r>
              <a:rPr lang="en-GB" dirty="0" err="1">
                <a:cs typeface="Calibri"/>
              </a:rPr>
              <a:t>En</a:t>
            </a:r>
            <a:r>
              <a:rPr lang="en-GB" dirty="0">
                <a:cs typeface="Calibri"/>
              </a:rPr>
              <a:t> </a:t>
            </a:r>
            <a:r>
              <a:rPr lang="en-GB" dirty="0" err="1">
                <a:cs typeface="Calibri"/>
              </a:rPr>
              <a:t>novembre</a:t>
            </a:r>
            <a:r>
              <a:rPr lang="en-GB" dirty="0">
                <a:cs typeface="Calibri"/>
              </a:rPr>
              <a:t>, Joyce a </a:t>
            </a:r>
            <a:r>
              <a:rPr lang="en-GB" dirty="0" err="1">
                <a:cs typeface="Calibri"/>
              </a:rPr>
              <a:t>participé</a:t>
            </a:r>
            <a:r>
              <a:rPr lang="en-GB" dirty="0">
                <a:cs typeface="Calibri"/>
              </a:rPr>
              <a:t> </a:t>
            </a:r>
            <a:r>
              <a:rPr lang="en-GB" dirty="0" err="1">
                <a:cs typeface="Calibri"/>
              </a:rPr>
              <a:t>à</a:t>
            </a:r>
            <a:r>
              <a:rPr lang="en-GB" dirty="0">
                <a:cs typeface="Calibri"/>
              </a:rPr>
              <a:t> </a:t>
            </a:r>
            <a:r>
              <a:rPr lang="en-GB" dirty="0" err="1">
                <a:cs typeface="Calibri"/>
              </a:rPr>
              <a:t>une</a:t>
            </a:r>
            <a:r>
              <a:rPr lang="en-GB" dirty="0">
                <a:cs typeface="Calibri"/>
              </a:rPr>
              <a:t> </a:t>
            </a:r>
            <a:r>
              <a:rPr lang="en-GB" dirty="0" err="1">
                <a:cs typeface="Calibri"/>
              </a:rPr>
              <a:t>série</a:t>
            </a:r>
            <a:r>
              <a:rPr lang="en-GB" dirty="0">
                <a:cs typeface="Calibri"/>
              </a:rPr>
              <a:t> de discussions avec </a:t>
            </a:r>
            <a:r>
              <a:rPr lang="en-GB" dirty="0" err="1">
                <a:cs typeface="Calibri"/>
              </a:rPr>
              <a:t>notre</a:t>
            </a:r>
            <a:r>
              <a:rPr lang="en-GB" dirty="0">
                <a:cs typeface="Calibri"/>
              </a:rPr>
              <a:t> </a:t>
            </a:r>
            <a:r>
              <a:rPr lang="en-GB" dirty="0" err="1">
                <a:cs typeface="Calibri"/>
              </a:rPr>
              <a:t>communauté</a:t>
            </a:r>
            <a:r>
              <a:rPr lang="en-GB" dirty="0">
                <a:cs typeface="Calibri"/>
              </a:rPr>
              <a:t> de communication sur des discussions &gt; </a:t>
            </a:r>
            <a:r>
              <a:rPr lang="en-GB" dirty="0" err="1">
                <a:cs typeface="Calibri"/>
              </a:rPr>
              <a:t>l’une</a:t>
            </a:r>
            <a:r>
              <a:rPr lang="en-GB" dirty="0">
                <a:cs typeface="Calibri"/>
              </a:rPr>
              <a:t> des parties les plus </a:t>
            </a:r>
            <a:r>
              <a:rPr lang="en-GB" dirty="0" err="1">
                <a:cs typeface="Calibri"/>
              </a:rPr>
              <a:t>marquantes</a:t>
            </a:r>
            <a:r>
              <a:rPr lang="en-GB" dirty="0">
                <a:cs typeface="Calibri"/>
              </a:rPr>
              <a:t> </a:t>
            </a:r>
            <a:r>
              <a:rPr lang="en-GB" dirty="0" err="1">
                <a:cs typeface="Calibri"/>
              </a:rPr>
              <a:t>étant</a:t>
            </a:r>
            <a:r>
              <a:rPr lang="en-GB" dirty="0">
                <a:cs typeface="Calibri"/>
              </a:rPr>
              <a:t> </a:t>
            </a:r>
            <a:r>
              <a:rPr lang="en-GB" dirty="0" err="1">
                <a:cs typeface="Calibri"/>
              </a:rPr>
              <a:t>une</a:t>
            </a:r>
            <a:r>
              <a:rPr lang="en-GB" dirty="0">
                <a:cs typeface="Calibri"/>
              </a:rPr>
              <a:t> </a:t>
            </a:r>
            <a:r>
              <a:rPr lang="en-GB" dirty="0" err="1">
                <a:cs typeface="Calibri"/>
              </a:rPr>
              <a:t>démonstration</a:t>
            </a:r>
            <a:r>
              <a:rPr lang="en-GB" dirty="0">
                <a:cs typeface="Calibri"/>
              </a:rPr>
              <a:t> </a:t>
            </a:r>
            <a:r>
              <a:rPr lang="en-GB" dirty="0" err="1">
                <a:cs typeface="Calibri"/>
              </a:rPr>
              <a:t>en</a:t>
            </a:r>
            <a:r>
              <a:rPr lang="en-GB" dirty="0">
                <a:cs typeface="Calibri"/>
              </a:rPr>
              <a:t> direct de la navigation sur </a:t>
            </a:r>
            <a:r>
              <a:rPr lang="en-GB" dirty="0" err="1">
                <a:cs typeface="Calibri"/>
              </a:rPr>
              <a:t>nos</a:t>
            </a:r>
            <a:r>
              <a:rPr lang="en-GB" dirty="0">
                <a:cs typeface="Calibri"/>
              </a:rPr>
              <a:t> sites Web </a:t>
            </a:r>
            <a:r>
              <a:rPr lang="en-GB" dirty="0" err="1">
                <a:cs typeface="Calibri"/>
              </a:rPr>
              <a:t>à</a:t>
            </a:r>
            <a:r>
              <a:rPr lang="en-GB" dirty="0">
                <a:cs typeface="Calibri"/>
              </a:rPr>
              <a:t> </a:t>
            </a:r>
            <a:r>
              <a:rPr lang="en-GB" dirty="0" err="1">
                <a:cs typeface="Calibri"/>
              </a:rPr>
              <a:t>l’aide</a:t>
            </a:r>
            <a:r>
              <a:rPr lang="en-GB" dirty="0">
                <a:cs typeface="Calibri"/>
              </a:rPr>
              <a:t> d’un </a:t>
            </a:r>
            <a:r>
              <a:rPr lang="en-GB" dirty="0" err="1">
                <a:cs typeface="Calibri"/>
              </a:rPr>
              <a:t>lecteur</a:t>
            </a:r>
            <a:r>
              <a:rPr lang="en-GB" dirty="0">
                <a:cs typeface="Calibri"/>
              </a:rPr>
              <a:t> </a:t>
            </a:r>
            <a:r>
              <a:rPr lang="en-GB" dirty="0" err="1">
                <a:cs typeface="Calibri"/>
              </a:rPr>
              <a:t>d’écran</a:t>
            </a:r>
            <a:r>
              <a:rPr lang="en-GB" dirty="0">
                <a:cs typeface="Calibri"/>
              </a:rPr>
              <a:t>. Ce qui a </a:t>
            </a:r>
            <a:r>
              <a:rPr lang="en-GB" dirty="0" err="1">
                <a:cs typeface="Calibri"/>
              </a:rPr>
              <a:t>peut-être</a:t>
            </a:r>
            <a:r>
              <a:rPr lang="en-GB" dirty="0">
                <a:cs typeface="Calibri"/>
              </a:rPr>
              <a:t> </a:t>
            </a:r>
            <a:r>
              <a:rPr lang="en-GB" dirty="0" err="1">
                <a:cs typeface="Calibri"/>
              </a:rPr>
              <a:t>été</a:t>
            </a:r>
            <a:r>
              <a:rPr lang="en-GB" dirty="0">
                <a:cs typeface="Calibri"/>
              </a:rPr>
              <a:t> la plus </a:t>
            </a:r>
            <a:r>
              <a:rPr lang="en-GB" dirty="0" err="1">
                <a:cs typeface="Calibri"/>
              </a:rPr>
              <a:t>grande</a:t>
            </a:r>
            <a:r>
              <a:rPr lang="en-GB" dirty="0">
                <a:cs typeface="Calibri"/>
              </a:rPr>
              <a:t> </a:t>
            </a:r>
            <a:r>
              <a:rPr lang="en-GB" dirty="0" err="1">
                <a:cs typeface="Calibri"/>
              </a:rPr>
              <a:t>révélation</a:t>
            </a:r>
            <a:r>
              <a:rPr lang="en-GB" dirty="0">
                <a:cs typeface="Calibri"/>
              </a:rPr>
              <a:t>
</a:t>
            </a:r>
            <a:r>
              <a:rPr lang="en-GB" dirty="0" err="1">
                <a:cs typeface="Calibri"/>
              </a:rPr>
              <a:t>Créer</a:t>
            </a:r>
            <a:r>
              <a:rPr lang="en-GB" dirty="0">
                <a:cs typeface="Calibri"/>
              </a:rPr>
              <a:t> des occasions de </a:t>
            </a:r>
            <a:r>
              <a:rPr lang="en-GB" dirty="0" err="1">
                <a:cs typeface="Calibri"/>
              </a:rPr>
              <a:t>développer</a:t>
            </a:r>
            <a:r>
              <a:rPr lang="en-GB" dirty="0">
                <a:cs typeface="Calibri"/>
              </a:rPr>
              <a:t> des </a:t>
            </a:r>
            <a:r>
              <a:rPr lang="en-GB" dirty="0" err="1">
                <a:cs typeface="Calibri"/>
              </a:rPr>
              <a:t>compétences</a:t>
            </a:r>
            <a:r>
              <a:rPr lang="en-GB" dirty="0">
                <a:cs typeface="Calibri"/>
              </a:rPr>
              <a:t> sur la </a:t>
            </a:r>
            <a:r>
              <a:rPr lang="en-GB" dirty="0" err="1">
                <a:cs typeface="Calibri"/>
              </a:rPr>
              <a:t>façon</a:t>
            </a:r>
            <a:r>
              <a:rPr lang="en-GB" dirty="0">
                <a:cs typeface="Calibri"/>
              </a:rPr>
              <a:t> </a:t>
            </a:r>
            <a:r>
              <a:rPr lang="en-GB" dirty="0" err="1">
                <a:cs typeface="Calibri"/>
              </a:rPr>
              <a:t>d’appliquer</a:t>
            </a:r>
            <a:r>
              <a:rPr lang="en-GB" dirty="0">
                <a:cs typeface="Calibri"/>
              </a:rPr>
              <a:t> les concepts </a:t>
            </a:r>
            <a:r>
              <a:rPr lang="en-GB" dirty="0" err="1">
                <a:cs typeface="Calibri"/>
              </a:rPr>
              <a:t>d’accessibilité</a:t>
            </a:r>
            <a:r>
              <a:rPr lang="en-GB" dirty="0">
                <a:cs typeface="Calibri"/>
              </a:rPr>
              <a:t> et </a:t>
            </a:r>
            <a:r>
              <a:rPr lang="en-GB" dirty="0" err="1">
                <a:cs typeface="Calibri"/>
              </a:rPr>
              <a:t>d’inclusion</a:t>
            </a:r>
            <a:r>
              <a:rPr lang="en-GB" dirty="0">
                <a:cs typeface="Calibri"/>
              </a:rPr>
              <a:t> au travail -Encourager </a:t>
            </a:r>
            <a:r>
              <a:rPr lang="en-GB" dirty="0" err="1">
                <a:cs typeface="Calibri"/>
              </a:rPr>
              <a:t>l’apprentissage</a:t>
            </a:r>
            <a:r>
              <a:rPr lang="en-GB" dirty="0">
                <a:cs typeface="Calibri"/>
              </a:rPr>
              <a:t> </a:t>
            </a:r>
            <a:r>
              <a:rPr lang="en-GB" dirty="0" err="1">
                <a:cs typeface="Calibri"/>
              </a:rPr>
              <a:t>continu</a:t>
            </a:r>
            <a:r>
              <a:rPr lang="en-GB" dirty="0">
                <a:cs typeface="Calibri"/>
              </a:rPr>
              <a:t> et </a:t>
            </a:r>
            <a:r>
              <a:rPr lang="en-GB" dirty="0" err="1">
                <a:cs typeface="Calibri"/>
              </a:rPr>
              <a:t>l’auto-apprentissage</a:t>
            </a:r>
            <a:r>
              <a:rPr lang="en-GB" dirty="0">
                <a:cs typeface="Calibri"/>
              </a:rPr>
              <a:t>
Nous </a:t>
            </a:r>
            <a:r>
              <a:rPr lang="en-GB" dirty="0" err="1">
                <a:cs typeface="Calibri"/>
              </a:rPr>
              <a:t>organisons</a:t>
            </a:r>
            <a:r>
              <a:rPr lang="en-GB" dirty="0">
                <a:cs typeface="Calibri"/>
              </a:rPr>
              <a:t> </a:t>
            </a:r>
            <a:r>
              <a:rPr lang="en-GB" dirty="0" err="1">
                <a:cs typeface="Calibri"/>
              </a:rPr>
              <a:t>régulièrement</a:t>
            </a:r>
            <a:r>
              <a:rPr lang="en-GB" dirty="0">
                <a:cs typeface="Calibri"/>
              </a:rPr>
              <a:t> des ateliers sur le </a:t>
            </a:r>
            <a:r>
              <a:rPr lang="en-GB" dirty="0" err="1">
                <a:cs typeface="Calibri"/>
              </a:rPr>
              <a:t>thème</a:t>
            </a:r>
            <a:r>
              <a:rPr lang="en-GB" dirty="0">
                <a:cs typeface="Calibri"/>
              </a:rPr>
              <a:t> de « l’accessibilité du Web </a:t>
            </a:r>
            <a:r>
              <a:rPr lang="en-GB" dirty="0" err="1">
                <a:cs typeface="Calibri"/>
              </a:rPr>
              <a:t>à</a:t>
            </a:r>
            <a:r>
              <a:rPr lang="en-GB" dirty="0">
                <a:cs typeface="Calibri"/>
              </a:rPr>
              <a:t> McGill » qui </a:t>
            </a:r>
            <a:r>
              <a:rPr lang="en-GB" dirty="0" err="1">
                <a:cs typeface="Calibri"/>
              </a:rPr>
              <a:t>sont</a:t>
            </a:r>
            <a:r>
              <a:rPr lang="en-GB" dirty="0">
                <a:cs typeface="Calibri"/>
              </a:rPr>
              <a:t> des séances </a:t>
            </a:r>
            <a:r>
              <a:rPr lang="en-GB" dirty="0" err="1">
                <a:cs typeface="Calibri"/>
              </a:rPr>
              <a:t>faciles</a:t>
            </a:r>
            <a:r>
              <a:rPr lang="en-GB" dirty="0">
                <a:cs typeface="Calibri"/>
              </a:rPr>
              <a:t> </a:t>
            </a:r>
            <a:r>
              <a:rPr lang="en-GB" dirty="0" err="1">
                <a:cs typeface="Calibri"/>
              </a:rPr>
              <a:t>d’une</a:t>
            </a:r>
            <a:r>
              <a:rPr lang="en-GB" dirty="0">
                <a:cs typeface="Calibri"/>
              </a:rPr>
              <a:t> </a:t>
            </a:r>
            <a:r>
              <a:rPr lang="en-GB" dirty="0" err="1">
                <a:cs typeface="Calibri"/>
              </a:rPr>
              <a:t>heure</a:t>
            </a:r>
            <a:r>
              <a:rPr lang="en-GB" dirty="0">
                <a:cs typeface="Calibri"/>
              </a:rPr>
              <a:t> </a:t>
            </a:r>
            <a:r>
              <a:rPr lang="en-GB" dirty="0" err="1">
                <a:cs typeface="Calibri"/>
              </a:rPr>
              <a:t>conçues</a:t>
            </a:r>
            <a:r>
              <a:rPr lang="en-GB" dirty="0">
                <a:cs typeface="Calibri"/>
              </a:rPr>
              <a:t> pour </a:t>
            </a:r>
            <a:r>
              <a:rPr lang="en-GB" dirty="0" err="1">
                <a:cs typeface="Calibri"/>
              </a:rPr>
              <a:t>répondre</a:t>
            </a:r>
            <a:r>
              <a:rPr lang="en-GB" dirty="0">
                <a:cs typeface="Calibri"/>
              </a:rPr>
              <a:t> aux </a:t>
            </a:r>
            <a:r>
              <a:rPr lang="en-GB" dirty="0" err="1">
                <a:cs typeface="Calibri"/>
              </a:rPr>
              <a:t>besoins</a:t>
            </a:r>
            <a:r>
              <a:rPr lang="en-GB" dirty="0">
                <a:cs typeface="Calibri"/>
              </a:rPr>
              <a:t> de la main-</a:t>
            </a:r>
            <a:r>
              <a:rPr lang="en-GB" dirty="0" err="1">
                <a:cs typeface="Calibri"/>
              </a:rPr>
              <a:t>d’œuvre</a:t>
            </a:r>
            <a:r>
              <a:rPr lang="en-GB" dirty="0">
                <a:cs typeface="Calibri"/>
              </a:rPr>
              <a:t> de McGill
</a:t>
            </a:r>
            <a:r>
              <a:rPr lang="en-GB" dirty="0" err="1">
                <a:cs typeface="Calibri"/>
              </a:rPr>
              <a:t>Enfin</a:t>
            </a:r>
            <a:r>
              <a:rPr lang="en-GB" dirty="0">
                <a:cs typeface="Calibri"/>
              </a:rPr>
              <a:t>, </a:t>
            </a:r>
            <a:r>
              <a:rPr lang="en-GB" dirty="0" err="1">
                <a:cs typeface="Calibri"/>
              </a:rPr>
              <a:t>collaborez</a:t>
            </a:r>
            <a:r>
              <a:rPr lang="en-GB" dirty="0">
                <a:cs typeface="Calibri"/>
              </a:rPr>
              <a:t> avec </a:t>
            </a:r>
            <a:r>
              <a:rPr lang="en-GB" dirty="0" err="1">
                <a:cs typeface="Calibri"/>
              </a:rPr>
              <a:t>votre</a:t>
            </a:r>
            <a:r>
              <a:rPr lang="en-GB" dirty="0">
                <a:cs typeface="Calibri"/>
              </a:rPr>
              <a:t> </a:t>
            </a:r>
            <a:r>
              <a:rPr lang="en-GB" dirty="0" err="1">
                <a:cs typeface="Calibri"/>
              </a:rPr>
              <a:t>équipe</a:t>
            </a:r>
            <a:r>
              <a:rPr lang="en-GB" dirty="0">
                <a:cs typeface="Calibri"/>
              </a:rPr>
              <a:t> </a:t>
            </a:r>
            <a:r>
              <a:rPr lang="en-GB" dirty="0" err="1">
                <a:cs typeface="Calibri"/>
              </a:rPr>
              <a:t>d’équité</a:t>
            </a:r>
            <a:r>
              <a:rPr lang="en-GB" dirty="0">
                <a:cs typeface="Calibri"/>
              </a:rPr>
              <a:t> pour </a:t>
            </a:r>
            <a:r>
              <a:rPr lang="en-GB" dirty="0" err="1">
                <a:cs typeface="Calibri"/>
              </a:rPr>
              <a:t>développer</a:t>
            </a:r>
            <a:r>
              <a:rPr lang="en-GB" dirty="0">
                <a:cs typeface="Calibri"/>
              </a:rPr>
              <a:t> des </a:t>
            </a:r>
            <a:r>
              <a:rPr lang="en-GB" dirty="0" err="1">
                <a:cs typeface="Calibri"/>
              </a:rPr>
              <a:t>ressources</a:t>
            </a:r>
            <a:r>
              <a:rPr lang="en-GB" dirty="0">
                <a:cs typeface="Calibri"/>
              </a:rPr>
              <a:t> et organiser des </a:t>
            </a:r>
            <a:r>
              <a:rPr lang="en-GB" dirty="0" err="1">
                <a:cs typeface="Calibri"/>
              </a:rPr>
              <a:t>événements</a:t>
            </a:r>
            <a:endParaRPr lang="en-US" dirty="0">
              <a:latin typeface="Arial"/>
              <a:cs typeface="Arial"/>
            </a:endParaRPr>
          </a:p>
        </p:txBody>
      </p:sp>
      <p:sp>
        <p:nvSpPr>
          <p:cNvPr id="4" name="Slide Number Placeholder 3"/>
          <p:cNvSpPr>
            <a:spLocks noGrp="1"/>
          </p:cNvSpPr>
          <p:nvPr>
            <p:ph type="sldNum" sz="quarter" idx="5"/>
          </p:nvPr>
        </p:nvSpPr>
        <p:spPr/>
        <p:txBody>
          <a:bodyPr/>
          <a:lstStyle/>
          <a:p>
            <a:fld id="{0BBDB591-039D-664B-9A5C-382E99268966}" type="slidenum">
              <a:rPr lang="en-GB" smtClean="0"/>
              <a:t>25</a:t>
            </a:fld>
            <a:endParaRPr lang="en-GB"/>
          </a:p>
        </p:txBody>
      </p:sp>
    </p:spTree>
    <p:extLst>
      <p:ext uri="{BB962C8B-B14F-4D97-AF65-F5344CB8AC3E}">
        <p14:creationId xmlns:p14="http://schemas.microsoft.com/office/powerpoint/2010/main" val="2256794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Et </a:t>
            </a:r>
            <a:r>
              <a:rPr lang="en-GB" dirty="0" err="1"/>
              <a:t>notre</a:t>
            </a:r>
            <a:r>
              <a:rPr lang="en-GB" dirty="0"/>
              <a:t> </a:t>
            </a:r>
            <a:r>
              <a:rPr lang="en-GB" dirty="0" err="1"/>
              <a:t>objectif</a:t>
            </a:r>
            <a:r>
              <a:rPr lang="en-GB" dirty="0"/>
              <a:t> final dans tout </a:t>
            </a:r>
            <a:r>
              <a:rPr lang="en-GB" dirty="0" err="1"/>
              <a:t>cela</a:t>
            </a:r>
            <a:r>
              <a:rPr lang="en-GB" dirty="0"/>
              <a:t>, </a:t>
            </a:r>
            <a:r>
              <a:rPr lang="en-GB" dirty="0" err="1"/>
              <a:t>c’est</a:t>
            </a:r>
            <a:r>
              <a:rPr lang="en-GB" dirty="0"/>
              <a:t> </a:t>
            </a:r>
            <a:r>
              <a:rPr lang="en-GB" dirty="0" err="1"/>
              <a:t>l’appartenance</a:t>
            </a:r>
            <a:r>
              <a:rPr lang="en-GB" dirty="0"/>
              <a:t>. </a:t>
            </a:r>
            <a:r>
              <a:rPr lang="en-GB" dirty="0" err="1"/>
              <a:t>Créer</a:t>
            </a:r>
            <a:r>
              <a:rPr lang="en-GB" dirty="0"/>
              <a:t> un sentiment </a:t>
            </a:r>
            <a:r>
              <a:rPr lang="en-GB" dirty="0" err="1"/>
              <a:t>d’appartenance</a:t>
            </a:r>
            <a:r>
              <a:rPr lang="en-GB" dirty="0"/>
              <a:t> pour </a:t>
            </a:r>
            <a:r>
              <a:rPr lang="en-GB" dirty="0" err="1"/>
              <a:t>nos</a:t>
            </a:r>
            <a:r>
              <a:rPr lang="en-GB" dirty="0"/>
              <a:t> </a:t>
            </a:r>
            <a:r>
              <a:rPr lang="en-GB" dirty="0" err="1"/>
              <a:t>étudiants</a:t>
            </a:r>
            <a:r>
              <a:rPr lang="en-GB" dirty="0"/>
              <a:t>, </a:t>
            </a:r>
            <a:r>
              <a:rPr lang="en-GB" dirty="0" err="1"/>
              <a:t>nos</a:t>
            </a:r>
            <a:r>
              <a:rPr lang="en-GB" dirty="0"/>
              <a:t> </a:t>
            </a:r>
            <a:r>
              <a:rPr lang="en-GB" dirty="0" err="1"/>
              <a:t>professeurs</a:t>
            </a:r>
            <a:r>
              <a:rPr lang="en-GB" dirty="0"/>
              <a:t>, </a:t>
            </a:r>
            <a:r>
              <a:rPr lang="en-GB" dirty="0" err="1"/>
              <a:t>notre</a:t>
            </a:r>
            <a:r>
              <a:rPr lang="en-GB" dirty="0"/>
              <a:t> personnel et </a:t>
            </a:r>
            <a:r>
              <a:rPr lang="en-GB" dirty="0" err="1"/>
              <a:t>tous</a:t>
            </a:r>
            <a:r>
              <a:rPr lang="en-GB" dirty="0"/>
              <a:t> </a:t>
            </a:r>
            <a:r>
              <a:rPr lang="en-GB" dirty="0" err="1"/>
              <a:t>ceux</a:t>
            </a:r>
            <a:r>
              <a:rPr lang="en-GB" dirty="0"/>
              <a:t> qui font </a:t>
            </a:r>
            <a:r>
              <a:rPr lang="en-GB" dirty="0" err="1"/>
              <a:t>partie</a:t>
            </a:r>
            <a:r>
              <a:rPr lang="en-GB" dirty="0"/>
              <a:t> de </a:t>
            </a:r>
            <a:r>
              <a:rPr lang="en-GB" dirty="0" err="1"/>
              <a:t>notre</a:t>
            </a:r>
            <a:r>
              <a:rPr lang="en-GB" dirty="0"/>
              <a:t> </a:t>
            </a:r>
            <a:r>
              <a:rPr lang="en-GB" dirty="0" err="1"/>
              <a:t>communauté</a:t>
            </a:r>
            <a:r>
              <a:rPr lang="en-GB" dirty="0"/>
              <a:t>.</a:t>
            </a:r>
          </a:p>
        </p:txBody>
      </p:sp>
      <p:sp>
        <p:nvSpPr>
          <p:cNvPr id="4" name="Slide Number Placeholder 3"/>
          <p:cNvSpPr>
            <a:spLocks noGrp="1"/>
          </p:cNvSpPr>
          <p:nvPr>
            <p:ph type="sldNum" sz="quarter" idx="5"/>
          </p:nvPr>
        </p:nvSpPr>
        <p:spPr/>
        <p:txBody>
          <a:bodyPr/>
          <a:lstStyle/>
          <a:p>
            <a:fld id="{0BBDB591-039D-664B-9A5C-382E99268966}" type="slidenum">
              <a:rPr lang="en-GB" smtClean="0"/>
              <a:t>26</a:t>
            </a:fld>
            <a:endParaRPr lang="en-GB" dirty="0"/>
          </a:p>
        </p:txBody>
      </p:sp>
    </p:spTree>
    <p:extLst>
      <p:ext uri="{BB962C8B-B14F-4D97-AF65-F5344CB8AC3E}">
        <p14:creationId xmlns:p14="http://schemas.microsoft.com/office/powerpoint/2010/main" val="2422839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que </a:t>
            </a:r>
            <a:r>
              <a:rPr lang="en-US" dirty="0" err="1"/>
              <a:t>notre</a:t>
            </a:r>
            <a:r>
              <a:rPr lang="en-US" dirty="0"/>
              <a:t> </a:t>
            </a:r>
            <a:r>
              <a:rPr lang="en-US" dirty="0" err="1"/>
              <a:t>éducation</a:t>
            </a:r>
            <a:r>
              <a:rPr lang="en-US" dirty="0"/>
              <a:t> et </a:t>
            </a:r>
            <a:r>
              <a:rPr lang="en-US" dirty="0" err="1"/>
              <a:t>notre</a:t>
            </a:r>
            <a:r>
              <a:rPr lang="en-US" dirty="0"/>
              <a:t> </a:t>
            </a:r>
            <a:r>
              <a:rPr lang="en-US" dirty="0" err="1"/>
              <a:t>sensibilisation</a:t>
            </a:r>
            <a:r>
              <a:rPr lang="en-US" dirty="0"/>
              <a:t> </a:t>
            </a:r>
            <a:r>
              <a:rPr lang="en-US" dirty="0" err="1"/>
              <a:t>aient</a:t>
            </a:r>
            <a:r>
              <a:rPr lang="en-US" dirty="0"/>
              <a:t> des </a:t>
            </a:r>
            <a:r>
              <a:rPr lang="en-US" dirty="0" err="1"/>
              <a:t>résultats</a:t>
            </a:r>
            <a:r>
              <a:rPr lang="en-US" dirty="0"/>
              <a:t> </a:t>
            </a:r>
            <a:r>
              <a:rPr lang="en-US" dirty="0" err="1"/>
              <a:t>significatifs</a:t>
            </a:r>
            <a:r>
              <a:rPr lang="en-US" dirty="0"/>
              <a:t>, nous </a:t>
            </a:r>
            <a:r>
              <a:rPr lang="en-US" dirty="0" err="1"/>
              <a:t>devons</a:t>
            </a:r>
            <a:r>
              <a:rPr lang="en-US" dirty="0"/>
              <a:t> aider les gens </a:t>
            </a:r>
            <a:r>
              <a:rPr lang="en-US" dirty="0" err="1"/>
              <a:t>à</a:t>
            </a:r>
            <a:r>
              <a:rPr lang="en-US" dirty="0"/>
              <a:t> </a:t>
            </a:r>
            <a:r>
              <a:rPr lang="en-US" dirty="0" err="1"/>
              <a:t>comprendre</a:t>
            </a:r>
            <a:r>
              <a:rPr lang="en-US" dirty="0"/>
              <a:t> </a:t>
            </a:r>
            <a:r>
              <a:rPr lang="en-US" dirty="0" err="1"/>
              <a:t>l’importance</a:t>
            </a:r>
            <a:r>
              <a:rPr lang="en-US" dirty="0"/>
              <a:t> de </a:t>
            </a:r>
            <a:r>
              <a:rPr lang="en-US" dirty="0" err="1"/>
              <a:t>leurs</a:t>
            </a:r>
            <a:r>
              <a:rPr lang="en-US" dirty="0"/>
              <a:t> actions, </a:t>
            </a:r>
            <a:r>
              <a:rPr lang="en-US" dirty="0" err="1"/>
              <a:t>ou</a:t>
            </a:r>
            <a:r>
              <a:rPr lang="en-US" dirty="0"/>
              <a:t> de </a:t>
            </a:r>
            <a:r>
              <a:rPr lang="en-US" dirty="0" err="1"/>
              <a:t>leur</a:t>
            </a:r>
            <a:r>
              <a:rPr lang="en-US" dirty="0"/>
              <a:t> absence </a:t>
            </a:r>
            <a:r>
              <a:rPr lang="en-US" dirty="0" err="1"/>
              <a:t>d’actions</a:t>
            </a:r>
            <a:r>
              <a:rPr lang="en-US" dirty="0"/>
              <a:t>. Comme le </a:t>
            </a:r>
            <a:r>
              <a:rPr lang="en-US" dirty="0" err="1"/>
              <a:t>résume</a:t>
            </a:r>
            <a:r>
              <a:rPr lang="en-US" dirty="0"/>
              <a:t> la </a:t>
            </a:r>
            <a:r>
              <a:rPr lang="en-US" dirty="0" err="1"/>
              <a:t>présente</a:t>
            </a:r>
            <a:r>
              <a:rPr lang="en-US" dirty="0"/>
              <a:t> </a:t>
            </a:r>
            <a:r>
              <a:rPr lang="en-US" dirty="0" err="1"/>
              <a:t>déclaration</a:t>
            </a:r>
            <a:r>
              <a:rPr lang="en-US" dirty="0"/>
              <a:t>,</a:t>
            </a:r>
            <a:endParaRPr lang="en-GB" dirty="0"/>
          </a:p>
        </p:txBody>
      </p:sp>
      <p:sp>
        <p:nvSpPr>
          <p:cNvPr id="4" name="Slide Number Placeholder 3"/>
          <p:cNvSpPr>
            <a:spLocks noGrp="1"/>
          </p:cNvSpPr>
          <p:nvPr>
            <p:ph type="sldNum" sz="quarter" idx="5"/>
          </p:nvPr>
        </p:nvSpPr>
        <p:spPr/>
        <p:txBody>
          <a:bodyPr/>
          <a:lstStyle/>
          <a:p>
            <a:fld id="{0BBDB591-039D-664B-9A5C-382E99268966}" type="slidenum">
              <a:rPr lang="en-GB" smtClean="0"/>
              <a:t>27</a:t>
            </a:fld>
            <a:endParaRPr lang="en-GB" dirty="0"/>
          </a:p>
        </p:txBody>
      </p:sp>
    </p:spTree>
    <p:extLst>
      <p:ext uri="{BB962C8B-B14F-4D97-AF65-F5344CB8AC3E}">
        <p14:creationId xmlns:p14="http://schemas.microsoft.com/office/powerpoint/2010/main" val="467151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0">
                <a:solidFill>
                  <a:schemeClr val="tx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378870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398677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496160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938286"/>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718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1180991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1772207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253865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209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397730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178171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pic>
        <p:nvPicPr>
          <p:cNvPr id="3" name="Picture 2"/>
          <p:cNvPicPr>
            <a:picLocks noChangeAspect="1"/>
          </p:cNvPicPr>
          <p:nvPr userDrawn="1"/>
        </p:nvPicPr>
        <p:blipFill>
          <a:blip r:embed="rId3"/>
          <a:stretch>
            <a:fillRect/>
          </a:stretch>
        </p:blipFill>
        <p:spPr>
          <a:xfrm>
            <a:off x="10070408" y="6001734"/>
            <a:ext cx="2121592" cy="859611"/>
          </a:xfrm>
          <a:prstGeom prst="rect">
            <a:avLst/>
          </a:prstGeom>
        </p:spPr>
      </p:pic>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Tree>
    <p:extLst>
      <p:ext uri="{BB962C8B-B14F-4D97-AF65-F5344CB8AC3E}">
        <p14:creationId xmlns:p14="http://schemas.microsoft.com/office/powerpoint/2010/main" val="1480664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pic>
        <p:nvPicPr>
          <p:cNvPr id="5" name="Picture 4"/>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979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057" y="-594"/>
            <a:ext cx="12193057" cy="6858594"/>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035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26111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476543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Tree>
    <p:extLst>
      <p:ext uri="{BB962C8B-B14F-4D97-AF65-F5344CB8AC3E}">
        <p14:creationId xmlns:p14="http://schemas.microsoft.com/office/powerpoint/2010/main" val="3298480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362234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Tree>
    <p:extLst>
      <p:ext uri="{BB962C8B-B14F-4D97-AF65-F5344CB8AC3E}">
        <p14:creationId xmlns:p14="http://schemas.microsoft.com/office/powerpoint/2010/main" val="2071139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Tree>
    <p:extLst>
      <p:ext uri="{BB962C8B-B14F-4D97-AF65-F5344CB8AC3E}">
        <p14:creationId xmlns:p14="http://schemas.microsoft.com/office/powerpoint/2010/main" val="38635942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3784377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2976615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5D677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5D677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2FB0C1B0-7A32-4360-A10E-21A7D0E73CB2}" type="datetimeFigureOut">
              <a:rPr lang="en-CA" smtClean="0"/>
              <a:t>2024-04-22</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D63B8D7F-266E-41A3-B950-9989D28316EA}" type="slidenum">
              <a:rPr lang="en-CA" smtClean="0"/>
              <a:t>‹#›</a:t>
            </a:fld>
            <a:endParaRPr lang="en-CA" dirty="0"/>
          </a:p>
        </p:txBody>
      </p:sp>
    </p:spTree>
    <p:extLst>
      <p:ext uri="{BB962C8B-B14F-4D97-AF65-F5344CB8AC3E}">
        <p14:creationId xmlns:p14="http://schemas.microsoft.com/office/powerpoint/2010/main" val="152821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8CF7D9-50B7-9AB7-EB70-04998A9F5C5D}"/>
              </a:ext>
            </a:extLst>
          </p:cNvPr>
          <p:cNvSpPr>
            <a:spLocks noGrp="1"/>
          </p:cNvSpPr>
          <p:nvPr>
            <p:ph type="dt" sz="half" idx="10"/>
          </p:nvPr>
        </p:nvSpPr>
        <p:spPr/>
        <p:txBody>
          <a:bodyPr/>
          <a:lstStyle/>
          <a:p>
            <a:fld id="{0F5A16FD-70BD-4E36-96B2-C4281EDCADAC}" type="datetimeFigureOut">
              <a:rPr lang="en-CA" smtClean="0"/>
              <a:t>2024-04-22</a:t>
            </a:fld>
            <a:endParaRPr lang="en-CA" dirty="0"/>
          </a:p>
        </p:txBody>
      </p:sp>
      <p:sp>
        <p:nvSpPr>
          <p:cNvPr id="3" name="Footer Placeholder 2">
            <a:extLst>
              <a:ext uri="{FF2B5EF4-FFF2-40B4-BE49-F238E27FC236}">
                <a16:creationId xmlns:a16="http://schemas.microsoft.com/office/drawing/2014/main" id="{C9AB7ABF-F6F1-ED27-CF24-F6F6DF541306}"/>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E7B91D0A-3FDF-0716-23C5-3EEE58C2D966}"/>
              </a:ext>
            </a:extLst>
          </p:cNvPr>
          <p:cNvSpPr>
            <a:spLocks noGrp="1"/>
          </p:cNvSpPr>
          <p:nvPr>
            <p:ph type="sldNum" sz="quarter" idx="12"/>
          </p:nvPr>
        </p:nvSpPr>
        <p:spPr/>
        <p:txBody>
          <a:bodyPr/>
          <a:lstStyle/>
          <a:p>
            <a:fld id="{5494BB31-C8E5-47E2-B2C9-75F3E5CFE209}" type="slidenum">
              <a:rPr lang="en-CA" smtClean="0"/>
              <a:t>‹#›</a:t>
            </a:fld>
            <a:endParaRPr lang="en-CA" dirty="0"/>
          </a:p>
        </p:txBody>
      </p:sp>
    </p:spTree>
    <p:extLst>
      <p:ext uri="{BB962C8B-B14F-4D97-AF65-F5344CB8AC3E}">
        <p14:creationId xmlns:p14="http://schemas.microsoft.com/office/powerpoint/2010/main" val="3501824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14"/>
            <a:ext cx="12193269" cy="6857285"/>
          </a:xfrm>
          <a:prstGeom prst="rect">
            <a:avLst/>
          </a:prstGeom>
        </p:spPr>
      </p:pic>
      <p:sp>
        <p:nvSpPr>
          <p:cNvPr id="2" name="Title 1"/>
          <p:cNvSpPr>
            <a:spLocks noGrp="1"/>
          </p:cNvSpPr>
          <p:nvPr>
            <p:ph type="title"/>
          </p:nvPr>
        </p:nvSpPr>
        <p:spPr>
          <a:xfrm>
            <a:off x="831850" y="1709738"/>
            <a:ext cx="10515600" cy="1072791"/>
          </a:xfrm>
        </p:spPr>
        <p:txBody>
          <a:bodyPr anchor="b"/>
          <a:lstStyle>
            <a:lvl1pPr>
              <a:defRPr sz="6000" b="0" i="0"/>
            </a:lvl1pPr>
          </a:lstStyle>
          <a:p>
            <a:r>
              <a:rPr lang="en-US"/>
              <a:t>Click to edit Master title style</a:t>
            </a:r>
            <a:endParaRPr lang="en-CA"/>
          </a:p>
        </p:txBody>
      </p:sp>
      <p:sp>
        <p:nvSpPr>
          <p:cNvPr id="3" name="Text Placeholder 2"/>
          <p:cNvSpPr>
            <a:spLocks noGrp="1"/>
          </p:cNvSpPr>
          <p:nvPr>
            <p:ph type="body" idx="1"/>
          </p:nvPr>
        </p:nvSpPr>
        <p:spPr>
          <a:xfrm>
            <a:off x="831850" y="2939846"/>
            <a:ext cx="10515600" cy="2812026"/>
          </a:xfrm>
        </p:spPr>
        <p:txBody>
          <a:bodyPr/>
          <a:lstStyle>
            <a:lvl1pPr marL="0" indent="0">
              <a:buNone/>
              <a:defRPr sz="2400" b="0"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b="0" i="0"/>
            </a:lvl1pPr>
          </a:lstStyle>
          <a:p>
            <a:fld id="{2FB0C1B0-7A32-4360-A10E-21A7D0E73CB2}" type="datetimeFigureOut">
              <a:rPr lang="en-CA" smtClean="0"/>
              <a:pPr/>
              <a:t>2024-04-22</a:t>
            </a:fld>
            <a:endParaRPr lang="en-CA" dirty="0"/>
          </a:p>
        </p:txBody>
      </p:sp>
      <p:sp>
        <p:nvSpPr>
          <p:cNvPr id="5" name="Footer Placeholder 4"/>
          <p:cNvSpPr>
            <a:spLocks noGrp="1"/>
          </p:cNvSpPr>
          <p:nvPr>
            <p:ph type="ftr" sz="quarter" idx="11"/>
          </p:nvPr>
        </p:nvSpPr>
        <p:spPr/>
        <p:txBody>
          <a:bodyPr/>
          <a:lstStyle>
            <a:lvl1pPr>
              <a:defRPr b="0" i="0"/>
            </a:lvl1pPr>
          </a:lstStyle>
          <a:p>
            <a:endParaRPr lang="en-CA" dirty="0"/>
          </a:p>
        </p:txBody>
      </p:sp>
      <p:sp>
        <p:nvSpPr>
          <p:cNvPr id="6" name="Slide Number Placeholder 5"/>
          <p:cNvSpPr>
            <a:spLocks noGrp="1"/>
          </p:cNvSpPr>
          <p:nvPr>
            <p:ph type="sldNum" sz="quarter" idx="12"/>
          </p:nvPr>
        </p:nvSpPr>
        <p:spPr/>
        <p:txBody>
          <a:bodyPr/>
          <a:lstStyle>
            <a:lvl1pPr>
              <a:defRPr b="0" i="0"/>
            </a:lvl1pPr>
          </a:lstStyle>
          <a:p>
            <a:fld id="{D63B8D7F-266E-41A3-B950-9989D28316EA}" type="slidenum">
              <a:rPr lang="en-CA" smtClean="0"/>
              <a:pPr/>
              <a:t>‹#›</a:t>
            </a:fld>
            <a:endParaRPr lang="en-CA" dirty="0"/>
          </a:p>
        </p:txBody>
      </p:sp>
    </p:spTree>
    <p:extLst>
      <p:ext uri="{BB962C8B-B14F-4D97-AF65-F5344CB8AC3E}">
        <p14:creationId xmlns:p14="http://schemas.microsoft.com/office/powerpoint/2010/main" val="3927781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0">
                <a:solidFill>
                  <a:schemeClr val="tx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9037173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60009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0">
                <a:solidFill>
                  <a:schemeClr val="bg1"/>
                </a:solidFill>
              </a:defRPr>
            </a:lvl1pPr>
          </a:lstStyle>
          <a:p>
            <a:r>
              <a:rPr lang="en-US"/>
              <a:t>Main title goes here</a:t>
            </a:r>
            <a:br>
              <a:rPr lang="en-US"/>
            </a:br>
            <a:r>
              <a:rPr lang="en-US"/>
              <a:t>Text goes here</a:t>
            </a:r>
          </a:p>
        </p:txBody>
      </p:sp>
    </p:spTree>
    <p:extLst>
      <p:ext uri="{BB962C8B-B14F-4D97-AF65-F5344CB8AC3E}">
        <p14:creationId xmlns:p14="http://schemas.microsoft.com/office/powerpoint/2010/main" val="1822247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938286"/>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478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35010697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204775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915580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176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2581031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123036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pic>
        <p:nvPicPr>
          <p:cNvPr id="3" name="Picture 2"/>
          <p:cNvPicPr>
            <a:picLocks noChangeAspect="1"/>
          </p:cNvPicPr>
          <p:nvPr userDrawn="1"/>
        </p:nvPicPr>
        <p:blipFill>
          <a:blip r:embed="rId3"/>
          <a:stretch>
            <a:fillRect/>
          </a:stretch>
        </p:blipFill>
        <p:spPr>
          <a:xfrm>
            <a:off x="10070408" y="6001734"/>
            <a:ext cx="2121592" cy="859611"/>
          </a:xfrm>
          <a:prstGeom prst="rect">
            <a:avLst/>
          </a:prstGeom>
        </p:spPr>
      </p:pic>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Tree>
    <p:extLst>
      <p:ext uri="{BB962C8B-B14F-4D97-AF65-F5344CB8AC3E}">
        <p14:creationId xmlns:p14="http://schemas.microsoft.com/office/powerpoint/2010/main" val="1778232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pic>
        <p:nvPicPr>
          <p:cNvPr id="5" name="Picture 4"/>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1661809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1057" y="-594"/>
            <a:ext cx="12193057" cy="6858594"/>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740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856598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pic>
        <p:nvPicPr>
          <p:cNvPr id="10" name="Picture 9"/>
          <p:cNvPicPr>
            <a:picLocks noChangeAspect="1"/>
          </p:cNvPicPr>
          <p:nvPr userDrawn="1"/>
        </p:nvPicPr>
        <p:blipFill>
          <a:blip r:embed="rId2"/>
          <a:stretch>
            <a:fillRect/>
          </a:stretch>
        </p:blipFill>
        <p:spPr>
          <a:xfrm>
            <a:off x="10078293" y="6010583"/>
            <a:ext cx="2115495" cy="847417"/>
          </a:xfrm>
          <a:prstGeom prst="rect">
            <a:avLst/>
          </a:prstGeom>
        </p:spPr>
      </p:pic>
    </p:spTree>
    <p:extLst>
      <p:ext uri="{BB962C8B-B14F-4D97-AF65-F5344CB8AC3E}">
        <p14:creationId xmlns:p14="http://schemas.microsoft.com/office/powerpoint/2010/main" val="2463714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Tree>
    <p:extLst>
      <p:ext uri="{BB962C8B-B14F-4D97-AF65-F5344CB8AC3E}">
        <p14:creationId xmlns:p14="http://schemas.microsoft.com/office/powerpoint/2010/main" val="28751280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0874991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Tree>
    <p:extLst>
      <p:ext uri="{BB962C8B-B14F-4D97-AF65-F5344CB8AC3E}">
        <p14:creationId xmlns:p14="http://schemas.microsoft.com/office/powerpoint/2010/main" val="1696149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pic>
        <p:nvPicPr>
          <p:cNvPr id="13" name="Picture 12"/>
          <p:cNvPicPr>
            <a:picLocks noChangeAspect="1"/>
          </p:cNvPicPr>
          <p:nvPr userDrawn="1"/>
        </p:nvPicPr>
        <p:blipFill>
          <a:blip r:embed="rId2"/>
          <a:stretch>
            <a:fillRect/>
          </a:stretch>
        </p:blipFill>
        <p:spPr>
          <a:xfrm>
            <a:off x="10076505" y="6010583"/>
            <a:ext cx="2115495" cy="847417"/>
          </a:xfrm>
          <a:prstGeom prst="rect">
            <a:avLst/>
          </a:prstGeom>
        </p:spPr>
      </p:pic>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Tree>
    <p:extLst>
      <p:ext uri="{BB962C8B-B14F-4D97-AF65-F5344CB8AC3E}">
        <p14:creationId xmlns:p14="http://schemas.microsoft.com/office/powerpoint/2010/main" val="21849258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5158451" y="2650603"/>
            <a:ext cx="1635888"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5158451" y="3023719"/>
            <a:ext cx="6740323" cy="2555278"/>
          </a:xfrm>
        </p:spPr>
        <p:txBody>
          <a:bodyPr wrap="none" lIns="0" tIns="0" rIns="0" bIns="0" anchor="t" anchorCtr="0">
            <a:noAutofit/>
          </a:bodyPr>
          <a:lstStyle>
            <a:lvl1pPr>
              <a:defRPr sz="4400" b="1">
                <a:solidFill>
                  <a:schemeClr val="tx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7685591" y="5753100"/>
            <a:ext cx="4239710" cy="838200"/>
          </a:xfrm>
        </p:spPr>
        <p:txBody>
          <a:bodyPr/>
          <a:lstStyle/>
          <a:p>
            <a:endParaRPr lang="en-US" dirty="0"/>
          </a:p>
        </p:txBody>
      </p:sp>
    </p:spTree>
    <p:extLst>
      <p:ext uri="{BB962C8B-B14F-4D97-AF65-F5344CB8AC3E}">
        <p14:creationId xmlns:p14="http://schemas.microsoft.com/office/powerpoint/2010/main" val="16951307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1">
                <a:solidFill>
                  <a:schemeClr val="bg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8067555" y="5625296"/>
            <a:ext cx="3857746" cy="966004"/>
          </a:xfrm>
        </p:spPr>
        <p:txBody>
          <a:bodyPr/>
          <a:lstStyle/>
          <a:p>
            <a:endParaRPr lang="en-US" dirty="0"/>
          </a:p>
        </p:txBody>
      </p:sp>
    </p:spTree>
    <p:extLst>
      <p:ext uri="{BB962C8B-B14F-4D97-AF65-F5344CB8AC3E}">
        <p14:creationId xmlns:p14="http://schemas.microsoft.com/office/powerpoint/2010/main" val="5249822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772568" y="1938503"/>
            <a:ext cx="16358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5"/>
          <p:cNvSpPr>
            <a:spLocks noGrp="1"/>
          </p:cNvSpPr>
          <p:nvPr>
            <p:ph type="title" hasCustomPrompt="1"/>
          </p:nvPr>
        </p:nvSpPr>
        <p:spPr>
          <a:xfrm>
            <a:off x="772568" y="2311619"/>
            <a:ext cx="6740323" cy="2555278"/>
          </a:xfrm>
        </p:spPr>
        <p:txBody>
          <a:bodyPr wrap="none" lIns="0" tIns="0" rIns="0" bIns="0" anchor="t" anchorCtr="0">
            <a:noAutofit/>
          </a:bodyPr>
          <a:lstStyle>
            <a:lvl1pPr>
              <a:defRPr sz="4400" b="1">
                <a:solidFill>
                  <a:schemeClr val="bg1"/>
                </a:solidFill>
              </a:defRPr>
            </a:lvl1pPr>
          </a:lstStyle>
          <a:p>
            <a:r>
              <a:rPr lang="en-US"/>
              <a:t>Main title goes here</a:t>
            </a:r>
            <a:br>
              <a:rPr lang="en-US"/>
            </a:br>
            <a:r>
              <a:rPr lang="en-US"/>
              <a:t>Text goes here</a:t>
            </a:r>
          </a:p>
        </p:txBody>
      </p:sp>
      <p:sp>
        <p:nvSpPr>
          <p:cNvPr id="3" name="Picture Placeholder 2"/>
          <p:cNvSpPr>
            <a:spLocks noGrp="1"/>
          </p:cNvSpPr>
          <p:nvPr>
            <p:ph type="pic" sz="quarter" idx="10"/>
          </p:nvPr>
        </p:nvSpPr>
        <p:spPr>
          <a:xfrm>
            <a:off x="8565266" y="5775325"/>
            <a:ext cx="3360034" cy="815975"/>
          </a:xfrm>
        </p:spPr>
        <p:txBody>
          <a:bodyPr/>
          <a:lstStyle/>
          <a:p>
            <a:endParaRPr lang="en-US" dirty="0"/>
          </a:p>
        </p:txBody>
      </p:sp>
    </p:spTree>
    <p:extLst>
      <p:ext uri="{BB962C8B-B14F-4D97-AF65-F5344CB8AC3E}">
        <p14:creationId xmlns:p14="http://schemas.microsoft.com/office/powerpoint/2010/main" val="16305176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3977" y="977339"/>
            <a:ext cx="8495202" cy="1080062"/>
          </a:xfrm>
        </p:spPr>
        <p:txBody>
          <a:bodyPr lIns="0" tIns="0" rIns="0" bIns="0"/>
          <a:lstStyle/>
          <a:p>
            <a:r>
              <a:rPr lang="en-US"/>
              <a:t>Click to edit Master title style</a:t>
            </a:r>
          </a:p>
        </p:txBody>
      </p:sp>
      <p:sp>
        <p:nvSpPr>
          <p:cNvPr id="3" name="Content Placeholder 2"/>
          <p:cNvSpPr>
            <a:spLocks noGrp="1"/>
          </p:cNvSpPr>
          <p:nvPr>
            <p:ph idx="1"/>
          </p:nvPr>
        </p:nvSpPr>
        <p:spPr>
          <a:xfrm>
            <a:off x="2303976" y="2057400"/>
            <a:ext cx="8495203" cy="3857878"/>
          </a:xfrm>
        </p:spPr>
        <p:txBody>
          <a:bodyPr lIns="0" tIns="0" rIns="0" bIns="0"/>
          <a:lstStyle>
            <a:lvl1pPr marL="0" indent="0">
              <a:lnSpc>
                <a:spcPct val="150000"/>
              </a:lnSpc>
              <a:buNone/>
              <a:defRPr sz="1800"/>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0357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1" y="2057398"/>
            <a:ext cx="8478456" cy="3868840"/>
          </a:xfrm>
        </p:spPr>
        <p:txBody>
          <a:bodyPr>
            <a:normAutofit/>
          </a:bodyPr>
          <a:lstStyle>
            <a:lvl1pPr marL="285750" indent="-285750">
              <a:lnSpc>
                <a:spcPct val="150000"/>
              </a:lnSpc>
              <a:spcBef>
                <a:spcPts val="0"/>
              </a:spcBef>
              <a:spcAft>
                <a:spcPts val="0"/>
              </a:spcAft>
              <a:buFont typeface="Wingdings" panose="05000000000000000000" pitchFamily="2" charset="2"/>
              <a:buChar char="§"/>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Tree>
    <p:extLst>
      <p:ext uri="{BB962C8B-B14F-4D97-AF65-F5344CB8AC3E}">
        <p14:creationId xmlns:p14="http://schemas.microsoft.com/office/powerpoint/2010/main" val="41602759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2057398"/>
            <a:ext cx="3819302" cy="3695220"/>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6267229" y="2057401"/>
            <a:ext cx="1997095" cy="3054726"/>
          </a:xfrm>
        </p:spPr>
        <p:txBody>
          <a:bodyPr/>
          <a:lstStyle/>
          <a:p>
            <a:endParaRPr lang="en-US" dirty="0"/>
          </a:p>
        </p:txBody>
      </p:sp>
      <p:sp>
        <p:nvSpPr>
          <p:cNvPr id="9" name="Picture Placeholder 8"/>
          <p:cNvSpPr>
            <a:spLocks noGrp="1"/>
          </p:cNvSpPr>
          <p:nvPr>
            <p:ph type="pic" sz="quarter" idx="12"/>
          </p:nvPr>
        </p:nvSpPr>
        <p:spPr>
          <a:xfrm>
            <a:off x="8426249" y="2057400"/>
            <a:ext cx="2638948" cy="3054727"/>
          </a:xfrm>
        </p:spPr>
        <p:txBody>
          <a:bodyPr/>
          <a:lstStyle/>
          <a:p>
            <a:endParaRPr lang="en-US" dirty="0"/>
          </a:p>
        </p:txBody>
      </p:sp>
    </p:spTree>
    <p:extLst>
      <p:ext uri="{BB962C8B-B14F-4D97-AF65-F5344CB8AC3E}">
        <p14:creationId xmlns:p14="http://schemas.microsoft.com/office/powerpoint/2010/main" val="37794667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286002" y="1756457"/>
            <a:ext cx="8478454" cy="882572"/>
          </a:xfrm>
        </p:spPr>
        <p:txBody>
          <a:bodyPr>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sp>
        <p:nvSpPr>
          <p:cNvPr id="7" name="Picture Placeholder 6"/>
          <p:cNvSpPr>
            <a:spLocks noGrp="1"/>
          </p:cNvSpPr>
          <p:nvPr>
            <p:ph type="pic" sz="quarter" idx="11"/>
          </p:nvPr>
        </p:nvSpPr>
        <p:spPr>
          <a:xfrm>
            <a:off x="2286001" y="2852615"/>
            <a:ext cx="2563792" cy="2711369"/>
          </a:xfrm>
        </p:spPr>
        <p:txBody>
          <a:bodyPr/>
          <a:lstStyle/>
          <a:p>
            <a:endParaRPr lang="en-US" dirty="0"/>
          </a:p>
        </p:txBody>
      </p:sp>
      <p:sp>
        <p:nvSpPr>
          <p:cNvPr id="9" name="Picture Placeholder 8"/>
          <p:cNvSpPr>
            <a:spLocks noGrp="1"/>
          </p:cNvSpPr>
          <p:nvPr>
            <p:ph type="pic" sz="quarter" idx="12"/>
          </p:nvPr>
        </p:nvSpPr>
        <p:spPr>
          <a:xfrm>
            <a:off x="5034987" y="2852615"/>
            <a:ext cx="2858947" cy="2711370"/>
          </a:xfrm>
        </p:spPr>
        <p:txBody>
          <a:bodyPr/>
          <a:lstStyle/>
          <a:p>
            <a:endParaRPr lang="en-US" dirty="0"/>
          </a:p>
        </p:txBody>
      </p:sp>
      <p:sp>
        <p:nvSpPr>
          <p:cNvPr id="3" name="Picture Placeholder 2"/>
          <p:cNvSpPr>
            <a:spLocks noGrp="1"/>
          </p:cNvSpPr>
          <p:nvPr>
            <p:ph type="pic" sz="quarter" idx="13"/>
          </p:nvPr>
        </p:nvSpPr>
        <p:spPr>
          <a:xfrm>
            <a:off x="8079129" y="2853157"/>
            <a:ext cx="2685710" cy="2711450"/>
          </a:xfrm>
        </p:spPr>
        <p:txBody>
          <a:bodyPr/>
          <a:lstStyle/>
          <a:p>
            <a:endParaRPr lang="en-US" dirty="0"/>
          </a:p>
        </p:txBody>
      </p:sp>
    </p:spTree>
    <p:extLst>
      <p:ext uri="{BB962C8B-B14F-4D97-AF65-F5344CB8AC3E}">
        <p14:creationId xmlns:p14="http://schemas.microsoft.com/office/powerpoint/2010/main" val="2990171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49124"/>
            <a:ext cx="3455043" cy="4618299"/>
          </a:xfrm>
        </p:spPr>
        <p:txBody>
          <a:bodyPr/>
          <a:lstStyle>
            <a:lvl1pPr algn="r">
              <a:defRPr>
                <a:solidFill>
                  <a:srgbClr val="E31B2F"/>
                </a:solidFill>
              </a:defRPr>
            </a:lvl1pPr>
          </a:lstStyle>
          <a:p>
            <a:r>
              <a:rPr lang="en-US"/>
              <a:t>Click to edit Master title style</a:t>
            </a:r>
          </a:p>
        </p:txBody>
      </p:sp>
      <p:sp>
        <p:nvSpPr>
          <p:cNvPr id="6" name="Text Placeholder 5"/>
          <p:cNvSpPr>
            <a:spLocks noGrp="1"/>
          </p:cNvSpPr>
          <p:nvPr>
            <p:ph type="body" sz="quarter" idx="10"/>
          </p:nvPr>
        </p:nvSpPr>
        <p:spPr>
          <a:xfrm>
            <a:off x="6227180" y="949125"/>
            <a:ext cx="5335928" cy="4618298"/>
          </a:xfrm>
        </p:spPr>
        <p:txBody>
          <a:bodyPr anchor="ctr" anchorCtr="0">
            <a:normAutofit/>
          </a:bodyPr>
          <a:lstStyle>
            <a:lvl1pPr marL="0" indent="0">
              <a:lnSpc>
                <a:spcPct val="150000"/>
              </a:lnSpc>
              <a:spcBef>
                <a:spcPts val="0"/>
              </a:spcBef>
              <a:spcAft>
                <a:spcPts val="0"/>
              </a:spcAft>
              <a:buNone/>
              <a:defRPr sz="1800"/>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p:txBody>
      </p:sp>
      <p:cxnSp>
        <p:nvCxnSpPr>
          <p:cNvPr id="10" name="Straight Connector 9"/>
          <p:cNvCxnSpPr/>
          <p:nvPr userDrawn="1"/>
        </p:nvCxnSpPr>
        <p:spPr>
          <a:xfrm>
            <a:off x="5984111" y="949124"/>
            <a:ext cx="0" cy="4618299"/>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634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286000" y="972272"/>
            <a:ext cx="3455043" cy="4849793"/>
          </a:xfrm>
        </p:spPr>
        <p:txBody>
          <a:bodyPr/>
          <a:lstStyle>
            <a:lvl1pPr algn="r">
              <a:defRPr>
                <a:solidFill>
                  <a:srgbClr val="E31B2F"/>
                </a:solidFill>
              </a:defRPr>
            </a:lvl1pPr>
          </a:lstStyle>
          <a:p>
            <a:r>
              <a:rPr lang="en-US"/>
              <a:t>Click to edit Master title style</a:t>
            </a:r>
          </a:p>
        </p:txBody>
      </p:sp>
      <p:cxnSp>
        <p:nvCxnSpPr>
          <p:cNvPr id="10" name="Straight Connector 9"/>
          <p:cNvCxnSpPr/>
          <p:nvPr userDrawn="1"/>
        </p:nvCxnSpPr>
        <p:spPr>
          <a:xfrm>
            <a:off x="5984111" y="972273"/>
            <a:ext cx="0" cy="4849793"/>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Chart Placeholder 2"/>
          <p:cNvSpPr>
            <a:spLocks noGrp="1"/>
          </p:cNvSpPr>
          <p:nvPr>
            <p:ph type="chart" sz="quarter" idx="11"/>
          </p:nvPr>
        </p:nvSpPr>
        <p:spPr>
          <a:xfrm>
            <a:off x="6227180" y="972272"/>
            <a:ext cx="5336170" cy="4849793"/>
          </a:xfrm>
        </p:spPr>
        <p:txBody>
          <a:bodyPr/>
          <a:lstStyle/>
          <a:p>
            <a:endParaRPr lang="en-US" dirty="0"/>
          </a:p>
        </p:txBody>
      </p:sp>
    </p:spTree>
    <p:extLst>
      <p:ext uri="{BB962C8B-B14F-4D97-AF65-F5344CB8AC3E}">
        <p14:creationId xmlns:p14="http://schemas.microsoft.com/office/powerpoint/2010/main" val="24105366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1059738" y="2222338"/>
            <a:ext cx="4866500"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7" name="Picture Placeholder 6"/>
          <p:cNvSpPr>
            <a:spLocks noGrp="1"/>
          </p:cNvSpPr>
          <p:nvPr>
            <p:ph type="pic" sz="quarter" idx="11"/>
          </p:nvPr>
        </p:nvSpPr>
        <p:spPr>
          <a:xfrm>
            <a:off x="5926239" y="2222336"/>
            <a:ext cx="6265762" cy="3261365"/>
          </a:xfrm>
          <a:solidFill>
            <a:schemeClr val="bg1">
              <a:lumMod val="95000"/>
            </a:schemeClr>
          </a:solidFill>
        </p:spPr>
        <p:txBody>
          <a:bodyPr/>
          <a:lstStyle/>
          <a:p>
            <a:endParaRPr lang="en-US" dirty="0"/>
          </a:p>
        </p:txBody>
      </p:sp>
    </p:spTree>
    <p:extLst>
      <p:ext uri="{BB962C8B-B14F-4D97-AF65-F5344CB8AC3E}">
        <p14:creationId xmlns:p14="http://schemas.microsoft.com/office/powerpoint/2010/main" val="4153214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577" y="-3346"/>
            <a:ext cx="12199153" cy="6864691"/>
          </a:xfrm>
          <a:prstGeom prst="rect">
            <a:avLst/>
          </a:prstGeom>
        </p:spPr>
      </p:pic>
      <p:sp>
        <p:nvSpPr>
          <p:cNvPr id="7" name="Picture Placeholder 6"/>
          <p:cNvSpPr>
            <a:spLocks noGrp="1"/>
          </p:cNvSpPr>
          <p:nvPr>
            <p:ph type="pic" sz="quarter" idx="11"/>
          </p:nvPr>
        </p:nvSpPr>
        <p:spPr>
          <a:xfrm>
            <a:off x="6088284" y="0"/>
            <a:ext cx="6107291"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lvl1pPr>
          </a:lstStyle>
          <a:p>
            <a:r>
              <a:rPr lang="en-US"/>
              <a:t>Click to edit Master title style</a:t>
            </a:r>
          </a:p>
        </p:txBody>
      </p:sp>
      <p:sp>
        <p:nvSpPr>
          <p:cNvPr id="8" name="Picture Placeholder 7"/>
          <p:cNvSpPr>
            <a:spLocks noGrp="1"/>
          </p:cNvSpPr>
          <p:nvPr>
            <p:ph type="pic" sz="quarter" idx="12"/>
          </p:nvPr>
        </p:nvSpPr>
        <p:spPr>
          <a:xfrm>
            <a:off x="9966325" y="5972175"/>
            <a:ext cx="2225675" cy="885825"/>
          </a:xfrm>
        </p:spPr>
        <p:txBody>
          <a:bodyPr/>
          <a:lstStyle/>
          <a:p>
            <a:endParaRPr lang="en-US" dirty="0"/>
          </a:p>
        </p:txBody>
      </p:sp>
    </p:spTree>
    <p:extLst>
      <p:ext uri="{BB962C8B-B14F-4D97-AF65-F5344CB8AC3E}">
        <p14:creationId xmlns:p14="http://schemas.microsoft.com/office/powerpoint/2010/main" val="892329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60882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p:cNvSpPr>
            <a:spLocks noGrp="1"/>
          </p:cNvSpPr>
          <p:nvPr>
            <p:ph type="pic" sz="quarter" idx="11"/>
          </p:nvPr>
        </p:nvSpPr>
        <p:spPr>
          <a:xfrm>
            <a:off x="6088284" y="0"/>
            <a:ext cx="6103717" cy="6861345"/>
          </a:xfrm>
          <a:solidFill>
            <a:schemeClr val="bg1">
              <a:lumMod val="95000"/>
            </a:schemeClr>
          </a:solidFill>
        </p:spPr>
        <p:txBody>
          <a:bodyPr/>
          <a:lstStyle/>
          <a:p>
            <a:endParaRPr lang="en-US" dirty="0"/>
          </a:p>
        </p:txBody>
      </p:sp>
      <p:sp>
        <p:nvSpPr>
          <p:cNvPr id="6" name="Text Placeholder 5"/>
          <p:cNvSpPr>
            <a:spLocks noGrp="1"/>
          </p:cNvSpPr>
          <p:nvPr>
            <p:ph type="body" sz="quarter" idx="10"/>
          </p:nvPr>
        </p:nvSpPr>
        <p:spPr>
          <a:xfrm>
            <a:off x="1354238" y="2222338"/>
            <a:ext cx="4386806" cy="3261364"/>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1354238" y="960699"/>
            <a:ext cx="4386806" cy="1096700"/>
          </a:xfrm>
        </p:spPr>
        <p:txBody>
          <a:bodyPr>
            <a:normAutofit/>
          </a:bodyPr>
          <a:lstStyle>
            <a:lvl1pPr>
              <a:defRPr sz="2800">
                <a:solidFill>
                  <a:srgbClr val="E31B2F"/>
                </a:solidFill>
              </a:defRPr>
            </a:lvl1pPr>
          </a:lstStyle>
          <a:p>
            <a:r>
              <a:rPr lang="en-US"/>
              <a:t>Click to edit Master title style</a:t>
            </a:r>
          </a:p>
        </p:txBody>
      </p:sp>
      <p:sp>
        <p:nvSpPr>
          <p:cNvPr id="3" name="Picture Placeholder 2"/>
          <p:cNvSpPr>
            <a:spLocks noGrp="1"/>
          </p:cNvSpPr>
          <p:nvPr>
            <p:ph type="pic" sz="quarter" idx="12"/>
          </p:nvPr>
        </p:nvSpPr>
        <p:spPr>
          <a:xfrm>
            <a:off x="10023676" y="6053138"/>
            <a:ext cx="2168324" cy="804862"/>
          </a:xfrm>
        </p:spPr>
        <p:txBody>
          <a:bodyPr/>
          <a:lstStyle/>
          <a:p>
            <a:endParaRPr lang="en-US" dirty="0"/>
          </a:p>
        </p:txBody>
      </p:sp>
    </p:spTree>
    <p:extLst>
      <p:ext uri="{BB962C8B-B14F-4D97-AF65-F5344CB8AC3E}">
        <p14:creationId xmlns:p14="http://schemas.microsoft.com/office/powerpoint/2010/main" val="16161429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5"/>
          <p:cNvSpPr>
            <a:spLocks noGrp="1"/>
          </p:cNvSpPr>
          <p:nvPr>
            <p:ph type="body" sz="quarter" idx="10"/>
          </p:nvPr>
        </p:nvSpPr>
        <p:spPr>
          <a:xfrm>
            <a:off x="2274425" y="2222338"/>
            <a:ext cx="9097701" cy="3261364"/>
          </a:xfrm>
          <a:noFill/>
        </p:spPr>
        <p:txBody>
          <a:bodyPr lIns="0" tIns="0" rIns="0" bIns="0" anchor="t" anchorCtr="0">
            <a:normAutofit/>
          </a:bodyPr>
          <a:lstStyle>
            <a:lvl1pPr marL="0" indent="0">
              <a:lnSpc>
                <a:spcPct val="150000"/>
              </a:lnSpc>
              <a:spcBef>
                <a:spcPts val="0"/>
              </a:spcBef>
              <a:spcAft>
                <a:spcPts val="0"/>
              </a:spcAft>
              <a:buNone/>
              <a:defRPr sz="24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4" name="Title 3"/>
          <p:cNvSpPr>
            <a:spLocks noGrp="1"/>
          </p:cNvSpPr>
          <p:nvPr>
            <p:ph type="title"/>
          </p:nvPr>
        </p:nvSpPr>
        <p:spPr>
          <a:xfrm>
            <a:off x="2274426" y="1435261"/>
            <a:ext cx="9159620" cy="622138"/>
          </a:xfrm>
        </p:spPr>
        <p:txBody>
          <a:bodyPr anchor="t" anchorCtr="0">
            <a:normAutofit/>
          </a:bodyPr>
          <a:lstStyle>
            <a:lvl1pPr>
              <a:defRPr sz="3600"/>
            </a:lvl1pPr>
          </a:lstStyle>
          <a:p>
            <a:r>
              <a:rPr lang="en-US"/>
              <a:t>Click to edit Master title style</a:t>
            </a:r>
          </a:p>
        </p:txBody>
      </p:sp>
      <p:cxnSp>
        <p:nvCxnSpPr>
          <p:cNvPr id="9" name="Straight Connector 8"/>
          <p:cNvCxnSpPr/>
          <p:nvPr userDrawn="1"/>
        </p:nvCxnSpPr>
        <p:spPr>
          <a:xfrm>
            <a:off x="2286000" y="1070837"/>
            <a:ext cx="8218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1"/>
          </p:nvPr>
        </p:nvSpPr>
        <p:spPr>
          <a:xfrm>
            <a:off x="9537539" y="5949387"/>
            <a:ext cx="2654461" cy="908614"/>
          </a:xfrm>
        </p:spPr>
        <p:txBody>
          <a:bodyPr/>
          <a:lstStyle/>
          <a:p>
            <a:endParaRPr lang="en-US" dirty="0"/>
          </a:p>
        </p:txBody>
      </p:sp>
    </p:spTree>
    <p:extLst>
      <p:ext uri="{BB962C8B-B14F-4D97-AF65-F5344CB8AC3E}">
        <p14:creationId xmlns:p14="http://schemas.microsoft.com/office/powerpoint/2010/main" val="4570933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0" y="-3346"/>
            <a:ext cx="12192000" cy="6861346"/>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2"/>
          </p:nvPr>
        </p:nvSpPr>
        <p:spPr>
          <a:xfrm>
            <a:off x="9872663" y="6007261"/>
            <a:ext cx="2319337" cy="850739"/>
          </a:xfrm>
        </p:spPr>
        <p:txBody>
          <a:bodyPr/>
          <a:lstStyle/>
          <a:p>
            <a:endParaRPr lang="en-US" dirty="0"/>
          </a:p>
        </p:txBody>
      </p:sp>
    </p:spTree>
    <p:extLst>
      <p:ext uri="{BB962C8B-B14F-4D97-AF65-F5344CB8AC3E}">
        <p14:creationId xmlns:p14="http://schemas.microsoft.com/office/powerpoint/2010/main" val="30293501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8" name="Rectangle 7"/>
          <p:cNvSpPr/>
          <p:nvPr userDrawn="1"/>
        </p:nvSpPr>
        <p:spPr>
          <a:xfrm>
            <a:off x="0" y="0"/>
            <a:ext cx="12192000" cy="2639028"/>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0" y="2639028"/>
            <a:ext cx="12192000" cy="4218972"/>
          </a:xfrm>
          <a:solidFill>
            <a:schemeClr val="bg1"/>
          </a:solidFill>
        </p:spPr>
        <p:txBody>
          <a:bodyPr/>
          <a:lstStyle/>
          <a:p>
            <a:endParaRPr lang="en-US" dirty="0"/>
          </a:p>
        </p:txBody>
      </p:sp>
      <p:sp>
        <p:nvSpPr>
          <p:cNvPr id="6" name="Text Placeholder 5"/>
          <p:cNvSpPr>
            <a:spLocks noGrp="1"/>
          </p:cNvSpPr>
          <p:nvPr>
            <p:ph type="body" sz="quarter" idx="10"/>
          </p:nvPr>
        </p:nvSpPr>
        <p:spPr>
          <a:xfrm>
            <a:off x="1105382" y="144393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02822"/>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51524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2"/>
          </p:nvPr>
        </p:nvSpPr>
        <p:spPr>
          <a:xfrm>
            <a:off x="10000527" y="6053559"/>
            <a:ext cx="2191473" cy="804441"/>
          </a:xfrm>
        </p:spPr>
        <p:txBody>
          <a:bodyPr/>
          <a:lstStyle/>
          <a:p>
            <a:endParaRPr lang="en-US" dirty="0"/>
          </a:p>
        </p:txBody>
      </p:sp>
    </p:spTree>
    <p:extLst>
      <p:ext uri="{BB962C8B-B14F-4D97-AF65-F5344CB8AC3E}">
        <p14:creationId xmlns:p14="http://schemas.microsoft.com/office/powerpoint/2010/main" val="35636651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979335"/>
            <a:ext cx="5619509" cy="2925602"/>
          </a:xfrm>
          <a:noFill/>
        </p:spPr>
        <p:txBody>
          <a:bodyPr/>
          <a:lstStyle/>
          <a:p>
            <a:endParaRPr lang="en-US" dirty="0"/>
          </a:p>
        </p:txBody>
      </p:sp>
      <p:sp>
        <p:nvSpPr>
          <p:cNvPr id="6" name="Text Placeholder 5"/>
          <p:cNvSpPr>
            <a:spLocks noGrp="1"/>
          </p:cNvSpPr>
          <p:nvPr>
            <p:ph type="body" sz="quarter" idx="10"/>
          </p:nvPr>
        </p:nvSpPr>
        <p:spPr>
          <a:xfrm>
            <a:off x="1105382" y="1559687"/>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21" name="Picture Placeholder 20"/>
          <p:cNvSpPr>
            <a:spLocks noGrp="1"/>
          </p:cNvSpPr>
          <p:nvPr>
            <p:ph type="pic" sz="quarter" idx="12"/>
          </p:nvPr>
        </p:nvSpPr>
        <p:spPr>
          <a:xfrm>
            <a:off x="7013575" y="2979738"/>
            <a:ext cx="1585913" cy="2368550"/>
          </a:xfrm>
          <a:noFill/>
        </p:spPr>
        <p:txBody>
          <a:bodyPr/>
          <a:lstStyle/>
          <a:p>
            <a:endParaRPr lang="en-US" dirty="0"/>
          </a:p>
        </p:txBody>
      </p:sp>
      <p:sp>
        <p:nvSpPr>
          <p:cNvPr id="3" name="Picture Placeholder 2"/>
          <p:cNvSpPr>
            <a:spLocks noGrp="1"/>
          </p:cNvSpPr>
          <p:nvPr>
            <p:ph type="pic" sz="quarter" idx="13"/>
          </p:nvPr>
        </p:nvSpPr>
        <p:spPr>
          <a:xfrm>
            <a:off x="9884780" y="6041985"/>
            <a:ext cx="2307220" cy="816015"/>
          </a:xfrm>
        </p:spPr>
        <p:txBody>
          <a:bodyPr/>
          <a:lstStyle/>
          <a:p>
            <a:endParaRPr lang="en-US" dirty="0"/>
          </a:p>
        </p:txBody>
      </p:sp>
    </p:spTree>
    <p:extLst>
      <p:ext uri="{BB962C8B-B14F-4D97-AF65-F5344CB8AC3E}">
        <p14:creationId xmlns:p14="http://schemas.microsoft.com/office/powerpoint/2010/main" val="20131256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105383" y="1018572"/>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9" name="Straight Connector 8"/>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10" name="Text Placeholder 5"/>
          <p:cNvSpPr>
            <a:spLocks noGrp="1"/>
          </p:cNvSpPr>
          <p:nvPr>
            <p:ph type="body" sz="quarter" idx="11"/>
          </p:nvPr>
        </p:nvSpPr>
        <p:spPr>
          <a:xfrm>
            <a:off x="1116956" y="2194965"/>
            <a:ext cx="4809281" cy="3261364"/>
          </a:xfrm>
          <a:solidFill>
            <a:schemeClr val="tx1"/>
          </a:solidFill>
        </p:spPr>
        <p:txBody>
          <a:bodyPr lIns="274320" tIns="182880" rIns="274320" bIns="182880" anchor="ctr"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r>
              <a:rPr lang="en-US"/>
              <a:t>Third level</a:t>
            </a:r>
          </a:p>
          <a:p>
            <a:pPr lvl="0"/>
            <a:r>
              <a:rPr lang="en-US"/>
              <a:t>Fourth level</a:t>
            </a:r>
          </a:p>
          <a:p>
            <a:pPr lvl="0"/>
            <a:r>
              <a:rPr lang="en-US"/>
              <a:t>Fifth level</a:t>
            </a:r>
          </a:p>
        </p:txBody>
      </p:sp>
      <p:sp>
        <p:nvSpPr>
          <p:cNvPr id="11" name="Picture Placeholder 6"/>
          <p:cNvSpPr>
            <a:spLocks noGrp="1"/>
          </p:cNvSpPr>
          <p:nvPr>
            <p:ph type="pic" sz="quarter" idx="12"/>
          </p:nvPr>
        </p:nvSpPr>
        <p:spPr>
          <a:xfrm>
            <a:off x="5926239" y="2194963"/>
            <a:ext cx="6265762" cy="3261365"/>
          </a:xfrm>
          <a:solidFill>
            <a:schemeClr val="bg1">
              <a:lumMod val="95000"/>
            </a:schemeClr>
          </a:solidFill>
        </p:spPr>
        <p:txBody>
          <a:bodyPr/>
          <a:lstStyle/>
          <a:p>
            <a:endParaRPr lang="en-US" dirty="0"/>
          </a:p>
        </p:txBody>
      </p:sp>
      <p:sp>
        <p:nvSpPr>
          <p:cNvPr id="3" name="Picture Placeholder 2"/>
          <p:cNvSpPr>
            <a:spLocks noGrp="1"/>
          </p:cNvSpPr>
          <p:nvPr>
            <p:ph type="pic" sz="quarter" idx="13"/>
          </p:nvPr>
        </p:nvSpPr>
        <p:spPr>
          <a:xfrm>
            <a:off x="9676435" y="6010581"/>
            <a:ext cx="2515565" cy="847419"/>
          </a:xfrm>
        </p:spPr>
        <p:txBody>
          <a:bodyPr/>
          <a:lstStyle/>
          <a:p>
            <a:endParaRPr lang="en-US" dirty="0"/>
          </a:p>
        </p:txBody>
      </p:sp>
    </p:spTree>
    <p:extLst>
      <p:ext uri="{BB962C8B-B14F-4D97-AF65-F5344CB8AC3E}">
        <p14:creationId xmlns:p14="http://schemas.microsoft.com/office/powerpoint/2010/main" val="1800266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1"/>
          </p:nvPr>
        </p:nvSpPr>
        <p:spPr>
          <a:xfrm>
            <a:off x="1105382" y="2731625"/>
            <a:ext cx="5619509" cy="2935419"/>
          </a:xfrm>
          <a:noFill/>
        </p:spPr>
        <p:txBody>
          <a:bodyPr/>
          <a:lstStyle/>
          <a:p>
            <a:endParaRPr lang="en-US" dirty="0"/>
          </a:p>
        </p:txBody>
      </p:sp>
      <p:sp>
        <p:nvSpPr>
          <p:cNvPr id="6" name="Text Placeholder 5"/>
          <p:cNvSpPr>
            <a:spLocks noGrp="1"/>
          </p:cNvSpPr>
          <p:nvPr>
            <p:ph type="body" sz="quarter" idx="10"/>
          </p:nvPr>
        </p:nvSpPr>
        <p:spPr>
          <a:xfrm>
            <a:off x="1105382" y="14634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bg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594010"/>
            <a:ext cx="9097700" cy="622138"/>
          </a:xfrm>
        </p:spPr>
        <p:txBody>
          <a:bodyPr anchor="t" anchorCtr="0">
            <a:normAutofit/>
          </a:bodyPr>
          <a:lstStyle>
            <a:lvl1pPr>
              <a:defRPr sz="3600">
                <a:solidFill>
                  <a:schemeClr val="bg1"/>
                </a:solidFill>
              </a:defRPr>
            </a:lvl1pPr>
          </a:lstStyle>
          <a:p>
            <a:r>
              <a:rPr lang="en-US"/>
              <a:t>Click to edit Master title style</a:t>
            </a:r>
          </a:p>
        </p:txBody>
      </p:sp>
      <p:cxnSp>
        <p:nvCxnSpPr>
          <p:cNvPr id="9" name="Straight Connector 8"/>
          <p:cNvCxnSpPr/>
          <p:nvPr userDrawn="1"/>
        </p:nvCxnSpPr>
        <p:spPr>
          <a:xfrm>
            <a:off x="1116957" y="2448223"/>
            <a:ext cx="9086126"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21" name="Picture Placeholder 20"/>
          <p:cNvSpPr>
            <a:spLocks noGrp="1"/>
          </p:cNvSpPr>
          <p:nvPr>
            <p:ph type="pic" sz="quarter" idx="12"/>
          </p:nvPr>
        </p:nvSpPr>
        <p:spPr>
          <a:xfrm>
            <a:off x="7013575" y="2731626"/>
            <a:ext cx="1585913" cy="2361236"/>
          </a:xfrm>
          <a:noFill/>
        </p:spPr>
        <p:txBody>
          <a:bodyPr/>
          <a:lstStyle/>
          <a:p>
            <a:endParaRPr lang="en-US" dirty="0"/>
          </a:p>
        </p:txBody>
      </p:sp>
      <p:sp>
        <p:nvSpPr>
          <p:cNvPr id="3" name="Picture Placeholder 2"/>
          <p:cNvSpPr>
            <a:spLocks noGrp="1"/>
          </p:cNvSpPr>
          <p:nvPr>
            <p:ph type="pic" sz="quarter" idx="13"/>
          </p:nvPr>
        </p:nvSpPr>
        <p:spPr>
          <a:xfrm>
            <a:off x="9861630" y="5984111"/>
            <a:ext cx="2330370" cy="873889"/>
          </a:xfrm>
        </p:spPr>
        <p:txBody>
          <a:bodyPr/>
          <a:lstStyle/>
          <a:p>
            <a:endParaRPr lang="en-US" dirty="0"/>
          </a:p>
        </p:txBody>
      </p:sp>
    </p:spTree>
    <p:extLst>
      <p:ext uri="{BB962C8B-B14F-4D97-AF65-F5344CB8AC3E}">
        <p14:creationId xmlns:p14="http://schemas.microsoft.com/office/powerpoint/2010/main" val="14956552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0"/>
          </p:nvPr>
        </p:nvSpPr>
        <p:spPr>
          <a:xfrm>
            <a:off x="1105382" y="1556053"/>
            <a:ext cx="9097701" cy="917295"/>
          </a:xfrm>
          <a:noFill/>
        </p:spPr>
        <p:txBody>
          <a:bodyPr lIns="0" tIns="0" rIns="0" bIns="0" anchor="t" anchorCtr="0">
            <a:normAutofit/>
          </a:bodyPr>
          <a:lstStyle>
            <a:lvl1pPr marL="0" indent="0">
              <a:lnSpc>
                <a:spcPct val="150000"/>
              </a:lnSpc>
              <a:spcBef>
                <a:spcPts val="0"/>
              </a:spcBef>
              <a:spcAft>
                <a:spcPts val="0"/>
              </a:spcAft>
              <a:buNone/>
              <a:defRPr sz="1800">
                <a:solidFill>
                  <a:schemeClr val="tx1"/>
                </a:solidFill>
              </a:defRPr>
            </a:lvl1pPr>
            <a:lvl2pPr marL="457200" indent="0">
              <a:lnSpc>
                <a:spcPct val="150000"/>
              </a:lnSpc>
              <a:spcAft>
                <a:spcPts val="2000"/>
              </a:spcAft>
              <a:buNone/>
              <a:defRPr sz="1800"/>
            </a:lvl2pPr>
            <a:lvl3pPr marL="914400" indent="0">
              <a:lnSpc>
                <a:spcPct val="150000"/>
              </a:lnSpc>
              <a:spcAft>
                <a:spcPts val="2000"/>
              </a:spcAft>
              <a:buNone/>
              <a:defRPr sz="1800"/>
            </a:lvl3pPr>
            <a:lvl4pPr marL="1371600" indent="0">
              <a:lnSpc>
                <a:spcPct val="150000"/>
              </a:lnSpc>
              <a:spcAft>
                <a:spcPts val="2000"/>
              </a:spcAft>
              <a:buNone/>
              <a:defRPr sz="1800"/>
            </a:lvl4pPr>
            <a:lvl5pPr marL="1828800" indent="0">
              <a:lnSpc>
                <a:spcPct val="150000"/>
              </a:lnSpc>
              <a:spcAft>
                <a:spcPts val="2000"/>
              </a:spcAft>
              <a:buNone/>
              <a:defRPr sz="1800"/>
            </a:lvl5pPr>
          </a:lstStyle>
          <a:p>
            <a:pPr lvl="0"/>
            <a:r>
              <a:rPr lang="en-US"/>
              <a:t>Edit Master text styles</a:t>
            </a:r>
          </a:p>
          <a:p>
            <a:pPr lvl="0"/>
            <a:r>
              <a:rPr lang="en-US"/>
              <a:t>Second level</a:t>
            </a:r>
          </a:p>
          <a:p>
            <a:pPr lvl="0"/>
            <a:endParaRPr lang="en-US"/>
          </a:p>
        </p:txBody>
      </p:sp>
      <p:sp>
        <p:nvSpPr>
          <p:cNvPr id="4" name="Title 3"/>
          <p:cNvSpPr>
            <a:spLocks noGrp="1"/>
          </p:cNvSpPr>
          <p:nvPr>
            <p:ph type="title"/>
          </p:nvPr>
        </p:nvSpPr>
        <p:spPr>
          <a:xfrm>
            <a:off x="1105383" y="987551"/>
            <a:ext cx="9097700" cy="622138"/>
          </a:xfrm>
        </p:spPr>
        <p:txBody>
          <a:bodyPr anchor="t" anchorCtr="0">
            <a:normAutofit/>
          </a:bodyPr>
          <a:lstStyle>
            <a:lvl1pPr>
              <a:defRPr sz="3600">
                <a:solidFill>
                  <a:srgbClr val="E31B2F"/>
                </a:solidFill>
              </a:defRPr>
            </a:lvl1pPr>
          </a:lstStyle>
          <a:p>
            <a:r>
              <a:rPr lang="en-US"/>
              <a:t>Click to edit Master title style</a:t>
            </a:r>
          </a:p>
        </p:txBody>
      </p:sp>
      <p:cxnSp>
        <p:nvCxnSpPr>
          <p:cNvPr id="10" name="Straight Connector 9"/>
          <p:cNvCxnSpPr/>
          <p:nvPr userDrawn="1"/>
        </p:nvCxnSpPr>
        <p:spPr>
          <a:xfrm>
            <a:off x="1116957" y="630998"/>
            <a:ext cx="821803" cy="0"/>
          </a:xfrm>
          <a:prstGeom prst="line">
            <a:avLst/>
          </a:prstGeom>
          <a:ln w="76200">
            <a:solidFill>
              <a:srgbClr val="E31B2F"/>
            </a:solidFill>
          </a:ln>
        </p:spPr>
        <p:style>
          <a:lnRef idx="1">
            <a:schemeClr val="accent1"/>
          </a:lnRef>
          <a:fillRef idx="0">
            <a:schemeClr val="accent1"/>
          </a:fillRef>
          <a:effectRef idx="0">
            <a:schemeClr val="accent1"/>
          </a:effectRef>
          <a:fontRef idx="minor">
            <a:schemeClr val="tx1"/>
          </a:fontRef>
        </p:style>
      </p:cxnSp>
      <p:sp>
        <p:nvSpPr>
          <p:cNvPr id="5" name="Chart Placeholder 4"/>
          <p:cNvSpPr>
            <a:spLocks noGrp="1"/>
          </p:cNvSpPr>
          <p:nvPr>
            <p:ph type="chart" sz="quarter" idx="11"/>
          </p:nvPr>
        </p:nvSpPr>
        <p:spPr>
          <a:xfrm>
            <a:off x="1117600" y="2673350"/>
            <a:ext cx="3975100" cy="3700463"/>
          </a:xfrm>
        </p:spPr>
        <p:txBody>
          <a:bodyPr/>
          <a:lstStyle/>
          <a:p>
            <a:endParaRPr lang="en-US" dirty="0"/>
          </a:p>
        </p:txBody>
      </p:sp>
      <p:sp>
        <p:nvSpPr>
          <p:cNvPr id="8" name="Chart Placeholder 7"/>
          <p:cNvSpPr>
            <a:spLocks noGrp="1"/>
          </p:cNvSpPr>
          <p:nvPr>
            <p:ph type="chart" sz="quarter" idx="12"/>
          </p:nvPr>
        </p:nvSpPr>
        <p:spPr>
          <a:xfrm>
            <a:off x="6783388" y="2916238"/>
            <a:ext cx="3182937" cy="3094037"/>
          </a:xfrm>
        </p:spPr>
        <p:txBody>
          <a:bodyPr/>
          <a:lstStyle/>
          <a:p>
            <a:endParaRPr lang="en-US" dirty="0"/>
          </a:p>
        </p:txBody>
      </p:sp>
      <p:sp>
        <p:nvSpPr>
          <p:cNvPr id="3" name="Picture Placeholder 2"/>
          <p:cNvSpPr>
            <a:spLocks noGrp="1"/>
          </p:cNvSpPr>
          <p:nvPr>
            <p:ph type="pic" sz="quarter" idx="13"/>
          </p:nvPr>
        </p:nvSpPr>
        <p:spPr>
          <a:xfrm>
            <a:off x="9966325" y="6010275"/>
            <a:ext cx="2225675" cy="847725"/>
          </a:xfrm>
        </p:spPr>
        <p:txBody>
          <a:bodyPr/>
          <a:lstStyle/>
          <a:p>
            <a:endParaRPr lang="en-US" dirty="0"/>
          </a:p>
        </p:txBody>
      </p:sp>
    </p:spTree>
    <p:extLst>
      <p:ext uri="{BB962C8B-B14F-4D97-AF65-F5344CB8AC3E}">
        <p14:creationId xmlns:p14="http://schemas.microsoft.com/office/powerpoint/2010/main" val="3970192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1098836"/>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646469"/>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325036"/>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2" userDrawn="1">
  <p:cSld name="CUSTOM_3_1">
    <p:spTree>
      <p:nvGrpSpPr>
        <p:cNvPr id="1" name="Shape 231"/>
        <p:cNvGrpSpPr/>
        <p:nvPr/>
      </p:nvGrpSpPr>
      <p:grpSpPr>
        <a:xfrm>
          <a:off x="0" y="0"/>
          <a:ext cx="0" cy="0"/>
          <a:chOff x="0" y="0"/>
          <a:chExt cx="0" cy="0"/>
        </a:xfrm>
      </p:grpSpPr>
      <p:sp>
        <p:nvSpPr>
          <p:cNvPr id="235" name="Google Shape;235;p26"/>
          <p:cNvSpPr txBox="1">
            <a:spLocks noGrp="1"/>
          </p:cNvSpPr>
          <p:nvPr>
            <p:ph type="title" idx="3"/>
          </p:nvPr>
        </p:nvSpPr>
        <p:spPr>
          <a:xfrm>
            <a:off x="1137651" y="607120"/>
            <a:ext cx="10115549"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 name="Content Placeholder 2">
            <a:extLst>
              <a:ext uri="{FF2B5EF4-FFF2-40B4-BE49-F238E27FC236}">
                <a16:creationId xmlns:a16="http://schemas.microsoft.com/office/drawing/2014/main" id="{9FC998D9-9DBB-5346-98D8-7AEAE0D6CC1B}"/>
              </a:ext>
            </a:extLst>
          </p:cNvPr>
          <p:cNvSpPr>
            <a:spLocks noGrp="1"/>
          </p:cNvSpPr>
          <p:nvPr>
            <p:ph sz="quarter" idx="10"/>
          </p:nvPr>
        </p:nvSpPr>
        <p:spPr>
          <a:xfrm>
            <a:off x="1137651" y="1442773"/>
            <a:ext cx="10115549" cy="41507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4" userDrawn="1">
  <p:cSld name="Title and Picture 2">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no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7" name="Google Shape;406;p49">
            <a:extLst>
              <a:ext uri="{FF2B5EF4-FFF2-40B4-BE49-F238E27FC236}">
                <a16:creationId xmlns:a16="http://schemas.microsoft.com/office/drawing/2014/main" id="{8B5A31D7-278A-0D4F-939E-192392ADAB9B}"/>
              </a:ext>
            </a:extLst>
          </p:cNvPr>
          <p:cNvSpPr/>
          <p:nvPr userDrawn="1"/>
        </p:nvSpPr>
        <p:spPr>
          <a:xfrm>
            <a:off x="3208423" y="1668379"/>
            <a:ext cx="2887579" cy="3828716"/>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1EB03272-3076-7748-9236-607C04CAB19B}"/>
              </a:ext>
            </a:extLst>
          </p:cNvPr>
          <p:cNvSpPr>
            <a:spLocks noGrp="1"/>
          </p:cNvSpPr>
          <p:nvPr>
            <p:ph type="pic" sz="quarter" idx="10"/>
          </p:nvPr>
        </p:nvSpPr>
        <p:spPr>
          <a:xfrm>
            <a:off x="0" y="0"/>
            <a:ext cx="5753099" cy="5139267"/>
          </a:xfrm>
        </p:spPr>
        <p:txBody>
          <a:bodyPr/>
          <a:lstStyle>
            <a:lvl1pPr marL="152396" indent="0">
              <a:buNone/>
              <a:defRPr/>
            </a:lvl1pPr>
          </a:lstStyle>
          <a:p>
            <a:endParaRPr 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8" name="Google Shape;397;p48">
            <a:hlinkClick r:id="" action="ppaction://hlinkshowjump?jump=nextslide"/>
            <a:extLst>
              <a:ext uri="{FF2B5EF4-FFF2-40B4-BE49-F238E27FC236}">
                <a16:creationId xmlns:a16="http://schemas.microsoft.com/office/drawing/2014/main" id="{A9341F6E-CDB5-7943-AAC7-F61A75C80EAC}"/>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9" name="Google Shape;398;p48">
            <a:hlinkClick r:id="" action="ppaction://hlinkshowjump?jump=previousslide"/>
            <a:extLst>
              <a:ext uri="{FF2B5EF4-FFF2-40B4-BE49-F238E27FC236}">
                <a16:creationId xmlns:a16="http://schemas.microsoft.com/office/drawing/2014/main" id="{28289384-0DAB-4F4B-9A7F-78D0FC167947}"/>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23" name="Google Shape;351;p45">
            <a:hlinkClick r:id="" action="ppaction://noaction"/>
            <a:extLst>
              <a:ext uri="{FF2B5EF4-FFF2-40B4-BE49-F238E27FC236}">
                <a16:creationId xmlns:a16="http://schemas.microsoft.com/office/drawing/2014/main" id="{2731B974-6815-AE4C-BEED-EB7EF5A95799}"/>
              </a:ext>
            </a:extLst>
          </p:cNvPr>
          <p:cNvSpPr txBox="1">
            <a:spLocks/>
          </p:cNvSpPr>
          <p:nvPr userDrawn="1"/>
        </p:nvSpPr>
        <p:spPr>
          <a:xfrm>
            <a:off x="1570277" y="2026532"/>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01</a:t>
            </a:r>
          </a:p>
        </p:txBody>
      </p:sp>
      <p:sp>
        <p:nvSpPr>
          <p:cNvPr id="26" name="Google Shape;354;p45">
            <a:hlinkClick r:id="" action="ppaction://noaction"/>
            <a:extLst>
              <a:ext uri="{FF2B5EF4-FFF2-40B4-BE49-F238E27FC236}">
                <a16:creationId xmlns:a16="http://schemas.microsoft.com/office/drawing/2014/main" id="{B8F54A09-0186-914D-BA76-91E2ACE0A44D}"/>
              </a:ext>
            </a:extLst>
          </p:cNvPr>
          <p:cNvSpPr txBox="1">
            <a:spLocks/>
          </p:cNvSpPr>
          <p:nvPr userDrawn="1"/>
        </p:nvSpPr>
        <p:spPr>
          <a:xfrm>
            <a:off x="1570244" y="3955332"/>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03</a:t>
            </a:r>
          </a:p>
        </p:txBody>
      </p:sp>
      <p:cxnSp>
        <p:nvCxnSpPr>
          <p:cNvPr id="28" name="Google Shape;362;p45">
            <a:extLst>
              <a:ext uri="{FF2B5EF4-FFF2-40B4-BE49-F238E27FC236}">
                <a16:creationId xmlns:a16="http://schemas.microsoft.com/office/drawing/2014/main" id="{73402AA8-E329-E847-89AD-89A65FE41B27}"/>
              </a:ext>
            </a:extLst>
          </p:cNvPr>
          <p:cNvCxnSpPr/>
          <p:nvPr userDrawn="1"/>
        </p:nvCxnSpPr>
        <p:spPr>
          <a:xfrm>
            <a:off x="1443795" y="2151207"/>
            <a:ext cx="0" cy="567600"/>
          </a:xfrm>
          <a:prstGeom prst="straightConnector1">
            <a:avLst/>
          </a:prstGeom>
          <a:noFill/>
          <a:ln w="76200" cap="flat" cmpd="sng">
            <a:solidFill>
              <a:schemeClr val="accent1"/>
            </a:solidFill>
            <a:prstDash val="solid"/>
            <a:round/>
            <a:headEnd type="none" w="med" len="med"/>
            <a:tailEnd type="none" w="med" len="med"/>
          </a:ln>
        </p:spPr>
      </p:cxnSp>
      <p:cxnSp>
        <p:nvCxnSpPr>
          <p:cNvPr id="29" name="Google Shape;363;p45">
            <a:extLst>
              <a:ext uri="{FF2B5EF4-FFF2-40B4-BE49-F238E27FC236}">
                <a16:creationId xmlns:a16="http://schemas.microsoft.com/office/drawing/2014/main" id="{09883715-43E4-E840-99BF-4078F6D467E9}"/>
              </a:ext>
            </a:extLst>
          </p:cNvPr>
          <p:cNvCxnSpPr/>
          <p:nvPr userDrawn="1"/>
        </p:nvCxnSpPr>
        <p:spPr>
          <a:xfrm>
            <a:off x="1443795" y="4080007"/>
            <a:ext cx="0" cy="567600"/>
          </a:xfrm>
          <a:prstGeom prst="straightConnector1">
            <a:avLst/>
          </a:prstGeom>
          <a:noFill/>
          <a:ln w="76200" cap="flat" cmpd="sng">
            <a:solidFill>
              <a:schemeClr val="accent1"/>
            </a:solidFill>
            <a:prstDash val="solid"/>
            <a:round/>
            <a:headEnd type="none" w="med" len="med"/>
            <a:tailEnd type="none" w="med" len="med"/>
          </a:ln>
        </p:spPr>
      </p:cxnSp>
      <p:sp>
        <p:nvSpPr>
          <p:cNvPr id="10" name="Text Placeholder 9">
            <a:extLst>
              <a:ext uri="{FF2B5EF4-FFF2-40B4-BE49-F238E27FC236}">
                <a16:creationId xmlns:a16="http://schemas.microsoft.com/office/drawing/2014/main" id="{8479DCD9-9DF7-2F4C-A110-2F2E7401A311}"/>
              </a:ext>
            </a:extLst>
          </p:cNvPr>
          <p:cNvSpPr>
            <a:spLocks noGrp="1"/>
          </p:cNvSpPr>
          <p:nvPr>
            <p:ph type="body" sz="quarter" idx="16" hasCustomPrompt="1"/>
          </p:nvPr>
        </p:nvSpPr>
        <p:spPr>
          <a:xfrm>
            <a:off x="2337495" y="2170180"/>
            <a:ext cx="3617383" cy="529653"/>
          </a:xfrm>
        </p:spPr>
        <p:txBody>
          <a:bodyPr lIns="0" tIns="90000" rIns="90000" bIns="90000">
            <a:noAutofit/>
          </a:bodyPr>
          <a:lstStyle>
            <a:lvl1pPr marL="152396" indent="0">
              <a:buNone/>
              <a:defRPr b="1"/>
            </a:lvl1pPr>
          </a:lstStyle>
          <a:p>
            <a:pPr lvl="0"/>
            <a:r>
              <a:rPr lang="en-US"/>
              <a:t>Subtitle</a:t>
            </a:r>
          </a:p>
        </p:txBody>
      </p:sp>
      <p:sp>
        <p:nvSpPr>
          <p:cNvPr id="13" name="Text Placeholder 12">
            <a:extLst>
              <a:ext uri="{FF2B5EF4-FFF2-40B4-BE49-F238E27FC236}">
                <a16:creationId xmlns:a16="http://schemas.microsoft.com/office/drawing/2014/main" id="{A7657F38-BA04-984D-B612-2DA88B70A5BE}"/>
              </a:ext>
            </a:extLst>
          </p:cNvPr>
          <p:cNvSpPr>
            <a:spLocks noGrp="1"/>
          </p:cNvSpPr>
          <p:nvPr>
            <p:ph type="body" sz="quarter" idx="17" hasCustomPrompt="1"/>
          </p:nvPr>
        </p:nvSpPr>
        <p:spPr>
          <a:xfrm>
            <a:off x="2337494" y="2780072"/>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58" name="Text Placeholder 9">
            <a:extLst>
              <a:ext uri="{FF2B5EF4-FFF2-40B4-BE49-F238E27FC236}">
                <a16:creationId xmlns:a16="http://schemas.microsoft.com/office/drawing/2014/main" id="{61E088F6-9B81-6746-8003-0AFBE89A68F9}"/>
              </a:ext>
            </a:extLst>
          </p:cNvPr>
          <p:cNvSpPr>
            <a:spLocks noGrp="1"/>
          </p:cNvSpPr>
          <p:nvPr>
            <p:ph type="body" sz="quarter" idx="18" hasCustomPrompt="1"/>
          </p:nvPr>
        </p:nvSpPr>
        <p:spPr>
          <a:xfrm>
            <a:off x="2337493" y="4098980"/>
            <a:ext cx="3617383" cy="529653"/>
          </a:xfrm>
        </p:spPr>
        <p:txBody>
          <a:bodyPr lIns="0" tIns="90000" rIns="90000" bIns="90000">
            <a:noAutofit/>
          </a:bodyPr>
          <a:lstStyle>
            <a:lvl1pPr marL="152396" indent="0">
              <a:buNone/>
              <a:defRPr b="1"/>
            </a:lvl1pPr>
          </a:lstStyle>
          <a:p>
            <a:pPr lvl="0"/>
            <a:r>
              <a:rPr lang="en-US"/>
              <a:t>Subtitle</a:t>
            </a:r>
          </a:p>
        </p:txBody>
      </p:sp>
      <p:sp>
        <p:nvSpPr>
          <p:cNvPr id="59" name="Text Placeholder 12">
            <a:extLst>
              <a:ext uri="{FF2B5EF4-FFF2-40B4-BE49-F238E27FC236}">
                <a16:creationId xmlns:a16="http://schemas.microsoft.com/office/drawing/2014/main" id="{56A3B4B5-9647-294D-A74C-AA7039A7374C}"/>
              </a:ext>
            </a:extLst>
          </p:cNvPr>
          <p:cNvSpPr>
            <a:spLocks noGrp="1"/>
          </p:cNvSpPr>
          <p:nvPr>
            <p:ph type="body" sz="quarter" idx="19" hasCustomPrompt="1"/>
          </p:nvPr>
        </p:nvSpPr>
        <p:spPr>
          <a:xfrm>
            <a:off x="2337493" y="4708873"/>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60" name="Google Shape;351;p45">
            <a:hlinkClick r:id="" action="ppaction://noaction"/>
            <a:extLst>
              <a:ext uri="{FF2B5EF4-FFF2-40B4-BE49-F238E27FC236}">
                <a16:creationId xmlns:a16="http://schemas.microsoft.com/office/drawing/2014/main" id="{1D90CCFE-2183-5C4F-B143-51C61367F16D}"/>
              </a:ext>
            </a:extLst>
          </p:cNvPr>
          <p:cNvSpPr txBox="1">
            <a:spLocks/>
          </p:cNvSpPr>
          <p:nvPr userDrawn="1"/>
        </p:nvSpPr>
        <p:spPr>
          <a:xfrm>
            <a:off x="6441852" y="2045505"/>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02</a:t>
            </a:r>
          </a:p>
        </p:txBody>
      </p:sp>
      <p:sp>
        <p:nvSpPr>
          <p:cNvPr id="61" name="Google Shape;354;p45">
            <a:hlinkClick r:id="" action="ppaction://noaction"/>
            <a:extLst>
              <a:ext uri="{FF2B5EF4-FFF2-40B4-BE49-F238E27FC236}">
                <a16:creationId xmlns:a16="http://schemas.microsoft.com/office/drawing/2014/main" id="{F23BB338-ED98-3A49-BB03-4178C9C22EB8}"/>
              </a:ext>
            </a:extLst>
          </p:cNvPr>
          <p:cNvSpPr txBox="1">
            <a:spLocks/>
          </p:cNvSpPr>
          <p:nvPr userDrawn="1"/>
        </p:nvSpPr>
        <p:spPr>
          <a:xfrm>
            <a:off x="6441819" y="3974305"/>
            <a:ext cx="768000" cy="791200"/>
          </a:xfrm>
          <a:prstGeom prst="rect">
            <a:avLst/>
          </a:prstGeom>
          <a:noFill/>
          <a:ln>
            <a:noFill/>
          </a:ln>
        </p:spPr>
        <p:txBody>
          <a:bodyPr spcFirstLastPara="1" wrap="square" lIns="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Josefin Sans"/>
              <a:buNone/>
              <a:defRPr sz="2800" b="1" i="0" u="none" strike="noStrike" cap="none">
                <a:solidFill>
                  <a:schemeClr val="dk1"/>
                </a:solidFill>
                <a:latin typeface="Josefin Sans"/>
                <a:ea typeface="Josefin Sans"/>
                <a:cs typeface="Josefin Sans"/>
                <a:sym typeface="Josefin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 sz="3733" dirty="0">
                <a:solidFill>
                  <a:srgbClr val="FF0000"/>
                </a:solidFill>
              </a:rPr>
              <a:t>04</a:t>
            </a:r>
          </a:p>
        </p:txBody>
      </p:sp>
      <p:cxnSp>
        <p:nvCxnSpPr>
          <p:cNvPr id="62" name="Google Shape;362;p45">
            <a:extLst>
              <a:ext uri="{FF2B5EF4-FFF2-40B4-BE49-F238E27FC236}">
                <a16:creationId xmlns:a16="http://schemas.microsoft.com/office/drawing/2014/main" id="{11458ACF-C4FF-BA4A-A28D-BFA3AE95D256}"/>
              </a:ext>
            </a:extLst>
          </p:cNvPr>
          <p:cNvCxnSpPr/>
          <p:nvPr userDrawn="1"/>
        </p:nvCxnSpPr>
        <p:spPr>
          <a:xfrm>
            <a:off x="6315369" y="2170180"/>
            <a:ext cx="0" cy="567600"/>
          </a:xfrm>
          <a:prstGeom prst="straightConnector1">
            <a:avLst/>
          </a:prstGeom>
          <a:noFill/>
          <a:ln w="76200" cap="flat" cmpd="sng">
            <a:solidFill>
              <a:schemeClr val="accent1"/>
            </a:solidFill>
            <a:prstDash val="solid"/>
            <a:round/>
            <a:headEnd type="none" w="med" len="med"/>
            <a:tailEnd type="none" w="med" len="med"/>
          </a:ln>
        </p:spPr>
      </p:cxnSp>
      <p:cxnSp>
        <p:nvCxnSpPr>
          <p:cNvPr id="63" name="Google Shape;363;p45">
            <a:extLst>
              <a:ext uri="{FF2B5EF4-FFF2-40B4-BE49-F238E27FC236}">
                <a16:creationId xmlns:a16="http://schemas.microsoft.com/office/drawing/2014/main" id="{B1521B1C-24D2-8F47-974D-9A0FE67DBFD9}"/>
              </a:ext>
            </a:extLst>
          </p:cNvPr>
          <p:cNvCxnSpPr/>
          <p:nvPr userDrawn="1"/>
        </p:nvCxnSpPr>
        <p:spPr>
          <a:xfrm>
            <a:off x="6315369" y="4098980"/>
            <a:ext cx="0" cy="567600"/>
          </a:xfrm>
          <a:prstGeom prst="straightConnector1">
            <a:avLst/>
          </a:prstGeom>
          <a:noFill/>
          <a:ln w="76200" cap="flat" cmpd="sng">
            <a:solidFill>
              <a:schemeClr val="accent1"/>
            </a:solidFill>
            <a:prstDash val="solid"/>
            <a:round/>
            <a:headEnd type="none" w="med" len="med"/>
            <a:tailEnd type="none" w="med" len="med"/>
          </a:ln>
        </p:spPr>
      </p:cxnSp>
      <p:sp>
        <p:nvSpPr>
          <p:cNvPr id="64" name="Text Placeholder 9">
            <a:extLst>
              <a:ext uri="{FF2B5EF4-FFF2-40B4-BE49-F238E27FC236}">
                <a16:creationId xmlns:a16="http://schemas.microsoft.com/office/drawing/2014/main" id="{DDB30616-203D-824D-B153-2F4B18481541}"/>
              </a:ext>
            </a:extLst>
          </p:cNvPr>
          <p:cNvSpPr>
            <a:spLocks noGrp="1"/>
          </p:cNvSpPr>
          <p:nvPr>
            <p:ph type="body" sz="quarter" idx="20" hasCustomPrompt="1"/>
          </p:nvPr>
        </p:nvSpPr>
        <p:spPr>
          <a:xfrm>
            <a:off x="7209070" y="2189154"/>
            <a:ext cx="3617383" cy="529653"/>
          </a:xfrm>
        </p:spPr>
        <p:txBody>
          <a:bodyPr lIns="0" tIns="90000" rIns="90000" bIns="90000">
            <a:noAutofit/>
          </a:bodyPr>
          <a:lstStyle>
            <a:lvl1pPr marL="152396" indent="0">
              <a:buNone/>
              <a:defRPr b="1"/>
            </a:lvl1pPr>
          </a:lstStyle>
          <a:p>
            <a:pPr lvl="0"/>
            <a:r>
              <a:rPr lang="en-US"/>
              <a:t>Subtitle</a:t>
            </a:r>
          </a:p>
        </p:txBody>
      </p:sp>
      <p:sp>
        <p:nvSpPr>
          <p:cNvPr id="65" name="Text Placeholder 12">
            <a:extLst>
              <a:ext uri="{FF2B5EF4-FFF2-40B4-BE49-F238E27FC236}">
                <a16:creationId xmlns:a16="http://schemas.microsoft.com/office/drawing/2014/main" id="{ADE3D2FC-9EAB-E94B-B64A-4234F413F536}"/>
              </a:ext>
            </a:extLst>
          </p:cNvPr>
          <p:cNvSpPr>
            <a:spLocks noGrp="1"/>
          </p:cNvSpPr>
          <p:nvPr>
            <p:ph type="body" sz="quarter" idx="21" hasCustomPrompt="1"/>
          </p:nvPr>
        </p:nvSpPr>
        <p:spPr>
          <a:xfrm>
            <a:off x="7209069" y="2799045"/>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
        <p:nvSpPr>
          <p:cNvPr id="66" name="Text Placeholder 9">
            <a:extLst>
              <a:ext uri="{FF2B5EF4-FFF2-40B4-BE49-F238E27FC236}">
                <a16:creationId xmlns:a16="http://schemas.microsoft.com/office/drawing/2014/main" id="{EF91426E-5AC4-3749-92CC-90BFDB0E1355}"/>
              </a:ext>
            </a:extLst>
          </p:cNvPr>
          <p:cNvSpPr>
            <a:spLocks noGrp="1"/>
          </p:cNvSpPr>
          <p:nvPr>
            <p:ph type="body" sz="quarter" idx="22" hasCustomPrompt="1"/>
          </p:nvPr>
        </p:nvSpPr>
        <p:spPr>
          <a:xfrm>
            <a:off x="7209067" y="4117954"/>
            <a:ext cx="3617383" cy="529653"/>
          </a:xfrm>
        </p:spPr>
        <p:txBody>
          <a:bodyPr lIns="0" tIns="90000" rIns="90000" bIns="90000">
            <a:noAutofit/>
          </a:bodyPr>
          <a:lstStyle>
            <a:lvl1pPr marL="152396" indent="0">
              <a:buNone/>
              <a:defRPr b="1"/>
            </a:lvl1pPr>
          </a:lstStyle>
          <a:p>
            <a:pPr lvl="0"/>
            <a:r>
              <a:rPr lang="en-US"/>
              <a:t>Subtitle</a:t>
            </a:r>
          </a:p>
        </p:txBody>
      </p:sp>
      <p:sp>
        <p:nvSpPr>
          <p:cNvPr id="67" name="Text Placeholder 12">
            <a:extLst>
              <a:ext uri="{FF2B5EF4-FFF2-40B4-BE49-F238E27FC236}">
                <a16:creationId xmlns:a16="http://schemas.microsoft.com/office/drawing/2014/main" id="{98952F63-C9F1-C54C-9442-650EC64E7145}"/>
              </a:ext>
            </a:extLst>
          </p:cNvPr>
          <p:cNvSpPr>
            <a:spLocks noGrp="1"/>
          </p:cNvSpPr>
          <p:nvPr>
            <p:ph type="body" sz="quarter" idx="23" hasCustomPrompt="1"/>
          </p:nvPr>
        </p:nvSpPr>
        <p:spPr>
          <a:xfrm>
            <a:off x="7209067" y="4727846"/>
            <a:ext cx="3617383" cy="791201"/>
          </a:xfrm>
        </p:spPr>
        <p:txBody>
          <a:bodyPr lIns="108000" tIns="90000"/>
          <a:lstStyle>
            <a:lvl1pPr marL="152396" indent="0">
              <a:buNone/>
              <a:defRPr/>
            </a:lvl1pPr>
          </a:lstStyle>
          <a:p>
            <a:pPr marL="0" lvl="0" indent="0" algn="l" rtl="0">
              <a:spcBef>
                <a:spcPts val="0"/>
              </a:spcBef>
              <a:spcAft>
                <a:spcPts val="0"/>
              </a:spcAft>
              <a:buNone/>
            </a:pPr>
            <a:r>
              <a:rPr lang="en-CA"/>
              <a:t>Description</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hree columns 1" userDrawn="1">
  <p:cSld name="CUSTOM_2_2">
    <p:spTree>
      <p:nvGrpSpPr>
        <p:cNvPr id="1" name="Shape 154"/>
        <p:cNvGrpSpPr/>
        <p:nvPr/>
      </p:nvGrpSpPr>
      <p:grpSpPr>
        <a:xfrm>
          <a:off x="0" y="0"/>
          <a:ext cx="0" cy="0"/>
          <a:chOff x="0" y="0"/>
          <a:chExt cx="0" cy="0"/>
        </a:xfrm>
      </p:grpSpPr>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4" name="Google Shape;305;p36">
            <a:extLst>
              <a:ext uri="{FF2B5EF4-FFF2-40B4-BE49-F238E27FC236}">
                <a16:creationId xmlns:a16="http://schemas.microsoft.com/office/drawing/2014/main" id="{35DB0803-EF95-C041-B741-5708F0DC90F2}"/>
              </a:ext>
            </a:extLst>
          </p:cNvPr>
          <p:cNvCxnSpPr>
            <a:cxnSpLocks/>
          </p:cNvCxnSpPr>
          <p:nvPr userDrawn="1"/>
        </p:nvCxnSpPr>
        <p:spPr>
          <a:xfrm>
            <a:off x="1815721"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4" name="Content Placeholder 3">
            <a:extLst>
              <a:ext uri="{FF2B5EF4-FFF2-40B4-BE49-F238E27FC236}">
                <a16:creationId xmlns:a16="http://schemas.microsoft.com/office/drawing/2014/main" id="{66709A3C-DB42-E54A-8603-5D1F99BED278}"/>
              </a:ext>
            </a:extLst>
          </p:cNvPr>
          <p:cNvSpPr>
            <a:spLocks noGrp="1"/>
          </p:cNvSpPr>
          <p:nvPr>
            <p:ph sz="quarter" idx="10" hasCustomPrompt="1"/>
          </p:nvPr>
        </p:nvSpPr>
        <p:spPr>
          <a:xfrm>
            <a:off x="2037402" y="2256807"/>
            <a:ext cx="1820333" cy="524933"/>
          </a:xfrm>
        </p:spPr>
        <p:txBody>
          <a:bodyPr/>
          <a:lstStyle>
            <a:lvl1pPr marL="152396" indent="0">
              <a:buNone/>
              <a:defRPr sz="3200" b="1">
                <a:solidFill>
                  <a:schemeClr val="accent1"/>
                </a:solidFill>
              </a:defRPr>
            </a:lvl1pPr>
          </a:lstStyle>
          <a:p>
            <a:pPr lvl="0"/>
            <a:r>
              <a:rPr lang="en-US"/>
              <a:t>Title</a:t>
            </a:r>
          </a:p>
        </p:txBody>
      </p:sp>
      <p:sp>
        <p:nvSpPr>
          <p:cNvPr id="30" name="Content Placeholder 3">
            <a:extLst>
              <a:ext uri="{FF2B5EF4-FFF2-40B4-BE49-F238E27FC236}">
                <a16:creationId xmlns:a16="http://schemas.microsoft.com/office/drawing/2014/main" id="{AE481BE9-8E5E-9F47-A786-61B41734AD88}"/>
              </a:ext>
            </a:extLst>
          </p:cNvPr>
          <p:cNvSpPr>
            <a:spLocks noGrp="1"/>
          </p:cNvSpPr>
          <p:nvPr>
            <p:ph sz="quarter" idx="11" hasCustomPrompt="1"/>
          </p:nvPr>
        </p:nvSpPr>
        <p:spPr>
          <a:xfrm>
            <a:off x="2037402" y="3102289"/>
            <a:ext cx="1820333" cy="2129468"/>
          </a:xfrm>
        </p:spPr>
        <p:txBody>
          <a:bodyPr/>
          <a:lstStyle>
            <a:lvl1pPr marL="152396" indent="0">
              <a:buNone/>
              <a:defRPr sz="1867" b="0"/>
            </a:lvl1pPr>
          </a:lstStyle>
          <a:p>
            <a:pPr lvl="0"/>
            <a:r>
              <a:rPr lang="en-US"/>
              <a:t>Click to add subtitle</a:t>
            </a:r>
          </a:p>
        </p:txBody>
      </p:sp>
      <p:cxnSp>
        <p:nvCxnSpPr>
          <p:cNvPr id="31" name="Google Shape;305;p36">
            <a:extLst>
              <a:ext uri="{FF2B5EF4-FFF2-40B4-BE49-F238E27FC236}">
                <a16:creationId xmlns:a16="http://schemas.microsoft.com/office/drawing/2014/main" id="{364C92E0-A493-3345-AD8D-48179417D2DD}"/>
              </a:ext>
            </a:extLst>
          </p:cNvPr>
          <p:cNvCxnSpPr>
            <a:cxnSpLocks/>
          </p:cNvCxnSpPr>
          <p:nvPr userDrawn="1"/>
        </p:nvCxnSpPr>
        <p:spPr>
          <a:xfrm>
            <a:off x="4917575"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32" name="Content Placeholder 3">
            <a:extLst>
              <a:ext uri="{FF2B5EF4-FFF2-40B4-BE49-F238E27FC236}">
                <a16:creationId xmlns:a16="http://schemas.microsoft.com/office/drawing/2014/main" id="{5A70E985-C631-0A42-83F9-B72A11184840}"/>
              </a:ext>
            </a:extLst>
          </p:cNvPr>
          <p:cNvSpPr>
            <a:spLocks noGrp="1"/>
          </p:cNvSpPr>
          <p:nvPr>
            <p:ph sz="quarter" idx="12" hasCustomPrompt="1"/>
          </p:nvPr>
        </p:nvSpPr>
        <p:spPr>
          <a:xfrm>
            <a:off x="5139255" y="2256807"/>
            <a:ext cx="1820333" cy="524933"/>
          </a:xfrm>
        </p:spPr>
        <p:txBody>
          <a:bodyPr/>
          <a:lstStyle>
            <a:lvl1pPr marL="152396" indent="0">
              <a:buNone/>
              <a:defRPr sz="3200" b="1">
                <a:solidFill>
                  <a:schemeClr val="accent1"/>
                </a:solidFill>
              </a:defRPr>
            </a:lvl1pPr>
          </a:lstStyle>
          <a:p>
            <a:pPr lvl="0"/>
            <a:r>
              <a:rPr lang="en-US"/>
              <a:t>Title</a:t>
            </a:r>
          </a:p>
        </p:txBody>
      </p:sp>
      <p:sp>
        <p:nvSpPr>
          <p:cNvPr id="33" name="Content Placeholder 3">
            <a:extLst>
              <a:ext uri="{FF2B5EF4-FFF2-40B4-BE49-F238E27FC236}">
                <a16:creationId xmlns:a16="http://schemas.microsoft.com/office/drawing/2014/main" id="{710D0DFB-99E0-D64C-8999-62477C064978}"/>
              </a:ext>
            </a:extLst>
          </p:cNvPr>
          <p:cNvSpPr>
            <a:spLocks noGrp="1"/>
          </p:cNvSpPr>
          <p:nvPr>
            <p:ph sz="quarter" idx="13" hasCustomPrompt="1"/>
          </p:nvPr>
        </p:nvSpPr>
        <p:spPr>
          <a:xfrm>
            <a:off x="5139255" y="3102289"/>
            <a:ext cx="1820333" cy="2129468"/>
          </a:xfrm>
        </p:spPr>
        <p:txBody>
          <a:bodyPr/>
          <a:lstStyle>
            <a:lvl1pPr marL="152396" indent="0">
              <a:buNone/>
              <a:defRPr sz="1867" b="0"/>
            </a:lvl1pPr>
          </a:lstStyle>
          <a:p>
            <a:pPr lvl="0"/>
            <a:r>
              <a:rPr lang="en-US"/>
              <a:t>Click to add subtitle</a:t>
            </a:r>
          </a:p>
        </p:txBody>
      </p:sp>
      <p:cxnSp>
        <p:nvCxnSpPr>
          <p:cNvPr id="34" name="Google Shape;305;p36">
            <a:extLst>
              <a:ext uri="{FF2B5EF4-FFF2-40B4-BE49-F238E27FC236}">
                <a16:creationId xmlns:a16="http://schemas.microsoft.com/office/drawing/2014/main" id="{543F3294-A6CB-034E-8E56-2830EE351589}"/>
              </a:ext>
            </a:extLst>
          </p:cNvPr>
          <p:cNvCxnSpPr>
            <a:cxnSpLocks/>
          </p:cNvCxnSpPr>
          <p:nvPr userDrawn="1"/>
        </p:nvCxnSpPr>
        <p:spPr>
          <a:xfrm>
            <a:off x="7797748" y="1936261"/>
            <a:ext cx="0" cy="1166028"/>
          </a:xfrm>
          <a:prstGeom prst="straightConnector1">
            <a:avLst/>
          </a:prstGeom>
          <a:noFill/>
          <a:ln w="38100" cap="flat" cmpd="sng">
            <a:solidFill>
              <a:schemeClr val="accent1"/>
            </a:solidFill>
            <a:prstDash val="solid"/>
            <a:round/>
            <a:headEnd type="none" w="med" len="med"/>
            <a:tailEnd type="none" w="med" len="med"/>
          </a:ln>
        </p:spPr>
      </p:cxnSp>
      <p:sp>
        <p:nvSpPr>
          <p:cNvPr id="35" name="Content Placeholder 3">
            <a:extLst>
              <a:ext uri="{FF2B5EF4-FFF2-40B4-BE49-F238E27FC236}">
                <a16:creationId xmlns:a16="http://schemas.microsoft.com/office/drawing/2014/main" id="{9E66D520-A973-AC4F-8047-C4926E23F2FE}"/>
              </a:ext>
            </a:extLst>
          </p:cNvPr>
          <p:cNvSpPr>
            <a:spLocks noGrp="1"/>
          </p:cNvSpPr>
          <p:nvPr>
            <p:ph sz="quarter" idx="14" hasCustomPrompt="1"/>
          </p:nvPr>
        </p:nvSpPr>
        <p:spPr>
          <a:xfrm>
            <a:off x="8019428" y="2256807"/>
            <a:ext cx="1820333" cy="524933"/>
          </a:xfrm>
        </p:spPr>
        <p:txBody>
          <a:bodyPr/>
          <a:lstStyle>
            <a:lvl1pPr marL="152396" indent="0">
              <a:buNone/>
              <a:defRPr sz="3200" b="1">
                <a:solidFill>
                  <a:schemeClr val="accent1"/>
                </a:solidFill>
              </a:defRPr>
            </a:lvl1pPr>
          </a:lstStyle>
          <a:p>
            <a:pPr lvl="0"/>
            <a:r>
              <a:rPr lang="en-US"/>
              <a:t>Title</a:t>
            </a:r>
          </a:p>
        </p:txBody>
      </p:sp>
      <p:sp>
        <p:nvSpPr>
          <p:cNvPr id="36" name="Content Placeholder 3">
            <a:extLst>
              <a:ext uri="{FF2B5EF4-FFF2-40B4-BE49-F238E27FC236}">
                <a16:creationId xmlns:a16="http://schemas.microsoft.com/office/drawing/2014/main" id="{C89652EA-EE95-2A48-89C7-7ADE3F1DA2AF}"/>
              </a:ext>
            </a:extLst>
          </p:cNvPr>
          <p:cNvSpPr>
            <a:spLocks noGrp="1"/>
          </p:cNvSpPr>
          <p:nvPr>
            <p:ph sz="quarter" idx="15" hasCustomPrompt="1"/>
          </p:nvPr>
        </p:nvSpPr>
        <p:spPr>
          <a:xfrm>
            <a:off x="8019428" y="3102289"/>
            <a:ext cx="1820333" cy="2129468"/>
          </a:xfrm>
        </p:spPr>
        <p:txBody>
          <a:bodyPr/>
          <a:lstStyle>
            <a:lvl1pPr marL="152396" indent="0">
              <a:buNone/>
              <a:defRPr sz="1867" b="0"/>
            </a:lvl1pPr>
          </a:lstStyle>
          <a:p>
            <a:pPr lvl="0"/>
            <a:r>
              <a:rPr lang="en-US"/>
              <a:t>Click to add subtitle</a:t>
            </a:r>
          </a:p>
        </p:txBody>
      </p:sp>
      <p:cxnSp>
        <p:nvCxnSpPr>
          <p:cNvPr id="37" name="Google Shape;397;p48">
            <a:hlinkClick r:id="" action="ppaction://hlinkshowjump?jump=nextslide"/>
            <a:extLst>
              <a:ext uri="{FF2B5EF4-FFF2-40B4-BE49-F238E27FC236}">
                <a16:creationId xmlns:a16="http://schemas.microsoft.com/office/drawing/2014/main" id="{2A96CA6E-4E13-8147-9730-29B5EF0B9AA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38" name="Google Shape;398;p48">
            <a:hlinkClick r:id="" action="ppaction://hlinkshowjump?jump=previousslide"/>
            <a:extLst>
              <a:ext uri="{FF2B5EF4-FFF2-40B4-BE49-F238E27FC236}">
                <a16:creationId xmlns:a16="http://schemas.microsoft.com/office/drawing/2014/main" id="{ABFC13D0-7307-A245-A1DA-5CFB2A18FBE4}"/>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ckground" userDrawn="1">
  <p:cSld name="Title and Description">
    <p:spTree>
      <p:nvGrpSpPr>
        <p:cNvPr id="1" name="Shape 302"/>
        <p:cNvGrpSpPr/>
        <p:nvPr/>
      </p:nvGrpSpPr>
      <p:grpSpPr>
        <a:xfrm>
          <a:off x="0" y="0"/>
          <a:ext cx="0" cy="0"/>
          <a:chOff x="0" y="0"/>
          <a:chExt cx="0" cy="0"/>
        </a:xfrm>
      </p:grpSpPr>
      <p:sp>
        <p:nvSpPr>
          <p:cNvPr id="303" name="Google Shape;303;p36"/>
          <p:cNvSpPr/>
          <p:nvPr/>
        </p:nvSpPr>
        <p:spPr>
          <a:xfrm>
            <a:off x="7304279" y="914200"/>
            <a:ext cx="3391984" cy="4513203"/>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cxnSp>
        <p:nvCxnSpPr>
          <p:cNvPr id="6" name="Google Shape;305;p36">
            <a:extLst>
              <a:ext uri="{FF2B5EF4-FFF2-40B4-BE49-F238E27FC236}">
                <a16:creationId xmlns:a16="http://schemas.microsoft.com/office/drawing/2014/main" id="{A0A3AFCA-2BA6-3E44-B745-62FA4C55309D}"/>
              </a:ext>
            </a:extLst>
          </p:cNvPr>
          <p:cNvCxnSpPr/>
          <p:nvPr userDrawn="1"/>
        </p:nvCxnSpPr>
        <p:spPr>
          <a:xfrm>
            <a:off x="538867" y="9142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 name="Title 1">
            <a:extLst>
              <a:ext uri="{FF2B5EF4-FFF2-40B4-BE49-F238E27FC236}">
                <a16:creationId xmlns:a16="http://schemas.microsoft.com/office/drawing/2014/main" id="{C971A406-2B6C-2043-BA43-933143184AF0}"/>
              </a:ext>
            </a:extLst>
          </p:cNvPr>
          <p:cNvSpPr>
            <a:spLocks noGrp="1"/>
          </p:cNvSpPr>
          <p:nvPr>
            <p:ph type="title"/>
          </p:nvPr>
        </p:nvSpPr>
        <p:spPr>
          <a:xfrm>
            <a:off x="538867" y="1210893"/>
            <a:ext cx="3391984" cy="763600"/>
          </a:xfrm>
        </p:spPr>
        <p:txBody>
          <a:bodyPr/>
          <a:lstStyle/>
          <a:p>
            <a:endParaRPr lang="en-US"/>
          </a:p>
        </p:txBody>
      </p:sp>
      <p:cxnSp>
        <p:nvCxnSpPr>
          <p:cNvPr id="8" name="Google Shape;397;p48">
            <a:hlinkClick r:id="" action="ppaction://hlinkshowjump?jump=nextslide"/>
            <a:extLst>
              <a:ext uri="{FF2B5EF4-FFF2-40B4-BE49-F238E27FC236}">
                <a16:creationId xmlns:a16="http://schemas.microsoft.com/office/drawing/2014/main" id="{DAFC9CC2-F884-C245-ADF6-586175082BD1}"/>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B8AA8896-86F5-9943-A9A9-B5848EC0D0C0}"/>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Text Placeholder 9">
            <a:extLst>
              <a:ext uri="{FF2B5EF4-FFF2-40B4-BE49-F238E27FC236}">
                <a16:creationId xmlns:a16="http://schemas.microsoft.com/office/drawing/2014/main" id="{FBCB42D4-B688-FB4C-A64C-DB92E7C38455}"/>
              </a:ext>
            </a:extLst>
          </p:cNvPr>
          <p:cNvSpPr>
            <a:spLocks noGrp="1"/>
          </p:cNvSpPr>
          <p:nvPr>
            <p:ph type="body" sz="quarter" idx="11"/>
          </p:nvPr>
        </p:nvSpPr>
        <p:spPr>
          <a:xfrm>
            <a:off x="4771438" y="2483555"/>
            <a:ext cx="5193829" cy="2426753"/>
          </a:xfrm>
          <a:solidFill>
            <a:srgbClr val="FDFBF7"/>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Google Shape;99;p13">
            <a:extLst>
              <a:ext uri="{FF2B5EF4-FFF2-40B4-BE49-F238E27FC236}">
                <a16:creationId xmlns:a16="http://schemas.microsoft.com/office/drawing/2014/main" id="{9E82FBE4-8AC6-C94C-9100-5DCCC0F8E118}"/>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hanks" userDrawn="1">
  <p:cSld name="Picture Title">
    <p:spTree>
      <p:nvGrpSpPr>
        <p:cNvPr id="1" name="Shape 297"/>
        <p:cNvGrpSpPr/>
        <p:nvPr/>
      </p:nvGrpSpPr>
      <p:grpSpPr>
        <a:xfrm>
          <a:off x="0" y="0"/>
          <a:ext cx="0" cy="0"/>
          <a:chOff x="0" y="0"/>
          <a:chExt cx="0" cy="0"/>
        </a:xfrm>
      </p:grpSpPr>
      <p:sp>
        <p:nvSpPr>
          <p:cNvPr id="298" name="Google Shape;298;p35"/>
          <p:cNvSpPr txBox="1">
            <a:spLocks noGrp="1"/>
          </p:cNvSpPr>
          <p:nvPr>
            <p:ph type="ctrTitle" hasCustomPrompt="1"/>
          </p:nvPr>
        </p:nvSpPr>
        <p:spPr>
          <a:xfrm>
            <a:off x="1200497" y="2545348"/>
            <a:ext cx="4534260" cy="132969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299" name="Google Shape;299;p35"/>
          <p:cNvSpPr txBox="1">
            <a:spLocks noGrp="1"/>
          </p:cNvSpPr>
          <p:nvPr>
            <p:ph type="subTitle" idx="1"/>
          </p:nvPr>
        </p:nvSpPr>
        <p:spPr>
          <a:xfrm>
            <a:off x="1200495" y="4108124"/>
            <a:ext cx="4534252" cy="940401"/>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cxnSp>
        <p:nvCxnSpPr>
          <p:cNvPr id="301" name="Google Shape;301;p35"/>
          <p:cNvCxnSpPr/>
          <p:nvPr/>
        </p:nvCxnSpPr>
        <p:spPr>
          <a:xfrm>
            <a:off x="723033" y="1658229"/>
            <a:ext cx="0" cy="3961200"/>
          </a:xfrm>
          <a:prstGeom prst="straightConnector1">
            <a:avLst/>
          </a:prstGeom>
          <a:noFill/>
          <a:ln w="114300" cap="flat" cmpd="sng">
            <a:solidFill>
              <a:schemeClr val="accent1"/>
            </a:solidFill>
            <a:prstDash val="solid"/>
            <a:round/>
            <a:headEnd type="none" w="med" len="med"/>
            <a:tailEnd type="none" w="med" len="med"/>
          </a:ln>
        </p:spPr>
      </p:cxnSp>
      <p:sp>
        <p:nvSpPr>
          <p:cNvPr id="6" name="Google Shape;374;p46">
            <a:extLst>
              <a:ext uri="{FF2B5EF4-FFF2-40B4-BE49-F238E27FC236}">
                <a16:creationId xmlns:a16="http://schemas.microsoft.com/office/drawing/2014/main" id="{817DC0A0-643F-334E-B1FF-C5BCF5785F27}"/>
              </a:ext>
            </a:extLst>
          </p:cNvPr>
          <p:cNvSpPr/>
          <p:nvPr userDrawn="1"/>
        </p:nvSpPr>
        <p:spPr>
          <a:xfrm>
            <a:off x="6498067" y="949800"/>
            <a:ext cx="5761200" cy="47144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755A36CB-DD8F-2044-9A61-020675E40B6B}"/>
              </a:ext>
            </a:extLst>
          </p:cNvPr>
          <p:cNvSpPr>
            <a:spLocks noGrp="1"/>
          </p:cNvSpPr>
          <p:nvPr>
            <p:ph type="pic" sz="quarter" idx="10"/>
          </p:nvPr>
        </p:nvSpPr>
        <p:spPr>
          <a:xfrm>
            <a:off x="7101306" y="1243250"/>
            <a:ext cx="5090695" cy="4127500"/>
          </a:xfrm>
        </p:spPr>
        <p:txBody>
          <a:bodyPr/>
          <a:lstStyle>
            <a:lvl1pPr marL="152396" indent="0">
              <a:buNone/>
              <a:defRPr/>
            </a:lvl1pPr>
          </a:lstStyle>
          <a:p>
            <a:endParaRPr lang="en-US" dirty="0"/>
          </a:p>
        </p:txBody>
      </p:sp>
      <p:cxnSp>
        <p:nvCxnSpPr>
          <p:cNvPr id="9" name="Google Shape;12;p2">
            <a:extLst>
              <a:ext uri="{FF2B5EF4-FFF2-40B4-BE49-F238E27FC236}">
                <a16:creationId xmlns:a16="http://schemas.microsoft.com/office/drawing/2014/main" id="{7B7A7452-ADDF-9D4F-9198-C889CE446FB2}"/>
              </a:ext>
            </a:extLst>
          </p:cNvPr>
          <p:cNvCxnSpPr/>
          <p:nvPr userDrawn="1"/>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hanks" preserve="1" userDrawn="1">
  <p:cSld name="1_Thanks">
    <p:spTree>
      <p:nvGrpSpPr>
        <p:cNvPr id="1" name="Shape 297"/>
        <p:cNvGrpSpPr/>
        <p:nvPr/>
      </p:nvGrpSpPr>
      <p:grpSpPr>
        <a:xfrm>
          <a:off x="0" y="0"/>
          <a:ext cx="0" cy="0"/>
          <a:chOff x="0" y="0"/>
          <a:chExt cx="0" cy="0"/>
        </a:xfrm>
      </p:grpSpPr>
      <p:sp>
        <p:nvSpPr>
          <p:cNvPr id="6" name="Google Shape;374;p46">
            <a:extLst>
              <a:ext uri="{FF2B5EF4-FFF2-40B4-BE49-F238E27FC236}">
                <a16:creationId xmlns:a16="http://schemas.microsoft.com/office/drawing/2014/main" id="{817DC0A0-643F-334E-B1FF-C5BCF5785F27}"/>
              </a:ext>
            </a:extLst>
          </p:cNvPr>
          <p:cNvSpPr/>
          <p:nvPr userDrawn="1"/>
        </p:nvSpPr>
        <p:spPr>
          <a:xfrm>
            <a:off x="6498067" y="537960"/>
            <a:ext cx="5090695" cy="6320041"/>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3" name="Picture Placeholder 2">
            <a:extLst>
              <a:ext uri="{FF2B5EF4-FFF2-40B4-BE49-F238E27FC236}">
                <a16:creationId xmlns:a16="http://schemas.microsoft.com/office/drawing/2014/main" id="{755A36CB-DD8F-2044-9A61-020675E40B6B}"/>
              </a:ext>
            </a:extLst>
          </p:cNvPr>
          <p:cNvSpPr>
            <a:spLocks noGrp="1"/>
          </p:cNvSpPr>
          <p:nvPr>
            <p:ph type="pic" sz="quarter" idx="10"/>
          </p:nvPr>
        </p:nvSpPr>
        <p:spPr>
          <a:xfrm>
            <a:off x="7101306" y="1039514"/>
            <a:ext cx="5090695" cy="5818487"/>
          </a:xfrm>
        </p:spPr>
        <p:txBody>
          <a:bodyPr/>
          <a:lstStyle>
            <a:lvl1pPr marL="152396" indent="0">
              <a:buNone/>
              <a:defRPr/>
            </a:lvl1pPr>
          </a:lstStyle>
          <a:p>
            <a:endParaRPr lang="en-US" dirty="0"/>
          </a:p>
        </p:txBody>
      </p:sp>
      <p:sp>
        <p:nvSpPr>
          <p:cNvPr id="8" name="Google Shape;298;p35">
            <a:extLst>
              <a:ext uri="{FF2B5EF4-FFF2-40B4-BE49-F238E27FC236}">
                <a16:creationId xmlns:a16="http://schemas.microsoft.com/office/drawing/2014/main" id="{03869875-556D-924A-B0EB-946A543EAF81}"/>
              </a:ext>
            </a:extLst>
          </p:cNvPr>
          <p:cNvSpPr txBox="1">
            <a:spLocks noGrp="1"/>
          </p:cNvSpPr>
          <p:nvPr>
            <p:ph type="ctrTitle" hasCustomPrompt="1"/>
          </p:nvPr>
        </p:nvSpPr>
        <p:spPr>
          <a:xfrm>
            <a:off x="922705" y="1039514"/>
            <a:ext cx="4534260" cy="112516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4267">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10" name="Google Shape;299;p35">
            <a:extLst>
              <a:ext uri="{FF2B5EF4-FFF2-40B4-BE49-F238E27FC236}">
                <a16:creationId xmlns:a16="http://schemas.microsoft.com/office/drawing/2014/main" id="{3DB1D3AA-47FE-FB42-ABEE-9B7366A5270D}"/>
              </a:ext>
            </a:extLst>
          </p:cNvPr>
          <p:cNvSpPr txBox="1">
            <a:spLocks noGrp="1"/>
          </p:cNvSpPr>
          <p:nvPr>
            <p:ph type="subTitle" idx="1"/>
          </p:nvPr>
        </p:nvSpPr>
        <p:spPr>
          <a:xfrm>
            <a:off x="922703" y="2164684"/>
            <a:ext cx="4534252" cy="940401"/>
          </a:xfrm>
          <a:prstGeom prst="rect">
            <a:avLst/>
          </a:prstGeom>
          <a:noFill/>
          <a:ln>
            <a:noFill/>
          </a:ln>
        </p:spPr>
        <p:txBody>
          <a:bodyPr spcFirstLastPara="1" wrap="square" lIns="0"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11" name="Text Placeholder 9">
            <a:extLst>
              <a:ext uri="{FF2B5EF4-FFF2-40B4-BE49-F238E27FC236}">
                <a16:creationId xmlns:a16="http://schemas.microsoft.com/office/drawing/2014/main" id="{DB3633D3-CE8D-5C47-BD4C-8B875B1DC4CF}"/>
              </a:ext>
            </a:extLst>
          </p:cNvPr>
          <p:cNvSpPr>
            <a:spLocks noGrp="1"/>
          </p:cNvSpPr>
          <p:nvPr>
            <p:ph type="body" sz="quarter" idx="11"/>
          </p:nvPr>
        </p:nvSpPr>
        <p:spPr>
          <a:xfrm>
            <a:off x="922703" y="3289852"/>
            <a:ext cx="4534252" cy="2320973"/>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Google Shape;11;p2">
            <a:extLst>
              <a:ext uri="{FF2B5EF4-FFF2-40B4-BE49-F238E27FC236}">
                <a16:creationId xmlns:a16="http://schemas.microsoft.com/office/drawing/2014/main" id="{1C359DD5-5C22-414F-B35F-A158F1206134}"/>
              </a:ext>
            </a:extLst>
          </p:cNvPr>
          <p:cNvCxnSpPr>
            <a:cxnSpLocks/>
          </p:cNvCxnSpPr>
          <p:nvPr userDrawn="1"/>
        </p:nvCxnSpPr>
        <p:spPr>
          <a:xfrm>
            <a:off x="922703" y="537959"/>
            <a:ext cx="852083" cy="0"/>
          </a:xfrm>
          <a:prstGeom prst="straightConnector1">
            <a:avLst/>
          </a:prstGeom>
          <a:noFill/>
          <a:ln w="381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6855484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6" userDrawn="1">
  <p:cSld name="TITLE_ONLY_1_1_1_1">
    <p:spTree>
      <p:nvGrpSpPr>
        <p:cNvPr id="1" name="Shape 273"/>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07F40F2-7BDC-F945-8662-9CA4EA9C12CE}"/>
              </a:ext>
            </a:extLst>
          </p:cNvPr>
          <p:cNvSpPr>
            <a:spLocks noGrp="1"/>
          </p:cNvSpPr>
          <p:nvPr>
            <p:ph type="pic" sz="quarter" idx="10"/>
          </p:nvPr>
        </p:nvSpPr>
        <p:spPr>
          <a:xfrm>
            <a:off x="0" y="0"/>
            <a:ext cx="12192000" cy="6858000"/>
          </a:xfrm>
        </p:spPr>
        <p:txBody>
          <a:bodyPr/>
          <a:lstStyle>
            <a:lvl1pPr marL="152396" indent="0">
              <a:buNone/>
              <a:defRPr/>
            </a:lvl1pPr>
          </a:lstStyle>
          <a:p>
            <a:endParaRPr lang="en-US" dirty="0"/>
          </a:p>
        </p:txBody>
      </p:sp>
      <p:sp>
        <p:nvSpPr>
          <p:cNvPr id="274" name="Google Shape;274;p31"/>
          <p:cNvSpPr txBox="1">
            <a:spLocks noGrp="1"/>
          </p:cNvSpPr>
          <p:nvPr>
            <p:ph type="title"/>
          </p:nvPr>
        </p:nvSpPr>
        <p:spPr>
          <a:xfrm>
            <a:off x="1297432" y="800319"/>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 name="Google Shape;11;p2">
            <a:extLst>
              <a:ext uri="{FF2B5EF4-FFF2-40B4-BE49-F238E27FC236}">
                <a16:creationId xmlns:a16="http://schemas.microsoft.com/office/drawing/2014/main" id="{00A9146E-9857-DA49-B248-27B1325E5BF5}"/>
              </a:ext>
            </a:extLst>
          </p:cNvPr>
          <p:cNvCxnSpPr>
            <a:cxnSpLocks/>
          </p:cNvCxnSpPr>
          <p:nvPr userDrawn="1"/>
        </p:nvCxnSpPr>
        <p:spPr>
          <a:xfrm>
            <a:off x="831065" y="985514"/>
            <a:ext cx="0" cy="1838711"/>
          </a:xfrm>
          <a:prstGeom prst="straightConnector1">
            <a:avLst/>
          </a:prstGeom>
          <a:noFill/>
          <a:ln w="38100" cap="flat" cmpd="sng">
            <a:solidFill>
              <a:schemeClr val="accent1"/>
            </a:solidFill>
            <a:prstDash val="solid"/>
            <a:round/>
            <a:headEnd type="none" w="med" len="med"/>
            <a:tailEnd type="none" w="med" len="med"/>
          </a:ln>
        </p:spPr>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One column text" userDrawn="1">
  <p:cSld name="ONE_COLUMN_TEXT">
    <p:spTree>
      <p:nvGrpSpPr>
        <p:cNvPr id="1" name="Shape 43"/>
        <p:cNvGrpSpPr/>
        <p:nvPr/>
      </p:nvGrpSpPr>
      <p:grpSpPr>
        <a:xfrm>
          <a:off x="0" y="0"/>
          <a:ext cx="0" cy="0"/>
          <a:chOff x="0" y="0"/>
          <a:chExt cx="0" cy="0"/>
        </a:xfrm>
      </p:grpSpPr>
      <p:sp>
        <p:nvSpPr>
          <p:cNvPr id="48" name="Google Shape;48;p7"/>
          <p:cNvSpPr txBox="1">
            <a:spLocks noGrp="1"/>
          </p:cNvSpPr>
          <p:nvPr>
            <p:ph type="title" idx="3"/>
          </p:nvPr>
        </p:nvSpPr>
        <p:spPr>
          <a:xfrm>
            <a:off x="950968" y="1113786"/>
            <a:ext cx="2953560" cy="1849332"/>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9" name="Picture Placeholder 2">
            <a:extLst>
              <a:ext uri="{FF2B5EF4-FFF2-40B4-BE49-F238E27FC236}">
                <a16:creationId xmlns:a16="http://schemas.microsoft.com/office/drawing/2014/main" id="{D397AD74-CEBF-3641-9193-032A78AED1A8}"/>
              </a:ext>
            </a:extLst>
          </p:cNvPr>
          <p:cNvSpPr>
            <a:spLocks noGrp="1"/>
          </p:cNvSpPr>
          <p:nvPr>
            <p:ph type="pic" sz="quarter" idx="10"/>
          </p:nvPr>
        </p:nvSpPr>
        <p:spPr>
          <a:xfrm>
            <a:off x="4151453" y="1496999"/>
            <a:ext cx="4490015" cy="4012339"/>
          </a:xfrm>
        </p:spPr>
        <p:txBody>
          <a:bodyPr/>
          <a:lstStyle>
            <a:lvl1pPr marL="152396" indent="0">
              <a:buNone/>
              <a:defRPr/>
            </a:lvl1pPr>
          </a:lstStyle>
          <a:p>
            <a:endParaRPr lang="en-US" dirty="0"/>
          </a:p>
        </p:txBody>
      </p:sp>
      <p:sp>
        <p:nvSpPr>
          <p:cNvPr id="10" name="Google Shape;122;p17">
            <a:extLst>
              <a:ext uri="{FF2B5EF4-FFF2-40B4-BE49-F238E27FC236}">
                <a16:creationId xmlns:a16="http://schemas.microsoft.com/office/drawing/2014/main" id="{2AE7DB80-4CF7-B246-8E34-FC0BD018B758}"/>
              </a:ext>
            </a:extLst>
          </p:cNvPr>
          <p:cNvSpPr txBox="1">
            <a:spLocks noGrp="1"/>
          </p:cNvSpPr>
          <p:nvPr>
            <p:ph type="subTitle" idx="1"/>
          </p:nvPr>
        </p:nvSpPr>
        <p:spPr>
          <a:xfrm>
            <a:off x="8888390" y="3316539"/>
            <a:ext cx="2624561" cy="2192799"/>
          </a:xfrm>
          <a:prstGeom prst="rect">
            <a:avLst/>
          </a:prstGeom>
          <a:noFill/>
          <a:ln>
            <a:noFill/>
          </a:ln>
        </p:spPr>
        <p:txBody>
          <a:bodyPr spcFirstLastPara="1" wrap="square" lIns="91425" tIns="182875" rIns="91425" bIns="0" anchor="t" anchorCtr="0">
            <a:noAutofit/>
          </a:bodyPr>
          <a:lstStyle>
            <a:lvl1pPr marL="152396" marR="67732" lvl="0" indent="0" algn="l" rtl="0">
              <a:lnSpc>
                <a:spcPct val="100000"/>
              </a:lnSpc>
              <a:spcBef>
                <a:spcPts val="0"/>
              </a:spcBef>
              <a:spcAft>
                <a:spcPts val="0"/>
              </a:spcAft>
              <a:buClr>
                <a:schemeClr val="dk1"/>
              </a:buClr>
              <a:buSzPts val="1400"/>
              <a:buNone/>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cxnSp>
        <p:nvCxnSpPr>
          <p:cNvPr id="11" name="Google Shape;397;p48">
            <a:hlinkClick r:id="" action="ppaction://hlinkshowjump?jump=nextslide"/>
            <a:extLst>
              <a:ext uri="{FF2B5EF4-FFF2-40B4-BE49-F238E27FC236}">
                <a16:creationId xmlns:a16="http://schemas.microsoft.com/office/drawing/2014/main" id="{C2FD79D2-6D7B-2646-B5C0-D184F1B24CB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 name="Google Shape;398;p48">
            <a:hlinkClick r:id="" action="ppaction://hlinkshowjump?jump=previousslide"/>
            <a:extLst>
              <a:ext uri="{FF2B5EF4-FFF2-40B4-BE49-F238E27FC236}">
                <a16:creationId xmlns:a16="http://schemas.microsoft.com/office/drawing/2014/main" id="{5E325DC1-CD62-9A4B-926F-C424B6BD95AC}"/>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36"/>
        <p:cNvGrpSpPr/>
        <p:nvPr/>
      </p:nvGrpSpPr>
      <p:grpSpPr>
        <a:xfrm>
          <a:off x="0" y="0"/>
          <a:ext cx="0" cy="0"/>
          <a:chOff x="0" y="0"/>
          <a:chExt cx="0" cy="0"/>
        </a:xfrm>
      </p:grpSpPr>
      <p:sp>
        <p:nvSpPr>
          <p:cNvPr id="40" name="Google Shape;40;p6"/>
          <p:cNvSpPr txBox="1">
            <a:spLocks noGrp="1"/>
          </p:cNvSpPr>
          <p:nvPr>
            <p:ph type="title" idx="3"/>
          </p:nvPr>
        </p:nvSpPr>
        <p:spPr>
          <a:xfrm>
            <a:off x="1961200" y="573647"/>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Picture Placeholder 2">
            <a:extLst>
              <a:ext uri="{FF2B5EF4-FFF2-40B4-BE49-F238E27FC236}">
                <a16:creationId xmlns:a16="http://schemas.microsoft.com/office/drawing/2014/main" id="{A57A446D-C4EF-4F44-91B1-BF8AC8C19FB4}"/>
              </a:ext>
            </a:extLst>
          </p:cNvPr>
          <p:cNvSpPr>
            <a:spLocks noGrp="1"/>
          </p:cNvSpPr>
          <p:nvPr>
            <p:ph type="pic" sz="quarter" idx="10"/>
          </p:nvPr>
        </p:nvSpPr>
        <p:spPr>
          <a:xfrm>
            <a:off x="893806" y="1496999"/>
            <a:ext cx="10404388" cy="4012339"/>
          </a:xfrm>
        </p:spPr>
        <p:txBody>
          <a:bodyPr/>
          <a:lstStyle>
            <a:lvl1pPr marL="152396" indent="0">
              <a:buNone/>
              <a:defRPr/>
            </a:lvl1pPr>
          </a:lstStyle>
          <a:p>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410267" y="240725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4410268" y="1284853"/>
            <a:ext cx="2298800" cy="1052467"/>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4398645" y="3956552"/>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3898967" y="1264420"/>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userDrawn="1">
  <p:cSld name="MAIN_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sp>
        <p:nvSpPr>
          <p:cNvPr id="53" name="Google Shape;53;p8"/>
          <p:cNvSpPr txBox="1">
            <a:spLocks noGrp="1"/>
          </p:cNvSpPr>
          <p:nvPr>
            <p:ph type="title"/>
          </p:nvPr>
        </p:nvSpPr>
        <p:spPr>
          <a:xfrm>
            <a:off x="2356400" y="2582787"/>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17440151-ACEF-8045-B7C0-4112234CC2B9}"/>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58DD6CD4-C100-1A41-A5E4-5F6B9D27072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ackground 1" userDrawn="1">
  <p:cSld name="CUSTOM_8_1">
    <p:spTree>
      <p:nvGrpSpPr>
        <p:cNvPr id="1" name="Shape 306"/>
        <p:cNvGrpSpPr/>
        <p:nvPr/>
      </p:nvGrpSpPr>
      <p:grpSpPr>
        <a:xfrm>
          <a:off x="0" y="0"/>
          <a:ext cx="0" cy="0"/>
          <a:chOff x="0" y="0"/>
          <a:chExt cx="0" cy="0"/>
        </a:xfrm>
      </p:grpSpPr>
      <p:sp>
        <p:nvSpPr>
          <p:cNvPr id="307" name="Google Shape;307;p37"/>
          <p:cNvSpPr/>
          <p:nvPr/>
        </p:nvSpPr>
        <p:spPr>
          <a:xfrm>
            <a:off x="2334062" y="1612782"/>
            <a:ext cx="3283519" cy="3632436"/>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 name="Google Shape;298;p35">
            <a:extLst>
              <a:ext uri="{FF2B5EF4-FFF2-40B4-BE49-F238E27FC236}">
                <a16:creationId xmlns:a16="http://schemas.microsoft.com/office/drawing/2014/main" id="{93A80278-D1E1-6343-B79D-C996B5C16B30}"/>
              </a:ext>
            </a:extLst>
          </p:cNvPr>
          <p:cNvSpPr txBox="1">
            <a:spLocks noGrp="1"/>
          </p:cNvSpPr>
          <p:nvPr>
            <p:ph type="ctrTitle" hasCustomPrompt="1"/>
          </p:nvPr>
        </p:nvSpPr>
        <p:spPr>
          <a:xfrm>
            <a:off x="6787211" y="2545348"/>
            <a:ext cx="4534260" cy="132969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6" name="Google Shape;299;p35">
            <a:extLst>
              <a:ext uri="{FF2B5EF4-FFF2-40B4-BE49-F238E27FC236}">
                <a16:creationId xmlns:a16="http://schemas.microsoft.com/office/drawing/2014/main" id="{1511DD16-82CA-8141-98F7-F4CFB90D9346}"/>
              </a:ext>
            </a:extLst>
          </p:cNvPr>
          <p:cNvSpPr txBox="1">
            <a:spLocks noGrp="1"/>
          </p:cNvSpPr>
          <p:nvPr>
            <p:ph type="subTitle" idx="1"/>
          </p:nvPr>
        </p:nvSpPr>
        <p:spPr>
          <a:xfrm>
            <a:off x="6787210" y="4108124"/>
            <a:ext cx="4534252" cy="940401"/>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7" name="Picture Placeholder 2">
            <a:extLst>
              <a:ext uri="{FF2B5EF4-FFF2-40B4-BE49-F238E27FC236}">
                <a16:creationId xmlns:a16="http://schemas.microsoft.com/office/drawing/2014/main" id="{3F974004-885F-5442-BCC7-DE727B01A97C}"/>
              </a:ext>
            </a:extLst>
          </p:cNvPr>
          <p:cNvSpPr>
            <a:spLocks noGrp="1"/>
          </p:cNvSpPr>
          <p:nvPr>
            <p:ph type="pic" sz="quarter" idx="10"/>
          </p:nvPr>
        </p:nvSpPr>
        <p:spPr>
          <a:xfrm>
            <a:off x="1111700" y="0"/>
            <a:ext cx="4135491" cy="4552709"/>
          </a:xfrm>
        </p:spPr>
        <p:txBody>
          <a:bodyPr/>
          <a:lstStyle>
            <a:lvl1pPr marL="152396" indent="0">
              <a:buNone/>
              <a:defRPr/>
            </a:lvl1pPr>
          </a:lstStyle>
          <a:p>
            <a:endParaRPr lang="en-US" dirty="0"/>
          </a:p>
        </p:txBody>
      </p:sp>
      <p:cxnSp>
        <p:nvCxnSpPr>
          <p:cNvPr id="8" name="Google Shape;397;p48">
            <a:hlinkClick r:id="" action="ppaction://hlinkshowjump?jump=nextslide"/>
            <a:extLst>
              <a:ext uri="{FF2B5EF4-FFF2-40B4-BE49-F238E27FC236}">
                <a16:creationId xmlns:a16="http://schemas.microsoft.com/office/drawing/2014/main" id="{D4F9570E-8CF2-B643-B5F4-FA858511A3C7}"/>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0FBB4F2D-D76A-1D4F-8EBD-376A927ED16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Google Shape;108;p14">
            <a:extLst>
              <a:ext uri="{FF2B5EF4-FFF2-40B4-BE49-F238E27FC236}">
                <a16:creationId xmlns:a16="http://schemas.microsoft.com/office/drawing/2014/main" id="{AAB3D73B-62B7-8346-8357-BFF478A98A67}"/>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1" preserve="1" userDrawn="1">
  <p:cSld name="1_Background 1">
    <p:spTree>
      <p:nvGrpSpPr>
        <p:cNvPr id="1" name="Shape 306"/>
        <p:cNvGrpSpPr/>
        <p:nvPr/>
      </p:nvGrpSpPr>
      <p:grpSpPr>
        <a:xfrm>
          <a:off x="0" y="0"/>
          <a:ext cx="0" cy="0"/>
          <a:chOff x="0" y="0"/>
          <a:chExt cx="0" cy="0"/>
        </a:xfrm>
      </p:grpSpPr>
      <p:sp>
        <p:nvSpPr>
          <p:cNvPr id="307" name="Google Shape;307;p37"/>
          <p:cNvSpPr/>
          <p:nvPr/>
        </p:nvSpPr>
        <p:spPr>
          <a:xfrm>
            <a:off x="1482091" y="692510"/>
            <a:ext cx="4135491" cy="4552708"/>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solidFill>
                <a:srgbClr val="FD0000"/>
              </a:solidFill>
            </a:endParaRPr>
          </a:p>
        </p:txBody>
      </p: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 name="Google Shape;298;p35">
            <a:extLst>
              <a:ext uri="{FF2B5EF4-FFF2-40B4-BE49-F238E27FC236}">
                <a16:creationId xmlns:a16="http://schemas.microsoft.com/office/drawing/2014/main" id="{93A80278-D1E1-6343-B79D-C996B5C16B30}"/>
              </a:ext>
            </a:extLst>
          </p:cNvPr>
          <p:cNvSpPr txBox="1">
            <a:spLocks noGrp="1"/>
          </p:cNvSpPr>
          <p:nvPr>
            <p:ph type="ctrTitle" hasCustomPrompt="1"/>
          </p:nvPr>
        </p:nvSpPr>
        <p:spPr>
          <a:xfrm>
            <a:off x="6787211" y="1039514"/>
            <a:ext cx="4534260" cy="1125169"/>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4267">
                <a:solidFill>
                  <a:schemeClr val="accent1"/>
                </a:solidFill>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r>
              <a:rPr lang="en-CA"/>
              <a:t>Click to add title</a:t>
            </a:r>
            <a:endParaRPr/>
          </a:p>
        </p:txBody>
      </p:sp>
      <p:sp>
        <p:nvSpPr>
          <p:cNvPr id="6" name="Google Shape;299;p35">
            <a:extLst>
              <a:ext uri="{FF2B5EF4-FFF2-40B4-BE49-F238E27FC236}">
                <a16:creationId xmlns:a16="http://schemas.microsoft.com/office/drawing/2014/main" id="{1511DD16-82CA-8141-98F7-F4CFB90D9346}"/>
              </a:ext>
            </a:extLst>
          </p:cNvPr>
          <p:cNvSpPr txBox="1">
            <a:spLocks noGrp="1"/>
          </p:cNvSpPr>
          <p:nvPr>
            <p:ph type="subTitle" idx="1"/>
          </p:nvPr>
        </p:nvSpPr>
        <p:spPr>
          <a:xfrm>
            <a:off x="6787210" y="2164684"/>
            <a:ext cx="4534252" cy="940401"/>
          </a:xfrm>
          <a:prstGeom prst="rect">
            <a:avLst/>
          </a:prstGeom>
          <a:noFill/>
          <a:ln>
            <a:noFill/>
          </a:ln>
        </p:spPr>
        <p:txBody>
          <a:bodyPr spcFirstLastPara="1" wrap="square" lIns="0"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7" name="Picture Placeholder 2">
            <a:extLst>
              <a:ext uri="{FF2B5EF4-FFF2-40B4-BE49-F238E27FC236}">
                <a16:creationId xmlns:a16="http://schemas.microsoft.com/office/drawing/2014/main" id="{3F974004-885F-5442-BCC7-DE727B01A97C}"/>
              </a:ext>
            </a:extLst>
          </p:cNvPr>
          <p:cNvSpPr>
            <a:spLocks noGrp="1"/>
          </p:cNvSpPr>
          <p:nvPr>
            <p:ph type="pic" sz="quarter" idx="10"/>
          </p:nvPr>
        </p:nvSpPr>
        <p:spPr>
          <a:xfrm>
            <a:off x="659967" y="946169"/>
            <a:ext cx="4587224" cy="4045387"/>
          </a:xfrm>
        </p:spPr>
        <p:txBody>
          <a:bodyPr/>
          <a:lstStyle>
            <a:lvl1pPr marL="152396" indent="0">
              <a:buNone/>
              <a:defRPr/>
            </a:lvl1pPr>
          </a:lstStyle>
          <a:p>
            <a:endParaRPr lang="en-US" dirty="0"/>
          </a:p>
        </p:txBody>
      </p:sp>
      <p:cxnSp>
        <p:nvCxnSpPr>
          <p:cNvPr id="8" name="Google Shape;397;p48">
            <a:hlinkClick r:id="" action="ppaction://hlinkshowjump?jump=nextslide"/>
            <a:extLst>
              <a:ext uri="{FF2B5EF4-FFF2-40B4-BE49-F238E27FC236}">
                <a16:creationId xmlns:a16="http://schemas.microsoft.com/office/drawing/2014/main" id="{D4F9570E-8CF2-B643-B5F4-FA858511A3C7}"/>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9" name="Google Shape;398;p48">
            <a:hlinkClick r:id="" action="ppaction://hlinkshowjump?jump=previousslide"/>
            <a:extLst>
              <a:ext uri="{FF2B5EF4-FFF2-40B4-BE49-F238E27FC236}">
                <a16:creationId xmlns:a16="http://schemas.microsoft.com/office/drawing/2014/main" id="{0FBB4F2D-D76A-1D4F-8EBD-376A927ED16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Text Placeholder 9">
            <a:extLst>
              <a:ext uri="{FF2B5EF4-FFF2-40B4-BE49-F238E27FC236}">
                <a16:creationId xmlns:a16="http://schemas.microsoft.com/office/drawing/2014/main" id="{6A1357EE-A5B0-2E45-9249-FC0B4D91A193}"/>
              </a:ext>
            </a:extLst>
          </p:cNvPr>
          <p:cNvSpPr>
            <a:spLocks noGrp="1"/>
          </p:cNvSpPr>
          <p:nvPr>
            <p:ph type="body" sz="quarter" idx="11"/>
          </p:nvPr>
        </p:nvSpPr>
        <p:spPr>
          <a:xfrm>
            <a:off x="6787210" y="3289852"/>
            <a:ext cx="4534252" cy="2320973"/>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Google Shape;108;p14">
            <a:extLst>
              <a:ext uri="{FF2B5EF4-FFF2-40B4-BE49-F238E27FC236}">
                <a16:creationId xmlns:a16="http://schemas.microsoft.com/office/drawing/2014/main" id="{064A1F1A-DDB1-6E4C-B88B-BB8198547F4D}"/>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5781102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_TITLE_AND_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
        <p:nvSpPr>
          <p:cNvPr id="10" name="Text Placeholder 3">
            <a:extLst>
              <a:ext uri="{FF2B5EF4-FFF2-40B4-BE49-F238E27FC236}">
                <a16:creationId xmlns:a16="http://schemas.microsoft.com/office/drawing/2014/main" id="{ACCE9467-8797-304F-A6A3-02D93F91B7EC}"/>
              </a:ext>
            </a:extLst>
          </p:cNvPr>
          <p:cNvSpPr>
            <a:spLocks noGrp="1"/>
          </p:cNvSpPr>
          <p:nvPr>
            <p:ph type="body" sz="quarter" idx="10" hasCustomPrompt="1"/>
          </p:nvPr>
        </p:nvSpPr>
        <p:spPr>
          <a:xfrm>
            <a:off x="6759614" y="1218401"/>
            <a:ext cx="4493585" cy="4403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cxnSp>
        <p:nvCxnSpPr>
          <p:cNvPr id="11" name="Google Shape;397;p48">
            <a:hlinkClick r:id="" action="ppaction://hlinkshowjump?jump=nextslide"/>
            <a:extLst>
              <a:ext uri="{FF2B5EF4-FFF2-40B4-BE49-F238E27FC236}">
                <a16:creationId xmlns:a16="http://schemas.microsoft.com/office/drawing/2014/main" id="{76D6342D-C855-BC49-9886-1713F58D5C2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 name="Google Shape;398;p48">
            <a:hlinkClick r:id="" action="ppaction://hlinkshowjump?jump=previousslide"/>
            <a:extLst>
              <a:ext uri="{FF2B5EF4-FFF2-40B4-BE49-F238E27FC236}">
                <a16:creationId xmlns:a16="http://schemas.microsoft.com/office/drawing/2014/main" id="{1D672209-0CE5-2B49-A1CE-6C47D0D7388E}"/>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1">
  <p:cSld name="CUSTOM_7">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6690067" y="1581822"/>
            <a:ext cx="3902800" cy="4039977"/>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950967" y="1581822"/>
            <a:ext cx="5628400" cy="4017468"/>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6" y="635367"/>
            <a:ext cx="96419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F9E74296-CA7F-FD40-A413-E72CFD59C98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28429E48-C514-F34C-9583-5891C5191029}"/>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0490-CF35-C54A-92B1-C948C2F973A4}"/>
              </a:ext>
            </a:extLst>
          </p:cNvPr>
          <p:cNvSpPr>
            <a:spLocks noGrp="1"/>
          </p:cNvSpPr>
          <p:nvPr>
            <p:ph type="title" hasCustomPrompt="1"/>
          </p:nvPr>
        </p:nvSpPr>
        <p:spPr>
          <a:xfrm>
            <a:off x="886848" y="771644"/>
            <a:ext cx="10418304" cy="763600"/>
          </a:xfrm>
        </p:spPr>
        <p:txBody>
          <a:bodyPr/>
          <a:lstStyle/>
          <a:p>
            <a:r>
              <a:rPr lang="en-US"/>
              <a:t>Click to add title</a:t>
            </a:r>
          </a:p>
        </p:txBody>
      </p:sp>
      <p:sp>
        <p:nvSpPr>
          <p:cNvPr id="4" name="Text Placeholder 3">
            <a:extLst>
              <a:ext uri="{FF2B5EF4-FFF2-40B4-BE49-F238E27FC236}">
                <a16:creationId xmlns:a16="http://schemas.microsoft.com/office/drawing/2014/main" id="{D279C061-F115-3F43-B675-3618F3BC7D01}"/>
              </a:ext>
            </a:extLst>
          </p:cNvPr>
          <p:cNvSpPr>
            <a:spLocks noGrp="1"/>
          </p:cNvSpPr>
          <p:nvPr>
            <p:ph type="body" sz="quarter" idx="10" hasCustomPrompt="1"/>
          </p:nvPr>
        </p:nvSpPr>
        <p:spPr>
          <a:xfrm>
            <a:off x="886848" y="1784091"/>
            <a:ext cx="10366352" cy="3837708"/>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cxnSp>
        <p:nvCxnSpPr>
          <p:cNvPr id="5" name="Google Shape;125;p17">
            <a:extLst>
              <a:ext uri="{FF2B5EF4-FFF2-40B4-BE49-F238E27FC236}">
                <a16:creationId xmlns:a16="http://schemas.microsoft.com/office/drawing/2014/main" id="{72093B8F-E900-E648-91ED-DCB927B0CD1D}"/>
              </a:ext>
            </a:extLst>
          </p:cNvPr>
          <p:cNvCxnSpPr/>
          <p:nvPr userDrawn="1"/>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 name="Google Shape;126;p17">
            <a:extLst>
              <a:ext uri="{FF2B5EF4-FFF2-40B4-BE49-F238E27FC236}">
                <a16:creationId xmlns:a16="http://schemas.microsoft.com/office/drawing/2014/main" id="{F553F79E-C267-DC4C-84F6-953A5314A555}"/>
              </a:ext>
            </a:extLst>
          </p:cNvPr>
          <p:cNvSpPr txBox="1"/>
          <p:nvPr userDrawn="1"/>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DE84E8C-203E-1E46-8F39-5A08438CE124}"/>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9B261AF4-831A-5F45-B883-5108E1CB4376}"/>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extLst>
      <p:ext uri="{BB962C8B-B14F-4D97-AF65-F5344CB8AC3E}">
        <p14:creationId xmlns:p14="http://schemas.microsoft.com/office/powerpoint/2010/main" val="6225605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three columns " userDrawn="1">
  <p:cSld name="CUSTOM_2">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923251"/>
            <a:ext cx="3018000" cy="5248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923251"/>
            <a:ext cx="3018000" cy="524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923251"/>
            <a:ext cx="3018000" cy="524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100" y="1631268"/>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7000" y="1631268"/>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900" y="1631268"/>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1" name="Google Shape;151;p19"/>
          <p:cNvSpPr txBox="1">
            <a:spLocks noGrp="1"/>
          </p:cNvSpPr>
          <p:nvPr>
            <p:ph type="title" idx="8"/>
          </p:nvPr>
        </p:nvSpPr>
        <p:spPr>
          <a:xfrm>
            <a:off x="1961200" y="538935"/>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Picture Placeholder 2">
            <a:extLst>
              <a:ext uri="{FF2B5EF4-FFF2-40B4-BE49-F238E27FC236}">
                <a16:creationId xmlns:a16="http://schemas.microsoft.com/office/drawing/2014/main" id="{490C5E07-A237-DC4B-8847-2DA0748E06B0}"/>
              </a:ext>
            </a:extLst>
          </p:cNvPr>
          <p:cNvSpPr>
            <a:spLocks noGrp="1"/>
          </p:cNvSpPr>
          <p:nvPr>
            <p:ph type="pic" sz="quarter" idx="10"/>
          </p:nvPr>
        </p:nvSpPr>
        <p:spPr>
          <a:xfrm>
            <a:off x="1297884" y="2715684"/>
            <a:ext cx="3018000" cy="2038349"/>
          </a:xfrm>
        </p:spPr>
        <p:txBody>
          <a:bodyPr/>
          <a:lstStyle>
            <a:lvl1pPr marL="152396" indent="0">
              <a:buNone/>
              <a:defRPr/>
            </a:lvl1pPr>
          </a:lstStyle>
          <a:p>
            <a:endParaRPr lang="en-US" dirty="0"/>
          </a:p>
        </p:txBody>
      </p:sp>
      <p:sp>
        <p:nvSpPr>
          <p:cNvPr id="16" name="Picture Placeholder 2">
            <a:extLst>
              <a:ext uri="{FF2B5EF4-FFF2-40B4-BE49-F238E27FC236}">
                <a16:creationId xmlns:a16="http://schemas.microsoft.com/office/drawing/2014/main" id="{AA90928B-1225-8A40-A72C-C4B59B2F403C}"/>
              </a:ext>
            </a:extLst>
          </p:cNvPr>
          <p:cNvSpPr>
            <a:spLocks noGrp="1"/>
          </p:cNvSpPr>
          <p:nvPr>
            <p:ph type="pic" sz="quarter" idx="11"/>
          </p:nvPr>
        </p:nvSpPr>
        <p:spPr>
          <a:xfrm>
            <a:off x="4586993" y="2715684"/>
            <a:ext cx="3018000" cy="2038349"/>
          </a:xfrm>
        </p:spPr>
        <p:txBody>
          <a:bodyPr/>
          <a:lstStyle>
            <a:lvl1pPr marL="152396" indent="0">
              <a:buNone/>
              <a:defRPr/>
            </a:lvl1pPr>
          </a:lstStyle>
          <a:p>
            <a:endParaRPr lang="en-US" dirty="0"/>
          </a:p>
        </p:txBody>
      </p:sp>
      <p:sp>
        <p:nvSpPr>
          <p:cNvPr id="17" name="Picture Placeholder 2">
            <a:extLst>
              <a:ext uri="{FF2B5EF4-FFF2-40B4-BE49-F238E27FC236}">
                <a16:creationId xmlns:a16="http://schemas.microsoft.com/office/drawing/2014/main" id="{A222E8F5-79D8-994C-80BB-BB0D715A5081}"/>
              </a:ext>
            </a:extLst>
          </p:cNvPr>
          <p:cNvSpPr>
            <a:spLocks noGrp="1"/>
          </p:cNvSpPr>
          <p:nvPr>
            <p:ph type="pic" sz="quarter" idx="12"/>
          </p:nvPr>
        </p:nvSpPr>
        <p:spPr>
          <a:xfrm>
            <a:off x="7875893" y="2720216"/>
            <a:ext cx="3018000" cy="2038349"/>
          </a:xfrm>
        </p:spPr>
        <p:txBody>
          <a:bodyPr/>
          <a:lstStyle>
            <a:lvl1pPr marL="152396" indent="0">
              <a:buNone/>
              <a:defRPr/>
            </a:lvl1pPr>
          </a:lstStyle>
          <a:p>
            <a:endParaRPr lang="en-US" dirty="0"/>
          </a:p>
        </p:txBody>
      </p:sp>
      <p:cxnSp>
        <p:nvCxnSpPr>
          <p:cNvPr id="18" name="Google Shape;397;p48">
            <a:hlinkClick r:id="" action="ppaction://hlinkshowjump?jump=nextslide"/>
            <a:extLst>
              <a:ext uri="{FF2B5EF4-FFF2-40B4-BE49-F238E27FC236}">
                <a16:creationId xmlns:a16="http://schemas.microsoft.com/office/drawing/2014/main" id="{4833807B-C9D3-D24B-BDB7-1D0D3CA1FEA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9" name="Google Shape;398;p48">
            <a:hlinkClick r:id="" action="ppaction://hlinkshowjump?jump=previousslide"/>
            <a:extLst>
              <a:ext uri="{FF2B5EF4-FFF2-40B4-BE49-F238E27FC236}">
                <a16:creationId xmlns:a16="http://schemas.microsoft.com/office/drawing/2014/main" id="{EEEDEE15-FD76-B944-84E5-F859D30481D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three columns 2" userDrawn="1">
  <p:cSld name="CUSTOM_2_2_1">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4" name="Google Shape;397;p48">
            <a:hlinkClick r:id="" action="ppaction://hlinkshowjump?jump=nextslide"/>
            <a:extLst>
              <a:ext uri="{FF2B5EF4-FFF2-40B4-BE49-F238E27FC236}">
                <a16:creationId xmlns:a16="http://schemas.microsoft.com/office/drawing/2014/main" id="{04200389-CB67-4C44-9344-88FF820CBF10}"/>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5" name="Google Shape;398;p48">
            <a:hlinkClick r:id="" action="ppaction://hlinkshowjump?jump=previousslide"/>
            <a:extLst>
              <a:ext uri="{FF2B5EF4-FFF2-40B4-BE49-F238E27FC236}">
                <a16:creationId xmlns:a16="http://schemas.microsoft.com/office/drawing/2014/main" id="{4BB426DF-B96C-A540-9293-F56F02AC5294}"/>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text 5" userDrawn="1">
  <p:cSld name="TITLE_ONLY_1_2_1">
    <p:spTree>
      <p:nvGrpSpPr>
        <p:cNvPr id="1" name="Shape 284"/>
        <p:cNvGrpSpPr/>
        <p:nvPr/>
      </p:nvGrpSpPr>
      <p:grpSpPr>
        <a:xfrm>
          <a:off x="0" y="0"/>
          <a:ext cx="0" cy="0"/>
          <a:chOff x="0" y="0"/>
          <a:chExt cx="0" cy="0"/>
        </a:xfrm>
      </p:grpSpPr>
      <p:sp>
        <p:nvSpPr>
          <p:cNvPr id="289" name="Google Shape;289;p33"/>
          <p:cNvSpPr txBox="1">
            <a:spLocks noGrp="1"/>
          </p:cNvSpPr>
          <p:nvPr>
            <p:ph type="title" idx="3"/>
          </p:nvPr>
        </p:nvSpPr>
        <p:spPr>
          <a:xfrm>
            <a:off x="1456000" y="673207"/>
            <a:ext cx="928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
        <p:nvSpPr>
          <p:cNvPr id="3" name="Text Placeholder 2">
            <a:extLst>
              <a:ext uri="{FF2B5EF4-FFF2-40B4-BE49-F238E27FC236}">
                <a16:creationId xmlns:a16="http://schemas.microsoft.com/office/drawing/2014/main" id="{B9C26A84-5D00-5C49-99F3-3C5D5C9BB11C}"/>
              </a:ext>
            </a:extLst>
          </p:cNvPr>
          <p:cNvSpPr>
            <a:spLocks noGrp="1"/>
          </p:cNvSpPr>
          <p:nvPr>
            <p:ph type="body" sz="quarter" idx="10"/>
          </p:nvPr>
        </p:nvSpPr>
        <p:spPr>
          <a:xfrm>
            <a:off x="1044295" y="1963978"/>
            <a:ext cx="2321983" cy="3613151"/>
          </a:xfrm>
          <a:ln>
            <a:solidFill>
              <a:schemeClr val="accent1"/>
            </a:solidFill>
          </a:ln>
        </p:spPr>
        <p:txBody>
          <a:bodyPr tIns="90000"/>
          <a:lstStyle>
            <a:lvl1pPr marL="152396" indent="0">
              <a:buNone/>
              <a:defRPr/>
            </a:lvl1pPr>
          </a:lstStyle>
          <a:p>
            <a:pPr lvl="0"/>
            <a:endParaRPr lang="en-US"/>
          </a:p>
        </p:txBody>
      </p:sp>
      <p:sp>
        <p:nvSpPr>
          <p:cNvPr id="12" name="Text Placeholder 2">
            <a:extLst>
              <a:ext uri="{FF2B5EF4-FFF2-40B4-BE49-F238E27FC236}">
                <a16:creationId xmlns:a16="http://schemas.microsoft.com/office/drawing/2014/main" id="{377D0A70-7019-474E-AE51-96CD46470B9E}"/>
              </a:ext>
            </a:extLst>
          </p:cNvPr>
          <p:cNvSpPr>
            <a:spLocks noGrp="1"/>
          </p:cNvSpPr>
          <p:nvPr>
            <p:ph type="body" sz="quarter" idx="11"/>
          </p:nvPr>
        </p:nvSpPr>
        <p:spPr>
          <a:xfrm>
            <a:off x="3593298" y="1963978"/>
            <a:ext cx="2321983" cy="3613151"/>
          </a:xfrm>
          <a:ln>
            <a:solidFill>
              <a:schemeClr val="accent1"/>
            </a:solidFill>
          </a:ln>
        </p:spPr>
        <p:txBody>
          <a:bodyPr tIns="90000"/>
          <a:lstStyle>
            <a:lvl1pPr marL="152396" indent="0">
              <a:buNone/>
              <a:defRPr/>
            </a:lvl1pPr>
          </a:lstStyle>
          <a:p>
            <a:pPr lvl="0"/>
            <a:endParaRPr lang="en-US"/>
          </a:p>
        </p:txBody>
      </p:sp>
      <p:sp>
        <p:nvSpPr>
          <p:cNvPr id="13" name="Text Placeholder 2">
            <a:extLst>
              <a:ext uri="{FF2B5EF4-FFF2-40B4-BE49-F238E27FC236}">
                <a16:creationId xmlns:a16="http://schemas.microsoft.com/office/drawing/2014/main" id="{50033A20-D35F-9343-B320-D297D19F0A16}"/>
              </a:ext>
            </a:extLst>
          </p:cNvPr>
          <p:cNvSpPr>
            <a:spLocks noGrp="1"/>
          </p:cNvSpPr>
          <p:nvPr>
            <p:ph type="body" sz="quarter" idx="12"/>
          </p:nvPr>
        </p:nvSpPr>
        <p:spPr>
          <a:xfrm>
            <a:off x="6142301" y="1954774"/>
            <a:ext cx="2321983" cy="3613151"/>
          </a:xfrm>
          <a:ln>
            <a:solidFill>
              <a:schemeClr val="accent1"/>
            </a:solidFill>
          </a:ln>
        </p:spPr>
        <p:txBody>
          <a:bodyPr tIns="90000"/>
          <a:lstStyle>
            <a:lvl1pPr marL="152396" indent="0">
              <a:buNone/>
              <a:defRPr/>
            </a:lvl1pPr>
          </a:lstStyle>
          <a:p>
            <a:pPr lvl="0"/>
            <a:endParaRPr lang="en-US"/>
          </a:p>
        </p:txBody>
      </p:sp>
      <p:sp>
        <p:nvSpPr>
          <p:cNvPr id="14" name="Text Placeholder 2">
            <a:extLst>
              <a:ext uri="{FF2B5EF4-FFF2-40B4-BE49-F238E27FC236}">
                <a16:creationId xmlns:a16="http://schemas.microsoft.com/office/drawing/2014/main" id="{39EC1EC8-C595-6D47-93D9-B3F21B0B02BB}"/>
              </a:ext>
            </a:extLst>
          </p:cNvPr>
          <p:cNvSpPr>
            <a:spLocks noGrp="1"/>
          </p:cNvSpPr>
          <p:nvPr>
            <p:ph type="body" sz="quarter" idx="13"/>
          </p:nvPr>
        </p:nvSpPr>
        <p:spPr>
          <a:xfrm>
            <a:off x="8691303" y="1954773"/>
            <a:ext cx="2321983" cy="3613151"/>
          </a:xfrm>
          <a:ln>
            <a:solidFill>
              <a:schemeClr val="accent1"/>
            </a:solidFill>
          </a:ln>
        </p:spPr>
        <p:txBody>
          <a:bodyPr tIns="90000"/>
          <a:lstStyle>
            <a:lvl1pPr marL="152396" indent="0">
              <a:buNone/>
              <a:defRPr/>
            </a:lvl1pPr>
          </a:lstStyle>
          <a:p>
            <a:pPr lvl="0"/>
            <a:endParaRPr lang="en-US"/>
          </a:p>
        </p:txBody>
      </p:sp>
      <p:cxnSp>
        <p:nvCxnSpPr>
          <p:cNvPr id="15" name="Google Shape;397;p48">
            <a:hlinkClick r:id="" action="ppaction://hlinkshowjump?jump=nextslide"/>
            <a:extLst>
              <a:ext uri="{FF2B5EF4-FFF2-40B4-BE49-F238E27FC236}">
                <a16:creationId xmlns:a16="http://schemas.microsoft.com/office/drawing/2014/main" id="{72B4082C-CD9F-B241-8685-4E980B20A70E}"/>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6" name="Google Shape;398;p48">
            <a:hlinkClick r:id="" action="ppaction://hlinkshowjump?jump=previousslide"/>
            <a:extLst>
              <a:ext uri="{FF2B5EF4-FFF2-40B4-BE49-F238E27FC236}">
                <a16:creationId xmlns:a16="http://schemas.microsoft.com/office/drawing/2014/main" id="{9B3D7365-4D15-C140-90F6-2717AFAC798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userDrawn="1">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664775" y="333389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448975" y="333389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664759" y="2581684"/>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448959" y="2581684"/>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5" name="Google Shape;397;p48">
            <a:hlinkClick r:id="" action="ppaction://hlinkshowjump?jump=nextslide"/>
            <a:extLst>
              <a:ext uri="{FF2B5EF4-FFF2-40B4-BE49-F238E27FC236}">
                <a16:creationId xmlns:a16="http://schemas.microsoft.com/office/drawing/2014/main" id="{17CB2A56-16D9-2A47-A4CB-EB27629AD52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6" name="Google Shape;398;p48">
            <a:hlinkClick r:id="" action="ppaction://hlinkshowjump?jump=previousslide"/>
            <a:extLst>
              <a:ext uri="{FF2B5EF4-FFF2-40B4-BE49-F238E27FC236}">
                <a16:creationId xmlns:a16="http://schemas.microsoft.com/office/drawing/2014/main" id="{7F04D94D-0820-4C44-9498-88D739883946}"/>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ig number" userDrawn="1">
  <p:cSld name="BIG_NUMBER">
    <p:spTree>
      <p:nvGrpSpPr>
        <p:cNvPr id="1" name="Shape 73"/>
        <p:cNvGrpSpPr/>
        <p:nvPr/>
      </p:nvGrpSpPr>
      <p:grpSpPr>
        <a:xfrm>
          <a:off x="0" y="0"/>
          <a:ext cx="0" cy="0"/>
          <a:chOff x="0" y="0"/>
          <a:chExt cx="0" cy="0"/>
        </a:xfrm>
      </p:grpSpPr>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cxnSp>
        <p:nvCxnSpPr>
          <p:cNvPr id="10" name="Google Shape;397;p48">
            <a:hlinkClick r:id="" action="ppaction://hlinkshowjump?jump=nextslide"/>
            <a:extLst>
              <a:ext uri="{FF2B5EF4-FFF2-40B4-BE49-F238E27FC236}">
                <a16:creationId xmlns:a16="http://schemas.microsoft.com/office/drawing/2014/main" id="{2F2A3CE8-4100-2D44-9D5A-EBCD5DF696FA}"/>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070161BF-9A86-9949-B27B-316F621F10E7}"/>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ection header 1">
  <p:cSld name="SECTION_TITLE_AND_DESCRIPTION_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27B4539-B2FA-0D4C-A60B-B390F4AEC0D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0698A340-D87C-F846-8917-9E16C1883CC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ext">
  <p:cSld name="SECTION_HEADER_1">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no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no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13890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7" name="Google Shape;397;p48">
            <a:hlinkClick r:id="" action="ppaction://hlinkshowjump?jump=nextslide"/>
            <a:extLst>
              <a:ext uri="{FF2B5EF4-FFF2-40B4-BE49-F238E27FC236}">
                <a16:creationId xmlns:a16="http://schemas.microsoft.com/office/drawing/2014/main" id="{2BBA0D37-D605-504A-AD9B-8CCE97815459}"/>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8" name="Google Shape;398;p48">
            <a:hlinkClick r:id="" action="ppaction://hlinkshowjump?jump=previousslide"/>
            <a:extLst>
              <a:ext uri="{FF2B5EF4-FFF2-40B4-BE49-F238E27FC236}">
                <a16:creationId xmlns:a16="http://schemas.microsoft.com/office/drawing/2014/main" id="{2CAD2291-1D01-4541-B9A2-92EF8A80DD4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Numbers and text" userDrawn="1">
  <p:cSld name="CUSTOM_1">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15203" y="1174985"/>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15203" y="2084180"/>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474503" y="1174985"/>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474477" y="2084180"/>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15205" y="3359385"/>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15187" y="4268572"/>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474505" y="3359385"/>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474472" y="4268572"/>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5" name="Google Shape;397;p48">
            <a:hlinkClick r:id="" action="ppaction://hlinkshowjump?jump=nextslide"/>
            <a:extLst>
              <a:ext uri="{FF2B5EF4-FFF2-40B4-BE49-F238E27FC236}">
                <a16:creationId xmlns:a16="http://schemas.microsoft.com/office/drawing/2014/main" id="{9B176395-F942-3D4E-91C7-DCE7A4101FA1}"/>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6" name="Google Shape;398;p48">
            <a:hlinkClick r:id="" action="ppaction://hlinkshowjump?jump=previousslide"/>
            <a:extLst>
              <a:ext uri="{FF2B5EF4-FFF2-40B4-BE49-F238E27FC236}">
                <a16:creationId xmlns:a16="http://schemas.microsoft.com/office/drawing/2014/main" id="{E1BFE8F9-CF47-7245-8098-476A6F3B3263}"/>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three columns 3" userDrawn="1">
  <p:cSld name="CUSTOM_2_2_2">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254425"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060559"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7867892" y="3308645"/>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hasCustomPrompt="1"/>
          </p:nvPr>
        </p:nvSpPr>
        <p:spPr>
          <a:xfrm>
            <a:off x="2254425"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85" name="Google Shape;185;p22"/>
          <p:cNvSpPr txBox="1">
            <a:spLocks noGrp="1"/>
          </p:cNvSpPr>
          <p:nvPr>
            <p:ph type="subTitle" idx="5" hasCustomPrompt="1"/>
          </p:nvPr>
        </p:nvSpPr>
        <p:spPr>
          <a:xfrm>
            <a:off x="5060959"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86" name="Google Shape;186;p22"/>
          <p:cNvSpPr txBox="1">
            <a:spLocks noGrp="1"/>
          </p:cNvSpPr>
          <p:nvPr>
            <p:ph type="subTitle" idx="6" hasCustomPrompt="1"/>
          </p:nvPr>
        </p:nvSpPr>
        <p:spPr>
          <a:xfrm>
            <a:off x="7867892" y="2594133"/>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r>
              <a:rPr lang="en-CA"/>
              <a:t>Title</a:t>
            </a:r>
            <a:endParaRPr/>
          </a:p>
        </p:txBody>
      </p:sp>
      <p:sp>
        <p:nvSpPr>
          <p:cNvPr id="190" name="Google Shape;190;p22"/>
          <p:cNvSpPr txBox="1">
            <a:spLocks noGrp="1"/>
          </p:cNvSpPr>
          <p:nvPr>
            <p:ph type="title" idx="8"/>
          </p:nvPr>
        </p:nvSpPr>
        <p:spPr>
          <a:xfrm>
            <a:off x="1961200" y="790048"/>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6" name="Google Shape;397;p48">
            <a:hlinkClick r:id="" action="ppaction://hlinkshowjump?jump=nextslide"/>
            <a:extLst>
              <a:ext uri="{FF2B5EF4-FFF2-40B4-BE49-F238E27FC236}">
                <a16:creationId xmlns:a16="http://schemas.microsoft.com/office/drawing/2014/main" id="{3AA04F51-F41A-6141-B3C5-9145921A27BE}"/>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7" name="Google Shape;398;p48">
            <a:hlinkClick r:id="" action="ppaction://hlinkshowjump?jump=previousslide"/>
            <a:extLst>
              <a:ext uri="{FF2B5EF4-FFF2-40B4-BE49-F238E27FC236}">
                <a16:creationId xmlns:a16="http://schemas.microsoft.com/office/drawing/2014/main" id="{BA36ABDE-6567-394F-981C-FEF983332C41}"/>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four columns" userDrawn="1">
  <p:cSld name="CUSTOM_2_1">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1" name="Google Shape;201;p23"/>
          <p:cNvSpPr txBox="1">
            <a:spLocks noGrp="1"/>
          </p:cNvSpPr>
          <p:nvPr>
            <p:ph type="subTitle" idx="6"/>
          </p:nvPr>
        </p:nvSpPr>
        <p:spPr>
          <a:xfrm>
            <a:off x="2531167" y="4867608"/>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4867608"/>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11301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11301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6" name="Google Shape;397;p48">
            <a:hlinkClick r:id="" action="ppaction://hlinkshowjump?jump=nextslide"/>
            <a:extLst>
              <a:ext uri="{FF2B5EF4-FFF2-40B4-BE49-F238E27FC236}">
                <a16:creationId xmlns:a16="http://schemas.microsoft.com/office/drawing/2014/main" id="{98CC0711-E6B8-C949-B7D6-6D7253DD4AC4}"/>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7" name="Google Shape;398;p48">
            <a:hlinkClick r:id="" action="ppaction://hlinkshowjump?jump=previousslide"/>
            <a:extLst>
              <a:ext uri="{FF2B5EF4-FFF2-40B4-BE49-F238E27FC236}">
                <a16:creationId xmlns:a16="http://schemas.microsoft.com/office/drawing/2014/main" id="{CE73E266-B3A6-0443-ABAE-7F4FC1EBDE4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six columns" userDrawn="1">
  <p:cSld name="CUSTOM_2_1_1">
    <p:spTree>
      <p:nvGrpSpPr>
        <p:cNvPr id="1" name="Shape 208"/>
        <p:cNvGrpSpPr/>
        <p:nvPr/>
      </p:nvGrpSpPr>
      <p:grpSpPr>
        <a:xfrm>
          <a:off x="0" y="0"/>
          <a:ext cx="0" cy="0"/>
          <a:chOff x="0" y="0"/>
          <a:chExt cx="0" cy="0"/>
        </a:xfrm>
      </p:grpSpPr>
      <p:sp>
        <p:nvSpPr>
          <p:cNvPr id="209" name="Google Shape;209;p24"/>
          <p:cNvSpPr txBox="1">
            <a:spLocks noGrp="1"/>
          </p:cNvSpPr>
          <p:nvPr>
            <p:ph type="subTitle" idx="1"/>
          </p:nvPr>
        </p:nvSpPr>
        <p:spPr>
          <a:xfrm>
            <a:off x="12436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0" name="Google Shape;210;p24"/>
          <p:cNvSpPr txBox="1">
            <a:spLocks noGrp="1"/>
          </p:cNvSpPr>
          <p:nvPr>
            <p:ph type="subTitle" idx="2"/>
          </p:nvPr>
        </p:nvSpPr>
        <p:spPr>
          <a:xfrm>
            <a:off x="45870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1" name="Google Shape;211;p24"/>
          <p:cNvSpPr txBox="1">
            <a:spLocks noGrp="1"/>
          </p:cNvSpPr>
          <p:nvPr>
            <p:ph type="subTitle" idx="3"/>
          </p:nvPr>
        </p:nvSpPr>
        <p:spPr>
          <a:xfrm>
            <a:off x="12436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2" name="Google Shape;212;p24"/>
          <p:cNvSpPr txBox="1">
            <a:spLocks noGrp="1"/>
          </p:cNvSpPr>
          <p:nvPr>
            <p:ph type="subTitle" idx="4"/>
          </p:nvPr>
        </p:nvSpPr>
        <p:spPr>
          <a:xfrm>
            <a:off x="45870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6" name="Google Shape;216;p24"/>
          <p:cNvSpPr txBox="1">
            <a:spLocks noGrp="1"/>
          </p:cNvSpPr>
          <p:nvPr>
            <p:ph type="subTitle" idx="6"/>
          </p:nvPr>
        </p:nvSpPr>
        <p:spPr>
          <a:xfrm>
            <a:off x="1243600" y="4482939"/>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7" name="Google Shape;217;p24"/>
          <p:cNvSpPr txBox="1">
            <a:spLocks noGrp="1"/>
          </p:cNvSpPr>
          <p:nvPr>
            <p:ph type="subTitle" idx="7"/>
          </p:nvPr>
        </p:nvSpPr>
        <p:spPr>
          <a:xfrm>
            <a:off x="4587000" y="4479941"/>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8" name="Google Shape;218;p24"/>
          <p:cNvSpPr txBox="1">
            <a:spLocks noGrp="1"/>
          </p:cNvSpPr>
          <p:nvPr>
            <p:ph type="subTitle" idx="8"/>
          </p:nvPr>
        </p:nvSpPr>
        <p:spPr>
          <a:xfrm>
            <a:off x="1243600" y="3961103"/>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9" name="Google Shape;219;p24"/>
          <p:cNvSpPr txBox="1">
            <a:spLocks noGrp="1"/>
          </p:cNvSpPr>
          <p:nvPr>
            <p:ph type="subTitle" idx="9"/>
          </p:nvPr>
        </p:nvSpPr>
        <p:spPr>
          <a:xfrm>
            <a:off x="4587000" y="395568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0" name="Google Shape;220;p24"/>
          <p:cNvSpPr txBox="1">
            <a:spLocks noGrp="1"/>
          </p:cNvSpPr>
          <p:nvPr>
            <p:ph type="subTitle" idx="13"/>
          </p:nvPr>
        </p:nvSpPr>
        <p:spPr>
          <a:xfrm>
            <a:off x="7930400" y="2373009"/>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1" name="Google Shape;221;p24"/>
          <p:cNvSpPr txBox="1">
            <a:spLocks noGrp="1"/>
          </p:cNvSpPr>
          <p:nvPr>
            <p:ph type="subTitle" idx="14"/>
          </p:nvPr>
        </p:nvSpPr>
        <p:spPr>
          <a:xfrm>
            <a:off x="7930400" y="185150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2" name="Google Shape;222;p24"/>
          <p:cNvSpPr txBox="1">
            <a:spLocks noGrp="1"/>
          </p:cNvSpPr>
          <p:nvPr>
            <p:ph type="subTitle" idx="15"/>
          </p:nvPr>
        </p:nvSpPr>
        <p:spPr>
          <a:xfrm>
            <a:off x="7930400" y="4479941"/>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3" name="Google Shape;223;p24"/>
          <p:cNvSpPr txBox="1">
            <a:spLocks noGrp="1"/>
          </p:cNvSpPr>
          <p:nvPr>
            <p:ph type="subTitle" idx="16"/>
          </p:nvPr>
        </p:nvSpPr>
        <p:spPr>
          <a:xfrm>
            <a:off x="7930400" y="395568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4" name="Google Shape;224;p24"/>
          <p:cNvSpPr txBox="1">
            <a:spLocks noGrp="1"/>
          </p:cNvSpPr>
          <p:nvPr>
            <p:ph type="title" idx="17"/>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5" name="Google Shape;225;p2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26" name="Google Shape;226;p2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20" name="Google Shape;397;p48">
            <a:hlinkClick r:id="" action="ppaction://hlinkshowjump?jump=nextslide"/>
            <a:extLst>
              <a:ext uri="{FF2B5EF4-FFF2-40B4-BE49-F238E27FC236}">
                <a16:creationId xmlns:a16="http://schemas.microsoft.com/office/drawing/2014/main" id="{4BD1F1AC-0909-D740-A627-7776640D801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21" name="Google Shape;398;p48">
            <a:hlinkClick r:id="" action="ppaction://hlinkshowjump?jump=previousslide"/>
            <a:extLst>
              <a:ext uri="{FF2B5EF4-FFF2-40B4-BE49-F238E27FC236}">
                <a16:creationId xmlns:a16="http://schemas.microsoft.com/office/drawing/2014/main" id="{B9E744F1-8B04-7345-9D06-71D6B68A4252}"/>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Quote" userDrawn="1">
  <p:cSld name="CUSTOM">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7891DC7B-6459-0B4A-8C6F-627491580940}"/>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CF9E66FC-B275-174C-B739-FC7042E58C20}"/>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1">
  <p:cSld name="TITLE_ONLY_1_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5" name="Google Shape;397;p48">
            <a:hlinkClick r:id="" action="ppaction://hlinkshowjump?jump=nextslide"/>
            <a:extLst>
              <a:ext uri="{FF2B5EF4-FFF2-40B4-BE49-F238E27FC236}">
                <a16:creationId xmlns:a16="http://schemas.microsoft.com/office/drawing/2014/main" id="{83D4F5FE-DAB7-B142-A0E9-B1058DD009B5}"/>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6" name="Google Shape;398;p48">
            <a:hlinkClick r:id="" action="ppaction://hlinkshowjump?jump=previousslide"/>
            <a:extLst>
              <a:ext uri="{FF2B5EF4-FFF2-40B4-BE49-F238E27FC236}">
                <a16:creationId xmlns:a16="http://schemas.microsoft.com/office/drawing/2014/main" id="{1558264B-C8FB-B445-B2A9-80AABB492D6D}"/>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Numbers and text 1" userDrawn="1">
  <p:cSld name="BIG_NUMBER_1">
    <p:spTree>
      <p:nvGrpSpPr>
        <p:cNvPr id="1" name="Shape 238"/>
        <p:cNvGrpSpPr/>
        <p:nvPr/>
      </p:nvGrpSpPr>
      <p:grpSpPr>
        <a:xfrm>
          <a:off x="0" y="0"/>
          <a:ext cx="0" cy="0"/>
          <a:chOff x="0" y="0"/>
          <a:chExt cx="0" cy="0"/>
        </a:xfrm>
      </p:grpSpPr>
      <p:sp>
        <p:nvSpPr>
          <p:cNvPr id="242" name="Google Shape;242;p27"/>
          <p:cNvSpPr txBox="1">
            <a:spLocks noGrp="1"/>
          </p:cNvSpPr>
          <p:nvPr>
            <p:ph type="subTitle" idx="1"/>
          </p:nvPr>
        </p:nvSpPr>
        <p:spPr>
          <a:xfrm>
            <a:off x="4232033" y="1513065"/>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711399"/>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310332"/>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508665"/>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107599"/>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305932"/>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3" name="Google Shape;397;p48">
            <a:hlinkClick r:id="" action="ppaction://hlinkshowjump?jump=nextslide"/>
            <a:extLst>
              <a:ext uri="{FF2B5EF4-FFF2-40B4-BE49-F238E27FC236}">
                <a16:creationId xmlns:a16="http://schemas.microsoft.com/office/drawing/2014/main" id="{1FA61195-3EE4-0D4B-B5D2-075BEA019CFD}"/>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4" name="Google Shape;398;p48">
            <a:hlinkClick r:id="" action="ppaction://hlinkshowjump?jump=previousslide"/>
            <a:extLst>
              <a:ext uri="{FF2B5EF4-FFF2-40B4-BE49-F238E27FC236}">
                <a16:creationId xmlns:a16="http://schemas.microsoft.com/office/drawing/2014/main" id="{42D86119-CF1D-D549-A727-B090B9CF54EB}"/>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text 1" userDrawn="1">
  <p:cSld name="CUSTOM_6">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6123521"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2" y="1348900"/>
            <a:ext cx="6123521"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6" name="Google Shape;256;p28"/>
          <p:cNvSpPr txBox="1">
            <a:spLocks noGrp="1"/>
          </p:cNvSpPr>
          <p:nvPr>
            <p:ph type="subTitle" idx="4"/>
          </p:nvPr>
        </p:nvSpPr>
        <p:spPr>
          <a:xfrm>
            <a:off x="1268842" y="3166901"/>
            <a:ext cx="6123511" cy="19779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57" name="Google Shape;257;p2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2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B3B4D913-2245-A943-AD7C-1CC3F2B68B5B}"/>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91466FA7-181B-4B4F-BB19-4671DEECA51F}"/>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text 2" userDrawn="1">
  <p:cSld name="CUSTOM_6_1">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40364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10" name="Google Shape;397;p48">
            <a:hlinkClick r:id="" action="ppaction://hlinkshowjump?jump=nextslide"/>
            <a:extLst>
              <a:ext uri="{FF2B5EF4-FFF2-40B4-BE49-F238E27FC236}">
                <a16:creationId xmlns:a16="http://schemas.microsoft.com/office/drawing/2014/main" id="{EE3F887E-C4E5-5645-891A-205D08E27138}"/>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1" name="Google Shape;398;p48">
            <a:hlinkClick r:id="" action="ppaction://hlinkshowjump?jump=previousslide"/>
            <a:extLst>
              <a:ext uri="{FF2B5EF4-FFF2-40B4-BE49-F238E27FC236}">
                <a16:creationId xmlns:a16="http://schemas.microsoft.com/office/drawing/2014/main" id="{3440B90E-32C7-F943-A3BB-828699247F19}"/>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ext 3">
  <p:cSld name="TITLE_ONLY_1_1_1">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no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cxnSp>
        <p:nvCxnSpPr>
          <p:cNvPr id="6" name="Google Shape;397;p48">
            <a:hlinkClick r:id="" action="ppaction://hlinkshowjump?jump=nextslide"/>
            <a:extLst>
              <a:ext uri="{FF2B5EF4-FFF2-40B4-BE49-F238E27FC236}">
                <a16:creationId xmlns:a16="http://schemas.microsoft.com/office/drawing/2014/main" id="{3C8BC096-E1F9-CD43-9579-72F3211F04F6}"/>
              </a:ext>
            </a:extLst>
          </p:cNvPr>
          <p:cNvCxnSpPr/>
          <p:nvPr userDrawn="1"/>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 name="Google Shape;398;p48">
            <a:hlinkClick r:id="" action="ppaction://hlinkshowjump?jump=previousslide"/>
            <a:extLst>
              <a:ext uri="{FF2B5EF4-FFF2-40B4-BE49-F238E27FC236}">
                <a16:creationId xmlns:a16="http://schemas.microsoft.com/office/drawing/2014/main" id="{A417D40C-99BB-2F44-A9C0-ACDA50899CF3}"/>
              </a:ext>
            </a:extLst>
          </p:cNvPr>
          <p:cNvCxnSpPr/>
          <p:nvPr userDrawn="1"/>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text 7">
  <p:cSld name="CUSTOM_7_1">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651325"/>
            <a:ext cx="9112800" cy="3970457"/>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1358033" y="635367"/>
            <a:ext cx="911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dirty="0">
              <a:solidFill>
                <a:schemeClr val="accent1"/>
              </a:solidFill>
              <a:latin typeface="Josefin Sans"/>
              <a:ea typeface="Josefin Sans"/>
              <a:cs typeface="Josefin Sans"/>
              <a:sym typeface="Josefin Sans"/>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image" Target="../media/image10.jpeg"/><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1.jpe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12.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9" Type="http://schemas.openxmlformats.org/officeDocument/2006/relationships/theme" Target="../theme/theme4.xml"/><Relationship Id="rId21" Type="http://schemas.openxmlformats.org/officeDocument/2006/relationships/slideLayout" Target="../slideLayouts/slideLayout83.xml"/><Relationship Id="rId34" Type="http://schemas.openxmlformats.org/officeDocument/2006/relationships/slideLayout" Target="../slideLayouts/slideLayout96.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41" Type="http://schemas.openxmlformats.org/officeDocument/2006/relationships/image" Target="../media/image18.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37" Type="http://schemas.openxmlformats.org/officeDocument/2006/relationships/slideLayout" Target="../slideLayouts/slideLayout99.xml"/><Relationship Id="rId40" Type="http://schemas.openxmlformats.org/officeDocument/2006/relationships/image" Target="../media/image17.png"/><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36" Type="http://schemas.openxmlformats.org/officeDocument/2006/relationships/slideLayout" Target="../slideLayouts/slideLayout98.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35" Type="http://schemas.openxmlformats.org/officeDocument/2006/relationships/slideLayout" Target="../slideLayouts/slideLayout97.xml"/><Relationship Id="rId8" Type="http://schemas.openxmlformats.org/officeDocument/2006/relationships/slideLayout" Target="../slideLayouts/slideLayout70.xml"/><Relationship Id="rId3" Type="http://schemas.openxmlformats.org/officeDocument/2006/relationships/slideLayout" Target="../slideLayouts/slideLayout65.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38"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9521828"/>
      </p:ext>
    </p:extLst>
  </p:cSld>
  <p:clrMap bg1="lt1" tx1="dk1" bg2="lt2" tx2="dk2" accent1="accent1" accent2="accent2" accent3="accent3" accent4="accent4" accent5="accent5" accent6="accent6" hlink="hlink" folHlink="folHlink"/>
  <p:sldLayoutIdLst>
    <p:sldLayoutId id="2147483800" r:id="rId1"/>
    <p:sldLayoutId id="2147483704" r:id="rId2"/>
    <p:sldLayoutId id="2147483705" r:id="rId3"/>
    <p:sldLayoutId id="2147483650" r:id="rId4"/>
    <p:sldLayoutId id="2147483698" r:id="rId5"/>
    <p:sldLayoutId id="2147483721" r:id="rId6"/>
    <p:sldLayoutId id="2147483723" r:id="rId7"/>
    <p:sldLayoutId id="2147483722" r:id="rId8"/>
    <p:sldLayoutId id="2147483724" r:id="rId9"/>
    <p:sldLayoutId id="2147483725" r:id="rId10"/>
    <p:sldLayoutId id="2147483726" r:id="rId11"/>
    <p:sldLayoutId id="2147483727" r:id="rId12"/>
    <p:sldLayoutId id="2147483729" r:id="rId13"/>
    <p:sldLayoutId id="2147483728" r:id="rId14"/>
    <p:sldLayoutId id="2147483753" r:id="rId15"/>
    <p:sldLayoutId id="2147483752" r:id="rId16"/>
    <p:sldLayoutId id="2147483731" r:id="rId17"/>
    <p:sldLayoutId id="2147483732" r:id="rId18"/>
    <p:sldLayoutId id="2147483733" r:id="rId19"/>
    <p:sldLayoutId id="2147483794" r:id="rId20"/>
    <p:sldLayoutId id="2147483796" r:id="rId21"/>
    <p:sldLayoutId id="2147483797" r:id="rId22"/>
    <p:sldLayoutId id="2147483801" r:id="rId23"/>
    <p:sldLayoutId id="2147483802" r:id="rId24"/>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1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60234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p15:clr>
            <a:srgbClr val="F26B43"/>
          </p15:clr>
        </p15:guide>
        <p15:guide id="2" pos="1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960699"/>
            <a:ext cx="8478456" cy="1096700"/>
          </a:xfrm>
          <a:prstGeom prst="rect">
            <a:avLst/>
          </a:prstGeom>
        </p:spPr>
        <p:txBody>
          <a:bodyPr vert="horz" lIns="0" tIns="0" rIns="0" bIns="45720" rtlCol="0" anchor="ctr">
            <a:normAutofit/>
          </a:bodyPr>
          <a:lstStyle/>
          <a:p>
            <a:r>
              <a:rPr lang="en-US"/>
              <a:t>Header</a:t>
            </a:r>
          </a:p>
        </p:txBody>
      </p:sp>
      <p:sp>
        <p:nvSpPr>
          <p:cNvPr id="3" name="Text Placeholder 2"/>
          <p:cNvSpPr>
            <a:spLocks noGrp="1"/>
          </p:cNvSpPr>
          <p:nvPr>
            <p:ph type="body" idx="1"/>
          </p:nvPr>
        </p:nvSpPr>
        <p:spPr>
          <a:xfrm>
            <a:off x="2286000" y="2057400"/>
            <a:ext cx="8478456" cy="36041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Placeholder 18"/>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382902" y="6213651"/>
            <a:ext cx="2529526" cy="449524"/>
          </a:xfrm>
          <a:prstGeom prst="rect">
            <a:avLst/>
          </a:prstGeom>
        </p:spPr>
      </p:pic>
    </p:spTree>
    <p:extLst>
      <p:ext uri="{BB962C8B-B14F-4D97-AF65-F5344CB8AC3E}">
        <p14:creationId xmlns:p14="http://schemas.microsoft.com/office/powerpoint/2010/main" val="19807228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52" userDrawn="1">
          <p15:clr>
            <a:srgbClr val="F26B43"/>
          </p15:clr>
        </p15:guide>
        <p15:guide id="2" pos="751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40">
            <a:alphaModFix amt="15000"/>
            <a:lum/>
          </a:blip>
          <a:srcRect/>
          <a:tile tx="0" ty="0" sx="100000" sy="100000" flip="none" algn="tl"/>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1"/>
            <a:ext cx="11360800" cy="4051436"/>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pic>
        <p:nvPicPr>
          <p:cNvPr id="4" name="Picture 3" descr="Logo&#10;&#10;Description automatically generated with medium confidence">
            <a:extLst>
              <a:ext uri="{FF2B5EF4-FFF2-40B4-BE49-F238E27FC236}">
                <a16:creationId xmlns:a16="http://schemas.microsoft.com/office/drawing/2014/main" id="{8D0B53C3-AC7B-544A-93E2-E1E992403E68}"/>
              </a:ext>
            </a:extLst>
          </p:cNvPr>
          <p:cNvPicPr>
            <a:picLocks noChangeAspect="1"/>
          </p:cNvPicPr>
          <p:nvPr userDrawn="1"/>
        </p:nvPicPr>
        <p:blipFill>
          <a:blip r:embed="rId41"/>
          <a:stretch>
            <a:fillRect/>
          </a:stretch>
        </p:blipFill>
        <p:spPr>
          <a:xfrm>
            <a:off x="158534" y="5872505"/>
            <a:ext cx="4016297" cy="836728"/>
          </a:xfrm>
          <a:prstGeom prst="rect">
            <a:avLst/>
          </a:prstGeom>
        </p:spPr>
      </p:pic>
    </p:spTree>
  </p:cSld>
  <p:clrMap bg1="lt1" tx1="dk1" bg2="lt2" tx2="dk2" accent1="accent1" accent2="accent2" accent3="accent3" accent4="accent4" accent5="accent5" accent6="accent6" hlink="hlink" folHlink="folHlink"/>
  <p:sldLayoutIdLst>
    <p:sldLayoutId id="2147483648" r:id="rId1"/>
    <p:sldLayoutId id="2147483672" r:id="rId2"/>
    <p:sldLayoutId id="2147483678" r:id="rId3"/>
    <p:sldLayoutId id="2147483659" r:id="rId4"/>
    <p:sldLayoutId id="2147483666" r:id="rId5"/>
    <p:sldLayoutId id="2147483682" r:id="rId6"/>
    <p:sldLayoutId id="2147483681" r:id="rId7"/>
    <p:sldLayoutId id="2147483687" r:id="rId8"/>
    <p:sldLayoutId id="2147483677" r:id="rId9"/>
    <p:sldLayoutId id="2147483653" r:id="rId10"/>
    <p:sldLayoutId id="2147483652" r:id="rId11"/>
    <p:sldLayoutId id="2147483649" r:id="rId12"/>
    <p:sldLayoutId id="2147483654" r:id="rId13"/>
    <p:sldLayoutId id="2147483683" r:id="rId14"/>
    <p:sldLayoutId id="2147483685" r:id="rId15"/>
    <p:sldLayoutId id="2147483655" r:id="rId16"/>
    <p:sldLayoutId id="2147483663" r:id="rId17"/>
    <p:sldLayoutId id="2147483684" r:id="rId18"/>
    <p:sldLayoutId id="2147483665" r:id="rId19"/>
    <p:sldLayoutId id="2147483667" r:id="rId20"/>
    <p:sldLayoutId id="2147483679" r:id="rId21"/>
    <p:sldLayoutId id="2147483651" r:id="rId22"/>
    <p:sldLayoutId id="2147483656" r:id="rId23"/>
    <p:sldLayoutId id="2147483657" r:id="rId24"/>
    <p:sldLayoutId id="2147483661" r:id="rId25"/>
    <p:sldLayoutId id="2147483662" r:id="rId26"/>
    <p:sldLayoutId id="2147483664" r:id="rId27"/>
    <p:sldLayoutId id="2147483668" r:id="rId28"/>
    <p:sldLayoutId id="2147483669" r:id="rId29"/>
    <p:sldLayoutId id="2147483670" r:id="rId30"/>
    <p:sldLayoutId id="2147483660" r:id="rId31"/>
    <p:sldLayoutId id="2147483671" r:id="rId32"/>
    <p:sldLayoutId id="2147483673" r:id="rId33"/>
    <p:sldLayoutId id="2147483674" r:id="rId34"/>
    <p:sldLayoutId id="2147483675" r:id="rId35"/>
    <p:sldLayoutId id="2147483676" r:id="rId36"/>
    <p:sldLayoutId id="2147483680" r:id="rId37"/>
    <p:sldLayoutId id="2147483658"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27CF17-A566-4343-A79D-E5B10DFFC9A7}"/>
              </a:ext>
            </a:extLst>
          </p:cNvPr>
          <p:cNvSpPr txBox="1">
            <a:spLocks noGrp="1"/>
          </p:cNvSpPr>
          <p:nvPr>
            <p:ph type="title" idx="4294967295"/>
          </p:nvPr>
        </p:nvSpPr>
        <p:spPr>
          <a:xfrm>
            <a:off x="639218" y="950259"/>
            <a:ext cx="1076116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en-US" sz="4000" dirty="0">
                <a:solidFill>
                  <a:schemeClr val="bg1"/>
                </a:solidFill>
                <a:latin typeface="+mj-lt"/>
                <a:ea typeface="+mn-ea"/>
                <a:cs typeface="+mn-cs"/>
              </a:rPr>
              <a:t>Reconnaissance du </a:t>
            </a:r>
            <a:r>
              <a:rPr lang="en-US" sz="4000" dirty="0" err="1">
                <a:solidFill>
                  <a:schemeClr val="bg1"/>
                </a:solidFill>
                <a:latin typeface="+mj-lt"/>
                <a:ea typeface="+mn-ea"/>
                <a:cs typeface="+mn-cs"/>
              </a:rPr>
              <a:t>territoire</a:t>
            </a:r>
            <a:endParaRPr kumimoji="0" lang="en-US" sz="4000" b="1" i="0" u="none" strike="noStrike" kern="1200" cap="none" spc="0" normalizeH="0" baseline="0" noProof="0" dirty="0">
              <a:ln>
                <a:noFill/>
              </a:ln>
              <a:solidFill>
                <a:schemeClr val="bg1"/>
              </a:solidFill>
              <a:effectLst/>
              <a:uLnTx/>
              <a:uFillTx/>
              <a:latin typeface="+mj-lt"/>
              <a:ea typeface="+mn-ea"/>
              <a:cs typeface="+mn-cs"/>
            </a:endParaRPr>
          </a:p>
        </p:txBody>
      </p:sp>
      <p:sp>
        <p:nvSpPr>
          <p:cNvPr id="6" name="TextBox 5">
            <a:extLst>
              <a:ext uri="{FF2B5EF4-FFF2-40B4-BE49-F238E27FC236}">
                <a16:creationId xmlns:a16="http://schemas.microsoft.com/office/drawing/2014/main" id="{A147CBB9-E119-524B-A4B9-7AB6F4901F47}"/>
              </a:ext>
            </a:extLst>
          </p:cNvPr>
          <p:cNvSpPr txBox="1"/>
          <p:nvPr/>
        </p:nvSpPr>
        <p:spPr>
          <a:xfrm>
            <a:off x="639218" y="2317898"/>
            <a:ext cx="10185991" cy="2308324"/>
          </a:xfrm>
          <a:prstGeom prst="rect">
            <a:avLst/>
          </a:prstGeom>
          <a:noFill/>
        </p:spPr>
        <p:txBody>
          <a:bodyPr wrap="square" lIns="91440" tIns="45720" rIns="91440" bIns="45720" rtlCol="0" anchor="t">
            <a:spAutoFit/>
          </a:bodyPr>
          <a:lstStyle/>
          <a:p>
            <a:r>
              <a:rPr lang="en-CA" sz="2400" dirty="0" err="1">
                <a:solidFill>
                  <a:srgbClr val="FFFFFF"/>
                </a:solidFill>
              </a:rPr>
              <a:t>Cet</a:t>
            </a:r>
            <a:r>
              <a:rPr lang="en-CA" sz="2400" dirty="0">
                <a:solidFill>
                  <a:srgbClr val="FFFFFF"/>
                </a:solidFill>
              </a:rPr>
              <a:t> </a:t>
            </a:r>
            <a:r>
              <a:rPr lang="en-CA" sz="2400" dirty="0" err="1">
                <a:solidFill>
                  <a:srgbClr val="FFFFFF"/>
                </a:solidFill>
              </a:rPr>
              <a:t>événement</a:t>
            </a:r>
            <a:r>
              <a:rPr lang="en-CA" sz="2400" dirty="0">
                <a:solidFill>
                  <a:srgbClr val="FFFFFF"/>
                </a:solidFill>
              </a:rPr>
              <a:t> se </a:t>
            </a:r>
            <a:r>
              <a:rPr lang="en-CA" sz="2400" dirty="0" err="1">
                <a:solidFill>
                  <a:srgbClr val="FFFFFF"/>
                </a:solidFill>
              </a:rPr>
              <a:t>déroule</a:t>
            </a:r>
            <a:r>
              <a:rPr lang="en-CA" sz="2400" dirty="0">
                <a:solidFill>
                  <a:srgbClr val="FFFFFF"/>
                </a:solidFill>
              </a:rPr>
              <a:t> sur un </a:t>
            </a:r>
            <a:r>
              <a:rPr lang="en-CA" sz="2400" dirty="0" err="1">
                <a:solidFill>
                  <a:srgbClr val="FFFFFF"/>
                </a:solidFill>
              </a:rPr>
              <a:t>territoire</a:t>
            </a:r>
            <a:r>
              <a:rPr lang="en-CA" sz="2400" dirty="0">
                <a:solidFill>
                  <a:srgbClr val="FFFFFF"/>
                </a:solidFill>
              </a:rPr>
              <a:t> qui a </a:t>
            </a:r>
            <a:r>
              <a:rPr lang="en-CA" sz="2400" dirty="0" err="1">
                <a:solidFill>
                  <a:srgbClr val="FFFFFF"/>
                </a:solidFill>
              </a:rPr>
              <a:t>longtemps</a:t>
            </a:r>
            <a:r>
              <a:rPr lang="en-CA" sz="2400" dirty="0">
                <a:solidFill>
                  <a:srgbClr val="FFFFFF"/>
                </a:solidFill>
              </a:rPr>
              <a:t> </a:t>
            </a:r>
            <a:r>
              <a:rPr lang="en-CA" sz="2400" dirty="0" err="1">
                <a:solidFill>
                  <a:srgbClr val="FFFFFF"/>
                </a:solidFill>
              </a:rPr>
              <a:t>servi</a:t>
            </a:r>
            <a:r>
              <a:rPr lang="en-CA" sz="2400" dirty="0">
                <a:solidFill>
                  <a:srgbClr val="FFFFFF"/>
                </a:solidFill>
              </a:rPr>
              <a:t> de lieu de rencontre et </a:t>
            </a:r>
            <a:r>
              <a:rPr lang="en-CA" sz="2400" dirty="0" err="1">
                <a:solidFill>
                  <a:srgbClr val="FFFFFF"/>
                </a:solidFill>
              </a:rPr>
              <a:t>d’échange</a:t>
            </a:r>
            <a:r>
              <a:rPr lang="en-CA" sz="2400" dirty="0">
                <a:solidFill>
                  <a:srgbClr val="FFFFFF"/>
                </a:solidFill>
              </a:rPr>
              <a:t> entre les </a:t>
            </a:r>
            <a:r>
              <a:rPr lang="en-CA" sz="2400" dirty="0" err="1">
                <a:solidFill>
                  <a:srgbClr val="FFFFFF"/>
                </a:solidFill>
              </a:rPr>
              <a:t>peuples</a:t>
            </a:r>
            <a:r>
              <a:rPr lang="en-CA" sz="2400" dirty="0">
                <a:solidFill>
                  <a:srgbClr val="FFFFFF"/>
                </a:solidFill>
              </a:rPr>
              <a:t> </a:t>
            </a:r>
            <a:r>
              <a:rPr lang="en-CA" sz="2400" dirty="0" err="1">
                <a:solidFill>
                  <a:srgbClr val="FFFFFF"/>
                </a:solidFill>
              </a:rPr>
              <a:t>autochtones</a:t>
            </a:r>
            <a:r>
              <a:rPr lang="en-CA" sz="2400" dirty="0">
                <a:solidFill>
                  <a:srgbClr val="FFFFFF"/>
                </a:solidFill>
              </a:rPr>
              <a:t>, y </a:t>
            </a:r>
            <a:r>
              <a:rPr lang="en-CA" sz="2400" dirty="0" err="1">
                <a:solidFill>
                  <a:srgbClr val="FFFFFF"/>
                </a:solidFill>
              </a:rPr>
              <a:t>compris</a:t>
            </a:r>
            <a:r>
              <a:rPr lang="en-CA" sz="2400" dirty="0">
                <a:solidFill>
                  <a:srgbClr val="FFFFFF"/>
                </a:solidFill>
              </a:rPr>
              <a:t> les nations Haudenosaunee et Anishinabeg. Nous </a:t>
            </a:r>
            <a:r>
              <a:rPr lang="en-CA" sz="2400" dirty="0" err="1">
                <a:solidFill>
                  <a:srgbClr val="FFFFFF"/>
                </a:solidFill>
              </a:rPr>
              <a:t>reconnaissons</a:t>
            </a:r>
            <a:r>
              <a:rPr lang="en-CA" sz="2400" dirty="0">
                <a:solidFill>
                  <a:srgbClr val="FFFFFF"/>
                </a:solidFill>
              </a:rPr>
              <a:t> et </a:t>
            </a:r>
            <a:r>
              <a:rPr lang="en-CA" sz="2400" dirty="0" err="1">
                <a:solidFill>
                  <a:srgbClr val="FFFFFF"/>
                </a:solidFill>
              </a:rPr>
              <a:t>remercions</a:t>
            </a:r>
            <a:r>
              <a:rPr lang="en-CA" sz="2400" dirty="0">
                <a:solidFill>
                  <a:srgbClr val="FFFFFF"/>
                </a:solidFill>
              </a:rPr>
              <a:t> les divers </a:t>
            </a:r>
            <a:r>
              <a:rPr lang="en-CA" sz="2400" dirty="0" err="1">
                <a:solidFill>
                  <a:srgbClr val="FFFFFF"/>
                </a:solidFill>
              </a:rPr>
              <a:t>peuples</a:t>
            </a:r>
            <a:r>
              <a:rPr lang="en-CA" sz="2400" dirty="0">
                <a:solidFill>
                  <a:srgbClr val="FFFFFF"/>
                </a:solidFill>
              </a:rPr>
              <a:t> </a:t>
            </a:r>
            <a:r>
              <a:rPr lang="en-CA" sz="2400" dirty="0" err="1">
                <a:solidFill>
                  <a:srgbClr val="FFFFFF"/>
                </a:solidFill>
              </a:rPr>
              <a:t>autochtones</a:t>
            </a:r>
            <a:r>
              <a:rPr lang="en-CA" sz="2400" dirty="0">
                <a:solidFill>
                  <a:srgbClr val="FFFFFF"/>
                </a:solidFill>
              </a:rPr>
              <a:t> </a:t>
            </a:r>
            <a:r>
              <a:rPr lang="en-CA" sz="2400" dirty="0" err="1">
                <a:solidFill>
                  <a:srgbClr val="FFFFFF"/>
                </a:solidFill>
              </a:rPr>
              <a:t>dont</a:t>
            </a:r>
            <a:r>
              <a:rPr lang="en-CA" sz="2400" dirty="0">
                <a:solidFill>
                  <a:srgbClr val="FFFFFF"/>
                </a:solidFill>
              </a:rPr>
              <a:t> la </a:t>
            </a:r>
            <a:r>
              <a:rPr lang="en-CA" sz="2400" dirty="0" err="1">
                <a:solidFill>
                  <a:srgbClr val="FFFFFF"/>
                </a:solidFill>
              </a:rPr>
              <a:t>présence</a:t>
            </a:r>
            <a:r>
              <a:rPr lang="en-CA" sz="2400" dirty="0">
                <a:solidFill>
                  <a:srgbClr val="FFFFFF"/>
                </a:solidFill>
              </a:rPr>
              <a:t> marque </a:t>
            </a:r>
            <a:r>
              <a:rPr lang="en-CA" sz="2400" dirty="0" err="1">
                <a:solidFill>
                  <a:srgbClr val="FFFFFF"/>
                </a:solidFill>
              </a:rPr>
              <a:t>ce</a:t>
            </a:r>
            <a:r>
              <a:rPr lang="en-CA" sz="2400" dirty="0">
                <a:solidFill>
                  <a:srgbClr val="FFFFFF"/>
                </a:solidFill>
              </a:rPr>
              <a:t> </a:t>
            </a:r>
            <a:r>
              <a:rPr lang="en-CA" sz="2400" dirty="0" err="1">
                <a:solidFill>
                  <a:srgbClr val="FFFFFF"/>
                </a:solidFill>
              </a:rPr>
              <a:t>territoire</a:t>
            </a:r>
            <a:r>
              <a:rPr lang="en-CA" sz="2400" dirty="0">
                <a:solidFill>
                  <a:srgbClr val="FFFFFF"/>
                </a:solidFill>
              </a:rPr>
              <a:t> sur </a:t>
            </a:r>
            <a:r>
              <a:rPr lang="en-CA" sz="2400" dirty="0" err="1">
                <a:solidFill>
                  <a:srgbClr val="FFFFFF"/>
                </a:solidFill>
              </a:rPr>
              <a:t>lequel</a:t>
            </a:r>
            <a:r>
              <a:rPr lang="en-CA" sz="2400" dirty="0">
                <a:solidFill>
                  <a:srgbClr val="FFFFFF"/>
                </a:solidFill>
              </a:rPr>
              <a:t> les </a:t>
            </a:r>
            <a:r>
              <a:rPr lang="en-CA" sz="2400" dirty="0" err="1">
                <a:solidFill>
                  <a:srgbClr val="FFFFFF"/>
                </a:solidFill>
              </a:rPr>
              <a:t>peuples</a:t>
            </a:r>
            <a:r>
              <a:rPr lang="en-CA" sz="2400" dirty="0">
                <a:solidFill>
                  <a:srgbClr val="FFFFFF"/>
                </a:solidFill>
              </a:rPr>
              <a:t> du monde </a:t>
            </a:r>
            <a:r>
              <a:rPr lang="en-CA" sz="2400" dirty="0" err="1">
                <a:solidFill>
                  <a:srgbClr val="FFFFFF"/>
                </a:solidFill>
              </a:rPr>
              <a:t>entier</a:t>
            </a:r>
            <a:r>
              <a:rPr lang="en-CA" sz="2400" dirty="0">
                <a:solidFill>
                  <a:srgbClr val="FFFFFF"/>
                </a:solidFill>
              </a:rPr>
              <a:t> se </a:t>
            </a:r>
            <a:r>
              <a:rPr lang="en-CA" sz="2400" dirty="0" err="1">
                <a:solidFill>
                  <a:srgbClr val="FFFFFF"/>
                </a:solidFill>
              </a:rPr>
              <a:t>rassemblent</a:t>
            </a:r>
            <a:r>
              <a:rPr lang="en-CA" sz="2400" dirty="0">
                <a:solidFill>
                  <a:srgbClr val="FFFFFF"/>
                </a:solidFill>
              </a:rPr>
              <a:t> </a:t>
            </a:r>
            <a:r>
              <a:rPr lang="en-CA" sz="2400" dirty="0" err="1">
                <a:solidFill>
                  <a:srgbClr val="FFFFFF"/>
                </a:solidFill>
              </a:rPr>
              <a:t>maintenant</a:t>
            </a:r>
            <a:r>
              <a:rPr lang="en-CA" sz="2400" dirty="0">
                <a:solidFill>
                  <a:srgbClr val="FFFFFF"/>
                </a:solidFill>
              </a:rPr>
              <a:t>.</a:t>
            </a:r>
            <a:endParaRPr lang="en-US" dirty="0">
              <a:solidFill>
                <a:schemeClr val="bg1"/>
              </a:solidFill>
            </a:endParaRPr>
          </a:p>
        </p:txBody>
      </p:sp>
    </p:spTree>
    <p:extLst>
      <p:ext uri="{BB962C8B-B14F-4D97-AF65-F5344CB8AC3E}">
        <p14:creationId xmlns:p14="http://schemas.microsoft.com/office/powerpoint/2010/main" val="650599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158451" y="3026423"/>
            <a:ext cx="6740323" cy="2327242"/>
          </a:xfrm>
        </p:spPr>
        <p:txBody>
          <a:bodyPr/>
          <a:lstStyle/>
          <a:p>
            <a:r>
              <a:rPr lang="en-US" sz="4000" b="1" dirty="0" err="1">
                <a:latin typeface="McGill Sans"/>
                <a:cs typeface="Arial"/>
              </a:rPr>
              <a:t>Accessibilité</a:t>
            </a:r>
            <a:r>
              <a:rPr lang="en-US" sz="4000" b="1" dirty="0">
                <a:latin typeface="McGill Sans"/>
                <a:cs typeface="Arial"/>
              </a:rPr>
              <a:t> et</a:t>
            </a:r>
            <a:br>
              <a:rPr lang="en-US" sz="4000" b="1" dirty="0">
                <a:latin typeface="McGill Sans"/>
                <a:cs typeface="Arial"/>
              </a:rPr>
            </a:br>
            <a:r>
              <a:rPr lang="en-US" sz="4000" b="1" dirty="0" err="1">
                <a:latin typeface="McGill Sans"/>
                <a:cs typeface="Arial"/>
              </a:rPr>
              <a:t>Meilleures</a:t>
            </a:r>
            <a:r>
              <a:rPr lang="en-US" sz="4000" b="1" dirty="0">
                <a:latin typeface="McGill Sans"/>
                <a:cs typeface="Arial"/>
              </a:rPr>
              <a:t> pratiques </a:t>
            </a:r>
            <a:r>
              <a:rPr lang="en-US" sz="4000" b="1" dirty="0" err="1">
                <a:latin typeface="McGill Sans"/>
                <a:cs typeface="Arial"/>
              </a:rPr>
              <a:t>en</a:t>
            </a:r>
            <a:r>
              <a:rPr lang="en-US" sz="4000" b="1" dirty="0">
                <a:latin typeface="McGill Sans"/>
                <a:cs typeface="Arial"/>
              </a:rPr>
              <a:t> </a:t>
            </a:r>
            <a:br>
              <a:rPr lang="en-US" sz="4000" b="1" dirty="0">
                <a:latin typeface="McGill Sans"/>
                <a:cs typeface="Arial"/>
              </a:rPr>
            </a:br>
            <a:r>
              <a:rPr lang="en-US" sz="4000" b="1" dirty="0">
                <a:latin typeface="McGill Sans"/>
                <a:cs typeface="Arial"/>
              </a:rPr>
              <a:t>matière </a:t>
            </a:r>
            <a:r>
              <a:rPr lang="en-US" sz="4000" b="1" dirty="0" err="1">
                <a:latin typeface="McGill Sans"/>
                <a:cs typeface="Arial"/>
              </a:rPr>
              <a:t>d’inclusion</a:t>
            </a:r>
            <a:r>
              <a:rPr lang="en-US" sz="4000" b="1" dirty="0">
                <a:latin typeface="McGill Sans"/>
                <a:cs typeface="Arial"/>
              </a:rPr>
              <a:t> pour les sites Web</a:t>
            </a:r>
            <a:br>
              <a:rPr lang="en-US" b="1" dirty="0">
                <a:latin typeface="McGill Sans"/>
                <a:cs typeface="Arial"/>
              </a:rPr>
            </a:br>
            <a:br>
              <a:rPr lang="en-US" sz="1000" b="1" dirty="0">
                <a:latin typeface="McGill Sans" pitchFamily="2" charset="0"/>
              </a:rPr>
            </a:br>
            <a:r>
              <a:rPr lang="en-US" sz="2000" b="1" dirty="0">
                <a:latin typeface="Arial"/>
                <a:cs typeface="Arial"/>
              </a:rPr>
              <a:t>Canada accessible – Un monde accessible</a:t>
            </a:r>
            <a:br>
              <a:rPr lang="en-US" sz="2000" b="1" dirty="0">
                <a:latin typeface="Arial"/>
                <a:cs typeface="Arial"/>
              </a:rPr>
            </a:br>
            <a:br>
              <a:rPr lang="en-US" sz="2000" b="1" dirty="0">
                <a:latin typeface="Arial"/>
                <a:cs typeface="Arial"/>
              </a:rPr>
            </a:br>
            <a:r>
              <a:rPr lang="en-US" sz="2000" dirty="0">
                <a:latin typeface="Arial"/>
                <a:cs typeface="Arial"/>
              </a:rPr>
              <a:t>Diapositives : https://mcgill.ca/x/</a:t>
            </a:r>
            <a:r>
              <a:rPr lang="en-US" sz="2000" dirty="0" err="1">
                <a:latin typeface="Arial"/>
                <a:cs typeface="Arial"/>
              </a:rPr>
              <a:t>woS</a:t>
            </a:r>
            <a:br>
              <a:rPr lang="en-CA" sz="1000" dirty="0"/>
            </a:br>
            <a:br>
              <a:rPr lang="en-CA" sz="2000" dirty="0"/>
            </a:br>
            <a:endParaRPr lang="en-US" sz="2000" b="1" dirty="0">
              <a:latin typeface="Arial"/>
              <a:cs typeface="Arial"/>
            </a:endParaRPr>
          </a:p>
        </p:txBody>
      </p:sp>
    </p:spTree>
    <p:extLst>
      <p:ext uri="{BB962C8B-B14F-4D97-AF65-F5344CB8AC3E}">
        <p14:creationId xmlns:p14="http://schemas.microsoft.com/office/powerpoint/2010/main" val="90392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Jaylen Gordon">
            <a:extLst>
              <a:ext uri="{FF2B5EF4-FFF2-40B4-BE49-F238E27FC236}">
                <a16:creationId xmlns:a16="http://schemas.microsoft.com/office/drawing/2014/main" id="{20D46EDA-5555-2760-8DB5-C15C7A050175}"/>
              </a:ext>
            </a:extLst>
          </p:cNvPr>
          <p:cNvPicPr>
            <a:picLocks noChangeAspect="1"/>
          </p:cNvPicPr>
          <p:nvPr/>
        </p:nvPicPr>
        <p:blipFill>
          <a:blip r:embed="rId3"/>
          <a:stretch>
            <a:fillRect/>
          </a:stretch>
        </p:blipFill>
        <p:spPr>
          <a:xfrm>
            <a:off x="2506670" y="1702562"/>
            <a:ext cx="1698792" cy="1697560"/>
          </a:xfrm>
          <a:prstGeom prst="rect">
            <a:avLst/>
          </a:prstGeom>
        </p:spPr>
      </p:pic>
      <p:sp>
        <p:nvSpPr>
          <p:cNvPr id="7" name="Title 6">
            <a:extLst>
              <a:ext uri="{FF2B5EF4-FFF2-40B4-BE49-F238E27FC236}">
                <a16:creationId xmlns:a16="http://schemas.microsoft.com/office/drawing/2014/main" id="{12FD025D-2A05-4100-A370-BFE76A967F87}"/>
              </a:ext>
            </a:extLst>
          </p:cNvPr>
          <p:cNvSpPr txBox="1">
            <a:spLocks noGrp="1"/>
          </p:cNvSpPr>
          <p:nvPr>
            <p:ph type="title" idx="4294967295"/>
          </p:nvPr>
        </p:nvSpPr>
        <p:spPr>
          <a:xfrm>
            <a:off x="4384839" y="1887409"/>
            <a:ext cx="5850542" cy="18774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McGill Sans"/>
                <a:ea typeface="+mn-ea"/>
                <a:cs typeface="+mn-cs"/>
              </a:rPr>
              <a:t>Jaylen Gordon</a:t>
            </a:r>
          </a:p>
          <a:p>
            <a:pPr lvl="0">
              <a:lnSpc>
                <a:spcPct val="100000"/>
              </a:lnSpc>
              <a:spcBef>
                <a:spcPts val="0"/>
              </a:spcBef>
              <a:defRPr/>
            </a:pPr>
            <a:r>
              <a:rPr lang="en-US" sz="1600" b="0" dirty="0" err="1">
                <a:latin typeface="McGill Sans"/>
                <a:ea typeface="+mn-ea"/>
                <a:cs typeface="+mn-cs"/>
              </a:rPr>
              <a:t>Associé</a:t>
            </a:r>
            <a:r>
              <a:rPr lang="en-US" sz="1600" b="0" dirty="0">
                <a:latin typeface="McGill Sans"/>
                <a:ea typeface="+mn-ea"/>
                <a:cs typeface="+mn-cs"/>
              </a:rPr>
              <a:t>(e) aux communications </a:t>
            </a:r>
            <a:r>
              <a:rPr lang="en-US" sz="1600" b="0" dirty="0" err="1">
                <a:latin typeface="McGill Sans"/>
                <a:ea typeface="+mn-ea"/>
                <a:cs typeface="+mn-cs"/>
              </a:rPr>
              <a:t>numériques</a:t>
            </a:r>
            <a:r>
              <a:rPr lang="en-US" sz="1600" b="0" dirty="0">
                <a:latin typeface="McGill Sans"/>
                <a:ea typeface="+mn-ea"/>
                <a:cs typeface="+mn-cs"/>
              </a:rPr>
              <a:t>
Communications et relations </a:t>
            </a:r>
            <a:r>
              <a:rPr lang="en-US" sz="1600" b="0" dirty="0" err="1">
                <a:latin typeface="McGill Sans"/>
                <a:ea typeface="+mn-ea"/>
                <a:cs typeface="+mn-cs"/>
              </a:rPr>
              <a:t>extérieures</a:t>
            </a:r>
            <a:r>
              <a:rPr lang="en-US" sz="1600" b="0" dirty="0">
                <a:latin typeface="McGill Sans"/>
                <a:ea typeface="+mn-ea"/>
                <a:cs typeface="+mn-cs"/>
              </a:rPr>
              <a:t>, </a:t>
            </a:r>
            <a:br>
              <a:rPr lang="en-US" sz="1600" b="0" dirty="0">
                <a:latin typeface="McGill Sans"/>
                <a:ea typeface="+mn-ea"/>
                <a:cs typeface="+mn-cs"/>
              </a:rPr>
            </a:br>
            <a:r>
              <a:rPr lang="en-US" sz="1600" b="0" dirty="0">
                <a:latin typeface="McGill Sans"/>
                <a:ea typeface="+mn-ea"/>
                <a:cs typeface="+mn-cs"/>
              </a:rPr>
              <a:t>Université McGill        </a:t>
            </a:r>
            <a:br>
              <a:rPr lang="en-US" sz="1600" b="0" dirty="0">
                <a:latin typeface="McGill Sans"/>
                <a:ea typeface="+mn-ea"/>
                <a:cs typeface="+mn-cs"/>
              </a:rPr>
            </a:br>
            <a:r>
              <a:rPr lang="en-US" sz="1600" b="0" dirty="0">
                <a:latin typeface="McGill Sans"/>
                <a:ea typeface="+mn-ea"/>
                <a:cs typeface="+mn-cs"/>
              </a:rPr>
              <a:t>        </a:t>
            </a:r>
            <a:r>
              <a:rPr kumimoji="0" lang="en-US" sz="1600" b="0" i="0" u="none" strike="noStrike" kern="1200" cap="none" spc="0" normalizeH="0" baseline="0" noProof="0" dirty="0">
                <a:ln>
                  <a:noFill/>
                </a:ln>
                <a:solidFill>
                  <a:schemeClr val="tx1"/>
                </a:solidFill>
                <a:effectLst/>
                <a:uLnTx/>
                <a:uFillTx/>
                <a:latin typeface="McGill Sans"/>
                <a:ea typeface="+mn-ea"/>
                <a:cs typeface="+mn-cs"/>
              </a:rPr>
              <a:t>/in/jaylengordon-1d/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cGill Sans"/>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cGill Sans"/>
              <a:ea typeface="+mn-ea"/>
              <a:cs typeface="+mn-cs"/>
            </a:endParaRPr>
          </a:p>
        </p:txBody>
      </p:sp>
      <p:pic>
        <p:nvPicPr>
          <p:cNvPr id="14" name="Picture 13" title="LInkedIn logo">
            <a:extLst>
              <a:ext uri="{FF2B5EF4-FFF2-40B4-BE49-F238E27FC236}">
                <a16:creationId xmlns:a16="http://schemas.microsoft.com/office/drawing/2014/main" id="{5990E047-2007-ADD4-D2CF-ACA02E54D5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4229" y="3041373"/>
            <a:ext cx="266319" cy="266319"/>
          </a:xfrm>
          <a:prstGeom prst="rect">
            <a:avLst/>
          </a:prstGeom>
        </p:spPr>
      </p:pic>
      <p:pic>
        <p:nvPicPr>
          <p:cNvPr id="4" name="Picture 3" descr="Joyce Peralta">
            <a:extLst>
              <a:ext uri="{FF2B5EF4-FFF2-40B4-BE49-F238E27FC236}">
                <a16:creationId xmlns:a16="http://schemas.microsoft.com/office/drawing/2014/main" id="{A7D6579E-CD00-1942-B6CC-4B497F62B35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719015" y="3807476"/>
            <a:ext cx="1698792" cy="1698792"/>
          </a:xfrm>
          <a:prstGeom prst="ellipse">
            <a:avLst/>
          </a:prstGeom>
          <a:ln w="63500" cap="rnd">
            <a:noFill/>
          </a:ln>
          <a:effectLst>
            <a:outerShdw blurRad="381000" dist="292100" dir="5400000" sx="-80000" sy="-18000" rotWithShape="0">
              <a:schemeClr val="bg1">
                <a:alpha val="22000"/>
              </a:schemeClr>
            </a:outerShdw>
          </a:effectLst>
        </p:spPr>
      </p:pic>
      <p:sp>
        <p:nvSpPr>
          <p:cNvPr id="11" name="Content Placeholder 10"/>
          <p:cNvSpPr>
            <a:spLocks/>
          </p:cNvSpPr>
          <p:nvPr/>
        </p:nvSpPr>
        <p:spPr>
          <a:xfrm>
            <a:off x="2884488" y="3990975"/>
            <a:ext cx="5594350" cy="13319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fontScale="97500"/>
          </a:bodyPr>
          <a:lstStyle/>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000" b="1" i="0" u="none" strike="noStrike" kern="1200" cap="none" spc="0" normalizeH="0" baseline="0" noProof="0" dirty="0">
                <a:ln>
                  <a:noFill/>
                </a:ln>
                <a:solidFill>
                  <a:schemeClr val="tx1"/>
                </a:solidFill>
                <a:effectLst/>
                <a:uLnTx/>
                <a:uFillTx/>
                <a:latin typeface="McGill Sans"/>
                <a:ea typeface="+mn-lt"/>
                <a:cs typeface="+mn-lt"/>
              </a:rPr>
              <a:t>Joyce Peralta</a:t>
            </a:r>
          </a:p>
          <a:p>
            <a:pPr lvl="0" algn="r">
              <a:defRPr/>
            </a:pPr>
            <a:r>
              <a:rPr lang="en-US" sz="1600" dirty="0" err="1">
                <a:latin typeface="McGill Sans"/>
                <a:ea typeface="+mn-lt"/>
                <a:cs typeface="+mn-lt"/>
              </a:rPr>
              <a:t>Gestionnaire</a:t>
            </a:r>
            <a:r>
              <a:rPr lang="en-US" sz="1600" dirty="0">
                <a:latin typeface="McGill Sans"/>
                <a:ea typeface="+mn-lt"/>
                <a:cs typeface="+mn-lt"/>
              </a:rPr>
              <a:t>, Communications </a:t>
            </a:r>
            <a:r>
              <a:rPr lang="en-US" sz="1600" dirty="0" err="1">
                <a:latin typeface="McGill Sans"/>
                <a:ea typeface="+mn-lt"/>
                <a:cs typeface="+mn-lt"/>
              </a:rPr>
              <a:t>numériques</a:t>
            </a:r>
            <a:r>
              <a:rPr lang="en-US" sz="1600" dirty="0">
                <a:latin typeface="McGill Sans"/>
                <a:ea typeface="+mn-lt"/>
                <a:cs typeface="+mn-lt"/>
              </a:rPr>
              <a:t> 
Communications et relations </a:t>
            </a:r>
            <a:r>
              <a:rPr lang="en-US" sz="1600" dirty="0" err="1">
                <a:latin typeface="McGill Sans"/>
                <a:ea typeface="+mn-lt"/>
                <a:cs typeface="+mn-lt"/>
              </a:rPr>
              <a:t>extérieures</a:t>
            </a:r>
            <a:r>
              <a:rPr lang="en-US" sz="1600" dirty="0">
                <a:latin typeface="McGill Sans"/>
                <a:ea typeface="+mn-lt"/>
                <a:cs typeface="+mn-lt"/>
              </a:rPr>
              <a:t>, Université McGill</a:t>
            </a:r>
            <a:br>
              <a:rPr lang="en-US" sz="1600" dirty="0">
                <a:latin typeface="McGill Sans"/>
                <a:ea typeface="+mn-lt"/>
                <a:cs typeface="+mn-lt"/>
              </a:rPr>
            </a:br>
            <a:br>
              <a:rPr lang="en-US" sz="1600" dirty="0">
                <a:latin typeface="McGill Sans"/>
                <a:ea typeface="+mn-lt"/>
                <a:cs typeface="+mn-lt"/>
              </a:rPr>
            </a:br>
            <a:r>
              <a:rPr lang="en-US" sz="1600" dirty="0">
                <a:latin typeface="McGill Sans"/>
                <a:ea typeface="+mn-lt"/>
                <a:cs typeface="+mn-lt"/>
              </a:rPr>
              <a:t>/</a:t>
            </a:r>
            <a:r>
              <a:rPr kumimoji="0" lang="en-US" sz="1600" b="0" i="0" u="none" strike="noStrike" kern="1200" cap="none" spc="0" normalizeH="0" baseline="0" noProof="0" dirty="0">
                <a:ln>
                  <a:noFill/>
                </a:ln>
                <a:solidFill>
                  <a:schemeClr val="tx1"/>
                </a:solidFill>
                <a:effectLst/>
                <a:uLnTx/>
                <a:uFillTx/>
                <a:latin typeface="McGill Sans"/>
                <a:ea typeface="+mn-lt"/>
                <a:cs typeface="+mn-lt"/>
              </a:rPr>
              <a:t>in/</a:t>
            </a:r>
            <a:r>
              <a:rPr kumimoji="0" lang="en-US" sz="1600" b="0" i="0" u="none" strike="noStrike" kern="1200" cap="none" spc="0" normalizeH="0" baseline="0" noProof="0" dirty="0" err="1">
                <a:ln>
                  <a:noFill/>
                </a:ln>
                <a:solidFill>
                  <a:schemeClr val="tx1"/>
                </a:solidFill>
                <a:effectLst/>
                <a:uLnTx/>
                <a:uFillTx/>
                <a:latin typeface="McGill Sans"/>
                <a:ea typeface="+mn-lt"/>
                <a:cs typeface="+mn-lt"/>
              </a:rPr>
              <a:t>joyceperalta</a:t>
            </a:r>
            <a:r>
              <a:rPr kumimoji="0" lang="en-US" sz="1600" b="0" i="0" u="none" strike="noStrike" kern="1200" cap="none" spc="0" normalizeH="0" baseline="0" noProof="0" dirty="0">
                <a:ln>
                  <a:noFill/>
                </a:ln>
                <a:solidFill>
                  <a:schemeClr val="tx1"/>
                </a:solidFill>
                <a:effectLst/>
                <a:uLnTx/>
                <a:uFillTx/>
                <a:latin typeface="McGill Sans"/>
                <a:ea typeface="+mn-lt"/>
                <a:cs typeface="+mn-lt"/>
              </a:rPr>
              <a:t>               </a:t>
            </a:r>
          </a:p>
          <a:p>
            <a:pPr marL="0" marR="0" lvl="0" indent="0" algn="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US" sz="1600" b="0" i="0" u="none" strike="noStrike" kern="1200" cap="none" spc="0" normalizeH="0" baseline="0" noProof="0" dirty="0">
              <a:ln>
                <a:noFill/>
              </a:ln>
              <a:solidFill>
                <a:schemeClr val="tx1"/>
              </a:solidFill>
              <a:effectLst/>
              <a:uLnTx/>
              <a:uFillTx/>
              <a:latin typeface="McGill Sans"/>
              <a:ea typeface="+mn-lt"/>
              <a:cs typeface="+mn-lt"/>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CA" sz="1800" b="0" i="0" u="none" strike="noStrike" kern="1200" cap="none" spc="0" normalizeH="0" baseline="0" noProof="0" dirty="0">
              <a:ln>
                <a:noFill/>
              </a:ln>
              <a:solidFill>
                <a:schemeClr val="accent1"/>
              </a:solidFill>
              <a:effectLst/>
              <a:uLnTx/>
              <a:uFillTx/>
              <a:latin typeface="McGill Sans" pitchFamily="2" charset="0"/>
              <a:ea typeface="+mn-lt"/>
              <a:cs typeface="+mn-lt"/>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endParaRPr kumimoji="0" lang="en-CA" sz="1800" b="0" i="0" u="none" strike="noStrike" kern="1200" cap="none" spc="0" normalizeH="0" baseline="0" noProof="0" dirty="0">
              <a:ln>
                <a:noFill/>
              </a:ln>
              <a:solidFill>
                <a:schemeClr val="tx1"/>
              </a:solidFill>
              <a:effectLst/>
              <a:uLnTx/>
              <a:uFillTx/>
              <a:latin typeface="McGill Sans" pitchFamily="2" charset="0"/>
              <a:ea typeface="+mn-lt"/>
              <a:cs typeface="+mn-lt"/>
            </a:endParaRPr>
          </a:p>
        </p:txBody>
      </p:sp>
      <p:pic>
        <p:nvPicPr>
          <p:cNvPr id="18" name="Picture 17" descr="LinkedIn Logo">
            <a:extLst>
              <a:ext uri="{FF2B5EF4-FFF2-40B4-BE49-F238E27FC236}">
                <a16:creationId xmlns:a16="http://schemas.microsoft.com/office/drawing/2014/main" id="{9AD54DE2-817F-A3B1-06CB-797CF70D1C22}"/>
              </a:ext>
            </a:extLst>
          </p:cNvPr>
          <p:cNvPicPr>
            <a:picLocks noChangeAspect="1"/>
          </p:cNvPicPr>
          <p:nvPr/>
        </p:nvPicPr>
        <p:blipFill>
          <a:blip r:embed="rId6"/>
          <a:stretch>
            <a:fillRect/>
          </a:stretch>
        </p:blipFill>
        <p:spPr>
          <a:xfrm>
            <a:off x="6615669" y="4982332"/>
            <a:ext cx="266700" cy="266700"/>
          </a:xfrm>
          <a:prstGeom prst="rect">
            <a:avLst/>
          </a:prstGeom>
        </p:spPr>
      </p:pic>
    </p:spTree>
    <p:extLst>
      <p:ext uri="{BB962C8B-B14F-4D97-AF65-F5344CB8AC3E}">
        <p14:creationId xmlns:p14="http://schemas.microsoft.com/office/powerpoint/2010/main" val="3187673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766455" y="1333470"/>
            <a:ext cx="4347561" cy="4317357"/>
          </a:xfrm>
        </p:spPr>
        <p:txBody>
          <a:bodyPr>
            <a:normAutofit/>
          </a:bodyPr>
          <a:lstStyle/>
          <a:p>
            <a:pPr algn="r"/>
            <a:r>
              <a:rPr lang="en-US" sz="4000" dirty="0">
                <a:solidFill>
                  <a:srgbClr val="FF0000"/>
                </a:solidFill>
                <a:latin typeface="McGill Sans" pitchFamily="2" charset="0"/>
                <a:cs typeface="Arial"/>
              </a:rPr>
              <a:t>Le </a:t>
            </a:r>
            <a:r>
              <a:rPr lang="en-US" sz="4000" dirty="0" err="1">
                <a:solidFill>
                  <a:srgbClr val="FF0000"/>
                </a:solidFill>
                <a:latin typeface="McGill Sans" pitchFamily="2" charset="0"/>
                <a:cs typeface="Arial"/>
              </a:rPr>
              <a:t>paysage</a:t>
            </a:r>
            <a:r>
              <a:rPr lang="en-US" sz="4000" dirty="0">
                <a:solidFill>
                  <a:srgbClr val="FF0000"/>
                </a:solidFill>
                <a:latin typeface="McGill Sans" pitchFamily="2" charset="0"/>
                <a:cs typeface="Arial"/>
              </a:rPr>
              <a:t> Web de McGill</a:t>
            </a:r>
            <a:br>
              <a:rPr lang="en-US" sz="5000" dirty="0">
                <a:solidFill>
                  <a:srgbClr val="FF0000"/>
                </a:solidFill>
                <a:latin typeface="McGill Sans" pitchFamily="2" charset="0"/>
                <a:cs typeface="Arial"/>
              </a:rPr>
            </a:br>
            <a:endParaRPr lang="en-US" sz="5000" dirty="0">
              <a:solidFill>
                <a:srgbClr val="FF0000"/>
              </a:solidFill>
              <a:latin typeface="McGill Sans" pitchFamily="2" charset="0"/>
            </a:endParaRPr>
          </a:p>
        </p:txBody>
      </p:sp>
      <p:sp>
        <p:nvSpPr>
          <p:cNvPr id="11" name="Content Placeholder 10"/>
          <p:cNvSpPr>
            <a:spLocks noGrp="1"/>
          </p:cNvSpPr>
          <p:nvPr>
            <p:ph type="body" sz="quarter" idx="10"/>
          </p:nvPr>
        </p:nvSpPr>
        <p:spPr>
          <a:xfrm>
            <a:off x="6734225" y="2493788"/>
            <a:ext cx="5112118" cy="1721254"/>
          </a:xfrm>
        </p:spPr>
        <p:txBody>
          <a:bodyPr vert="horz" lIns="0" tIns="0" rIns="0" bIns="0" rtlCol="0" anchor="t">
            <a:normAutofit/>
          </a:bodyPr>
          <a:lstStyle/>
          <a:p>
            <a:pPr>
              <a:buFont typeface="Arial" panose="020B0604020202020204" pitchFamily="34" charset="0"/>
              <a:buChar char="•"/>
            </a:pPr>
            <a:r>
              <a:rPr lang="en-US" dirty="0">
                <a:latin typeface="+mj-lt"/>
                <a:cs typeface="Arial"/>
              </a:rPr>
              <a:t>1000 sites Drupal + 500 sites sans template
+ de 1500 </a:t>
            </a:r>
            <a:r>
              <a:rPr lang="en-US" dirty="0" err="1">
                <a:latin typeface="+mj-lt"/>
                <a:cs typeface="Arial"/>
              </a:rPr>
              <a:t>gestionnaires</a:t>
            </a:r>
            <a:r>
              <a:rPr lang="en-US" dirty="0">
                <a:latin typeface="+mj-lt"/>
                <a:cs typeface="Arial"/>
              </a:rPr>
              <a:t> et </a:t>
            </a:r>
            <a:r>
              <a:rPr lang="en-US" dirty="0" err="1">
                <a:latin typeface="+mj-lt"/>
                <a:cs typeface="Arial"/>
              </a:rPr>
              <a:t>éditeurs</a:t>
            </a:r>
            <a:r>
              <a:rPr lang="en-US" dirty="0">
                <a:latin typeface="+mj-lt"/>
                <a:cs typeface="Arial"/>
              </a:rPr>
              <a:t> de sites
8 </a:t>
            </a:r>
            <a:r>
              <a:rPr lang="en-US" dirty="0" err="1">
                <a:latin typeface="+mj-lt"/>
                <a:cs typeface="Arial"/>
              </a:rPr>
              <a:t>à</a:t>
            </a:r>
            <a:r>
              <a:rPr lang="en-US" dirty="0">
                <a:latin typeface="+mj-lt"/>
                <a:cs typeface="Arial"/>
              </a:rPr>
              <a:t> 10 millions de pages </a:t>
            </a:r>
            <a:r>
              <a:rPr lang="en-US" dirty="0" err="1">
                <a:latin typeface="+mj-lt"/>
                <a:cs typeface="Arial"/>
              </a:rPr>
              <a:t>vues</a:t>
            </a:r>
            <a:r>
              <a:rPr lang="en-US" dirty="0">
                <a:latin typeface="+mj-lt"/>
                <a:cs typeface="Arial"/>
              </a:rPr>
              <a:t> par </a:t>
            </a:r>
            <a:r>
              <a:rPr lang="en-US" dirty="0" err="1">
                <a:latin typeface="+mj-lt"/>
                <a:cs typeface="Arial"/>
              </a:rPr>
              <a:t>mois</a:t>
            </a:r>
            <a:endParaRPr lang="en-US" dirty="0">
              <a:latin typeface="Arial"/>
              <a:cs typeface="Arial"/>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08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9E7F-F49F-3947-942C-8F369A1EB5C9}"/>
              </a:ext>
            </a:extLst>
          </p:cNvPr>
          <p:cNvSpPr>
            <a:spLocks noGrp="1"/>
          </p:cNvSpPr>
          <p:nvPr>
            <p:ph type="title" idx="4294967295"/>
          </p:nvPr>
        </p:nvSpPr>
        <p:spPr>
          <a:xfrm>
            <a:off x="-64337" y="2888402"/>
            <a:ext cx="160949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r">
              <a:lnSpc>
                <a:spcPct val="100000"/>
              </a:lnSpc>
              <a:spcBef>
                <a:spcPts val="0"/>
              </a:spcBef>
              <a:defRPr/>
            </a:pPr>
            <a:r>
              <a:rPr lang="en-GB" sz="2400" dirty="0">
                <a:solidFill>
                  <a:srgbClr val="FF0000"/>
                </a:solidFill>
                <a:latin typeface="McGill Sans"/>
                <a:ea typeface="+mn-ea"/>
                <a:cs typeface="Arial"/>
              </a:rPr>
              <a:t>Avant 2000</a:t>
            </a:r>
            <a:endParaRPr kumimoji="0" lang="en-GB" sz="2400" b="1" i="0" u="none" strike="noStrike" kern="1200" cap="none" spc="0" normalizeH="0" baseline="0" noProof="0" dirty="0">
              <a:ln>
                <a:noFill/>
              </a:ln>
              <a:solidFill>
                <a:srgbClr val="FF0000"/>
              </a:solidFill>
              <a:effectLst/>
              <a:uLnTx/>
              <a:uFillTx/>
              <a:latin typeface="+mn-lt"/>
              <a:ea typeface="+mn-ea"/>
              <a:cs typeface="+mn-cs"/>
            </a:endParaRPr>
          </a:p>
        </p:txBody>
      </p:sp>
      <p:pic>
        <p:nvPicPr>
          <p:cNvPr id="7" name="Google Shape;195;p23" descr="Screenshot of McGill's homepage circa 1997 including McGill's logo a list of links to McGill departments and a promotional graphic for a McGill University Treasure Hunt.">
            <a:extLst>
              <a:ext uri="{FF2B5EF4-FFF2-40B4-BE49-F238E27FC236}">
                <a16:creationId xmlns:a16="http://schemas.microsoft.com/office/drawing/2014/main" id="{0AEB5918-81C6-6548-9F80-A718F1188CF1}"/>
              </a:ext>
            </a:extLst>
          </p:cNvPr>
          <p:cNvPicPr preferRelativeResize="0"/>
          <p:nvPr/>
        </p:nvPicPr>
        <p:blipFill>
          <a:blip r:embed="rId3">
            <a:alphaModFix/>
          </a:blip>
          <a:stretch>
            <a:fillRect/>
          </a:stretch>
        </p:blipFill>
        <p:spPr>
          <a:xfrm>
            <a:off x="1617727" y="1237739"/>
            <a:ext cx="4232787" cy="3737060"/>
          </a:xfrm>
          <a:prstGeom prst="rect">
            <a:avLst/>
          </a:prstGeom>
          <a:noFill/>
          <a:ln>
            <a:noFill/>
          </a:ln>
        </p:spPr>
      </p:pic>
      <p:pic>
        <p:nvPicPr>
          <p:cNvPr id="9" name="Google Shape;215;p26" descr="A screenshot of a McGill's homepage circa 2010 with multiple promotional images, a list of latest news, current events and important links.">
            <a:extLst>
              <a:ext uri="{FF2B5EF4-FFF2-40B4-BE49-F238E27FC236}">
                <a16:creationId xmlns:a16="http://schemas.microsoft.com/office/drawing/2014/main" id="{EC25AB60-DCA4-3F43-B829-E8518B5B45DE}"/>
              </a:ext>
            </a:extLst>
          </p:cNvPr>
          <p:cNvPicPr preferRelativeResize="0"/>
          <p:nvPr/>
        </p:nvPicPr>
        <p:blipFill rotWithShape="1">
          <a:blip r:embed="rId4">
            <a:alphaModFix/>
          </a:blip>
          <a:srcRect l="18035" r="18623" b="1803"/>
          <a:stretch/>
        </p:blipFill>
        <p:spPr>
          <a:xfrm>
            <a:off x="6096000" y="6702"/>
            <a:ext cx="4631635" cy="6851298"/>
          </a:xfrm>
          <a:prstGeom prst="rect">
            <a:avLst/>
          </a:prstGeom>
          <a:noFill/>
          <a:ln>
            <a:noFill/>
          </a:ln>
        </p:spPr>
      </p:pic>
      <p:sp>
        <p:nvSpPr>
          <p:cNvPr id="12" name="Rectangle 11">
            <a:extLst>
              <a:ext uri="{FF2B5EF4-FFF2-40B4-BE49-F238E27FC236}">
                <a16:creationId xmlns:a16="http://schemas.microsoft.com/office/drawing/2014/main" id="{ACA40C97-5215-3049-A185-20116BEAB6A3}"/>
              </a:ext>
            </a:extLst>
          </p:cNvPr>
          <p:cNvSpPr/>
          <p:nvPr/>
        </p:nvSpPr>
        <p:spPr>
          <a:xfrm>
            <a:off x="10768673" y="3073067"/>
            <a:ext cx="1609498" cy="461665"/>
          </a:xfrm>
          <a:prstGeom prst="rect">
            <a:avLst/>
          </a:prstGeom>
        </p:spPr>
        <p:txBody>
          <a:bodyPr wrap="square">
            <a:spAutoFit/>
          </a:bodyPr>
          <a:lstStyle/>
          <a:p>
            <a:r>
              <a:rPr lang="en-GB" sz="2400" b="1" dirty="0">
                <a:solidFill>
                  <a:srgbClr val="FF0000"/>
                </a:solidFill>
                <a:latin typeface="McGill Sans"/>
                <a:cs typeface="Arial"/>
              </a:rPr>
              <a:t>2010</a:t>
            </a:r>
            <a:endParaRPr lang="en-GB" sz="2400" b="1" dirty="0">
              <a:solidFill>
                <a:srgbClr val="FF0000"/>
              </a:solidFill>
            </a:endParaRPr>
          </a:p>
        </p:txBody>
      </p:sp>
    </p:spTree>
    <p:extLst>
      <p:ext uri="{BB962C8B-B14F-4D97-AF65-F5344CB8AC3E}">
        <p14:creationId xmlns:p14="http://schemas.microsoft.com/office/powerpoint/2010/main" val="74041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45157C-D77E-1649-9D83-3CA9F6B18D14}"/>
              </a:ext>
            </a:extLst>
          </p:cNvPr>
          <p:cNvSpPr>
            <a:spLocks noGrp="1"/>
          </p:cNvSpPr>
          <p:nvPr>
            <p:ph type="title"/>
          </p:nvPr>
        </p:nvSpPr>
        <p:spPr>
          <a:xfrm>
            <a:off x="2140528" y="768048"/>
            <a:ext cx="3600516" cy="4618299"/>
          </a:xfrm>
        </p:spPr>
        <p:txBody>
          <a:bodyPr>
            <a:normAutofit/>
          </a:bodyPr>
          <a:lstStyle/>
          <a:p>
            <a:r>
              <a:rPr lang="en-GB" sz="4000" dirty="0">
                <a:latin typeface="McGill Sans"/>
                <a:cs typeface="Arial"/>
              </a:rPr>
              <a:t>2023</a:t>
            </a:r>
            <a:endParaRPr lang="en-GB" sz="2400" b="0" dirty="0">
              <a:solidFill>
                <a:schemeClr val="tx1"/>
              </a:solidFill>
              <a:latin typeface="+mj-lt"/>
            </a:endParaRPr>
          </a:p>
        </p:txBody>
      </p:sp>
      <p:sp>
        <p:nvSpPr>
          <p:cNvPr id="4" name="Rectangle 3">
            <a:extLst>
              <a:ext uri="{FF2B5EF4-FFF2-40B4-BE49-F238E27FC236}">
                <a16:creationId xmlns:a16="http://schemas.microsoft.com/office/drawing/2014/main" id="{A2FDA191-5BC8-C548-B343-A4B5DB04DDBE}"/>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A screenshot of McGill's homepage circa 2023 with news stories and links to a program finder.">
            <a:extLst>
              <a:ext uri="{FF2B5EF4-FFF2-40B4-BE49-F238E27FC236}">
                <a16:creationId xmlns:a16="http://schemas.microsoft.com/office/drawing/2014/main" id="{9EB9198A-EB8E-C443-9E82-0BE774330EF1}"/>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b="46857"/>
          <a:stretch/>
        </p:blipFill>
        <p:spPr>
          <a:xfrm>
            <a:off x="7075403" y="0"/>
            <a:ext cx="3967066" cy="6973606"/>
          </a:xfrm>
          <a:prstGeom prst="rect">
            <a:avLst/>
          </a:prstGeom>
        </p:spPr>
      </p:pic>
    </p:spTree>
    <p:extLst>
      <p:ext uri="{BB962C8B-B14F-4D97-AF65-F5344CB8AC3E}">
        <p14:creationId xmlns:p14="http://schemas.microsoft.com/office/powerpoint/2010/main" val="136244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640D-9261-7F84-6648-4F336F2C0D43}"/>
              </a:ext>
            </a:extLst>
          </p:cNvPr>
          <p:cNvSpPr>
            <a:spLocks noGrp="1"/>
          </p:cNvSpPr>
          <p:nvPr>
            <p:ph type="title"/>
          </p:nvPr>
        </p:nvSpPr>
        <p:spPr>
          <a:xfrm>
            <a:off x="2286000" y="-1096700"/>
            <a:ext cx="8478456" cy="1096700"/>
          </a:xfrm>
        </p:spPr>
        <p:txBody>
          <a:bodyPr vert="horz" lIns="0" tIns="0" rIns="0" bIns="45720" rtlCol="0" anchor="b">
            <a:normAutofit/>
          </a:bodyPr>
          <a:lstStyle/>
          <a:p>
            <a:r>
              <a:rPr lang="en-GB" dirty="0"/>
              <a:t>Citation sur la </a:t>
            </a:r>
            <a:r>
              <a:rPr lang="en-GB" dirty="0" err="1"/>
              <a:t>diversité</a:t>
            </a:r>
            <a:r>
              <a:rPr lang="en-GB" dirty="0"/>
              <a:t> par Arthur Chan, Planned Parenthood</a:t>
            </a:r>
          </a:p>
        </p:txBody>
      </p:sp>
      <p:pic>
        <p:nvPicPr>
          <p:cNvPr id="8" name="Picture 7" descr="Diversity is a fact. Equity is a choice. Inclusion is an action. Belonging is an outcome. Quote by Arthur Chan, Vice President of Diversity, Equity and Inclusion, Planned Parenthood.">
            <a:extLst>
              <a:ext uri="{FF2B5EF4-FFF2-40B4-BE49-F238E27FC236}">
                <a16:creationId xmlns:a16="http://schemas.microsoft.com/office/drawing/2014/main" id="{5A37F5DB-CF8B-322F-404B-7F9B9DF72C0E}"/>
              </a:ext>
            </a:extLst>
          </p:cNvPr>
          <p:cNvPicPr>
            <a:picLocks noChangeAspect="1"/>
          </p:cNvPicPr>
          <p:nvPr/>
        </p:nvPicPr>
        <p:blipFill rotWithShape="1">
          <a:blip r:embed="rId3"/>
          <a:srcRect r="1679"/>
          <a:stretch/>
        </p:blipFill>
        <p:spPr>
          <a:xfrm>
            <a:off x="3165132" y="979230"/>
            <a:ext cx="7487864" cy="4772331"/>
          </a:xfrm>
          <a:prstGeom prst="rect">
            <a:avLst/>
          </a:prstGeom>
        </p:spPr>
      </p:pic>
    </p:spTree>
    <p:extLst>
      <p:ext uri="{BB962C8B-B14F-4D97-AF65-F5344CB8AC3E}">
        <p14:creationId xmlns:p14="http://schemas.microsoft.com/office/powerpoint/2010/main" val="4145895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020D-4527-1347-96B2-BF440866926E}"/>
              </a:ext>
            </a:extLst>
          </p:cNvPr>
          <p:cNvSpPr>
            <a:spLocks noGrp="1"/>
          </p:cNvSpPr>
          <p:nvPr>
            <p:ph type="title"/>
          </p:nvPr>
        </p:nvSpPr>
        <p:spPr/>
        <p:txBody>
          <a:bodyPr/>
          <a:lstStyle/>
          <a:p>
            <a:r>
              <a:rPr lang="en-GB" sz="6000" b="1" dirty="0">
                <a:latin typeface="McGill Sans" pitchFamily="2" charset="0"/>
              </a:rPr>
              <a:t>La </a:t>
            </a:r>
            <a:r>
              <a:rPr lang="en-GB" sz="6000" b="1" dirty="0" err="1">
                <a:latin typeface="McGill Sans" pitchFamily="2" charset="0"/>
              </a:rPr>
              <a:t>diversité</a:t>
            </a:r>
            <a:r>
              <a:rPr lang="en-GB" sz="6000" b="1" dirty="0">
                <a:latin typeface="McGill Sans" pitchFamily="2" charset="0"/>
              </a:rPr>
              <a:t> </a:t>
            </a:r>
            <a:r>
              <a:rPr lang="en-GB" sz="6000" b="1" dirty="0" err="1">
                <a:latin typeface="McGill Sans" pitchFamily="2" charset="0"/>
              </a:rPr>
              <a:t>est</a:t>
            </a:r>
            <a:r>
              <a:rPr lang="en-GB" sz="6000" b="1" dirty="0">
                <a:latin typeface="McGill Sans" pitchFamily="2" charset="0"/>
              </a:rPr>
              <a:t> un fait</a:t>
            </a:r>
          </a:p>
        </p:txBody>
      </p:sp>
    </p:spTree>
    <p:extLst>
      <p:ext uri="{BB962C8B-B14F-4D97-AF65-F5344CB8AC3E}">
        <p14:creationId xmlns:p14="http://schemas.microsoft.com/office/powerpoint/2010/main" val="2061399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5" name="Google Shape;695;p57" descr="McGill Students – Racial / Ethnic Identity statistics from Fall 2022&#10;"/>
          <p:cNvSpPr txBox="1">
            <a:spLocks noGrp="1"/>
          </p:cNvSpPr>
          <p:nvPr>
            <p:ph type="title" idx="3"/>
          </p:nvPr>
        </p:nvSpPr>
        <p:spPr>
          <a:xfrm>
            <a:off x="975360" y="278471"/>
            <a:ext cx="10401937" cy="763600"/>
          </a:xfrm>
          <a:prstGeom prst="rect">
            <a:avLst/>
          </a:prstGeom>
        </p:spPr>
        <p:txBody>
          <a:bodyPr spcFirstLastPara="1" wrap="square" lIns="121900" tIns="121900" rIns="121900" bIns="121900" anchor="t" anchorCtr="0">
            <a:noAutofit/>
          </a:bodyPr>
          <a:lstStyle/>
          <a:p>
            <a:r>
              <a:rPr lang="en-CA" sz="3450" dirty="0" err="1">
                <a:solidFill>
                  <a:srgbClr val="FF0000"/>
                </a:solidFill>
                <a:latin typeface="McGill Sans" pitchFamily="2" charset="0"/>
              </a:rPr>
              <a:t>Étudiants</a:t>
            </a:r>
            <a:r>
              <a:rPr lang="en-CA" sz="3450" dirty="0">
                <a:solidFill>
                  <a:srgbClr val="FF0000"/>
                </a:solidFill>
                <a:latin typeface="McGill Sans" pitchFamily="2" charset="0"/>
              </a:rPr>
              <a:t> de McGill – </a:t>
            </a:r>
            <a:r>
              <a:rPr lang="en-CA" sz="3450" dirty="0" err="1">
                <a:solidFill>
                  <a:srgbClr val="FF0000"/>
                </a:solidFill>
                <a:latin typeface="McGill Sans" pitchFamily="2" charset="0"/>
              </a:rPr>
              <a:t>Identité</a:t>
            </a:r>
            <a:r>
              <a:rPr lang="en-CA" sz="3450" dirty="0">
                <a:solidFill>
                  <a:srgbClr val="FF0000"/>
                </a:solidFill>
                <a:latin typeface="McGill Sans" pitchFamily="2" charset="0"/>
              </a:rPr>
              <a:t> </a:t>
            </a:r>
            <a:r>
              <a:rPr lang="en-CA" sz="3450" dirty="0" err="1">
                <a:solidFill>
                  <a:srgbClr val="FF0000"/>
                </a:solidFill>
                <a:latin typeface="McGill Sans" pitchFamily="2" charset="0"/>
              </a:rPr>
              <a:t>raciale</a:t>
            </a:r>
            <a:r>
              <a:rPr lang="en-CA" sz="3450" dirty="0">
                <a:solidFill>
                  <a:srgbClr val="FF0000"/>
                </a:solidFill>
                <a:latin typeface="McGill Sans" pitchFamily="2" charset="0"/>
              </a:rPr>
              <a:t> / </a:t>
            </a:r>
            <a:r>
              <a:rPr lang="en-CA" sz="3450" dirty="0" err="1">
                <a:solidFill>
                  <a:srgbClr val="FF0000"/>
                </a:solidFill>
                <a:latin typeface="McGill Sans" pitchFamily="2" charset="0"/>
              </a:rPr>
              <a:t>ethnique</a:t>
            </a:r>
            <a:br>
              <a:rPr lang="en-CA" sz="3450" dirty="0">
                <a:solidFill>
                  <a:srgbClr val="FF0000"/>
                </a:solidFill>
                <a:latin typeface="McGill Sans" pitchFamily="2" charset="0"/>
              </a:rPr>
            </a:br>
            <a:r>
              <a:rPr lang="en-CA" sz="3450" dirty="0">
                <a:solidFill>
                  <a:srgbClr val="FF0000"/>
                </a:solidFill>
                <a:latin typeface="McGill Sans" pitchFamily="2" charset="0"/>
              </a:rPr>
              <a:t>(</a:t>
            </a:r>
            <a:r>
              <a:rPr lang="en-CA" sz="3450" dirty="0" err="1">
                <a:solidFill>
                  <a:srgbClr val="FF0000"/>
                </a:solidFill>
                <a:latin typeface="McGill Sans" pitchFamily="2" charset="0"/>
              </a:rPr>
              <a:t>Automne</a:t>
            </a:r>
            <a:r>
              <a:rPr lang="en-CA" sz="3450" dirty="0">
                <a:solidFill>
                  <a:srgbClr val="FF0000"/>
                </a:solidFill>
                <a:latin typeface="McGill Sans" pitchFamily="2" charset="0"/>
              </a:rPr>
              <a:t>) 2022</a:t>
            </a:r>
            <a:endParaRPr sz="2400" dirty="0">
              <a:solidFill>
                <a:srgbClr val="FF0000"/>
              </a:solidFill>
              <a:latin typeface="McGill Sans" pitchFamily="2" charset="0"/>
            </a:endParaRPr>
          </a:p>
        </p:txBody>
      </p:sp>
      <p:grpSp>
        <p:nvGrpSpPr>
          <p:cNvPr id="3" name="Group 2">
            <a:extLst>
              <a:ext uri="{FF2B5EF4-FFF2-40B4-BE49-F238E27FC236}">
                <a16:creationId xmlns:a16="http://schemas.microsoft.com/office/drawing/2014/main" id="{9D4BBBD4-36B6-421F-8DA5-7C5F344DE6C1}"/>
              </a:ext>
            </a:extLst>
          </p:cNvPr>
          <p:cNvGrpSpPr/>
          <p:nvPr/>
        </p:nvGrpSpPr>
        <p:grpSpPr>
          <a:xfrm>
            <a:off x="959646" y="1421276"/>
            <a:ext cx="11174134" cy="4565987"/>
            <a:chOff x="959646" y="1421276"/>
            <a:chExt cx="11174134" cy="4565987"/>
          </a:xfrm>
        </p:grpSpPr>
        <p:cxnSp>
          <p:nvCxnSpPr>
            <p:cNvPr id="6" name="Google Shape;715;p57">
              <a:extLst>
                <a:ext uri="{FF2B5EF4-FFF2-40B4-BE49-F238E27FC236}">
                  <a16:creationId xmlns:a16="http://schemas.microsoft.com/office/drawing/2014/main" id="{A9605B4C-A3DA-6BD9-EC8E-7A0B620D3F06}"/>
                </a:ext>
                <a:ext uri="{C183D7F6-B498-43B3-948B-1728B52AA6E4}">
                  <adec:decorative xmlns:adec="http://schemas.microsoft.com/office/drawing/2017/decorative" val="1"/>
                </a:ext>
              </a:extLst>
            </p:cNvPr>
            <p:cNvCxnSpPr>
              <a:cxnSpLocks/>
            </p:cNvCxnSpPr>
            <p:nvPr/>
          </p:nvCxnSpPr>
          <p:spPr>
            <a:xfrm rot="10800000">
              <a:off x="6950351" y="5419165"/>
              <a:ext cx="1302949" cy="213559"/>
            </a:xfrm>
            <a:prstGeom prst="bentConnector3">
              <a:avLst>
                <a:gd name="adj1" fmla="val 50000"/>
              </a:avLst>
            </a:prstGeom>
            <a:noFill/>
            <a:ln w="9525" cap="flat" cmpd="sng">
              <a:solidFill>
                <a:srgbClr val="FF0000"/>
              </a:solidFill>
              <a:prstDash val="solid"/>
              <a:round/>
              <a:headEnd type="diamond" w="med" len="med"/>
              <a:tailEnd type="none" w="med" len="med"/>
            </a:ln>
          </p:spPr>
        </p:cxnSp>
        <p:cxnSp>
          <p:nvCxnSpPr>
            <p:cNvPr id="7" name="Google Shape;715;p57">
              <a:extLst>
                <a:ext uri="{FF2B5EF4-FFF2-40B4-BE49-F238E27FC236}">
                  <a16:creationId xmlns:a16="http://schemas.microsoft.com/office/drawing/2014/main" id="{C5DA77E2-0451-C814-857F-45CEEBB2CECD}"/>
                </a:ext>
                <a:ext uri="{C183D7F6-B498-43B3-948B-1728B52AA6E4}">
                  <adec:decorative xmlns:adec="http://schemas.microsoft.com/office/drawing/2017/decorative" val="1"/>
                </a:ext>
              </a:extLst>
            </p:cNvPr>
            <p:cNvCxnSpPr>
              <a:cxnSpLocks/>
            </p:cNvCxnSpPr>
            <p:nvPr/>
          </p:nvCxnSpPr>
          <p:spPr>
            <a:xfrm flipH="1">
              <a:off x="7677691" y="4638164"/>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8" name="Google Shape;715;p57">
              <a:extLst>
                <a:ext uri="{FF2B5EF4-FFF2-40B4-BE49-F238E27FC236}">
                  <a16:creationId xmlns:a16="http://schemas.microsoft.com/office/drawing/2014/main" id="{D34D8795-2F8D-65E6-1EB9-A277D6AD74B2}"/>
                </a:ext>
                <a:ext uri="{C183D7F6-B498-43B3-948B-1728B52AA6E4}">
                  <adec:decorative xmlns:adec="http://schemas.microsoft.com/office/drawing/2017/decorative" val="1"/>
                </a:ext>
              </a:extLst>
            </p:cNvPr>
            <p:cNvCxnSpPr>
              <a:cxnSpLocks/>
            </p:cNvCxnSpPr>
            <p:nvPr/>
          </p:nvCxnSpPr>
          <p:spPr>
            <a:xfrm flipH="1">
              <a:off x="7630081" y="4394853"/>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9" name="Google Shape;715;p57">
              <a:extLst>
                <a:ext uri="{FF2B5EF4-FFF2-40B4-BE49-F238E27FC236}">
                  <a16:creationId xmlns:a16="http://schemas.microsoft.com/office/drawing/2014/main" id="{0BE19675-451B-E9FE-B206-85B1ADDB47D5}"/>
                </a:ext>
                <a:ext uri="{C183D7F6-B498-43B3-948B-1728B52AA6E4}">
                  <adec:decorative xmlns:adec="http://schemas.microsoft.com/office/drawing/2017/decorative" val="1"/>
                </a:ext>
              </a:extLst>
            </p:cNvPr>
            <p:cNvCxnSpPr>
              <a:cxnSpLocks/>
            </p:cNvCxnSpPr>
            <p:nvPr/>
          </p:nvCxnSpPr>
          <p:spPr>
            <a:xfrm flipH="1">
              <a:off x="7819255" y="4090232"/>
              <a:ext cx="1379600" cy="63200"/>
            </a:xfrm>
            <a:prstGeom prst="bentConnector2">
              <a:avLst/>
            </a:prstGeom>
            <a:noFill/>
            <a:ln w="9525" cap="flat" cmpd="sng">
              <a:solidFill>
                <a:schemeClr val="accent1"/>
              </a:solidFill>
              <a:prstDash val="solid"/>
              <a:round/>
              <a:headEnd type="diamond" w="med" len="med"/>
              <a:tailEnd type="none" w="med" len="med"/>
            </a:ln>
          </p:spPr>
        </p:cxnSp>
        <p:cxnSp>
          <p:nvCxnSpPr>
            <p:cNvPr id="10" name="Google Shape;715;p57">
              <a:extLst>
                <a:ext uri="{FF2B5EF4-FFF2-40B4-BE49-F238E27FC236}">
                  <a16:creationId xmlns:a16="http://schemas.microsoft.com/office/drawing/2014/main" id="{206388B4-574D-F00C-07B9-1618C7589EF7}"/>
                </a:ext>
                <a:ext uri="{C183D7F6-B498-43B3-948B-1728B52AA6E4}">
                  <adec:decorative xmlns:adec="http://schemas.microsoft.com/office/drawing/2017/decorative" val="1"/>
                </a:ext>
              </a:extLst>
            </p:cNvPr>
            <p:cNvCxnSpPr>
              <a:cxnSpLocks/>
            </p:cNvCxnSpPr>
            <p:nvPr/>
          </p:nvCxnSpPr>
          <p:spPr>
            <a:xfrm rot="10800000" flipV="1">
              <a:off x="7760911" y="3631491"/>
              <a:ext cx="1270680" cy="278905"/>
            </a:xfrm>
            <a:prstGeom prst="bentConnector3">
              <a:avLst>
                <a:gd name="adj1" fmla="val 50000"/>
              </a:avLst>
            </a:prstGeom>
            <a:noFill/>
            <a:ln w="9525" cap="flat" cmpd="sng">
              <a:solidFill>
                <a:schemeClr val="accent1"/>
              </a:solidFill>
              <a:prstDash val="solid"/>
              <a:round/>
              <a:headEnd type="diamond" w="med" len="med"/>
              <a:tailEnd type="none" w="med" len="med"/>
            </a:ln>
          </p:spPr>
        </p:cxnSp>
        <p:sp>
          <p:nvSpPr>
            <p:cNvPr id="60" name="Google Shape;699;p57">
              <a:extLst>
                <a:ext uri="{FF2B5EF4-FFF2-40B4-BE49-F238E27FC236}">
                  <a16:creationId xmlns:a16="http://schemas.microsoft.com/office/drawing/2014/main" id="{CB091A1E-40DE-093A-DE47-097C94AA82CE}"/>
                </a:ext>
              </a:extLst>
            </p:cNvPr>
            <p:cNvSpPr txBox="1"/>
            <p:nvPr/>
          </p:nvSpPr>
          <p:spPr>
            <a:xfrm>
              <a:off x="9047113" y="5638420"/>
              <a:ext cx="2618494" cy="331405"/>
            </a:xfrm>
            <a:prstGeom prst="rect">
              <a:avLst/>
            </a:prstGeom>
            <a:noFill/>
            <a:ln>
              <a:noFill/>
            </a:ln>
          </p:spPr>
          <p:txBody>
            <a:bodyPr spcFirstLastPara="1" wrap="square" lIns="0" tIns="8467" rIns="0" bIns="0" anchor="t" anchorCtr="0">
              <a:noAutofit/>
            </a:bodyPr>
            <a:lstStyle/>
            <a:p>
              <a:pPr marL="121285" marR="121285"/>
              <a:r>
                <a:rPr lang="en-CA" dirty="0" err="1">
                  <a:solidFill>
                    <a:schemeClr val="dk1"/>
                  </a:solidFill>
                  <a:latin typeface="McGill Sans" pitchFamily="2" charset="0"/>
                  <a:ea typeface="Josefin Sans"/>
                  <a:cs typeface="Josefin Sans"/>
                  <a:sym typeface="Josefin Sans"/>
                </a:rPr>
                <a:t>Asiatique</a:t>
              </a:r>
              <a:r>
                <a:rPr lang="en-CA" dirty="0">
                  <a:solidFill>
                    <a:schemeClr val="dk1"/>
                  </a:solidFill>
                  <a:latin typeface="McGill Sans" pitchFamily="2" charset="0"/>
                  <a:ea typeface="Josefin Sans"/>
                  <a:cs typeface="Josefin Sans"/>
                  <a:sym typeface="Josefin Sans"/>
                </a:rPr>
                <a:t> de </a:t>
              </a:r>
              <a:r>
                <a:rPr lang="en-CA" dirty="0" err="1">
                  <a:solidFill>
                    <a:schemeClr val="dk1"/>
                  </a:solidFill>
                  <a:latin typeface="McGill Sans" pitchFamily="2" charset="0"/>
                  <a:ea typeface="Josefin Sans"/>
                  <a:cs typeface="Josefin Sans"/>
                  <a:sym typeface="Josefin Sans"/>
                </a:rPr>
                <a:t>l’Ouest</a:t>
              </a:r>
              <a:endParaRPr lang="en-US" dirty="0">
                <a:solidFill>
                  <a:schemeClr val="dk1"/>
                </a:solidFill>
                <a:latin typeface="McGill Sans" pitchFamily="2" charset="0"/>
                <a:ea typeface="Josefin Sans"/>
                <a:cs typeface="Josefin Sans"/>
              </a:endParaRPr>
            </a:p>
          </p:txBody>
        </p:sp>
        <p:sp>
          <p:nvSpPr>
            <p:cNvPr id="53" name="Google Shape;700;p57">
              <a:extLst>
                <a:ext uri="{FF2B5EF4-FFF2-40B4-BE49-F238E27FC236}">
                  <a16:creationId xmlns:a16="http://schemas.microsoft.com/office/drawing/2014/main" id="{5EA6677C-093C-009E-7615-098DB9FE49E4}"/>
                </a:ext>
              </a:extLst>
            </p:cNvPr>
            <p:cNvSpPr txBox="1"/>
            <p:nvPr/>
          </p:nvSpPr>
          <p:spPr>
            <a:xfrm>
              <a:off x="8265013" y="5637263"/>
              <a:ext cx="107368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2.6%</a:t>
              </a:r>
              <a:endParaRPr sz="2400" b="1" dirty="0">
                <a:solidFill>
                  <a:schemeClr val="accent1"/>
                </a:solidFill>
                <a:latin typeface="McGill Sans" pitchFamily="2" charset="0"/>
                <a:ea typeface="Josefin Sans"/>
                <a:cs typeface="Josefin Sans"/>
                <a:sym typeface="Josefin Sans"/>
              </a:endParaRPr>
            </a:p>
          </p:txBody>
        </p:sp>
        <p:cxnSp>
          <p:nvCxnSpPr>
            <p:cNvPr id="715" name="Google Shape;715;p57">
              <a:extLst>
                <a:ext uri="{C183D7F6-B498-43B3-948B-1728B52AA6E4}">
                  <adec:decorative xmlns:adec="http://schemas.microsoft.com/office/drawing/2017/decorative" val="1"/>
                </a:ext>
              </a:extLst>
            </p:cNvPr>
            <p:cNvCxnSpPr>
              <a:cxnSpLocks/>
            </p:cNvCxnSpPr>
            <p:nvPr/>
          </p:nvCxnSpPr>
          <p:spPr>
            <a:xfrm flipH="1">
              <a:off x="6873700" y="5316637"/>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59" name="Google Shape;699;p57">
              <a:extLst>
                <a:ext uri="{FF2B5EF4-FFF2-40B4-BE49-F238E27FC236}">
                  <a16:creationId xmlns:a16="http://schemas.microsoft.com/office/drawing/2014/main" id="{93D35C39-9EAA-2B72-D7FD-E7B7FE4463EF}"/>
                </a:ext>
              </a:extLst>
            </p:cNvPr>
            <p:cNvSpPr txBox="1"/>
            <p:nvPr/>
          </p:nvSpPr>
          <p:spPr>
            <a:xfrm>
              <a:off x="9003870" y="5213023"/>
              <a:ext cx="2132077" cy="331405"/>
            </a:xfrm>
            <a:prstGeom prst="rect">
              <a:avLst/>
            </a:prstGeom>
            <a:noFill/>
            <a:ln>
              <a:noFill/>
            </a:ln>
          </p:spPr>
          <p:txBody>
            <a:bodyPr spcFirstLastPara="1" wrap="square" lIns="0" tIns="8467" rIns="0" bIns="0" anchor="t" anchorCtr="0">
              <a:noAutofit/>
            </a:bodyPr>
            <a:lstStyle/>
            <a:p>
              <a:pPr marL="121285" marR="121285"/>
              <a:r>
                <a:rPr lang="en-CA" dirty="0" err="1">
                  <a:solidFill>
                    <a:schemeClr val="dk1"/>
                  </a:solidFill>
                  <a:latin typeface="McGill Sans" pitchFamily="2" charset="0"/>
                  <a:ea typeface="Josefin Sans"/>
                  <a:cs typeface="Josefin Sans"/>
                  <a:sym typeface="Josefin Sans"/>
                </a:rPr>
                <a:t>Asie</a:t>
              </a:r>
              <a:r>
                <a:rPr lang="en-CA" dirty="0">
                  <a:solidFill>
                    <a:schemeClr val="dk1"/>
                  </a:solidFill>
                  <a:latin typeface="McGill Sans" pitchFamily="2" charset="0"/>
                  <a:ea typeface="Josefin Sans"/>
                  <a:cs typeface="Josefin Sans"/>
                  <a:sym typeface="Josefin Sans"/>
                </a:rPr>
                <a:t> du Sud-Est</a:t>
              </a:r>
              <a:endParaRPr lang="en-US" dirty="0">
                <a:solidFill>
                  <a:schemeClr val="dk1"/>
                </a:solidFill>
                <a:latin typeface="McGill Sans" pitchFamily="2" charset="0"/>
                <a:ea typeface="Josefin Sans"/>
                <a:cs typeface="Josefin Sans"/>
              </a:endParaRPr>
            </a:p>
          </p:txBody>
        </p:sp>
        <p:sp>
          <p:nvSpPr>
            <p:cNvPr id="52" name="Google Shape;700;p57">
              <a:extLst>
                <a:ext uri="{FF2B5EF4-FFF2-40B4-BE49-F238E27FC236}">
                  <a16:creationId xmlns:a16="http://schemas.microsoft.com/office/drawing/2014/main" id="{9BD837E0-678F-7A0A-020A-7F7DD78C05D9}"/>
                </a:ext>
              </a:extLst>
            </p:cNvPr>
            <p:cNvSpPr txBox="1"/>
            <p:nvPr/>
          </p:nvSpPr>
          <p:spPr>
            <a:xfrm>
              <a:off x="8253301" y="5220171"/>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2.2%</a:t>
              </a:r>
              <a:endParaRPr sz="2400" b="1" dirty="0">
                <a:solidFill>
                  <a:schemeClr val="accent1"/>
                </a:solidFill>
                <a:latin typeface="McGill Sans" pitchFamily="2" charset="0"/>
                <a:ea typeface="Josefin Sans"/>
                <a:cs typeface="Josefin Sans"/>
                <a:sym typeface="Josefin Sans"/>
              </a:endParaRPr>
            </a:p>
          </p:txBody>
        </p:sp>
        <p:sp>
          <p:nvSpPr>
            <p:cNvPr id="58" name="Google Shape;699;p57">
              <a:extLst>
                <a:ext uri="{FF2B5EF4-FFF2-40B4-BE49-F238E27FC236}">
                  <a16:creationId xmlns:a16="http://schemas.microsoft.com/office/drawing/2014/main" id="{1AB5075A-5E04-3A1B-5363-42BE4D1945CB}"/>
                </a:ext>
              </a:extLst>
            </p:cNvPr>
            <p:cNvSpPr txBox="1"/>
            <p:nvPr/>
          </p:nvSpPr>
          <p:spPr>
            <a:xfrm>
              <a:off x="9545275" y="4812286"/>
              <a:ext cx="2291770" cy="341301"/>
            </a:xfrm>
            <a:prstGeom prst="rect">
              <a:avLst/>
            </a:prstGeom>
            <a:noFill/>
            <a:ln>
              <a:noFill/>
            </a:ln>
          </p:spPr>
          <p:txBody>
            <a:bodyPr spcFirstLastPara="1" wrap="square" lIns="0" tIns="8467" rIns="0" bIns="0" anchor="t" anchorCtr="0">
              <a:noAutofit/>
            </a:bodyPr>
            <a:lstStyle/>
            <a:p>
              <a:pPr marL="121285" marR="121285"/>
              <a:r>
                <a:rPr lang="en-CA" dirty="0">
                  <a:solidFill>
                    <a:schemeClr val="dk1"/>
                  </a:solidFill>
                  <a:latin typeface="McGill Sans" pitchFamily="2" charset="0"/>
                  <a:ea typeface="Josefin Sans"/>
                  <a:cs typeface="Josefin Sans"/>
                  <a:sym typeface="Josefin Sans"/>
                </a:rPr>
                <a:t>Sud-</a:t>
              </a:r>
              <a:r>
                <a:rPr lang="en-CA" dirty="0" err="1">
                  <a:solidFill>
                    <a:schemeClr val="dk1"/>
                  </a:solidFill>
                  <a:latin typeface="McGill Sans" pitchFamily="2" charset="0"/>
                  <a:ea typeface="Josefin Sans"/>
                  <a:cs typeface="Josefin Sans"/>
                  <a:sym typeface="Josefin Sans"/>
                </a:rPr>
                <a:t>Asiatique</a:t>
              </a:r>
              <a:endParaRPr lang="en-US" dirty="0">
                <a:solidFill>
                  <a:schemeClr val="dk1"/>
                </a:solidFill>
                <a:latin typeface="McGill Sans" pitchFamily="2" charset="0"/>
                <a:ea typeface="Josefin Sans"/>
                <a:cs typeface="Josefin Sans"/>
              </a:endParaRPr>
            </a:p>
          </p:txBody>
        </p:sp>
        <p:sp>
          <p:nvSpPr>
            <p:cNvPr id="51" name="Google Shape;700;p57">
              <a:extLst>
                <a:ext uri="{FF2B5EF4-FFF2-40B4-BE49-F238E27FC236}">
                  <a16:creationId xmlns:a16="http://schemas.microsoft.com/office/drawing/2014/main" id="{F6E35A1B-F0A9-B4D4-EE04-76B6F1285A6A}"/>
                </a:ext>
              </a:extLst>
            </p:cNvPr>
            <p:cNvSpPr txBox="1"/>
            <p:nvPr/>
          </p:nvSpPr>
          <p:spPr>
            <a:xfrm>
              <a:off x="8746725" y="4813856"/>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7.3%</a:t>
              </a:r>
              <a:endParaRPr sz="2400" b="1" dirty="0">
                <a:solidFill>
                  <a:schemeClr val="accent1"/>
                </a:solidFill>
                <a:latin typeface="McGill Sans" pitchFamily="2" charset="0"/>
                <a:ea typeface="Josefin Sans"/>
                <a:cs typeface="Josefin Sans"/>
                <a:sym typeface="Josefin Sans"/>
              </a:endParaRPr>
            </a:p>
          </p:txBody>
        </p:sp>
        <p:cxnSp>
          <p:nvCxnSpPr>
            <p:cNvPr id="4" name="Google Shape;715;p57">
              <a:extLst>
                <a:ext uri="{FF2B5EF4-FFF2-40B4-BE49-F238E27FC236}">
                  <a16:creationId xmlns:a16="http://schemas.microsoft.com/office/drawing/2014/main" id="{CFC836D1-4115-8A18-B1BD-CA2A9285E924}"/>
                </a:ext>
                <a:ext uri="{C183D7F6-B498-43B3-948B-1728B52AA6E4}">
                  <adec:decorative xmlns:adec="http://schemas.microsoft.com/office/drawing/2017/decorative" val="1"/>
                </a:ext>
              </a:extLst>
            </p:cNvPr>
            <p:cNvCxnSpPr>
              <a:cxnSpLocks/>
            </p:cNvCxnSpPr>
            <p:nvPr/>
          </p:nvCxnSpPr>
          <p:spPr>
            <a:xfrm flipH="1">
              <a:off x="7367124" y="4853573"/>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57" name="Google Shape;699;p57">
              <a:extLst>
                <a:ext uri="{FF2B5EF4-FFF2-40B4-BE49-F238E27FC236}">
                  <a16:creationId xmlns:a16="http://schemas.microsoft.com/office/drawing/2014/main" id="{E883D7D1-A27C-CD27-B698-90DCF7BFBC8B}"/>
                </a:ext>
              </a:extLst>
            </p:cNvPr>
            <p:cNvSpPr txBox="1"/>
            <p:nvPr/>
          </p:nvSpPr>
          <p:spPr>
            <a:xfrm>
              <a:off x="9902111" y="4468808"/>
              <a:ext cx="1469244" cy="331405"/>
            </a:xfrm>
            <a:prstGeom prst="rect">
              <a:avLst/>
            </a:prstGeom>
            <a:noFill/>
            <a:ln>
              <a:noFill/>
            </a:ln>
          </p:spPr>
          <p:txBody>
            <a:bodyPr spcFirstLastPara="1" wrap="square" lIns="0" tIns="8467" rIns="0" bIns="0" anchor="t" anchorCtr="0">
              <a:noAutofit/>
            </a:bodyPr>
            <a:lstStyle/>
            <a:p>
              <a:pPr marL="121285" marR="121285"/>
              <a:r>
                <a:rPr lang="en-CA" dirty="0" err="1">
                  <a:solidFill>
                    <a:schemeClr val="dk1"/>
                  </a:solidFill>
                  <a:latin typeface="McGill Sans" pitchFamily="2" charset="0"/>
                  <a:ea typeface="Josefin Sans"/>
                  <a:cs typeface="Josefin Sans"/>
                  <a:sym typeface="Josefin Sans"/>
                </a:rPr>
                <a:t>Japonais</a:t>
              </a:r>
              <a:endParaRPr lang="en-US" dirty="0">
                <a:solidFill>
                  <a:schemeClr val="dk1"/>
                </a:solidFill>
                <a:latin typeface="McGill Sans" pitchFamily="2" charset="0"/>
                <a:ea typeface="Josefin Sans"/>
                <a:cs typeface="Josefin Sans"/>
              </a:endParaRPr>
            </a:p>
          </p:txBody>
        </p:sp>
        <p:sp>
          <p:nvSpPr>
            <p:cNvPr id="56" name="Google Shape;699;p57">
              <a:extLst>
                <a:ext uri="{FF2B5EF4-FFF2-40B4-BE49-F238E27FC236}">
                  <a16:creationId xmlns:a16="http://schemas.microsoft.com/office/drawing/2014/main" id="{97A8A0BD-5348-C39E-D8F3-A999373B19E4}"/>
                </a:ext>
              </a:extLst>
            </p:cNvPr>
            <p:cNvSpPr txBox="1"/>
            <p:nvPr/>
          </p:nvSpPr>
          <p:spPr>
            <a:xfrm>
              <a:off x="9850058" y="4181688"/>
              <a:ext cx="2283722" cy="291821"/>
            </a:xfrm>
            <a:prstGeom prst="rect">
              <a:avLst/>
            </a:prstGeom>
            <a:noFill/>
            <a:ln>
              <a:noFill/>
            </a:ln>
          </p:spPr>
          <p:txBody>
            <a:bodyPr spcFirstLastPara="1" wrap="square" lIns="0" tIns="8467" rIns="0" bIns="0" anchor="t" anchorCtr="0">
              <a:noAutofit/>
            </a:bodyPr>
            <a:lstStyle/>
            <a:p>
              <a:pPr marL="121285" marR="121285"/>
              <a:r>
                <a:rPr lang="en-CA" dirty="0">
                  <a:solidFill>
                    <a:schemeClr val="dk1"/>
                  </a:solidFill>
                  <a:latin typeface="McGill Sans" pitchFamily="2" charset="0"/>
                  <a:ea typeface="Josefin Sans"/>
                  <a:cs typeface="Josefin Sans"/>
                  <a:sym typeface="Josefin Sans"/>
                </a:rPr>
                <a:t>Latino-</a:t>
              </a:r>
              <a:r>
                <a:rPr lang="en-CA" dirty="0" err="1">
                  <a:solidFill>
                    <a:schemeClr val="dk1"/>
                  </a:solidFill>
                  <a:latin typeface="McGill Sans" pitchFamily="2" charset="0"/>
                  <a:ea typeface="Josefin Sans"/>
                  <a:cs typeface="Josefin Sans"/>
                  <a:sym typeface="Josefin Sans"/>
                </a:rPr>
                <a:t>américain</a:t>
              </a:r>
              <a:endParaRPr lang="en-US" dirty="0">
                <a:solidFill>
                  <a:schemeClr val="dk1"/>
                </a:solidFill>
                <a:latin typeface="McGill Sans" pitchFamily="2" charset="0"/>
                <a:ea typeface="Josefin Sans"/>
                <a:cs typeface="Josefin Sans"/>
              </a:endParaRPr>
            </a:p>
          </p:txBody>
        </p:sp>
        <p:sp>
          <p:nvSpPr>
            <p:cNvPr id="49" name="Google Shape;700;p57">
              <a:extLst>
                <a:ext uri="{FF2B5EF4-FFF2-40B4-BE49-F238E27FC236}">
                  <a16:creationId xmlns:a16="http://schemas.microsoft.com/office/drawing/2014/main" id="{41184733-E024-DDDC-B7DB-9EADC967C8D1}"/>
                </a:ext>
              </a:extLst>
            </p:cNvPr>
            <p:cNvSpPr txBox="1"/>
            <p:nvPr/>
          </p:nvSpPr>
          <p:spPr>
            <a:xfrm>
              <a:off x="9053500" y="4161896"/>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4.6%</a:t>
              </a:r>
              <a:endParaRPr sz="2400" b="1" dirty="0">
                <a:solidFill>
                  <a:schemeClr val="accent1"/>
                </a:solidFill>
                <a:latin typeface="McGill Sans" pitchFamily="2" charset="0"/>
                <a:ea typeface="Josefin Sans"/>
                <a:cs typeface="Josefin Sans"/>
                <a:sym typeface="Josefin Sans"/>
              </a:endParaRPr>
            </a:p>
          </p:txBody>
        </p:sp>
        <p:sp>
          <p:nvSpPr>
            <p:cNvPr id="50" name="Google Shape;700;p57">
              <a:extLst>
                <a:ext uri="{FF2B5EF4-FFF2-40B4-BE49-F238E27FC236}">
                  <a16:creationId xmlns:a16="http://schemas.microsoft.com/office/drawing/2014/main" id="{36F5DE5D-7088-025A-956A-FDFFBB5547C6}"/>
                </a:ext>
              </a:extLst>
            </p:cNvPr>
            <p:cNvSpPr txBox="1"/>
            <p:nvPr/>
          </p:nvSpPr>
          <p:spPr>
            <a:xfrm>
              <a:off x="9077084" y="4463856"/>
              <a:ext cx="1012849"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0.8%</a:t>
              </a:r>
              <a:endParaRPr sz="2400" b="1" dirty="0">
                <a:solidFill>
                  <a:schemeClr val="accent1"/>
                </a:solidFill>
                <a:latin typeface="McGill Sans" pitchFamily="2" charset="0"/>
                <a:ea typeface="Josefin Sans"/>
                <a:cs typeface="Josefin Sans"/>
                <a:sym typeface="Josefin Sans"/>
              </a:endParaRPr>
            </a:p>
          </p:txBody>
        </p:sp>
        <p:sp>
          <p:nvSpPr>
            <p:cNvPr id="61" name="Google Shape;699;p57">
              <a:extLst>
                <a:ext uri="{FF2B5EF4-FFF2-40B4-BE49-F238E27FC236}">
                  <a16:creationId xmlns:a16="http://schemas.microsoft.com/office/drawing/2014/main" id="{6F6754D1-E477-6246-17CE-3CE0072DB4BF}"/>
                </a:ext>
              </a:extLst>
            </p:cNvPr>
            <p:cNvSpPr txBox="1"/>
            <p:nvPr/>
          </p:nvSpPr>
          <p:spPr>
            <a:xfrm>
              <a:off x="9882319" y="3836762"/>
              <a:ext cx="1215560" cy="351197"/>
            </a:xfrm>
            <a:prstGeom prst="rect">
              <a:avLst/>
            </a:prstGeom>
            <a:noFill/>
            <a:ln>
              <a:noFill/>
            </a:ln>
          </p:spPr>
          <p:txBody>
            <a:bodyPr spcFirstLastPara="1" wrap="square" lIns="0" tIns="8467" rIns="0" bIns="0" anchor="t" anchorCtr="0">
              <a:noAutofit/>
            </a:bodyPr>
            <a:lstStyle/>
            <a:p>
              <a:pPr marL="121285" marR="121285"/>
              <a:r>
                <a:rPr lang="en-CA" dirty="0" err="1">
                  <a:solidFill>
                    <a:schemeClr val="dk1"/>
                  </a:solidFill>
                  <a:latin typeface="McGill Sans" pitchFamily="2" charset="0"/>
                  <a:ea typeface="Josefin Sans"/>
                  <a:cs typeface="Josefin Sans"/>
                  <a:sym typeface="Josefin Sans"/>
                </a:rPr>
                <a:t>Coréen</a:t>
              </a:r>
              <a:endParaRPr lang="en-US" dirty="0">
                <a:solidFill>
                  <a:schemeClr val="dk1"/>
                </a:solidFill>
                <a:latin typeface="McGill Sans" pitchFamily="2" charset="0"/>
                <a:ea typeface="Josefin Sans"/>
                <a:cs typeface="Josefin Sans"/>
              </a:endParaRPr>
            </a:p>
          </p:txBody>
        </p:sp>
        <p:sp>
          <p:nvSpPr>
            <p:cNvPr id="54" name="Google Shape;700;p57">
              <a:extLst>
                <a:ext uri="{FF2B5EF4-FFF2-40B4-BE49-F238E27FC236}">
                  <a16:creationId xmlns:a16="http://schemas.microsoft.com/office/drawing/2014/main" id="{E598DDA2-86D0-B67B-1C58-A5BB6B50BBBB}"/>
                </a:ext>
              </a:extLst>
            </p:cNvPr>
            <p:cNvSpPr txBox="1"/>
            <p:nvPr/>
          </p:nvSpPr>
          <p:spPr>
            <a:xfrm>
              <a:off x="9188010" y="3837704"/>
              <a:ext cx="1047327"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1.5%</a:t>
              </a:r>
              <a:endParaRPr sz="2400" b="1" dirty="0">
                <a:solidFill>
                  <a:schemeClr val="accent1"/>
                </a:solidFill>
                <a:latin typeface="McGill Sans" pitchFamily="2" charset="0"/>
                <a:ea typeface="Josefin Sans"/>
                <a:cs typeface="Josefin Sans"/>
                <a:sym typeface="Josefin Sans"/>
              </a:endParaRPr>
            </a:p>
          </p:txBody>
        </p:sp>
        <p:sp>
          <p:nvSpPr>
            <p:cNvPr id="43" name="Google Shape;699;p57">
              <a:extLst>
                <a:ext uri="{FF2B5EF4-FFF2-40B4-BE49-F238E27FC236}">
                  <a16:creationId xmlns:a16="http://schemas.microsoft.com/office/drawing/2014/main" id="{5A850265-AC58-A26F-634E-83BCB72BB827}"/>
                </a:ext>
              </a:extLst>
            </p:cNvPr>
            <p:cNvSpPr txBox="1"/>
            <p:nvPr/>
          </p:nvSpPr>
          <p:spPr>
            <a:xfrm>
              <a:off x="9846385" y="3516816"/>
              <a:ext cx="1819222" cy="341301"/>
            </a:xfrm>
            <a:prstGeom prst="rect">
              <a:avLst/>
            </a:prstGeom>
            <a:noFill/>
            <a:ln>
              <a:noFill/>
            </a:ln>
          </p:spPr>
          <p:txBody>
            <a:bodyPr spcFirstLastPara="1" wrap="square" lIns="0" tIns="8467" rIns="0" bIns="0" anchor="t" anchorCtr="0">
              <a:noAutofit/>
            </a:bodyPr>
            <a:lstStyle/>
            <a:p>
              <a:pPr marL="121285" marR="121285"/>
              <a:r>
                <a:rPr lang="en-CA" dirty="0">
                  <a:solidFill>
                    <a:schemeClr val="dk1"/>
                  </a:solidFill>
                  <a:latin typeface="McGill Sans" pitchFamily="2" charset="0"/>
                  <a:ea typeface="Josefin Sans"/>
                  <a:cs typeface="Josefin Sans"/>
                  <a:sym typeface="Josefin Sans"/>
                </a:rPr>
                <a:t>Filipino</a:t>
              </a:r>
              <a:endParaRPr lang="en-US" dirty="0">
                <a:solidFill>
                  <a:schemeClr val="dk1"/>
                </a:solidFill>
                <a:latin typeface="McGill Sans" pitchFamily="2" charset="0"/>
                <a:ea typeface="Josefin Sans"/>
                <a:cs typeface="Josefin Sans"/>
              </a:endParaRPr>
            </a:p>
          </p:txBody>
        </p:sp>
        <p:sp>
          <p:nvSpPr>
            <p:cNvPr id="55" name="Google Shape;700;p57">
              <a:extLst>
                <a:ext uri="{FF2B5EF4-FFF2-40B4-BE49-F238E27FC236}">
                  <a16:creationId xmlns:a16="http://schemas.microsoft.com/office/drawing/2014/main" id="{B6D41F22-DC5F-F8BF-F142-C73C22B2ED03}"/>
                </a:ext>
              </a:extLst>
            </p:cNvPr>
            <p:cNvSpPr txBox="1"/>
            <p:nvPr/>
          </p:nvSpPr>
          <p:spPr>
            <a:xfrm>
              <a:off x="9089668" y="3517071"/>
              <a:ext cx="1036433"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1.2%</a:t>
              </a:r>
              <a:endParaRPr sz="2400" b="1" dirty="0">
                <a:solidFill>
                  <a:schemeClr val="accent1"/>
                </a:solidFill>
                <a:latin typeface="McGill Sans" pitchFamily="2" charset="0"/>
                <a:ea typeface="Josefin Sans"/>
                <a:cs typeface="Josefin Sans"/>
                <a:sym typeface="Josefin Sans"/>
              </a:endParaRPr>
            </a:p>
          </p:txBody>
        </p:sp>
        <p:sp>
          <p:nvSpPr>
            <p:cNvPr id="701" name="Google Shape;701;p57"/>
            <p:cNvSpPr txBox="1"/>
            <p:nvPr/>
          </p:nvSpPr>
          <p:spPr>
            <a:xfrm>
              <a:off x="9880128" y="3025381"/>
              <a:ext cx="1877600" cy="331396"/>
            </a:xfrm>
            <a:prstGeom prst="rect">
              <a:avLst/>
            </a:prstGeom>
            <a:noFill/>
            <a:ln>
              <a:noFill/>
            </a:ln>
          </p:spPr>
          <p:txBody>
            <a:bodyPr spcFirstLastPara="1" wrap="square" lIns="0" tIns="8467" rIns="0" bIns="0" anchor="t" anchorCtr="0">
              <a:noAutofit/>
            </a:bodyPr>
            <a:lstStyle/>
            <a:p>
              <a:pPr marL="121285" marR="121285"/>
              <a:r>
                <a:rPr lang="en-CA">
                  <a:solidFill>
                    <a:schemeClr val="dk1"/>
                  </a:solidFill>
                  <a:latin typeface="McGill Sans" pitchFamily="2" charset="0"/>
                  <a:ea typeface="Josefin Sans"/>
                  <a:cs typeface="Josefin Sans"/>
                  <a:sym typeface="Josefin Sans"/>
                </a:rPr>
                <a:t>Chinois</a:t>
              </a:r>
              <a:endParaRPr lang="en-US" dirty="0">
                <a:solidFill>
                  <a:schemeClr val="dk1"/>
                </a:solidFill>
                <a:latin typeface="McGill Sans" pitchFamily="2" charset="0"/>
                <a:ea typeface="Josefin Sans"/>
                <a:cs typeface="Josefin Sans"/>
              </a:endParaRPr>
            </a:p>
          </p:txBody>
        </p:sp>
        <p:sp>
          <p:nvSpPr>
            <p:cNvPr id="700" name="Google Shape;700;p57"/>
            <p:cNvSpPr txBox="1"/>
            <p:nvPr/>
          </p:nvSpPr>
          <p:spPr>
            <a:xfrm>
              <a:off x="9053996" y="3007575"/>
              <a:ext cx="1872800" cy="350000"/>
            </a:xfrm>
            <a:prstGeom prst="rect">
              <a:avLst/>
            </a:prstGeom>
            <a:noFill/>
            <a:ln>
              <a:noFill/>
            </a:ln>
          </p:spPr>
          <p:txBody>
            <a:bodyPr spcFirstLastPara="1" wrap="square" lIns="121900" tIns="0" rIns="121900" bIns="0" anchor="b" anchorCtr="0">
              <a:noAutofit/>
            </a:bodyPr>
            <a:lstStyle/>
            <a:p>
              <a:r>
                <a:rPr lang="en" sz="2400" b="1" dirty="0">
                  <a:solidFill>
                    <a:schemeClr val="accent1"/>
                  </a:solidFill>
                  <a:latin typeface="McGill Sans" pitchFamily="2" charset="0"/>
                  <a:ea typeface="Josefin Sans"/>
                  <a:cs typeface="Josefin Sans"/>
                  <a:sym typeface="Josefin Sans"/>
                </a:rPr>
                <a:t>16.1%</a:t>
              </a:r>
              <a:endParaRPr sz="2400" b="1" dirty="0">
                <a:solidFill>
                  <a:schemeClr val="accent1"/>
                </a:solidFill>
                <a:latin typeface="McGill Sans" pitchFamily="2" charset="0"/>
                <a:ea typeface="Josefin Sans"/>
                <a:cs typeface="Josefin Sans"/>
                <a:sym typeface="Josefin Sans"/>
              </a:endParaRPr>
            </a:p>
          </p:txBody>
        </p:sp>
        <p:sp>
          <p:nvSpPr>
            <p:cNvPr id="699" name="Google Shape;699;p57"/>
            <p:cNvSpPr txBox="1"/>
            <p:nvPr/>
          </p:nvSpPr>
          <p:spPr>
            <a:xfrm>
              <a:off x="9418208" y="1852219"/>
              <a:ext cx="1877600" cy="331405"/>
            </a:xfrm>
            <a:prstGeom prst="rect">
              <a:avLst/>
            </a:prstGeom>
            <a:noFill/>
            <a:ln>
              <a:noFill/>
            </a:ln>
          </p:spPr>
          <p:txBody>
            <a:bodyPr spcFirstLastPara="1" wrap="square" lIns="0" tIns="8467" rIns="0" bIns="0" anchor="t" anchorCtr="0">
              <a:noAutofit/>
            </a:bodyPr>
            <a:lstStyle/>
            <a:p>
              <a:pPr marL="121285" marR="121285"/>
              <a:r>
                <a:rPr lang="en-CA">
                  <a:solidFill>
                    <a:schemeClr val="dk1"/>
                  </a:solidFill>
                  <a:latin typeface="McGill Sans" pitchFamily="2" charset="0"/>
                  <a:ea typeface="Josefin Sans"/>
                  <a:cs typeface="Josefin Sans"/>
                  <a:sym typeface="Josefin Sans"/>
                </a:rPr>
                <a:t>Noir</a:t>
              </a:r>
              <a:endParaRPr lang="en-US" dirty="0">
                <a:solidFill>
                  <a:schemeClr val="dk1"/>
                </a:solidFill>
                <a:latin typeface="McGill Sans" pitchFamily="2" charset="0"/>
                <a:ea typeface="Josefin Sans"/>
                <a:cs typeface="Josefin Sans"/>
              </a:endParaRPr>
            </a:p>
          </p:txBody>
        </p:sp>
        <p:sp>
          <p:nvSpPr>
            <p:cNvPr id="698" name="Google Shape;698;p57"/>
            <p:cNvSpPr txBox="1"/>
            <p:nvPr/>
          </p:nvSpPr>
          <p:spPr>
            <a:xfrm>
              <a:off x="8603096" y="1849436"/>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McGill Sans" pitchFamily="2" charset="0"/>
                  <a:ea typeface="Josefin Sans"/>
                  <a:cs typeface="Josefin Sans"/>
                  <a:sym typeface="Josefin Sans"/>
                </a:rPr>
                <a:t>4.4%</a:t>
              </a:r>
              <a:endParaRPr sz="2400" b="1" dirty="0">
                <a:solidFill>
                  <a:schemeClr val="accent1"/>
                </a:solidFill>
                <a:latin typeface="McGill Sans" pitchFamily="2" charset="0"/>
                <a:ea typeface="Josefin Sans"/>
                <a:cs typeface="Josefin Sans"/>
                <a:sym typeface="Josefin Sans"/>
              </a:endParaRPr>
            </a:p>
          </p:txBody>
        </p:sp>
        <p:cxnSp>
          <p:nvCxnSpPr>
            <p:cNvPr id="713" name="Google Shape;713;p57">
              <a:extLst>
                <a:ext uri="{C183D7F6-B498-43B3-948B-1728B52AA6E4}">
                  <adec:decorative xmlns:adec="http://schemas.microsoft.com/office/drawing/2017/decorative" val="1"/>
                </a:ext>
              </a:extLst>
            </p:cNvPr>
            <p:cNvCxnSpPr>
              <a:cxnSpLocks/>
            </p:cNvCxnSpPr>
            <p:nvPr/>
          </p:nvCxnSpPr>
          <p:spPr>
            <a:xfrm rot="10800000" flipV="1">
              <a:off x="7026193" y="2037523"/>
              <a:ext cx="1381848" cy="456621"/>
            </a:xfrm>
            <a:prstGeom prst="bentConnector2">
              <a:avLst/>
            </a:prstGeom>
            <a:noFill/>
            <a:ln w="9525" cap="flat" cmpd="sng">
              <a:solidFill>
                <a:schemeClr val="accent1"/>
              </a:solidFill>
              <a:prstDash val="solid"/>
              <a:round/>
              <a:headEnd type="diamond" w="med" len="med"/>
              <a:tailEnd type="none" w="med" len="med"/>
            </a:ln>
          </p:spPr>
        </p:cxnSp>
        <p:sp>
          <p:nvSpPr>
            <p:cNvPr id="42" name="Google Shape;699;p57">
              <a:extLst>
                <a:ext uri="{FF2B5EF4-FFF2-40B4-BE49-F238E27FC236}">
                  <a16:creationId xmlns:a16="http://schemas.microsoft.com/office/drawing/2014/main" id="{5F1B1019-23B6-DC60-EC55-FE9669B66CA3}"/>
                </a:ext>
              </a:extLst>
            </p:cNvPr>
            <p:cNvSpPr txBox="1"/>
            <p:nvPr/>
          </p:nvSpPr>
          <p:spPr>
            <a:xfrm>
              <a:off x="8608436" y="1436842"/>
              <a:ext cx="1877600" cy="331405"/>
            </a:xfrm>
            <a:prstGeom prst="rect">
              <a:avLst/>
            </a:prstGeom>
            <a:noFill/>
            <a:ln>
              <a:noFill/>
            </a:ln>
          </p:spPr>
          <p:txBody>
            <a:bodyPr spcFirstLastPara="1" wrap="square" lIns="0" tIns="8467" rIns="0" bIns="0" anchor="t" anchorCtr="0">
              <a:noAutofit/>
            </a:bodyPr>
            <a:lstStyle/>
            <a:p>
              <a:pPr marL="121285" marR="121285"/>
              <a:r>
                <a:rPr lang="en-CA">
                  <a:solidFill>
                    <a:schemeClr val="dk1"/>
                  </a:solidFill>
                  <a:latin typeface="McGill Sans" pitchFamily="2" charset="0"/>
                  <a:ea typeface="Josefin Sans"/>
                  <a:cs typeface="Josefin Sans"/>
                  <a:sym typeface="Josefin Sans"/>
                </a:rPr>
                <a:t>Arabe</a:t>
              </a:r>
              <a:endParaRPr lang="en-US" dirty="0">
                <a:solidFill>
                  <a:schemeClr val="dk1"/>
                </a:solidFill>
                <a:latin typeface="McGill Sans" pitchFamily="2" charset="0"/>
                <a:ea typeface="Josefin Sans"/>
                <a:cs typeface="Josefin Sans"/>
              </a:endParaRPr>
            </a:p>
          </p:txBody>
        </p:sp>
        <p:sp>
          <p:nvSpPr>
            <p:cNvPr id="41" name="Google Shape;698;p57">
              <a:extLst>
                <a:ext uri="{FF2B5EF4-FFF2-40B4-BE49-F238E27FC236}">
                  <a16:creationId xmlns:a16="http://schemas.microsoft.com/office/drawing/2014/main" id="{061B7902-3921-F022-0454-26E235E150ED}"/>
                </a:ext>
              </a:extLst>
            </p:cNvPr>
            <p:cNvSpPr txBox="1"/>
            <p:nvPr/>
          </p:nvSpPr>
          <p:spPr>
            <a:xfrm>
              <a:off x="7867496" y="1421276"/>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McGill Sans" pitchFamily="2" charset="0"/>
                  <a:ea typeface="Josefin Sans"/>
                  <a:cs typeface="Josefin Sans"/>
                  <a:sym typeface="Josefin Sans"/>
                </a:rPr>
                <a:t>7.1%</a:t>
              </a:r>
              <a:endParaRPr sz="2400" b="1" dirty="0">
                <a:solidFill>
                  <a:schemeClr val="accent1"/>
                </a:solidFill>
                <a:latin typeface="McGill Sans" pitchFamily="2" charset="0"/>
                <a:ea typeface="Josefin Sans"/>
                <a:cs typeface="Josefin Sans"/>
                <a:sym typeface="Josefin Sans"/>
              </a:endParaRPr>
            </a:p>
          </p:txBody>
        </p:sp>
        <p:cxnSp>
          <p:nvCxnSpPr>
            <p:cNvPr id="31" name="Google Shape;709;p57">
              <a:extLst>
                <a:ext uri="{FF2B5EF4-FFF2-40B4-BE49-F238E27FC236}">
                  <a16:creationId xmlns:a16="http://schemas.microsoft.com/office/drawing/2014/main" id="{E63495DF-88FC-E97B-BC64-84BBE8A3E13B}"/>
                </a:ext>
                <a:ext uri="{C183D7F6-B498-43B3-948B-1728B52AA6E4}">
                  <adec:decorative xmlns:adec="http://schemas.microsoft.com/office/drawing/2017/decorative" val="1"/>
                </a:ext>
              </a:extLst>
            </p:cNvPr>
            <p:cNvCxnSpPr>
              <a:cxnSpLocks/>
            </p:cNvCxnSpPr>
            <p:nvPr/>
          </p:nvCxnSpPr>
          <p:spPr>
            <a:xfrm rot="10800000" flipV="1">
              <a:off x="6336343" y="1598530"/>
              <a:ext cx="1482912" cy="714743"/>
            </a:xfrm>
            <a:prstGeom prst="bentConnector3">
              <a:avLst>
                <a:gd name="adj1" fmla="val 98698"/>
              </a:avLst>
            </a:prstGeom>
            <a:noFill/>
            <a:ln w="9525" cap="flat" cmpd="sng">
              <a:solidFill>
                <a:schemeClr val="accent1"/>
              </a:solidFill>
              <a:prstDash val="solid"/>
              <a:round/>
              <a:headEnd type="diamond" w="med" len="med"/>
              <a:tailEnd type="none" w="med" len="med"/>
            </a:ln>
          </p:spPr>
        </p:cxnSp>
        <p:cxnSp>
          <p:nvCxnSpPr>
            <p:cNvPr id="15" name="Google Shape;715;p57">
              <a:extLst>
                <a:ext uri="{FF2B5EF4-FFF2-40B4-BE49-F238E27FC236}">
                  <a16:creationId xmlns:a16="http://schemas.microsoft.com/office/drawing/2014/main" id="{7126F06F-2D11-DA26-1C84-04023D37BCE6}"/>
                </a:ext>
                <a:ext uri="{C183D7F6-B498-43B3-948B-1728B52AA6E4}">
                  <adec:decorative xmlns:adec="http://schemas.microsoft.com/office/drawing/2017/decorative" val="1"/>
                </a:ext>
              </a:extLst>
            </p:cNvPr>
            <p:cNvCxnSpPr>
              <a:cxnSpLocks/>
            </p:cNvCxnSpPr>
            <p:nvPr/>
          </p:nvCxnSpPr>
          <p:spPr>
            <a:xfrm flipH="1">
              <a:off x="7641171" y="3131671"/>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703" name="Google Shape;703;p57"/>
            <p:cNvSpPr txBox="1"/>
            <p:nvPr/>
          </p:nvSpPr>
          <p:spPr>
            <a:xfrm>
              <a:off x="1020710" y="3793541"/>
              <a:ext cx="1173317" cy="350000"/>
            </a:xfrm>
            <a:prstGeom prst="rect">
              <a:avLst/>
            </a:prstGeom>
            <a:noFill/>
            <a:ln>
              <a:noFill/>
            </a:ln>
          </p:spPr>
          <p:txBody>
            <a:bodyPr spcFirstLastPara="1" wrap="square" lIns="0" tIns="8467" rIns="0" bIns="0" anchor="t" anchorCtr="0">
              <a:noAutofit/>
            </a:bodyPr>
            <a:lstStyle/>
            <a:p>
              <a:pPr marL="121917" marR="121917" algn="r"/>
              <a:r>
                <a:rPr lang="en-CA" dirty="0">
                  <a:solidFill>
                    <a:schemeClr val="dk1"/>
                  </a:solidFill>
                  <a:latin typeface="McGill Sans" pitchFamily="2" charset="0"/>
                  <a:ea typeface="Josefin Sans"/>
                  <a:cs typeface="Josefin Sans"/>
                  <a:sym typeface="Josefin Sans"/>
                </a:rPr>
                <a:t>Blanc</a:t>
              </a:r>
              <a:endParaRPr dirty="0">
                <a:solidFill>
                  <a:schemeClr val="dk1"/>
                </a:solidFill>
                <a:latin typeface="McGill Sans" pitchFamily="2" charset="0"/>
                <a:ea typeface="Josefin Sans"/>
                <a:cs typeface="Josefin Sans"/>
                <a:sym typeface="Josefin Sans"/>
              </a:endParaRPr>
            </a:p>
          </p:txBody>
        </p:sp>
        <p:sp>
          <p:nvSpPr>
            <p:cNvPr id="702" name="Google Shape;702;p57"/>
            <p:cNvSpPr txBox="1"/>
            <p:nvPr/>
          </p:nvSpPr>
          <p:spPr>
            <a:xfrm>
              <a:off x="1803246" y="3753432"/>
              <a:ext cx="1402229"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58.6%</a:t>
              </a:r>
              <a:endParaRPr sz="2400" b="1" dirty="0">
                <a:solidFill>
                  <a:schemeClr val="accent1"/>
                </a:solidFill>
                <a:latin typeface="McGill Sans" pitchFamily="2" charset="0"/>
                <a:ea typeface="Josefin Sans"/>
                <a:cs typeface="Josefin Sans"/>
                <a:sym typeface="Josefin Sans"/>
              </a:endParaRPr>
            </a:p>
          </p:txBody>
        </p:sp>
        <p:cxnSp>
          <p:nvCxnSpPr>
            <p:cNvPr id="2" name="Google Shape;709;p57">
              <a:extLst>
                <a:ext uri="{FF2B5EF4-FFF2-40B4-BE49-F238E27FC236}">
                  <a16:creationId xmlns:a16="http://schemas.microsoft.com/office/drawing/2014/main" id="{95F8405D-A4E0-131C-573C-0D458216AC7D}"/>
                </a:ext>
                <a:ext uri="{C183D7F6-B498-43B3-948B-1728B52AA6E4}">
                  <adec:decorative xmlns:adec="http://schemas.microsoft.com/office/drawing/2017/decorative" val="1"/>
                </a:ext>
              </a:extLst>
            </p:cNvPr>
            <p:cNvCxnSpPr>
              <a:cxnSpLocks/>
            </p:cNvCxnSpPr>
            <p:nvPr/>
          </p:nvCxnSpPr>
          <p:spPr>
            <a:xfrm>
              <a:off x="3205476" y="3915485"/>
              <a:ext cx="1682800" cy="314400"/>
            </a:xfrm>
            <a:prstGeom prst="bentConnector2">
              <a:avLst/>
            </a:prstGeom>
            <a:noFill/>
            <a:ln w="9525" cap="flat" cmpd="sng">
              <a:solidFill>
                <a:schemeClr val="accent1"/>
              </a:solidFill>
              <a:prstDash val="solid"/>
              <a:round/>
              <a:headEnd type="diamond" w="med" len="med"/>
              <a:tailEnd type="none" w="med" len="med"/>
            </a:ln>
          </p:spPr>
        </p:cxnSp>
        <p:sp>
          <p:nvSpPr>
            <p:cNvPr id="44" name="Google Shape;696;p57">
              <a:extLst>
                <a:ext uri="{FF2B5EF4-FFF2-40B4-BE49-F238E27FC236}">
                  <a16:creationId xmlns:a16="http://schemas.microsoft.com/office/drawing/2014/main" id="{21E3EFA0-BFAB-C11B-83D3-C74D7BF780C6}"/>
                </a:ext>
              </a:extLst>
            </p:cNvPr>
            <p:cNvSpPr txBox="1"/>
            <p:nvPr/>
          </p:nvSpPr>
          <p:spPr>
            <a:xfrm>
              <a:off x="2072273" y="2025533"/>
              <a:ext cx="1871600"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5.7%</a:t>
              </a:r>
              <a:endParaRPr sz="2400" b="1" dirty="0">
                <a:solidFill>
                  <a:schemeClr val="accent1"/>
                </a:solidFill>
                <a:latin typeface="McGill Sans" pitchFamily="2" charset="0"/>
                <a:ea typeface="Josefin Sans"/>
                <a:cs typeface="Josefin Sans"/>
                <a:sym typeface="Josefin Sans"/>
              </a:endParaRPr>
            </a:p>
          </p:txBody>
        </p:sp>
        <p:sp>
          <p:nvSpPr>
            <p:cNvPr id="47" name="Google Shape;699;p57">
              <a:extLst>
                <a:ext uri="{FF2B5EF4-FFF2-40B4-BE49-F238E27FC236}">
                  <a16:creationId xmlns:a16="http://schemas.microsoft.com/office/drawing/2014/main" id="{A9CC31C3-5499-E87B-627C-CFF7428145E4}"/>
                </a:ext>
              </a:extLst>
            </p:cNvPr>
            <p:cNvSpPr txBox="1"/>
            <p:nvPr/>
          </p:nvSpPr>
          <p:spPr>
            <a:xfrm>
              <a:off x="959646" y="2017146"/>
              <a:ext cx="2650846" cy="664622"/>
            </a:xfrm>
            <a:prstGeom prst="rect">
              <a:avLst/>
            </a:prstGeom>
            <a:noFill/>
            <a:ln>
              <a:noFill/>
            </a:ln>
          </p:spPr>
          <p:txBody>
            <a:bodyPr spcFirstLastPara="1" wrap="square" lIns="0" tIns="8467" rIns="0" bIns="0" anchor="t" anchorCtr="0">
              <a:noAutofit/>
            </a:bodyPr>
            <a:lstStyle/>
            <a:p>
              <a:pPr marL="121285" marR="121285"/>
              <a:r>
                <a:rPr lang="en-CA" dirty="0">
                  <a:solidFill>
                    <a:schemeClr val="dk1"/>
                  </a:solidFill>
                  <a:latin typeface="McGill Sans" pitchFamily="2" charset="0"/>
                  <a:ea typeface="Josefin Sans"/>
                  <a:cs typeface="Josefin Sans"/>
                  <a:sym typeface="Josefin Sans"/>
                </a:rPr>
                <a:t>Un </a:t>
              </a:r>
              <a:r>
                <a:rPr lang="en-CA" dirty="0" err="1">
                  <a:solidFill>
                    <a:schemeClr val="dk1"/>
                  </a:solidFill>
                  <a:latin typeface="McGill Sans" pitchFamily="2" charset="0"/>
                  <a:ea typeface="Josefin Sans"/>
                  <a:cs typeface="Josefin Sans"/>
                  <a:sym typeface="Josefin Sans"/>
                </a:rPr>
                <a:t>autre</a:t>
              </a:r>
              <a:br>
                <a:rPr lang="en-CA" dirty="0">
                  <a:solidFill>
                    <a:schemeClr val="dk1"/>
                  </a:solidFill>
                  <a:latin typeface="McGill Sans" pitchFamily="2" charset="0"/>
                  <a:ea typeface="Josefin Sans"/>
                  <a:cs typeface="Josefin Sans"/>
                  <a:sym typeface="Josefin Sans"/>
                </a:rPr>
              </a:br>
              <a:r>
                <a:rPr lang="en-CA" dirty="0">
                  <a:solidFill>
                    <a:schemeClr val="dk1"/>
                  </a:solidFill>
                  <a:latin typeface="McGill Sans" pitchFamily="2" charset="0"/>
                  <a:ea typeface="Josefin Sans"/>
                  <a:cs typeface="Josefin Sans"/>
                  <a:sym typeface="Josefin Sans"/>
                </a:rPr>
                <a:t>/</a:t>
              </a:r>
              <a:r>
                <a:rPr lang="en-CA" dirty="0" err="1">
                  <a:solidFill>
                    <a:schemeClr val="dk1"/>
                  </a:solidFill>
                  <a:latin typeface="McGill Sans" pitchFamily="2" charset="0"/>
                  <a:ea typeface="Josefin Sans"/>
                  <a:cs typeface="Josefin Sans"/>
                  <a:sym typeface="Josefin Sans"/>
                </a:rPr>
                <a:t>ou</a:t>
              </a:r>
              <a:r>
                <a:rPr lang="en-CA" dirty="0">
                  <a:solidFill>
                    <a:schemeClr val="dk1"/>
                  </a:solidFill>
                  <a:latin typeface="McGill Sans" pitchFamily="2" charset="0"/>
                  <a:ea typeface="Josefin Sans"/>
                  <a:cs typeface="Josefin Sans"/>
                  <a:sym typeface="Josefin Sans"/>
                </a:rPr>
                <a:t> </a:t>
              </a:r>
              <a:r>
                <a:rPr lang="en-CA" dirty="0" err="1">
                  <a:solidFill>
                    <a:schemeClr val="dk1"/>
                  </a:solidFill>
                  <a:latin typeface="McGill Sans" pitchFamily="2" charset="0"/>
                  <a:ea typeface="Josefin Sans"/>
                  <a:cs typeface="Josefin Sans"/>
                  <a:sym typeface="Josefin Sans"/>
                </a:rPr>
                <a:t>l’identité</a:t>
              </a:r>
              <a:r>
                <a:rPr lang="en-CA" dirty="0">
                  <a:solidFill>
                    <a:schemeClr val="dk1"/>
                  </a:solidFill>
                  <a:latin typeface="McGill Sans" pitchFamily="2" charset="0"/>
                  <a:ea typeface="Josefin Sans"/>
                  <a:cs typeface="Josefin Sans"/>
                  <a:sym typeface="Josefin Sans"/>
                </a:rPr>
                <a:t> </a:t>
              </a:r>
              <a:r>
                <a:rPr lang="en-CA" dirty="0" err="1">
                  <a:solidFill>
                    <a:schemeClr val="dk1"/>
                  </a:solidFill>
                  <a:latin typeface="McGill Sans" pitchFamily="2" charset="0"/>
                  <a:ea typeface="Josefin Sans"/>
                  <a:cs typeface="Josefin Sans"/>
                  <a:sym typeface="Josefin Sans"/>
                </a:rPr>
                <a:t>ethnique</a:t>
              </a:r>
              <a:endParaRPr lang="en-US" dirty="0">
                <a:solidFill>
                  <a:schemeClr val="dk1"/>
                </a:solidFill>
                <a:latin typeface="McGill Sans" pitchFamily="2" charset="0"/>
                <a:ea typeface="Josefin Sans"/>
                <a:cs typeface="Josefin Sans"/>
              </a:endParaRPr>
            </a:p>
          </p:txBody>
        </p:sp>
        <p:cxnSp>
          <p:nvCxnSpPr>
            <p:cNvPr id="23" name="Google Shape;709;p57">
              <a:extLst>
                <a:ext uri="{FF2B5EF4-FFF2-40B4-BE49-F238E27FC236}">
                  <a16:creationId xmlns:a16="http://schemas.microsoft.com/office/drawing/2014/main" id="{2214D316-F651-5677-CD71-9D9402176C6F}"/>
                </a:ext>
                <a:ext uri="{C183D7F6-B498-43B3-948B-1728B52AA6E4}">
                  <adec:decorative xmlns:adec="http://schemas.microsoft.com/office/drawing/2017/decorative" val="1"/>
                </a:ext>
              </a:extLst>
            </p:cNvPr>
            <p:cNvCxnSpPr>
              <a:cxnSpLocks/>
            </p:cNvCxnSpPr>
            <p:nvPr/>
          </p:nvCxnSpPr>
          <p:spPr>
            <a:xfrm>
              <a:off x="3943873" y="2126204"/>
              <a:ext cx="1682800" cy="314400"/>
            </a:xfrm>
            <a:prstGeom prst="bentConnector2">
              <a:avLst/>
            </a:prstGeom>
            <a:noFill/>
            <a:ln w="9525" cap="flat" cmpd="sng">
              <a:solidFill>
                <a:schemeClr val="accent1"/>
              </a:solidFill>
              <a:prstDash val="solid"/>
              <a:round/>
              <a:headEnd type="diamond" w="med" len="med"/>
              <a:tailEnd type="none" w="med" len="med"/>
            </a:ln>
          </p:spPr>
        </p:cxnSp>
        <p:sp>
          <p:nvSpPr>
            <p:cNvPr id="48" name="Google Shape;699;p57">
              <a:extLst>
                <a:ext uri="{FF2B5EF4-FFF2-40B4-BE49-F238E27FC236}">
                  <a16:creationId xmlns:a16="http://schemas.microsoft.com/office/drawing/2014/main" id="{F0438A50-6517-08B9-F7AA-B8ED8D62EFD4}"/>
                </a:ext>
              </a:extLst>
            </p:cNvPr>
            <p:cNvSpPr txBox="1"/>
            <p:nvPr/>
          </p:nvSpPr>
          <p:spPr>
            <a:xfrm>
              <a:off x="2415446" y="1643922"/>
              <a:ext cx="1201032" cy="281925"/>
            </a:xfrm>
            <a:prstGeom prst="rect">
              <a:avLst/>
            </a:prstGeom>
            <a:noFill/>
            <a:ln>
              <a:noFill/>
            </a:ln>
          </p:spPr>
          <p:txBody>
            <a:bodyPr spcFirstLastPara="1" wrap="square" lIns="0" tIns="8467" rIns="0" bIns="0" anchor="t" anchorCtr="0">
              <a:noAutofit/>
            </a:bodyPr>
            <a:lstStyle/>
            <a:p>
              <a:pPr marL="121285" marR="121285"/>
              <a:r>
                <a:rPr lang="en-CA" dirty="0" err="1">
                  <a:solidFill>
                    <a:schemeClr val="dk1"/>
                  </a:solidFill>
                  <a:latin typeface="McGill Sans" pitchFamily="2" charset="0"/>
                  <a:ea typeface="Josefin Sans"/>
                  <a:cs typeface="Josefin Sans"/>
                  <a:sym typeface="Josefin Sans"/>
                </a:rPr>
                <a:t>Incertain</a:t>
              </a:r>
              <a:endParaRPr lang="en" dirty="0">
                <a:solidFill>
                  <a:schemeClr val="dk1"/>
                </a:solidFill>
                <a:latin typeface="McGill Sans" pitchFamily="2" charset="0"/>
                <a:ea typeface="Josefin Sans"/>
                <a:cs typeface="Josefin Sans"/>
              </a:endParaRPr>
            </a:p>
          </p:txBody>
        </p:sp>
        <p:sp>
          <p:nvSpPr>
            <p:cNvPr id="696" name="Google Shape;696;p57"/>
            <p:cNvSpPr txBox="1"/>
            <p:nvPr/>
          </p:nvSpPr>
          <p:spPr>
            <a:xfrm>
              <a:off x="2544355" y="1577758"/>
              <a:ext cx="1871600" cy="350000"/>
            </a:xfrm>
            <a:prstGeom prst="rect">
              <a:avLst/>
            </a:prstGeom>
            <a:noFill/>
            <a:ln>
              <a:noFill/>
            </a:ln>
          </p:spPr>
          <p:txBody>
            <a:bodyPr spcFirstLastPara="1" wrap="square" lIns="121900" tIns="0" rIns="121900" bIns="0" anchor="b" anchorCtr="0">
              <a:noAutofit/>
            </a:bodyPr>
            <a:lstStyle/>
            <a:p>
              <a:pPr algn="r"/>
              <a:r>
                <a:rPr lang="en" sz="2400" b="1" dirty="0">
                  <a:solidFill>
                    <a:schemeClr val="accent1"/>
                  </a:solidFill>
                  <a:latin typeface="McGill Sans" pitchFamily="2" charset="0"/>
                  <a:ea typeface="Josefin Sans"/>
                  <a:cs typeface="Josefin Sans"/>
                  <a:sym typeface="Josefin Sans"/>
                </a:rPr>
                <a:t>0.2%</a:t>
              </a:r>
              <a:endParaRPr sz="2400" b="1" dirty="0">
                <a:solidFill>
                  <a:schemeClr val="accent1"/>
                </a:solidFill>
                <a:latin typeface="McGill Sans" pitchFamily="2" charset="0"/>
                <a:ea typeface="Josefin Sans"/>
                <a:cs typeface="Josefin Sans"/>
                <a:sym typeface="Josefin Sans"/>
              </a:endParaRPr>
            </a:p>
          </p:txBody>
        </p:sp>
        <p:cxnSp>
          <p:nvCxnSpPr>
            <p:cNvPr id="709" name="Google Shape;709;p57">
              <a:extLst>
                <a:ext uri="{C183D7F6-B498-43B3-948B-1728B52AA6E4}">
                  <adec:decorative xmlns:adec="http://schemas.microsoft.com/office/drawing/2017/decorative" val="1"/>
                </a:ext>
              </a:extLst>
            </p:cNvPr>
            <p:cNvCxnSpPr>
              <a:cxnSpLocks/>
            </p:cNvCxnSpPr>
            <p:nvPr/>
          </p:nvCxnSpPr>
          <p:spPr>
            <a:xfrm>
              <a:off x="4410117" y="1879211"/>
              <a:ext cx="1682800" cy="314400"/>
            </a:xfrm>
            <a:prstGeom prst="bentConnector2">
              <a:avLst/>
            </a:prstGeom>
            <a:noFill/>
            <a:ln w="9525" cap="flat" cmpd="sng">
              <a:solidFill>
                <a:schemeClr val="accent1"/>
              </a:solidFill>
              <a:prstDash val="solid"/>
              <a:round/>
              <a:headEnd type="diamond" w="med" len="med"/>
              <a:tailEnd type="none" w="med" len="med"/>
            </a:ln>
          </p:spPr>
        </p:cxnSp>
        <p:pic>
          <p:nvPicPr>
            <p:cNvPr id="1026" name="Picture 2">
              <a:extLst>
                <a:ext uri="{FF2B5EF4-FFF2-40B4-BE49-F238E27FC236}">
                  <a16:creationId xmlns:a16="http://schemas.microsoft.com/office/drawing/2014/main" id="{EF318739-EA80-03DC-D8A2-BFB45BC8891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147" y="1970510"/>
              <a:ext cx="6511733" cy="39088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03959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5" name="Google Shape;695;p57"/>
          <p:cNvSpPr txBox="1">
            <a:spLocks noGrp="1"/>
          </p:cNvSpPr>
          <p:nvPr>
            <p:ph type="title" idx="3"/>
          </p:nvPr>
        </p:nvSpPr>
        <p:spPr>
          <a:xfrm>
            <a:off x="1961200" y="408116"/>
            <a:ext cx="8269600" cy="763600"/>
          </a:xfrm>
          <a:prstGeom prst="rect">
            <a:avLst/>
          </a:prstGeom>
        </p:spPr>
        <p:txBody>
          <a:bodyPr spcFirstLastPara="1" wrap="square" lIns="121900" tIns="121900" rIns="121900" bIns="121900" anchor="t" anchorCtr="0">
            <a:noAutofit/>
          </a:bodyPr>
          <a:lstStyle/>
          <a:p>
            <a:r>
              <a:rPr lang="en-CA" sz="3450" dirty="0" err="1">
                <a:solidFill>
                  <a:srgbClr val="FF0000"/>
                </a:solidFill>
                <a:latin typeface="McGill Sans" pitchFamily="2" charset="0"/>
              </a:rPr>
              <a:t>Étudiants</a:t>
            </a:r>
            <a:r>
              <a:rPr lang="en-CA" sz="3450" dirty="0">
                <a:solidFill>
                  <a:srgbClr val="FF0000"/>
                </a:solidFill>
                <a:latin typeface="McGill Sans" pitchFamily="2" charset="0"/>
              </a:rPr>
              <a:t> de McGill – Handicap</a:t>
            </a:r>
            <a:br>
              <a:rPr lang="en-CA" sz="3450" dirty="0">
                <a:solidFill>
                  <a:srgbClr val="FF0000"/>
                </a:solidFill>
                <a:latin typeface="McGill Sans" pitchFamily="2" charset="0"/>
              </a:rPr>
            </a:br>
            <a:r>
              <a:rPr lang="en-CA" sz="3450" dirty="0">
                <a:solidFill>
                  <a:srgbClr val="FF0000"/>
                </a:solidFill>
                <a:latin typeface="McGill Sans" pitchFamily="2" charset="0"/>
              </a:rPr>
              <a:t>(</a:t>
            </a:r>
            <a:r>
              <a:rPr lang="en-CA" sz="3450" dirty="0" err="1">
                <a:solidFill>
                  <a:srgbClr val="FF0000"/>
                </a:solidFill>
                <a:latin typeface="McGill Sans" pitchFamily="2" charset="0"/>
              </a:rPr>
              <a:t>Automne</a:t>
            </a:r>
            <a:r>
              <a:rPr lang="en-CA" sz="3450" dirty="0">
                <a:solidFill>
                  <a:srgbClr val="FF0000"/>
                </a:solidFill>
                <a:latin typeface="McGill Sans" pitchFamily="2" charset="0"/>
              </a:rPr>
              <a:t> 2022)</a:t>
            </a:r>
            <a:endParaRPr sz="2400" dirty="0">
              <a:solidFill>
                <a:srgbClr val="FF0000"/>
              </a:solidFill>
              <a:latin typeface="McGill Sans" pitchFamily="2" charset="0"/>
            </a:endParaRPr>
          </a:p>
        </p:txBody>
      </p:sp>
      <p:pic>
        <p:nvPicPr>
          <p:cNvPr id="2050" name="Picture 2" descr="McGill Students with Disabilities statistics from Fall 2022">
            <a:extLst>
              <a:ext uri="{FF2B5EF4-FFF2-40B4-BE49-F238E27FC236}">
                <a16:creationId xmlns:a16="http://schemas.microsoft.com/office/drawing/2014/main" id="{6AD05A6B-3BC8-EFB1-B9DD-7AF06E2FF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9334" y="1764139"/>
            <a:ext cx="7271303" cy="4495996"/>
          </a:xfrm>
          <a:prstGeom prst="rect">
            <a:avLst/>
          </a:prstGeom>
          <a:noFill/>
          <a:extLst>
            <a:ext uri="{909E8E84-426E-40DD-AFC4-6F175D3DCCD1}">
              <a14:hiddenFill xmlns:a14="http://schemas.microsoft.com/office/drawing/2010/main">
                <a:solidFill>
                  <a:srgbClr val="FFFFFF"/>
                </a:solidFill>
              </a14:hiddenFill>
            </a:ext>
          </a:extLst>
        </p:spPr>
      </p:pic>
      <p:cxnSp>
        <p:nvCxnSpPr>
          <p:cNvPr id="713" name="Google Shape;713;p57">
            <a:extLst>
              <a:ext uri="{C183D7F6-B498-43B3-948B-1728B52AA6E4}">
                <adec:decorative xmlns:adec="http://schemas.microsoft.com/office/drawing/2017/decorative" val="1"/>
              </a:ext>
            </a:extLst>
          </p:cNvPr>
          <p:cNvCxnSpPr>
            <a:cxnSpLocks/>
          </p:cNvCxnSpPr>
          <p:nvPr/>
        </p:nvCxnSpPr>
        <p:spPr>
          <a:xfrm rot="10800000">
            <a:off x="6039707" y="2018744"/>
            <a:ext cx="2312476" cy="367435"/>
          </a:xfrm>
          <a:prstGeom prst="bentConnector3">
            <a:avLst>
              <a:gd name="adj1" fmla="val -289"/>
            </a:avLst>
          </a:prstGeom>
          <a:noFill/>
          <a:ln w="9525" cap="flat" cmpd="sng">
            <a:solidFill>
              <a:schemeClr val="accent1"/>
            </a:solidFill>
            <a:prstDash val="solid"/>
            <a:round/>
            <a:headEnd type="diamond" w="med" len="med"/>
            <a:tailEnd type="none" w="med" len="med"/>
          </a:ln>
        </p:spPr>
      </p:cxnSp>
      <p:sp>
        <p:nvSpPr>
          <p:cNvPr id="698" name="Google Shape;698;p57"/>
          <p:cNvSpPr txBox="1"/>
          <p:nvPr/>
        </p:nvSpPr>
        <p:spPr>
          <a:xfrm>
            <a:off x="8547451" y="2192741"/>
            <a:ext cx="1877600" cy="350000"/>
          </a:xfrm>
          <a:prstGeom prst="rect">
            <a:avLst/>
          </a:prstGeom>
          <a:noFill/>
          <a:ln>
            <a:noFill/>
          </a:ln>
        </p:spPr>
        <p:txBody>
          <a:bodyPr spcFirstLastPara="1" wrap="square" lIns="121900" tIns="0" rIns="121900" bIns="0" anchor="b" anchorCtr="0">
            <a:noAutofit/>
          </a:bodyPr>
          <a:lstStyle/>
          <a:p>
            <a:pPr>
              <a:buClr>
                <a:schemeClr val="dk1"/>
              </a:buClr>
            </a:pPr>
            <a:r>
              <a:rPr lang="en" sz="2400" b="1" dirty="0">
                <a:solidFill>
                  <a:schemeClr val="accent1"/>
                </a:solidFill>
                <a:latin typeface="Josefin Sans"/>
                <a:ea typeface="Josefin Sans"/>
                <a:cs typeface="Josefin Sans"/>
                <a:sym typeface="Josefin Sans"/>
              </a:rPr>
              <a:t>8.8%</a:t>
            </a:r>
            <a:endParaRPr sz="2400" b="1" dirty="0">
              <a:solidFill>
                <a:schemeClr val="accent1"/>
              </a:solidFill>
              <a:latin typeface="Josefin Sans"/>
              <a:ea typeface="Josefin Sans"/>
              <a:cs typeface="Josefin Sans"/>
              <a:sym typeface="Josefin Sans"/>
            </a:endParaRPr>
          </a:p>
        </p:txBody>
      </p:sp>
      <p:sp>
        <p:nvSpPr>
          <p:cNvPr id="699" name="Google Shape;699;p57"/>
          <p:cNvSpPr txBox="1"/>
          <p:nvPr/>
        </p:nvSpPr>
        <p:spPr>
          <a:xfrm>
            <a:off x="8547452" y="2552339"/>
            <a:ext cx="2865273" cy="874800"/>
          </a:xfrm>
          <a:prstGeom prst="rect">
            <a:avLst/>
          </a:prstGeom>
          <a:noFill/>
          <a:ln>
            <a:noFill/>
          </a:ln>
        </p:spPr>
        <p:txBody>
          <a:bodyPr spcFirstLastPara="1" wrap="square" lIns="0" tIns="8467" rIns="0" bIns="0" anchor="t" anchorCtr="0">
            <a:noAutofit/>
          </a:bodyPr>
          <a:lstStyle/>
          <a:p>
            <a:pPr marL="121917" marR="121917"/>
            <a:r>
              <a:rPr lang="en-CA" sz="2533" dirty="0" err="1">
                <a:solidFill>
                  <a:schemeClr val="dk1"/>
                </a:solidFill>
                <a:latin typeface="McGill Sans" pitchFamily="2" charset="0"/>
                <a:ea typeface="Josefin Sans"/>
                <a:cs typeface="Josefin Sans"/>
                <a:sym typeface="Josefin Sans"/>
              </a:rPr>
              <a:t>Oui</a:t>
            </a:r>
            <a:r>
              <a:rPr lang="en-CA" sz="2533" dirty="0">
                <a:solidFill>
                  <a:schemeClr val="dk1"/>
                </a:solidFill>
                <a:latin typeface="McGill Sans" pitchFamily="2" charset="0"/>
                <a:ea typeface="Josefin Sans"/>
                <a:cs typeface="Josefin Sans"/>
                <a:sym typeface="Josefin Sans"/>
              </a:rPr>
              <a:t>, je </a:t>
            </a:r>
            <a:r>
              <a:rPr lang="en-CA" sz="2533" dirty="0" err="1">
                <a:solidFill>
                  <a:schemeClr val="dk1"/>
                </a:solidFill>
                <a:latin typeface="McGill Sans" pitchFamily="2" charset="0"/>
                <a:ea typeface="Josefin Sans"/>
                <a:cs typeface="Josefin Sans"/>
                <a:sym typeface="Josefin Sans"/>
              </a:rPr>
              <a:t>m’identifie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comme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une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personne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handicapée</a:t>
            </a:r>
            <a:endParaRPr sz="2533" dirty="0">
              <a:solidFill>
                <a:schemeClr val="dk1"/>
              </a:solidFill>
              <a:latin typeface="McGill Sans" pitchFamily="2" charset="0"/>
              <a:ea typeface="Josefin Sans"/>
              <a:cs typeface="Josefin Sans"/>
              <a:sym typeface="Josefin Sans"/>
            </a:endParaRPr>
          </a:p>
        </p:txBody>
      </p:sp>
      <p:cxnSp>
        <p:nvCxnSpPr>
          <p:cNvPr id="715" name="Google Shape;715;p57">
            <a:extLst>
              <a:ext uri="{C183D7F6-B498-43B3-948B-1728B52AA6E4}">
                <adec:decorative xmlns:adec="http://schemas.microsoft.com/office/drawing/2017/decorative" val="1"/>
              </a:ext>
            </a:extLst>
          </p:cNvPr>
          <p:cNvCxnSpPr>
            <a:cxnSpLocks/>
          </p:cNvCxnSpPr>
          <p:nvPr/>
        </p:nvCxnSpPr>
        <p:spPr>
          <a:xfrm flipH="1">
            <a:off x="7038027" y="4416215"/>
            <a:ext cx="1379600" cy="63200"/>
          </a:xfrm>
          <a:prstGeom prst="bentConnector2">
            <a:avLst/>
          </a:prstGeom>
          <a:noFill/>
          <a:ln w="9525" cap="flat" cmpd="sng">
            <a:solidFill>
              <a:schemeClr val="accent1"/>
            </a:solidFill>
            <a:prstDash val="solid"/>
            <a:round/>
            <a:headEnd type="diamond" w="med" len="med"/>
            <a:tailEnd type="none" w="med" len="med"/>
          </a:ln>
        </p:spPr>
      </p:cxnSp>
      <p:sp>
        <p:nvSpPr>
          <p:cNvPr id="700" name="Google Shape;700;p57"/>
          <p:cNvSpPr txBox="1"/>
          <p:nvPr/>
        </p:nvSpPr>
        <p:spPr>
          <a:xfrm>
            <a:off x="8659793" y="4304415"/>
            <a:ext cx="1872800" cy="350000"/>
          </a:xfrm>
          <a:prstGeom prst="rect">
            <a:avLst/>
          </a:prstGeom>
          <a:noFill/>
          <a:ln>
            <a:noFill/>
          </a:ln>
        </p:spPr>
        <p:txBody>
          <a:bodyPr spcFirstLastPara="1" wrap="square" lIns="121900" tIns="0" rIns="121900" bIns="0" anchor="b" anchorCtr="0">
            <a:noAutofit/>
          </a:bodyPr>
          <a:lstStyle/>
          <a:p>
            <a:r>
              <a:rPr lang="en" sz="2400" b="1">
                <a:solidFill>
                  <a:schemeClr val="accent1"/>
                </a:solidFill>
                <a:latin typeface="Josefin Sans"/>
                <a:ea typeface="Josefin Sans"/>
                <a:cs typeface="Josefin Sans"/>
                <a:sym typeface="Josefin Sans"/>
              </a:rPr>
              <a:t>91.2%</a:t>
            </a:r>
            <a:endParaRPr sz="2400" b="1">
              <a:solidFill>
                <a:schemeClr val="accent1"/>
              </a:solidFill>
              <a:latin typeface="Josefin Sans"/>
              <a:ea typeface="Josefin Sans"/>
              <a:cs typeface="Josefin Sans"/>
              <a:sym typeface="Josefin Sans"/>
            </a:endParaRPr>
          </a:p>
        </p:txBody>
      </p:sp>
      <p:sp>
        <p:nvSpPr>
          <p:cNvPr id="701" name="Google Shape;701;p57"/>
          <p:cNvSpPr txBox="1"/>
          <p:nvPr/>
        </p:nvSpPr>
        <p:spPr>
          <a:xfrm>
            <a:off x="8659793" y="4705591"/>
            <a:ext cx="3170211" cy="874800"/>
          </a:xfrm>
          <a:prstGeom prst="rect">
            <a:avLst/>
          </a:prstGeom>
          <a:noFill/>
          <a:ln>
            <a:noFill/>
          </a:ln>
        </p:spPr>
        <p:txBody>
          <a:bodyPr spcFirstLastPara="1" wrap="square" lIns="0" tIns="8467" rIns="0" bIns="0" anchor="t" anchorCtr="0">
            <a:noAutofit/>
          </a:bodyPr>
          <a:lstStyle/>
          <a:p>
            <a:pPr marL="121917" marR="121917"/>
            <a:r>
              <a:rPr lang="en-CA" sz="2533" dirty="0">
                <a:solidFill>
                  <a:schemeClr val="dk1"/>
                </a:solidFill>
                <a:latin typeface="McGill Sans" pitchFamily="2" charset="0"/>
                <a:ea typeface="Josefin Sans"/>
                <a:cs typeface="Josefin Sans"/>
                <a:sym typeface="Josefin Sans"/>
              </a:rPr>
              <a:t>Non, je ne </a:t>
            </a:r>
            <a:r>
              <a:rPr lang="en-CA" sz="2533" dirty="0" err="1">
                <a:solidFill>
                  <a:schemeClr val="dk1"/>
                </a:solidFill>
                <a:latin typeface="McGill Sans" pitchFamily="2" charset="0"/>
                <a:ea typeface="Josefin Sans"/>
                <a:cs typeface="Josefin Sans"/>
                <a:sym typeface="Josefin Sans"/>
              </a:rPr>
              <a:t>m’identifie</a:t>
            </a:r>
            <a:r>
              <a:rPr lang="en-CA" sz="2533" dirty="0">
                <a:solidFill>
                  <a:schemeClr val="dk1"/>
                </a:solidFill>
                <a:latin typeface="McGill Sans" pitchFamily="2" charset="0"/>
                <a:ea typeface="Josefin Sans"/>
                <a:cs typeface="Josefin Sans"/>
                <a:sym typeface="Josefin Sans"/>
              </a:rPr>
              <a:t> pas </a:t>
            </a:r>
            <a:r>
              <a:rPr lang="en-CA" sz="2533" dirty="0" err="1">
                <a:solidFill>
                  <a:schemeClr val="dk1"/>
                </a:solidFill>
                <a:latin typeface="McGill Sans" pitchFamily="2" charset="0"/>
                <a:ea typeface="Josefin Sans"/>
                <a:cs typeface="Josefin Sans"/>
                <a:sym typeface="Josefin Sans"/>
              </a:rPr>
              <a:t>comme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une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personne</a:t>
            </a:r>
            <a:r>
              <a:rPr lang="en-CA" sz="2533" dirty="0">
                <a:solidFill>
                  <a:schemeClr val="dk1"/>
                </a:solidFill>
                <a:latin typeface="McGill Sans" pitchFamily="2" charset="0"/>
                <a:ea typeface="Josefin Sans"/>
                <a:cs typeface="Josefin Sans"/>
                <a:sym typeface="Josefin Sans"/>
              </a:rPr>
              <a:t> </a:t>
            </a:r>
            <a:r>
              <a:rPr lang="en-CA" sz="2533" dirty="0" err="1">
                <a:solidFill>
                  <a:schemeClr val="dk1"/>
                </a:solidFill>
                <a:latin typeface="McGill Sans" pitchFamily="2" charset="0"/>
                <a:ea typeface="Josefin Sans"/>
                <a:cs typeface="Josefin Sans"/>
                <a:sym typeface="Josefin Sans"/>
              </a:rPr>
              <a:t>handicapée</a:t>
            </a:r>
            <a:endParaRPr sz="2533" dirty="0">
              <a:solidFill>
                <a:schemeClr val="dk1"/>
              </a:solidFill>
              <a:latin typeface="McGill Sans" pitchFamily="2" charset="0"/>
              <a:ea typeface="Josefin Sans"/>
              <a:cs typeface="Josefin Sans"/>
              <a:sym typeface="Josefin Sans"/>
            </a:endParaRPr>
          </a:p>
        </p:txBody>
      </p:sp>
    </p:spTree>
    <p:extLst>
      <p:ext uri="{BB962C8B-B14F-4D97-AF65-F5344CB8AC3E}">
        <p14:creationId xmlns:p14="http://schemas.microsoft.com/office/powerpoint/2010/main" val="3990207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020D-4527-1347-96B2-BF440866926E}"/>
              </a:ext>
            </a:extLst>
          </p:cNvPr>
          <p:cNvSpPr>
            <a:spLocks noGrp="1"/>
          </p:cNvSpPr>
          <p:nvPr>
            <p:ph type="title"/>
          </p:nvPr>
        </p:nvSpPr>
        <p:spPr/>
        <p:txBody>
          <a:bodyPr/>
          <a:lstStyle/>
          <a:p>
            <a:r>
              <a:rPr lang="en-GB" sz="6000" b="1" dirty="0" err="1">
                <a:latin typeface="McGill Sans" pitchFamily="2" charset="0"/>
              </a:rPr>
              <a:t>L’équité</a:t>
            </a:r>
            <a:r>
              <a:rPr lang="en-GB" sz="6000" b="1" dirty="0">
                <a:latin typeface="McGill Sans" pitchFamily="2" charset="0"/>
              </a:rPr>
              <a:t> </a:t>
            </a:r>
            <a:r>
              <a:rPr lang="en-GB" sz="6000" b="1" dirty="0" err="1">
                <a:latin typeface="McGill Sans" pitchFamily="2" charset="0"/>
              </a:rPr>
              <a:t>est</a:t>
            </a:r>
            <a:r>
              <a:rPr lang="en-GB" sz="6000" b="1" dirty="0">
                <a:latin typeface="McGill Sans" pitchFamily="2" charset="0"/>
              </a:rPr>
              <a:t> un </a:t>
            </a:r>
            <a:r>
              <a:rPr lang="en-GB" sz="6000" b="1" dirty="0" err="1">
                <a:latin typeface="McGill Sans" pitchFamily="2" charset="0"/>
              </a:rPr>
              <a:t>choix</a:t>
            </a:r>
            <a:endParaRPr lang="en-GB" sz="6000" b="1" dirty="0">
              <a:latin typeface="McGill Sans" pitchFamily="2" charset="0"/>
            </a:endParaRPr>
          </a:p>
        </p:txBody>
      </p:sp>
    </p:spTree>
    <p:extLst>
      <p:ext uri="{BB962C8B-B14F-4D97-AF65-F5344CB8AC3E}">
        <p14:creationId xmlns:p14="http://schemas.microsoft.com/office/powerpoint/2010/main" val="1895384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98D9-91F3-6A45-8C49-D6BB9A570B11}"/>
              </a:ext>
            </a:extLst>
          </p:cNvPr>
          <p:cNvSpPr>
            <a:spLocks noGrp="1"/>
          </p:cNvSpPr>
          <p:nvPr>
            <p:ph type="title" idx="4294967295"/>
          </p:nvPr>
        </p:nvSpPr>
        <p:spPr>
          <a:xfrm>
            <a:off x="2503738" y="1395578"/>
            <a:ext cx="8642838" cy="38164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en-US" sz="4000" dirty="0" err="1">
                <a:solidFill>
                  <a:srgbClr val="FF0000"/>
                </a:solidFill>
                <a:latin typeface="McGill Sans" pitchFamily="2" charset="0"/>
                <a:ea typeface="+mn-ea"/>
                <a:cs typeface="+mn-cs"/>
              </a:rPr>
              <a:t>Énoncé</a:t>
            </a:r>
            <a:r>
              <a:rPr lang="en-US" sz="4000" dirty="0">
                <a:solidFill>
                  <a:srgbClr val="FF0000"/>
                </a:solidFill>
                <a:latin typeface="McGill Sans" pitchFamily="2" charset="0"/>
                <a:ea typeface="+mn-ea"/>
                <a:cs typeface="+mn-cs"/>
              </a:rPr>
              <a:t> de mission et </a:t>
            </a:r>
            <a:r>
              <a:rPr lang="en-US" sz="4000" dirty="0" err="1">
                <a:solidFill>
                  <a:srgbClr val="FF0000"/>
                </a:solidFill>
                <a:latin typeface="McGill Sans" pitchFamily="2" charset="0"/>
                <a:ea typeface="+mn-ea"/>
                <a:cs typeface="+mn-cs"/>
              </a:rPr>
              <a:t>principes</a:t>
            </a:r>
            <a:r>
              <a:rPr lang="en-US" sz="4000" dirty="0">
                <a:solidFill>
                  <a:srgbClr val="FF0000"/>
                </a:solidFill>
                <a:latin typeface="McGill Sans" pitchFamily="2" charset="0"/>
                <a:ea typeface="+mn-ea"/>
                <a:cs typeface="+mn-cs"/>
              </a:rPr>
              <a:t> de </a:t>
            </a:r>
            <a:r>
              <a:rPr lang="en-US" sz="4000" dirty="0" err="1">
                <a:solidFill>
                  <a:srgbClr val="FF0000"/>
                </a:solidFill>
                <a:latin typeface="McGill Sans" pitchFamily="2" charset="0"/>
                <a:ea typeface="+mn-ea"/>
                <a:cs typeface="+mn-cs"/>
              </a:rPr>
              <a:t>l’Université</a:t>
            </a:r>
            <a:r>
              <a:rPr lang="en-US" sz="4000" dirty="0">
                <a:solidFill>
                  <a:srgbClr val="FF0000"/>
                </a:solidFill>
                <a:latin typeface="McGill Sans" pitchFamily="2" charset="0"/>
                <a:ea typeface="+mn-ea"/>
                <a:cs typeface="+mn-cs"/>
              </a:rPr>
              <a:t> McGill</a:t>
            </a:r>
            <a:endParaRPr kumimoji="0" lang="en-US" sz="1800" b="0" i="0" u="none" strike="noStrike" kern="1200" cap="none" spc="0" normalizeH="0" baseline="0" noProof="0" dirty="0">
              <a:ln>
                <a:noFill/>
              </a:ln>
              <a:solidFill>
                <a:srgbClr val="000000"/>
              </a:solidFill>
              <a:effectLst/>
              <a:uLnTx/>
              <a:uFillTx/>
              <a:latin typeface="McGillSerif-Medium"/>
              <a:ea typeface="+mn-ea"/>
              <a:cs typeface="+mn-cs"/>
            </a:endParaRPr>
          </a:p>
          <a:p>
            <a:pPr lvl="0">
              <a:lnSpc>
                <a:spcPct val="100000"/>
              </a:lnSpc>
              <a:spcBef>
                <a:spcPts val="0"/>
              </a:spcBef>
              <a:defRPr/>
            </a:pPr>
            <a:r>
              <a:rPr lang="en-US" sz="1800" dirty="0">
                <a:solidFill>
                  <a:srgbClr val="000000"/>
                </a:solidFill>
                <a:latin typeface="+mn-lt"/>
                <a:ea typeface="+mn-ea"/>
                <a:cs typeface="+mn-cs"/>
              </a:rPr>
              <a:t>Mission</a:t>
            </a:r>
            <a:endParaRPr kumimoji="0" lang="en-US" sz="1800" b="1" i="0" u="none" strike="noStrike" kern="1200" cap="none" spc="0" normalizeH="0" baseline="0" noProof="0" dirty="0">
              <a:ln>
                <a:noFill/>
              </a:ln>
              <a:solidFill>
                <a:srgbClr val="000000"/>
              </a:solidFill>
              <a:effectLst/>
              <a:uLnTx/>
              <a:uFillTx/>
              <a:latin typeface="+mn-lt"/>
              <a:ea typeface="+mn-ea"/>
              <a:cs typeface="+mn-cs"/>
            </a:endParaRPr>
          </a:p>
          <a:p>
            <a:pPr lvl="0">
              <a:lnSpc>
                <a:spcPct val="100000"/>
              </a:lnSpc>
              <a:spcBef>
                <a:spcPts val="0"/>
              </a:spcBef>
              <a:defRPr/>
            </a:pPr>
            <a:r>
              <a:rPr lang="en-US" sz="1800" b="0" dirty="0">
                <a:solidFill>
                  <a:srgbClr val="000000"/>
                </a:solidFill>
                <a:latin typeface="+mn-lt"/>
                <a:ea typeface="+mn-ea"/>
                <a:cs typeface="+mn-cs"/>
              </a:rPr>
              <a:t>La mission de </a:t>
            </a:r>
            <a:r>
              <a:rPr lang="en-US" sz="1800" b="0" dirty="0" err="1">
                <a:solidFill>
                  <a:srgbClr val="000000"/>
                </a:solidFill>
                <a:latin typeface="+mn-lt"/>
                <a:ea typeface="+mn-ea"/>
                <a:cs typeface="+mn-cs"/>
              </a:rPr>
              <a:t>l’Université</a:t>
            </a:r>
            <a:r>
              <a:rPr lang="en-US" sz="1800" b="0" dirty="0">
                <a:solidFill>
                  <a:srgbClr val="000000"/>
                </a:solidFill>
                <a:latin typeface="+mn-lt"/>
                <a:ea typeface="+mn-ea"/>
                <a:cs typeface="+mn-cs"/>
              </a:rPr>
              <a:t> McGill </a:t>
            </a:r>
            <a:r>
              <a:rPr lang="en-US" sz="1800" b="0" dirty="0" err="1">
                <a:solidFill>
                  <a:srgbClr val="000000"/>
                </a:solidFill>
                <a:latin typeface="+mn-lt"/>
                <a:ea typeface="+mn-ea"/>
                <a:cs typeface="+mn-cs"/>
              </a:rPr>
              <a:t>est</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l’avancement</a:t>
            </a:r>
            <a:r>
              <a:rPr lang="en-US" sz="1800" b="0" dirty="0">
                <a:solidFill>
                  <a:srgbClr val="000000"/>
                </a:solidFill>
                <a:latin typeface="+mn-lt"/>
                <a:ea typeface="+mn-ea"/>
                <a:cs typeface="+mn-cs"/>
              </a:rPr>
              <a:t> de </a:t>
            </a:r>
            <a:r>
              <a:rPr lang="en-US" sz="1800" b="0" dirty="0" err="1">
                <a:solidFill>
                  <a:srgbClr val="000000"/>
                </a:solidFill>
                <a:latin typeface="+mn-lt"/>
                <a:ea typeface="+mn-ea"/>
                <a:cs typeface="+mn-cs"/>
              </a:rPr>
              <a:t>l’apprentissage</a:t>
            </a:r>
            <a:r>
              <a:rPr lang="en-US" sz="1800" b="0" dirty="0">
                <a:solidFill>
                  <a:srgbClr val="000000"/>
                </a:solidFill>
                <a:latin typeface="+mn-lt"/>
                <a:ea typeface="+mn-ea"/>
                <a:cs typeface="+mn-cs"/>
              </a:rPr>
              <a:t>, la </a:t>
            </a:r>
            <a:r>
              <a:rPr lang="en-US" sz="1800" b="0" dirty="0" err="1">
                <a:solidFill>
                  <a:srgbClr val="000000"/>
                </a:solidFill>
                <a:latin typeface="+mn-lt"/>
                <a:ea typeface="+mn-ea"/>
                <a:cs typeface="+mn-cs"/>
              </a:rPr>
              <a:t>création</a:t>
            </a:r>
            <a:r>
              <a:rPr lang="en-US" sz="1800" b="0" dirty="0">
                <a:solidFill>
                  <a:srgbClr val="000000"/>
                </a:solidFill>
                <a:latin typeface="+mn-lt"/>
                <a:ea typeface="+mn-ea"/>
                <a:cs typeface="+mn-cs"/>
              </a:rPr>
              <a:t> et la diffusion du savoir, </a:t>
            </a:r>
            <a:r>
              <a:rPr lang="en-US" sz="1800" b="0" dirty="0" err="1">
                <a:solidFill>
                  <a:srgbClr val="000000"/>
                </a:solidFill>
                <a:latin typeface="+mn-lt"/>
                <a:ea typeface="+mn-ea"/>
                <a:cs typeface="+mn-cs"/>
              </a:rPr>
              <a:t>en</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offrant</a:t>
            </a:r>
            <a:r>
              <a:rPr lang="en-US" sz="1800" b="0" dirty="0">
                <a:solidFill>
                  <a:srgbClr val="000000"/>
                </a:solidFill>
                <a:latin typeface="+mn-lt"/>
                <a:ea typeface="+mn-ea"/>
                <a:cs typeface="+mn-cs"/>
              </a:rPr>
              <a:t> la </a:t>
            </a:r>
            <a:r>
              <a:rPr lang="en-US" sz="1800" b="0" dirty="0" err="1">
                <a:solidFill>
                  <a:srgbClr val="000000"/>
                </a:solidFill>
                <a:latin typeface="+mn-lt"/>
                <a:ea typeface="+mn-ea"/>
                <a:cs typeface="+mn-cs"/>
              </a:rPr>
              <a:t>meilleure</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éducation</a:t>
            </a:r>
            <a:r>
              <a:rPr lang="en-US" sz="1800" b="0" dirty="0">
                <a:solidFill>
                  <a:srgbClr val="000000"/>
                </a:solidFill>
                <a:latin typeface="+mn-lt"/>
                <a:ea typeface="+mn-ea"/>
                <a:cs typeface="+mn-cs"/>
              </a:rPr>
              <a:t> possible, </a:t>
            </a:r>
            <a:r>
              <a:rPr lang="en-US" sz="1800" b="0" dirty="0" err="1">
                <a:solidFill>
                  <a:srgbClr val="000000"/>
                </a:solidFill>
                <a:latin typeface="+mn-lt"/>
                <a:ea typeface="+mn-ea"/>
                <a:cs typeface="+mn-cs"/>
              </a:rPr>
              <a:t>en</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menant</a:t>
            </a:r>
            <a:r>
              <a:rPr lang="en-US" sz="1800" b="0" dirty="0">
                <a:solidFill>
                  <a:srgbClr val="000000"/>
                </a:solidFill>
                <a:latin typeface="+mn-lt"/>
                <a:ea typeface="+mn-ea"/>
                <a:cs typeface="+mn-cs"/>
              </a:rPr>
              <a:t> des </a:t>
            </a:r>
            <a:r>
              <a:rPr lang="en-US" sz="1800" b="0" dirty="0" err="1">
                <a:solidFill>
                  <a:srgbClr val="000000"/>
                </a:solidFill>
                <a:latin typeface="+mn-lt"/>
                <a:ea typeface="+mn-ea"/>
                <a:cs typeface="+mn-cs"/>
              </a:rPr>
              <a:t>activités</a:t>
            </a:r>
            <a:r>
              <a:rPr lang="en-US" sz="1800" b="0" dirty="0">
                <a:solidFill>
                  <a:srgbClr val="000000"/>
                </a:solidFill>
                <a:latin typeface="+mn-lt"/>
                <a:ea typeface="+mn-ea"/>
                <a:cs typeface="+mn-cs"/>
              </a:rPr>
              <a:t> de recherche et </a:t>
            </a:r>
            <a:r>
              <a:rPr lang="en-US" sz="1800" b="0" dirty="0" err="1">
                <a:solidFill>
                  <a:srgbClr val="000000"/>
                </a:solidFill>
                <a:latin typeface="+mn-lt"/>
                <a:ea typeface="+mn-ea"/>
                <a:cs typeface="+mn-cs"/>
              </a:rPr>
              <a:t>d’érudition</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jugées</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excellentes</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selon</a:t>
            </a:r>
            <a:r>
              <a:rPr lang="en-US" sz="1800" b="0" dirty="0">
                <a:solidFill>
                  <a:srgbClr val="000000"/>
                </a:solidFill>
                <a:latin typeface="+mn-lt"/>
                <a:ea typeface="+mn-ea"/>
                <a:cs typeface="+mn-cs"/>
              </a:rPr>
              <a:t> les </a:t>
            </a:r>
            <a:r>
              <a:rPr lang="en-US" sz="1800" b="0" dirty="0" err="1">
                <a:solidFill>
                  <a:srgbClr val="000000"/>
                </a:solidFill>
                <a:latin typeface="+mn-lt"/>
                <a:ea typeface="+mn-ea"/>
                <a:cs typeface="+mn-cs"/>
              </a:rPr>
              <a:t>normes</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internationales</a:t>
            </a:r>
            <a:r>
              <a:rPr lang="en-US" sz="1800" b="0" dirty="0">
                <a:solidFill>
                  <a:srgbClr val="000000"/>
                </a:solidFill>
                <a:latin typeface="+mn-lt"/>
                <a:ea typeface="+mn-ea"/>
                <a:cs typeface="+mn-cs"/>
              </a:rPr>
              <a:t> les plus </a:t>
            </a:r>
            <a:r>
              <a:rPr lang="en-US" sz="1800" b="0" dirty="0" err="1">
                <a:solidFill>
                  <a:srgbClr val="000000"/>
                </a:solidFill>
                <a:latin typeface="+mn-lt"/>
                <a:ea typeface="+mn-ea"/>
                <a:cs typeface="+mn-cs"/>
              </a:rPr>
              <a:t>élevées</a:t>
            </a:r>
            <a:r>
              <a:rPr lang="en-US" sz="1800" b="0" dirty="0">
                <a:solidFill>
                  <a:srgbClr val="000000"/>
                </a:solidFill>
                <a:latin typeface="+mn-lt"/>
                <a:ea typeface="+mn-ea"/>
                <a:cs typeface="+mn-cs"/>
              </a:rPr>
              <a:t> et </a:t>
            </a:r>
            <a:r>
              <a:rPr lang="en-US" sz="1800" b="0" dirty="0" err="1">
                <a:solidFill>
                  <a:srgbClr val="000000"/>
                </a:solidFill>
                <a:latin typeface="+mn-lt"/>
                <a:ea typeface="+mn-ea"/>
                <a:cs typeface="+mn-cs"/>
              </a:rPr>
              <a:t>en</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rendant</a:t>
            </a:r>
            <a:r>
              <a:rPr lang="en-US" sz="1800" b="0" dirty="0">
                <a:solidFill>
                  <a:srgbClr val="000000"/>
                </a:solidFill>
                <a:latin typeface="+mn-lt"/>
                <a:ea typeface="+mn-ea"/>
                <a:cs typeface="+mn-cs"/>
              </a:rPr>
              <a:t> service </a:t>
            </a:r>
            <a:r>
              <a:rPr lang="en-US" sz="1800" b="0" dirty="0" err="1">
                <a:solidFill>
                  <a:srgbClr val="000000"/>
                </a:solidFill>
                <a:latin typeface="+mn-lt"/>
                <a:ea typeface="+mn-ea"/>
                <a:cs typeface="+mn-cs"/>
              </a:rPr>
              <a:t>à</a:t>
            </a:r>
            <a:r>
              <a:rPr lang="en-US" sz="1800" b="0" dirty="0">
                <a:solidFill>
                  <a:srgbClr val="000000"/>
                </a:solidFill>
                <a:latin typeface="+mn-lt"/>
                <a:ea typeface="+mn-ea"/>
                <a:cs typeface="+mn-cs"/>
              </a:rPr>
              <a:t> la </a:t>
            </a:r>
            <a:r>
              <a:rPr lang="en-US" sz="1800" b="0" dirty="0" err="1">
                <a:solidFill>
                  <a:srgbClr val="000000"/>
                </a:solidFill>
                <a:latin typeface="+mn-lt"/>
                <a:ea typeface="+mn-ea"/>
                <a:cs typeface="+mn-cs"/>
              </a:rPr>
              <a:t>société</a:t>
            </a:r>
            <a:r>
              <a:rPr lang="en-US" sz="1800" b="0" dirty="0">
                <a:solidFill>
                  <a:srgbClr val="000000"/>
                </a:solidFill>
                <a:latin typeface="+mn-lt"/>
                <a:ea typeface="+mn-ea"/>
                <a:cs typeface="+mn-cs"/>
              </a:rPr>
              <a:t>.</a:t>
            </a:r>
            <a:br>
              <a:rPr lang="en-US" sz="1800" b="0" dirty="0">
                <a:solidFill>
                  <a:srgbClr val="000000"/>
                </a:solidFill>
                <a:latin typeface="+mn-lt"/>
                <a:ea typeface="+mn-ea"/>
                <a:cs typeface="+mn-cs"/>
              </a:rPr>
            </a:b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lvl="0">
              <a:lnSpc>
                <a:spcPct val="100000"/>
              </a:lnSpc>
              <a:spcBef>
                <a:spcPts val="0"/>
              </a:spcBef>
              <a:defRPr/>
            </a:pPr>
            <a:r>
              <a:rPr lang="en-US" sz="1800" dirty="0" err="1">
                <a:solidFill>
                  <a:srgbClr val="000000"/>
                </a:solidFill>
                <a:latin typeface="+mn-lt"/>
                <a:ea typeface="+mn-ea"/>
                <a:cs typeface="+mn-cs"/>
              </a:rPr>
              <a:t>Principes</a:t>
            </a:r>
            <a:endParaRPr kumimoji="0" lang="en-US" sz="1800" b="1" i="0" u="none" strike="noStrike" kern="1200" cap="none" spc="0" normalizeH="0" baseline="0" noProof="0" dirty="0">
              <a:ln>
                <a:noFill/>
              </a:ln>
              <a:solidFill>
                <a:srgbClr val="000000"/>
              </a:solidFill>
              <a:effectLst/>
              <a:uLnTx/>
              <a:uFillTx/>
              <a:latin typeface="+mn-lt"/>
              <a:ea typeface="+mn-ea"/>
              <a:cs typeface="+mn-cs"/>
            </a:endParaRPr>
          </a:p>
          <a:p>
            <a:pPr lvl="0">
              <a:lnSpc>
                <a:spcPct val="100000"/>
              </a:lnSpc>
              <a:spcBef>
                <a:spcPts val="0"/>
              </a:spcBef>
              <a:defRPr/>
            </a:pPr>
            <a:r>
              <a:rPr lang="en-US" sz="1800" b="0" dirty="0">
                <a:solidFill>
                  <a:srgbClr val="000000"/>
                </a:solidFill>
                <a:latin typeface="+mn-lt"/>
                <a:ea typeface="+mn-ea"/>
                <a:cs typeface="+mn-cs"/>
              </a:rPr>
              <a:t>Dans </a:t>
            </a:r>
            <a:r>
              <a:rPr lang="en-US" sz="1800" b="0" dirty="0" err="1">
                <a:solidFill>
                  <a:srgbClr val="000000"/>
                </a:solidFill>
                <a:latin typeface="+mn-lt"/>
                <a:ea typeface="+mn-ea"/>
                <a:cs typeface="+mn-cs"/>
              </a:rPr>
              <a:t>l’accomplissement</a:t>
            </a:r>
            <a:r>
              <a:rPr lang="en-US" sz="1800" b="0" dirty="0">
                <a:solidFill>
                  <a:srgbClr val="000000"/>
                </a:solidFill>
                <a:latin typeface="+mn-lt"/>
                <a:ea typeface="+mn-ea"/>
                <a:cs typeface="+mn-cs"/>
              </a:rPr>
              <a:t> de </a:t>
            </a:r>
            <a:r>
              <a:rPr lang="en-US" sz="1800" b="0" dirty="0" err="1">
                <a:solidFill>
                  <a:srgbClr val="000000"/>
                </a:solidFill>
                <a:latin typeface="+mn-lt"/>
                <a:ea typeface="+mn-ea"/>
                <a:cs typeface="+mn-cs"/>
              </a:rPr>
              <a:t>sa</a:t>
            </a:r>
            <a:r>
              <a:rPr lang="en-US" sz="1800" b="0" dirty="0">
                <a:solidFill>
                  <a:srgbClr val="000000"/>
                </a:solidFill>
                <a:latin typeface="+mn-lt"/>
                <a:ea typeface="+mn-ea"/>
                <a:cs typeface="+mn-cs"/>
              </a:rPr>
              <a:t> mission, </a:t>
            </a:r>
            <a:r>
              <a:rPr lang="en-US" sz="1800" b="0" dirty="0" err="1">
                <a:solidFill>
                  <a:srgbClr val="000000"/>
                </a:solidFill>
                <a:latin typeface="+mn-lt"/>
                <a:ea typeface="+mn-ea"/>
                <a:cs typeface="+mn-cs"/>
              </a:rPr>
              <a:t>l’Université</a:t>
            </a:r>
            <a:r>
              <a:rPr lang="en-US" sz="1800" b="0" dirty="0">
                <a:solidFill>
                  <a:srgbClr val="000000"/>
                </a:solidFill>
                <a:latin typeface="+mn-lt"/>
                <a:ea typeface="+mn-ea"/>
                <a:cs typeface="+mn-cs"/>
              </a:rPr>
              <a:t> McGill </a:t>
            </a:r>
            <a:r>
              <a:rPr lang="en-US" sz="1800" b="0" dirty="0" err="1">
                <a:solidFill>
                  <a:srgbClr val="000000"/>
                </a:solidFill>
                <a:latin typeface="+mn-lt"/>
                <a:ea typeface="+mn-ea"/>
                <a:cs typeface="+mn-cs"/>
              </a:rPr>
              <a:t>adhère</a:t>
            </a:r>
            <a:r>
              <a:rPr lang="en-US" sz="1800" b="0" dirty="0">
                <a:solidFill>
                  <a:srgbClr val="000000"/>
                </a:solidFill>
                <a:latin typeface="+mn-lt"/>
                <a:ea typeface="+mn-ea"/>
                <a:cs typeface="+mn-cs"/>
              </a:rPr>
              <a:t> aux </a:t>
            </a:r>
            <a:r>
              <a:rPr lang="en-US" sz="1800" b="0" dirty="0" err="1">
                <a:solidFill>
                  <a:srgbClr val="000000"/>
                </a:solidFill>
                <a:latin typeface="+mn-lt"/>
                <a:ea typeface="+mn-ea"/>
                <a:cs typeface="+mn-cs"/>
              </a:rPr>
              <a:t>principes</a:t>
            </a:r>
            <a:r>
              <a:rPr lang="en-US" sz="1800" b="0" dirty="0">
                <a:solidFill>
                  <a:srgbClr val="000000"/>
                </a:solidFill>
                <a:latin typeface="+mn-lt"/>
                <a:ea typeface="+mn-ea"/>
                <a:cs typeface="+mn-cs"/>
              </a:rPr>
              <a:t> de liberté </a:t>
            </a:r>
            <a:r>
              <a:rPr lang="en-US" sz="1800" b="0" dirty="0" err="1">
                <a:solidFill>
                  <a:srgbClr val="000000"/>
                </a:solidFill>
                <a:latin typeface="+mn-lt"/>
                <a:ea typeface="+mn-ea"/>
                <a:cs typeface="+mn-cs"/>
              </a:rPr>
              <a:t>académique</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d’intégrité</a:t>
            </a:r>
            <a:r>
              <a:rPr lang="en-US" sz="1800" b="0" dirty="0">
                <a:solidFill>
                  <a:srgbClr val="000000"/>
                </a:solidFill>
                <a:latin typeface="+mn-lt"/>
                <a:ea typeface="+mn-ea"/>
                <a:cs typeface="+mn-cs"/>
              </a:rPr>
              <a:t>, de </a:t>
            </a:r>
            <a:r>
              <a:rPr lang="en-US" sz="1800" b="0" dirty="0" err="1">
                <a:solidFill>
                  <a:srgbClr val="000000"/>
                </a:solidFill>
                <a:latin typeface="+mn-lt"/>
                <a:ea typeface="+mn-ea"/>
                <a:cs typeface="+mn-cs"/>
              </a:rPr>
              <a:t>responsabilité</a:t>
            </a:r>
            <a:r>
              <a:rPr lang="en-US" sz="1800" b="0" dirty="0">
                <a:solidFill>
                  <a:srgbClr val="000000"/>
                </a:solidFill>
                <a:latin typeface="+mn-lt"/>
                <a:ea typeface="+mn-ea"/>
                <a:cs typeface="+mn-cs"/>
              </a:rPr>
              <a:t>, </a:t>
            </a:r>
            <a:r>
              <a:rPr lang="en-US" sz="1800" b="0" dirty="0" err="1">
                <a:solidFill>
                  <a:srgbClr val="000000"/>
                </a:solidFill>
                <a:latin typeface="+mn-lt"/>
                <a:ea typeface="+mn-ea"/>
                <a:cs typeface="+mn-cs"/>
              </a:rPr>
              <a:t>d’équité</a:t>
            </a:r>
            <a:r>
              <a:rPr lang="en-US" sz="1800" b="0" dirty="0">
                <a:solidFill>
                  <a:srgbClr val="000000"/>
                </a:solidFill>
                <a:latin typeface="+mn-lt"/>
                <a:ea typeface="+mn-ea"/>
                <a:cs typeface="+mn-cs"/>
              </a:rPr>
              <a:t> et </a:t>
            </a:r>
            <a:r>
              <a:rPr lang="en-US" sz="1800" b="0" dirty="0" err="1">
                <a:solidFill>
                  <a:srgbClr val="000000"/>
                </a:solidFill>
                <a:latin typeface="+mn-lt"/>
                <a:ea typeface="+mn-ea"/>
                <a:cs typeface="+mn-cs"/>
              </a:rPr>
              <a:t>d’inclusion</a:t>
            </a:r>
            <a:r>
              <a:rPr lang="en-US" sz="1800" b="0" dirty="0">
                <a:solidFill>
                  <a:srgbClr val="000000"/>
                </a:solidFill>
                <a:latin typeface="+mn-lt"/>
                <a:ea typeface="+mn-ea"/>
                <a:cs typeface="+mn-cs"/>
              </a:rPr>
              <a:t>.</a:t>
            </a:r>
            <a:endParaRPr kumimoji="0" lang="en-US" sz="1800" b="1"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3542843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1E1C817-7A83-184D-A2DE-09F9605DD754}"/>
              </a:ext>
            </a:extLst>
          </p:cNvPr>
          <p:cNvSpPr>
            <a:spLocks noGrp="1"/>
          </p:cNvSpPr>
          <p:nvPr>
            <p:ph type="title"/>
          </p:nvPr>
        </p:nvSpPr>
        <p:spPr>
          <a:xfrm>
            <a:off x="2286000" y="724308"/>
            <a:ext cx="10515600" cy="1388962"/>
          </a:xfrm>
        </p:spPr>
        <p:txBody>
          <a:bodyPr lIns="0">
            <a:normAutofit/>
          </a:bodyPr>
          <a:lstStyle/>
          <a:p>
            <a:r>
              <a:rPr lang="fr-CA" sz="4000" dirty="0">
                <a:solidFill>
                  <a:srgbClr val="FF0000"/>
                </a:solidFill>
                <a:latin typeface="McGill Sans"/>
                <a:cs typeface="Arial"/>
              </a:rPr>
              <a:t>Documents stratégiques sur les actions</a:t>
            </a:r>
          </a:p>
        </p:txBody>
      </p:sp>
      <p:pic>
        <p:nvPicPr>
          <p:cNvPr id="3" name="Picture 3" descr="Cover of McGill's EDI strategic plan with text  Equity, Diversity and Inclusion.">
            <a:extLst>
              <a:ext uri="{FF2B5EF4-FFF2-40B4-BE49-F238E27FC236}">
                <a16:creationId xmlns:a16="http://schemas.microsoft.com/office/drawing/2014/main" id="{9855307A-B859-5240-B741-8DAF1B72E984}"/>
              </a:ext>
            </a:extLst>
          </p:cNvPr>
          <p:cNvPicPr>
            <a:picLocks noChangeAspect="1"/>
          </p:cNvPicPr>
          <p:nvPr/>
        </p:nvPicPr>
        <p:blipFill>
          <a:blip r:embed="rId3"/>
          <a:stretch>
            <a:fillRect/>
          </a:stretch>
        </p:blipFill>
        <p:spPr>
          <a:xfrm>
            <a:off x="2375821" y="2113270"/>
            <a:ext cx="2743200" cy="3586734"/>
          </a:xfrm>
          <a:prstGeom prst="rect">
            <a:avLst/>
          </a:prstGeom>
        </p:spPr>
      </p:pic>
      <p:pic>
        <p:nvPicPr>
          <p:cNvPr id="4" name="Picture 3" descr="McGill University's action plan to address anti-Black racism.">
            <a:extLst>
              <a:ext uri="{FF2B5EF4-FFF2-40B4-BE49-F238E27FC236}">
                <a16:creationId xmlns:a16="http://schemas.microsoft.com/office/drawing/2014/main" id="{D70108A6-A0C7-BE43-A716-04C1EF857B39}"/>
              </a:ext>
            </a:extLst>
          </p:cNvPr>
          <p:cNvPicPr>
            <a:picLocks noChangeAspect="1"/>
          </p:cNvPicPr>
          <p:nvPr/>
        </p:nvPicPr>
        <p:blipFill>
          <a:blip r:embed="rId4"/>
          <a:stretch>
            <a:fillRect/>
          </a:stretch>
        </p:blipFill>
        <p:spPr>
          <a:xfrm>
            <a:off x="5534397" y="2720005"/>
            <a:ext cx="3277588" cy="2393055"/>
          </a:xfrm>
          <a:prstGeom prst="rect">
            <a:avLst/>
          </a:prstGeom>
        </p:spPr>
      </p:pic>
      <p:pic>
        <p:nvPicPr>
          <p:cNvPr id="5" name="Picture 3" descr="McGill University's Provost Task Force on Indigenous Studies and Indigenous Education set out a series of 52 Calls to Action for recognition and reconciliation with Indigenous peoples.  ">
            <a:extLst>
              <a:ext uri="{FF2B5EF4-FFF2-40B4-BE49-F238E27FC236}">
                <a16:creationId xmlns:a16="http://schemas.microsoft.com/office/drawing/2014/main" id="{1E4F2C71-3264-4D4D-A799-B5516D6EF1C5}"/>
              </a:ext>
            </a:extLst>
          </p:cNvPr>
          <p:cNvPicPr>
            <a:picLocks noChangeAspect="1"/>
          </p:cNvPicPr>
          <p:nvPr/>
        </p:nvPicPr>
        <p:blipFill>
          <a:blip r:embed="rId5"/>
          <a:stretch>
            <a:fillRect/>
          </a:stretch>
        </p:blipFill>
        <p:spPr>
          <a:xfrm>
            <a:off x="9012209" y="1920282"/>
            <a:ext cx="2743200" cy="3607308"/>
          </a:xfrm>
          <a:prstGeom prst="rect">
            <a:avLst/>
          </a:prstGeom>
        </p:spPr>
      </p:pic>
    </p:spTree>
    <p:extLst>
      <p:ext uri="{BB962C8B-B14F-4D97-AF65-F5344CB8AC3E}">
        <p14:creationId xmlns:p14="http://schemas.microsoft.com/office/powerpoint/2010/main" val="199528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F5B5B9B7-7293-B945-83E1-751F1F6C92AB}"/>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r="25748" b="2041"/>
          <a:stretch/>
        </p:blipFill>
        <p:spPr>
          <a:xfrm>
            <a:off x="4394488" y="-1"/>
            <a:ext cx="7797512" cy="6858001"/>
          </a:xfrm>
        </p:spPr>
      </p:pic>
      <p:sp>
        <p:nvSpPr>
          <p:cNvPr id="29" name="Rectangle 28">
            <a:extLst>
              <a:ext uri="{FF2B5EF4-FFF2-40B4-BE49-F238E27FC236}">
                <a16:creationId xmlns:a16="http://schemas.microsoft.com/office/drawing/2014/main" id="{650C4CFE-3411-C744-9C27-8FA5ACF8DE00}"/>
              </a:ext>
              <a:ext uri="{C183D7F6-B498-43B3-948B-1728B52AA6E4}">
                <adec:decorative xmlns:adec="http://schemas.microsoft.com/office/drawing/2017/decorative" val="1"/>
              </a:ext>
            </a:extLst>
          </p:cNvPr>
          <p:cNvSpPr/>
          <p:nvPr/>
        </p:nvSpPr>
        <p:spPr>
          <a:xfrm>
            <a:off x="-14067" y="0"/>
            <a:ext cx="12191999"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33" name="Title 12">
            <a:extLst>
              <a:ext uri="{FF2B5EF4-FFF2-40B4-BE49-F238E27FC236}">
                <a16:creationId xmlns:a16="http://schemas.microsoft.com/office/drawing/2014/main" id="{4328D65E-543C-9B4E-9EBF-D17464DC56EB}"/>
              </a:ext>
            </a:extLst>
          </p:cNvPr>
          <p:cNvSpPr>
            <a:spLocks noGrp="1"/>
          </p:cNvSpPr>
          <p:nvPr>
            <p:ph type="title"/>
          </p:nvPr>
        </p:nvSpPr>
        <p:spPr>
          <a:xfrm>
            <a:off x="225287" y="2044545"/>
            <a:ext cx="3908114" cy="3130636"/>
          </a:xfrm>
        </p:spPr>
        <p:txBody>
          <a:bodyPr>
            <a:normAutofit/>
          </a:bodyPr>
          <a:lstStyle/>
          <a:p>
            <a:pPr algn="r"/>
            <a:r>
              <a:rPr lang="en-CA" sz="4000" dirty="0" err="1">
                <a:solidFill>
                  <a:schemeClr val="bg1"/>
                </a:solidFill>
                <a:latin typeface="McGill Sans" pitchFamily="2" charset="0"/>
                <a:cs typeface="Arial"/>
              </a:rPr>
              <a:t>Promouvoir</a:t>
            </a:r>
            <a:r>
              <a:rPr lang="en-CA" sz="4000" dirty="0">
                <a:solidFill>
                  <a:schemeClr val="bg1"/>
                </a:solidFill>
                <a:latin typeface="McGill Sans" pitchFamily="2" charset="0"/>
                <a:cs typeface="Arial"/>
              </a:rPr>
              <a:t> les </a:t>
            </a:r>
            <a:r>
              <a:rPr lang="en-CA" sz="4000" dirty="0" err="1">
                <a:solidFill>
                  <a:schemeClr val="bg1"/>
                </a:solidFill>
                <a:latin typeface="McGill Sans" pitchFamily="2" charset="0"/>
                <a:cs typeface="Arial"/>
              </a:rPr>
              <a:t>meilleures</a:t>
            </a:r>
            <a:r>
              <a:rPr lang="en-CA" sz="4000" dirty="0">
                <a:solidFill>
                  <a:schemeClr val="bg1"/>
                </a:solidFill>
                <a:latin typeface="McGill Sans" pitchFamily="2" charset="0"/>
                <a:cs typeface="Arial"/>
              </a:rPr>
              <a:t> pratiques </a:t>
            </a:r>
            <a:r>
              <a:rPr lang="en-CA" sz="4000" dirty="0" err="1">
                <a:solidFill>
                  <a:schemeClr val="bg1"/>
                </a:solidFill>
                <a:latin typeface="McGill Sans" pitchFamily="2" charset="0"/>
                <a:cs typeface="Arial"/>
              </a:rPr>
              <a:t>en</a:t>
            </a:r>
            <a:r>
              <a:rPr lang="en-CA" sz="4000" dirty="0">
                <a:solidFill>
                  <a:schemeClr val="bg1"/>
                </a:solidFill>
                <a:latin typeface="McGill Sans" pitchFamily="2" charset="0"/>
                <a:cs typeface="Arial"/>
              </a:rPr>
              <a:t> matière de DEI pour les sites Web</a:t>
            </a:r>
            <a:endParaRPr lang="en-US" sz="4000" dirty="0">
              <a:solidFill>
                <a:schemeClr val="bg1"/>
              </a:solidFill>
              <a:latin typeface="McGill Sans" pitchFamily="2" charset="0"/>
            </a:endParaRPr>
          </a:p>
        </p:txBody>
      </p:sp>
      <p:cxnSp>
        <p:nvCxnSpPr>
          <p:cNvPr id="34" name="Straight Connector 33">
            <a:extLst>
              <a:ext uri="{FF2B5EF4-FFF2-40B4-BE49-F238E27FC236}">
                <a16:creationId xmlns:a16="http://schemas.microsoft.com/office/drawing/2014/main" id="{B0756E7B-124B-3D47-8ECE-3746F13B1FFE}"/>
              </a:ext>
              <a:ext uri="{C183D7F6-B498-43B3-948B-1728B52AA6E4}">
                <adec:decorative xmlns:adec="http://schemas.microsoft.com/office/drawing/2017/decorative" val="1"/>
              </a:ext>
            </a:extLst>
          </p:cNvPr>
          <p:cNvCxnSpPr/>
          <p:nvPr/>
        </p:nvCxnSpPr>
        <p:spPr>
          <a:xfrm>
            <a:off x="4470710" y="923080"/>
            <a:ext cx="0" cy="5011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erson standing in the middle of an empty road studying a map.">
            <a:extLst>
              <a:ext uri="{FF2B5EF4-FFF2-40B4-BE49-F238E27FC236}">
                <a16:creationId xmlns:a16="http://schemas.microsoft.com/office/drawing/2014/main" id="{5934D78F-75E2-D343-A940-DA888330282A}"/>
              </a:ext>
            </a:extLst>
          </p:cNvPr>
          <p:cNvPicPr>
            <a:picLocks noChangeAspect="1"/>
          </p:cNvPicPr>
          <p:nvPr/>
        </p:nvPicPr>
        <p:blipFill rotWithShape="1">
          <a:blip r:embed="rId4">
            <a:extLst>
              <a:ext uri="{28A0092B-C50C-407E-A947-70E740481C1C}">
                <a14:useLocalDpi xmlns:a14="http://schemas.microsoft.com/office/drawing/2010/main" val="0"/>
              </a:ext>
            </a:extLst>
          </a:blip>
          <a:srcRect t="34553" b="10818"/>
          <a:stretch/>
        </p:blipFill>
        <p:spPr>
          <a:xfrm>
            <a:off x="4799651" y="-2"/>
            <a:ext cx="7063409" cy="6858001"/>
          </a:xfrm>
          <a:prstGeom prst="rect">
            <a:avLst/>
          </a:prstGeom>
        </p:spPr>
      </p:pic>
    </p:spTree>
    <p:extLst>
      <p:ext uri="{BB962C8B-B14F-4D97-AF65-F5344CB8AC3E}">
        <p14:creationId xmlns:p14="http://schemas.microsoft.com/office/powerpoint/2010/main" val="407679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095500" y="1333470"/>
            <a:ext cx="4018515" cy="4317357"/>
          </a:xfrm>
        </p:spPr>
        <p:txBody>
          <a:bodyPr/>
          <a:lstStyle/>
          <a:p>
            <a:pPr algn="r"/>
            <a:r>
              <a:rPr lang="en-US" sz="4000" dirty="0">
                <a:solidFill>
                  <a:srgbClr val="FF0000"/>
                </a:solidFill>
                <a:latin typeface="McGill Sans" pitchFamily="2" charset="0"/>
              </a:rPr>
              <a:t>Notre cadre de </a:t>
            </a:r>
            <a:r>
              <a:rPr lang="en-US" sz="4000" dirty="0" err="1">
                <a:solidFill>
                  <a:srgbClr val="FF0000"/>
                </a:solidFill>
                <a:latin typeface="McGill Sans" pitchFamily="2" charset="0"/>
              </a:rPr>
              <a:t>gouvernance</a:t>
            </a:r>
            <a:r>
              <a:rPr lang="en-US" sz="4000" dirty="0">
                <a:solidFill>
                  <a:srgbClr val="FF0000"/>
                </a:solidFill>
                <a:latin typeface="McGill Sans" pitchFamily="2" charset="0"/>
              </a:rPr>
              <a:t> des </a:t>
            </a:r>
            <a:r>
              <a:rPr lang="en-US" sz="4000" dirty="0" err="1">
                <a:solidFill>
                  <a:srgbClr val="FF0000"/>
                </a:solidFill>
                <a:latin typeface="McGill Sans" pitchFamily="2" charset="0"/>
              </a:rPr>
              <a:t>normes</a:t>
            </a:r>
            <a:r>
              <a:rPr lang="en-US" sz="4000" dirty="0">
                <a:solidFill>
                  <a:srgbClr val="FF0000"/>
                </a:solidFill>
                <a:latin typeface="McGill Sans" pitchFamily="2" charset="0"/>
              </a:rPr>
              <a:t> </a:t>
            </a:r>
            <a:r>
              <a:rPr lang="en-US" sz="4000" dirty="0" err="1">
                <a:solidFill>
                  <a:srgbClr val="FF0000"/>
                </a:solidFill>
                <a:latin typeface="McGill Sans" pitchFamily="2" charset="0"/>
              </a:rPr>
              <a:t>numériques</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7" name="Content Placeholder 8" descr="A screenshot of McGill Digital Standards web page..">
            <a:extLst>
              <a:ext uri="{FF2B5EF4-FFF2-40B4-BE49-F238E27FC236}">
                <a16:creationId xmlns:a16="http://schemas.microsoft.com/office/drawing/2014/main" id="{ACF48E0C-A3C3-2F45-B148-F101226CC834}"/>
              </a:ext>
            </a:extLst>
          </p:cNvPr>
          <p:cNvPicPr>
            <a:picLocks noChangeAspect="1"/>
          </p:cNvPicPr>
          <p:nvPr/>
        </p:nvPicPr>
        <p:blipFill rotWithShape="1">
          <a:blip r:embed="rId3">
            <a:extLst>
              <a:ext uri="{28A0092B-C50C-407E-A947-70E740481C1C}">
                <a14:useLocalDpi xmlns:a14="http://schemas.microsoft.com/office/drawing/2010/main" val="0"/>
              </a:ext>
            </a:extLst>
          </a:blip>
          <a:srcRect l="14826" t="9079" r="15515" b="35758"/>
          <a:stretch/>
        </p:blipFill>
        <p:spPr>
          <a:xfrm>
            <a:off x="6881602" y="537998"/>
            <a:ext cx="4508058" cy="5370422"/>
          </a:xfrm>
          <a:prstGeom prst="rect">
            <a:avLst/>
          </a:prstGeom>
        </p:spPr>
      </p:pic>
    </p:spTree>
    <p:extLst>
      <p:ext uri="{BB962C8B-B14F-4D97-AF65-F5344CB8AC3E}">
        <p14:creationId xmlns:p14="http://schemas.microsoft.com/office/powerpoint/2010/main" val="313958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5C6F-920A-A942-9623-2BF325BC836B}"/>
              </a:ext>
            </a:extLst>
          </p:cNvPr>
          <p:cNvSpPr>
            <a:spLocks noGrp="1"/>
          </p:cNvSpPr>
          <p:nvPr>
            <p:ph type="title"/>
          </p:nvPr>
        </p:nvSpPr>
        <p:spPr/>
        <p:txBody>
          <a:bodyPr/>
          <a:lstStyle/>
          <a:p>
            <a:r>
              <a:rPr lang="en-CA" sz="6000" b="1" dirty="0" err="1">
                <a:latin typeface="McGill Sans" pitchFamily="2" charset="0"/>
              </a:rPr>
              <a:t>L’inclusion</a:t>
            </a:r>
            <a:r>
              <a:rPr lang="en-CA" sz="6000" b="1" dirty="0">
                <a:latin typeface="McGill Sans" pitchFamily="2" charset="0"/>
              </a:rPr>
              <a:t> </a:t>
            </a:r>
            <a:r>
              <a:rPr lang="en-CA" sz="6000" b="1" dirty="0" err="1">
                <a:latin typeface="McGill Sans" pitchFamily="2" charset="0"/>
              </a:rPr>
              <a:t>est</a:t>
            </a:r>
            <a:r>
              <a:rPr lang="en-CA" sz="6000" b="1" dirty="0">
                <a:latin typeface="McGill Sans" pitchFamily="2" charset="0"/>
              </a:rPr>
              <a:t> </a:t>
            </a:r>
            <a:r>
              <a:rPr lang="en-CA" sz="6000" b="1" dirty="0" err="1">
                <a:latin typeface="McGill Sans" pitchFamily="2" charset="0"/>
              </a:rPr>
              <a:t>une</a:t>
            </a:r>
            <a:r>
              <a:rPr lang="en-CA" sz="6000" b="1" dirty="0">
                <a:latin typeface="McGill Sans" pitchFamily="2" charset="0"/>
              </a:rPr>
              <a:t> action</a:t>
            </a:r>
            <a:endParaRPr lang="en-GB" sz="6000" dirty="0">
              <a:latin typeface="McGill Sans" pitchFamily="2" charset="0"/>
            </a:endParaRPr>
          </a:p>
        </p:txBody>
      </p:sp>
    </p:spTree>
    <p:extLst>
      <p:ext uri="{BB962C8B-B14F-4D97-AF65-F5344CB8AC3E}">
        <p14:creationId xmlns:p14="http://schemas.microsoft.com/office/powerpoint/2010/main" val="305836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dirty="0" err="1">
                <a:solidFill>
                  <a:srgbClr val="FF0000"/>
                </a:solidFill>
                <a:latin typeface="McGill Sans" pitchFamily="2" charset="0"/>
                <a:cs typeface="Arial"/>
              </a:rPr>
              <a:t>L’inclusion</a:t>
            </a:r>
            <a:r>
              <a:rPr lang="en-US" sz="2400" i="1" dirty="0">
                <a:solidFill>
                  <a:srgbClr val="FF0000"/>
                </a:solidFill>
                <a:latin typeface="McGill Sans" pitchFamily="2" charset="0"/>
                <a:cs typeface="Arial"/>
              </a:rPr>
              <a:t>, </a:t>
            </a:r>
            <a:r>
              <a:rPr lang="en-US" sz="2400" i="1" dirty="0" err="1">
                <a:solidFill>
                  <a:srgbClr val="FF0000"/>
                </a:solidFill>
                <a:latin typeface="McGill Sans" pitchFamily="2" charset="0"/>
                <a:cs typeface="Arial"/>
              </a:rPr>
              <a:t>c’est</a:t>
            </a:r>
            <a:r>
              <a:rPr lang="en-US" sz="2400" i="1" dirty="0">
                <a:solidFill>
                  <a:srgbClr val="FF0000"/>
                </a:solidFill>
                <a:latin typeface="McGill Sans" pitchFamily="2" charset="0"/>
                <a:cs typeface="Arial"/>
              </a:rPr>
              <a:t>...</a:t>
            </a:r>
            <a:br>
              <a:rPr lang="en-US" sz="4000" dirty="0">
                <a:solidFill>
                  <a:srgbClr val="FF0000"/>
                </a:solidFill>
                <a:latin typeface="McGill Sans" pitchFamily="2" charset="0"/>
                <a:cs typeface="Arial"/>
              </a:rPr>
            </a:br>
            <a:r>
              <a:rPr lang="en-US" sz="4000" dirty="0">
                <a:solidFill>
                  <a:srgbClr val="FF0000"/>
                </a:solidFill>
                <a:latin typeface="McGill Sans" pitchFamily="2" charset="0"/>
                <a:cs typeface="Arial"/>
              </a:rPr>
              <a:t>Une initiative </a:t>
            </a:r>
            <a:r>
              <a:rPr lang="en-US" sz="4000" dirty="0" err="1">
                <a:solidFill>
                  <a:srgbClr val="FF0000"/>
                </a:solidFill>
                <a:latin typeface="McGill Sans" pitchFamily="2" charset="0"/>
                <a:cs typeface="Arial"/>
              </a:rPr>
              <a:t>à</a:t>
            </a:r>
            <a:r>
              <a:rPr lang="en-US" sz="4000" dirty="0">
                <a:solidFill>
                  <a:srgbClr val="FF0000"/>
                </a:solidFill>
                <a:latin typeface="McGill Sans" pitchFamily="2" charset="0"/>
                <a:cs typeface="Arial"/>
              </a:rPr>
              <a:t> </a:t>
            </a:r>
            <a:r>
              <a:rPr lang="en-US" sz="4000" dirty="0" err="1">
                <a:solidFill>
                  <a:srgbClr val="FF0000"/>
                </a:solidFill>
                <a:latin typeface="McGill Sans" pitchFamily="2" charset="0"/>
                <a:cs typeface="Arial"/>
              </a:rPr>
              <a:t>l’échelle</a:t>
            </a:r>
            <a:r>
              <a:rPr lang="en-US" sz="4000" dirty="0">
                <a:solidFill>
                  <a:srgbClr val="FF0000"/>
                </a:solidFill>
                <a:latin typeface="McGill Sans" pitchFamily="2" charset="0"/>
                <a:cs typeface="Arial"/>
              </a:rPr>
              <a:t> de la </a:t>
            </a:r>
            <a:r>
              <a:rPr lang="en-US" sz="4000" dirty="0" err="1">
                <a:solidFill>
                  <a:srgbClr val="FF0000"/>
                </a:solidFill>
                <a:latin typeface="McGill Sans" pitchFamily="2" charset="0"/>
                <a:cs typeface="Arial"/>
              </a:rPr>
              <a:t>communauté</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6" name="Picture Placeholder 18" descr="Screenshot of McGill's Digital Accessibility web page">
            <a:extLst>
              <a:ext uri="{FF2B5EF4-FFF2-40B4-BE49-F238E27FC236}">
                <a16:creationId xmlns:a16="http://schemas.microsoft.com/office/drawing/2014/main" id="{B8E4B3FC-8493-5C4C-B352-9FD93514C76F}"/>
              </a:ext>
            </a:extLst>
          </p:cNvPr>
          <p:cNvPicPr>
            <a:picLocks noChangeAspect="1"/>
          </p:cNvPicPr>
          <p:nvPr/>
        </p:nvPicPr>
        <p:blipFill rotWithShape="1">
          <a:blip r:embed="rId3">
            <a:extLst>
              <a:ext uri="{28A0092B-C50C-407E-A947-70E740481C1C}">
                <a14:useLocalDpi xmlns:a14="http://schemas.microsoft.com/office/drawing/2010/main" val="0"/>
              </a:ext>
            </a:extLst>
          </a:blip>
          <a:srcRect l="11018" r="14144" b="59442"/>
          <a:stretch/>
        </p:blipFill>
        <p:spPr>
          <a:xfrm>
            <a:off x="6544321" y="0"/>
            <a:ext cx="5647679" cy="6858000"/>
          </a:xfrm>
          <a:prstGeom prst="rect">
            <a:avLst/>
          </a:prstGeom>
          <a:solidFill>
            <a:schemeClr val="bg1"/>
          </a:solidFill>
        </p:spPr>
      </p:pic>
    </p:spTree>
    <p:extLst>
      <p:ext uri="{BB962C8B-B14F-4D97-AF65-F5344CB8AC3E}">
        <p14:creationId xmlns:p14="http://schemas.microsoft.com/office/powerpoint/2010/main" val="27629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7124" y="1272173"/>
            <a:ext cx="8341503" cy="1410276"/>
          </a:xfrm>
        </p:spPr>
        <p:txBody>
          <a:bodyPr lIns="0"/>
          <a:lstStyle/>
          <a:p>
            <a:r>
              <a:rPr lang="en-CA" dirty="0">
                <a:solidFill>
                  <a:srgbClr val="FF0000"/>
                </a:solidFill>
                <a:latin typeface="McGill Sans"/>
                <a:cs typeface="Arial"/>
              </a:rPr>
              <a:t>Student-led accessibility audits</a:t>
            </a:r>
            <a:endParaRPr lang="en-US" b="0" dirty="0">
              <a:solidFill>
                <a:srgbClr val="FF0000"/>
              </a:solidFill>
              <a:latin typeface="Arial"/>
              <a:cs typeface="Arial"/>
            </a:endParaRPr>
          </a:p>
          <a:p>
            <a:endParaRPr lang="en-CA" dirty="0">
              <a:latin typeface="McGill Sans"/>
              <a:cs typeface="Arial"/>
            </a:endParaRPr>
          </a:p>
          <a:p>
            <a:endParaRPr lang="fr-CA" dirty="0">
              <a:latin typeface="McGill Sans" pitchFamily="2" charset="0"/>
            </a:endParaRPr>
          </a:p>
        </p:txBody>
      </p:sp>
      <p:sp>
        <p:nvSpPr>
          <p:cNvPr id="3" name="Content Placeholder 2"/>
          <p:cNvSpPr>
            <a:spLocks noGrp="1"/>
          </p:cNvSpPr>
          <p:nvPr>
            <p:ph idx="1"/>
          </p:nvPr>
        </p:nvSpPr>
        <p:spPr>
          <a:xfrm>
            <a:off x="2295525" y="2430684"/>
            <a:ext cx="9336741" cy="3402957"/>
          </a:xfrm>
        </p:spPr>
        <p:txBody>
          <a:bodyPr vert="horz" lIns="0" tIns="0" rIns="0" bIns="0" rtlCol="0" anchor="t">
            <a:normAutofit fontScale="92500" lnSpcReduction="20000"/>
          </a:bodyPr>
          <a:lstStyle/>
          <a:p>
            <a:r>
              <a:rPr lang="en-CA" b="1" dirty="0">
                <a:latin typeface="McGill Sans" pitchFamily="2" charset="0"/>
              </a:rPr>
              <a:t>Buts et </a:t>
            </a:r>
            <a:r>
              <a:rPr lang="en-CA" b="1" dirty="0" err="1">
                <a:latin typeface="McGill Sans" pitchFamily="2" charset="0"/>
              </a:rPr>
              <a:t>objectifs</a:t>
            </a:r>
            <a:endParaRPr lang="en-CA" b="1" dirty="0">
              <a:latin typeface="McGill Sans" pitchFamily="2" charset="0"/>
            </a:endParaRPr>
          </a:p>
          <a:p>
            <a:pPr marL="285750" indent="-285750">
              <a:buFont typeface="Arial" panose="020B0604020202020204" pitchFamily="34" charset="0"/>
              <a:buChar char="•"/>
            </a:pPr>
            <a:r>
              <a:rPr lang="en-CA" dirty="0" err="1">
                <a:latin typeface="McGill Sans" pitchFamily="2" charset="0"/>
              </a:rPr>
              <a:t>Fournir</a:t>
            </a:r>
            <a:r>
              <a:rPr lang="en-CA" dirty="0">
                <a:latin typeface="McGill Sans" pitchFamily="2" charset="0"/>
              </a:rPr>
              <a:t> un </a:t>
            </a:r>
            <a:r>
              <a:rPr lang="en-CA" dirty="0" err="1">
                <a:latin typeface="McGill Sans" pitchFamily="2" charset="0"/>
              </a:rPr>
              <a:t>soutien</a:t>
            </a:r>
            <a:r>
              <a:rPr lang="en-CA" dirty="0">
                <a:latin typeface="McGill Sans" pitchFamily="2" charset="0"/>
              </a:rPr>
              <a:t> aux </a:t>
            </a:r>
            <a:r>
              <a:rPr lang="en-CA" dirty="0" err="1">
                <a:latin typeface="McGill Sans" pitchFamily="2" charset="0"/>
              </a:rPr>
              <a:t>ministères</a:t>
            </a:r>
            <a:r>
              <a:rPr lang="en-CA" dirty="0">
                <a:latin typeface="McGill Sans" pitchFamily="2" charset="0"/>
              </a:rPr>
              <a:t> pour </a:t>
            </a:r>
            <a:r>
              <a:rPr lang="en-CA" dirty="0" err="1">
                <a:latin typeface="McGill Sans" pitchFamily="2" charset="0"/>
              </a:rPr>
              <a:t>l’examen</a:t>
            </a:r>
            <a:r>
              <a:rPr lang="en-CA" dirty="0">
                <a:latin typeface="McGill Sans" pitchFamily="2" charset="0"/>
              </a:rPr>
              <a:t> et la mise </a:t>
            </a:r>
            <a:r>
              <a:rPr lang="en-CA" dirty="0" err="1">
                <a:latin typeface="McGill Sans" pitchFamily="2" charset="0"/>
              </a:rPr>
              <a:t>à</a:t>
            </a:r>
            <a:r>
              <a:rPr lang="en-CA" dirty="0">
                <a:latin typeface="McGill Sans" pitchFamily="2" charset="0"/>
              </a:rPr>
              <a:t> jour des sites dans les </a:t>
            </a:r>
            <a:r>
              <a:rPr lang="en-CA" dirty="0" err="1">
                <a:latin typeface="McGill Sans" pitchFamily="2" charset="0"/>
              </a:rPr>
              <a:t>domaines</a:t>
            </a:r>
            <a:r>
              <a:rPr lang="en-CA" dirty="0">
                <a:latin typeface="McGill Sans" pitchFamily="2" charset="0"/>
              </a:rPr>
              <a:t> </a:t>
            </a:r>
            <a:r>
              <a:rPr lang="en-CA" dirty="0" err="1">
                <a:latin typeface="McGill Sans" pitchFamily="2" charset="0"/>
              </a:rPr>
              <a:t>liés</a:t>
            </a:r>
            <a:r>
              <a:rPr lang="en-CA" dirty="0">
                <a:latin typeface="McGill Sans" pitchFamily="2" charset="0"/>
              </a:rPr>
              <a:t> </a:t>
            </a:r>
            <a:r>
              <a:rPr lang="en-CA" dirty="0" err="1">
                <a:latin typeface="McGill Sans" pitchFamily="2" charset="0"/>
              </a:rPr>
              <a:t>à</a:t>
            </a:r>
            <a:r>
              <a:rPr lang="en-CA" dirty="0">
                <a:latin typeface="McGill Sans" pitchFamily="2" charset="0"/>
              </a:rPr>
              <a:t> l’accessibilité du Web.
Organiser et </a:t>
            </a:r>
            <a:r>
              <a:rPr lang="en-CA" dirty="0" err="1">
                <a:latin typeface="McGill Sans" pitchFamily="2" charset="0"/>
              </a:rPr>
              <a:t>exécuter</a:t>
            </a:r>
            <a:r>
              <a:rPr lang="en-CA" dirty="0">
                <a:latin typeface="McGill Sans" pitchFamily="2" charset="0"/>
              </a:rPr>
              <a:t> un blitz de mise </a:t>
            </a:r>
            <a:r>
              <a:rPr lang="en-CA" dirty="0" err="1">
                <a:latin typeface="McGill Sans" pitchFamily="2" charset="0"/>
              </a:rPr>
              <a:t>à</a:t>
            </a:r>
            <a:r>
              <a:rPr lang="en-CA" dirty="0">
                <a:latin typeface="McGill Sans" pitchFamily="2" charset="0"/>
              </a:rPr>
              <a:t> jour d’un </a:t>
            </a:r>
            <a:r>
              <a:rPr lang="en-CA" dirty="0" err="1">
                <a:latin typeface="McGill Sans" pitchFamily="2" charset="0"/>
              </a:rPr>
              <a:t>mois</a:t>
            </a:r>
            <a:r>
              <a:rPr lang="en-CA" dirty="0">
                <a:latin typeface="McGill Sans" pitchFamily="2" charset="0"/>
              </a:rPr>
              <a:t> pour </a:t>
            </a:r>
            <a:r>
              <a:rPr lang="en-CA" dirty="0" err="1">
                <a:latin typeface="McGill Sans" pitchFamily="2" charset="0"/>
              </a:rPr>
              <a:t>certains</a:t>
            </a:r>
            <a:r>
              <a:rPr lang="en-CA" dirty="0">
                <a:latin typeface="McGill Sans" pitchFamily="2" charset="0"/>
              </a:rPr>
              <a:t> sites
Les </a:t>
            </a:r>
            <a:r>
              <a:rPr lang="en-CA" dirty="0" err="1">
                <a:latin typeface="McGill Sans" pitchFamily="2" charset="0"/>
              </a:rPr>
              <a:t>évaluations</a:t>
            </a:r>
            <a:r>
              <a:rPr lang="en-CA" dirty="0">
                <a:latin typeface="McGill Sans" pitchFamily="2" charset="0"/>
              </a:rPr>
              <a:t> et les mises </a:t>
            </a:r>
            <a:r>
              <a:rPr lang="en-CA" dirty="0" err="1">
                <a:latin typeface="McGill Sans" pitchFamily="2" charset="0"/>
              </a:rPr>
              <a:t>à</a:t>
            </a:r>
            <a:r>
              <a:rPr lang="en-CA" dirty="0">
                <a:latin typeface="McGill Sans" pitchFamily="2" charset="0"/>
              </a:rPr>
              <a:t> jour du site </a:t>
            </a:r>
            <a:r>
              <a:rPr lang="en-CA" dirty="0" err="1">
                <a:latin typeface="McGill Sans" pitchFamily="2" charset="0"/>
              </a:rPr>
              <a:t>seront</a:t>
            </a:r>
            <a:r>
              <a:rPr lang="en-CA" dirty="0">
                <a:latin typeface="McGill Sans" pitchFamily="2" charset="0"/>
              </a:rPr>
              <a:t> </a:t>
            </a:r>
            <a:r>
              <a:rPr lang="en-CA" dirty="0" err="1">
                <a:latin typeface="McGill Sans" pitchFamily="2" charset="0"/>
              </a:rPr>
              <a:t>effectuées</a:t>
            </a:r>
            <a:r>
              <a:rPr lang="en-CA" dirty="0">
                <a:latin typeface="McGill Sans" pitchFamily="2" charset="0"/>
              </a:rPr>
              <a:t> par des </a:t>
            </a:r>
            <a:r>
              <a:rPr lang="en-CA" dirty="0" err="1">
                <a:latin typeface="McGill Sans" pitchFamily="2" charset="0"/>
              </a:rPr>
              <a:t>étudiants</a:t>
            </a:r>
            <a:r>
              <a:rPr lang="en-CA" dirty="0">
                <a:latin typeface="McGill Sans" pitchFamily="2" charset="0"/>
              </a:rPr>
              <a:t> </a:t>
            </a:r>
            <a:r>
              <a:rPr lang="en-CA" dirty="0" err="1">
                <a:latin typeface="McGill Sans" pitchFamily="2" charset="0"/>
              </a:rPr>
              <a:t>en</a:t>
            </a:r>
            <a:r>
              <a:rPr lang="en-CA" dirty="0">
                <a:latin typeface="McGill Sans" pitchFamily="2" charset="0"/>
              </a:rPr>
              <a:t> alternance</a:t>
            </a:r>
          </a:p>
          <a:p>
            <a:br>
              <a:rPr lang="en-CA" dirty="0">
                <a:latin typeface="McGill Sans" pitchFamily="2" charset="0"/>
              </a:rPr>
            </a:br>
            <a:r>
              <a:rPr lang="en-CA" b="1" dirty="0">
                <a:latin typeface="McGill Sans" pitchFamily="2" charset="0"/>
              </a:rPr>
              <a:t>Composition de </a:t>
            </a:r>
            <a:r>
              <a:rPr lang="en-CA" b="1" dirty="0" err="1">
                <a:latin typeface="McGill Sans" pitchFamily="2" charset="0"/>
              </a:rPr>
              <a:t>l’équipe</a:t>
            </a:r>
            <a:r>
              <a:rPr lang="en-CA" b="1" dirty="0">
                <a:latin typeface="McGill Sans" pitchFamily="2" charset="0"/>
              </a:rPr>
              <a:t> </a:t>
            </a:r>
            <a:r>
              <a:rPr lang="en-CA" b="1" dirty="0" err="1">
                <a:latin typeface="McGill Sans" pitchFamily="2" charset="0"/>
              </a:rPr>
              <a:t>d’audit</a:t>
            </a:r>
            <a:endParaRPr lang="en-CA" b="1" dirty="0">
              <a:latin typeface="McGill Sans" pitchFamily="2" charset="0"/>
            </a:endParaRPr>
          </a:p>
          <a:p>
            <a:pPr marL="285750" indent="-285750">
              <a:buFont typeface="Arial" panose="020B0604020202020204" pitchFamily="34" charset="0"/>
              <a:buChar char="•"/>
            </a:pPr>
            <a:r>
              <a:rPr lang="en-CA" dirty="0">
                <a:latin typeface="McGill Sans" pitchFamily="2" charset="0"/>
              </a:rPr>
              <a:t>Personnel et </a:t>
            </a:r>
            <a:r>
              <a:rPr lang="en-CA" dirty="0" err="1">
                <a:latin typeface="McGill Sans" pitchFamily="2" charset="0"/>
              </a:rPr>
              <a:t>encadré</a:t>
            </a:r>
            <a:r>
              <a:rPr lang="en-CA" dirty="0">
                <a:latin typeface="McGill Sans" pitchFamily="2" charset="0"/>
              </a:rPr>
              <a:t> par des alternants</a:t>
            </a:r>
          </a:p>
          <a:p>
            <a:pPr>
              <a:lnSpc>
                <a:spcPct val="120000"/>
              </a:lnSpc>
            </a:pPr>
            <a:endParaRPr lang="en-US" dirty="0"/>
          </a:p>
        </p:txBody>
      </p:sp>
    </p:spTree>
    <p:extLst>
      <p:ext uri="{BB962C8B-B14F-4D97-AF65-F5344CB8AC3E}">
        <p14:creationId xmlns:p14="http://schemas.microsoft.com/office/powerpoint/2010/main" val="3890699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4000" dirty="0" err="1">
                <a:solidFill>
                  <a:srgbClr val="FF0000"/>
                </a:solidFill>
                <a:latin typeface="McGill Sans" pitchFamily="2" charset="0"/>
                <a:cs typeface="Arial"/>
              </a:rPr>
              <a:t>Panneau</a:t>
            </a:r>
            <a:r>
              <a:rPr lang="en-US" sz="4000" dirty="0">
                <a:solidFill>
                  <a:srgbClr val="FF0000"/>
                </a:solidFill>
                <a:latin typeface="McGill Sans" pitchFamily="2" charset="0"/>
                <a:cs typeface="Arial"/>
              </a:rPr>
              <a:t> </a:t>
            </a:r>
            <a:r>
              <a:rPr lang="en-US" sz="4000" dirty="0" err="1">
                <a:solidFill>
                  <a:srgbClr val="FF0000"/>
                </a:solidFill>
                <a:latin typeface="McGill Sans" pitchFamily="2" charset="0"/>
                <a:cs typeface="Arial"/>
              </a:rPr>
              <a:t>d’ergonomie</a:t>
            </a:r>
            <a:r>
              <a:rPr lang="en-US" sz="4000" dirty="0">
                <a:solidFill>
                  <a:srgbClr val="FF0000"/>
                </a:solidFill>
                <a:latin typeface="McGill Sans" pitchFamily="2" charset="0"/>
                <a:cs typeface="Arial"/>
              </a:rPr>
              <a:t> pour les </a:t>
            </a:r>
            <a:r>
              <a:rPr lang="en-US" sz="4000" dirty="0" err="1">
                <a:solidFill>
                  <a:srgbClr val="FF0000"/>
                </a:solidFill>
                <a:latin typeface="McGill Sans" pitchFamily="2" charset="0"/>
                <a:cs typeface="Arial"/>
              </a:rPr>
              <a:t>étudiants</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FDD7EDE-3803-F34F-8A8B-F48ABFC7C1D2}"/>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8" name="Picture 4" descr="2 McGill students walking outside the McGill Library.">
            <a:extLst>
              <a:ext uri="{FF2B5EF4-FFF2-40B4-BE49-F238E27FC236}">
                <a16:creationId xmlns:a16="http://schemas.microsoft.com/office/drawing/2014/main" id="{81055CA6-4454-33DD-9FE4-E3D4B2AE08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498"/>
          <a:stretch/>
        </p:blipFill>
        <p:spPr bwMode="auto">
          <a:xfrm>
            <a:off x="6782880" y="0"/>
            <a:ext cx="50027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65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dirty="0" err="1">
                <a:solidFill>
                  <a:srgbClr val="FF0000"/>
                </a:solidFill>
                <a:latin typeface="McGill Sans" pitchFamily="2" charset="0"/>
                <a:cs typeface="Arial"/>
              </a:rPr>
              <a:t>L’inclusion</a:t>
            </a:r>
            <a:r>
              <a:rPr lang="en-US" sz="2400" i="1" dirty="0">
                <a:solidFill>
                  <a:srgbClr val="FF0000"/>
                </a:solidFill>
                <a:latin typeface="McGill Sans" pitchFamily="2" charset="0"/>
                <a:cs typeface="Arial"/>
              </a:rPr>
              <a:t>, </a:t>
            </a:r>
            <a:r>
              <a:rPr lang="en-US" sz="2400" i="1" dirty="0" err="1">
                <a:solidFill>
                  <a:srgbClr val="FF0000"/>
                </a:solidFill>
                <a:latin typeface="McGill Sans" pitchFamily="2" charset="0"/>
                <a:cs typeface="Arial"/>
              </a:rPr>
              <a:t>c’est</a:t>
            </a:r>
            <a:r>
              <a:rPr lang="en-US" sz="2400" i="1" dirty="0">
                <a:solidFill>
                  <a:srgbClr val="FF0000"/>
                </a:solidFill>
                <a:latin typeface="McGill Sans" pitchFamily="2" charset="0"/>
                <a:cs typeface="Arial"/>
              </a:rPr>
              <a:t>...</a:t>
            </a:r>
            <a:br>
              <a:rPr lang="en-US" sz="4000" dirty="0">
                <a:solidFill>
                  <a:srgbClr val="FF0000"/>
                </a:solidFill>
                <a:latin typeface="McGill Sans" pitchFamily="2" charset="0"/>
                <a:cs typeface="Arial"/>
              </a:rPr>
            </a:br>
            <a:r>
              <a:rPr lang="en-US" sz="4000" dirty="0" err="1">
                <a:solidFill>
                  <a:srgbClr val="FF0000"/>
                </a:solidFill>
                <a:latin typeface="McGill Sans" pitchFamily="2" charset="0"/>
                <a:cs typeface="Arial"/>
              </a:rPr>
              <a:t>Avoir</a:t>
            </a:r>
            <a:r>
              <a:rPr lang="en-US" sz="4000" dirty="0">
                <a:solidFill>
                  <a:srgbClr val="FF0000"/>
                </a:solidFill>
                <a:latin typeface="McGill Sans" pitchFamily="2" charset="0"/>
                <a:cs typeface="Arial"/>
              </a:rPr>
              <a:t> </a:t>
            </a:r>
            <a:r>
              <a:rPr lang="en-US" sz="4000" dirty="0" err="1">
                <a:solidFill>
                  <a:srgbClr val="FF0000"/>
                </a:solidFill>
                <a:latin typeface="McGill Sans" pitchFamily="2" charset="0"/>
                <a:cs typeface="Arial"/>
              </a:rPr>
              <a:t>une</a:t>
            </a:r>
            <a:r>
              <a:rPr lang="en-US" sz="4000" dirty="0">
                <a:solidFill>
                  <a:srgbClr val="FF0000"/>
                </a:solidFill>
                <a:latin typeface="McGill Sans" pitchFamily="2" charset="0"/>
                <a:cs typeface="Arial"/>
              </a:rPr>
              <a:t> </a:t>
            </a:r>
            <a:r>
              <a:rPr lang="en-US" sz="4000" dirty="0" err="1">
                <a:solidFill>
                  <a:srgbClr val="FF0000"/>
                </a:solidFill>
                <a:latin typeface="McGill Sans" pitchFamily="2" charset="0"/>
                <a:cs typeface="Arial"/>
              </a:rPr>
              <a:t>voix</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FDD7EDE-3803-F34F-8A8B-F48ABFC7C1D2}"/>
              </a:ext>
              <a:ext uri="{C183D7F6-B498-43B3-948B-1728B52AA6E4}">
                <adec:decorative xmlns:adec="http://schemas.microsoft.com/office/drawing/2017/decorative" val="1"/>
              </a:ext>
            </a:extLst>
          </p:cNvPr>
          <p:cNvSpPr/>
          <p:nvPr/>
        </p:nvSpPr>
        <p:spPr>
          <a:xfrm>
            <a:off x="9749245" y="5501423"/>
            <a:ext cx="2442755" cy="135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Presenters on the stage at McGill's EDI best practices for websites info session held during Indigenous Awareness Weeks 2023.">
            <a:extLst>
              <a:ext uri="{FF2B5EF4-FFF2-40B4-BE49-F238E27FC236}">
                <a16:creationId xmlns:a16="http://schemas.microsoft.com/office/drawing/2014/main" id="{5C50A2EA-5676-3149-8E21-01FFB5E6160E}"/>
              </a:ext>
            </a:extLst>
          </p:cNvPr>
          <p:cNvPicPr>
            <a:picLocks noChangeAspect="1"/>
          </p:cNvPicPr>
          <p:nvPr/>
        </p:nvPicPr>
        <p:blipFill rotWithShape="1">
          <a:blip r:embed="rId3">
            <a:extLst>
              <a:ext uri="{28A0092B-C50C-407E-A947-70E740481C1C}">
                <a14:useLocalDpi xmlns:a14="http://schemas.microsoft.com/office/drawing/2010/main" val="0"/>
              </a:ext>
            </a:extLst>
          </a:blip>
          <a:srcRect t="3986"/>
          <a:stretch/>
        </p:blipFill>
        <p:spPr>
          <a:xfrm>
            <a:off x="6934933" y="0"/>
            <a:ext cx="4648062" cy="3351438"/>
          </a:xfrm>
          <a:prstGeom prst="rect">
            <a:avLst/>
          </a:prstGeom>
        </p:spPr>
      </p:pic>
      <p:pic>
        <p:nvPicPr>
          <p:cNvPr id="15" name="Picture 14" descr="Participants engaged in discussion at McGill's EDI best practices for websites info session.">
            <a:extLst>
              <a:ext uri="{FF2B5EF4-FFF2-40B4-BE49-F238E27FC236}">
                <a16:creationId xmlns:a16="http://schemas.microsoft.com/office/drawing/2014/main" id="{ECC38C72-322B-F94C-BE07-4415FB573CC3}"/>
              </a:ext>
            </a:extLst>
          </p:cNvPr>
          <p:cNvPicPr>
            <a:picLocks noChangeAspect="1"/>
          </p:cNvPicPr>
          <p:nvPr/>
        </p:nvPicPr>
        <p:blipFill rotWithShape="1">
          <a:blip r:embed="rId4">
            <a:extLst>
              <a:ext uri="{28A0092B-C50C-407E-A947-70E740481C1C}">
                <a14:useLocalDpi xmlns:a14="http://schemas.microsoft.com/office/drawing/2010/main" val="0"/>
              </a:ext>
            </a:extLst>
          </a:blip>
          <a:srcRect b="4511"/>
          <a:stretch/>
        </p:blipFill>
        <p:spPr>
          <a:xfrm>
            <a:off x="6913659" y="3509604"/>
            <a:ext cx="4669336" cy="3348396"/>
          </a:xfrm>
          <a:prstGeom prst="rect">
            <a:avLst/>
          </a:prstGeom>
        </p:spPr>
      </p:pic>
    </p:spTree>
    <p:extLst>
      <p:ext uri="{BB962C8B-B14F-4D97-AF65-F5344CB8AC3E}">
        <p14:creationId xmlns:p14="http://schemas.microsoft.com/office/powerpoint/2010/main" val="1455465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01544" y="2374232"/>
            <a:ext cx="4285216" cy="3276595"/>
          </a:xfrm>
        </p:spPr>
        <p:txBody>
          <a:bodyPr anchor="t"/>
          <a:lstStyle/>
          <a:p>
            <a:r>
              <a:rPr lang="en-US" sz="2400" i="1" dirty="0" err="1">
                <a:solidFill>
                  <a:srgbClr val="FF0000"/>
                </a:solidFill>
                <a:latin typeface="McGill Sans" pitchFamily="2" charset="0"/>
                <a:cs typeface="Arial"/>
              </a:rPr>
              <a:t>L’inclusion</a:t>
            </a:r>
            <a:r>
              <a:rPr lang="en-US" sz="2400" i="1" dirty="0">
                <a:solidFill>
                  <a:srgbClr val="FF0000"/>
                </a:solidFill>
                <a:latin typeface="McGill Sans" pitchFamily="2" charset="0"/>
                <a:cs typeface="Arial"/>
              </a:rPr>
              <a:t>, </a:t>
            </a:r>
            <a:r>
              <a:rPr lang="en-US" sz="2400" i="1" dirty="0" err="1">
                <a:solidFill>
                  <a:srgbClr val="FF0000"/>
                </a:solidFill>
                <a:latin typeface="McGill Sans" pitchFamily="2" charset="0"/>
                <a:cs typeface="Arial"/>
              </a:rPr>
              <a:t>c’est</a:t>
            </a:r>
            <a:r>
              <a:rPr lang="en-US" sz="2400" i="1" dirty="0">
                <a:solidFill>
                  <a:srgbClr val="FF0000"/>
                </a:solidFill>
                <a:latin typeface="McGill Sans" pitchFamily="2" charset="0"/>
                <a:cs typeface="Arial"/>
              </a:rPr>
              <a:t>...</a:t>
            </a:r>
            <a:br>
              <a:rPr lang="en-US" sz="4000" dirty="0">
                <a:solidFill>
                  <a:srgbClr val="FF0000"/>
                </a:solidFill>
                <a:latin typeface="McGill Sans" pitchFamily="2" charset="0"/>
                <a:cs typeface="Arial"/>
              </a:rPr>
            </a:br>
            <a:r>
              <a:rPr lang="en-US" sz="4000" dirty="0">
                <a:solidFill>
                  <a:srgbClr val="FF0000"/>
                </a:solidFill>
                <a:latin typeface="McGill Sans" pitchFamily="2" charset="0"/>
                <a:cs typeface="Arial"/>
              </a:rPr>
              <a:t>Se faire entendre</a:t>
            </a:r>
            <a:endParaRPr lang="en-US" dirty="0">
              <a:latin typeface="McGill Sans" pitchFamily="2" charset="0"/>
            </a:endParaRPr>
          </a:p>
        </p:txBody>
      </p:sp>
      <p:cxnSp>
        <p:nvCxnSpPr>
          <p:cNvPr id="3" name="Straight Connector 2">
            <a:extLst>
              <a:ext uri="{C183D7F6-B498-43B3-948B-1728B52AA6E4}">
                <adec:decorative xmlns:adec="http://schemas.microsoft.com/office/drawing/2017/decorative" val="1"/>
              </a:ext>
            </a:extLst>
          </p:cNvPr>
          <p:cNvCxnSpPr/>
          <p:nvPr/>
        </p:nvCxnSpPr>
        <p:spPr>
          <a:xfrm>
            <a:off x="6424120" y="1333471"/>
            <a:ext cx="0" cy="4317357"/>
          </a:xfrm>
          <a:prstGeom prst="line">
            <a:avLst/>
          </a:prstGeom>
          <a:ln w="28575">
            <a:solidFill>
              <a:srgbClr val="E31B2F"/>
            </a:solidFill>
          </a:ln>
        </p:spPr>
        <p:style>
          <a:lnRef idx="1">
            <a:schemeClr val="accent1"/>
          </a:lnRef>
          <a:fillRef idx="0">
            <a:schemeClr val="accent1"/>
          </a:fillRef>
          <a:effectRef idx="0">
            <a:schemeClr val="accent1"/>
          </a:effectRef>
          <a:fontRef idx="minor">
            <a:schemeClr val="tx1"/>
          </a:fontRef>
        </p:style>
      </p:cxnSp>
      <p:pic>
        <p:nvPicPr>
          <p:cNvPr id="8" name="Google Shape;687;p100" descr="Smiling students sitting in a classroom at McGill.">
            <a:extLst>
              <a:ext uri="{FF2B5EF4-FFF2-40B4-BE49-F238E27FC236}">
                <a16:creationId xmlns:a16="http://schemas.microsoft.com/office/drawing/2014/main" id="{8BD53BA3-C886-D342-9BA8-27ED896061C3}"/>
              </a:ext>
            </a:extLst>
          </p:cNvPr>
          <p:cNvPicPr preferRelativeResize="0">
            <a:picLocks/>
          </p:cNvPicPr>
          <p:nvPr/>
        </p:nvPicPr>
        <p:blipFill rotWithShape="1">
          <a:blip r:embed="rId3">
            <a:alphaModFix/>
          </a:blip>
          <a:srcRect l="15944" t="3243" r="31484" b="-3174"/>
          <a:stretch/>
        </p:blipFill>
        <p:spPr>
          <a:xfrm>
            <a:off x="6781799" y="0"/>
            <a:ext cx="5650653" cy="7162800"/>
          </a:xfrm>
          <a:prstGeom prst="rect">
            <a:avLst/>
          </a:prstGeom>
          <a:noFill/>
          <a:ln>
            <a:noFill/>
          </a:ln>
        </p:spPr>
      </p:pic>
    </p:spTree>
    <p:extLst>
      <p:ext uri="{BB962C8B-B14F-4D97-AF65-F5344CB8AC3E}">
        <p14:creationId xmlns:p14="http://schemas.microsoft.com/office/powerpoint/2010/main" val="2187725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729F-C3CD-BA08-E4EE-7D12BEE67949}"/>
              </a:ext>
            </a:extLst>
          </p:cNvPr>
          <p:cNvSpPr>
            <a:spLocks noGrp="1"/>
          </p:cNvSpPr>
          <p:nvPr>
            <p:ph type="title"/>
          </p:nvPr>
        </p:nvSpPr>
        <p:spPr>
          <a:xfrm>
            <a:off x="1105383" y="-1104991"/>
            <a:ext cx="9097700" cy="622138"/>
          </a:xfrm>
        </p:spPr>
        <p:txBody>
          <a:bodyPr vert="horz" lIns="0" tIns="0" rIns="0" bIns="45720" rtlCol="0" anchor="b" anchorCtr="0">
            <a:normAutofit/>
          </a:bodyPr>
          <a:lstStyle/>
          <a:p>
            <a:r>
              <a:rPr lang="en-GB" dirty="0"/>
              <a:t>McGill student digital journey map</a:t>
            </a:r>
          </a:p>
        </p:txBody>
      </p:sp>
      <p:pic>
        <p:nvPicPr>
          <p:cNvPr id="12" name="Picture Placeholder 11" descr="Screenshot of McGill's student digital journey map.">
            <a:extLst>
              <a:ext uri="{FF2B5EF4-FFF2-40B4-BE49-F238E27FC236}">
                <a16:creationId xmlns:a16="http://schemas.microsoft.com/office/drawing/2014/main" id="{E5279D6E-3B90-AF4A-A47B-3317F7C2FA9B}"/>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4562" t="3277" r="4562" b="250"/>
          <a:stretch/>
        </p:blipFill>
        <p:spPr>
          <a:xfrm>
            <a:off x="-1" y="-482853"/>
            <a:ext cx="12397839" cy="7340853"/>
          </a:xfrm>
        </p:spPr>
      </p:pic>
    </p:spTree>
    <p:extLst>
      <p:ext uri="{BB962C8B-B14F-4D97-AF65-F5344CB8AC3E}">
        <p14:creationId xmlns:p14="http://schemas.microsoft.com/office/powerpoint/2010/main" val="588605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37C1-D8D8-3548-B743-31A2D7D94AAA}"/>
              </a:ext>
            </a:extLst>
          </p:cNvPr>
          <p:cNvSpPr>
            <a:spLocks noGrp="1"/>
          </p:cNvSpPr>
          <p:nvPr>
            <p:ph type="title"/>
          </p:nvPr>
        </p:nvSpPr>
        <p:spPr>
          <a:xfrm>
            <a:off x="772568" y="2311619"/>
            <a:ext cx="10588159" cy="2555278"/>
          </a:xfrm>
        </p:spPr>
        <p:txBody>
          <a:bodyPr/>
          <a:lstStyle/>
          <a:p>
            <a:r>
              <a:rPr lang="en-GB" sz="6000" b="1" dirty="0">
                <a:latin typeface="McGill Sans" pitchFamily="2" charset="0"/>
              </a:rPr>
              <a:t>Points </a:t>
            </a:r>
            <a:r>
              <a:rPr lang="en-GB" sz="6000" b="1" dirty="0" err="1">
                <a:latin typeface="McGill Sans" pitchFamily="2" charset="0"/>
              </a:rPr>
              <a:t>à</a:t>
            </a:r>
            <a:r>
              <a:rPr lang="en-GB" sz="6000" b="1" dirty="0">
                <a:latin typeface="McGill Sans" pitchFamily="2" charset="0"/>
              </a:rPr>
              <a:t> </a:t>
            </a:r>
            <a:r>
              <a:rPr lang="en-GB" sz="6000" b="1" dirty="0" err="1">
                <a:latin typeface="McGill Sans" pitchFamily="2" charset="0"/>
              </a:rPr>
              <a:t>retenir</a:t>
            </a:r>
            <a:endParaRPr lang="en-GB" sz="2400" dirty="0">
              <a:latin typeface="McGill Sans" pitchFamily="2" charset="0"/>
            </a:endParaRPr>
          </a:p>
        </p:txBody>
      </p:sp>
    </p:spTree>
    <p:extLst>
      <p:ext uri="{BB962C8B-B14F-4D97-AF65-F5344CB8AC3E}">
        <p14:creationId xmlns:p14="http://schemas.microsoft.com/office/powerpoint/2010/main" val="114575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640D-9261-7F84-6648-4F336F2C0D43}"/>
              </a:ext>
            </a:extLst>
          </p:cNvPr>
          <p:cNvSpPr>
            <a:spLocks noGrp="1"/>
          </p:cNvSpPr>
          <p:nvPr>
            <p:ph type="title"/>
          </p:nvPr>
        </p:nvSpPr>
        <p:spPr>
          <a:xfrm>
            <a:off x="2286000" y="-1096700"/>
            <a:ext cx="8478456" cy="1096700"/>
          </a:xfrm>
        </p:spPr>
        <p:txBody>
          <a:bodyPr vert="horz" lIns="0" tIns="0" rIns="0" bIns="45720" rtlCol="0" anchor="b">
            <a:normAutofit/>
          </a:bodyPr>
          <a:lstStyle/>
          <a:p>
            <a:r>
              <a:rPr lang="en-GB" dirty="0"/>
              <a:t>Citation sur la </a:t>
            </a:r>
            <a:r>
              <a:rPr lang="en-GB" dirty="0" err="1"/>
              <a:t>diversité</a:t>
            </a:r>
            <a:r>
              <a:rPr lang="en-GB" dirty="0"/>
              <a:t> par Arthur Chan</a:t>
            </a:r>
          </a:p>
        </p:txBody>
      </p:sp>
      <p:pic>
        <p:nvPicPr>
          <p:cNvPr id="8" name="Picture 7" descr="Diversity is a fact. Equity is a choice. Inclusion is an action. Belonging is an outcome. Quote by Arthur Chan, Vice President of Diversity, Equity and Inclusion, Planned Parenthood.">
            <a:extLst>
              <a:ext uri="{FF2B5EF4-FFF2-40B4-BE49-F238E27FC236}">
                <a16:creationId xmlns:a16="http://schemas.microsoft.com/office/drawing/2014/main" id="{5A37F5DB-CF8B-322F-404B-7F9B9DF72C0E}"/>
              </a:ext>
            </a:extLst>
          </p:cNvPr>
          <p:cNvPicPr>
            <a:picLocks noChangeAspect="1"/>
          </p:cNvPicPr>
          <p:nvPr/>
        </p:nvPicPr>
        <p:blipFill rotWithShape="1">
          <a:blip r:embed="rId3"/>
          <a:srcRect r="1679"/>
          <a:stretch/>
        </p:blipFill>
        <p:spPr>
          <a:xfrm>
            <a:off x="3165132" y="979230"/>
            <a:ext cx="7487864" cy="4772331"/>
          </a:xfrm>
          <a:prstGeom prst="rect">
            <a:avLst/>
          </a:prstGeom>
        </p:spPr>
      </p:pic>
    </p:spTree>
    <p:extLst>
      <p:ext uri="{BB962C8B-B14F-4D97-AF65-F5344CB8AC3E}">
        <p14:creationId xmlns:p14="http://schemas.microsoft.com/office/powerpoint/2010/main" val="2795759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0ECE-B18D-D84A-9058-7C22E71F1044}"/>
              </a:ext>
            </a:extLst>
          </p:cNvPr>
          <p:cNvSpPr>
            <a:spLocks noGrp="1"/>
          </p:cNvSpPr>
          <p:nvPr>
            <p:ph type="title"/>
          </p:nvPr>
        </p:nvSpPr>
        <p:spPr>
          <a:xfrm>
            <a:off x="2303977" y="1191652"/>
            <a:ext cx="8495202" cy="1080062"/>
          </a:xfrm>
        </p:spPr>
        <p:txBody>
          <a:bodyPr>
            <a:normAutofit/>
          </a:bodyPr>
          <a:lstStyle/>
          <a:p>
            <a:r>
              <a:rPr lang="en-GB" sz="4000" dirty="0" err="1">
                <a:solidFill>
                  <a:srgbClr val="FF0000"/>
                </a:solidFill>
                <a:latin typeface="McGill Sans" pitchFamily="2" charset="0"/>
              </a:rPr>
              <a:t>Éducation</a:t>
            </a:r>
            <a:r>
              <a:rPr lang="en-GB" sz="4000" dirty="0">
                <a:solidFill>
                  <a:srgbClr val="FF0000"/>
                </a:solidFill>
                <a:latin typeface="McGill Sans" pitchFamily="2" charset="0"/>
              </a:rPr>
              <a:t> et sensibilisation</a:t>
            </a:r>
          </a:p>
        </p:txBody>
      </p:sp>
      <p:sp>
        <p:nvSpPr>
          <p:cNvPr id="3" name="Content Placeholder 2">
            <a:extLst>
              <a:ext uri="{FF2B5EF4-FFF2-40B4-BE49-F238E27FC236}">
                <a16:creationId xmlns:a16="http://schemas.microsoft.com/office/drawing/2014/main" id="{CE1EB1F2-7794-7244-A005-77E6EED8BDD5}"/>
              </a:ext>
            </a:extLst>
          </p:cNvPr>
          <p:cNvSpPr>
            <a:spLocks noGrp="1"/>
          </p:cNvSpPr>
          <p:nvPr>
            <p:ph idx="1"/>
          </p:nvPr>
        </p:nvSpPr>
        <p:spPr>
          <a:xfrm>
            <a:off x="2303976" y="2271713"/>
            <a:ext cx="8495203" cy="3938286"/>
          </a:xfrm>
        </p:spPr>
        <p:txBody>
          <a:bodyPr/>
          <a:lstStyle/>
          <a:p>
            <a:pPr marL="457200" indent="-457200">
              <a:lnSpc>
                <a:spcPct val="100000"/>
              </a:lnSpc>
              <a:spcBef>
                <a:spcPts val="0"/>
              </a:spcBef>
              <a:buFont typeface="Arial" panose="020B0604020202020204" pitchFamily="34" charset="0"/>
              <a:buChar char="•"/>
            </a:pPr>
            <a:r>
              <a:rPr lang="en-US" dirty="0" err="1">
                <a:latin typeface="Arial"/>
                <a:cs typeface="Arial"/>
              </a:rPr>
              <a:t>Assurez-vous</a:t>
            </a:r>
            <a:r>
              <a:rPr lang="en-US" dirty="0">
                <a:latin typeface="Arial"/>
                <a:cs typeface="Arial"/>
              </a:rPr>
              <a:t> que les gens </a:t>
            </a:r>
            <a:r>
              <a:rPr lang="en-US" dirty="0" err="1">
                <a:latin typeface="Arial"/>
                <a:cs typeface="Arial"/>
              </a:rPr>
              <a:t>ont</a:t>
            </a:r>
            <a:r>
              <a:rPr lang="en-US" dirty="0">
                <a:latin typeface="Arial"/>
                <a:cs typeface="Arial"/>
              </a:rPr>
              <a:t> </a:t>
            </a:r>
            <a:r>
              <a:rPr lang="en-US" dirty="0" err="1">
                <a:latin typeface="Arial"/>
                <a:cs typeface="Arial"/>
              </a:rPr>
              <a:t>une</a:t>
            </a:r>
            <a:r>
              <a:rPr lang="en-US" dirty="0">
                <a:latin typeface="Arial"/>
                <a:cs typeface="Arial"/>
              </a:rPr>
              <a:t> </a:t>
            </a:r>
            <a:r>
              <a:rPr lang="en-US" dirty="0" err="1">
                <a:latin typeface="Arial"/>
                <a:cs typeface="Arial"/>
              </a:rPr>
              <a:t>connaissance</a:t>
            </a:r>
            <a:r>
              <a:rPr lang="en-US" dirty="0">
                <a:latin typeface="Arial"/>
                <a:cs typeface="Arial"/>
              </a:rPr>
              <a:t> </a:t>
            </a:r>
            <a:r>
              <a:rPr lang="en-US" dirty="0" err="1">
                <a:latin typeface="Arial"/>
                <a:cs typeface="Arial"/>
              </a:rPr>
              <a:t>générale</a:t>
            </a:r>
            <a:r>
              <a:rPr lang="en-US" dirty="0">
                <a:latin typeface="Arial"/>
                <a:cs typeface="Arial"/>
              </a:rPr>
              <a:t> de </a:t>
            </a:r>
            <a:r>
              <a:rPr lang="en-US" dirty="0" err="1">
                <a:latin typeface="Arial"/>
                <a:cs typeface="Arial"/>
              </a:rPr>
              <a:t>l’équité</a:t>
            </a:r>
            <a:r>
              <a:rPr lang="en-US" dirty="0">
                <a:latin typeface="Arial"/>
                <a:cs typeface="Arial"/>
              </a:rPr>
              <a:t>, de la </a:t>
            </a:r>
            <a:r>
              <a:rPr lang="en-US" dirty="0" err="1">
                <a:latin typeface="Arial"/>
                <a:cs typeface="Arial"/>
              </a:rPr>
              <a:t>diversité</a:t>
            </a:r>
            <a:r>
              <a:rPr lang="en-US" dirty="0">
                <a:latin typeface="Arial"/>
                <a:cs typeface="Arial"/>
              </a:rPr>
              <a:t> et de </a:t>
            </a:r>
            <a:r>
              <a:rPr lang="en-US" dirty="0" err="1">
                <a:latin typeface="Arial"/>
                <a:cs typeface="Arial"/>
              </a:rPr>
              <a:t>l’inclusion</a:t>
            </a:r>
            <a:r>
              <a:rPr lang="en-US" dirty="0">
                <a:latin typeface="Arial"/>
                <a:cs typeface="Arial"/>
              </a:rPr>
              <a:t> (EDI) dans </a:t>
            </a:r>
            <a:r>
              <a:rPr lang="en-US" dirty="0" err="1">
                <a:latin typeface="Arial"/>
                <a:cs typeface="Arial"/>
              </a:rPr>
              <a:t>votre</a:t>
            </a:r>
            <a:r>
              <a:rPr lang="en-US" dirty="0">
                <a:latin typeface="Arial"/>
                <a:cs typeface="Arial"/>
              </a:rPr>
              <a:t> </a:t>
            </a:r>
            <a:r>
              <a:rPr lang="en-US" dirty="0" err="1">
                <a:latin typeface="Arial"/>
                <a:cs typeface="Arial"/>
              </a:rPr>
              <a:t>contexte</a:t>
            </a:r>
            <a:r>
              <a:rPr lang="en-US" dirty="0">
                <a:latin typeface="Arial"/>
                <a:cs typeface="Arial"/>
              </a:rPr>
              <a:t> </a:t>
            </a:r>
            <a:r>
              <a:rPr lang="en-US" dirty="0" err="1">
                <a:latin typeface="Arial"/>
                <a:cs typeface="Arial"/>
              </a:rPr>
              <a:t>institutionnel</a:t>
            </a:r>
            <a:r>
              <a:rPr lang="en-US" dirty="0">
                <a:latin typeface="Arial"/>
                <a:cs typeface="Arial"/>
              </a:rPr>
              <a:t>
</a:t>
            </a:r>
            <a:r>
              <a:rPr lang="en-US" dirty="0" err="1">
                <a:latin typeface="Arial"/>
                <a:cs typeface="Arial"/>
              </a:rPr>
              <a:t>Éduquer</a:t>
            </a:r>
            <a:r>
              <a:rPr lang="en-US" dirty="0">
                <a:latin typeface="Arial"/>
                <a:cs typeface="Arial"/>
              </a:rPr>
              <a:t> les gens sur la </a:t>
            </a:r>
            <a:r>
              <a:rPr lang="en-US" dirty="0" err="1">
                <a:latin typeface="Arial"/>
                <a:cs typeface="Arial"/>
              </a:rPr>
              <a:t>façon</a:t>
            </a:r>
            <a:r>
              <a:rPr lang="en-US" dirty="0">
                <a:latin typeface="Arial"/>
                <a:cs typeface="Arial"/>
              </a:rPr>
              <a:t> </a:t>
            </a:r>
            <a:r>
              <a:rPr lang="en-US" dirty="0" err="1">
                <a:latin typeface="Arial"/>
                <a:cs typeface="Arial"/>
              </a:rPr>
              <a:t>dont</a:t>
            </a:r>
            <a:r>
              <a:rPr lang="en-US" dirty="0">
                <a:latin typeface="Arial"/>
                <a:cs typeface="Arial"/>
              </a:rPr>
              <a:t> les pages Web </a:t>
            </a:r>
            <a:r>
              <a:rPr lang="en-US" dirty="0" err="1">
                <a:latin typeface="Arial"/>
                <a:cs typeface="Arial"/>
              </a:rPr>
              <a:t>peuvent</a:t>
            </a:r>
            <a:r>
              <a:rPr lang="en-US" dirty="0">
                <a:latin typeface="Arial"/>
                <a:cs typeface="Arial"/>
              </a:rPr>
              <a:t> </a:t>
            </a:r>
            <a:r>
              <a:rPr lang="en-US" dirty="0" err="1">
                <a:latin typeface="Arial"/>
                <a:cs typeface="Arial"/>
              </a:rPr>
              <a:t>être</a:t>
            </a:r>
            <a:r>
              <a:rPr lang="en-US" dirty="0">
                <a:latin typeface="Arial"/>
                <a:cs typeface="Arial"/>
              </a:rPr>
              <a:t> </a:t>
            </a:r>
            <a:r>
              <a:rPr lang="en-US" dirty="0" err="1">
                <a:latin typeface="Arial"/>
                <a:cs typeface="Arial"/>
              </a:rPr>
              <a:t>créées</a:t>
            </a:r>
            <a:r>
              <a:rPr lang="en-US" dirty="0">
                <a:latin typeface="Arial"/>
                <a:cs typeface="Arial"/>
              </a:rPr>
              <a:t> </a:t>
            </a:r>
            <a:r>
              <a:rPr lang="en-US" dirty="0" err="1">
                <a:latin typeface="Arial"/>
                <a:cs typeface="Arial"/>
              </a:rPr>
              <a:t>en</a:t>
            </a:r>
            <a:r>
              <a:rPr lang="en-US" dirty="0">
                <a:latin typeface="Arial"/>
                <a:cs typeface="Arial"/>
              </a:rPr>
              <a:t> accordant </a:t>
            </a:r>
            <a:r>
              <a:rPr lang="en-US" dirty="0" err="1">
                <a:latin typeface="Arial"/>
                <a:cs typeface="Arial"/>
              </a:rPr>
              <a:t>une</a:t>
            </a:r>
            <a:r>
              <a:rPr lang="en-US" dirty="0">
                <a:latin typeface="Arial"/>
                <a:cs typeface="Arial"/>
              </a:rPr>
              <a:t> attention </a:t>
            </a:r>
            <a:r>
              <a:rPr lang="en-US" dirty="0" err="1">
                <a:latin typeface="Arial"/>
                <a:cs typeface="Arial"/>
              </a:rPr>
              <a:t>particulière</a:t>
            </a:r>
            <a:r>
              <a:rPr lang="en-US" dirty="0">
                <a:latin typeface="Arial"/>
                <a:cs typeface="Arial"/>
              </a:rPr>
              <a:t> </a:t>
            </a:r>
            <a:r>
              <a:rPr lang="en-US" dirty="0" err="1">
                <a:latin typeface="Arial"/>
                <a:cs typeface="Arial"/>
              </a:rPr>
              <a:t>à</a:t>
            </a:r>
            <a:r>
              <a:rPr lang="en-US" dirty="0">
                <a:latin typeface="Arial"/>
                <a:cs typeface="Arial"/>
              </a:rPr>
              <a:t> </a:t>
            </a:r>
            <a:r>
              <a:rPr lang="en-US" dirty="0" err="1">
                <a:latin typeface="Arial"/>
                <a:cs typeface="Arial"/>
              </a:rPr>
              <a:t>l’EDI</a:t>
            </a:r>
            <a:r>
              <a:rPr lang="en-US" dirty="0">
                <a:latin typeface="Arial"/>
                <a:cs typeface="Arial"/>
              </a:rPr>
              <a:t>.
</a:t>
            </a:r>
            <a:r>
              <a:rPr lang="en-US" dirty="0" err="1">
                <a:latin typeface="Arial"/>
                <a:cs typeface="Arial"/>
              </a:rPr>
              <a:t>Créer</a:t>
            </a:r>
            <a:r>
              <a:rPr lang="en-US" dirty="0">
                <a:latin typeface="Arial"/>
                <a:cs typeface="Arial"/>
              </a:rPr>
              <a:t> des occasions de </a:t>
            </a:r>
            <a:r>
              <a:rPr lang="en-US" dirty="0" err="1">
                <a:latin typeface="Arial"/>
                <a:cs typeface="Arial"/>
              </a:rPr>
              <a:t>développer</a:t>
            </a:r>
            <a:r>
              <a:rPr lang="en-US" dirty="0">
                <a:latin typeface="Arial"/>
                <a:cs typeface="Arial"/>
              </a:rPr>
              <a:t> des </a:t>
            </a:r>
            <a:r>
              <a:rPr lang="en-US" dirty="0" err="1">
                <a:latin typeface="Arial"/>
                <a:cs typeface="Arial"/>
              </a:rPr>
              <a:t>compétences</a:t>
            </a:r>
            <a:r>
              <a:rPr lang="en-US" dirty="0">
                <a:latin typeface="Arial"/>
                <a:cs typeface="Arial"/>
              </a:rPr>
              <a:t> sur la </a:t>
            </a:r>
            <a:r>
              <a:rPr lang="en-US" dirty="0" err="1">
                <a:latin typeface="Arial"/>
                <a:cs typeface="Arial"/>
              </a:rPr>
              <a:t>façon</a:t>
            </a:r>
            <a:r>
              <a:rPr lang="en-US" dirty="0">
                <a:latin typeface="Arial"/>
                <a:cs typeface="Arial"/>
              </a:rPr>
              <a:t> </a:t>
            </a:r>
            <a:r>
              <a:rPr lang="en-US" dirty="0" err="1">
                <a:latin typeface="Arial"/>
                <a:cs typeface="Arial"/>
              </a:rPr>
              <a:t>d’appliquer</a:t>
            </a:r>
            <a:r>
              <a:rPr lang="en-US" dirty="0">
                <a:latin typeface="Arial"/>
                <a:cs typeface="Arial"/>
              </a:rPr>
              <a:t> les concepts de </a:t>
            </a:r>
            <a:r>
              <a:rPr lang="en-US" dirty="0" err="1">
                <a:latin typeface="Arial"/>
                <a:cs typeface="Arial"/>
              </a:rPr>
              <a:t>l’EDI</a:t>
            </a:r>
            <a:r>
              <a:rPr lang="en-US" dirty="0">
                <a:latin typeface="Arial"/>
                <a:cs typeface="Arial"/>
              </a:rPr>
              <a:t> au travail.</a:t>
            </a:r>
            <a:endParaRPr lang="en-CA" dirty="0"/>
          </a:p>
          <a:p>
            <a:endParaRPr lang="en-GB" dirty="0"/>
          </a:p>
        </p:txBody>
      </p:sp>
    </p:spTree>
    <p:extLst>
      <p:ext uri="{BB962C8B-B14F-4D97-AF65-F5344CB8AC3E}">
        <p14:creationId xmlns:p14="http://schemas.microsoft.com/office/powerpoint/2010/main" val="180001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5C6F-920A-A942-9623-2BF325BC836B}"/>
              </a:ext>
            </a:extLst>
          </p:cNvPr>
          <p:cNvSpPr>
            <a:spLocks noGrp="1"/>
          </p:cNvSpPr>
          <p:nvPr>
            <p:ph type="title"/>
          </p:nvPr>
        </p:nvSpPr>
        <p:spPr/>
        <p:txBody>
          <a:bodyPr/>
          <a:lstStyle/>
          <a:p>
            <a:r>
              <a:rPr lang="en-CA" sz="6000" b="1" dirty="0" err="1">
                <a:latin typeface="McGill Sans" pitchFamily="2" charset="0"/>
              </a:rPr>
              <a:t>L’appartenance</a:t>
            </a:r>
            <a:r>
              <a:rPr lang="en-CA" sz="6000" b="1" dirty="0">
                <a:latin typeface="McGill Sans" pitchFamily="2" charset="0"/>
              </a:rPr>
              <a:t> </a:t>
            </a:r>
            <a:r>
              <a:rPr lang="en-CA" sz="6000" b="1" dirty="0" err="1">
                <a:latin typeface="McGill Sans" pitchFamily="2" charset="0"/>
              </a:rPr>
              <a:t>est</a:t>
            </a:r>
            <a:r>
              <a:rPr lang="en-CA" sz="6000" b="1" dirty="0">
                <a:latin typeface="McGill Sans" pitchFamily="2" charset="0"/>
              </a:rPr>
              <a:t> un </a:t>
            </a:r>
            <a:r>
              <a:rPr lang="en-CA" sz="6000" b="1" dirty="0" err="1">
                <a:latin typeface="McGill Sans" pitchFamily="2" charset="0"/>
              </a:rPr>
              <a:t>résultat</a:t>
            </a:r>
            <a:endParaRPr lang="en-GB" sz="6000" dirty="0">
              <a:latin typeface="McGill Sans" pitchFamily="2" charset="0"/>
            </a:endParaRPr>
          </a:p>
        </p:txBody>
      </p:sp>
    </p:spTree>
    <p:extLst>
      <p:ext uri="{BB962C8B-B14F-4D97-AF65-F5344CB8AC3E}">
        <p14:creationId xmlns:p14="http://schemas.microsoft.com/office/powerpoint/2010/main" val="4131860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0ECE-B18D-D84A-9058-7C22E71F1044}"/>
              </a:ext>
            </a:extLst>
          </p:cNvPr>
          <p:cNvSpPr>
            <a:spLocks noGrp="1"/>
          </p:cNvSpPr>
          <p:nvPr>
            <p:ph type="title"/>
          </p:nvPr>
        </p:nvSpPr>
        <p:spPr>
          <a:xfrm>
            <a:off x="2303977" y="1378761"/>
            <a:ext cx="8495202" cy="1080062"/>
          </a:xfrm>
        </p:spPr>
        <p:txBody>
          <a:bodyPr>
            <a:noAutofit/>
          </a:bodyPr>
          <a:lstStyle/>
          <a:p>
            <a:r>
              <a:rPr lang="en-CA" sz="4000" dirty="0" err="1">
                <a:solidFill>
                  <a:srgbClr val="FF0000"/>
                </a:solidFill>
                <a:latin typeface="McGill Sans" pitchFamily="2" charset="0"/>
              </a:rPr>
              <a:t>L’impact</a:t>
            </a:r>
            <a:r>
              <a:rPr lang="en-CA" sz="4000" dirty="0">
                <a:solidFill>
                  <a:srgbClr val="FF0000"/>
                </a:solidFill>
                <a:latin typeface="McGill Sans" pitchFamily="2" charset="0"/>
              </a:rPr>
              <a:t> de </a:t>
            </a:r>
            <a:r>
              <a:rPr lang="en-CA" sz="4000" dirty="0" err="1">
                <a:solidFill>
                  <a:srgbClr val="FF0000"/>
                </a:solidFill>
                <a:latin typeface="McGill Sans" pitchFamily="2" charset="0"/>
              </a:rPr>
              <a:t>nos</a:t>
            </a:r>
            <a:r>
              <a:rPr lang="en-CA" sz="4000" dirty="0">
                <a:solidFill>
                  <a:srgbClr val="FF0000"/>
                </a:solidFill>
                <a:latin typeface="McGill Sans" pitchFamily="2" charset="0"/>
              </a:rPr>
              <a:t> actions</a:t>
            </a:r>
          </a:p>
        </p:txBody>
      </p:sp>
      <p:sp>
        <p:nvSpPr>
          <p:cNvPr id="5" name="TextBox 4">
            <a:extLst>
              <a:ext uri="{FF2B5EF4-FFF2-40B4-BE49-F238E27FC236}">
                <a16:creationId xmlns:a16="http://schemas.microsoft.com/office/drawing/2014/main" id="{F0A9A773-5CEF-4EFF-7BC1-FFD96035D2E5}"/>
              </a:ext>
            </a:extLst>
          </p:cNvPr>
          <p:cNvSpPr txBox="1"/>
          <p:nvPr/>
        </p:nvSpPr>
        <p:spPr>
          <a:xfrm>
            <a:off x="2303975" y="2687423"/>
            <a:ext cx="8907364" cy="1938992"/>
          </a:xfrm>
          <a:prstGeom prst="rect">
            <a:avLst/>
          </a:prstGeom>
          <a:noFill/>
        </p:spPr>
        <p:txBody>
          <a:bodyPr wrap="square">
            <a:spAutoFit/>
          </a:bodyPr>
          <a:lstStyle/>
          <a:p>
            <a:r>
              <a:rPr lang="en-CA" sz="2000" i="1" dirty="0">
                <a:latin typeface="McGill Sans" pitchFamily="2" charset="0"/>
              </a:rPr>
              <a:t>« Les </a:t>
            </a:r>
            <a:r>
              <a:rPr lang="en-CA" sz="2000" i="1" dirty="0" err="1">
                <a:latin typeface="McGill Sans" pitchFamily="2" charset="0"/>
              </a:rPr>
              <a:t>représentations</a:t>
            </a:r>
            <a:r>
              <a:rPr lang="en-CA" sz="2000" i="1" dirty="0">
                <a:latin typeface="McGill Sans" pitchFamily="2" charset="0"/>
              </a:rPr>
              <a:t> </a:t>
            </a:r>
            <a:r>
              <a:rPr lang="en-CA" sz="2000" i="1" dirty="0" err="1">
                <a:latin typeface="McGill Sans" pitchFamily="2" charset="0"/>
              </a:rPr>
              <a:t>ici</a:t>
            </a:r>
            <a:r>
              <a:rPr lang="en-CA" sz="2000" i="1" dirty="0">
                <a:latin typeface="McGill Sans" pitchFamily="2" charset="0"/>
              </a:rPr>
              <a:t> et </a:t>
            </a:r>
            <a:r>
              <a:rPr lang="en-CA" sz="2000" i="1" dirty="0" err="1">
                <a:latin typeface="McGill Sans" pitchFamily="2" charset="0"/>
              </a:rPr>
              <a:t>maintenant</a:t>
            </a:r>
            <a:r>
              <a:rPr lang="en-CA" sz="2000" i="1" dirty="0">
                <a:latin typeface="McGill Sans" pitchFamily="2" charset="0"/>
              </a:rPr>
              <a:t> </a:t>
            </a:r>
            <a:r>
              <a:rPr lang="en-CA" sz="2000" i="1" dirty="0" err="1">
                <a:latin typeface="McGill Sans" pitchFamily="2" charset="0"/>
              </a:rPr>
              <a:t>ont</a:t>
            </a:r>
            <a:r>
              <a:rPr lang="en-CA" sz="2000" i="1" dirty="0">
                <a:latin typeface="McGill Sans" pitchFamily="2" charset="0"/>
              </a:rPr>
              <a:t> des </a:t>
            </a:r>
            <a:r>
              <a:rPr lang="en-CA" sz="2000" i="1" dirty="0" err="1">
                <a:latin typeface="McGill Sans" pitchFamily="2" charset="0"/>
              </a:rPr>
              <a:t>conséquences</a:t>
            </a:r>
            <a:r>
              <a:rPr lang="en-CA" sz="2000" i="1" dirty="0">
                <a:latin typeface="McGill Sans" pitchFamily="2" charset="0"/>
              </a:rPr>
              <a:t> </a:t>
            </a:r>
            <a:r>
              <a:rPr lang="en-CA" sz="2000" i="1" dirty="0" err="1">
                <a:latin typeface="McGill Sans" pitchFamily="2" charset="0"/>
              </a:rPr>
              <a:t>réelles</a:t>
            </a:r>
            <a:r>
              <a:rPr lang="en-CA" sz="2000" i="1" dirty="0">
                <a:latin typeface="McGill Sans" pitchFamily="2" charset="0"/>
              </a:rPr>
              <a:t> pour les </a:t>
            </a:r>
            <a:r>
              <a:rPr lang="en-CA" sz="2000" i="1" dirty="0" err="1">
                <a:latin typeface="McGill Sans" pitchFamily="2" charset="0"/>
              </a:rPr>
              <a:t>personnes</a:t>
            </a:r>
            <a:r>
              <a:rPr lang="en-CA" sz="2000" i="1" dirty="0">
                <a:latin typeface="McGill Sans" pitchFamily="2" charset="0"/>
              </a:rPr>
              <a:t> </a:t>
            </a:r>
            <a:r>
              <a:rPr lang="en-CA" sz="2000" i="1" dirty="0" err="1">
                <a:latin typeface="McGill Sans" pitchFamily="2" charset="0"/>
              </a:rPr>
              <a:t>réelles</a:t>
            </a:r>
            <a:r>
              <a:rPr lang="en-CA" sz="2000" i="1" dirty="0">
                <a:latin typeface="McGill Sans" pitchFamily="2" charset="0"/>
              </a:rPr>
              <a:t>, pas </a:t>
            </a:r>
            <a:r>
              <a:rPr lang="en-CA" sz="2000" i="1" dirty="0" err="1">
                <a:latin typeface="McGill Sans" pitchFamily="2" charset="0"/>
              </a:rPr>
              <a:t>seulement</a:t>
            </a:r>
            <a:r>
              <a:rPr lang="en-CA" sz="2000" i="1" dirty="0">
                <a:latin typeface="McGill Sans" pitchFamily="2" charset="0"/>
              </a:rPr>
              <a:t> dans la </a:t>
            </a:r>
            <a:r>
              <a:rPr lang="en-CA" sz="2000" i="1" dirty="0" err="1">
                <a:latin typeface="McGill Sans" pitchFamily="2" charset="0"/>
              </a:rPr>
              <a:t>façon</a:t>
            </a:r>
            <a:r>
              <a:rPr lang="en-CA" sz="2000" i="1" dirty="0">
                <a:latin typeface="McGill Sans" pitchFamily="2" charset="0"/>
              </a:rPr>
              <a:t> </a:t>
            </a:r>
            <a:r>
              <a:rPr lang="en-CA" sz="2000" i="1" dirty="0" err="1">
                <a:latin typeface="McGill Sans" pitchFamily="2" charset="0"/>
              </a:rPr>
              <a:t>dont</a:t>
            </a:r>
            <a:r>
              <a:rPr lang="en-CA" sz="2000" i="1" dirty="0">
                <a:latin typeface="McGill Sans" pitchFamily="2" charset="0"/>
              </a:rPr>
              <a:t> </a:t>
            </a:r>
            <a:r>
              <a:rPr lang="en-CA" sz="2000" i="1" dirty="0" err="1">
                <a:latin typeface="McGill Sans" pitchFamily="2" charset="0"/>
              </a:rPr>
              <a:t>elles</a:t>
            </a:r>
            <a:r>
              <a:rPr lang="en-CA" sz="2000" i="1" dirty="0">
                <a:latin typeface="McGill Sans" pitchFamily="2" charset="0"/>
              </a:rPr>
              <a:t> </a:t>
            </a:r>
            <a:r>
              <a:rPr lang="en-CA" sz="2000" i="1" dirty="0" err="1">
                <a:latin typeface="McGill Sans" pitchFamily="2" charset="0"/>
              </a:rPr>
              <a:t>sont</a:t>
            </a:r>
            <a:r>
              <a:rPr lang="en-CA" sz="2000" i="1" dirty="0">
                <a:latin typeface="McGill Sans" pitchFamily="2" charset="0"/>
              </a:rPr>
              <a:t> </a:t>
            </a:r>
            <a:r>
              <a:rPr lang="en-CA" sz="2000" i="1" dirty="0" err="1">
                <a:latin typeface="McGill Sans" pitchFamily="2" charset="0"/>
              </a:rPr>
              <a:t>traitées</a:t>
            </a:r>
            <a:r>
              <a:rPr lang="en-CA" sz="2000" i="1" dirty="0">
                <a:latin typeface="McGill Sans" pitchFamily="2" charset="0"/>
              </a:rPr>
              <a:t> [...] </a:t>
            </a:r>
            <a:r>
              <a:rPr lang="en-CA" sz="2000" i="1" dirty="0" err="1">
                <a:latin typeface="McGill Sans" pitchFamily="2" charset="0"/>
              </a:rPr>
              <a:t>mais</a:t>
            </a:r>
            <a:r>
              <a:rPr lang="en-CA" sz="2000" i="1" dirty="0">
                <a:latin typeface="McGill Sans" pitchFamily="2" charset="0"/>
              </a:rPr>
              <a:t> </a:t>
            </a:r>
            <a:r>
              <a:rPr lang="en-CA" sz="2000" i="1" dirty="0" err="1">
                <a:latin typeface="McGill Sans" pitchFamily="2" charset="0"/>
              </a:rPr>
              <a:t>en</a:t>
            </a:r>
            <a:r>
              <a:rPr lang="en-CA" sz="2000" i="1" dirty="0">
                <a:latin typeface="McGill Sans" pitchFamily="2" charset="0"/>
              </a:rPr>
              <a:t> </a:t>
            </a:r>
            <a:r>
              <a:rPr lang="en-CA" sz="2000" i="1" dirty="0" err="1">
                <a:latin typeface="McGill Sans" pitchFamily="2" charset="0"/>
              </a:rPr>
              <a:t>termes</a:t>
            </a:r>
            <a:r>
              <a:rPr lang="en-CA" sz="2000" i="1" dirty="0">
                <a:latin typeface="McGill Sans" pitchFamily="2" charset="0"/>
              </a:rPr>
              <a:t> de la </a:t>
            </a:r>
            <a:r>
              <a:rPr lang="en-CA" sz="2000" i="1" dirty="0" err="1">
                <a:latin typeface="McGill Sans" pitchFamily="2" charset="0"/>
              </a:rPr>
              <a:t>façon</a:t>
            </a:r>
            <a:r>
              <a:rPr lang="en-CA" sz="2000" i="1" dirty="0">
                <a:latin typeface="McGill Sans" pitchFamily="2" charset="0"/>
              </a:rPr>
              <a:t> </a:t>
            </a:r>
            <a:r>
              <a:rPr lang="en-CA" sz="2000" i="1" dirty="0" err="1">
                <a:latin typeface="McGill Sans" pitchFamily="2" charset="0"/>
              </a:rPr>
              <a:t>dont</a:t>
            </a:r>
            <a:r>
              <a:rPr lang="en-CA" sz="2000" i="1" dirty="0">
                <a:latin typeface="McGill Sans" pitchFamily="2" charset="0"/>
              </a:rPr>
              <a:t> les </a:t>
            </a:r>
            <a:r>
              <a:rPr lang="en-CA" sz="2000" i="1" dirty="0" err="1">
                <a:latin typeface="McGill Sans" pitchFamily="2" charset="0"/>
              </a:rPr>
              <a:t>représentations</a:t>
            </a:r>
            <a:r>
              <a:rPr lang="en-CA" sz="2000" i="1" dirty="0">
                <a:latin typeface="McGill Sans" pitchFamily="2" charset="0"/>
              </a:rPr>
              <a:t> </a:t>
            </a:r>
            <a:r>
              <a:rPr lang="en-CA" sz="2000" i="1" dirty="0" err="1">
                <a:latin typeface="McGill Sans" pitchFamily="2" charset="0"/>
              </a:rPr>
              <a:t>délimitent</a:t>
            </a:r>
            <a:r>
              <a:rPr lang="en-CA" sz="2000" i="1" dirty="0">
                <a:latin typeface="McGill Sans" pitchFamily="2" charset="0"/>
              </a:rPr>
              <a:t> et </a:t>
            </a:r>
            <a:r>
              <a:rPr lang="en-CA" sz="2000" i="1" dirty="0" err="1">
                <a:latin typeface="McGill Sans" pitchFamily="2" charset="0"/>
              </a:rPr>
              <a:t>permettent</a:t>
            </a:r>
            <a:r>
              <a:rPr lang="en-CA" sz="2000" i="1" dirty="0">
                <a:latin typeface="McGill Sans" pitchFamily="2" charset="0"/>
              </a:rPr>
              <a:t> </a:t>
            </a:r>
            <a:r>
              <a:rPr lang="en-CA" sz="2000" i="1" dirty="0" err="1">
                <a:latin typeface="McGill Sans" pitchFamily="2" charset="0"/>
              </a:rPr>
              <a:t>ce</a:t>
            </a:r>
            <a:r>
              <a:rPr lang="en-CA" sz="2000" i="1" dirty="0">
                <a:latin typeface="McGill Sans" pitchFamily="2" charset="0"/>
              </a:rPr>
              <a:t> que les gens </a:t>
            </a:r>
            <a:r>
              <a:rPr lang="en-CA" sz="2000" i="1" dirty="0" err="1">
                <a:latin typeface="McGill Sans" pitchFamily="2" charset="0"/>
              </a:rPr>
              <a:t>peuvent</a:t>
            </a:r>
            <a:r>
              <a:rPr lang="en-CA" sz="2000" i="1" dirty="0">
                <a:latin typeface="McGill Sans" pitchFamily="2" charset="0"/>
              </a:rPr>
              <a:t> </a:t>
            </a:r>
            <a:r>
              <a:rPr lang="en-CA" sz="2000" i="1" dirty="0" err="1">
                <a:latin typeface="McGill Sans" pitchFamily="2" charset="0"/>
              </a:rPr>
              <a:t>être</a:t>
            </a:r>
            <a:r>
              <a:rPr lang="en-CA" sz="2000" i="1" dirty="0">
                <a:latin typeface="McGill Sans" pitchFamily="2" charset="0"/>
              </a:rPr>
              <a:t> dans </a:t>
            </a:r>
            <a:r>
              <a:rPr lang="en-CA" sz="2000" i="1" dirty="0" err="1">
                <a:latin typeface="McGill Sans" pitchFamily="2" charset="0"/>
              </a:rPr>
              <a:t>une</a:t>
            </a:r>
            <a:r>
              <a:rPr lang="en-CA" sz="2000" i="1" dirty="0">
                <a:latin typeface="McGill Sans" pitchFamily="2" charset="0"/>
              </a:rPr>
              <a:t> </a:t>
            </a:r>
            <a:r>
              <a:rPr lang="en-CA" sz="2000" i="1" dirty="0" err="1">
                <a:latin typeface="McGill Sans" pitchFamily="2" charset="0"/>
              </a:rPr>
              <a:t>société</a:t>
            </a:r>
            <a:r>
              <a:rPr lang="en-CA" sz="2000" i="1" dirty="0">
                <a:latin typeface="McGill Sans" pitchFamily="2" charset="0"/>
              </a:rPr>
              <a:t> </a:t>
            </a:r>
            <a:r>
              <a:rPr lang="en-CA" sz="2000" i="1" dirty="0" err="1">
                <a:latin typeface="McGill Sans" pitchFamily="2" charset="0"/>
              </a:rPr>
              <a:t>donnée</a:t>
            </a:r>
            <a:r>
              <a:rPr lang="en-CA" sz="2000" i="1" dirty="0">
                <a:latin typeface="McGill Sans" pitchFamily="2" charset="0"/>
              </a:rPr>
              <a:t>. "
</a:t>
            </a:r>
          </a:p>
          <a:p>
            <a:r>
              <a:rPr lang="en-CA" sz="2000" i="1" dirty="0">
                <a:latin typeface="McGill Sans" pitchFamily="2" charset="0"/>
              </a:rPr>
              <a:t>Richard Dyer (1993), </a:t>
            </a:r>
            <a:r>
              <a:rPr lang="en-CA" sz="2000" i="1" dirty="0" err="1">
                <a:latin typeface="McGill Sans" pitchFamily="2" charset="0"/>
              </a:rPr>
              <a:t>cité</a:t>
            </a:r>
            <a:r>
              <a:rPr lang="en-CA" sz="2000" i="1" dirty="0">
                <a:latin typeface="McGill Sans" pitchFamily="2" charset="0"/>
              </a:rPr>
              <a:t> dans Locate Queerness in Media (2017)</a:t>
            </a:r>
            <a:endParaRPr lang="en-CA" sz="2000" dirty="0">
              <a:latin typeface="McGill Sans" pitchFamily="2" charset="0"/>
            </a:endParaRPr>
          </a:p>
        </p:txBody>
      </p:sp>
    </p:spTree>
    <p:extLst>
      <p:ext uri="{BB962C8B-B14F-4D97-AF65-F5344CB8AC3E}">
        <p14:creationId xmlns:p14="http://schemas.microsoft.com/office/powerpoint/2010/main" val="147487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quity Education Template">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6394e7d-bb77-4d04-b189-d6980e0b1240" xsi:nil="true"/>
    <lcf76f155ced4ddcb4097134ff3c332f xmlns="a7d86d78-0ff1-41f0-ab23-d2692a4332af">
      <Terms xmlns="http://schemas.microsoft.com/office/infopath/2007/PartnerControls"/>
    </lcf76f155ced4ddcb4097134ff3c332f>
    <MediaLengthInSeconds xmlns="a7d86d78-0ff1-41f0-ab23-d2692a4332af" xsi:nil="true"/>
    <SharedWithUsers xmlns="b6394e7d-bb77-4d04-b189-d6980e0b1240">
      <UserInfo>
        <DisplayName>Jaylen Gordon</DisplayName>
        <AccountId>929</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07F9F7-017F-47EB-8C9C-E3758C56BC68}">
  <ds:schemaRefs>
    <ds:schemaRef ds:uri="http://schemas.microsoft.com/sharepoint/v3/contenttype/forms"/>
  </ds:schemaRefs>
</ds:datastoreItem>
</file>

<file path=customXml/itemProps2.xml><?xml version="1.0" encoding="utf-8"?>
<ds:datastoreItem xmlns:ds="http://schemas.openxmlformats.org/officeDocument/2006/customXml" ds:itemID="{A8B70AA5-41A1-4759-823F-80CDC7C70720}">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8dc19d80-7aa6-4b1d-b7be-e708d2641847"/>
    <ds:schemaRef ds:uri="8424fdda-148f-4b37-abb7-5cc0c14a350c"/>
    <ds:schemaRef ds:uri="http://www.w3.org/XML/1998/namespace"/>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D683C3BA-6626-46CA-84F6-B6F2F55F34DF}"/>
</file>

<file path=docProps/app.xml><?xml version="1.0" encoding="utf-8"?>
<Properties xmlns="http://schemas.openxmlformats.org/officeDocument/2006/extended-properties" xmlns:vt="http://schemas.openxmlformats.org/officeDocument/2006/docPropsVTypes">
  <TotalTime>5611</TotalTime>
  <Words>4362</Words>
  <Application>Microsoft Macintosh PowerPoint</Application>
  <PresentationFormat>Widescreen</PresentationFormat>
  <Paragraphs>126</Paragraphs>
  <Slides>27</Slides>
  <Notes>27</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27</vt:i4>
      </vt:variant>
    </vt:vector>
  </HeadingPairs>
  <TitlesOfParts>
    <vt:vector size="42" baseType="lpstr">
      <vt:lpstr>Arial</vt:lpstr>
      <vt:lpstr>Calibri</vt:lpstr>
      <vt:lpstr>Fira Sans Extra Condensed Medium</vt:lpstr>
      <vt:lpstr>Josefin Sans</vt:lpstr>
      <vt:lpstr>Josefin Sans Light</vt:lpstr>
      <vt:lpstr>Josefin Sans Medium</vt:lpstr>
      <vt:lpstr>Josefin Sans SemiBold</vt:lpstr>
      <vt:lpstr>McGill Sans</vt:lpstr>
      <vt:lpstr>McGillSerif-Medium</vt:lpstr>
      <vt:lpstr>Times</vt:lpstr>
      <vt:lpstr>Wingdings</vt:lpstr>
      <vt:lpstr>Office Theme</vt:lpstr>
      <vt:lpstr>1_Office Theme</vt:lpstr>
      <vt:lpstr>2_Office Theme</vt:lpstr>
      <vt:lpstr>Equity Education Template</vt:lpstr>
      <vt:lpstr>Reconnaissance du territoire</vt:lpstr>
      <vt:lpstr>Accessibilité et Meilleures pratiques en  matière d’inclusion pour les sites Web  Canada accessible – Un monde accessible  Diapositives : https://mcgill.ca/x/woS  </vt:lpstr>
      <vt:lpstr>Jaylen Gordon Associé(e) aux communications numériques
Communications et relations extérieures,  Université McGill                 /in/jaylengordon-1d/  </vt:lpstr>
      <vt:lpstr>Le paysage Web de McGill </vt:lpstr>
      <vt:lpstr>Avant 2000</vt:lpstr>
      <vt:lpstr>2023</vt:lpstr>
      <vt:lpstr>Citation sur la diversité par Arthur Chan, Planned Parenthood</vt:lpstr>
      <vt:lpstr>La diversité est un fait</vt:lpstr>
      <vt:lpstr>Étudiants de McGill – Identité raciale / ethnique (Automne) 2022</vt:lpstr>
      <vt:lpstr>Étudiants de McGill – Handicap (Automne 2022)</vt:lpstr>
      <vt:lpstr>L’équité est un choix</vt:lpstr>
      <vt:lpstr>Énoncé de mission et principes de l’Université McGill Mission La mission de l’Université McGill est l’avancement de l’apprentissage, la création et la diffusion du savoir, en offrant la meilleure éducation possible, en menant des activités de recherche et d’érudition jugées excellentes selon les normes internationales les plus élevées et en rendant service à la société.  Principes Dans l’accomplissement de sa mission, l’Université McGill adhère aux principes de liberté académique, d’intégrité, de responsabilité, d’équité et d’inclusion.</vt:lpstr>
      <vt:lpstr>Documents stratégiques sur les actions</vt:lpstr>
      <vt:lpstr>Promouvoir les meilleures pratiques en matière de DEI pour les sites Web</vt:lpstr>
      <vt:lpstr>Notre cadre de gouvernance des normes numériques</vt:lpstr>
      <vt:lpstr>L’inclusion est une action</vt:lpstr>
      <vt:lpstr>L’inclusion, c’est... Une initiative à l’échelle de la communauté</vt:lpstr>
      <vt:lpstr>Student-led accessibility audits  </vt:lpstr>
      <vt:lpstr>Panneau d’ergonomie pour les étudiants</vt:lpstr>
      <vt:lpstr>L’inclusion, c’est... Avoir une voix</vt:lpstr>
      <vt:lpstr>L’inclusion, c’est... Se faire entendre</vt:lpstr>
      <vt:lpstr>McGill student digital journey map</vt:lpstr>
      <vt:lpstr>Points à retenir</vt:lpstr>
      <vt:lpstr>Citation sur la diversité par Arthur Chan</vt:lpstr>
      <vt:lpstr>Éducation et sensibilisation</vt:lpstr>
      <vt:lpstr>L’appartenance est un résultat</vt:lpstr>
      <vt:lpstr>L’impact de nos actions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acction! Promoting EDI best practices for websites</dc:title>
  <dc:subject/>
  <dc:creator>Joyce Peralta</dc:creator>
  <cp:keywords/>
  <dc:description/>
  <cp:lastModifiedBy>Cheryl Li</cp:lastModifiedBy>
  <cp:revision>202</cp:revision>
  <cp:lastPrinted>2023-10-01T20:36:07Z</cp:lastPrinted>
  <dcterms:created xsi:type="dcterms:W3CDTF">2019-04-10T17:16:21Z</dcterms:created>
  <dcterms:modified xsi:type="dcterms:W3CDTF">2024-04-22T20:01:27Z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