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Arial Black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QUa7hUpnbBUAWcDL1I2fuyGgE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ArialBlack-regular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Relationship Id="rId21" Type="http://schemas.openxmlformats.org/officeDocument/2006/relationships/customXml" Target="../customXml/item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7" Type="http://schemas.openxmlformats.org/officeDocument/2006/relationships/slide" Target="slides/slide3.xml"/><Relationship Id="rId2" Type="http://schemas.openxmlformats.org/officeDocument/2006/relationships/presProps" Target="presProps.xml"/><Relationship Id="rId16" Type="http://schemas.openxmlformats.org/officeDocument/2006/relationships/slide" Target="slides/slide12.xml"/><Relationship Id="rId20" Type="http://schemas.openxmlformats.org/officeDocument/2006/relationships/customXml" Target="../customXml/item1.xml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customschemas.google.com/relationships/presentationmetadata" Target="meta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Processes and methods that allows human users to comprehend and trust the results and output created by machine learning algorithms.</a:t>
            </a:r>
            <a:endParaRPr/>
          </a:p>
        </p:txBody>
      </p:sp>
      <p:sp>
        <p:nvSpPr>
          <p:cNvPr id="129" name="Google Shape;1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677e51963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g2c677e51963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c677e51963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2c677e51963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677e51963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2c677e51963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677e51963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g2c677e51963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6cd61c8055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g26cd61c8055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6cd61c8055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g26cd61c8055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6cd61c8055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g26cd61c8055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6cd61c8055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g26cd61c8055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c677e51963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2c677e51963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c677e51963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2c677e51963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g2c677e51963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9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9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Title">
  <p:cSld name="Group 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7630"/>
            <a:ext cx="12192000" cy="571227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6"/>
          <p:cNvSpPr txBox="1"/>
          <p:nvPr>
            <p:ph type="ctrTitle"/>
          </p:nvPr>
        </p:nvSpPr>
        <p:spPr>
          <a:xfrm>
            <a:off x="1231175" y="2186608"/>
            <a:ext cx="9729650" cy="787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subTitle"/>
          </p:nvPr>
        </p:nvSpPr>
        <p:spPr>
          <a:xfrm>
            <a:off x="1933303" y="3169257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1">
  <p:cSld name="Group 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7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2">
  <p:cSld name="Group 2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idx="1" type="body"/>
          </p:nvPr>
        </p:nvSpPr>
        <p:spPr>
          <a:xfrm>
            <a:off x="350520" y="1825625"/>
            <a:ext cx="5669280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2" type="body"/>
          </p:nvPr>
        </p:nvSpPr>
        <p:spPr>
          <a:xfrm>
            <a:off x="6172199" y="1825625"/>
            <a:ext cx="5669279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" name="Google Shape;2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8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3">
  <p:cSld name="Group 3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idx="1" type="body"/>
          </p:nvPr>
        </p:nvSpPr>
        <p:spPr>
          <a:xfrm>
            <a:off x="350520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9"/>
          <p:cNvSpPr txBox="1"/>
          <p:nvPr>
            <p:ph idx="2" type="body"/>
          </p:nvPr>
        </p:nvSpPr>
        <p:spPr>
          <a:xfrm>
            <a:off x="350520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3" type="body"/>
          </p:nvPr>
        </p:nvSpPr>
        <p:spPr>
          <a:xfrm>
            <a:off x="6172199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9"/>
          <p:cNvSpPr txBox="1"/>
          <p:nvPr>
            <p:ph idx="4" type="body"/>
          </p:nvPr>
        </p:nvSpPr>
        <p:spPr>
          <a:xfrm>
            <a:off x="6172199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3" name="Google Shape;3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4">
  <p:cSld name="Group 4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Title">
  <p:cSld name="Foundation 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1"/>
          <p:cNvSpPr txBox="1"/>
          <p:nvPr>
            <p:ph type="ctrTitle"/>
          </p:nvPr>
        </p:nvSpPr>
        <p:spPr>
          <a:xfrm>
            <a:off x="1231174" y="4470301"/>
            <a:ext cx="9729650" cy="787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subTitle"/>
          </p:nvPr>
        </p:nvSpPr>
        <p:spPr>
          <a:xfrm>
            <a:off x="1933302" y="5452950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42" name="Google Shape;4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1185" y="916481"/>
            <a:ext cx="5169627" cy="2637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Blank">
  <p:cSld name="Foundation 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4660" y="1846819"/>
            <a:ext cx="6202680" cy="316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1">
  <p:cSld name="Foundation 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3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2">
  <p:cSld name="Foundation 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350520" y="1825625"/>
            <a:ext cx="5669280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6172199" y="1825625"/>
            <a:ext cx="5669279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53" name="Google Shape;5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3">
  <p:cSld name="Foundation 3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0520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350520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6172199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5"/>
          <p:cNvSpPr txBox="1"/>
          <p:nvPr>
            <p:ph idx="4" type="body"/>
          </p:nvPr>
        </p:nvSpPr>
        <p:spPr>
          <a:xfrm>
            <a:off x="6172199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ation 4">
  <p:cSld name="Foundation 4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7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6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Title">
  <p:cSld name="VLR 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7"/>
          <p:cNvSpPr txBox="1"/>
          <p:nvPr>
            <p:ph type="ctrTitle"/>
          </p:nvPr>
        </p:nvSpPr>
        <p:spPr>
          <a:xfrm>
            <a:off x="1231174" y="4470301"/>
            <a:ext cx="9729650" cy="787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" type="subTitle"/>
          </p:nvPr>
        </p:nvSpPr>
        <p:spPr>
          <a:xfrm>
            <a:off x="1933302" y="5452950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69" name="Google Shape;6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8630" y="1148291"/>
            <a:ext cx="6394738" cy="2173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Blank">
  <p:cSld name="VLR 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900" y="2152215"/>
            <a:ext cx="7512199" cy="2553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1">
  <p:cSld name="VLR 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572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9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2">
  <p:cSld name="VLR 2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572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20"/>
          <p:cNvSpPr txBox="1"/>
          <p:nvPr>
            <p:ph idx="1" type="body"/>
          </p:nvPr>
        </p:nvSpPr>
        <p:spPr>
          <a:xfrm>
            <a:off x="350520" y="1825625"/>
            <a:ext cx="5669280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2" type="body"/>
          </p:nvPr>
        </p:nvSpPr>
        <p:spPr>
          <a:xfrm>
            <a:off x="6172199" y="1825625"/>
            <a:ext cx="5669279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3">
  <p:cSld name="VLR 3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572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1"/>
          <p:cNvSpPr txBox="1"/>
          <p:nvPr>
            <p:ph idx="1" type="body"/>
          </p:nvPr>
        </p:nvSpPr>
        <p:spPr>
          <a:xfrm>
            <a:off x="350520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" name="Google Shape;85;p21"/>
          <p:cNvSpPr txBox="1"/>
          <p:nvPr>
            <p:ph idx="2" type="body"/>
          </p:nvPr>
        </p:nvSpPr>
        <p:spPr>
          <a:xfrm>
            <a:off x="350520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3" type="body"/>
          </p:nvPr>
        </p:nvSpPr>
        <p:spPr>
          <a:xfrm>
            <a:off x="6172199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7" name="Google Shape;87;p21"/>
          <p:cNvSpPr txBox="1"/>
          <p:nvPr>
            <p:ph idx="4" type="body"/>
          </p:nvPr>
        </p:nvSpPr>
        <p:spPr>
          <a:xfrm>
            <a:off x="6172199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LR 4">
  <p:cSld name="VLR 4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4572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2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Title">
  <p:cSld name="DBCS 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3"/>
          <p:cNvSpPr txBox="1"/>
          <p:nvPr>
            <p:ph type="ctrTitle"/>
          </p:nvPr>
        </p:nvSpPr>
        <p:spPr>
          <a:xfrm>
            <a:off x="1231174" y="4470301"/>
            <a:ext cx="9729650" cy="787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" type="subTitle"/>
          </p:nvPr>
        </p:nvSpPr>
        <p:spPr>
          <a:xfrm>
            <a:off x="1933302" y="5452950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96" name="Google Shape;9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3336" y="970608"/>
            <a:ext cx="4625326" cy="2529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Blank">
  <p:cSld name="DBCS 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2549" y="1693788"/>
            <a:ext cx="6346900" cy="347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1">
  <p:cSld name="DBCS 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2">
  <p:cSld name="DBCS 2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50520" y="1825625"/>
            <a:ext cx="5669280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2" type="body"/>
          </p:nvPr>
        </p:nvSpPr>
        <p:spPr>
          <a:xfrm>
            <a:off x="6172199" y="1825625"/>
            <a:ext cx="5669279" cy="4155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3">
  <p:cSld name="DBCS 3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7"/>
          <p:cNvSpPr txBox="1"/>
          <p:nvPr>
            <p:ph idx="1" type="body"/>
          </p:nvPr>
        </p:nvSpPr>
        <p:spPr>
          <a:xfrm>
            <a:off x="350520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2" name="Google Shape;112;p27"/>
          <p:cNvSpPr txBox="1"/>
          <p:nvPr>
            <p:ph idx="2" type="body"/>
          </p:nvPr>
        </p:nvSpPr>
        <p:spPr>
          <a:xfrm>
            <a:off x="350520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3" type="body"/>
          </p:nvPr>
        </p:nvSpPr>
        <p:spPr>
          <a:xfrm>
            <a:off x="6172199" y="1681163"/>
            <a:ext cx="564705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27"/>
          <p:cNvSpPr txBox="1"/>
          <p:nvPr>
            <p:ph idx="4" type="body"/>
          </p:nvPr>
        </p:nvSpPr>
        <p:spPr>
          <a:xfrm>
            <a:off x="6172199" y="2505075"/>
            <a:ext cx="5647055" cy="341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BCS 4">
  <p:cSld name="DBCS 4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8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b="0" i="0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"/>
          <p:cNvSpPr txBox="1"/>
          <p:nvPr>
            <p:ph type="ctrTitle"/>
          </p:nvPr>
        </p:nvSpPr>
        <p:spPr>
          <a:xfrm>
            <a:off x="1231175" y="1517301"/>
            <a:ext cx="9729650" cy="14567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Accessible Explainable AI Research</a:t>
            </a:r>
            <a:endParaRPr/>
          </a:p>
        </p:txBody>
      </p:sp>
      <p:sp>
        <p:nvSpPr>
          <p:cNvPr id="124" name="Google Shape;124;p1"/>
          <p:cNvSpPr txBox="1"/>
          <p:nvPr>
            <p:ph idx="1" type="subTitle"/>
          </p:nvPr>
        </p:nvSpPr>
        <p:spPr>
          <a:xfrm>
            <a:off x="1933303" y="3169257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/>
              <a:t>Joelma Peixoto</a:t>
            </a:r>
            <a:r>
              <a:rPr lang="en-US"/>
              <a:t>, Chukwunonso Nwokoye, Mahadeo Sukhai, Peter Lewis</a:t>
            </a:r>
            <a:endParaRPr/>
          </a:p>
        </p:txBody>
      </p:sp>
      <p:sp>
        <p:nvSpPr>
          <p:cNvPr id="125" name="Google Shape;125;p1"/>
          <p:cNvSpPr txBox="1"/>
          <p:nvPr/>
        </p:nvSpPr>
        <p:spPr>
          <a:xfrm>
            <a:off x="1933303" y="3960979"/>
            <a:ext cx="8325394" cy="59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2857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Trustworthy Artificial Intelligence Lab,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2857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Ontario Tech University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2857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What is Explainable AI?</a:t>
            </a:r>
            <a:endParaRPr/>
          </a:p>
        </p:txBody>
      </p:sp>
      <p:sp>
        <p:nvSpPr>
          <p:cNvPr id="132" name="Google Shape;132;p2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Explainable Artificial Intelligence (XAI).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Human users can easily understand decisions made by machine learning </a:t>
            </a:r>
            <a:r>
              <a:rPr lang="en-US"/>
              <a:t>models </a:t>
            </a:r>
            <a:r>
              <a:rPr lang="en-US"/>
              <a:t>through comprehensible and reliable explanations of processes and methods.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/>
          <p:nvPr>
            <p:ph type="title"/>
          </p:nvPr>
        </p:nvSpPr>
        <p:spPr>
          <a:xfrm>
            <a:off x="341811" y="241384"/>
            <a:ext cx="10515600" cy="879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Why is XAI important?</a:t>
            </a:r>
            <a:endParaRPr/>
          </a:p>
        </p:txBody>
      </p:sp>
      <p:sp>
        <p:nvSpPr>
          <p:cNvPr id="138" name="Google Shape;138;p3"/>
          <p:cNvSpPr txBox="1"/>
          <p:nvPr>
            <p:ph idx="1" type="body"/>
          </p:nvPr>
        </p:nvSpPr>
        <p:spPr>
          <a:xfrm>
            <a:off x="350520" y="1825624"/>
            <a:ext cx="11490960" cy="4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The use of artificial intelligence has significantly increased across various sectors in recent years.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Exemplification: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/>
              <a:t>An elementary school teacher receives excellent feedback from students and staff during annual evaluations.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/>
              <a:t>The teacher was fired after the school implemented an AI-powered evaluation system that rated her performance as unsatisfactory.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/>
              <a:t>The teacher requested an explanation of how the algorithm arrived at her assessment result.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677e51963_0_3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Accessible XAI</a:t>
            </a:r>
            <a:endParaRPr/>
          </a:p>
        </p:txBody>
      </p:sp>
      <p:sp>
        <p:nvSpPr>
          <p:cNvPr id="144" name="Google Shape;144;g2c677e51963_0_3"/>
          <p:cNvSpPr txBox="1"/>
          <p:nvPr>
            <p:ph idx="1" type="body"/>
          </p:nvPr>
        </p:nvSpPr>
        <p:spPr>
          <a:xfrm>
            <a:off x="502920" y="19780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Many of the techniques and procedures implemented in XAI rely on visual representations.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Even if the teacher had access to the explanations, they could be in a complex visual representation (barrier).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Considering the teacher in the previous example is blind, how could she access these explanations?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We reviewed the literature to understand the current approaches to developing accessible XAI.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677e51963_0_16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Search string definition</a:t>
            </a:r>
            <a:endParaRPr/>
          </a:p>
        </p:txBody>
      </p:sp>
      <p:sp>
        <p:nvSpPr>
          <p:cNvPr id="150" name="Google Shape;150;g2c677e51963_0_16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("accessib*" OR "inclusiv*") AND ("explainabl*" OR "XAI" OR "transparent" OR "interpretab*") AND ("artificial intelligence" OR "machine learning" OR "deep learning") AND ("explanations" OR "narration")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c677e51963_0_42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Research sources</a:t>
            </a:r>
            <a:endParaRPr/>
          </a:p>
        </p:txBody>
      </p:sp>
      <p:sp>
        <p:nvSpPr>
          <p:cNvPr id="156" name="Google Shape;156;g2c677e51963_0_42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Scopus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ISI Web of Science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IEEE Digital Library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Google Scholar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El Compendex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ACM Digital Library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677e51963_0_35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Results</a:t>
            </a:r>
            <a:endParaRPr/>
          </a:p>
        </p:txBody>
      </p:sp>
      <p:sp>
        <p:nvSpPr>
          <p:cNvPr id="162" name="Google Shape;162;g2c677e51963_0_35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Excluding duplicates, we found 727 papers between 2019 and 2024 based on search strings.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b="1" lang="en-US"/>
              <a:t>Exclusion criteria</a:t>
            </a:r>
            <a:r>
              <a:rPr lang="en-US"/>
              <a:t>: AI technologies must be accessible and explainable to people with sight loss. Works that do not meet this requirement are excluded.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After reviewing the title and abstract, eight articles were chosen.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After conducting an in-depth analysis, only four papers were chosen for further consideration.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6cd61c8055_0_6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Selected paper 1</a:t>
            </a:r>
            <a:endParaRPr/>
          </a:p>
        </p:txBody>
      </p:sp>
      <p:sp>
        <p:nvSpPr>
          <p:cNvPr id="168" name="Google Shape;168;g26cd61c8055_0_6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Designing Accessible, Explainable AI (XAI) Experiences</a:t>
            </a:r>
            <a:r>
              <a:rPr lang="en-US"/>
              <a:t>: It focuses on accessibility at the interface and tailoring explanations to diverse user needs. The paper provides case studies on aging-in-place and mental health support to highlight the importance of making XAI accessible to everyone.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6cd61c8055_0_13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Selected paper 2</a:t>
            </a:r>
            <a:endParaRPr/>
          </a:p>
        </p:txBody>
      </p:sp>
      <p:sp>
        <p:nvSpPr>
          <p:cNvPr id="174" name="Google Shape;174;g26cd61c8055_0_13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Accessible Cultural Heritage through Explainable Artificial Intelligence</a:t>
            </a:r>
            <a:r>
              <a:rPr lang="en-US"/>
              <a:t>: It discusses using XAI to improve accessibility in cultural heritage. XAI techniques can make art and cultural experiences more inclusive. The primary conclusion is that XAI can play a significant role in making cultural heritage more accessible to diverse audiences, including those who are visually impaired.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6cd61c8055_0_20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Selected paper 3</a:t>
            </a:r>
            <a:endParaRPr/>
          </a:p>
        </p:txBody>
      </p:sp>
      <p:sp>
        <p:nvSpPr>
          <p:cNvPr id="180" name="Google Shape;180;g26cd61c8055_0_20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Increasing Transparency to Design Inclusive Conversational Agents (CAs)</a:t>
            </a:r>
            <a:r>
              <a:rPr lang="en-US"/>
              <a:t>: It discusses the importance of transparency in AI-based conversational agents (CAs) to include marginalized populations and address misperceptions. It emphasizes the challenges of personalizing transparency levels and generating human-centred knowledge on transparency and explainability.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6cd61c8055_0_26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Selected paper 4</a:t>
            </a:r>
            <a:endParaRPr/>
          </a:p>
        </p:txBody>
      </p:sp>
      <p:sp>
        <p:nvSpPr>
          <p:cNvPr id="186" name="Google Shape;186;g26cd61c8055_0_26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A Transparent CAPTCHAS Verification System for Cloud-Based Smart and Secure Applications</a:t>
            </a:r>
            <a:r>
              <a:rPr lang="en-US"/>
              <a:t>: It uses advanced deep-learning techniques to convert image CAPTCHAS into text. It employs Explainable AI (XAI) for transparency and accessibility, improving security and user experience in cloud-based applications.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677e51963_0_49"/>
          <p:cNvSpPr txBox="1"/>
          <p:nvPr>
            <p:ph type="title"/>
          </p:nvPr>
        </p:nvSpPr>
        <p:spPr>
          <a:xfrm>
            <a:off x="341811" y="241384"/>
            <a:ext cx="10515600" cy="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192" name="Google Shape;192;g2c677e51963_0_49"/>
          <p:cNvSpPr txBox="1"/>
          <p:nvPr>
            <p:ph idx="1" type="body"/>
          </p:nvPr>
        </p:nvSpPr>
        <p:spPr>
          <a:xfrm>
            <a:off x="350520" y="1825624"/>
            <a:ext cx="11490900" cy="41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/>
              <a:t>Three papers offer discussions and reflections, while one proposes an accessible CAPTCHA system using XAI.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Although the studies emphasize the need for accessible XAI, they do not necessarily propose concrete solutions based on the discussions.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The results of this analysis underscore the need to develop research for an accessible XAI.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c677e51963_0_60"/>
          <p:cNvSpPr txBox="1"/>
          <p:nvPr>
            <p:ph type="ctrTitle"/>
          </p:nvPr>
        </p:nvSpPr>
        <p:spPr>
          <a:xfrm>
            <a:off x="1231175" y="2186608"/>
            <a:ext cx="97296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8E2E3BE3-2D38-4A1C-B7AF-BD76B890F6A7}"/>
</file>

<file path=customXml/itemProps2.xml><?xml version="1.0" encoding="utf-8"?>
<ds:datastoreItem xmlns:ds="http://schemas.openxmlformats.org/officeDocument/2006/customXml" ds:itemID="{4C2A8E9B-F8DB-4C38-A18B-0BB056DAAEDB}"/>
</file>

<file path=customXml/itemProps3.xml><?xml version="1.0" encoding="utf-8"?>
<ds:datastoreItem xmlns:ds="http://schemas.openxmlformats.org/officeDocument/2006/customXml" ds:itemID="{9049F606-E465-4F11-B872-0C24632FDE10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