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Arial Black" panose="020B0A04020102020204" pitchFamily="34"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jQUa7hUpnbBUAWcDL1I2fuyGgE+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274"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 name="Google Shape;12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9" name="Google Shape;12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 name="Google Shape;13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c677e51963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 name="Google Shape;141;g2c677e51963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c677e51963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2c677e51963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c677e51963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 name="Google Shape;153;g2c677e51963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c677e51963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 name="Google Shape;159;g2c677e51963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6cd61c8055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 name="Google Shape;165;g26cd61c8055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6cd61c8055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g26cd61c8055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6cd61c8055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g26cd61c8055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6cd61c8055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g26cd61c8055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c677e51963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9" name="Google Shape;189;g2c677e51963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c677e51963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g2c677e51963_0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96" name="Google Shape;196;g2c677e51963_0_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Group Title">
  <p:cSld name="Group Title">
    <p:spTree>
      <p:nvGrpSpPr>
        <p:cNvPr id="1" name="Shape 15"/>
        <p:cNvGrpSpPr/>
        <p:nvPr/>
      </p:nvGrpSpPr>
      <p:grpSpPr>
        <a:xfrm>
          <a:off x="0" y="0"/>
          <a:ext cx="0" cy="0"/>
          <a:chOff x="0" y="0"/>
          <a:chExt cx="0" cy="0"/>
        </a:xfrm>
      </p:grpSpPr>
      <p:pic>
        <p:nvPicPr>
          <p:cNvPr id="16" name="Google Shape;16;p6"/>
          <p:cNvPicPr preferRelativeResize="0"/>
          <p:nvPr/>
        </p:nvPicPr>
        <p:blipFill rotWithShape="1">
          <a:blip r:embed="rId2">
            <a:alphaModFix/>
          </a:blip>
          <a:srcRect/>
          <a:stretch/>
        </p:blipFill>
        <p:spPr>
          <a:xfrm>
            <a:off x="0" y="87630"/>
            <a:ext cx="12192000" cy="5712279"/>
          </a:xfrm>
          <a:prstGeom prst="rect">
            <a:avLst/>
          </a:prstGeom>
          <a:noFill/>
          <a:ln>
            <a:noFill/>
          </a:ln>
        </p:spPr>
      </p:pic>
      <p:sp>
        <p:nvSpPr>
          <p:cNvPr id="17" name="Google Shape;17;p6"/>
          <p:cNvSpPr txBox="1">
            <a:spLocks noGrp="1"/>
          </p:cNvSpPr>
          <p:nvPr>
            <p:ph type="ctrTitle"/>
          </p:nvPr>
        </p:nvSpPr>
        <p:spPr>
          <a:xfrm>
            <a:off x="1231175" y="2186608"/>
            <a:ext cx="9729650" cy="787464"/>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400"/>
              <a:buFont typeface="Arial Black"/>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6"/>
          <p:cNvSpPr txBox="1">
            <a:spLocks noGrp="1"/>
          </p:cNvSpPr>
          <p:nvPr>
            <p:ph type="subTitle" idx="1"/>
          </p:nvPr>
        </p:nvSpPr>
        <p:spPr>
          <a:xfrm>
            <a:off x="1933303" y="3169257"/>
            <a:ext cx="8325394" cy="59653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200"/>
              <a:buNone/>
              <a:defRPr sz="3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Group 1">
  <p:cSld name="Group 1">
    <p:spTree>
      <p:nvGrpSpPr>
        <p:cNvPr id="1" name="Shape 19"/>
        <p:cNvGrpSpPr/>
        <p:nvPr/>
      </p:nvGrpSpPr>
      <p:grpSpPr>
        <a:xfrm>
          <a:off x="0" y="0"/>
          <a:ext cx="0" cy="0"/>
          <a:chOff x="0" y="0"/>
          <a:chExt cx="0" cy="0"/>
        </a:xfrm>
      </p:grpSpPr>
      <p:pic>
        <p:nvPicPr>
          <p:cNvPr id="20" name="Google Shape;20;p7"/>
          <p:cNvPicPr preferRelativeResize="0"/>
          <p:nvPr/>
        </p:nvPicPr>
        <p:blipFill rotWithShape="1">
          <a:blip r:embed="rId2">
            <a:alphaModFix/>
          </a:blip>
          <a:srcRect/>
          <a:stretch/>
        </p:blipFill>
        <p:spPr>
          <a:xfrm>
            <a:off x="0" y="0"/>
            <a:ext cx="12192000" cy="1706880"/>
          </a:xfrm>
          <a:prstGeom prst="rect">
            <a:avLst/>
          </a:prstGeom>
          <a:noFill/>
          <a:ln>
            <a:noFill/>
          </a:ln>
        </p:spPr>
      </p:pic>
      <p:sp>
        <p:nvSpPr>
          <p:cNvPr id="21" name="Google Shape;21;p7"/>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7"/>
          <p:cNvSpPr txBox="1">
            <a:spLocks noGrp="1"/>
          </p:cNvSpPr>
          <p:nvPr>
            <p:ph type="body" idx="1"/>
          </p:nvPr>
        </p:nvSpPr>
        <p:spPr>
          <a:xfrm>
            <a:off x="350520" y="1825624"/>
            <a:ext cx="11490960" cy="411797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Group 2">
  <p:cSld name="Group 2">
    <p:spTree>
      <p:nvGrpSpPr>
        <p:cNvPr id="1" name="Shape 23"/>
        <p:cNvGrpSpPr/>
        <p:nvPr/>
      </p:nvGrpSpPr>
      <p:grpSpPr>
        <a:xfrm>
          <a:off x="0" y="0"/>
          <a:ext cx="0" cy="0"/>
          <a:chOff x="0" y="0"/>
          <a:chExt cx="0" cy="0"/>
        </a:xfrm>
      </p:grpSpPr>
      <p:sp>
        <p:nvSpPr>
          <p:cNvPr id="24" name="Google Shape;24;p8"/>
          <p:cNvSpPr txBox="1">
            <a:spLocks noGrp="1"/>
          </p:cNvSpPr>
          <p:nvPr>
            <p:ph type="body" idx="1"/>
          </p:nvPr>
        </p:nvSpPr>
        <p:spPr>
          <a:xfrm>
            <a:off x="350520" y="1825625"/>
            <a:ext cx="5669280" cy="41557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8"/>
          <p:cNvSpPr txBox="1">
            <a:spLocks noGrp="1"/>
          </p:cNvSpPr>
          <p:nvPr>
            <p:ph type="body" idx="2"/>
          </p:nvPr>
        </p:nvSpPr>
        <p:spPr>
          <a:xfrm>
            <a:off x="6172199" y="1825625"/>
            <a:ext cx="5669279" cy="41557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6" name="Google Shape;26;p8"/>
          <p:cNvPicPr preferRelativeResize="0"/>
          <p:nvPr/>
        </p:nvPicPr>
        <p:blipFill rotWithShape="1">
          <a:blip r:embed="rId2">
            <a:alphaModFix/>
          </a:blip>
          <a:srcRect/>
          <a:stretch/>
        </p:blipFill>
        <p:spPr>
          <a:xfrm>
            <a:off x="0" y="0"/>
            <a:ext cx="12192000" cy="1706880"/>
          </a:xfrm>
          <a:prstGeom prst="rect">
            <a:avLst/>
          </a:prstGeom>
          <a:noFill/>
          <a:ln>
            <a:noFill/>
          </a:ln>
        </p:spPr>
      </p:pic>
      <p:sp>
        <p:nvSpPr>
          <p:cNvPr id="27" name="Google Shape;27;p8"/>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Group 3">
  <p:cSld name="Group 3">
    <p:spTree>
      <p:nvGrpSpPr>
        <p:cNvPr id="1" name="Shape 28"/>
        <p:cNvGrpSpPr/>
        <p:nvPr/>
      </p:nvGrpSpPr>
      <p:grpSpPr>
        <a:xfrm>
          <a:off x="0" y="0"/>
          <a:ext cx="0" cy="0"/>
          <a:chOff x="0" y="0"/>
          <a:chExt cx="0" cy="0"/>
        </a:xfrm>
      </p:grpSpPr>
      <p:sp>
        <p:nvSpPr>
          <p:cNvPr id="29" name="Google Shape;29;p9"/>
          <p:cNvSpPr txBox="1">
            <a:spLocks noGrp="1"/>
          </p:cNvSpPr>
          <p:nvPr>
            <p:ph type="body" idx="1"/>
          </p:nvPr>
        </p:nvSpPr>
        <p:spPr>
          <a:xfrm>
            <a:off x="350520" y="1681163"/>
            <a:ext cx="564705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 name="Google Shape;30;p9"/>
          <p:cNvSpPr txBox="1">
            <a:spLocks noGrp="1"/>
          </p:cNvSpPr>
          <p:nvPr>
            <p:ph type="body" idx="2"/>
          </p:nvPr>
        </p:nvSpPr>
        <p:spPr>
          <a:xfrm>
            <a:off x="350520" y="2505075"/>
            <a:ext cx="5647055" cy="341239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9"/>
          <p:cNvSpPr txBox="1">
            <a:spLocks noGrp="1"/>
          </p:cNvSpPr>
          <p:nvPr>
            <p:ph type="body" idx="3"/>
          </p:nvPr>
        </p:nvSpPr>
        <p:spPr>
          <a:xfrm>
            <a:off x="6172199" y="1681163"/>
            <a:ext cx="564705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 name="Google Shape;32;p9"/>
          <p:cNvSpPr txBox="1">
            <a:spLocks noGrp="1"/>
          </p:cNvSpPr>
          <p:nvPr>
            <p:ph type="body" idx="4"/>
          </p:nvPr>
        </p:nvSpPr>
        <p:spPr>
          <a:xfrm>
            <a:off x="6172199" y="2505075"/>
            <a:ext cx="5647055" cy="341239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3" name="Google Shape;33;p9"/>
          <p:cNvPicPr preferRelativeResize="0"/>
          <p:nvPr/>
        </p:nvPicPr>
        <p:blipFill rotWithShape="1">
          <a:blip r:embed="rId2">
            <a:alphaModFix/>
          </a:blip>
          <a:srcRect/>
          <a:stretch/>
        </p:blipFill>
        <p:spPr>
          <a:xfrm>
            <a:off x="0" y="0"/>
            <a:ext cx="12192000" cy="1706880"/>
          </a:xfrm>
          <a:prstGeom prst="rect">
            <a:avLst/>
          </a:prstGeom>
          <a:noFill/>
          <a:ln>
            <a:noFill/>
          </a:ln>
        </p:spPr>
      </p:pic>
      <p:sp>
        <p:nvSpPr>
          <p:cNvPr id="34" name="Google Shape;34;p9"/>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Group 4">
  <p:cSld name="Group 4">
    <p:spTree>
      <p:nvGrpSpPr>
        <p:cNvPr id="1" name="Shape 35"/>
        <p:cNvGrpSpPr/>
        <p:nvPr/>
      </p:nvGrpSpPr>
      <p:grpSpPr>
        <a:xfrm>
          <a:off x="0" y="0"/>
          <a:ext cx="0" cy="0"/>
          <a:chOff x="0" y="0"/>
          <a:chExt cx="0" cy="0"/>
        </a:xfrm>
      </p:grpSpPr>
      <p:pic>
        <p:nvPicPr>
          <p:cNvPr id="36" name="Google Shape;36;p10"/>
          <p:cNvPicPr preferRelativeResize="0"/>
          <p:nvPr/>
        </p:nvPicPr>
        <p:blipFill rotWithShape="1">
          <a:blip r:embed="rId2">
            <a:alphaModFix/>
          </a:blip>
          <a:srcRect/>
          <a:stretch/>
        </p:blipFill>
        <p:spPr>
          <a:xfrm>
            <a:off x="0" y="0"/>
            <a:ext cx="12192000" cy="1706880"/>
          </a:xfrm>
          <a:prstGeom prst="rect">
            <a:avLst/>
          </a:prstGeom>
          <a:noFill/>
          <a:ln>
            <a:noFill/>
          </a:ln>
        </p:spPr>
      </p:pic>
      <p:sp>
        <p:nvSpPr>
          <p:cNvPr id="37" name="Google Shape;37;p10"/>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undation Title">
  <p:cSld name="Foundation Title">
    <p:spTree>
      <p:nvGrpSpPr>
        <p:cNvPr id="1" name="Shape 38"/>
        <p:cNvGrpSpPr/>
        <p:nvPr/>
      </p:nvGrpSpPr>
      <p:grpSpPr>
        <a:xfrm>
          <a:off x="0" y="0"/>
          <a:ext cx="0" cy="0"/>
          <a:chOff x="0" y="0"/>
          <a:chExt cx="0" cy="0"/>
        </a:xfrm>
      </p:grpSpPr>
      <p:pic>
        <p:nvPicPr>
          <p:cNvPr id="39" name="Google Shape;39;p1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0" name="Google Shape;40;p11"/>
          <p:cNvSpPr txBox="1">
            <a:spLocks noGrp="1"/>
          </p:cNvSpPr>
          <p:nvPr>
            <p:ph type="ctrTitle"/>
          </p:nvPr>
        </p:nvSpPr>
        <p:spPr>
          <a:xfrm>
            <a:off x="1231174" y="4470301"/>
            <a:ext cx="9729650" cy="787464"/>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400"/>
              <a:buFont typeface="Arial Black"/>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1"/>
          <p:cNvSpPr txBox="1">
            <a:spLocks noGrp="1"/>
          </p:cNvSpPr>
          <p:nvPr>
            <p:ph type="subTitle" idx="1"/>
          </p:nvPr>
        </p:nvSpPr>
        <p:spPr>
          <a:xfrm>
            <a:off x="1933302" y="5452950"/>
            <a:ext cx="8325394" cy="59653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200"/>
              <a:buNone/>
              <a:defRPr sz="3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2" name="Google Shape;42;p11"/>
          <p:cNvPicPr preferRelativeResize="0"/>
          <p:nvPr/>
        </p:nvPicPr>
        <p:blipFill rotWithShape="1">
          <a:blip r:embed="rId3">
            <a:alphaModFix/>
          </a:blip>
          <a:srcRect/>
          <a:stretch/>
        </p:blipFill>
        <p:spPr>
          <a:xfrm>
            <a:off x="3511185" y="916481"/>
            <a:ext cx="5169627" cy="263733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Foundation Blank">
  <p:cSld name="Foundation Blank">
    <p:spTree>
      <p:nvGrpSpPr>
        <p:cNvPr id="1" name="Shape 43"/>
        <p:cNvGrpSpPr/>
        <p:nvPr/>
      </p:nvGrpSpPr>
      <p:grpSpPr>
        <a:xfrm>
          <a:off x="0" y="0"/>
          <a:ext cx="0" cy="0"/>
          <a:chOff x="0" y="0"/>
          <a:chExt cx="0" cy="0"/>
        </a:xfrm>
      </p:grpSpPr>
      <p:pic>
        <p:nvPicPr>
          <p:cNvPr id="44" name="Google Shape;44;p12"/>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45" name="Google Shape;45;p12"/>
          <p:cNvPicPr preferRelativeResize="0"/>
          <p:nvPr/>
        </p:nvPicPr>
        <p:blipFill rotWithShape="1">
          <a:blip r:embed="rId3">
            <a:alphaModFix/>
          </a:blip>
          <a:srcRect/>
          <a:stretch/>
        </p:blipFill>
        <p:spPr>
          <a:xfrm>
            <a:off x="2994660" y="1846819"/>
            <a:ext cx="6202680" cy="3164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Foundation 1">
  <p:cSld name="Foundation 1">
    <p:spTree>
      <p:nvGrpSpPr>
        <p:cNvPr id="1" name="Shape 46"/>
        <p:cNvGrpSpPr/>
        <p:nvPr/>
      </p:nvGrpSpPr>
      <p:grpSpPr>
        <a:xfrm>
          <a:off x="0" y="0"/>
          <a:ext cx="0" cy="0"/>
          <a:chOff x="0" y="0"/>
          <a:chExt cx="0" cy="0"/>
        </a:xfrm>
      </p:grpSpPr>
      <p:pic>
        <p:nvPicPr>
          <p:cNvPr id="47" name="Google Shape;47;p13"/>
          <p:cNvPicPr preferRelativeResize="0"/>
          <p:nvPr/>
        </p:nvPicPr>
        <p:blipFill rotWithShape="1">
          <a:blip r:embed="rId2">
            <a:alphaModFix/>
          </a:blip>
          <a:srcRect/>
          <a:stretch/>
        </p:blipFill>
        <p:spPr>
          <a:xfrm>
            <a:off x="0" y="0"/>
            <a:ext cx="12192000" cy="1706880"/>
          </a:xfrm>
          <a:prstGeom prst="rect">
            <a:avLst/>
          </a:prstGeom>
          <a:noFill/>
          <a:ln>
            <a:noFill/>
          </a:ln>
        </p:spPr>
      </p:pic>
      <p:sp>
        <p:nvSpPr>
          <p:cNvPr id="48" name="Google Shape;48;p13"/>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3"/>
          <p:cNvSpPr txBox="1">
            <a:spLocks noGrp="1"/>
          </p:cNvSpPr>
          <p:nvPr>
            <p:ph type="body" idx="1"/>
          </p:nvPr>
        </p:nvSpPr>
        <p:spPr>
          <a:xfrm>
            <a:off x="350520" y="1825624"/>
            <a:ext cx="11490960" cy="411797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oundation 2">
  <p:cSld name="Foundation 2">
    <p:spTree>
      <p:nvGrpSpPr>
        <p:cNvPr id="1" name="Shape 50"/>
        <p:cNvGrpSpPr/>
        <p:nvPr/>
      </p:nvGrpSpPr>
      <p:grpSpPr>
        <a:xfrm>
          <a:off x="0" y="0"/>
          <a:ext cx="0" cy="0"/>
          <a:chOff x="0" y="0"/>
          <a:chExt cx="0" cy="0"/>
        </a:xfrm>
      </p:grpSpPr>
      <p:sp>
        <p:nvSpPr>
          <p:cNvPr id="51" name="Google Shape;51;p14"/>
          <p:cNvSpPr txBox="1">
            <a:spLocks noGrp="1"/>
          </p:cNvSpPr>
          <p:nvPr>
            <p:ph type="body" idx="1"/>
          </p:nvPr>
        </p:nvSpPr>
        <p:spPr>
          <a:xfrm>
            <a:off x="350520" y="1825625"/>
            <a:ext cx="5669280" cy="41557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14"/>
          <p:cNvSpPr txBox="1">
            <a:spLocks noGrp="1"/>
          </p:cNvSpPr>
          <p:nvPr>
            <p:ph type="body" idx="2"/>
          </p:nvPr>
        </p:nvSpPr>
        <p:spPr>
          <a:xfrm>
            <a:off x="6172199" y="1825625"/>
            <a:ext cx="5669279" cy="41557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14"/>
          <p:cNvPicPr preferRelativeResize="0"/>
          <p:nvPr/>
        </p:nvPicPr>
        <p:blipFill rotWithShape="1">
          <a:blip r:embed="rId2">
            <a:alphaModFix/>
          </a:blip>
          <a:srcRect/>
          <a:stretch/>
        </p:blipFill>
        <p:spPr>
          <a:xfrm>
            <a:off x="0" y="0"/>
            <a:ext cx="12192000" cy="1706880"/>
          </a:xfrm>
          <a:prstGeom prst="rect">
            <a:avLst/>
          </a:prstGeom>
          <a:noFill/>
          <a:ln>
            <a:noFill/>
          </a:ln>
        </p:spPr>
      </p:pic>
      <p:sp>
        <p:nvSpPr>
          <p:cNvPr id="54" name="Google Shape;54;p14"/>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oundation 3">
  <p:cSld name="Foundation 3">
    <p:spTree>
      <p:nvGrpSpPr>
        <p:cNvPr id="1" name="Shape 55"/>
        <p:cNvGrpSpPr/>
        <p:nvPr/>
      </p:nvGrpSpPr>
      <p:grpSpPr>
        <a:xfrm>
          <a:off x="0" y="0"/>
          <a:ext cx="0" cy="0"/>
          <a:chOff x="0" y="0"/>
          <a:chExt cx="0" cy="0"/>
        </a:xfrm>
      </p:grpSpPr>
      <p:sp>
        <p:nvSpPr>
          <p:cNvPr id="56" name="Google Shape;56;p15"/>
          <p:cNvSpPr txBox="1">
            <a:spLocks noGrp="1"/>
          </p:cNvSpPr>
          <p:nvPr>
            <p:ph type="body" idx="1"/>
          </p:nvPr>
        </p:nvSpPr>
        <p:spPr>
          <a:xfrm>
            <a:off x="350520" y="1681163"/>
            <a:ext cx="564705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15"/>
          <p:cNvSpPr txBox="1">
            <a:spLocks noGrp="1"/>
          </p:cNvSpPr>
          <p:nvPr>
            <p:ph type="body" idx="2"/>
          </p:nvPr>
        </p:nvSpPr>
        <p:spPr>
          <a:xfrm>
            <a:off x="350520" y="2505075"/>
            <a:ext cx="5647055" cy="341239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15"/>
          <p:cNvSpPr txBox="1">
            <a:spLocks noGrp="1"/>
          </p:cNvSpPr>
          <p:nvPr>
            <p:ph type="body" idx="3"/>
          </p:nvPr>
        </p:nvSpPr>
        <p:spPr>
          <a:xfrm>
            <a:off x="6172199" y="1681163"/>
            <a:ext cx="564705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15"/>
          <p:cNvSpPr txBox="1">
            <a:spLocks noGrp="1"/>
          </p:cNvSpPr>
          <p:nvPr>
            <p:ph type="body" idx="4"/>
          </p:nvPr>
        </p:nvSpPr>
        <p:spPr>
          <a:xfrm>
            <a:off x="6172199" y="2505075"/>
            <a:ext cx="5647055" cy="341239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0" name="Google Shape;60;p15"/>
          <p:cNvPicPr preferRelativeResize="0"/>
          <p:nvPr/>
        </p:nvPicPr>
        <p:blipFill rotWithShape="1">
          <a:blip r:embed="rId2">
            <a:alphaModFix/>
          </a:blip>
          <a:srcRect/>
          <a:stretch/>
        </p:blipFill>
        <p:spPr>
          <a:xfrm>
            <a:off x="0" y="0"/>
            <a:ext cx="12192000" cy="1706880"/>
          </a:xfrm>
          <a:prstGeom prst="rect">
            <a:avLst/>
          </a:prstGeom>
          <a:noFill/>
          <a:ln>
            <a:noFill/>
          </a:ln>
        </p:spPr>
      </p:pic>
      <p:sp>
        <p:nvSpPr>
          <p:cNvPr id="61" name="Google Shape;61;p15"/>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oundation 4">
  <p:cSld name="Foundation 4">
    <p:spTree>
      <p:nvGrpSpPr>
        <p:cNvPr id="1" name="Shape 62"/>
        <p:cNvGrpSpPr/>
        <p:nvPr/>
      </p:nvGrpSpPr>
      <p:grpSpPr>
        <a:xfrm>
          <a:off x="0" y="0"/>
          <a:ext cx="0" cy="0"/>
          <a:chOff x="0" y="0"/>
          <a:chExt cx="0" cy="0"/>
        </a:xfrm>
      </p:grpSpPr>
      <p:pic>
        <p:nvPicPr>
          <p:cNvPr id="63" name="Google Shape;63;p16"/>
          <p:cNvPicPr preferRelativeResize="0"/>
          <p:nvPr/>
        </p:nvPicPr>
        <p:blipFill rotWithShape="1">
          <a:blip r:embed="rId2">
            <a:alphaModFix/>
          </a:blip>
          <a:srcRect/>
          <a:stretch/>
        </p:blipFill>
        <p:spPr>
          <a:xfrm>
            <a:off x="0" y="0"/>
            <a:ext cx="12192000" cy="1706880"/>
          </a:xfrm>
          <a:prstGeom prst="rect">
            <a:avLst/>
          </a:prstGeom>
          <a:noFill/>
          <a:ln>
            <a:noFill/>
          </a:ln>
        </p:spPr>
      </p:pic>
      <p:sp>
        <p:nvSpPr>
          <p:cNvPr id="64" name="Google Shape;64;p16"/>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LR Title">
  <p:cSld name="VLR Title">
    <p:spTree>
      <p:nvGrpSpPr>
        <p:cNvPr id="1" name="Shape 65"/>
        <p:cNvGrpSpPr/>
        <p:nvPr/>
      </p:nvGrpSpPr>
      <p:grpSpPr>
        <a:xfrm>
          <a:off x="0" y="0"/>
          <a:ext cx="0" cy="0"/>
          <a:chOff x="0" y="0"/>
          <a:chExt cx="0" cy="0"/>
        </a:xfrm>
      </p:grpSpPr>
      <p:pic>
        <p:nvPicPr>
          <p:cNvPr id="66" name="Google Shape;66;p1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67" name="Google Shape;67;p17"/>
          <p:cNvSpPr txBox="1">
            <a:spLocks noGrp="1"/>
          </p:cNvSpPr>
          <p:nvPr>
            <p:ph type="ctrTitle"/>
          </p:nvPr>
        </p:nvSpPr>
        <p:spPr>
          <a:xfrm>
            <a:off x="1231174" y="4470301"/>
            <a:ext cx="9729650" cy="787464"/>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400"/>
              <a:buFont typeface="Arial Black"/>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7"/>
          <p:cNvSpPr txBox="1">
            <a:spLocks noGrp="1"/>
          </p:cNvSpPr>
          <p:nvPr>
            <p:ph type="subTitle" idx="1"/>
          </p:nvPr>
        </p:nvSpPr>
        <p:spPr>
          <a:xfrm>
            <a:off x="1933302" y="5452950"/>
            <a:ext cx="8325394" cy="59653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200"/>
              <a:buNone/>
              <a:defRPr sz="3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69" name="Google Shape;69;p17"/>
          <p:cNvPicPr preferRelativeResize="0"/>
          <p:nvPr/>
        </p:nvPicPr>
        <p:blipFill rotWithShape="1">
          <a:blip r:embed="rId3">
            <a:alphaModFix/>
          </a:blip>
          <a:srcRect/>
          <a:stretch/>
        </p:blipFill>
        <p:spPr>
          <a:xfrm>
            <a:off x="2898630" y="1148291"/>
            <a:ext cx="6394738" cy="217371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LR Blank">
  <p:cSld name="VLR Blank">
    <p:spTree>
      <p:nvGrpSpPr>
        <p:cNvPr id="1" name="Shape 70"/>
        <p:cNvGrpSpPr/>
        <p:nvPr/>
      </p:nvGrpSpPr>
      <p:grpSpPr>
        <a:xfrm>
          <a:off x="0" y="0"/>
          <a:ext cx="0" cy="0"/>
          <a:chOff x="0" y="0"/>
          <a:chExt cx="0" cy="0"/>
        </a:xfrm>
      </p:grpSpPr>
      <p:pic>
        <p:nvPicPr>
          <p:cNvPr id="71" name="Google Shape;71;p18"/>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72" name="Google Shape;72;p18"/>
          <p:cNvPicPr preferRelativeResize="0"/>
          <p:nvPr/>
        </p:nvPicPr>
        <p:blipFill rotWithShape="1">
          <a:blip r:embed="rId3">
            <a:alphaModFix/>
          </a:blip>
          <a:srcRect/>
          <a:stretch/>
        </p:blipFill>
        <p:spPr>
          <a:xfrm>
            <a:off x="2339900" y="2152215"/>
            <a:ext cx="7512199" cy="255357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LR 1">
  <p:cSld name="VLR 1">
    <p:spTree>
      <p:nvGrpSpPr>
        <p:cNvPr id="1" name="Shape 73"/>
        <p:cNvGrpSpPr/>
        <p:nvPr/>
      </p:nvGrpSpPr>
      <p:grpSpPr>
        <a:xfrm>
          <a:off x="0" y="0"/>
          <a:ext cx="0" cy="0"/>
          <a:chOff x="0" y="0"/>
          <a:chExt cx="0" cy="0"/>
        </a:xfrm>
      </p:grpSpPr>
      <p:pic>
        <p:nvPicPr>
          <p:cNvPr id="74" name="Google Shape;74;p19"/>
          <p:cNvPicPr preferRelativeResize="0"/>
          <p:nvPr/>
        </p:nvPicPr>
        <p:blipFill rotWithShape="1">
          <a:blip r:embed="rId2">
            <a:alphaModFix/>
          </a:blip>
          <a:srcRect/>
          <a:stretch/>
        </p:blipFill>
        <p:spPr>
          <a:xfrm>
            <a:off x="0" y="-45720"/>
            <a:ext cx="12192000" cy="1619250"/>
          </a:xfrm>
          <a:prstGeom prst="rect">
            <a:avLst/>
          </a:prstGeom>
          <a:noFill/>
          <a:ln>
            <a:noFill/>
          </a:ln>
        </p:spPr>
      </p:pic>
      <p:sp>
        <p:nvSpPr>
          <p:cNvPr id="75" name="Google Shape;75;p19"/>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9"/>
          <p:cNvSpPr txBox="1">
            <a:spLocks noGrp="1"/>
          </p:cNvSpPr>
          <p:nvPr>
            <p:ph type="body" idx="1"/>
          </p:nvPr>
        </p:nvSpPr>
        <p:spPr>
          <a:xfrm>
            <a:off x="350520" y="1825624"/>
            <a:ext cx="11490960" cy="411797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LR 2">
  <p:cSld name="VLR 2">
    <p:spTree>
      <p:nvGrpSpPr>
        <p:cNvPr id="1" name="Shape 77"/>
        <p:cNvGrpSpPr/>
        <p:nvPr/>
      </p:nvGrpSpPr>
      <p:grpSpPr>
        <a:xfrm>
          <a:off x="0" y="0"/>
          <a:ext cx="0" cy="0"/>
          <a:chOff x="0" y="0"/>
          <a:chExt cx="0" cy="0"/>
        </a:xfrm>
      </p:grpSpPr>
      <p:pic>
        <p:nvPicPr>
          <p:cNvPr id="78" name="Google Shape;78;p20"/>
          <p:cNvPicPr preferRelativeResize="0"/>
          <p:nvPr/>
        </p:nvPicPr>
        <p:blipFill rotWithShape="1">
          <a:blip r:embed="rId2">
            <a:alphaModFix/>
          </a:blip>
          <a:srcRect/>
          <a:stretch/>
        </p:blipFill>
        <p:spPr>
          <a:xfrm>
            <a:off x="0" y="-45720"/>
            <a:ext cx="12192000" cy="1619250"/>
          </a:xfrm>
          <a:prstGeom prst="rect">
            <a:avLst/>
          </a:prstGeom>
          <a:noFill/>
          <a:ln>
            <a:noFill/>
          </a:ln>
        </p:spPr>
      </p:pic>
      <p:sp>
        <p:nvSpPr>
          <p:cNvPr id="79" name="Google Shape;79;p20"/>
          <p:cNvSpPr txBox="1">
            <a:spLocks noGrp="1"/>
          </p:cNvSpPr>
          <p:nvPr>
            <p:ph type="body" idx="1"/>
          </p:nvPr>
        </p:nvSpPr>
        <p:spPr>
          <a:xfrm>
            <a:off x="350520" y="1825625"/>
            <a:ext cx="5669280" cy="41557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20"/>
          <p:cNvSpPr txBox="1">
            <a:spLocks noGrp="1"/>
          </p:cNvSpPr>
          <p:nvPr>
            <p:ph type="body" idx="2"/>
          </p:nvPr>
        </p:nvSpPr>
        <p:spPr>
          <a:xfrm>
            <a:off x="6172199" y="1825625"/>
            <a:ext cx="5669279" cy="41557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0"/>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LR 3">
  <p:cSld name="VLR 3">
    <p:spTree>
      <p:nvGrpSpPr>
        <p:cNvPr id="1" name="Shape 82"/>
        <p:cNvGrpSpPr/>
        <p:nvPr/>
      </p:nvGrpSpPr>
      <p:grpSpPr>
        <a:xfrm>
          <a:off x="0" y="0"/>
          <a:ext cx="0" cy="0"/>
          <a:chOff x="0" y="0"/>
          <a:chExt cx="0" cy="0"/>
        </a:xfrm>
      </p:grpSpPr>
      <p:pic>
        <p:nvPicPr>
          <p:cNvPr id="83" name="Google Shape;83;p21"/>
          <p:cNvPicPr preferRelativeResize="0"/>
          <p:nvPr/>
        </p:nvPicPr>
        <p:blipFill rotWithShape="1">
          <a:blip r:embed="rId2">
            <a:alphaModFix/>
          </a:blip>
          <a:srcRect/>
          <a:stretch/>
        </p:blipFill>
        <p:spPr>
          <a:xfrm>
            <a:off x="0" y="-45720"/>
            <a:ext cx="12192000" cy="1619250"/>
          </a:xfrm>
          <a:prstGeom prst="rect">
            <a:avLst/>
          </a:prstGeom>
          <a:noFill/>
          <a:ln>
            <a:noFill/>
          </a:ln>
        </p:spPr>
      </p:pic>
      <p:sp>
        <p:nvSpPr>
          <p:cNvPr id="84" name="Google Shape;84;p21"/>
          <p:cNvSpPr txBox="1">
            <a:spLocks noGrp="1"/>
          </p:cNvSpPr>
          <p:nvPr>
            <p:ph type="body" idx="1"/>
          </p:nvPr>
        </p:nvSpPr>
        <p:spPr>
          <a:xfrm>
            <a:off x="350520" y="1681163"/>
            <a:ext cx="564705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5" name="Google Shape;85;p21"/>
          <p:cNvSpPr txBox="1">
            <a:spLocks noGrp="1"/>
          </p:cNvSpPr>
          <p:nvPr>
            <p:ph type="body" idx="2"/>
          </p:nvPr>
        </p:nvSpPr>
        <p:spPr>
          <a:xfrm>
            <a:off x="350520" y="2505075"/>
            <a:ext cx="5647055" cy="341239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21"/>
          <p:cNvSpPr txBox="1">
            <a:spLocks noGrp="1"/>
          </p:cNvSpPr>
          <p:nvPr>
            <p:ph type="body" idx="3"/>
          </p:nvPr>
        </p:nvSpPr>
        <p:spPr>
          <a:xfrm>
            <a:off x="6172199" y="1681163"/>
            <a:ext cx="564705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7" name="Google Shape;87;p21"/>
          <p:cNvSpPr txBox="1">
            <a:spLocks noGrp="1"/>
          </p:cNvSpPr>
          <p:nvPr>
            <p:ph type="body" idx="4"/>
          </p:nvPr>
        </p:nvSpPr>
        <p:spPr>
          <a:xfrm>
            <a:off x="6172199" y="2505075"/>
            <a:ext cx="5647055" cy="341239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21"/>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LR 4">
  <p:cSld name="VLR 4">
    <p:spTree>
      <p:nvGrpSpPr>
        <p:cNvPr id="1" name="Shape 89"/>
        <p:cNvGrpSpPr/>
        <p:nvPr/>
      </p:nvGrpSpPr>
      <p:grpSpPr>
        <a:xfrm>
          <a:off x="0" y="0"/>
          <a:ext cx="0" cy="0"/>
          <a:chOff x="0" y="0"/>
          <a:chExt cx="0" cy="0"/>
        </a:xfrm>
      </p:grpSpPr>
      <p:pic>
        <p:nvPicPr>
          <p:cNvPr id="90" name="Google Shape;90;p22"/>
          <p:cNvPicPr preferRelativeResize="0"/>
          <p:nvPr/>
        </p:nvPicPr>
        <p:blipFill rotWithShape="1">
          <a:blip r:embed="rId2">
            <a:alphaModFix/>
          </a:blip>
          <a:srcRect/>
          <a:stretch/>
        </p:blipFill>
        <p:spPr>
          <a:xfrm>
            <a:off x="0" y="-45720"/>
            <a:ext cx="12192000" cy="1619250"/>
          </a:xfrm>
          <a:prstGeom prst="rect">
            <a:avLst/>
          </a:prstGeom>
          <a:noFill/>
          <a:ln>
            <a:noFill/>
          </a:ln>
        </p:spPr>
      </p:pic>
      <p:sp>
        <p:nvSpPr>
          <p:cNvPr id="91" name="Google Shape;91;p22"/>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BCS Title">
  <p:cSld name="DBCS Title">
    <p:spTree>
      <p:nvGrpSpPr>
        <p:cNvPr id="1" name="Shape 92"/>
        <p:cNvGrpSpPr/>
        <p:nvPr/>
      </p:nvGrpSpPr>
      <p:grpSpPr>
        <a:xfrm>
          <a:off x="0" y="0"/>
          <a:ext cx="0" cy="0"/>
          <a:chOff x="0" y="0"/>
          <a:chExt cx="0" cy="0"/>
        </a:xfrm>
      </p:grpSpPr>
      <p:pic>
        <p:nvPicPr>
          <p:cNvPr id="93" name="Google Shape;93;p23"/>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94" name="Google Shape;94;p23"/>
          <p:cNvSpPr txBox="1">
            <a:spLocks noGrp="1"/>
          </p:cNvSpPr>
          <p:nvPr>
            <p:ph type="ctrTitle"/>
          </p:nvPr>
        </p:nvSpPr>
        <p:spPr>
          <a:xfrm>
            <a:off x="1231174" y="4470301"/>
            <a:ext cx="9729650" cy="787464"/>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400"/>
              <a:buFont typeface="Arial Black"/>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3"/>
          <p:cNvSpPr txBox="1">
            <a:spLocks noGrp="1"/>
          </p:cNvSpPr>
          <p:nvPr>
            <p:ph type="subTitle" idx="1"/>
          </p:nvPr>
        </p:nvSpPr>
        <p:spPr>
          <a:xfrm>
            <a:off x="1933302" y="5452950"/>
            <a:ext cx="8325394" cy="59653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200"/>
              <a:buNone/>
              <a:defRPr sz="3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96" name="Google Shape;96;p23"/>
          <p:cNvPicPr preferRelativeResize="0"/>
          <p:nvPr/>
        </p:nvPicPr>
        <p:blipFill rotWithShape="1">
          <a:blip r:embed="rId3">
            <a:alphaModFix/>
          </a:blip>
          <a:srcRect/>
          <a:stretch/>
        </p:blipFill>
        <p:spPr>
          <a:xfrm>
            <a:off x="3783336" y="970608"/>
            <a:ext cx="4625326" cy="2529084"/>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BCS Blank">
  <p:cSld name="DBCS Blank">
    <p:spTree>
      <p:nvGrpSpPr>
        <p:cNvPr id="1" name="Shape 97"/>
        <p:cNvGrpSpPr/>
        <p:nvPr/>
      </p:nvGrpSpPr>
      <p:grpSpPr>
        <a:xfrm>
          <a:off x="0" y="0"/>
          <a:ext cx="0" cy="0"/>
          <a:chOff x="0" y="0"/>
          <a:chExt cx="0" cy="0"/>
        </a:xfrm>
      </p:grpSpPr>
      <p:pic>
        <p:nvPicPr>
          <p:cNvPr id="98" name="Google Shape;98;p24"/>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99" name="Google Shape;99;p24"/>
          <p:cNvPicPr preferRelativeResize="0"/>
          <p:nvPr/>
        </p:nvPicPr>
        <p:blipFill rotWithShape="1">
          <a:blip r:embed="rId3">
            <a:alphaModFix/>
          </a:blip>
          <a:srcRect/>
          <a:stretch/>
        </p:blipFill>
        <p:spPr>
          <a:xfrm>
            <a:off x="2922549" y="1693788"/>
            <a:ext cx="6346900" cy="347042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BCS 1">
  <p:cSld name="DBCS 1">
    <p:spTree>
      <p:nvGrpSpPr>
        <p:cNvPr id="1" name="Shape 100"/>
        <p:cNvGrpSpPr/>
        <p:nvPr/>
      </p:nvGrpSpPr>
      <p:grpSpPr>
        <a:xfrm>
          <a:off x="0" y="0"/>
          <a:ext cx="0" cy="0"/>
          <a:chOff x="0" y="0"/>
          <a:chExt cx="0" cy="0"/>
        </a:xfrm>
      </p:grpSpPr>
      <p:pic>
        <p:nvPicPr>
          <p:cNvPr id="101" name="Google Shape;101;p25"/>
          <p:cNvPicPr preferRelativeResize="0"/>
          <p:nvPr/>
        </p:nvPicPr>
        <p:blipFill rotWithShape="1">
          <a:blip r:embed="rId2">
            <a:alphaModFix/>
          </a:blip>
          <a:srcRect/>
          <a:stretch/>
        </p:blipFill>
        <p:spPr>
          <a:xfrm>
            <a:off x="0" y="0"/>
            <a:ext cx="12192000" cy="1619250"/>
          </a:xfrm>
          <a:prstGeom prst="rect">
            <a:avLst/>
          </a:prstGeom>
          <a:noFill/>
          <a:ln>
            <a:noFill/>
          </a:ln>
        </p:spPr>
      </p:pic>
      <p:sp>
        <p:nvSpPr>
          <p:cNvPr id="102" name="Google Shape;102;p25"/>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25"/>
          <p:cNvSpPr txBox="1">
            <a:spLocks noGrp="1"/>
          </p:cNvSpPr>
          <p:nvPr>
            <p:ph type="body" idx="1"/>
          </p:nvPr>
        </p:nvSpPr>
        <p:spPr>
          <a:xfrm>
            <a:off x="350520" y="1825624"/>
            <a:ext cx="11490960" cy="411797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BCS 2">
  <p:cSld name="DBCS 2">
    <p:spTree>
      <p:nvGrpSpPr>
        <p:cNvPr id="1" name="Shape 104"/>
        <p:cNvGrpSpPr/>
        <p:nvPr/>
      </p:nvGrpSpPr>
      <p:grpSpPr>
        <a:xfrm>
          <a:off x="0" y="0"/>
          <a:ext cx="0" cy="0"/>
          <a:chOff x="0" y="0"/>
          <a:chExt cx="0" cy="0"/>
        </a:xfrm>
      </p:grpSpPr>
      <p:pic>
        <p:nvPicPr>
          <p:cNvPr id="105" name="Google Shape;105;p26"/>
          <p:cNvPicPr preferRelativeResize="0"/>
          <p:nvPr/>
        </p:nvPicPr>
        <p:blipFill rotWithShape="1">
          <a:blip r:embed="rId2">
            <a:alphaModFix/>
          </a:blip>
          <a:srcRect/>
          <a:stretch/>
        </p:blipFill>
        <p:spPr>
          <a:xfrm>
            <a:off x="0" y="0"/>
            <a:ext cx="12192000" cy="1619250"/>
          </a:xfrm>
          <a:prstGeom prst="rect">
            <a:avLst/>
          </a:prstGeom>
          <a:noFill/>
          <a:ln>
            <a:noFill/>
          </a:ln>
        </p:spPr>
      </p:pic>
      <p:sp>
        <p:nvSpPr>
          <p:cNvPr id="106" name="Google Shape;106;p26"/>
          <p:cNvSpPr txBox="1">
            <a:spLocks noGrp="1"/>
          </p:cNvSpPr>
          <p:nvPr>
            <p:ph type="body" idx="1"/>
          </p:nvPr>
        </p:nvSpPr>
        <p:spPr>
          <a:xfrm>
            <a:off x="350520" y="1825625"/>
            <a:ext cx="5669280" cy="41557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26"/>
          <p:cNvSpPr txBox="1">
            <a:spLocks noGrp="1"/>
          </p:cNvSpPr>
          <p:nvPr>
            <p:ph type="body" idx="2"/>
          </p:nvPr>
        </p:nvSpPr>
        <p:spPr>
          <a:xfrm>
            <a:off x="6172199" y="1825625"/>
            <a:ext cx="5669279" cy="41557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26"/>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BCS 3">
  <p:cSld name="DBCS 3">
    <p:spTree>
      <p:nvGrpSpPr>
        <p:cNvPr id="1" name="Shape 109"/>
        <p:cNvGrpSpPr/>
        <p:nvPr/>
      </p:nvGrpSpPr>
      <p:grpSpPr>
        <a:xfrm>
          <a:off x="0" y="0"/>
          <a:ext cx="0" cy="0"/>
          <a:chOff x="0" y="0"/>
          <a:chExt cx="0" cy="0"/>
        </a:xfrm>
      </p:grpSpPr>
      <p:pic>
        <p:nvPicPr>
          <p:cNvPr id="110" name="Google Shape;110;p27"/>
          <p:cNvPicPr preferRelativeResize="0"/>
          <p:nvPr/>
        </p:nvPicPr>
        <p:blipFill rotWithShape="1">
          <a:blip r:embed="rId2">
            <a:alphaModFix/>
          </a:blip>
          <a:srcRect/>
          <a:stretch/>
        </p:blipFill>
        <p:spPr>
          <a:xfrm>
            <a:off x="0" y="0"/>
            <a:ext cx="12192000" cy="1619250"/>
          </a:xfrm>
          <a:prstGeom prst="rect">
            <a:avLst/>
          </a:prstGeom>
          <a:noFill/>
          <a:ln>
            <a:noFill/>
          </a:ln>
        </p:spPr>
      </p:pic>
      <p:sp>
        <p:nvSpPr>
          <p:cNvPr id="111" name="Google Shape;111;p27"/>
          <p:cNvSpPr txBox="1">
            <a:spLocks noGrp="1"/>
          </p:cNvSpPr>
          <p:nvPr>
            <p:ph type="body" idx="1"/>
          </p:nvPr>
        </p:nvSpPr>
        <p:spPr>
          <a:xfrm>
            <a:off x="350520" y="1681163"/>
            <a:ext cx="564705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2" name="Google Shape;112;p27"/>
          <p:cNvSpPr txBox="1">
            <a:spLocks noGrp="1"/>
          </p:cNvSpPr>
          <p:nvPr>
            <p:ph type="body" idx="2"/>
          </p:nvPr>
        </p:nvSpPr>
        <p:spPr>
          <a:xfrm>
            <a:off x="350520" y="2505075"/>
            <a:ext cx="5647055" cy="341239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27"/>
          <p:cNvSpPr txBox="1">
            <a:spLocks noGrp="1"/>
          </p:cNvSpPr>
          <p:nvPr>
            <p:ph type="body" idx="3"/>
          </p:nvPr>
        </p:nvSpPr>
        <p:spPr>
          <a:xfrm>
            <a:off x="6172199" y="1681163"/>
            <a:ext cx="564705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27"/>
          <p:cNvSpPr txBox="1">
            <a:spLocks noGrp="1"/>
          </p:cNvSpPr>
          <p:nvPr>
            <p:ph type="body" idx="4"/>
          </p:nvPr>
        </p:nvSpPr>
        <p:spPr>
          <a:xfrm>
            <a:off x="6172199" y="2505075"/>
            <a:ext cx="5647055" cy="341239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27"/>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BCS 4">
  <p:cSld name="DBCS 4">
    <p:spTree>
      <p:nvGrpSpPr>
        <p:cNvPr id="1" name="Shape 116"/>
        <p:cNvGrpSpPr/>
        <p:nvPr/>
      </p:nvGrpSpPr>
      <p:grpSpPr>
        <a:xfrm>
          <a:off x="0" y="0"/>
          <a:ext cx="0" cy="0"/>
          <a:chOff x="0" y="0"/>
          <a:chExt cx="0" cy="0"/>
        </a:xfrm>
      </p:grpSpPr>
      <p:pic>
        <p:nvPicPr>
          <p:cNvPr id="117" name="Google Shape;117;p28"/>
          <p:cNvPicPr preferRelativeResize="0"/>
          <p:nvPr/>
        </p:nvPicPr>
        <p:blipFill rotWithShape="1">
          <a:blip r:embed="rId2">
            <a:alphaModFix/>
          </a:blip>
          <a:srcRect/>
          <a:stretch/>
        </p:blipFill>
        <p:spPr>
          <a:xfrm>
            <a:off x="0" y="0"/>
            <a:ext cx="12192000" cy="1619250"/>
          </a:xfrm>
          <a:prstGeom prst="rect">
            <a:avLst/>
          </a:prstGeom>
          <a:noFill/>
          <a:ln>
            <a:noFill/>
          </a:ln>
        </p:spPr>
      </p:pic>
      <p:sp>
        <p:nvSpPr>
          <p:cNvPr id="118" name="Google Shape;118;p28"/>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dirty="0"/>
          </a:p>
        </p:txBody>
      </p:sp>
      <p:sp>
        <p:nvSpPr>
          <p:cNvPr id="13" name="Google Shape;1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dirty="0"/>
          </a:p>
        </p:txBody>
      </p:sp>
      <p:sp>
        <p:nvSpPr>
          <p:cNvPr id="14" name="Google Shape;1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
          <p:cNvSpPr txBox="1">
            <a:spLocks noGrp="1"/>
          </p:cNvSpPr>
          <p:nvPr>
            <p:ph type="ctrTitle"/>
          </p:nvPr>
        </p:nvSpPr>
        <p:spPr>
          <a:xfrm>
            <a:off x="1231175" y="1517301"/>
            <a:ext cx="9729650" cy="1456771"/>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4400"/>
              <a:buFont typeface="Arial Black"/>
              <a:buNone/>
            </a:pPr>
            <a:r>
              <a:rPr lang="fr-FR" dirty="0"/>
              <a:t>Recherche sur l'IA Explicable Accessible</a:t>
            </a:r>
            <a:endParaRPr lang="en-US" dirty="0"/>
          </a:p>
        </p:txBody>
      </p:sp>
      <p:sp>
        <p:nvSpPr>
          <p:cNvPr id="124" name="Google Shape;124;p1"/>
          <p:cNvSpPr txBox="1">
            <a:spLocks noGrp="1"/>
          </p:cNvSpPr>
          <p:nvPr>
            <p:ph type="subTitle" idx="1"/>
          </p:nvPr>
        </p:nvSpPr>
        <p:spPr>
          <a:xfrm>
            <a:off x="1933303" y="3169257"/>
            <a:ext cx="8325394" cy="596537"/>
          </a:xfrm>
          <a:prstGeom prst="rect">
            <a:avLst/>
          </a:prstGeom>
          <a:noFill/>
          <a:ln>
            <a:noFill/>
          </a:ln>
        </p:spPr>
        <p:txBody>
          <a:bodyPr spcFirstLastPara="1" wrap="square" lIns="91425" tIns="45700" rIns="91425" bIns="45700" anchor="t" anchorCtr="0">
            <a:normAutofit fontScale="70000" lnSpcReduction="20000"/>
          </a:bodyPr>
          <a:lstStyle/>
          <a:p>
            <a:pPr marL="0" lvl="0" indent="0" algn="ctr" rtl="0">
              <a:lnSpc>
                <a:spcPct val="90000"/>
              </a:lnSpc>
              <a:spcBef>
                <a:spcPts val="0"/>
              </a:spcBef>
              <a:spcAft>
                <a:spcPts val="0"/>
              </a:spcAft>
              <a:buClr>
                <a:schemeClr val="dk1"/>
              </a:buClr>
              <a:buSzPct val="100000"/>
              <a:buNone/>
            </a:pPr>
            <a:r>
              <a:rPr lang="en-US" b="1" dirty="0"/>
              <a:t>Joelma Peixoto</a:t>
            </a:r>
            <a:r>
              <a:rPr lang="en-US" dirty="0"/>
              <a:t>, </a:t>
            </a:r>
            <a:r>
              <a:rPr lang="fr-CA" dirty="0" err="1"/>
              <a:t>Chukwunonso</a:t>
            </a:r>
            <a:r>
              <a:rPr lang="en-US" dirty="0"/>
              <a:t> </a:t>
            </a:r>
            <a:r>
              <a:rPr lang="en-US" dirty="0" err="1"/>
              <a:t>Nwokoye</a:t>
            </a:r>
            <a:r>
              <a:rPr lang="en-US" dirty="0"/>
              <a:t>, </a:t>
            </a:r>
            <a:r>
              <a:rPr lang="en-US" dirty="0" err="1"/>
              <a:t>Akriti</a:t>
            </a:r>
            <a:r>
              <a:rPr lang="en-US" dirty="0"/>
              <a:t> Pandey, Mahadeo </a:t>
            </a:r>
            <a:r>
              <a:rPr lang="en-US" dirty="0" err="1"/>
              <a:t>Sukhai</a:t>
            </a:r>
            <a:r>
              <a:rPr lang="en-US" dirty="0"/>
              <a:t>, Peter Lewis</a:t>
            </a:r>
            <a:endParaRPr dirty="0"/>
          </a:p>
        </p:txBody>
      </p:sp>
      <p:sp>
        <p:nvSpPr>
          <p:cNvPr id="125" name="Google Shape;125;p1"/>
          <p:cNvSpPr txBox="1"/>
          <p:nvPr/>
        </p:nvSpPr>
        <p:spPr>
          <a:xfrm>
            <a:off x="1933303" y="3960979"/>
            <a:ext cx="8325394" cy="596537"/>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ctr" rtl="0">
              <a:lnSpc>
                <a:spcPct val="90000"/>
              </a:lnSpc>
              <a:spcBef>
                <a:spcPts val="0"/>
              </a:spcBef>
              <a:spcAft>
                <a:spcPts val="0"/>
              </a:spcAft>
              <a:buClr>
                <a:schemeClr val="dk1"/>
              </a:buClr>
              <a:buSzPct val="142857"/>
              <a:buFont typeface="Arial"/>
              <a:buNone/>
            </a:pPr>
            <a:r>
              <a:rPr lang="en-US" sz="3200" b="0" i="0" u="none" strike="noStrike" cap="none">
                <a:solidFill>
                  <a:schemeClr val="dk1"/>
                </a:solidFill>
                <a:latin typeface="Arial"/>
                <a:ea typeface="Arial"/>
                <a:cs typeface="Arial"/>
                <a:sym typeface="Arial"/>
              </a:rPr>
              <a:t>Trustworthy Artificial Intelligence Lab,</a:t>
            </a:r>
            <a:endParaRPr/>
          </a:p>
          <a:p>
            <a:pPr marL="0" marR="0" lvl="0" indent="0" algn="ctr" rtl="0">
              <a:lnSpc>
                <a:spcPct val="90000"/>
              </a:lnSpc>
              <a:spcBef>
                <a:spcPts val="0"/>
              </a:spcBef>
              <a:spcAft>
                <a:spcPts val="0"/>
              </a:spcAft>
              <a:buClr>
                <a:schemeClr val="dk1"/>
              </a:buClr>
              <a:buSzPct val="142857"/>
              <a:buFont typeface="Arial"/>
              <a:buNone/>
            </a:pPr>
            <a:r>
              <a:rPr lang="en-US" sz="3200" b="0" i="0" u="none" strike="noStrike" cap="none">
                <a:solidFill>
                  <a:schemeClr val="dk1"/>
                </a:solidFill>
                <a:latin typeface="Arial"/>
                <a:ea typeface="Arial"/>
                <a:cs typeface="Arial"/>
                <a:sym typeface="Arial"/>
              </a:rPr>
              <a:t>Ontario Tech University</a:t>
            </a:r>
            <a:endParaRPr/>
          </a:p>
          <a:p>
            <a:pPr marL="0" marR="0" lvl="0" indent="0" algn="ctr" rtl="0">
              <a:lnSpc>
                <a:spcPct val="90000"/>
              </a:lnSpc>
              <a:spcBef>
                <a:spcPts val="0"/>
              </a:spcBef>
              <a:spcAft>
                <a:spcPts val="0"/>
              </a:spcAft>
              <a:buClr>
                <a:schemeClr val="dk1"/>
              </a:buClr>
              <a:buSzPct val="142857"/>
              <a:buFont typeface="Arial"/>
              <a:buNone/>
            </a:pPr>
            <a:endParaRPr sz="32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dirty="0" err="1"/>
              <a:t>Qu'est-ce</a:t>
            </a:r>
            <a:r>
              <a:rPr lang="en-US" dirty="0"/>
              <a:t> que </a:t>
            </a:r>
            <a:r>
              <a:rPr lang="en-US" dirty="0" err="1"/>
              <a:t>l'IA</a:t>
            </a:r>
            <a:r>
              <a:rPr lang="en-US" dirty="0"/>
              <a:t> Explicable?</a:t>
            </a:r>
            <a:endParaRPr dirty="0"/>
          </a:p>
        </p:txBody>
      </p:sp>
      <p:sp>
        <p:nvSpPr>
          <p:cNvPr id="132" name="Google Shape;132;p2"/>
          <p:cNvSpPr txBox="1">
            <a:spLocks noGrp="1"/>
          </p:cNvSpPr>
          <p:nvPr>
            <p:ph type="body" idx="1"/>
          </p:nvPr>
        </p:nvSpPr>
        <p:spPr>
          <a:xfrm>
            <a:off x="350520" y="1825624"/>
            <a:ext cx="11490960" cy="411797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Intelligence </a:t>
            </a:r>
            <a:r>
              <a:rPr lang="en-US" dirty="0" err="1"/>
              <a:t>Artificielle</a:t>
            </a:r>
            <a:r>
              <a:rPr lang="en-US" dirty="0"/>
              <a:t> Explicable (IAE).</a:t>
            </a:r>
            <a:endParaRPr dirty="0"/>
          </a:p>
          <a:p>
            <a:pPr marL="228600" lvl="0" indent="-228600" algn="l" rtl="0">
              <a:lnSpc>
                <a:spcPct val="90000"/>
              </a:lnSpc>
              <a:spcBef>
                <a:spcPts val="1000"/>
              </a:spcBef>
              <a:spcAft>
                <a:spcPts val="0"/>
              </a:spcAft>
              <a:buClr>
                <a:schemeClr val="dk1"/>
              </a:buClr>
              <a:buSzPts val="2800"/>
              <a:buChar char="●"/>
            </a:pPr>
            <a:r>
              <a:rPr lang="fr-FR" dirty="0"/>
              <a:t>Les utilisateurs humains peuvent facilement comprendre les décisions prises par les modèles d'apprentissage automatique grâce à des explications compréhensibles et fiables des processus et méthodes</a:t>
            </a:r>
            <a:r>
              <a:rPr lang="en-US" dirty="0"/>
              <a:t>.</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3"/>
          <p:cNvSpPr txBox="1">
            <a:spLocks noGrp="1"/>
          </p:cNvSpPr>
          <p:nvPr>
            <p:ph type="title"/>
          </p:nvPr>
        </p:nvSpPr>
        <p:spPr>
          <a:xfrm>
            <a:off x="341811" y="241384"/>
            <a:ext cx="10515600" cy="8793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400"/>
              <a:buFont typeface="Arial Black"/>
              <a:buNone/>
            </a:pPr>
            <a:r>
              <a:rPr lang="en-US" dirty="0" err="1"/>
              <a:t>Pourquoi</a:t>
            </a:r>
            <a:r>
              <a:rPr lang="en-US" dirty="0"/>
              <a:t> </a:t>
            </a:r>
            <a:r>
              <a:rPr lang="en-US" dirty="0" err="1"/>
              <a:t>l'IAE</a:t>
            </a:r>
            <a:r>
              <a:rPr lang="en-US" dirty="0"/>
              <a:t> </a:t>
            </a:r>
            <a:r>
              <a:rPr lang="en-US" dirty="0" err="1"/>
              <a:t>est-elle</a:t>
            </a:r>
            <a:r>
              <a:rPr lang="en-US" dirty="0"/>
              <a:t> </a:t>
            </a:r>
            <a:r>
              <a:rPr lang="en-US" dirty="0" err="1"/>
              <a:t>importante</a:t>
            </a:r>
            <a:r>
              <a:rPr lang="en-US" dirty="0"/>
              <a:t>?</a:t>
            </a:r>
            <a:endParaRPr dirty="0"/>
          </a:p>
        </p:txBody>
      </p:sp>
      <p:sp>
        <p:nvSpPr>
          <p:cNvPr id="138" name="Google Shape;138;p3"/>
          <p:cNvSpPr txBox="1">
            <a:spLocks noGrp="1"/>
          </p:cNvSpPr>
          <p:nvPr>
            <p:ph type="body" idx="1"/>
          </p:nvPr>
        </p:nvSpPr>
        <p:spPr>
          <a:xfrm>
            <a:off x="350520" y="1825624"/>
            <a:ext cx="11490960" cy="411797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fr-FR" dirty="0"/>
              <a:t>L'utilisation de l'intelligence artificielle a considérablement augmenté dans divers secteurs ces dernières années</a:t>
            </a:r>
            <a:r>
              <a:rPr lang="en-US" dirty="0"/>
              <a:t>.</a:t>
            </a:r>
            <a:endParaRPr dirty="0"/>
          </a:p>
          <a:p>
            <a:pPr marL="228600" lvl="0" indent="-228600" algn="l" rtl="0">
              <a:lnSpc>
                <a:spcPct val="90000"/>
              </a:lnSpc>
              <a:spcBef>
                <a:spcPts val="1000"/>
              </a:spcBef>
              <a:spcAft>
                <a:spcPts val="0"/>
              </a:spcAft>
              <a:buClr>
                <a:schemeClr val="dk1"/>
              </a:buClr>
              <a:buSzPts val="2800"/>
              <a:buChar char="●"/>
            </a:pPr>
            <a:r>
              <a:rPr lang="en-US" dirty="0"/>
              <a:t>Exemplification:</a:t>
            </a:r>
            <a:endParaRPr dirty="0"/>
          </a:p>
          <a:p>
            <a:pPr marL="685800" lvl="1" indent="-228600" algn="l" rtl="0">
              <a:lnSpc>
                <a:spcPct val="90000"/>
              </a:lnSpc>
              <a:spcBef>
                <a:spcPts val="500"/>
              </a:spcBef>
              <a:spcAft>
                <a:spcPts val="0"/>
              </a:spcAft>
              <a:buClr>
                <a:schemeClr val="dk1"/>
              </a:buClr>
              <a:buSzPts val="2400"/>
              <a:buChar char="●"/>
            </a:pPr>
            <a:r>
              <a:rPr lang="fr-FR" dirty="0"/>
              <a:t>Une enseignante d'école primaire reçoit d'excellents retours de la part des étudiants et du personnel lors des évaluations annuelles</a:t>
            </a:r>
            <a:r>
              <a:rPr lang="en-US" dirty="0"/>
              <a:t>.</a:t>
            </a:r>
            <a:endParaRPr dirty="0"/>
          </a:p>
          <a:p>
            <a:pPr marL="685800" lvl="1" indent="-228600" algn="l" rtl="0">
              <a:lnSpc>
                <a:spcPct val="90000"/>
              </a:lnSpc>
              <a:spcBef>
                <a:spcPts val="500"/>
              </a:spcBef>
              <a:spcAft>
                <a:spcPts val="0"/>
              </a:spcAft>
              <a:buClr>
                <a:schemeClr val="dk1"/>
              </a:buClr>
              <a:buSzPts val="2400"/>
              <a:buChar char="●"/>
            </a:pPr>
            <a:r>
              <a:rPr lang="fr-FR" dirty="0"/>
              <a:t>L'enseignante a été licenciée après que l'école ait mis en place un système d'évaluation alimenté par l'IA, qui a jugé sa performance insatisfaisante</a:t>
            </a:r>
            <a:r>
              <a:rPr lang="en-US" dirty="0"/>
              <a:t>.</a:t>
            </a:r>
            <a:endParaRPr dirty="0"/>
          </a:p>
          <a:p>
            <a:pPr marL="685800" lvl="1" indent="-228600" algn="l" rtl="0">
              <a:lnSpc>
                <a:spcPct val="90000"/>
              </a:lnSpc>
              <a:spcBef>
                <a:spcPts val="500"/>
              </a:spcBef>
              <a:spcAft>
                <a:spcPts val="0"/>
              </a:spcAft>
              <a:buClr>
                <a:schemeClr val="dk1"/>
              </a:buClr>
              <a:buSzPts val="2400"/>
              <a:buChar char="●"/>
            </a:pPr>
            <a:r>
              <a:rPr lang="fr-FR" dirty="0"/>
              <a:t>L'enseignante a demandé une explication sur la manière dont l'algorithme avait abouti à son résultat d'évaluation</a:t>
            </a:r>
            <a:r>
              <a:rPr lang="en-US" dirty="0"/>
              <a:t>.</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g2c677e51963_0_3"/>
          <p:cNvSpPr txBox="1">
            <a:spLocks noGrp="1"/>
          </p:cNvSpPr>
          <p:nvPr>
            <p:ph type="title"/>
          </p:nvPr>
        </p:nvSpPr>
        <p:spPr>
          <a:xfrm>
            <a:off x="341811" y="241384"/>
            <a:ext cx="10515600" cy="87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dirty="0"/>
              <a:t>IA Explicable Accessible</a:t>
            </a:r>
            <a:endParaRPr dirty="0"/>
          </a:p>
        </p:txBody>
      </p:sp>
      <p:sp>
        <p:nvSpPr>
          <p:cNvPr id="144" name="Google Shape;144;g2c677e51963_0_3"/>
          <p:cNvSpPr txBox="1">
            <a:spLocks noGrp="1"/>
          </p:cNvSpPr>
          <p:nvPr>
            <p:ph type="body" idx="1"/>
          </p:nvPr>
        </p:nvSpPr>
        <p:spPr>
          <a:xfrm>
            <a:off x="502920" y="1978024"/>
            <a:ext cx="11490900" cy="4118100"/>
          </a:xfrm>
          <a:prstGeom prst="rect">
            <a:avLst/>
          </a:prstGeom>
          <a:noFill/>
          <a:ln>
            <a:noFill/>
          </a:ln>
        </p:spPr>
        <p:txBody>
          <a:bodyPr spcFirstLastPara="1" wrap="square" lIns="91425" tIns="45700" rIns="91425" bIns="45700" anchor="t" anchorCtr="0">
            <a:normAutofit/>
          </a:bodyPr>
          <a:lstStyle/>
          <a:p>
            <a:pPr marL="457200" lvl="0" indent="-406400" algn="l" rtl="0">
              <a:spcBef>
                <a:spcPts val="0"/>
              </a:spcBef>
              <a:spcAft>
                <a:spcPts val="0"/>
              </a:spcAft>
              <a:buSzPts val="2800"/>
              <a:buChar char="●"/>
            </a:pPr>
            <a:r>
              <a:rPr lang="fr-FR" dirty="0"/>
              <a:t>De nombreuses techniques et procédures mises en œuvre dans l'IAE reposent sur des représentations visuelles</a:t>
            </a:r>
            <a:r>
              <a:rPr lang="en-US" dirty="0"/>
              <a:t>.</a:t>
            </a:r>
            <a:endParaRPr dirty="0"/>
          </a:p>
          <a:p>
            <a:pPr marL="457200" lvl="0" indent="-406400" algn="l" rtl="0">
              <a:spcBef>
                <a:spcPts val="1000"/>
              </a:spcBef>
              <a:spcAft>
                <a:spcPts val="0"/>
              </a:spcAft>
              <a:buSzPts val="2800"/>
              <a:buChar char="●"/>
            </a:pPr>
            <a:r>
              <a:rPr lang="fr-FR" dirty="0"/>
              <a:t>Même si l'enseignante avait accès aux explications, elles pourraient être dans une représentation visuelle complexe (barrière)</a:t>
            </a:r>
            <a:r>
              <a:rPr lang="en-US" dirty="0"/>
              <a:t>.</a:t>
            </a:r>
            <a:endParaRPr dirty="0"/>
          </a:p>
          <a:p>
            <a:pPr marL="457200" lvl="0" indent="-406400" algn="l" rtl="0">
              <a:spcBef>
                <a:spcPts val="1000"/>
              </a:spcBef>
              <a:spcAft>
                <a:spcPts val="0"/>
              </a:spcAft>
              <a:buSzPts val="2800"/>
              <a:buChar char="●"/>
            </a:pPr>
            <a:r>
              <a:rPr lang="fr-FR" dirty="0"/>
              <a:t>Considérant que l'enseignante de l'exemple précédent est aveugle, comment pourrait-elle accéder à ces explications</a:t>
            </a:r>
            <a:r>
              <a:rPr lang="en-US" dirty="0"/>
              <a:t>?</a:t>
            </a:r>
            <a:endParaRPr dirty="0"/>
          </a:p>
          <a:p>
            <a:pPr marL="457200" lvl="0" indent="-406400" algn="l" rtl="0">
              <a:spcBef>
                <a:spcPts val="1000"/>
              </a:spcBef>
              <a:spcAft>
                <a:spcPts val="0"/>
              </a:spcAft>
              <a:buSzPts val="2800"/>
              <a:buChar char="●"/>
            </a:pPr>
            <a:r>
              <a:rPr lang="fr-FR" dirty="0"/>
              <a:t>Nous avons passé en revue la littérature pour comprendre les approches actuelles du développement de l'IAE accessible</a:t>
            </a:r>
            <a:r>
              <a:rPr lang="en-US" dirty="0"/>
              <a:t>.</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2c677e51963_0_16"/>
          <p:cNvSpPr txBox="1">
            <a:spLocks noGrp="1"/>
          </p:cNvSpPr>
          <p:nvPr>
            <p:ph type="title"/>
          </p:nvPr>
        </p:nvSpPr>
        <p:spPr>
          <a:xfrm>
            <a:off x="341811" y="241384"/>
            <a:ext cx="10515600" cy="8793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400"/>
              <a:buFont typeface="Arial Black"/>
              <a:buNone/>
            </a:pPr>
            <a:r>
              <a:rPr lang="fr-FR" dirty="0"/>
              <a:t>Définition de la chaîne de recherche</a:t>
            </a:r>
            <a:endParaRPr dirty="0"/>
          </a:p>
        </p:txBody>
      </p:sp>
      <p:sp>
        <p:nvSpPr>
          <p:cNvPr id="150" name="Google Shape;150;g2c677e51963_0_16"/>
          <p:cNvSpPr txBox="1">
            <a:spLocks noGrp="1"/>
          </p:cNvSpPr>
          <p:nvPr>
            <p:ph type="body" idx="1"/>
          </p:nvPr>
        </p:nvSpPr>
        <p:spPr>
          <a:xfrm>
            <a:off x="350520" y="1825624"/>
            <a:ext cx="11490900" cy="41181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SzPts val="1800"/>
              <a:buNone/>
            </a:pPr>
            <a:r>
              <a:rPr lang="fr-FR" dirty="0"/>
              <a:t>("</a:t>
            </a:r>
            <a:r>
              <a:rPr lang="fr-FR" dirty="0" err="1"/>
              <a:t>accessib</a:t>
            </a:r>
            <a:r>
              <a:rPr lang="fr-FR" dirty="0"/>
              <a:t>*" OU "</a:t>
            </a:r>
            <a:r>
              <a:rPr lang="fr-FR" dirty="0" err="1"/>
              <a:t>inclusiv</a:t>
            </a:r>
            <a:r>
              <a:rPr lang="fr-FR" dirty="0"/>
              <a:t>*") ET ("</a:t>
            </a:r>
            <a:r>
              <a:rPr lang="fr-FR" dirty="0" err="1"/>
              <a:t>explainabl</a:t>
            </a:r>
            <a:r>
              <a:rPr lang="fr-FR" dirty="0"/>
              <a:t>*" OU "IAE" OU "transparent" OU "</a:t>
            </a:r>
            <a:r>
              <a:rPr lang="fr-FR" dirty="0" err="1"/>
              <a:t>interpretab</a:t>
            </a:r>
            <a:r>
              <a:rPr lang="fr-FR" dirty="0"/>
              <a:t>*") ET ("intelligence artificielle" OU "apprentissage automatique" OU "apprentissage profond") ET ("explications" OU "narration")</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2c677e51963_0_42"/>
          <p:cNvSpPr txBox="1">
            <a:spLocks noGrp="1"/>
          </p:cNvSpPr>
          <p:nvPr>
            <p:ph type="title"/>
          </p:nvPr>
        </p:nvSpPr>
        <p:spPr>
          <a:xfrm>
            <a:off x="341811" y="241384"/>
            <a:ext cx="10515600" cy="87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dirty="0"/>
              <a:t>Sources de recherche</a:t>
            </a:r>
            <a:endParaRPr dirty="0"/>
          </a:p>
        </p:txBody>
      </p:sp>
      <p:sp>
        <p:nvSpPr>
          <p:cNvPr id="156" name="Google Shape;156;g2c677e51963_0_42"/>
          <p:cNvSpPr txBox="1">
            <a:spLocks noGrp="1"/>
          </p:cNvSpPr>
          <p:nvPr>
            <p:ph type="body" idx="1"/>
          </p:nvPr>
        </p:nvSpPr>
        <p:spPr>
          <a:xfrm>
            <a:off x="350520" y="1825624"/>
            <a:ext cx="11490900" cy="41181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Scopus</a:t>
            </a:r>
            <a:endParaRPr dirty="0"/>
          </a:p>
          <a:p>
            <a:pPr marL="228600" lvl="0" indent="-228600" algn="l" rtl="0">
              <a:lnSpc>
                <a:spcPct val="90000"/>
              </a:lnSpc>
              <a:spcBef>
                <a:spcPts val="1000"/>
              </a:spcBef>
              <a:spcAft>
                <a:spcPts val="0"/>
              </a:spcAft>
              <a:buClr>
                <a:schemeClr val="dk1"/>
              </a:buClr>
              <a:buSzPts val="2800"/>
              <a:buChar char="●"/>
            </a:pPr>
            <a:r>
              <a:rPr lang="en-US" dirty="0"/>
              <a:t>ISI Web of Science</a:t>
            </a:r>
            <a:endParaRPr dirty="0"/>
          </a:p>
          <a:p>
            <a:pPr marL="228600" lvl="0" indent="-228600" algn="l" rtl="0">
              <a:lnSpc>
                <a:spcPct val="90000"/>
              </a:lnSpc>
              <a:spcBef>
                <a:spcPts val="1000"/>
              </a:spcBef>
              <a:spcAft>
                <a:spcPts val="0"/>
              </a:spcAft>
              <a:buSzPts val="2800"/>
              <a:buChar char="●"/>
            </a:pPr>
            <a:r>
              <a:rPr lang="en-US" dirty="0" err="1"/>
              <a:t>Bibliothèque</a:t>
            </a:r>
            <a:r>
              <a:rPr lang="en-US" dirty="0"/>
              <a:t> Numérique IEEE</a:t>
            </a:r>
            <a:endParaRPr dirty="0"/>
          </a:p>
          <a:p>
            <a:pPr marL="228600" lvl="0" indent="-228600" algn="l" rtl="0">
              <a:lnSpc>
                <a:spcPct val="90000"/>
              </a:lnSpc>
              <a:spcBef>
                <a:spcPts val="1000"/>
              </a:spcBef>
              <a:spcAft>
                <a:spcPts val="0"/>
              </a:spcAft>
              <a:buSzPts val="2800"/>
              <a:buChar char="●"/>
            </a:pPr>
            <a:r>
              <a:rPr lang="en-US" dirty="0"/>
              <a:t>Google Scholar</a:t>
            </a:r>
            <a:endParaRPr dirty="0"/>
          </a:p>
          <a:p>
            <a:pPr marL="228600" lvl="0" indent="-228600" algn="l" rtl="0">
              <a:lnSpc>
                <a:spcPct val="90000"/>
              </a:lnSpc>
              <a:spcBef>
                <a:spcPts val="1000"/>
              </a:spcBef>
              <a:spcAft>
                <a:spcPts val="0"/>
              </a:spcAft>
              <a:buSzPts val="2800"/>
              <a:buChar char="●"/>
            </a:pPr>
            <a:r>
              <a:rPr lang="en-US" dirty="0"/>
              <a:t>El </a:t>
            </a:r>
            <a:r>
              <a:rPr lang="en-US" dirty="0" err="1"/>
              <a:t>Compendex</a:t>
            </a:r>
            <a:endParaRPr dirty="0"/>
          </a:p>
          <a:p>
            <a:pPr marL="228600" lvl="0" indent="-228600" algn="l" rtl="0">
              <a:lnSpc>
                <a:spcPct val="90000"/>
              </a:lnSpc>
              <a:spcBef>
                <a:spcPts val="1000"/>
              </a:spcBef>
              <a:spcAft>
                <a:spcPts val="0"/>
              </a:spcAft>
              <a:buSzPts val="2800"/>
              <a:buChar char="●"/>
            </a:pPr>
            <a:r>
              <a:rPr lang="en-US" dirty="0" err="1"/>
              <a:t>Bibliothèque</a:t>
            </a:r>
            <a:r>
              <a:rPr lang="en-US" dirty="0"/>
              <a:t> Numérique ACM</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g2c677e51963_0_35"/>
          <p:cNvSpPr txBox="1">
            <a:spLocks noGrp="1"/>
          </p:cNvSpPr>
          <p:nvPr>
            <p:ph type="title"/>
          </p:nvPr>
        </p:nvSpPr>
        <p:spPr>
          <a:xfrm>
            <a:off x="341811" y="241384"/>
            <a:ext cx="10515600" cy="87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dirty="0" err="1"/>
              <a:t>Résultats</a:t>
            </a:r>
            <a:endParaRPr dirty="0"/>
          </a:p>
        </p:txBody>
      </p:sp>
      <p:sp>
        <p:nvSpPr>
          <p:cNvPr id="162" name="Google Shape;162;g2c677e51963_0_35"/>
          <p:cNvSpPr txBox="1">
            <a:spLocks noGrp="1"/>
          </p:cNvSpPr>
          <p:nvPr>
            <p:ph type="body" idx="1"/>
          </p:nvPr>
        </p:nvSpPr>
        <p:spPr>
          <a:xfrm>
            <a:off x="350520" y="1825624"/>
            <a:ext cx="11490900" cy="41181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fr-FR" dirty="0"/>
              <a:t>En excluant les doublons, nous avons trouvé 727 articles entre 2019 et 2024 basés sur les chaînes de recherche</a:t>
            </a:r>
            <a:r>
              <a:rPr lang="en-US" dirty="0"/>
              <a:t>.</a:t>
            </a:r>
            <a:endParaRPr dirty="0"/>
          </a:p>
          <a:p>
            <a:pPr marL="228600" lvl="0" indent="-228600" algn="l" rtl="0">
              <a:lnSpc>
                <a:spcPct val="90000"/>
              </a:lnSpc>
              <a:spcBef>
                <a:spcPts val="1000"/>
              </a:spcBef>
              <a:spcAft>
                <a:spcPts val="0"/>
              </a:spcAft>
              <a:buClr>
                <a:schemeClr val="dk1"/>
              </a:buClr>
              <a:buSzPts val="2800"/>
              <a:buChar char="●"/>
            </a:pPr>
            <a:r>
              <a:rPr lang="fr-FR" b="1" dirty="0"/>
              <a:t>Critères d'exclusion: </a:t>
            </a:r>
            <a:r>
              <a:rPr lang="fr-FR" dirty="0"/>
              <a:t>Les technologies IA doivent être accessibles et explicables aux personnes atteintes de déficience visuelle. Les travaux qui ne répondent pas à cette exigence sont exclus</a:t>
            </a:r>
            <a:r>
              <a:rPr lang="en-US" dirty="0"/>
              <a:t>.</a:t>
            </a:r>
            <a:endParaRPr dirty="0"/>
          </a:p>
          <a:p>
            <a:pPr marL="228600" lvl="0" indent="-228600" algn="l" rtl="0">
              <a:lnSpc>
                <a:spcPct val="90000"/>
              </a:lnSpc>
              <a:spcBef>
                <a:spcPts val="1000"/>
              </a:spcBef>
              <a:spcAft>
                <a:spcPts val="0"/>
              </a:spcAft>
              <a:buSzPts val="2800"/>
              <a:buChar char="●"/>
            </a:pPr>
            <a:r>
              <a:rPr lang="fr-FR" dirty="0"/>
              <a:t>Après avoir examiné le titre et le résumé, huit articles ont été choisis</a:t>
            </a:r>
            <a:r>
              <a:rPr lang="en-US" dirty="0"/>
              <a:t>.</a:t>
            </a:r>
            <a:endParaRPr dirty="0"/>
          </a:p>
          <a:p>
            <a:pPr marL="228600" lvl="0" indent="-228600" algn="l" rtl="0">
              <a:lnSpc>
                <a:spcPct val="90000"/>
              </a:lnSpc>
              <a:spcBef>
                <a:spcPts val="1000"/>
              </a:spcBef>
              <a:spcAft>
                <a:spcPts val="0"/>
              </a:spcAft>
              <a:buSzPts val="2800"/>
              <a:buChar char="●"/>
            </a:pPr>
            <a:r>
              <a:rPr lang="fr-FR" dirty="0"/>
              <a:t>Après une analyse approfondie, seulement quatre articles ont été retenus pour examen plus approfondi</a:t>
            </a:r>
            <a:r>
              <a:rPr lang="en-US" dirty="0"/>
              <a:t>.</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26cd61c8055_0_6"/>
          <p:cNvSpPr txBox="1">
            <a:spLocks noGrp="1"/>
          </p:cNvSpPr>
          <p:nvPr>
            <p:ph type="title"/>
          </p:nvPr>
        </p:nvSpPr>
        <p:spPr>
          <a:xfrm>
            <a:off x="341811" y="241384"/>
            <a:ext cx="10515600" cy="87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dirty="0"/>
              <a:t>Article </a:t>
            </a:r>
            <a:r>
              <a:rPr lang="en-US" dirty="0" err="1"/>
              <a:t>sélectionné</a:t>
            </a:r>
            <a:r>
              <a:rPr lang="en-US" dirty="0"/>
              <a:t> 1</a:t>
            </a:r>
            <a:endParaRPr dirty="0"/>
          </a:p>
        </p:txBody>
      </p:sp>
      <p:sp>
        <p:nvSpPr>
          <p:cNvPr id="168" name="Google Shape;168;g26cd61c8055_0_6"/>
          <p:cNvSpPr txBox="1">
            <a:spLocks noGrp="1"/>
          </p:cNvSpPr>
          <p:nvPr>
            <p:ph type="body" idx="1"/>
          </p:nvPr>
        </p:nvSpPr>
        <p:spPr>
          <a:xfrm>
            <a:off x="350520" y="1825624"/>
            <a:ext cx="11490900" cy="4118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None/>
            </a:pPr>
            <a:r>
              <a:rPr lang="fr-FR" b="1" dirty="0"/>
              <a:t>Concevoir des expériences d'IA Explicable Accessibles</a:t>
            </a:r>
            <a:r>
              <a:rPr lang="en-US" dirty="0"/>
              <a:t>: </a:t>
            </a:r>
            <a:r>
              <a:rPr lang="fr-FR" dirty="0"/>
              <a:t>Il se concentre sur l'accessibilité à l'interface et l'adaptation des explications aux besoins divers des utilisateurs. L'article fournit des études de cas sur le vieillissement sur place et le soutien en santé mentale pour souligner l'importance de rendre l'IAE accessible à tous</a:t>
            </a:r>
            <a:r>
              <a:rPr lang="en-US" dirty="0"/>
              <a:t>.</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26cd61c8055_0_13"/>
          <p:cNvSpPr txBox="1">
            <a:spLocks noGrp="1"/>
          </p:cNvSpPr>
          <p:nvPr>
            <p:ph type="title"/>
          </p:nvPr>
        </p:nvSpPr>
        <p:spPr>
          <a:xfrm>
            <a:off x="341811" y="241384"/>
            <a:ext cx="10515600" cy="87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dirty="0"/>
              <a:t>Article </a:t>
            </a:r>
            <a:r>
              <a:rPr lang="en-US" dirty="0" err="1"/>
              <a:t>sélectionné</a:t>
            </a:r>
            <a:r>
              <a:rPr lang="en-US" dirty="0"/>
              <a:t> 2</a:t>
            </a:r>
            <a:endParaRPr dirty="0"/>
          </a:p>
        </p:txBody>
      </p:sp>
      <p:sp>
        <p:nvSpPr>
          <p:cNvPr id="174" name="Google Shape;174;g26cd61c8055_0_13"/>
          <p:cNvSpPr txBox="1">
            <a:spLocks noGrp="1"/>
          </p:cNvSpPr>
          <p:nvPr>
            <p:ph type="body" idx="1"/>
          </p:nvPr>
        </p:nvSpPr>
        <p:spPr>
          <a:xfrm>
            <a:off x="350520" y="1825624"/>
            <a:ext cx="11490900" cy="4118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None/>
            </a:pPr>
            <a:r>
              <a:rPr lang="fr-FR" b="1" dirty="0"/>
              <a:t>Patrimoine culturel accessible grâce à l'Intelligence Artificielle Explicable</a:t>
            </a:r>
            <a:r>
              <a:rPr lang="en-US" dirty="0"/>
              <a:t>: </a:t>
            </a:r>
            <a:r>
              <a:rPr lang="fr-FR" dirty="0"/>
              <a:t>Il discute de l'utilisation de l'IAE pour améliorer l'accessibilité dans le patrimoine culturel. Les techniques d'IAE peuvent rendre les expériences artistiques et culturelles plus inclusives. La conclusion principale est que l'IAE peut jouer un rôle significatif dans la rendre le patrimoine culturel plus accessible à des publics divers, y compris ceux qui sont visuellement handicapés</a:t>
            </a:r>
            <a:r>
              <a:rPr lang="en-US" dirty="0"/>
              <a:t>.</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26cd61c8055_0_20"/>
          <p:cNvSpPr txBox="1">
            <a:spLocks noGrp="1"/>
          </p:cNvSpPr>
          <p:nvPr>
            <p:ph type="title"/>
          </p:nvPr>
        </p:nvSpPr>
        <p:spPr>
          <a:xfrm>
            <a:off x="341811" y="241384"/>
            <a:ext cx="10515600" cy="87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dirty="0"/>
              <a:t>Article </a:t>
            </a:r>
            <a:r>
              <a:rPr lang="en-US" dirty="0" err="1"/>
              <a:t>sélectionné</a:t>
            </a:r>
            <a:r>
              <a:rPr lang="en-US" dirty="0"/>
              <a:t> 3</a:t>
            </a:r>
            <a:endParaRPr dirty="0"/>
          </a:p>
        </p:txBody>
      </p:sp>
      <p:sp>
        <p:nvSpPr>
          <p:cNvPr id="180" name="Google Shape;180;g26cd61c8055_0_20"/>
          <p:cNvSpPr txBox="1">
            <a:spLocks noGrp="1"/>
          </p:cNvSpPr>
          <p:nvPr>
            <p:ph type="body" idx="1"/>
          </p:nvPr>
        </p:nvSpPr>
        <p:spPr>
          <a:xfrm>
            <a:off x="350520" y="1825624"/>
            <a:ext cx="11490900" cy="4118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None/>
            </a:pPr>
            <a:r>
              <a:rPr lang="fr-FR" b="1" dirty="0"/>
              <a:t>Augmenter la transparence pour concevoir des agents conversationnels </a:t>
            </a:r>
            <a:r>
              <a:rPr lang="fr-FR" b="1" dirty="0" err="1"/>
              <a:t>inclusuels</a:t>
            </a:r>
            <a:r>
              <a:rPr lang="fr-FR" b="1" dirty="0"/>
              <a:t> (CA)</a:t>
            </a:r>
            <a:r>
              <a:rPr lang="en-US" dirty="0"/>
              <a:t>: </a:t>
            </a:r>
            <a:r>
              <a:rPr lang="fr-FR" dirty="0"/>
              <a:t>Il souligne l'importance de la transparence des agents conversationnels basés sur l'IA (CA) pour inclure les populations marginalisées et corriger les idées fausses. Il met en évidence les défis de la personnalisation des niveaux de transparence et de la production de connaissances centrées sur l'humain concernant la transparence et l'explicabilité</a:t>
            </a:r>
            <a:r>
              <a:rPr lang="en-US" dirty="0"/>
              <a:t>.</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26cd61c8055_0_26"/>
          <p:cNvSpPr txBox="1">
            <a:spLocks noGrp="1"/>
          </p:cNvSpPr>
          <p:nvPr>
            <p:ph type="title"/>
          </p:nvPr>
        </p:nvSpPr>
        <p:spPr>
          <a:xfrm>
            <a:off x="341811" y="241384"/>
            <a:ext cx="10515600" cy="87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dirty="0"/>
              <a:t>Article </a:t>
            </a:r>
            <a:r>
              <a:rPr lang="en-US" dirty="0" err="1"/>
              <a:t>sélectionné</a:t>
            </a:r>
            <a:r>
              <a:rPr lang="en-US" dirty="0"/>
              <a:t> 4</a:t>
            </a:r>
            <a:endParaRPr dirty="0"/>
          </a:p>
        </p:txBody>
      </p:sp>
      <p:sp>
        <p:nvSpPr>
          <p:cNvPr id="186" name="Google Shape;186;g26cd61c8055_0_26"/>
          <p:cNvSpPr txBox="1">
            <a:spLocks noGrp="1"/>
          </p:cNvSpPr>
          <p:nvPr>
            <p:ph type="body" idx="1"/>
          </p:nvPr>
        </p:nvSpPr>
        <p:spPr>
          <a:xfrm>
            <a:off x="350520" y="1825624"/>
            <a:ext cx="11490900" cy="4118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None/>
            </a:pPr>
            <a:r>
              <a:rPr lang="fr-FR" b="1" dirty="0"/>
              <a:t>Un système de vérification de CAPTCHAS transparent pour des applications sécurisées et intelligentes basées sur le cloud</a:t>
            </a:r>
            <a:r>
              <a:rPr lang="en-US" dirty="0"/>
              <a:t>: </a:t>
            </a:r>
            <a:r>
              <a:rPr lang="fr-FR" dirty="0"/>
              <a:t>Il utilise des techniques avancées d'apprentissage profond pour convertir les CAPTCHAS en images en texte. Il emploie l'IA Explicable (IAE) pour la transparence et l'accessibilité, améliorant la sécurité et l'expérience utilisateur dans les applications basées sur le cloud</a:t>
            </a:r>
            <a:r>
              <a:rPr lang="en-US" dirty="0"/>
              <a:t>.</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2c677e51963_0_49"/>
          <p:cNvSpPr txBox="1">
            <a:spLocks noGrp="1"/>
          </p:cNvSpPr>
          <p:nvPr>
            <p:ph type="title"/>
          </p:nvPr>
        </p:nvSpPr>
        <p:spPr>
          <a:xfrm>
            <a:off x="341811" y="241384"/>
            <a:ext cx="10515600" cy="87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Black"/>
              <a:buNone/>
            </a:pPr>
            <a:r>
              <a:rPr lang="en-US" dirty="0"/>
              <a:t>Conclusion</a:t>
            </a:r>
            <a:endParaRPr dirty="0"/>
          </a:p>
        </p:txBody>
      </p:sp>
      <p:sp>
        <p:nvSpPr>
          <p:cNvPr id="192" name="Google Shape;192;g2c677e51963_0_49"/>
          <p:cNvSpPr txBox="1">
            <a:spLocks noGrp="1"/>
          </p:cNvSpPr>
          <p:nvPr>
            <p:ph type="body" idx="1"/>
          </p:nvPr>
        </p:nvSpPr>
        <p:spPr>
          <a:xfrm>
            <a:off x="350520" y="1825624"/>
            <a:ext cx="11490900" cy="41181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fr-FR" dirty="0"/>
              <a:t>Trois articles offrent des discussions et des réflexions tandis qu'un propose un système de CAPTCHA accessible utilisant l'IAE</a:t>
            </a:r>
            <a:r>
              <a:rPr lang="en-US" dirty="0"/>
              <a:t>.</a:t>
            </a:r>
            <a:endParaRPr dirty="0"/>
          </a:p>
          <a:p>
            <a:pPr marL="228600" lvl="0" indent="-228600" algn="l" rtl="0">
              <a:lnSpc>
                <a:spcPct val="90000"/>
              </a:lnSpc>
              <a:spcBef>
                <a:spcPts val="1000"/>
              </a:spcBef>
              <a:spcAft>
                <a:spcPts val="0"/>
              </a:spcAft>
              <a:buSzPts val="2800"/>
              <a:buChar char="●"/>
            </a:pPr>
            <a:r>
              <a:rPr lang="fr-FR" dirty="0"/>
              <a:t>Bien que les études soulignent la nécessité d'une IAE accessible, elles ne proposent pas nécessairement des solutions concrètes basées sur les discussions</a:t>
            </a:r>
            <a:r>
              <a:rPr lang="en-US" dirty="0"/>
              <a:t>.</a:t>
            </a:r>
            <a:endParaRPr dirty="0"/>
          </a:p>
          <a:p>
            <a:pPr marL="228600" lvl="0" indent="-228600" algn="l" rtl="0">
              <a:lnSpc>
                <a:spcPct val="90000"/>
              </a:lnSpc>
              <a:spcBef>
                <a:spcPts val="1000"/>
              </a:spcBef>
              <a:spcAft>
                <a:spcPts val="0"/>
              </a:spcAft>
              <a:buSzPts val="2800"/>
              <a:buChar char="●"/>
            </a:pPr>
            <a:r>
              <a:rPr lang="fr-FR" dirty="0"/>
              <a:t>Les résultats de cette analyse soulignent la nécessité de développer des recherches pour une IAE accessible</a:t>
            </a:r>
            <a:r>
              <a:rPr lang="en-US" dirty="0"/>
              <a:t>.</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2c677e51963_0_60"/>
          <p:cNvSpPr txBox="1">
            <a:spLocks noGrp="1"/>
          </p:cNvSpPr>
          <p:nvPr>
            <p:ph type="ctrTitle"/>
          </p:nvPr>
        </p:nvSpPr>
        <p:spPr>
          <a:xfrm>
            <a:off x="1231175" y="2186608"/>
            <a:ext cx="9729600" cy="787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4400"/>
              <a:buNone/>
            </a:pPr>
            <a:r>
              <a:rPr lang="en-US" dirty="0"/>
              <a:t>Merci!</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99056286-0A5C-43CE-BE0B-85D3843E225F}"/>
</file>

<file path=customXml/itemProps2.xml><?xml version="1.0" encoding="utf-8"?>
<ds:datastoreItem xmlns:ds="http://schemas.openxmlformats.org/officeDocument/2006/customXml" ds:itemID="{3978C1F2-3A10-4731-AFF7-639F076E809D}"/>
</file>

<file path=customXml/itemProps3.xml><?xml version="1.0" encoding="utf-8"?>
<ds:datastoreItem xmlns:ds="http://schemas.openxmlformats.org/officeDocument/2006/customXml" ds:itemID="{29B6DF3E-5237-4B00-907D-EAD2BF8DAD76}"/>
</file>

<file path=docProps/app.xml><?xml version="1.0" encoding="utf-8"?>
<Properties xmlns="http://schemas.openxmlformats.org/officeDocument/2006/extended-properties" xmlns:vt="http://schemas.openxmlformats.org/officeDocument/2006/docPropsVTypes">
  <TotalTime>44</TotalTime>
  <Words>697</Words>
  <Application>Microsoft Office PowerPoint</Application>
  <PresentationFormat>Widescreen</PresentationFormat>
  <Paragraphs>47</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 Black</vt:lpstr>
      <vt:lpstr>Arial</vt:lpstr>
      <vt:lpstr>Calibri</vt:lpstr>
      <vt:lpstr>Office Theme</vt:lpstr>
      <vt:lpstr>Recherche sur l'IA Explicable Accessible</vt:lpstr>
      <vt:lpstr>Qu'est-ce que l'IA Explicable?</vt:lpstr>
      <vt:lpstr>Pourquoi l'IAE est-elle importante?</vt:lpstr>
      <vt:lpstr>IA Explicable Accessible</vt:lpstr>
      <vt:lpstr>Définition de la chaîne de recherche</vt:lpstr>
      <vt:lpstr>Sources de recherche</vt:lpstr>
      <vt:lpstr>Résultats</vt:lpstr>
      <vt:lpstr>Article sélectionné 1</vt:lpstr>
      <vt:lpstr>Article sélectionné 2</vt:lpstr>
      <vt:lpstr>Article sélectionné 3</vt:lpstr>
      <vt:lpstr>Article sélectionné 4</vt:lpstr>
      <vt:lpstr>Conclusion</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Accessible Explainable AI Research</dc:title>
  <cp:lastModifiedBy>Maria Joelma Pereira Peixoto</cp:lastModifiedBy>
  <cp:revision>2</cp:revision>
  <dcterms:modified xsi:type="dcterms:W3CDTF">2024-04-13T00:52:15Z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