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4"/>
  </p:sldMasterIdLst>
  <p:notesMasterIdLst>
    <p:notesMasterId r:id="rId16"/>
  </p:notesMasterIdLst>
  <p:sldIdLst>
    <p:sldId id="278" r:id="rId5"/>
    <p:sldId id="305" r:id="rId6"/>
    <p:sldId id="301" r:id="rId7"/>
    <p:sldId id="303" r:id="rId8"/>
    <p:sldId id="304" r:id="rId9"/>
    <p:sldId id="302" r:id="rId10"/>
    <p:sldId id="296" r:id="rId11"/>
    <p:sldId id="297" r:id="rId12"/>
    <p:sldId id="298" r:id="rId13"/>
    <p:sldId id="300" r:id="rId14"/>
    <p:sldId id="306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D6D6"/>
    <a:srgbClr val="D5D5D5"/>
    <a:srgbClr val="9F9FA1"/>
    <a:srgbClr val="3E4040"/>
    <a:srgbClr val="D73C32"/>
    <a:srgbClr val="FBD2D3"/>
    <a:srgbClr val="E91C24"/>
    <a:srgbClr val="969696"/>
    <a:srgbClr val="1E1E1E"/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E7C97E-9BCF-C441-8C26-7817B370BF8E}" v="36" dt="2022-05-11T16:23:25.0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535"/>
    <p:restoredTop sz="94694"/>
  </p:normalViewPr>
  <p:slideViewPr>
    <p:cSldViewPr snapToGrid="0">
      <p:cViewPr varScale="1">
        <p:scale>
          <a:sx n="109" d="100"/>
          <a:sy n="109" d="100"/>
        </p:scale>
        <p:origin x="192" y="10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2D86D-6893-5343-9561-2E68EE77E17C}" type="datetimeFigureOut">
              <a:rPr lang="en-US" smtClean="0"/>
              <a:t>4/8/24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F4369-76AC-214A-993D-8146C865F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568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F4369-76AC-214A-993D-8146C865FA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07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F4369-76AC-214A-993D-8146C865FA3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47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F4369-76AC-214A-993D-8146C865FA3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39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F4369-76AC-214A-993D-8146C865FA3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960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F4369-76AC-214A-993D-8146C865FA3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38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F4369-76AC-214A-993D-8146C865FA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29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F4369-76AC-214A-993D-8146C865FA3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02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F4369-76AC-214A-993D-8146C865FA3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44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9318D61-AA28-884F-8603-88CE9AA113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3EF1BD-8D0B-7F4B-AD8D-5355F779E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030" y="4108174"/>
            <a:ext cx="2115970" cy="10353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4C9917-AF55-324C-8742-139D2E63A7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8030" y="4108174"/>
            <a:ext cx="2115970" cy="103532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0CBDDD8-0ABA-F01D-C333-DE025D597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400" y="816086"/>
            <a:ext cx="5712714" cy="1790700"/>
          </a:xfrm>
        </p:spPr>
        <p:txBody>
          <a:bodyPr lIns="0" tIns="0" rIns="0" bIns="0" anchor="b"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061ED09-2334-CDD8-1B95-BA1575C77C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2400" y="2685098"/>
            <a:ext cx="5712714" cy="1241822"/>
          </a:xfrm>
        </p:spPr>
        <p:txBody>
          <a:bodyPr lIns="0" tIns="0" rIns="0" bIns="0"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04101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5CD1AF-403C-F744-9D58-F0FC7A3319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3012"/>
            <a:ext cx="9144000" cy="51435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2D04D02-F846-0C4B-99A6-45E417F5EF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895" y="1802289"/>
            <a:ext cx="5712714" cy="740857"/>
          </a:xfrm>
        </p:spPr>
        <p:txBody>
          <a:bodyPr lIns="0" tIns="0" rIns="0" bIns="0" anchor="b"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E489BDA-58A5-9D48-933E-BB1CDC195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895" y="2612203"/>
            <a:ext cx="5712714" cy="1140812"/>
          </a:xfrm>
        </p:spPr>
        <p:txBody>
          <a:bodyPr lIns="0" tIns="0" rIns="0" bIns="0"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9FD060-1D9F-3942-9D31-B3D158FBB2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99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surfac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B56F3CAD-7BF3-0042-BA33-8A5869BCA9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pic>
        <p:nvPicPr>
          <p:cNvPr id="13" name="Picture 12" descr="A red surfac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1CCE42D8-5361-9940-B797-FFC037598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52"/>
            <a:ext cx="9144000" cy="51435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1208347"/>
            <a:ext cx="8055666" cy="3118897"/>
          </a:xfrm>
        </p:spPr>
        <p:txBody>
          <a:bodyPr lIns="0" tIns="0" rIns="0" bIns="0">
            <a:noAutofit/>
          </a:bodyPr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1pPr>
            <a:lvl2pPr marL="514350" indent="-1714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2pPr>
            <a:lvl3pPr marL="857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3pPr>
            <a:lvl4pPr marL="12001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4pPr>
            <a:lvl5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4294A-0EB7-ED44-A3E5-F1EF59B87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99" y="432594"/>
            <a:ext cx="8055666" cy="720000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63426E-A262-4642-AE65-DD6A1210B8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4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Wave Abo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CDFA407-1BDE-3D75-C7CC-870E2B66DE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0800000">
            <a:off x="-2" y="0"/>
            <a:ext cx="9144000" cy="51435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1542299"/>
            <a:ext cx="8055666" cy="2834655"/>
          </a:xfrm>
        </p:spPr>
        <p:txBody>
          <a:bodyPr lIns="0" tIns="0" rIns="0" bIns="0">
            <a:noAutofit/>
          </a:bodyPr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1pPr>
            <a:lvl2pPr marL="514350" indent="-1714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2pPr>
            <a:lvl3pPr marL="857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3pPr>
            <a:lvl4pPr marL="12001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4pPr>
            <a:lvl5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4294A-0EB7-ED44-A3E5-F1EF59B87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99" y="766546"/>
            <a:ext cx="8055666" cy="720000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C94AE2-FD6B-1F82-3196-40A158C215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66306" y="4322618"/>
            <a:ext cx="1677694" cy="8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9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red surfac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1DAD6E7-F2BA-1747-9462-F567163DF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7" descr="A red surfac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E8AE9AE1-A44A-4D48-B520-62BEEBBC10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2401" y="1306799"/>
            <a:ext cx="4425268" cy="3116710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1800"/>
            </a:lvl1pPr>
            <a:lvl2pPr marL="342900" indent="0">
              <a:buFontTx/>
              <a:buNone/>
              <a:defRPr sz="1800"/>
            </a:lvl2pPr>
            <a:lvl3pPr marL="685800" indent="0">
              <a:buFontTx/>
              <a:buNone/>
              <a:defRPr sz="1800"/>
            </a:lvl3pPr>
            <a:lvl4pPr marL="1028700" indent="0">
              <a:buFontTx/>
              <a:buNone/>
              <a:defRPr sz="1800"/>
            </a:lvl4pPr>
            <a:lvl5pPr marL="1371600" indent="0">
              <a:buFontTx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A77C94-F7E3-3E47-A799-43D7A9072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00" y="432000"/>
            <a:ext cx="7999199" cy="723600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74825" y="1306800"/>
            <a:ext cx="3096774" cy="2376608"/>
          </a:xfrm>
          <a:solidFill>
            <a:srgbClr val="E91C24"/>
          </a:solidFill>
        </p:spPr>
        <p:txBody>
          <a:bodyPr lIns="360000" tIns="360000" rIns="360000" bIns="360000" anchor="ctr">
            <a:noAutofit/>
          </a:bodyPr>
          <a:lstStyle>
            <a:lvl1pPr marL="0" indent="0" algn="l">
              <a:spcBef>
                <a:spcPts val="150"/>
              </a:spcBef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6350" indent="0">
              <a:tabLst/>
              <a:defRPr>
                <a:solidFill>
                  <a:schemeClr val="bg1"/>
                </a:solidFill>
              </a:defRPr>
            </a:lvl2pPr>
            <a:lvl3pPr marL="6350" indent="0">
              <a:tabLst/>
              <a:defRPr>
                <a:solidFill>
                  <a:schemeClr val="bg1"/>
                </a:solidFill>
              </a:defRPr>
            </a:lvl3pPr>
            <a:lvl4pPr marL="6350" indent="0">
              <a:tabLst/>
              <a:defRPr>
                <a:solidFill>
                  <a:schemeClr val="bg1"/>
                </a:solidFill>
              </a:defRPr>
            </a:lvl4pPr>
            <a:lvl5pPr marL="6350" indent="0"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75C065-D2BE-C24B-B99D-C1198C6269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829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Box - Wave Abo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CDFA407-1BDE-3D75-C7CC-870E2B66DE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0800000">
            <a:off x="-2" y="0"/>
            <a:ext cx="9144000" cy="5143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64294A-0EB7-ED44-A3E5-F1EF59B87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C94AE2-FD6B-1F82-3196-40A158C215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66306" y="4322618"/>
            <a:ext cx="1677694" cy="82088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00B5EC0-FD09-7B35-0E6D-DC0C62DF2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797761"/>
            <a:ext cx="8242679" cy="663703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182CFFC4-66BE-2AFD-72A5-E6B8F8FF9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2401" y="1593050"/>
            <a:ext cx="4425268" cy="3116710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1800"/>
            </a:lvl1pPr>
            <a:lvl2pPr marL="342900" indent="0">
              <a:buFontTx/>
              <a:buNone/>
              <a:defRPr sz="1800"/>
            </a:lvl2pPr>
            <a:lvl3pPr marL="685800" indent="0">
              <a:buFontTx/>
              <a:buNone/>
              <a:defRPr sz="1800"/>
            </a:lvl3pPr>
            <a:lvl4pPr marL="1028700" indent="0">
              <a:buFontTx/>
              <a:buNone/>
              <a:defRPr sz="1800"/>
            </a:lvl4pPr>
            <a:lvl5pPr marL="1371600" indent="0">
              <a:buFontTx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186B4E04-E03C-6E30-02EF-AF7692F14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74825" y="1593051"/>
            <a:ext cx="3340254" cy="2376608"/>
          </a:xfrm>
          <a:solidFill>
            <a:srgbClr val="E91C24"/>
          </a:solidFill>
        </p:spPr>
        <p:txBody>
          <a:bodyPr lIns="360000" tIns="360000" rIns="360000" bIns="360000" anchor="ctr">
            <a:noAutofit/>
          </a:bodyPr>
          <a:lstStyle>
            <a:lvl1pPr marL="0" indent="0" algn="l">
              <a:spcBef>
                <a:spcPts val="150"/>
              </a:spcBef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6350" indent="0">
              <a:tabLst/>
              <a:defRPr>
                <a:solidFill>
                  <a:schemeClr val="bg1"/>
                </a:solidFill>
              </a:defRPr>
            </a:lvl2pPr>
            <a:lvl3pPr marL="6350" indent="0">
              <a:tabLst/>
              <a:defRPr>
                <a:solidFill>
                  <a:schemeClr val="bg1"/>
                </a:solidFill>
              </a:defRPr>
            </a:lvl3pPr>
            <a:lvl4pPr marL="6350" indent="0">
              <a:tabLst/>
              <a:defRPr>
                <a:solidFill>
                  <a:schemeClr val="bg1"/>
                </a:solidFill>
              </a:defRPr>
            </a:lvl4pPr>
            <a:lvl5pPr marL="6350" indent="0"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781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red surfac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BD62C7B2-F881-304C-8673-2B7AE44296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64294A-0EB7-ED44-A3E5-F1EF59B87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01" y="432000"/>
            <a:ext cx="7999200" cy="663703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2400" y="1221827"/>
            <a:ext cx="3716522" cy="3026980"/>
          </a:xfrm>
        </p:spPr>
        <p:txBody>
          <a:bodyPr lIns="0" tIns="0" rIns="0" bIns="0">
            <a:noAutofit/>
          </a:bodyPr>
          <a:lstStyle>
            <a:lvl1pPr marL="1714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1pPr>
            <a:lvl2pPr marL="5143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2pPr>
            <a:lvl3pPr marL="8572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3pPr>
            <a:lvl4pPr marL="12001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4pPr>
            <a:lvl5pPr marL="15430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55079" y="1221827"/>
            <a:ext cx="3716521" cy="3026980"/>
          </a:xfrm>
        </p:spPr>
        <p:txBody>
          <a:bodyPr lIns="0" tIns="0" rIns="0" bIns="0">
            <a:noAutofit/>
          </a:bodyPr>
          <a:lstStyle>
            <a:lvl1pPr>
              <a:buClr>
                <a:srgbClr val="E91C24"/>
              </a:buClr>
              <a:defRPr sz="1800"/>
            </a:lvl1pPr>
            <a:lvl2pPr>
              <a:buClr>
                <a:srgbClr val="E91C24"/>
              </a:buClr>
              <a:defRPr sz="1800"/>
            </a:lvl2pPr>
            <a:lvl3pPr>
              <a:buClr>
                <a:srgbClr val="E91C24"/>
              </a:buClr>
              <a:defRPr sz="1800"/>
            </a:lvl3pPr>
            <a:lvl4pPr>
              <a:buClr>
                <a:srgbClr val="E91C24"/>
              </a:buClr>
              <a:defRPr sz="1800"/>
            </a:lvl4pPr>
            <a:lvl5pPr>
              <a:buClr>
                <a:srgbClr val="E91C24"/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5F7907-417B-9845-A5F7-7A6C244228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962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ave Abo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CDFA407-1BDE-3D75-C7CC-870E2B66DE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0800000">
            <a:off x="-2" y="0"/>
            <a:ext cx="9144000" cy="5143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64294A-0EB7-ED44-A3E5-F1EF59B87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C94AE2-FD6B-1F82-3196-40A158C215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66306" y="4322618"/>
            <a:ext cx="1677694" cy="82088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00B5EC0-FD09-7B35-0E6D-DC0C62DF2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1" y="797761"/>
            <a:ext cx="7999200" cy="663703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6B374BF-327C-A1C5-95C4-C9A2DE524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2400" y="1587588"/>
            <a:ext cx="3716522" cy="2758151"/>
          </a:xfrm>
        </p:spPr>
        <p:txBody>
          <a:bodyPr lIns="0" tIns="0" rIns="0" bIns="0">
            <a:noAutofit/>
          </a:bodyPr>
          <a:lstStyle>
            <a:lvl1pPr marL="1714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1pPr>
            <a:lvl2pPr marL="5143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2pPr>
            <a:lvl3pPr marL="8572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3pPr>
            <a:lvl4pPr marL="12001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4pPr>
            <a:lvl5pPr marL="15430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0A48466F-4618-BC73-3718-4121D1F66C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55079" y="1587588"/>
            <a:ext cx="3716521" cy="2758151"/>
          </a:xfrm>
        </p:spPr>
        <p:txBody>
          <a:bodyPr lIns="0" tIns="0" rIns="0" bIns="0">
            <a:noAutofit/>
          </a:bodyPr>
          <a:lstStyle>
            <a:lvl1pPr>
              <a:buClr>
                <a:srgbClr val="E91C24"/>
              </a:buClr>
              <a:defRPr sz="1800"/>
            </a:lvl1pPr>
            <a:lvl2pPr>
              <a:buClr>
                <a:srgbClr val="E91C24"/>
              </a:buClr>
              <a:defRPr sz="1800"/>
            </a:lvl2pPr>
            <a:lvl3pPr>
              <a:buClr>
                <a:srgbClr val="E91C24"/>
              </a:buClr>
              <a:defRPr sz="1800"/>
            </a:lvl3pPr>
            <a:lvl4pPr>
              <a:buClr>
                <a:srgbClr val="E91C24"/>
              </a:buClr>
              <a:defRPr sz="1800"/>
            </a:lvl4pPr>
            <a:lvl5pPr>
              <a:buClr>
                <a:srgbClr val="E91C24"/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6752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No W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00" y="432000"/>
            <a:ext cx="7999199" cy="671586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2400" y="1213945"/>
            <a:ext cx="3716522" cy="3152356"/>
          </a:xfrm>
        </p:spPr>
        <p:txBody>
          <a:bodyPr lIns="0" tIns="0" rIns="0" bIns="0">
            <a:noAutofit/>
          </a:bodyPr>
          <a:lstStyle>
            <a:lvl1pPr marL="1714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1pPr>
            <a:lvl2pPr marL="5143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2pPr>
            <a:lvl3pPr marL="8572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3pPr>
            <a:lvl4pPr marL="12001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4pPr>
            <a:lvl5pPr marL="15430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55079" y="1213945"/>
            <a:ext cx="3716521" cy="3152356"/>
          </a:xfrm>
        </p:spPr>
        <p:txBody>
          <a:bodyPr lIns="0" tIns="0" rIns="0" bIns="0">
            <a:noAutofit/>
          </a:bodyPr>
          <a:lstStyle>
            <a:lvl1pPr>
              <a:buClr>
                <a:srgbClr val="E91C24"/>
              </a:buClr>
              <a:defRPr sz="1800"/>
            </a:lvl1pPr>
            <a:lvl2pPr>
              <a:buClr>
                <a:srgbClr val="E91C24"/>
              </a:buClr>
              <a:defRPr sz="1800"/>
            </a:lvl2pPr>
            <a:lvl3pPr>
              <a:buClr>
                <a:srgbClr val="E91C24"/>
              </a:buClr>
              <a:defRPr sz="1800"/>
            </a:lvl3pPr>
            <a:lvl4pPr>
              <a:buClr>
                <a:srgbClr val="E91C24"/>
              </a:buClr>
              <a:defRPr sz="1800"/>
            </a:lvl4pPr>
            <a:lvl5pPr>
              <a:buClr>
                <a:srgbClr val="E91C24"/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0ABDF25-55E1-8740-9525-1A0949824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6306" y="4322618"/>
            <a:ext cx="1677694" cy="8208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ECCC5F-AEF6-D149-86B6-908FB0DB07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6306" y="4322618"/>
            <a:ext cx="1677694" cy="8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67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ub-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surfac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B49692BE-6321-0E46-9AE2-E491AAD317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pic>
        <p:nvPicPr>
          <p:cNvPr id="13" name="Picture 12" descr="A red surfac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1CCE42D8-5361-9940-B797-FFC037598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64294A-0EB7-ED44-A3E5-F1EF59B87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99" y="432594"/>
            <a:ext cx="8000008" cy="640832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1074019"/>
            <a:ext cx="8000007" cy="432000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499" y="1598215"/>
            <a:ext cx="8000007" cy="2674965"/>
          </a:xfrm>
        </p:spPr>
        <p:txBody>
          <a:bodyPr lIns="0" tIns="0" rIns="0" bIns="0">
            <a:noAutofit/>
          </a:bodyPr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1pPr>
            <a:lvl2pPr marL="5143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2pPr>
            <a:lvl3pPr marL="857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3pPr>
            <a:lvl4pPr marL="12001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4pPr>
            <a:lvl5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638433-1023-2B48-8BC8-E864724D79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4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-Head - No W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0ABDF25-55E1-8740-9525-1A0949824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6306" y="4322618"/>
            <a:ext cx="1677694" cy="8208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ECCC5F-AEF6-D149-86B6-908FB0DB07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6306" y="4322618"/>
            <a:ext cx="1677694" cy="82088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8CD4D76-E938-C0FE-42AF-118C28DAC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432594"/>
            <a:ext cx="8000008" cy="640832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19F14C5-836D-38F0-C562-10D4C0A48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499" y="1074019"/>
            <a:ext cx="8000007" cy="432000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0CB51878-5E70-757A-DBDD-496B01533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499" y="1598215"/>
            <a:ext cx="8000007" cy="2674965"/>
          </a:xfrm>
        </p:spPr>
        <p:txBody>
          <a:bodyPr lIns="0" tIns="0" rIns="0" bIns="0">
            <a:noAutofit/>
          </a:bodyPr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1pPr>
            <a:lvl2pPr marL="5143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2pPr>
            <a:lvl3pPr marL="857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3pPr>
            <a:lvl4pPr marL="12001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4pPr>
            <a:lvl5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9724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ew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18B6336-F657-744C-A4FC-6471C335AF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DDC454-CEBE-BF44-9F5E-79A5F5000B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8030" y="4108174"/>
            <a:ext cx="2115970" cy="103532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3DF195C-0123-544A-9FE1-F77D58D77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400" y="421148"/>
            <a:ext cx="5712714" cy="1790700"/>
          </a:xfrm>
        </p:spPr>
        <p:txBody>
          <a:bodyPr lIns="0" tIns="0" rIns="0" bIns="0" anchor="b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69D0CE7-454F-8B45-AFE8-72DC7B79C1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2400" y="2280904"/>
            <a:ext cx="5712714" cy="1241822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06757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ew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977A851-3FA5-3E49-A8C9-477469ED45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10B0C93-FD51-3A4E-857B-7D636927F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400" y="421148"/>
            <a:ext cx="5712714" cy="1790700"/>
          </a:xfrm>
        </p:spPr>
        <p:txBody>
          <a:bodyPr lIns="0" tIns="0" rIns="0" bIns="0" anchor="b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A900B0B-5519-B742-BA4D-9FD1125EAA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2400" y="2280904"/>
            <a:ext cx="5712714" cy="1241822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1690E5-33BD-B648-A36E-4CF380D48F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8030" y="4108174"/>
            <a:ext cx="2115970" cy="103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004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0AB93D99-7BA8-A74A-BFBE-AE69998D07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6EF556-0843-9F49-B24F-0155AC1D42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32600" y="2525197"/>
            <a:ext cx="2990851" cy="146339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8A62ABC-8BF6-4141-81B1-2579AA5B2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9306" y="1286908"/>
            <a:ext cx="5968416" cy="994172"/>
          </a:xfrm>
        </p:spPr>
        <p:txBody>
          <a:bodyPr lIns="0" tIns="0" rIns="0" bIns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126999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315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28" r:id="rId2"/>
    <p:sldLayoutId id="2147483704" r:id="rId3"/>
    <p:sldLayoutId id="2147483730" r:id="rId4"/>
    <p:sldLayoutId id="2147483724" r:id="rId5"/>
    <p:sldLayoutId id="2147483732" r:id="rId6"/>
    <p:sldLayoutId id="2147483726" r:id="rId7"/>
    <p:sldLayoutId id="2147483731" r:id="rId8"/>
    <p:sldLayoutId id="2147483716" r:id="rId9"/>
    <p:sldLayoutId id="2147483703" r:id="rId10"/>
    <p:sldLayoutId id="2147483729" r:id="rId11"/>
    <p:sldLayoutId id="2147483663" r:id="rId12"/>
    <p:sldLayoutId id="2147483664" r:id="rId13"/>
    <p:sldLayoutId id="2147483667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9358-B01E-63B0-4A6D-F5C654583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399" y="816085"/>
            <a:ext cx="7716836" cy="1469915"/>
          </a:xfrm>
        </p:spPr>
        <p:txBody>
          <a:bodyPr anchor="t">
            <a:noAutofit/>
          </a:bodyPr>
          <a:lstStyle/>
          <a:p>
            <a:r>
              <a:rPr lang="en-US" sz="3400" b="0" dirty="0">
                <a:latin typeface="Arial"/>
                <a:cs typeface="Arial"/>
              </a:rPr>
              <a:t>Bridging the Gaps: Community-Engaged Research at the Accessibility Institute at Carleton University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56753C-944E-2237-E351-0F058E5CBD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2399" y="2457005"/>
            <a:ext cx="7855984" cy="1469915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 sz="2800" dirty="0">
                <a:latin typeface="Arial"/>
                <a:cs typeface="Arial"/>
              </a:rPr>
              <a:t>Dr. Boris </a:t>
            </a:r>
            <a:r>
              <a:rPr lang="en-US" sz="2800" dirty="0" err="1">
                <a:latin typeface="Arial"/>
                <a:cs typeface="Arial"/>
              </a:rPr>
              <a:t>Vukovic</a:t>
            </a:r>
            <a:r>
              <a:rPr lang="en-US" sz="2800" dirty="0">
                <a:latin typeface="Arial"/>
                <a:cs typeface="Arial"/>
              </a:rPr>
              <a:t>; Tara Connolly; Cathy Malcolm Edwards; Dr. Brady Laska; Dr. Ryan Patterson</a:t>
            </a:r>
            <a:endParaRPr lang="en-US" sz="2800" dirty="0"/>
          </a:p>
        </p:txBody>
      </p:sp>
      <p:sp>
        <p:nvSpPr>
          <p:cNvPr id="4" name="TextBox 3" descr="Several curved red streaks flow like waves along the bottom of a white background. The Carleton University crest, a Red Maple Leaf above two white waves, appears at the bottom right.">
            <a:extLst>
              <a:ext uri="{FF2B5EF4-FFF2-40B4-BE49-F238E27FC236}">
                <a16:creationId xmlns:a16="http://schemas.microsoft.com/office/drawing/2014/main" id="{484E7720-C57F-438F-C9C4-2007A63BCFD0}"/>
              </a:ext>
            </a:extLst>
          </p:cNvPr>
          <p:cNvSpPr txBox="1"/>
          <p:nvPr/>
        </p:nvSpPr>
        <p:spPr>
          <a:xfrm>
            <a:off x="5883965" y="4731026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892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1582B-1063-7849-8535-BA94445C5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585216"/>
            <a:ext cx="8055666" cy="3748244"/>
          </a:xfrm>
        </p:spPr>
        <p:txBody>
          <a:bodyPr/>
          <a:lstStyle/>
          <a:p>
            <a:endParaRPr lang="en-US" sz="2800" dirty="0"/>
          </a:p>
          <a:p>
            <a:pPr lvl="1"/>
            <a:r>
              <a:rPr lang="en-US" sz="2800" dirty="0"/>
              <a:t> R&amp;D, training and consulting, advocacy, and community engagement.</a:t>
            </a:r>
          </a:p>
          <a:p>
            <a:pPr lvl="1"/>
            <a:r>
              <a:rPr lang="en-US" sz="2800" dirty="0"/>
              <a:t> Carleton’s Coordinated Accessibility Strategy (CAS).</a:t>
            </a:r>
          </a:p>
          <a:p>
            <a:pPr lvl="1">
              <a:spcAft>
                <a:spcPts val="600"/>
              </a:spcAft>
            </a:pPr>
            <a:r>
              <a:rPr lang="en-US" sz="2800" dirty="0"/>
              <a:t> National office of Canadian Accessibility Network (CAN).</a:t>
            </a:r>
          </a:p>
          <a:p>
            <a:r>
              <a:rPr lang="en-US" sz="2800" dirty="0"/>
              <a:t> Today: Meet 4 members of our team.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309282-B838-CF33-0E33-57FD43F97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0" i="0" kern="1200" dirty="0">
                <a:solidFill>
                  <a:schemeClr val="tx1"/>
                </a:solidFill>
                <a:effectLst/>
              </a:rPr>
              <a:t>Accessibility Institute</a:t>
            </a:r>
            <a:r>
              <a:rPr lang="en-US" sz="2800" b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5158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49768-ECBE-9C89-82B6-ED5587616F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Dr. Boris </a:t>
            </a:r>
            <a:r>
              <a:rPr lang="en-US" dirty="0" err="1"/>
              <a:t>Vukovic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4136D-CAE6-4761-D549-A42783091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894" y="2612202"/>
            <a:ext cx="8200549" cy="1589095"/>
          </a:xfrm>
        </p:spPr>
        <p:txBody>
          <a:bodyPr>
            <a:normAutofit/>
          </a:bodyPr>
          <a:lstStyle/>
          <a:p>
            <a:r>
              <a:rPr lang="en-US" sz="2400" dirty="0"/>
              <a:t>Director, Accessibility Institute &amp; Canadian Accessibility Network</a:t>
            </a:r>
          </a:p>
          <a:p>
            <a:r>
              <a:rPr lang="en-US" sz="2400" i="1" dirty="0"/>
              <a:t>AI in Assessment of Functional Limitations and Disability Services for Postsecondary Education</a:t>
            </a:r>
          </a:p>
        </p:txBody>
      </p:sp>
    </p:spTree>
    <p:extLst>
      <p:ext uri="{BB962C8B-B14F-4D97-AF65-F5344CB8AC3E}">
        <p14:creationId xmlns:p14="http://schemas.microsoft.com/office/powerpoint/2010/main" val="854702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49768-ECBE-9C89-82B6-ED5587616F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Tara Connolly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4136D-CAE6-4761-D549-A42783091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895" y="2612203"/>
            <a:ext cx="8163478" cy="1613808"/>
          </a:xfrm>
        </p:spPr>
        <p:txBody>
          <a:bodyPr>
            <a:normAutofit/>
          </a:bodyPr>
          <a:lstStyle/>
          <a:p>
            <a:r>
              <a:rPr lang="en-US" sz="2400" dirty="0"/>
              <a:t>Assistant Director, Research and Development</a:t>
            </a:r>
          </a:p>
          <a:p>
            <a:r>
              <a:rPr lang="en-US" sz="2400" i="1" dirty="0"/>
              <a:t>Accessible Housing through an Autism Lens</a:t>
            </a:r>
          </a:p>
          <a:p>
            <a:r>
              <a:rPr lang="en-US" sz="2400" i="1" dirty="0"/>
              <a:t>Neurodivergent Lens: Recommended practices for </a:t>
            </a:r>
            <a:r>
              <a:rPr lang="en-US" sz="2400" i="1" dirty="0" err="1"/>
              <a:t>neuroinclusivity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037247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49768-ECBE-9C89-82B6-ED5587616F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Cathy Malcolm Edwards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4136D-CAE6-4761-D549-A42783091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894" y="2612202"/>
            <a:ext cx="8212906" cy="1626165"/>
          </a:xfrm>
        </p:spPr>
        <p:txBody>
          <a:bodyPr>
            <a:normAutofit/>
          </a:bodyPr>
          <a:lstStyle/>
          <a:p>
            <a:r>
              <a:rPr lang="en-US" sz="2400" dirty="0"/>
              <a:t>Lead, Coordinated Accessibility Strategy (CAS) Implementation</a:t>
            </a:r>
          </a:p>
          <a:p>
            <a:r>
              <a:rPr lang="en-US" sz="2400" i="1" dirty="0"/>
              <a:t>Exploring Student Health and Wellbeing in the Context of Campus Spaces</a:t>
            </a:r>
          </a:p>
        </p:txBody>
      </p:sp>
    </p:spTree>
    <p:extLst>
      <p:ext uri="{BB962C8B-B14F-4D97-AF65-F5344CB8AC3E}">
        <p14:creationId xmlns:p14="http://schemas.microsoft.com/office/powerpoint/2010/main" val="3641233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49768-ECBE-9C89-82B6-ED5587616F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Dr. Brady Laska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4136D-CAE6-4761-D549-A42783091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894" y="2612203"/>
            <a:ext cx="8175836" cy="1552024"/>
          </a:xfrm>
        </p:spPr>
        <p:txBody>
          <a:bodyPr>
            <a:normAutofit/>
          </a:bodyPr>
          <a:lstStyle/>
          <a:p>
            <a:r>
              <a:rPr lang="en-US" sz="2400" dirty="0"/>
              <a:t>Research Engineer, Accessibility Institute &amp; Department of Systems and Computer Engineering</a:t>
            </a:r>
            <a:endParaRPr lang="en-US" sz="2400" i="1" dirty="0"/>
          </a:p>
          <a:p>
            <a:r>
              <a:rPr lang="en-US" sz="2400" i="1" dirty="0"/>
              <a:t>Informing Standards for Acoustics and the Built Environment</a:t>
            </a:r>
          </a:p>
        </p:txBody>
      </p:sp>
    </p:spTree>
    <p:extLst>
      <p:ext uri="{BB962C8B-B14F-4D97-AF65-F5344CB8AC3E}">
        <p14:creationId xmlns:p14="http://schemas.microsoft.com/office/powerpoint/2010/main" val="531346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C549E-F421-147D-FD9F-82FEDCD05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  <a:r>
              <a:rPr lang="en-US" baseline="0" dirty="0"/>
              <a:t> 1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1582B-1063-7849-8535-BA94445C5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1856232"/>
            <a:ext cx="8055666" cy="2471012"/>
          </a:xfrm>
        </p:spPr>
        <p:txBody>
          <a:bodyPr/>
          <a:lstStyle/>
          <a:p>
            <a:r>
              <a:rPr lang="en-US" sz="3200" dirty="0"/>
              <a:t> What accessibility gaps does your work address? </a:t>
            </a:r>
          </a:p>
        </p:txBody>
      </p:sp>
    </p:spTree>
    <p:extLst>
      <p:ext uri="{BB962C8B-B14F-4D97-AF65-F5344CB8AC3E}">
        <p14:creationId xmlns:p14="http://schemas.microsoft.com/office/powerpoint/2010/main" val="3677475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79386-65C4-AA7C-14A0-921BCA138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1582B-1063-7849-8535-BA94445C5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1856232"/>
            <a:ext cx="8055666" cy="2471012"/>
          </a:xfrm>
        </p:spPr>
        <p:txBody>
          <a:bodyPr/>
          <a:lstStyle/>
          <a:p>
            <a:r>
              <a:rPr lang="en-US" sz="3200" dirty="0"/>
              <a:t> Who gets excluded when these barriers are ignored?  </a:t>
            </a:r>
          </a:p>
        </p:txBody>
      </p:sp>
    </p:spTree>
    <p:extLst>
      <p:ext uri="{BB962C8B-B14F-4D97-AF65-F5344CB8AC3E}">
        <p14:creationId xmlns:p14="http://schemas.microsoft.com/office/powerpoint/2010/main" val="1959297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72298-76B5-31A7-5645-39F132315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1582B-1063-7849-8535-BA94445C5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1856232"/>
            <a:ext cx="8055666" cy="2471012"/>
          </a:xfrm>
        </p:spPr>
        <p:txBody>
          <a:bodyPr/>
          <a:lstStyle/>
          <a:p>
            <a:r>
              <a:rPr lang="en-US" sz="3200" dirty="0"/>
              <a:t> What is your work doing to address these accessibility gaps? </a:t>
            </a:r>
          </a:p>
        </p:txBody>
      </p:sp>
    </p:spTree>
    <p:extLst>
      <p:ext uri="{BB962C8B-B14F-4D97-AF65-F5344CB8AC3E}">
        <p14:creationId xmlns:p14="http://schemas.microsoft.com/office/powerpoint/2010/main" val="333152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06AC1-933A-D12C-1FC2-22ADAA3D3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1582B-1063-7849-8535-BA94445C5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1856232"/>
            <a:ext cx="8055666" cy="2471012"/>
          </a:xfrm>
        </p:spPr>
        <p:txBody>
          <a:bodyPr/>
          <a:lstStyle/>
          <a:p>
            <a:r>
              <a:rPr lang="en-US" sz="3200" dirty="0"/>
              <a:t> </a:t>
            </a:r>
            <a:r>
              <a:rPr lang="en-US" sz="3200" dirty="0">
                <a:effectLst/>
                <a:latin typeface="+mj-lt"/>
                <a:ea typeface="Aptos" panose="020B0004020202020204" pitchFamily="34" charset="0"/>
                <a:cs typeface="Times New Roman (Body CS)"/>
              </a:rPr>
              <a:t>What next steps would you like to see</a:t>
            </a:r>
            <a:r>
              <a:rPr lang="en-US" sz="3200" dirty="0">
                <a:latin typeface="+mj-lt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754337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49768-ECBE-9C89-82B6-ED5587616F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400" b="0" dirty="0"/>
              <a:t>Thank you!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4F8FF53-AFB4-1969-B233-60FE47402D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10143"/>
      </p:ext>
    </p:extLst>
  </p:cSld>
  <p:clrMapOvr>
    <a:masterClrMapping/>
  </p:clrMapOvr>
</p:sld>
</file>

<file path=ppt/theme/theme1.xml><?xml version="1.0" encoding="utf-8"?>
<a:theme xmlns:a="http://schemas.openxmlformats.org/drawingml/2006/main" name="CarletonU">
  <a:themeElements>
    <a:clrScheme name="Carleton Colours">
      <a:dk1>
        <a:srgbClr val="000000"/>
      </a:dk1>
      <a:lt1>
        <a:srgbClr val="FFFFFF"/>
      </a:lt1>
      <a:dk2>
        <a:srgbClr val="414141"/>
      </a:dk2>
      <a:lt2>
        <a:srgbClr val="E7E6E6"/>
      </a:lt2>
      <a:accent1>
        <a:srgbClr val="E91C24"/>
      </a:accent1>
      <a:accent2>
        <a:srgbClr val="A0A0A0"/>
      </a:accent2>
      <a:accent3>
        <a:srgbClr val="FBD2D3"/>
      </a:accent3>
      <a:accent4>
        <a:srgbClr val="D5D5D5"/>
      </a:accent4>
      <a:accent5>
        <a:srgbClr val="038044"/>
      </a:accent5>
      <a:accent6>
        <a:srgbClr val="1166AA"/>
      </a:accent6>
      <a:hlink>
        <a:srgbClr val="003C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no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CarletonU" id="{2B00C0B3-2EC4-284A-93CF-30C37DD62F9A}" vid="{D942AECA-9F62-C94E-A636-2FCF88DB33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d86d78-0ff1-41f0-ab23-d2692a4332af">
      <Terms xmlns="http://schemas.microsoft.com/office/infopath/2007/PartnerControls"/>
    </lcf76f155ced4ddcb4097134ff3c332f>
    <TaxCatchAll xmlns="b6394e7d-bb77-4d04-b189-d6980e0b124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BEEE064259734EBC4DA888343C829E" ma:contentTypeVersion="14" ma:contentTypeDescription="Create a new document." ma:contentTypeScope="" ma:versionID="eb468653011a13fed5548e7aef7bfc2e">
  <xsd:schema xmlns:xsd="http://www.w3.org/2001/XMLSchema" xmlns:xs="http://www.w3.org/2001/XMLSchema" xmlns:p="http://schemas.microsoft.com/office/2006/metadata/properties" xmlns:ns2="a7d86d78-0ff1-41f0-ab23-d2692a4332af" xmlns:ns3="b6394e7d-bb77-4d04-b189-d6980e0b1240" targetNamespace="http://schemas.microsoft.com/office/2006/metadata/properties" ma:root="true" ma:fieldsID="6905218f4ff063b40ca49a697a88c4cf" ns2:_="" ns3:_="">
    <xsd:import namespace="a7d86d78-0ff1-41f0-ab23-d2692a4332af"/>
    <xsd:import namespace="b6394e7d-bb77-4d04-b189-d6980e0b1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6d78-0ff1-41f0-ab23-d2692a433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686fead-1ccd-4025-a17a-cc234994b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4e7d-bb77-4d04-b189-d6980e0b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16d3083-27d8-4e01-b210-884fb404e502}" ma:internalName="TaxCatchAll" ma:showField="CatchAllData" ma:web="b6394e7d-bb77-4d04-b189-d6980e0b1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3CD22F-9C57-4E07-B755-4A22E5B30C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3E414D-2C3E-4C6F-86D2-4340BBD4BED4}">
  <ds:schemaRefs>
    <ds:schemaRef ds:uri="d3179429-d478-498a-b939-9081b8144ee9"/>
    <ds:schemaRef ds:uri="e7b193ac-ea41-4509-9747-953194e6ef6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09B829B-4834-49E6-A983-A40A88699CF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</TotalTime>
  <Words>231</Words>
  <Application>Microsoft Macintosh PowerPoint</Application>
  <PresentationFormat>On-screen Show (16:9)</PresentationFormat>
  <Paragraphs>38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CarletonU</vt:lpstr>
      <vt:lpstr>Bridging the Gaps: Community-Engaged Research at the Accessibility Institute at Carleton University </vt:lpstr>
      <vt:lpstr>Accessibility Institute </vt:lpstr>
      <vt:lpstr>Dr. Boris Vukovic</vt:lpstr>
      <vt:lpstr>Tara Connolly</vt:lpstr>
      <vt:lpstr>Cathy Malcolm Edwards</vt:lpstr>
      <vt:lpstr>Dr. Brady Laska</vt:lpstr>
      <vt:lpstr>Question 1</vt:lpstr>
      <vt:lpstr>Question 2</vt:lpstr>
      <vt:lpstr>Question 4</vt:lpstr>
      <vt:lpstr>Question 5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Ryan</dc:creator>
  <cp:lastModifiedBy>Cheryl Li</cp:lastModifiedBy>
  <cp:revision>13</cp:revision>
  <cp:lastPrinted>2024-03-27T19:15:32Z</cp:lastPrinted>
  <dcterms:created xsi:type="dcterms:W3CDTF">2021-06-22T15:43:15Z</dcterms:created>
  <dcterms:modified xsi:type="dcterms:W3CDTF">2024-04-08T23:45:07Z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0x0101008CBEEE064259734EBC4DA888343C829E</vt:lpwstr>
  </property>
</Properties>
</file>