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6" r:id="rId5"/>
    <p:sldId id="390" r:id="rId6"/>
    <p:sldId id="400" r:id="rId7"/>
    <p:sldId id="386" r:id="rId8"/>
    <p:sldId id="312" r:id="rId9"/>
    <p:sldId id="399" r:id="rId10"/>
    <p:sldId id="402" r:id="rId11"/>
    <p:sldId id="401" r:id="rId12"/>
    <p:sldId id="383" r:id="rId13"/>
    <p:sldId id="388" r:id="rId14"/>
    <p:sldId id="389" r:id="rId15"/>
    <p:sldId id="403" r:id="rId16"/>
    <p:sldId id="39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57" autoAdjust="0"/>
    <p:restoredTop sz="86395" autoAdjust="0"/>
  </p:normalViewPr>
  <p:slideViewPr>
    <p:cSldViewPr snapToGrid="0">
      <p:cViewPr varScale="1">
        <p:scale>
          <a:sx n="103" d="100"/>
          <a:sy n="103" d="100"/>
        </p:scale>
        <p:origin x="176" y="320"/>
      </p:cViewPr>
      <p:guideLst/>
    </p:cSldViewPr>
  </p:slideViewPr>
  <p:outlineViewPr>
    <p:cViewPr>
      <p:scale>
        <a:sx n="33" d="100"/>
        <a:sy n="33" d="100"/>
      </p:scale>
      <p:origin x="0" y="-693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7ECFC6-C78F-463D-A0EC-41EF6B1A39F9}" type="datetimeFigureOut">
              <a:rPr lang="en-CA" smtClean="0"/>
              <a:t>2024-04-23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2A3BBF-F395-492B-A2FF-5F2872FD84E1}" type="slidenum">
              <a:rPr lang="en-CA" smtClean="0"/>
              <a:t>‹#›</a:t>
            </a:fld>
            <a:endParaRPr lang="en-CA"/>
          </a:p>
        </p:txBody>
      </p:sp>
    </p:spTree>
    <p:extLst>
      <p:ext uri="{BB962C8B-B14F-4D97-AF65-F5344CB8AC3E}">
        <p14:creationId xmlns:p14="http://schemas.microsoft.com/office/powerpoint/2010/main" val="2710721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roup Titl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CB91BA6-3E26-45AE-B9AA-F777A64E97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7630"/>
            <a:ext cx="12192000" cy="5712279"/>
          </a:xfrm>
          <a:prstGeom prst="rect">
            <a:avLst/>
          </a:prstGeom>
        </p:spPr>
      </p:pic>
      <p:sp>
        <p:nvSpPr>
          <p:cNvPr id="16" name="Title 1">
            <a:extLst>
              <a:ext uri="{FF2B5EF4-FFF2-40B4-BE49-F238E27FC236}">
                <a16:creationId xmlns:a16="http://schemas.microsoft.com/office/drawing/2014/main" id="{DE3276AC-D5AC-4F4F-8748-B205C7FC5ED9}"/>
              </a:ext>
            </a:extLst>
          </p:cNvPr>
          <p:cNvSpPr>
            <a:spLocks noGrp="1"/>
          </p:cNvSpPr>
          <p:nvPr>
            <p:ph type="ctrTitle"/>
          </p:nvPr>
        </p:nvSpPr>
        <p:spPr>
          <a:xfrm>
            <a:off x="1231175" y="3429000"/>
            <a:ext cx="9729650" cy="787464"/>
          </a:xfrm>
        </p:spPr>
        <p:txBody>
          <a:bodyPr anchor="b">
            <a:noAutofit/>
          </a:bodyPr>
          <a:lstStyle>
            <a:lvl1pPr algn="ctr">
              <a:defRPr sz="4400"/>
            </a:lvl1pPr>
          </a:lstStyle>
          <a:p>
            <a:r>
              <a:rPr lang="en-US" dirty="0"/>
              <a:t>Click to edit Master title style</a:t>
            </a:r>
            <a:endParaRPr lang="en-CA" dirty="0"/>
          </a:p>
        </p:txBody>
      </p:sp>
      <p:sp>
        <p:nvSpPr>
          <p:cNvPr id="17" name="Subtitle 2">
            <a:extLst>
              <a:ext uri="{FF2B5EF4-FFF2-40B4-BE49-F238E27FC236}">
                <a16:creationId xmlns:a16="http://schemas.microsoft.com/office/drawing/2014/main" id="{93A987B6-C6C0-43A1-B8AF-261D22AECD09}"/>
              </a:ext>
            </a:extLst>
          </p:cNvPr>
          <p:cNvSpPr>
            <a:spLocks noGrp="1"/>
          </p:cNvSpPr>
          <p:nvPr>
            <p:ph type="subTitle" idx="1"/>
          </p:nvPr>
        </p:nvSpPr>
        <p:spPr>
          <a:xfrm>
            <a:off x="1933303" y="4411649"/>
            <a:ext cx="8325394" cy="596537"/>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18" name="Picture 17">
            <a:extLst>
              <a:ext uri="{FF2B5EF4-FFF2-40B4-BE49-F238E27FC236}">
                <a16:creationId xmlns:a16="http://schemas.microsoft.com/office/drawing/2014/main" id="{1FB16F5F-3E80-4C10-8420-1D50820407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3671" y="918643"/>
            <a:ext cx="4604657" cy="1679345"/>
          </a:xfrm>
          <a:prstGeom prst="rect">
            <a:avLst/>
          </a:prstGeom>
        </p:spPr>
      </p:pic>
    </p:spTree>
    <p:extLst>
      <p:ext uri="{BB962C8B-B14F-4D97-AF65-F5344CB8AC3E}">
        <p14:creationId xmlns:p14="http://schemas.microsoft.com/office/powerpoint/2010/main" val="2238058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roup 1">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A958B20-4C43-468A-B7B2-D71EB4CA4535}"/>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8" name="Title 1">
            <a:extLst>
              <a:ext uri="{FF2B5EF4-FFF2-40B4-BE49-F238E27FC236}">
                <a16:creationId xmlns:a16="http://schemas.microsoft.com/office/drawing/2014/main" id="{C50897DB-40E8-4358-9AB9-D436370B45EA}"/>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
        <p:nvSpPr>
          <p:cNvPr id="19" name="Content Placeholder 2">
            <a:extLst>
              <a:ext uri="{FF2B5EF4-FFF2-40B4-BE49-F238E27FC236}">
                <a16:creationId xmlns:a16="http://schemas.microsoft.com/office/drawing/2014/main" id="{E09B72E5-EB43-4A08-AE56-FA789D970D62}"/>
              </a:ext>
            </a:extLst>
          </p:cNvPr>
          <p:cNvSpPr>
            <a:spLocks noGrp="1"/>
          </p:cNvSpPr>
          <p:nvPr>
            <p:ph idx="13"/>
          </p:nvPr>
        </p:nvSpPr>
        <p:spPr>
          <a:xfrm>
            <a:off x="350520" y="1825624"/>
            <a:ext cx="11490960" cy="4117976"/>
          </a:xfrm>
        </p:spPr>
        <p:txBody>
          <a:bodyPr/>
          <a:lstStyle/>
          <a:p>
            <a:endParaRPr lang="en-US" dirty="0"/>
          </a:p>
        </p:txBody>
      </p:sp>
    </p:spTree>
    <p:extLst>
      <p:ext uri="{BB962C8B-B14F-4D97-AF65-F5344CB8AC3E}">
        <p14:creationId xmlns:p14="http://schemas.microsoft.com/office/powerpoint/2010/main" val="702132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oup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2360CB-AD9E-4DCA-AA90-E9794E700CE7}"/>
              </a:ext>
            </a:extLst>
          </p:cNvPr>
          <p:cNvSpPr>
            <a:spLocks noGrp="1"/>
          </p:cNvSpPr>
          <p:nvPr>
            <p:ph sz="half" idx="1"/>
          </p:nvPr>
        </p:nvSpPr>
        <p:spPr>
          <a:xfrm>
            <a:off x="350520" y="1825625"/>
            <a:ext cx="5669280" cy="415573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A440AB54-2AC5-42ED-A6C0-C83BDF4485C8}"/>
              </a:ext>
            </a:extLst>
          </p:cNvPr>
          <p:cNvSpPr>
            <a:spLocks noGrp="1"/>
          </p:cNvSpPr>
          <p:nvPr>
            <p:ph sz="half" idx="2"/>
          </p:nvPr>
        </p:nvSpPr>
        <p:spPr>
          <a:xfrm>
            <a:off x="6172199" y="1825625"/>
            <a:ext cx="5669279" cy="41557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8" name="Picture 7">
            <a:extLst>
              <a:ext uri="{FF2B5EF4-FFF2-40B4-BE49-F238E27FC236}">
                <a16:creationId xmlns:a16="http://schemas.microsoft.com/office/drawing/2014/main" id="{272F460C-6E8B-4B3F-A3E4-DB405CA19ADE}"/>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3" name="Title 1">
            <a:extLst>
              <a:ext uri="{FF2B5EF4-FFF2-40B4-BE49-F238E27FC236}">
                <a16:creationId xmlns:a16="http://schemas.microsoft.com/office/drawing/2014/main" id="{0DFB8FBF-88DC-4DD8-9CE1-58AD45962904}"/>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2396596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oup 3">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CAA8111-B795-40B3-BFBA-CD500234FCA4}"/>
              </a:ext>
            </a:extLst>
          </p:cNvPr>
          <p:cNvSpPr>
            <a:spLocks noGrp="1"/>
          </p:cNvSpPr>
          <p:nvPr>
            <p:ph type="body" idx="1"/>
          </p:nvPr>
        </p:nvSpPr>
        <p:spPr>
          <a:xfrm>
            <a:off x="350520"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319F3AE5-0767-43CF-BAAC-FEC0DA3ADC62}"/>
              </a:ext>
            </a:extLst>
          </p:cNvPr>
          <p:cNvSpPr>
            <a:spLocks noGrp="1"/>
          </p:cNvSpPr>
          <p:nvPr>
            <p:ph sz="half" idx="2"/>
          </p:nvPr>
        </p:nvSpPr>
        <p:spPr>
          <a:xfrm>
            <a:off x="350520"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147224E-F9E4-4E30-9542-E53D83DB9585}"/>
              </a:ext>
            </a:extLst>
          </p:cNvPr>
          <p:cNvSpPr>
            <a:spLocks noGrp="1"/>
          </p:cNvSpPr>
          <p:nvPr>
            <p:ph type="body" sz="quarter" idx="3"/>
          </p:nvPr>
        </p:nvSpPr>
        <p:spPr>
          <a:xfrm>
            <a:off x="6172199"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BD0C5BB-4832-4A70-9CC4-03E41F7337FE}"/>
              </a:ext>
            </a:extLst>
          </p:cNvPr>
          <p:cNvSpPr>
            <a:spLocks noGrp="1"/>
          </p:cNvSpPr>
          <p:nvPr>
            <p:ph sz="quarter" idx="4"/>
          </p:nvPr>
        </p:nvSpPr>
        <p:spPr>
          <a:xfrm>
            <a:off x="6172199"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0" name="Picture 9">
            <a:extLst>
              <a:ext uri="{FF2B5EF4-FFF2-40B4-BE49-F238E27FC236}">
                <a16:creationId xmlns:a16="http://schemas.microsoft.com/office/drawing/2014/main" id="{0FD41F17-74A0-4532-9DC7-471927B78083}"/>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3" name="Title 1">
            <a:extLst>
              <a:ext uri="{FF2B5EF4-FFF2-40B4-BE49-F238E27FC236}">
                <a16:creationId xmlns:a16="http://schemas.microsoft.com/office/drawing/2014/main" id="{BB686690-060E-4EF9-B6BC-C2B60E2667ED}"/>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37437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oup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DFF5E1-4A3D-4857-B3B7-67F093598483}"/>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9" name="Title 1">
            <a:extLst>
              <a:ext uri="{FF2B5EF4-FFF2-40B4-BE49-F238E27FC236}">
                <a16:creationId xmlns:a16="http://schemas.microsoft.com/office/drawing/2014/main" id="{AD2EDC47-45F1-4D08-A619-AE3E37027123}"/>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924281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nda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D96DD0-72C6-4BC2-9528-CF20F6F16E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Title 1">
            <a:extLst>
              <a:ext uri="{FF2B5EF4-FFF2-40B4-BE49-F238E27FC236}">
                <a16:creationId xmlns:a16="http://schemas.microsoft.com/office/drawing/2014/main" id="{DE3276AC-D5AC-4F4F-8748-B205C7FC5ED9}"/>
              </a:ext>
            </a:extLst>
          </p:cNvPr>
          <p:cNvSpPr>
            <a:spLocks noGrp="1"/>
          </p:cNvSpPr>
          <p:nvPr>
            <p:ph type="ctrTitle"/>
          </p:nvPr>
        </p:nvSpPr>
        <p:spPr>
          <a:xfrm>
            <a:off x="1231174" y="4470301"/>
            <a:ext cx="9729650" cy="787464"/>
          </a:xfrm>
        </p:spPr>
        <p:txBody>
          <a:bodyPr anchor="b">
            <a:noAutofit/>
          </a:bodyPr>
          <a:lstStyle>
            <a:lvl1pPr algn="ctr">
              <a:defRPr sz="4400"/>
            </a:lvl1pPr>
          </a:lstStyle>
          <a:p>
            <a:r>
              <a:rPr lang="en-US" dirty="0"/>
              <a:t>Click to edit Master title style</a:t>
            </a:r>
            <a:endParaRPr lang="en-CA" dirty="0"/>
          </a:p>
        </p:txBody>
      </p:sp>
      <p:sp>
        <p:nvSpPr>
          <p:cNvPr id="17" name="Subtitle 2">
            <a:extLst>
              <a:ext uri="{FF2B5EF4-FFF2-40B4-BE49-F238E27FC236}">
                <a16:creationId xmlns:a16="http://schemas.microsoft.com/office/drawing/2014/main" id="{93A987B6-C6C0-43A1-B8AF-261D22AECD09}"/>
              </a:ext>
            </a:extLst>
          </p:cNvPr>
          <p:cNvSpPr>
            <a:spLocks noGrp="1"/>
          </p:cNvSpPr>
          <p:nvPr>
            <p:ph type="subTitle" idx="1"/>
          </p:nvPr>
        </p:nvSpPr>
        <p:spPr>
          <a:xfrm>
            <a:off x="1933302" y="5452950"/>
            <a:ext cx="8325394" cy="596537"/>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7" name="Picture 6">
            <a:extLst>
              <a:ext uri="{FF2B5EF4-FFF2-40B4-BE49-F238E27FC236}">
                <a16:creationId xmlns:a16="http://schemas.microsoft.com/office/drawing/2014/main" id="{5228E658-851A-47C4-BF2C-19FB6F2EFEF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11185" y="916481"/>
            <a:ext cx="5169627" cy="2637339"/>
          </a:xfrm>
          <a:prstGeom prst="rect">
            <a:avLst/>
          </a:prstGeom>
        </p:spPr>
      </p:pic>
    </p:spTree>
    <p:extLst>
      <p:ext uri="{BB962C8B-B14F-4D97-AF65-F5344CB8AC3E}">
        <p14:creationId xmlns:p14="http://schemas.microsoft.com/office/powerpoint/2010/main" val="978363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undation 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113EE0-FBB6-4A60-BB4E-52A0558FA5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1A10CD5E-7602-40C3-9259-3CE3DB41143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94660" y="1846819"/>
            <a:ext cx="6202680" cy="3164362"/>
          </a:xfrm>
          <a:prstGeom prst="rect">
            <a:avLst/>
          </a:prstGeom>
        </p:spPr>
      </p:pic>
    </p:spTree>
    <p:extLst>
      <p:ext uri="{BB962C8B-B14F-4D97-AF65-F5344CB8AC3E}">
        <p14:creationId xmlns:p14="http://schemas.microsoft.com/office/powerpoint/2010/main" val="211499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ndation 1">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A958B20-4C43-468A-B7B2-D71EB4CA4535}"/>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8" name="Title 1">
            <a:extLst>
              <a:ext uri="{FF2B5EF4-FFF2-40B4-BE49-F238E27FC236}">
                <a16:creationId xmlns:a16="http://schemas.microsoft.com/office/drawing/2014/main" id="{C50897DB-40E8-4358-9AB9-D436370B45EA}"/>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
        <p:nvSpPr>
          <p:cNvPr id="19" name="Content Placeholder 2">
            <a:extLst>
              <a:ext uri="{FF2B5EF4-FFF2-40B4-BE49-F238E27FC236}">
                <a16:creationId xmlns:a16="http://schemas.microsoft.com/office/drawing/2014/main" id="{E09B72E5-EB43-4A08-AE56-FA789D970D62}"/>
              </a:ext>
            </a:extLst>
          </p:cNvPr>
          <p:cNvSpPr>
            <a:spLocks noGrp="1"/>
          </p:cNvSpPr>
          <p:nvPr>
            <p:ph idx="13"/>
          </p:nvPr>
        </p:nvSpPr>
        <p:spPr>
          <a:xfrm>
            <a:off x="350520" y="1825624"/>
            <a:ext cx="11490960" cy="4117976"/>
          </a:xfrm>
        </p:spPr>
        <p:txBody>
          <a:bodyPr/>
          <a:lstStyle/>
          <a:p>
            <a:endParaRPr lang="en-US" dirty="0"/>
          </a:p>
        </p:txBody>
      </p:sp>
    </p:spTree>
    <p:extLst>
      <p:ext uri="{BB962C8B-B14F-4D97-AF65-F5344CB8AC3E}">
        <p14:creationId xmlns:p14="http://schemas.microsoft.com/office/powerpoint/2010/main" val="574919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undation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2360CB-AD9E-4DCA-AA90-E9794E700CE7}"/>
              </a:ext>
            </a:extLst>
          </p:cNvPr>
          <p:cNvSpPr>
            <a:spLocks noGrp="1"/>
          </p:cNvSpPr>
          <p:nvPr>
            <p:ph sz="half" idx="1"/>
          </p:nvPr>
        </p:nvSpPr>
        <p:spPr>
          <a:xfrm>
            <a:off x="350520" y="1825625"/>
            <a:ext cx="5669280" cy="415573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A440AB54-2AC5-42ED-A6C0-C83BDF4485C8}"/>
              </a:ext>
            </a:extLst>
          </p:cNvPr>
          <p:cNvSpPr>
            <a:spLocks noGrp="1"/>
          </p:cNvSpPr>
          <p:nvPr>
            <p:ph sz="half" idx="2"/>
          </p:nvPr>
        </p:nvSpPr>
        <p:spPr>
          <a:xfrm>
            <a:off x="6172199" y="1825625"/>
            <a:ext cx="5669279" cy="41557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8" name="Picture 7">
            <a:extLst>
              <a:ext uri="{FF2B5EF4-FFF2-40B4-BE49-F238E27FC236}">
                <a16:creationId xmlns:a16="http://schemas.microsoft.com/office/drawing/2014/main" id="{272F460C-6E8B-4B3F-A3E4-DB405CA19ADE}"/>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3" name="Title 1">
            <a:extLst>
              <a:ext uri="{FF2B5EF4-FFF2-40B4-BE49-F238E27FC236}">
                <a16:creationId xmlns:a16="http://schemas.microsoft.com/office/drawing/2014/main" id="{0DFB8FBF-88DC-4DD8-9CE1-58AD45962904}"/>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2836523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undation 3">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CAA8111-B795-40B3-BFBA-CD500234FCA4}"/>
              </a:ext>
            </a:extLst>
          </p:cNvPr>
          <p:cNvSpPr>
            <a:spLocks noGrp="1"/>
          </p:cNvSpPr>
          <p:nvPr>
            <p:ph type="body" idx="1"/>
          </p:nvPr>
        </p:nvSpPr>
        <p:spPr>
          <a:xfrm>
            <a:off x="350520"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319F3AE5-0767-43CF-BAAC-FEC0DA3ADC62}"/>
              </a:ext>
            </a:extLst>
          </p:cNvPr>
          <p:cNvSpPr>
            <a:spLocks noGrp="1"/>
          </p:cNvSpPr>
          <p:nvPr>
            <p:ph sz="half" idx="2"/>
          </p:nvPr>
        </p:nvSpPr>
        <p:spPr>
          <a:xfrm>
            <a:off x="350520"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147224E-F9E4-4E30-9542-E53D83DB9585}"/>
              </a:ext>
            </a:extLst>
          </p:cNvPr>
          <p:cNvSpPr>
            <a:spLocks noGrp="1"/>
          </p:cNvSpPr>
          <p:nvPr>
            <p:ph type="body" sz="quarter" idx="3"/>
          </p:nvPr>
        </p:nvSpPr>
        <p:spPr>
          <a:xfrm>
            <a:off x="6172199"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BD0C5BB-4832-4A70-9CC4-03E41F7337FE}"/>
              </a:ext>
            </a:extLst>
          </p:cNvPr>
          <p:cNvSpPr>
            <a:spLocks noGrp="1"/>
          </p:cNvSpPr>
          <p:nvPr>
            <p:ph sz="quarter" idx="4"/>
          </p:nvPr>
        </p:nvSpPr>
        <p:spPr>
          <a:xfrm>
            <a:off x="6172199"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0" name="Picture 9">
            <a:extLst>
              <a:ext uri="{FF2B5EF4-FFF2-40B4-BE49-F238E27FC236}">
                <a16:creationId xmlns:a16="http://schemas.microsoft.com/office/drawing/2014/main" id="{0FD41F17-74A0-4532-9DC7-471927B78083}"/>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3" name="Title 1">
            <a:extLst>
              <a:ext uri="{FF2B5EF4-FFF2-40B4-BE49-F238E27FC236}">
                <a16:creationId xmlns:a16="http://schemas.microsoft.com/office/drawing/2014/main" id="{BB686690-060E-4EF9-B6BC-C2B60E2667ED}"/>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3843366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undation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DFF5E1-4A3D-4857-B3B7-67F093598483}"/>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9" name="Title 1">
            <a:extLst>
              <a:ext uri="{FF2B5EF4-FFF2-40B4-BE49-F238E27FC236}">
                <a16:creationId xmlns:a16="http://schemas.microsoft.com/office/drawing/2014/main" id="{AD2EDC47-45F1-4D08-A619-AE3E37027123}"/>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4144521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LR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F96CD5-2EA9-4FE0-AAA3-20C6BD5885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Title 1">
            <a:extLst>
              <a:ext uri="{FF2B5EF4-FFF2-40B4-BE49-F238E27FC236}">
                <a16:creationId xmlns:a16="http://schemas.microsoft.com/office/drawing/2014/main" id="{DE3276AC-D5AC-4F4F-8748-B205C7FC5ED9}"/>
              </a:ext>
            </a:extLst>
          </p:cNvPr>
          <p:cNvSpPr>
            <a:spLocks noGrp="1"/>
          </p:cNvSpPr>
          <p:nvPr>
            <p:ph type="ctrTitle"/>
          </p:nvPr>
        </p:nvSpPr>
        <p:spPr>
          <a:xfrm>
            <a:off x="1231174" y="4470301"/>
            <a:ext cx="9729650" cy="787464"/>
          </a:xfrm>
        </p:spPr>
        <p:txBody>
          <a:bodyPr anchor="b">
            <a:noAutofit/>
          </a:bodyPr>
          <a:lstStyle>
            <a:lvl1pPr algn="ctr">
              <a:defRPr sz="4400"/>
            </a:lvl1pPr>
          </a:lstStyle>
          <a:p>
            <a:r>
              <a:rPr lang="en-US" dirty="0"/>
              <a:t>Click to edit Master title style</a:t>
            </a:r>
            <a:endParaRPr lang="en-CA" dirty="0"/>
          </a:p>
        </p:txBody>
      </p:sp>
      <p:sp>
        <p:nvSpPr>
          <p:cNvPr id="17" name="Subtitle 2">
            <a:extLst>
              <a:ext uri="{FF2B5EF4-FFF2-40B4-BE49-F238E27FC236}">
                <a16:creationId xmlns:a16="http://schemas.microsoft.com/office/drawing/2014/main" id="{93A987B6-C6C0-43A1-B8AF-261D22AECD09}"/>
              </a:ext>
            </a:extLst>
          </p:cNvPr>
          <p:cNvSpPr>
            <a:spLocks noGrp="1"/>
          </p:cNvSpPr>
          <p:nvPr>
            <p:ph type="subTitle" idx="1"/>
          </p:nvPr>
        </p:nvSpPr>
        <p:spPr>
          <a:xfrm>
            <a:off x="1933302" y="5452950"/>
            <a:ext cx="8325394" cy="596537"/>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7" name="Picture 6">
            <a:extLst>
              <a:ext uri="{FF2B5EF4-FFF2-40B4-BE49-F238E27FC236}">
                <a16:creationId xmlns:a16="http://schemas.microsoft.com/office/drawing/2014/main" id="{CE1D7883-1799-48B0-BEA7-EBA9C8C712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98630" y="1148291"/>
            <a:ext cx="6394738" cy="2173719"/>
          </a:xfrm>
          <a:prstGeom prst="rect">
            <a:avLst/>
          </a:prstGeom>
        </p:spPr>
      </p:pic>
    </p:spTree>
    <p:extLst>
      <p:ext uri="{BB962C8B-B14F-4D97-AF65-F5344CB8AC3E}">
        <p14:creationId xmlns:p14="http://schemas.microsoft.com/office/powerpoint/2010/main" val="40427854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LR 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40FC93-3831-4540-9D66-5AC1E4F25A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5DD60C36-DD5E-4CEC-ABE3-0918B5E7D8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39900" y="2152215"/>
            <a:ext cx="7512199" cy="2553570"/>
          </a:xfrm>
          <a:prstGeom prst="rect">
            <a:avLst/>
          </a:prstGeom>
        </p:spPr>
      </p:pic>
    </p:spTree>
    <p:extLst>
      <p:ext uri="{BB962C8B-B14F-4D97-AF65-F5344CB8AC3E}">
        <p14:creationId xmlns:p14="http://schemas.microsoft.com/office/powerpoint/2010/main" val="2746971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LR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AB86FCD-3203-48E4-8D70-01103B8E1C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720"/>
            <a:ext cx="12192000" cy="1619250"/>
          </a:xfrm>
          <a:prstGeom prst="rect">
            <a:avLst/>
          </a:prstGeom>
        </p:spPr>
      </p:pic>
      <p:sp>
        <p:nvSpPr>
          <p:cNvPr id="18" name="Title 1">
            <a:extLst>
              <a:ext uri="{FF2B5EF4-FFF2-40B4-BE49-F238E27FC236}">
                <a16:creationId xmlns:a16="http://schemas.microsoft.com/office/drawing/2014/main" id="{C50897DB-40E8-4358-9AB9-D436370B45EA}"/>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
        <p:nvSpPr>
          <p:cNvPr id="19" name="Content Placeholder 2">
            <a:extLst>
              <a:ext uri="{FF2B5EF4-FFF2-40B4-BE49-F238E27FC236}">
                <a16:creationId xmlns:a16="http://schemas.microsoft.com/office/drawing/2014/main" id="{E09B72E5-EB43-4A08-AE56-FA789D970D62}"/>
              </a:ext>
            </a:extLst>
          </p:cNvPr>
          <p:cNvSpPr>
            <a:spLocks noGrp="1"/>
          </p:cNvSpPr>
          <p:nvPr>
            <p:ph idx="13"/>
          </p:nvPr>
        </p:nvSpPr>
        <p:spPr>
          <a:xfrm>
            <a:off x="350520" y="1825624"/>
            <a:ext cx="11490960" cy="4117976"/>
          </a:xfrm>
        </p:spPr>
        <p:txBody>
          <a:bodyPr/>
          <a:lstStyle/>
          <a:p>
            <a:endParaRPr lang="en-US" dirty="0"/>
          </a:p>
        </p:txBody>
      </p:sp>
    </p:spTree>
    <p:extLst>
      <p:ext uri="{BB962C8B-B14F-4D97-AF65-F5344CB8AC3E}">
        <p14:creationId xmlns:p14="http://schemas.microsoft.com/office/powerpoint/2010/main" val="2012485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LR 2">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5FFA705B-0BBA-48CE-992C-D5256EEE23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720"/>
            <a:ext cx="12192000" cy="1619250"/>
          </a:xfrm>
          <a:prstGeom prst="rect">
            <a:avLst/>
          </a:prstGeom>
        </p:spPr>
      </p:pic>
      <p:sp>
        <p:nvSpPr>
          <p:cNvPr id="3" name="Content Placeholder 2">
            <a:extLst>
              <a:ext uri="{FF2B5EF4-FFF2-40B4-BE49-F238E27FC236}">
                <a16:creationId xmlns:a16="http://schemas.microsoft.com/office/drawing/2014/main" id="{972360CB-AD9E-4DCA-AA90-E9794E700CE7}"/>
              </a:ext>
            </a:extLst>
          </p:cNvPr>
          <p:cNvSpPr>
            <a:spLocks noGrp="1"/>
          </p:cNvSpPr>
          <p:nvPr>
            <p:ph sz="half" idx="1"/>
          </p:nvPr>
        </p:nvSpPr>
        <p:spPr>
          <a:xfrm>
            <a:off x="350520" y="1825625"/>
            <a:ext cx="5669280" cy="415573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A440AB54-2AC5-42ED-A6C0-C83BDF4485C8}"/>
              </a:ext>
            </a:extLst>
          </p:cNvPr>
          <p:cNvSpPr>
            <a:spLocks noGrp="1"/>
          </p:cNvSpPr>
          <p:nvPr>
            <p:ph sz="half" idx="2"/>
          </p:nvPr>
        </p:nvSpPr>
        <p:spPr>
          <a:xfrm>
            <a:off x="6172199" y="1825625"/>
            <a:ext cx="5669279" cy="41557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Title 1">
            <a:extLst>
              <a:ext uri="{FF2B5EF4-FFF2-40B4-BE49-F238E27FC236}">
                <a16:creationId xmlns:a16="http://schemas.microsoft.com/office/drawing/2014/main" id="{0DFB8FBF-88DC-4DD8-9CE1-58AD45962904}"/>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3051362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LR 3">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8BACFDB-8FE8-4DBC-9D91-D6988CFFA1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720"/>
            <a:ext cx="12192000" cy="1619250"/>
          </a:xfrm>
          <a:prstGeom prst="rect">
            <a:avLst/>
          </a:prstGeom>
        </p:spPr>
      </p:pic>
      <p:sp>
        <p:nvSpPr>
          <p:cNvPr id="3" name="Text Placeholder 2">
            <a:extLst>
              <a:ext uri="{FF2B5EF4-FFF2-40B4-BE49-F238E27FC236}">
                <a16:creationId xmlns:a16="http://schemas.microsoft.com/office/drawing/2014/main" id="{8CAA8111-B795-40B3-BFBA-CD500234FCA4}"/>
              </a:ext>
            </a:extLst>
          </p:cNvPr>
          <p:cNvSpPr>
            <a:spLocks noGrp="1"/>
          </p:cNvSpPr>
          <p:nvPr>
            <p:ph type="body" idx="1"/>
          </p:nvPr>
        </p:nvSpPr>
        <p:spPr>
          <a:xfrm>
            <a:off x="350520"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319F3AE5-0767-43CF-BAAC-FEC0DA3ADC62}"/>
              </a:ext>
            </a:extLst>
          </p:cNvPr>
          <p:cNvSpPr>
            <a:spLocks noGrp="1"/>
          </p:cNvSpPr>
          <p:nvPr>
            <p:ph sz="half" idx="2"/>
          </p:nvPr>
        </p:nvSpPr>
        <p:spPr>
          <a:xfrm>
            <a:off x="350520"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147224E-F9E4-4E30-9542-E53D83DB9585}"/>
              </a:ext>
            </a:extLst>
          </p:cNvPr>
          <p:cNvSpPr>
            <a:spLocks noGrp="1"/>
          </p:cNvSpPr>
          <p:nvPr>
            <p:ph type="body" sz="quarter" idx="3"/>
          </p:nvPr>
        </p:nvSpPr>
        <p:spPr>
          <a:xfrm>
            <a:off x="6172199"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BD0C5BB-4832-4A70-9CC4-03E41F7337FE}"/>
              </a:ext>
            </a:extLst>
          </p:cNvPr>
          <p:cNvSpPr>
            <a:spLocks noGrp="1"/>
          </p:cNvSpPr>
          <p:nvPr>
            <p:ph sz="quarter" idx="4"/>
          </p:nvPr>
        </p:nvSpPr>
        <p:spPr>
          <a:xfrm>
            <a:off x="6172199"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Title 1">
            <a:extLst>
              <a:ext uri="{FF2B5EF4-FFF2-40B4-BE49-F238E27FC236}">
                <a16:creationId xmlns:a16="http://schemas.microsoft.com/office/drawing/2014/main" id="{BB686690-060E-4EF9-B6BC-C2B60E2667ED}"/>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17323130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LR 4">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E37707C-4DC7-498A-BF01-31784E5E9A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720"/>
            <a:ext cx="12192000" cy="1619250"/>
          </a:xfrm>
          <a:prstGeom prst="rect">
            <a:avLst/>
          </a:prstGeom>
        </p:spPr>
      </p:pic>
      <p:sp>
        <p:nvSpPr>
          <p:cNvPr id="9" name="Title 1">
            <a:extLst>
              <a:ext uri="{FF2B5EF4-FFF2-40B4-BE49-F238E27FC236}">
                <a16:creationId xmlns:a16="http://schemas.microsoft.com/office/drawing/2014/main" id="{AD2EDC47-45F1-4D08-A619-AE3E37027123}"/>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30735212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BCS Titl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BB956A-389E-4C2B-98C1-BB2F324C4B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Title 1">
            <a:extLst>
              <a:ext uri="{FF2B5EF4-FFF2-40B4-BE49-F238E27FC236}">
                <a16:creationId xmlns:a16="http://schemas.microsoft.com/office/drawing/2014/main" id="{DE3276AC-D5AC-4F4F-8748-B205C7FC5ED9}"/>
              </a:ext>
            </a:extLst>
          </p:cNvPr>
          <p:cNvSpPr>
            <a:spLocks noGrp="1"/>
          </p:cNvSpPr>
          <p:nvPr>
            <p:ph type="ctrTitle"/>
          </p:nvPr>
        </p:nvSpPr>
        <p:spPr>
          <a:xfrm>
            <a:off x="1231174" y="4470301"/>
            <a:ext cx="9729650" cy="787464"/>
          </a:xfrm>
        </p:spPr>
        <p:txBody>
          <a:bodyPr anchor="b">
            <a:noAutofit/>
          </a:bodyPr>
          <a:lstStyle>
            <a:lvl1pPr algn="ctr">
              <a:defRPr sz="4400"/>
            </a:lvl1pPr>
          </a:lstStyle>
          <a:p>
            <a:r>
              <a:rPr lang="en-US" dirty="0"/>
              <a:t>Click to edit Master title style</a:t>
            </a:r>
            <a:endParaRPr lang="en-CA" dirty="0"/>
          </a:p>
        </p:txBody>
      </p:sp>
      <p:sp>
        <p:nvSpPr>
          <p:cNvPr id="17" name="Subtitle 2">
            <a:extLst>
              <a:ext uri="{FF2B5EF4-FFF2-40B4-BE49-F238E27FC236}">
                <a16:creationId xmlns:a16="http://schemas.microsoft.com/office/drawing/2014/main" id="{93A987B6-C6C0-43A1-B8AF-261D22AECD09}"/>
              </a:ext>
            </a:extLst>
          </p:cNvPr>
          <p:cNvSpPr>
            <a:spLocks noGrp="1"/>
          </p:cNvSpPr>
          <p:nvPr>
            <p:ph type="subTitle" idx="1"/>
          </p:nvPr>
        </p:nvSpPr>
        <p:spPr>
          <a:xfrm>
            <a:off x="1933302" y="5452950"/>
            <a:ext cx="8325394" cy="596537"/>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9" name="Picture 8">
            <a:extLst>
              <a:ext uri="{FF2B5EF4-FFF2-40B4-BE49-F238E27FC236}">
                <a16:creationId xmlns:a16="http://schemas.microsoft.com/office/drawing/2014/main" id="{881FFFA4-E311-4722-903F-4825BB1A7FA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3336" y="970608"/>
            <a:ext cx="4625326" cy="2529084"/>
          </a:xfrm>
          <a:prstGeom prst="rect">
            <a:avLst/>
          </a:prstGeom>
        </p:spPr>
      </p:pic>
    </p:spTree>
    <p:extLst>
      <p:ext uri="{BB962C8B-B14F-4D97-AF65-F5344CB8AC3E}">
        <p14:creationId xmlns:p14="http://schemas.microsoft.com/office/powerpoint/2010/main" val="4126139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BCS 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A4DD90-5C06-42AD-B7E7-AAEB1DF844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EDBF5872-59BF-4552-B705-8DD9AA1DBF8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22549" y="1693788"/>
            <a:ext cx="6346900" cy="3470424"/>
          </a:xfrm>
          <a:prstGeom prst="rect">
            <a:avLst/>
          </a:prstGeom>
        </p:spPr>
      </p:pic>
    </p:spTree>
    <p:extLst>
      <p:ext uri="{BB962C8B-B14F-4D97-AF65-F5344CB8AC3E}">
        <p14:creationId xmlns:p14="http://schemas.microsoft.com/office/powerpoint/2010/main" val="14479339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BCS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1047A40-3323-49EC-86CD-1ED1766106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619250"/>
          </a:xfrm>
          <a:prstGeom prst="rect">
            <a:avLst/>
          </a:prstGeom>
        </p:spPr>
      </p:pic>
      <p:sp>
        <p:nvSpPr>
          <p:cNvPr id="18" name="Title 1">
            <a:extLst>
              <a:ext uri="{FF2B5EF4-FFF2-40B4-BE49-F238E27FC236}">
                <a16:creationId xmlns:a16="http://schemas.microsoft.com/office/drawing/2014/main" id="{C50897DB-40E8-4358-9AB9-D436370B45EA}"/>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
        <p:nvSpPr>
          <p:cNvPr id="19" name="Content Placeholder 2">
            <a:extLst>
              <a:ext uri="{FF2B5EF4-FFF2-40B4-BE49-F238E27FC236}">
                <a16:creationId xmlns:a16="http://schemas.microsoft.com/office/drawing/2014/main" id="{E09B72E5-EB43-4A08-AE56-FA789D970D62}"/>
              </a:ext>
            </a:extLst>
          </p:cNvPr>
          <p:cNvSpPr>
            <a:spLocks noGrp="1"/>
          </p:cNvSpPr>
          <p:nvPr>
            <p:ph idx="13"/>
          </p:nvPr>
        </p:nvSpPr>
        <p:spPr>
          <a:xfrm>
            <a:off x="350520" y="1825624"/>
            <a:ext cx="11490960" cy="4117976"/>
          </a:xfrm>
        </p:spPr>
        <p:txBody>
          <a:bodyPr/>
          <a:lstStyle/>
          <a:p>
            <a:endParaRPr lang="en-US" dirty="0"/>
          </a:p>
        </p:txBody>
      </p:sp>
    </p:spTree>
    <p:extLst>
      <p:ext uri="{BB962C8B-B14F-4D97-AF65-F5344CB8AC3E}">
        <p14:creationId xmlns:p14="http://schemas.microsoft.com/office/powerpoint/2010/main" val="13245409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BCS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13067CC-E3F3-4A34-840D-E63064934A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619250"/>
          </a:xfrm>
          <a:prstGeom prst="rect">
            <a:avLst/>
          </a:prstGeom>
        </p:spPr>
      </p:pic>
      <p:sp>
        <p:nvSpPr>
          <p:cNvPr id="3" name="Content Placeholder 2">
            <a:extLst>
              <a:ext uri="{FF2B5EF4-FFF2-40B4-BE49-F238E27FC236}">
                <a16:creationId xmlns:a16="http://schemas.microsoft.com/office/drawing/2014/main" id="{972360CB-AD9E-4DCA-AA90-E9794E700CE7}"/>
              </a:ext>
            </a:extLst>
          </p:cNvPr>
          <p:cNvSpPr>
            <a:spLocks noGrp="1"/>
          </p:cNvSpPr>
          <p:nvPr>
            <p:ph sz="half" idx="1"/>
          </p:nvPr>
        </p:nvSpPr>
        <p:spPr>
          <a:xfrm>
            <a:off x="350520" y="1825625"/>
            <a:ext cx="5669280" cy="415573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A440AB54-2AC5-42ED-A6C0-C83BDF4485C8}"/>
              </a:ext>
            </a:extLst>
          </p:cNvPr>
          <p:cNvSpPr>
            <a:spLocks noGrp="1"/>
          </p:cNvSpPr>
          <p:nvPr>
            <p:ph sz="half" idx="2"/>
          </p:nvPr>
        </p:nvSpPr>
        <p:spPr>
          <a:xfrm>
            <a:off x="6172199" y="1825625"/>
            <a:ext cx="5669279" cy="41557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Title 1">
            <a:extLst>
              <a:ext uri="{FF2B5EF4-FFF2-40B4-BE49-F238E27FC236}">
                <a16:creationId xmlns:a16="http://schemas.microsoft.com/office/drawing/2014/main" id="{0DFB8FBF-88DC-4DD8-9CE1-58AD45962904}"/>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39450817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BCS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710832-C918-4A83-AE12-A274170B4A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619250"/>
          </a:xfrm>
          <a:prstGeom prst="rect">
            <a:avLst/>
          </a:prstGeom>
        </p:spPr>
      </p:pic>
      <p:sp>
        <p:nvSpPr>
          <p:cNvPr id="3" name="Text Placeholder 2">
            <a:extLst>
              <a:ext uri="{FF2B5EF4-FFF2-40B4-BE49-F238E27FC236}">
                <a16:creationId xmlns:a16="http://schemas.microsoft.com/office/drawing/2014/main" id="{8CAA8111-B795-40B3-BFBA-CD500234FCA4}"/>
              </a:ext>
            </a:extLst>
          </p:cNvPr>
          <p:cNvSpPr>
            <a:spLocks noGrp="1"/>
          </p:cNvSpPr>
          <p:nvPr>
            <p:ph type="body" idx="1"/>
          </p:nvPr>
        </p:nvSpPr>
        <p:spPr>
          <a:xfrm>
            <a:off x="350520"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319F3AE5-0767-43CF-BAAC-FEC0DA3ADC62}"/>
              </a:ext>
            </a:extLst>
          </p:cNvPr>
          <p:cNvSpPr>
            <a:spLocks noGrp="1"/>
          </p:cNvSpPr>
          <p:nvPr>
            <p:ph sz="half" idx="2"/>
          </p:nvPr>
        </p:nvSpPr>
        <p:spPr>
          <a:xfrm>
            <a:off x="350520"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147224E-F9E4-4E30-9542-E53D83DB9585}"/>
              </a:ext>
            </a:extLst>
          </p:cNvPr>
          <p:cNvSpPr>
            <a:spLocks noGrp="1"/>
          </p:cNvSpPr>
          <p:nvPr>
            <p:ph type="body" sz="quarter" idx="3"/>
          </p:nvPr>
        </p:nvSpPr>
        <p:spPr>
          <a:xfrm>
            <a:off x="6172199"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BD0C5BB-4832-4A70-9CC4-03E41F7337FE}"/>
              </a:ext>
            </a:extLst>
          </p:cNvPr>
          <p:cNvSpPr>
            <a:spLocks noGrp="1"/>
          </p:cNvSpPr>
          <p:nvPr>
            <p:ph sz="quarter" idx="4"/>
          </p:nvPr>
        </p:nvSpPr>
        <p:spPr>
          <a:xfrm>
            <a:off x="6172199"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Title 1">
            <a:extLst>
              <a:ext uri="{FF2B5EF4-FFF2-40B4-BE49-F238E27FC236}">
                <a16:creationId xmlns:a16="http://schemas.microsoft.com/office/drawing/2014/main" id="{BB686690-060E-4EF9-B6BC-C2B60E2667ED}"/>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19201521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BCS 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A31839-5BAE-4BAB-9317-C4C240550B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619250"/>
          </a:xfrm>
          <a:prstGeom prst="rect">
            <a:avLst/>
          </a:prstGeom>
        </p:spPr>
      </p:pic>
      <p:sp>
        <p:nvSpPr>
          <p:cNvPr id="9" name="Title 1">
            <a:extLst>
              <a:ext uri="{FF2B5EF4-FFF2-40B4-BE49-F238E27FC236}">
                <a16:creationId xmlns:a16="http://schemas.microsoft.com/office/drawing/2014/main" id="{AD2EDC47-45F1-4D08-A619-AE3E37027123}"/>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22642347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A6D776-07DD-4316-888A-E9CA60C4712A}"/>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9" name="Title 1">
            <a:extLst>
              <a:ext uri="{FF2B5EF4-FFF2-40B4-BE49-F238E27FC236}">
                <a16:creationId xmlns:a16="http://schemas.microsoft.com/office/drawing/2014/main" id="{CA4D5C5A-A0DE-4ABC-8249-E8DC54ABE399}"/>
              </a:ext>
            </a:extLst>
          </p:cNvPr>
          <p:cNvSpPr>
            <a:spLocks noGrp="1"/>
          </p:cNvSpPr>
          <p:nvPr>
            <p:ph type="title"/>
          </p:nvPr>
        </p:nvSpPr>
        <p:spPr>
          <a:xfrm>
            <a:off x="341811" y="241384"/>
            <a:ext cx="10515600" cy="879305"/>
          </a:xfrm>
          <a:prstGeom prst="rect">
            <a:avLst/>
          </a:prstGeom>
        </p:spPr>
        <p:txBody>
          <a:bodyPr/>
          <a:lstStyle/>
          <a:p>
            <a:r>
              <a:rPr lang="en-US" dirty="0"/>
              <a:t>Click to edit Master title style</a:t>
            </a:r>
            <a:endParaRPr lang="en-CA" dirty="0"/>
          </a:p>
        </p:txBody>
      </p:sp>
      <p:sp>
        <p:nvSpPr>
          <p:cNvPr id="10" name="Content Placeholder 2">
            <a:extLst>
              <a:ext uri="{FF2B5EF4-FFF2-40B4-BE49-F238E27FC236}">
                <a16:creationId xmlns:a16="http://schemas.microsoft.com/office/drawing/2014/main" id="{2D43F492-E379-4E63-8252-95D4472A79B3}"/>
              </a:ext>
            </a:extLst>
          </p:cNvPr>
          <p:cNvSpPr>
            <a:spLocks noGrp="1"/>
          </p:cNvSpPr>
          <p:nvPr>
            <p:ph idx="13"/>
          </p:nvPr>
        </p:nvSpPr>
        <p:spPr>
          <a:xfrm>
            <a:off x="350520" y="1825624"/>
            <a:ext cx="11490960" cy="4235542"/>
          </a:xfrm>
          <a:prstGeom prst="rect">
            <a:avLst/>
          </a:prstGeom>
        </p:spPr>
        <p:txBody>
          <a:bodyPr/>
          <a:lstStyle/>
          <a:p>
            <a:endParaRPr lang="en-US" dirty="0"/>
          </a:p>
        </p:txBody>
      </p:sp>
    </p:spTree>
    <p:extLst>
      <p:ext uri="{BB962C8B-B14F-4D97-AF65-F5344CB8AC3E}">
        <p14:creationId xmlns:p14="http://schemas.microsoft.com/office/powerpoint/2010/main" val="1400804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BC232E-5E4C-401A-B12E-14950E95F3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D3648B8-1C52-48CE-BA3C-2E6B3CD33A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94E41F3-98F4-4C10-89DB-13690C39D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BBD89A-07A4-4BFC-AAD6-BF10885569BA}" type="datetimeFigureOut">
              <a:rPr lang="en-CA" smtClean="0"/>
              <a:t>2024-04-23</a:t>
            </a:fld>
            <a:endParaRPr lang="en-CA"/>
          </a:p>
        </p:txBody>
      </p:sp>
      <p:sp>
        <p:nvSpPr>
          <p:cNvPr id="5" name="Footer Placeholder 4">
            <a:extLst>
              <a:ext uri="{FF2B5EF4-FFF2-40B4-BE49-F238E27FC236}">
                <a16:creationId xmlns:a16="http://schemas.microsoft.com/office/drawing/2014/main" id="{1AE43DDD-FEB8-4581-81D9-E8D8E76737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089BA681-0FF5-47A1-8B08-BCFBC0B38A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72C48D-6415-417E-A7AE-A66EB396C573}" type="slidenum">
              <a:rPr lang="en-CA" smtClean="0"/>
              <a:t>‹#›</a:t>
            </a:fld>
            <a:endParaRPr lang="en-CA"/>
          </a:p>
        </p:txBody>
      </p:sp>
    </p:spTree>
    <p:extLst>
      <p:ext uri="{BB962C8B-B14F-4D97-AF65-F5344CB8AC3E}">
        <p14:creationId xmlns:p14="http://schemas.microsoft.com/office/powerpoint/2010/main" val="3035459497"/>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52" r:id="rId3"/>
    <p:sldLayoutId id="2147483653" r:id="rId4"/>
    <p:sldLayoutId id="2147483654" r:id="rId5"/>
    <p:sldLayoutId id="2147483676" r:id="rId6"/>
    <p:sldLayoutId id="2147483661" r:id="rId7"/>
    <p:sldLayoutId id="2147483671" r:id="rId8"/>
    <p:sldLayoutId id="2147483672" r:id="rId9"/>
    <p:sldLayoutId id="2147483673" r:id="rId10"/>
    <p:sldLayoutId id="2147483674" r:id="rId11"/>
    <p:sldLayoutId id="2147483675" r:id="rId12"/>
    <p:sldLayoutId id="2147483662" r:id="rId13"/>
    <p:sldLayoutId id="2147483667" r:id="rId14"/>
    <p:sldLayoutId id="2147483668" r:id="rId15"/>
    <p:sldLayoutId id="2147483669" r:id="rId16"/>
    <p:sldLayoutId id="2147483670" r:id="rId17"/>
    <p:sldLayoutId id="2147483677" r:id="rId18"/>
    <p:sldLayoutId id="2147483678" r:id="rId19"/>
    <p:sldLayoutId id="2147483679" r:id="rId20"/>
    <p:sldLayoutId id="2147483680" r:id="rId21"/>
    <p:sldLayoutId id="2147483681" r:id="rId22"/>
    <p:sldLayoutId id="2147483682" r:id="rId23"/>
    <p:sldLayoutId id="2147483683"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2.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4.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2.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2.png"/><Relationship Id="rId4" Type="http://schemas.openxmlformats.org/officeDocument/2006/relationships/hyperlink" Target="https://spj.science.org/doi/10.34133/icomputing.0074"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2.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11C96-E055-4F75-B7C6-7559F101CDC2}"/>
              </a:ext>
            </a:extLst>
          </p:cNvPr>
          <p:cNvSpPr>
            <a:spLocks noGrp="1"/>
          </p:cNvSpPr>
          <p:nvPr>
            <p:ph type="ctrTitle"/>
          </p:nvPr>
        </p:nvSpPr>
        <p:spPr>
          <a:xfrm>
            <a:off x="511090" y="734907"/>
            <a:ext cx="10697227" cy="2972120"/>
          </a:xfrm>
          <a:solidFill>
            <a:srgbClr val="FFF300"/>
          </a:solidFill>
        </p:spPr>
        <p:txBody>
          <a:bodyPr/>
          <a:lstStyle/>
          <a:p>
            <a:r>
              <a:rPr lang="en-US" dirty="0"/>
              <a:t>XAI: From Audio Descriptions to Audio Explanations for Individuals who are Blind and Partially-sighted</a:t>
            </a:r>
          </a:p>
        </p:txBody>
      </p:sp>
      <p:sp>
        <p:nvSpPr>
          <p:cNvPr id="7" name="Subtitle 6">
            <a:extLst>
              <a:ext uri="{FF2B5EF4-FFF2-40B4-BE49-F238E27FC236}">
                <a16:creationId xmlns:a16="http://schemas.microsoft.com/office/drawing/2014/main" id="{9EF97CA0-FB81-4377-8417-172F3D61E3C8}"/>
              </a:ext>
            </a:extLst>
          </p:cNvPr>
          <p:cNvSpPr>
            <a:spLocks noGrp="1"/>
          </p:cNvSpPr>
          <p:nvPr>
            <p:ph type="subTitle" idx="1"/>
          </p:nvPr>
        </p:nvSpPr>
        <p:spPr>
          <a:xfrm>
            <a:off x="454664" y="4513837"/>
            <a:ext cx="10640801" cy="1958251"/>
          </a:xfrm>
        </p:spPr>
        <p:txBody>
          <a:bodyPr>
            <a:noAutofit/>
          </a:bodyPr>
          <a:lstStyle/>
          <a:p>
            <a:pPr>
              <a:lnSpc>
                <a:spcPct val="100000"/>
              </a:lnSpc>
            </a:pPr>
            <a:r>
              <a:rPr lang="en-CA" b="1" dirty="0"/>
              <a:t>Chukwunonso Henry Nwokoye, Joelma Peixoto, </a:t>
            </a:r>
          </a:p>
          <a:p>
            <a:pPr>
              <a:lnSpc>
                <a:spcPct val="100000"/>
              </a:lnSpc>
            </a:pPr>
            <a:r>
              <a:rPr lang="en-CA" b="1" dirty="0"/>
              <a:t>Peter Lewis, Mahadeo Sukhai </a:t>
            </a:r>
          </a:p>
          <a:p>
            <a:r>
              <a:rPr lang="en-CA" b="1" dirty="0"/>
              <a:t>Trustworthy AI Lab, Ontario Tech University</a:t>
            </a:r>
          </a:p>
        </p:txBody>
      </p:sp>
      <p:pic>
        <p:nvPicPr>
          <p:cNvPr id="8" name="Recorded Sound" descr="Slide 1: All right, the title of my presentation is XAI, from audio descriptions to audio explanations for individuals who are blind and partially sighted. My name is Chukwunonso Henry and on this project I also have Joema, Peter Lewis and Mahadeo and we are all from the trustworthy AI lab, Ontario Tech University, in conjunction with CNIB. All right, the statement of the problem is that explainable actual intelligence has few implementations for the accessibility and disability perspective. ">
            <a:hlinkClick r:id="" action="ppaction://media"/>
            <a:extLst>
              <a:ext uri="{FF2B5EF4-FFF2-40B4-BE49-F238E27FC236}">
                <a16:creationId xmlns:a16="http://schemas.microsoft.com/office/drawing/2014/main" id="{085EB910-8115-4362-B208-5C4DB87B1A1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988028" y="3308104"/>
            <a:ext cx="1107437" cy="761478"/>
          </a:xfrm>
          <a:prstGeom prst="rect">
            <a:avLst/>
          </a:prstGeom>
        </p:spPr>
      </p:pic>
    </p:spTree>
    <p:extLst>
      <p:ext uri="{BB962C8B-B14F-4D97-AF65-F5344CB8AC3E}">
        <p14:creationId xmlns:p14="http://schemas.microsoft.com/office/powerpoint/2010/main" val="1143807975"/>
      </p:ext>
    </p:extLst>
  </p:cSld>
  <p:clrMapOvr>
    <a:masterClrMapping/>
  </p:clrMapOvr>
  <mc:AlternateContent xmlns:mc="http://schemas.openxmlformats.org/markup-compatibility/2006" xmlns:p14="http://schemas.microsoft.com/office/powerpoint/2010/main">
    <mc:Choice Requires="p14">
      <p:transition spd="slow" p14:dur="2000" advTm="41406"/>
    </mc:Choice>
    <mc:Fallback xmlns="">
      <p:transition spd="slow" advTm="414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6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2318DB-1AF3-3CF0-717C-B28AD4777A39}"/>
              </a:ext>
            </a:extLst>
          </p:cNvPr>
          <p:cNvSpPr>
            <a:spLocks noGrp="1"/>
          </p:cNvSpPr>
          <p:nvPr>
            <p:ph type="title"/>
          </p:nvPr>
        </p:nvSpPr>
        <p:spPr>
          <a:xfrm>
            <a:off x="350520" y="306516"/>
            <a:ext cx="10515600" cy="879305"/>
          </a:xfrm>
        </p:spPr>
        <p:txBody>
          <a:bodyPr/>
          <a:lstStyle/>
          <a:p>
            <a:r>
              <a:rPr lang="en-US" dirty="0"/>
              <a:t>Statement of the Problem</a:t>
            </a:r>
          </a:p>
        </p:txBody>
      </p:sp>
      <p:sp>
        <p:nvSpPr>
          <p:cNvPr id="2" name="Content Placeholder 1">
            <a:extLst>
              <a:ext uri="{FF2B5EF4-FFF2-40B4-BE49-F238E27FC236}">
                <a16:creationId xmlns:a16="http://schemas.microsoft.com/office/drawing/2014/main" id="{715D23FA-B656-76A5-9E1E-8B05715D6525}"/>
              </a:ext>
            </a:extLst>
          </p:cNvPr>
          <p:cNvSpPr>
            <a:spLocks noGrp="1"/>
          </p:cNvSpPr>
          <p:nvPr>
            <p:ph sz="half" idx="1"/>
          </p:nvPr>
        </p:nvSpPr>
        <p:spPr>
          <a:xfrm>
            <a:off x="99724" y="1637777"/>
            <a:ext cx="5661973" cy="3860979"/>
          </a:xfrm>
        </p:spPr>
        <p:txBody>
          <a:bodyPr>
            <a:normAutofit fontScale="92500"/>
          </a:bodyPr>
          <a:lstStyle/>
          <a:p>
            <a:pPr marL="0" indent="0">
              <a:buNone/>
            </a:pPr>
            <a:r>
              <a:rPr lang="en-US" sz="3200" b="1" dirty="0"/>
              <a:t>Problem</a:t>
            </a:r>
            <a:r>
              <a:rPr lang="en-US" sz="3200" dirty="0"/>
              <a:t>:</a:t>
            </a:r>
          </a:p>
          <a:p>
            <a:r>
              <a:rPr lang="en-US" sz="3200" dirty="0"/>
              <a:t>Explainable Artificial Intelligence (XAI) has few implementations for the  </a:t>
            </a:r>
            <a:r>
              <a:rPr lang="en-US" sz="3200" b="1" i="1" dirty="0">
                <a:solidFill>
                  <a:schemeClr val="accent1"/>
                </a:solidFill>
              </a:rPr>
              <a:t>accessibility</a:t>
            </a:r>
            <a:r>
              <a:rPr lang="en-US" sz="3200" dirty="0"/>
              <a:t> and </a:t>
            </a:r>
            <a:r>
              <a:rPr lang="en-US" sz="3200" b="1" i="1" dirty="0">
                <a:solidFill>
                  <a:schemeClr val="accent1"/>
                </a:solidFill>
              </a:rPr>
              <a:t>disability</a:t>
            </a:r>
            <a:r>
              <a:rPr lang="en-US" sz="3200" dirty="0"/>
              <a:t> perspective. </a:t>
            </a:r>
          </a:p>
          <a:p>
            <a:endParaRPr lang="en-US" sz="3200" dirty="0"/>
          </a:p>
          <a:p>
            <a:r>
              <a:rPr lang="en-US" sz="3200" b="1" dirty="0"/>
              <a:t>HOW DO WE KNOW THAT?</a:t>
            </a:r>
          </a:p>
          <a:p>
            <a:endParaRPr lang="en-US" sz="3200" dirty="0"/>
          </a:p>
          <a:p>
            <a:endParaRPr lang="en-US" dirty="0"/>
          </a:p>
        </p:txBody>
      </p:sp>
      <p:sp>
        <p:nvSpPr>
          <p:cNvPr id="5" name="Content Placeholder 1">
            <a:extLst>
              <a:ext uri="{FF2B5EF4-FFF2-40B4-BE49-F238E27FC236}">
                <a16:creationId xmlns:a16="http://schemas.microsoft.com/office/drawing/2014/main" id="{B45DCB4F-6F84-4577-89BF-FF4F69E5DF8B}"/>
              </a:ext>
            </a:extLst>
          </p:cNvPr>
          <p:cNvSpPr txBox="1">
            <a:spLocks/>
          </p:cNvSpPr>
          <p:nvPr/>
        </p:nvSpPr>
        <p:spPr>
          <a:xfrm>
            <a:off x="6530027" y="3275556"/>
            <a:ext cx="5661973" cy="33705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t>Proposed Solution</a:t>
            </a:r>
            <a:r>
              <a:rPr lang="en-US" sz="3200" dirty="0"/>
              <a:t>: </a:t>
            </a:r>
          </a:p>
          <a:p>
            <a:r>
              <a:rPr lang="en-US" sz="3200" dirty="0"/>
              <a:t>Transition from </a:t>
            </a:r>
            <a:r>
              <a:rPr lang="en-US" sz="3200" b="1" i="1" dirty="0">
                <a:solidFill>
                  <a:schemeClr val="accent1"/>
                </a:solidFill>
              </a:rPr>
              <a:t>AI-audio descriptions</a:t>
            </a:r>
            <a:r>
              <a:rPr lang="en-US" sz="3200" dirty="0"/>
              <a:t> to </a:t>
            </a:r>
            <a:r>
              <a:rPr lang="en-US" sz="3200" b="1" i="1" dirty="0">
                <a:solidFill>
                  <a:schemeClr val="accent1"/>
                </a:solidFill>
              </a:rPr>
              <a:t>AI-audio explanations</a:t>
            </a:r>
            <a:r>
              <a:rPr lang="en-US" sz="3200" dirty="0"/>
              <a:t>.</a:t>
            </a:r>
          </a:p>
          <a:p>
            <a:r>
              <a:rPr lang="en-US" sz="3200" dirty="0"/>
              <a:t>Adopting XAI technologies for AI audio explanation. </a:t>
            </a:r>
          </a:p>
          <a:p>
            <a:endParaRPr lang="en-US" sz="3200" dirty="0"/>
          </a:p>
          <a:p>
            <a:endParaRPr lang="en-US" sz="3200" dirty="0"/>
          </a:p>
          <a:p>
            <a:endParaRPr lang="en-US" dirty="0"/>
          </a:p>
        </p:txBody>
      </p:sp>
      <p:pic>
        <p:nvPicPr>
          <p:cNvPr id="6" name="Audio" descr="Slide 2: So how do we know that? Slides, future slides, subsequent slides will explain how we came to this conclusion. But a major solution here or proposed solution here is the transition from AI audio descriptions to AI audio explanations and the actual activity will now be to adopt XAI technologies for AI audio explanations.">
            <a:hlinkClick r:id="" action="ppaction://media"/>
            <a:extLst>
              <a:ext uri="{FF2B5EF4-FFF2-40B4-BE49-F238E27FC236}">
                <a16:creationId xmlns:a16="http://schemas.microsoft.com/office/drawing/2014/main" id="{CE57557E-E4DA-49AF-8AAC-4DAFE1D1E08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61013" y="306516"/>
            <a:ext cx="1010281" cy="879305"/>
          </a:xfrm>
          <a:prstGeom prst="rect">
            <a:avLst/>
          </a:prstGeom>
        </p:spPr>
      </p:pic>
    </p:spTree>
    <p:extLst>
      <p:ext uri="{BB962C8B-B14F-4D97-AF65-F5344CB8AC3E}">
        <p14:creationId xmlns:p14="http://schemas.microsoft.com/office/powerpoint/2010/main" val="4210312480"/>
      </p:ext>
    </p:extLst>
  </p:cSld>
  <p:clrMapOvr>
    <a:masterClrMapping/>
  </p:clrMapOvr>
  <mc:AlternateContent xmlns:mc="http://schemas.openxmlformats.org/markup-compatibility/2006" xmlns:p14="http://schemas.microsoft.com/office/powerpoint/2010/main">
    <mc:Choice Requires="p14">
      <p:transition spd="slow" p14:dur="2000" advTm="51815"/>
    </mc:Choice>
    <mc:Fallback xmlns="">
      <p:transition spd="slow" advTm="518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61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2318DB-1AF3-3CF0-717C-B28AD4777A39}"/>
              </a:ext>
            </a:extLst>
          </p:cNvPr>
          <p:cNvSpPr>
            <a:spLocks noGrp="1"/>
          </p:cNvSpPr>
          <p:nvPr>
            <p:ph type="title"/>
          </p:nvPr>
        </p:nvSpPr>
        <p:spPr>
          <a:xfrm>
            <a:off x="134817" y="284205"/>
            <a:ext cx="7853624" cy="1184497"/>
          </a:xfrm>
        </p:spPr>
        <p:txBody>
          <a:bodyPr>
            <a:normAutofit/>
          </a:bodyPr>
          <a:lstStyle/>
          <a:p>
            <a:pPr algn="ctr"/>
            <a:r>
              <a:rPr lang="en-US" sz="3600" dirty="0"/>
              <a:t>Standard Machine Learning Cycle (Hanif, et al., 2023) </a:t>
            </a:r>
          </a:p>
        </p:txBody>
      </p:sp>
      <p:sp>
        <p:nvSpPr>
          <p:cNvPr id="2" name="Content Placeholder 1" descr="The diagram depicts the standard machine learning cycle by Hanif et al. (2023). &#10;&#10;The stages include data collection, feature engineering and selection, model training, model evaluation, model optimization and tuning, deployment and monitoring and maintenance.&#10;">
            <a:extLst>
              <a:ext uri="{FF2B5EF4-FFF2-40B4-BE49-F238E27FC236}">
                <a16:creationId xmlns:a16="http://schemas.microsoft.com/office/drawing/2014/main" id="{715D23FA-B656-76A5-9E1E-8B05715D6525}"/>
              </a:ext>
            </a:extLst>
          </p:cNvPr>
          <p:cNvSpPr>
            <a:spLocks noGrp="1"/>
          </p:cNvSpPr>
          <p:nvPr>
            <p:ph sz="half" idx="1"/>
          </p:nvPr>
        </p:nvSpPr>
        <p:spPr>
          <a:xfrm>
            <a:off x="1466300" y="1929179"/>
            <a:ext cx="8783019" cy="4401281"/>
          </a:xfrm>
        </p:spPr>
        <p:txBody>
          <a:bodyPr/>
          <a:lstStyle/>
          <a:p>
            <a:pPr marL="0" indent="0">
              <a:buNone/>
            </a:pPr>
            <a:endParaRPr lang="en-US" sz="3200" dirty="0"/>
          </a:p>
          <a:p>
            <a:endParaRPr lang="en-US" sz="3200" dirty="0"/>
          </a:p>
          <a:p>
            <a:endParaRPr lang="en-US" dirty="0"/>
          </a:p>
        </p:txBody>
      </p:sp>
      <p:pic>
        <p:nvPicPr>
          <p:cNvPr id="11" name="Picture 10" descr="The diagram depicts the standard machine learning cycle by Hanif et al. (2023). &#10;&#10;The stages include data collection, feature engineering and selection, model training, model evaluation, model optimization and tuning, deployment and monitoring and maintenance.&#10;">
            <a:extLst>
              <a:ext uri="{FF2B5EF4-FFF2-40B4-BE49-F238E27FC236}">
                <a16:creationId xmlns:a16="http://schemas.microsoft.com/office/drawing/2014/main" id="{2520C6EC-9A6D-4B63-BCCC-558B948936CB}"/>
              </a:ext>
            </a:extLst>
          </p:cNvPr>
          <p:cNvPicPr>
            <a:picLocks noChangeAspect="1"/>
          </p:cNvPicPr>
          <p:nvPr/>
        </p:nvPicPr>
        <p:blipFill>
          <a:blip r:embed="rId4"/>
          <a:stretch>
            <a:fillRect/>
          </a:stretch>
        </p:blipFill>
        <p:spPr>
          <a:xfrm>
            <a:off x="1013255" y="1929179"/>
            <a:ext cx="10340546" cy="4644616"/>
          </a:xfrm>
          <a:prstGeom prst="rect">
            <a:avLst/>
          </a:prstGeom>
        </p:spPr>
      </p:pic>
      <p:pic>
        <p:nvPicPr>
          <p:cNvPr id="3" name="Audio 2" descr="Slide 3: Yes, the diagram here is the standard machine learning cycle which starts from data collection to feature engineering and selection, then to model training, model evaluation, model optimization and tuning, then deployment. After deployment you now see monitoring and maintenance. This is the standard machine learning cycle. Then the background here is that for explainable AI it's called white box but for traditional actual intelligence this is referred to as black box.">
            <a:hlinkClick r:id="" action="ppaction://media"/>
            <a:extLst>
              <a:ext uri="{FF2B5EF4-FFF2-40B4-BE49-F238E27FC236}">
                <a16:creationId xmlns:a16="http://schemas.microsoft.com/office/drawing/2014/main" id="{C701FD9F-454D-4F00-A2D1-CA4EE63195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97539" y="335262"/>
            <a:ext cx="927814" cy="909119"/>
          </a:xfrm>
          <a:prstGeom prst="rect">
            <a:avLst/>
          </a:prstGeom>
        </p:spPr>
      </p:pic>
    </p:spTree>
    <p:extLst>
      <p:ext uri="{BB962C8B-B14F-4D97-AF65-F5344CB8AC3E}">
        <p14:creationId xmlns:p14="http://schemas.microsoft.com/office/powerpoint/2010/main" val="2011513544"/>
      </p:ext>
    </p:extLst>
  </p:cSld>
  <p:clrMapOvr>
    <a:masterClrMapping/>
  </p:clrMapOvr>
  <mc:AlternateContent xmlns:mc="http://schemas.openxmlformats.org/markup-compatibility/2006" xmlns:p14="http://schemas.microsoft.com/office/powerpoint/2010/main">
    <mc:Choice Requires="p14">
      <p:transition spd="slow" p14:dur="2000" advTm="31195"/>
    </mc:Choice>
    <mc:Fallback xmlns="">
      <p:transition spd="slow" advTm="31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BCE41-4AA0-4247-9B5E-C2E8588BEB1E}"/>
              </a:ext>
            </a:extLst>
          </p:cNvPr>
          <p:cNvSpPr>
            <a:spLocks noGrp="1"/>
          </p:cNvSpPr>
          <p:nvPr>
            <p:ph type="title"/>
          </p:nvPr>
        </p:nvSpPr>
        <p:spPr>
          <a:xfrm>
            <a:off x="270668" y="387686"/>
            <a:ext cx="8059416" cy="879305"/>
          </a:xfrm>
        </p:spPr>
        <p:txBody>
          <a:bodyPr>
            <a:noAutofit/>
          </a:bodyPr>
          <a:lstStyle/>
          <a:p>
            <a:r>
              <a:rPr lang="en-US" sz="3200" dirty="0"/>
              <a:t>Background: Explainable AI (XAI)</a:t>
            </a:r>
          </a:p>
        </p:txBody>
      </p:sp>
      <p:sp>
        <p:nvSpPr>
          <p:cNvPr id="3" name="Content Placeholder 2">
            <a:extLst>
              <a:ext uri="{FF2B5EF4-FFF2-40B4-BE49-F238E27FC236}">
                <a16:creationId xmlns:a16="http://schemas.microsoft.com/office/drawing/2014/main" id="{E12BAD6E-0DCC-544D-B9DF-E54BC64F60AE}"/>
              </a:ext>
            </a:extLst>
          </p:cNvPr>
          <p:cNvSpPr>
            <a:spLocks noGrp="1"/>
          </p:cNvSpPr>
          <p:nvPr>
            <p:ph idx="13"/>
          </p:nvPr>
        </p:nvSpPr>
        <p:spPr>
          <a:xfrm>
            <a:off x="0" y="1694572"/>
            <a:ext cx="5601988" cy="5019424"/>
          </a:xfrm>
        </p:spPr>
        <p:txBody>
          <a:bodyPr>
            <a:normAutofit fontScale="92500" lnSpcReduction="20000"/>
          </a:bodyPr>
          <a:lstStyle/>
          <a:p>
            <a:r>
              <a:rPr lang="en-US" b="1" dirty="0"/>
              <a:t>Black box </a:t>
            </a:r>
            <a:r>
              <a:rPr lang="en-US" dirty="0"/>
              <a:t>= Traditional AI</a:t>
            </a:r>
          </a:p>
          <a:p>
            <a:r>
              <a:rPr lang="en-US" b="1" dirty="0"/>
              <a:t>White box </a:t>
            </a:r>
            <a:r>
              <a:rPr lang="en-US" dirty="0"/>
              <a:t>= Explainable AI </a:t>
            </a:r>
          </a:p>
          <a:p>
            <a:pPr marL="0" indent="0">
              <a:buNone/>
            </a:pPr>
            <a:endParaRPr lang="en-US" dirty="0"/>
          </a:p>
          <a:p>
            <a:r>
              <a:rPr lang="en-US" b="1" dirty="0"/>
              <a:t>XAI</a:t>
            </a:r>
            <a:r>
              <a:rPr lang="en-US" dirty="0"/>
              <a:t> – Has an explainable model to explain an AI model.</a:t>
            </a:r>
          </a:p>
          <a:p>
            <a:pPr marL="0" indent="0">
              <a:buNone/>
            </a:pPr>
            <a:endParaRPr lang="en-US" dirty="0"/>
          </a:p>
          <a:p>
            <a:r>
              <a:rPr lang="en-US" dirty="0"/>
              <a:t>The model provides </a:t>
            </a:r>
            <a:r>
              <a:rPr lang="en-US" b="1" i="1" dirty="0">
                <a:solidFill>
                  <a:schemeClr val="accent1"/>
                </a:solidFill>
              </a:rPr>
              <a:t>explanation</a:t>
            </a:r>
            <a:r>
              <a:rPr lang="en-US" dirty="0"/>
              <a:t> on how the model made its </a:t>
            </a:r>
            <a:r>
              <a:rPr lang="en-US" b="1" i="1" dirty="0">
                <a:solidFill>
                  <a:schemeClr val="accent1"/>
                </a:solidFill>
              </a:rPr>
              <a:t>decision</a:t>
            </a:r>
            <a:r>
              <a:rPr lang="en-US" dirty="0"/>
              <a:t>. </a:t>
            </a:r>
          </a:p>
          <a:p>
            <a:endParaRPr lang="en-US" dirty="0"/>
          </a:p>
          <a:p>
            <a:r>
              <a:rPr lang="en-US" b="1" dirty="0"/>
              <a:t>Explainability</a:t>
            </a:r>
            <a:r>
              <a:rPr lang="en-US" dirty="0"/>
              <a:t> – bridge the gap between the </a:t>
            </a:r>
            <a:r>
              <a:rPr lang="en-US" b="1" i="1" dirty="0">
                <a:solidFill>
                  <a:schemeClr val="accent1"/>
                </a:solidFill>
              </a:rPr>
              <a:t>algorithm and human interpretation of the decision-making</a:t>
            </a:r>
            <a:r>
              <a:rPr lang="en-US" dirty="0"/>
              <a:t> process. </a:t>
            </a:r>
          </a:p>
        </p:txBody>
      </p:sp>
      <p:pic>
        <p:nvPicPr>
          <p:cNvPr id="4" name="Audio 3" descr="Slide 4: Then the background here is that for explainable AI it's called white box but for traditional actual intelligence this is referred to as black box. And for explainable actual intelligence here there is an explainable model that explains the AI model. So, this model provides explanation on how the model came to its conclusion, how the model made its decisions. Explainability also means bridging the gap between algorithm and the human interpretations of the human of the decision-making process. Then on the right-hand side is a diagram that distinct or differentiates between a black box AI and a white box XAI. ">
            <a:hlinkClick r:id="" action="ppaction://media"/>
            <a:extLst>
              <a:ext uri="{FF2B5EF4-FFF2-40B4-BE49-F238E27FC236}">
                <a16:creationId xmlns:a16="http://schemas.microsoft.com/office/drawing/2014/main" id="{88EDFBD5-B123-4ABE-9DAA-DAC5ED1AD2E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19925" y="387685"/>
            <a:ext cx="1237024" cy="879305"/>
          </a:xfrm>
          <a:prstGeom prst="rect">
            <a:avLst/>
          </a:prstGeom>
        </p:spPr>
      </p:pic>
      <p:pic>
        <p:nvPicPr>
          <p:cNvPr id="11" name="Picture 10" descr="This diagram shows the difference between black box AI and XAI. &#10;&#10;XAI has an explainable framework that contains an explainable mode and an explanation interface.&#10;">
            <a:extLst>
              <a:ext uri="{FF2B5EF4-FFF2-40B4-BE49-F238E27FC236}">
                <a16:creationId xmlns:a16="http://schemas.microsoft.com/office/drawing/2014/main" id="{AE9C250A-1979-49F4-9B09-43D1F3327B71}"/>
              </a:ext>
            </a:extLst>
          </p:cNvPr>
          <p:cNvPicPr>
            <a:picLocks noChangeAspect="1"/>
          </p:cNvPicPr>
          <p:nvPr/>
        </p:nvPicPr>
        <p:blipFill>
          <a:blip r:embed="rId5"/>
          <a:stretch>
            <a:fillRect/>
          </a:stretch>
        </p:blipFill>
        <p:spPr>
          <a:xfrm>
            <a:off x="5497976" y="1694572"/>
            <a:ext cx="6297944" cy="4752527"/>
          </a:xfrm>
          <a:prstGeom prst="rect">
            <a:avLst/>
          </a:prstGeom>
        </p:spPr>
      </p:pic>
    </p:spTree>
    <p:extLst>
      <p:ext uri="{BB962C8B-B14F-4D97-AF65-F5344CB8AC3E}">
        <p14:creationId xmlns:p14="http://schemas.microsoft.com/office/powerpoint/2010/main" val="2629569971"/>
      </p:ext>
    </p:extLst>
  </p:cSld>
  <p:clrMapOvr>
    <a:masterClrMapping/>
  </p:clrMapOvr>
  <mc:AlternateContent xmlns:mc="http://schemas.openxmlformats.org/markup-compatibility/2006" xmlns:p14="http://schemas.microsoft.com/office/powerpoint/2010/main">
    <mc:Choice Requires="p14">
      <p:transition spd="slow" p14:dur="2000" advTm="59803"/>
    </mc:Choice>
    <mc:Fallback xmlns="">
      <p:transition spd="slow" advTm="598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1E1A7-32E0-134C-BF84-4BF735A3CEA9}"/>
              </a:ext>
            </a:extLst>
          </p:cNvPr>
          <p:cNvSpPr>
            <a:spLocks noGrp="1"/>
          </p:cNvSpPr>
          <p:nvPr>
            <p:ph type="title"/>
          </p:nvPr>
        </p:nvSpPr>
        <p:spPr>
          <a:xfrm>
            <a:off x="341811" y="241384"/>
            <a:ext cx="10515600" cy="1087544"/>
          </a:xfrm>
        </p:spPr>
        <p:txBody>
          <a:bodyPr>
            <a:normAutofit/>
          </a:bodyPr>
          <a:lstStyle/>
          <a:p>
            <a:r>
              <a:rPr lang="en-US" dirty="0"/>
              <a:t>Methodology &amp; Search</a:t>
            </a:r>
          </a:p>
        </p:txBody>
      </p:sp>
      <p:sp>
        <p:nvSpPr>
          <p:cNvPr id="3" name="Content Placeholder 2">
            <a:extLst>
              <a:ext uri="{FF2B5EF4-FFF2-40B4-BE49-F238E27FC236}">
                <a16:creationId xmlns:a16="http://schemas.microsoft.com/office/drawing/2014/main" id="{08BBE895-839E-4D4B-A2EC-5DF41D6D294C}"/>
              </a:ext>
            </a:extLst>
          </p:cNvPr>
          <p:cNvSpPr>
            <a:spLocks noGrp="1"/>
          </p:cNvSpPr>
          <p:nvPr>
            <p:ph idx="13"/>
          </p:nvPr>
        </p:nvSpPr>
        <p:spPr>
          <a:xfrm>
            <a:off x="350519" y="1825623"/>
            <a:ext cx="11406052" cy="4364161"/>
          </a:xfrm>
        </p:spPr>
        <p:txBody>
          <a:bodyPr>
            <a:normAutofit/>
          </a:bodyPr>
          <a:lstStyle/>
          <a:p>
            <a:r>
              <a:rPr lang="en-US" b="1" dirty="0"/>
              <a:t>Method</a:t>
            </a:r>
            <a:r>
              <a:rPr lang="en-US" dirty="0"/>
              <a:t>: Searched literature for </a:t>
            </a:r>
            <a:r>
              <a:rPr lang="en-US" sz="2800" dirty="0"/>
              <a:t>XAI implementations </a:t>
            </a:r>
            <a:r>
              <a:rPr lang="en-US" dirty="0"/>
              <a:t>including </a:t>
            </a:r>
            <a:r>
              <a:rPr lang="en-US" sz="2800" b="1" i="1" dirty="0">
                <a:solidFill>
                  <a:schemeClr val="accent1"/>
                </a:solidFill>
              </a:rPr>
              <a:t>accessibility</a:t>
            </a:r>
            <a:r>
              <a:rPr lang="en-US" sz="2800" dirty="0"/>
              <a:t> and </a:t>
            </a:r>
            <a:r>
              <a:rPr lang="en-US" sz="2800" b="1" i="1" dirty="0">
                <a:solidFill>
                  <a:schemeClr val="accent1"/>
                </a:solidFill>
              </a:rPr>
              <a:t>disability</a:t>
            </a:r>
            <a:r>
              <a:rPr lang="en-US" i="1" dirty="0"/>
              <a:t>. </a:t>
            </a:r>
          </a:p>
          <a:p>
            <a:r>
              <a:rPr lang="en-US" b="1" i="1" dirty="0"/>
              <a:t>Sources searched</a:t>
            </a:r>
            <a:r>
              <a:rPr lang="en-US" i="1" dirty="0"/>
              <a:t>: Scopus, Web of Science, IEEE Digital Library, Google Scholar, El </a:t>
            </a:r>
            <a:r>
              <a:rPr lang="en-US" i="1" dirty="0" err="1"/>
              <a:t>Compendex</a:t>
            </a:r>
            <a:r>
              <a:rPr lang="en-US" i="1" dirty="0"/>
              <a:t>, ACM Digital Library</a:t>
            </a:r>
          </a:p>
          <a:p>
            <a:endParaRPr lang="en-US" i="1" dirty="0"/>
          </a:p>
          <a:p>
            <a:r>
              <a:rPr lang="en-US" b="1" i="1" dirty="0"/>
              <a:t>Results</a:t>
            </a:r>
            <a:r>
              <a:rPr lang="en-US" i="1" dirty="0"/>
              <a:t> =</a:t>
            </a:r>
          </a:p>
          <a:p>
            <a:pPr marL="0" indent="0">
              <a:buNone/>
            </a:pPr>
            <a:r>
              <a:rPr lang="en-US" i="1" dirty="0"/>
              <a:t> 1. Reflections or case studies on trust, inclusion, transparency (4)</a:t>
            </a:r>
          </a:p>
          <a:p>
            <a:pPr marL="0" indent="0">
              <a:buNone/>
            </a:pPr>
            <a:r>
              <a:rPr lang="en-US" i="1" dirty="0"/>
              <a:t> </a:t>
            </a:r>
            <a:r>
              <a:rPr lang="en-US" b="1" i="1" dirty="0">
                <a:solidFill>
                  <a:schemeClr val="accent1"/>
                </a:solidFill>
              </a:rPr>
              <a:t>2. Papers on video accessibility or audio description systems (3)</a:t>
            </a:r>
          </a:p>
          <a:p>
            <a:endParaRPr lang="en-US" dirty="0"/>
          </a:p>
          <a:p>
            <a:endParaRPr lang="en-US" dirty="0"/>
          </a:p>
        </p:txBody>
      </p:sp>
      <p:pic>
        <p:nvPicPr>
          <p:cNvPr id="4" name="Audio 3" descr="Slide 5: Then for methodology and this search, first of all we searched the literature for implementations, XAI implementations that included or involved accessibility and disability. And the sources we searched included Scopus, Web of Science, IEEE Digital Library, Google Scholar, EI Compendex, ACM Digital Library, etc. And the results are twofold. One, we found reflections or case studies on trust, inclusion and transparency. Secondly, we found papers on video accessibility and audio description systems. There are three in number as at the time of this research. ">
            <a:hlinkClick r:id="" action="ppaction://media"/>
            <a:extLst>
              <a:ext uri="{FF2B5EF4-FFF2-40B4-BE49-F238E27FC236}">
                <a16:creationId xmlns:a16="http://schemas.microsoft.com/office/drawing/2014/main" id="{3E298351-007A-4ADE-8AC4-F426497DBF1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226233" y="391429"/>
            <a:ext cx="1108686" cy="787453"/>
          </a:xfrm>
          <a:prstGeom prst="rect">
            <a:avLst/>
          </a:prstGeom>
        </p:spPr>
      </p:pic>
    </p:spTree>
    <p:extLst>
      <p:ext uri="{BB962C8B-B14F-4D97-AF65-F5344CB8AC3E}">
        <p14:creationId xmlns:p14="http://schemas.microsoft.com/office/powerpoint/2010/main" val="212801556"/>
      </p:ext>
    </p:extLst>
  </p:cSld>
  <p:clrMapOvr>
    <a:masterClrMapping/>
  </p:clrMapOvr>
  <mc:AlternateContent xmlns:mc="http://schemas.openxmlformats.org/markup-compatibility/2006" xmlns:p14="http://schemas.microsoft.com/office/powerpoint/2010/main">
    <mc:Choice Requires="p14">
      <p:transition spd="slow" p14:dur="2000" advTm="54126"/>
    </mc:Choice>
    <mc:Fallback xmlns="">
      <p:transition spd="slow" advTm="541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mute="1"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1E1A7-32E0-134C-BF84-4BF735A3CEA9}"/>
              </a:ext>
            </a:extLst>
          </p:cNvPr>
          <p:cNvSpPr>
            <a:spLocks noGrp="1"/>
          </p:cNvSpPr>
          <p:nvPr>
            <p:ph type="title"/>
          </p:nvPr>
        </p:nvSpPr>
        <p:spPr>
          <a:xfrm>
            <a:off x="341810" y="241384"/>
            <a:ext cx="8612619" cy="1087544"/>
          </a:xfrm>
        </p:spPr>
        <p:txBody>
          <a:bodyPr>
            <a:normAutofit fontScale="90000"/>
          </a:bodyPr>
          <a:lstStyle/>
          <a:p>
            <a:r>
              <a:rPr lang="en-US" dirty="0"/>
              <a:t>Video Accessibility &amp; Human Centered Computing (HCC)  </a:t>
            </a:r>
          </a:p>
        </p:txBody>
      </p:sp>
      <p:sp>
        <p:nvSpPr>
          <p:cNvPr id="3" name="Content Placeholder 2">
            <a:extLst>
              <a:ext uri="{FF2B5EF4-FFF2-40B4-BE49-F238E27FC236}">
                <a16:creationId xmlns:a16="http://schemas.microsoft.com/office/drawing/2014/main" id="{08BBE895-839E-4D4B-A2EC-5DF41D6D294C}"/>
              </a:ext>
            </a:extLst>
          </p:cNvPr>
          <p:cNvSpPr>
            <a:spLocks noGrp="1"/>
          </p:cNvSpPr>
          <p:nvPr>
            <p:ph idx="13"/>
          </p:nvPr>
        </p:nvSpPr>
        <p:spPr>
          <a:xfrm>
            <a:off x="228806" y="1606378"/>
            <a:ext cx="11734388" cy="4893276"/>
          </a:xfrm>
        </p:spPr>
        <p:txBody>
          <a:bodyPr>
            <a:normAutofit/>
          </a:bodyPr>
          <a:lstStyle/>
          <a:p>
            <a:r>
              <a:rPr lang="en-US" dirty="0"/>
              <a:t>Found papers on video accessibility or </a:t>
            </a:r>
            <a:r>
              <a:rPr lang="en-US" b="1" i="1" dirty="0"/>
              <a:t>Audio Description (ADs) Systems for Individuals who are blind and have low vision.</a:t>
            </a:r>
          </a:p>
          <a:p>
            <a:endParaRPr lang="en-US" b="1" i="1" dirty="0"/>
          </a:p>
          <a:p>
            <a:r>
              <a:rPr lang="en-US" b="1" i="1" dirty="0"/>
              <a:t>AI-based system = </a:t>
            </a:r>
            <a:r>
              <a:rPr lang="en-US" sz="3200" b="1" i="1" dirty="0" err="1">
                <a:solidFill>
                  <a:schemeClr val="accent1"/>
                </a:solidFill>
              </a:rPr>
              <a:t>NarrationBot+InfoBot</a:t>
            </a:r>
            <a:r>
              <a:rPr lang="en-US" sz="3200" b="1" i="1" dirty="0">
                <a:solidFill>
                  <a:schemeClr val="accent1"/>
                </a:solidFill>
              </a:rPr>
              <a:t> system</a:t>
            </a:r>
          </a:p>
          <a:p>
            <a:pPr marL="0" indent="0">
              <a:buNone/>
            </a:pPr>
            <a:endParaRPr lang="en-US" dirty="0"/>
          </a:p>
          <a:p>
            <a:r>
              <a:rPr lang="en-US" b="1" dirty="0"/>
              <a:t>Actual Results</a:t>
            </a:r>
            <a:r>
              <a:rPr lang="en-US" dirty="0"/>
              <a:t>: Stangl, et al. (2023); </a:t>
            </a:r>
            <a:r>
              <a:rPr lang="en-US" dirty="0" err="1"/>
              <a:t>Ihorn</a:t>
            </a:r>
            <a:r>
              <a:rPr lang="en-US" dirty="0"/>
              <a:t>, et al. (2022); </a:t>
            </a:r>
            <a:r>
              <a:rPr lang="en-CA" b="0" i="0" dirty="0" err="1">
                <a:effectLst/>
                <a:latin typeface="Arial" panose="020B0604020202020204" pitchFamily="34" charset="0"/>
              </a:rPr>
              <a:t>Bodi</a:t>
            </a:r>
            <a:r>
              <a:rPr lang="en-CA" b="0" i="0" dirty="0">
                <a:effectLst/>
                <a:latin typeface="Arial" panose="020B0604020202020204" pitchFamily="34" charset="0"/>
              </a:rPr>
              <a:t>, et</a:t>
            </a:r>
            <a:br>
              <a:rPr lang="en-CA" dirty="0"/>
            </a:br>
            <a:r>
              <a:rPr lang="en-CA" b="0" i="0" dirty="0">
                <a:effectLst/>
                <a:latin typeface="Arial" panose="020B0604020202020204" pitchFamily="34" charset="0"/>
              </a:rPr>
              <a:t>al. (2021). </a:t>
            </a:r>
          </a:p>
          <a:p>
            <a:pPr marL="0" indent="0">
              <a:buNone/>
            </a:pPr>
            <a:endParaRPr lang="en-CA" b="0" i="0" dirty="0">
              <a:effectLst/>
              <a:latin typeface="Arial" panose="020B0604020202020204" pitchFamily="34" charset="0"/>
            </a:endParaRPr>
          </a:p>
          <a:p>
            <a:r>
              <a:rPr lang="en-CA" b="1" dirty="0">
                <a:latin typeface="Arial" panose="020B0604020202020204" pitchFamily="34" charset="0"/>
              </a:rPr>
              <a:t>XAI technologies identified</a:t>
            </a:r>
            <a:r>
              <a:rPr lang="en-CA" dirty="0">
                <a:latin typeface="Arial" panose="020B0604020202020204" pitchFamily="34" charset="0"/>
              </a:rPr>
              <a:t>: </a:t>
            </a:r>
            <a:r>
              <a:rPr lang="fr-FR" dirty="0">
                <a:latin typeface="Arial" panose="020B0604020202020204" pitchFamily="34" charset="0"/>
              </a:rPr>
              <a:t>Attention; Minimum viable description; Image captioning (IC), Visual Questioning Answering (VQA)</a:t>
            </a:r>
            <a:endParaRPr lang="en-US" dirty="0"/>
          </a:p>
          <a:p>
            <a:endParaRPr lang="en-US" dirty="0"/>
          </a:p>
        </p:txBody>
      </p:sp>
      <p:pic>
        <p:nvPicPr>
          <p:cNvPr id="4" name="Audio 3" descr="Slide 6: Then for video accessibility and human centred computing, we noticed that papers on video accessibility and audio description systems for individuals who are blind and have no vision were basically presented in conferences on human centred computing for accessibility tools, where the accessibility tool can be an AI based system. For example, the NarrationBot+InfoBot system, which is also an audio description system. So, from the search we generated results to include Stangl, Ihorn, and Bodi et al. These results were actual paper implementations of audio description systems for blind and people with low vision. They called it BLV. Then while reading through or researching on the technology, we noticed several concepts. &#10;For example, attention, the attention mechanism. Then we also noticed minimum viable description, image captioning and visual questioning and answering. So these were the technologies that were identified by reading through these papers and trying to understand the makeup or the elements of the AI based system, which in this case is an audio description system. &#10;">
            <a:hlinkClick r:id="" action="ppaction://media"/>
            <a:extLst>
              <a:ext uri="{FF2B5EF4-FFF2-40B4-BE49-F238E27FC236}">
                <a16:creationId xmlns:a16="http://schemas.microsoft.com/office/drawing/2014/main" id="{41CCA09D-5DF2-4021-BB3E-B0B763B7632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783727" y="358346"/>
            <a:ext cx="988106" cy="760371"/>
          </a:xfrm>
          <a:prstGeom prst="rect">
            <a:avLst/>
          </a:prstGeom>
        </p:spPr>
      </p:pic>
    </p:spTree>
    <p:extLst>
      <p:ext uri="{BB962C8B-B14F-4D97-AF65-F5344CB8AC3E}">
        <p14:creationId xmlns:p14="http://schemas.microsoft.com/office/powerpoint/2010/main" val="2458186022"/>
      </p:ext>
    </p:extLst>
  </p:cSld>
  <p:clrMapOvr>
    <a:masterClrMapping/>
  </p:clrMapOvr>
  <mc:AlternateContent xmlns:mc="http://schemas.openxmlformats.org/markup-compatibility/2006" xmlns:p14="http://schemas.microsoft.com/office/powerpoint/2010/main">
    <mc:Choice Requires="p14">
      <p:transition spd="slow" p14:dur="2000" advTm="112371"/>
    </mc:Choice>
    <mc:Fallback xmlns="">
      <p:transition spd="slow" advTm="1123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mute="1"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1E1A7-32E0-134C-BF84-4BF735A3CEA9}"/>
              </a:ext>
            </a:extLst>
          </p:cNvPr>
          <p:cNvSpPr>
            <a:spLocks noGrp="1"/>
          </p:cNvSpPr>
          <p:nvPr>
            <p:ph type="title"/>
          </p:nvPr>
        </p:nvSpPr>
        <p:spPr>
          <a:xfrm>
            <a:off x="70505" y="130852"/>
            <a:ext cx="8822287" cy="1087544"/>
          </a:xfrm>
        </p:spPr>
        <p:txBody>
          <a:bodyPr>
            <a:noAutofit/>
          </a:bodyPr>
          <a:lstStyle/>
          <a:p>
            <a:r>
              <a:rPr lang="en-US" sz="3600" b="1" dirty="0"/>
              <a:t>NarrationBot+InfoBot system with Scenes (Stangl, et al., 2023)</a:t>
            </a:r>
          </a:p>
        </p:txBody>
      </p:sp>
      <p:pic>
        <p:nvPicPr>
          <p:cNvPr id="7" name="Content Placeholder 6" descr="Progressively, the video shows an opening scene with the logo of the Hope for Paws organization (Scene 0). The video then shows volunteers driving to a site (Scene 1) where they will pick up an injured dog (Scene 2), and eventually load the dog into the car (Scene 3, Scene 4) and bring him to the veterinarian. Scene 5 shows Milo–a 30-40 pound dog with curly long, light brown hair) the dog being held and cared for, and Scene 6 shows him undergoing surgery. Scene 7 shows Milo recovering, and Scene 8 shows Milo with a fresh hairdo and healed. Scene 9 returned to the organization’s logo.">
            <a:extLst>
              <a:ext uri="{FF2B5EF4-FFF2-40B4-BE49-F238E27FC236}">
                <a16:creationId xmlns:a16="http://schemas.microsoft.com/office/drawing/2014/main" id="{87890109-05EC-4070-9D38-C58870C31D59}"/>
              </a:ext>
            </a:extLst>
          </p:cNvPr>
          <p:cNvPicPr>
            <a:picLocks noGrp="1" noChangeAspect="1"/>
          </p:cNvPicPr>
          <p:nvPr>
            <p:ph idx="13"/>
          </p:nvPr>
        </p:nvPicPr>
        <p:blipFill>
          <a:blip r:embed="rId4">
            <a:extLst>
              <a:ext uri="{28A0092B-C50C-407E-A947-70E740481C1C}">
                <a14:useLocalDpi xmlns:a14="http://schemas.microsoft.com/office/drawing/2010/main" val="0"/>
              </a:ext>
            </a:extLst>
          </a:blip>
          <a:stretch>
            <a:fillRect/>
          </a:stretch>
        </p:blipFill>
        <p:spPr>
          <a:xfrm>
            <a:off x="0" y="1218396"/>
            <a:ext cx="10540313" cy="5287688"/>
          </a:xfrm>
        </p:spPr>
      </p:pic>
      <p:pic>
        <p:nvPicPr>
          <p:cNvPr id="3" name="Audio 2" descr="Slide 7: So this is a diagram showing scenes from this audio description system called the NarrationBot or InfoBot system. It has a total of nine scenes and they are described appropriately. ">
            <a:hlinkClick r:id="" action="ppaction://media"/>
            <a:extLst>
              <a:ext uri="{FF2B5EF4-FFF2-40B4-BE49-F238E27FC236}">
                <a16:creationId xmlns:a16="http://schemas.microsoft.com/office/drawing/2014/main" id="{862A3E5B-F96D-46B8-A6D5-27DD4ECEED0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02888" y="130852"/>
            <a:ext cx="937425" cy="937425"/>
          </a:xfrm>
          <a:prstGeom prst="rect">
            <a:avLst/>
          </a:prstGeom>
        </p:spPr>
      </p:pic>
    </p:spTree>
    <p:extLst>
      <p:ext uri="{BB962C8B-B14F-4D97-AF65-F5344CB8AC3E}">
        <p14:creationId xmlns:p14="http://schemas.microsoft.com/office/powerpoint/2010/main" val="1456644558"/>
      </p:ext>
    </p:extLst>
  </p:cSld>
  <p:clrMapOvr>
    <a:masterClrMapping/>
  </p:clrMapOvr>
  <mc:AlternateContent xmlns:mc="http://schemas.openxmlformats.org/markup-compatibility/2006" xmlns:p14="http://schemas.microsoft.com/office/powerpoint/2010/main">
    <mc:Choice Requires="p14">
      <p:transition spd="slow" p14:dur="2000" advTm="18656"/>
    </mc:Choice>
    <mc:Fallback xmlns="">
      <p:transition spd="slow" advTm="186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mute="1"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1E1A7-32E0-134C-BF84-4BF735A3CEA9}"/>
              </a:ext>
            </a:extLst>
          </p:cNvPr>
          <p:cNvSpPr>
            <a:spLocks noGrp="1"/>
          </p:cNvSpPr>
          <p:nvPr>
            <p:ph type="title"/>
          </p:nvPr>
        </p:nvSpPr>
        <p:spPr>
          <a:xfrm>
            <a:off x="341810" y="241384"/>
            <a:ext cx="9274463" cy="1087544"/>
          </a:xfrm>
        </p:spPr>
        <p:txBody>
          <a:bodyPr>
            <a:noAutofit/>
          </a:bodyPr>
          <a:lstStyle/>
          <a:p>
            <a:r>
              <a:rPr lang="en-US" sz="3600" dirty="0"/>
              <a:t>Video Accessibility &amp; Human Centered Computing (HCC) Contd.  </a:t>
            </a:r>
          </a:p>
        </p:txBody>
      </p:sp>
      <p:sp>
        <p:nvSpPr>
          <p:cNvPr id="3" name="Content Placeholder 2">
            <a:extLst>
              <a:ext uri="{FF2B5EF4-FFF2-40B4-BE49-F238E27FC236}">
                <a16:creationId xmlns:a16="http://schemas.microsoft.com/office/drawing/2014/main" id="{08BBE895-839E-4D4B-A2EC-5DF41D6D294C}"/>
              </a:ext>
            </a:extLst>
          </p:cNvPr>
          <p:cNvSpPr>
            <a:spLocks noGrp="1"/>
          </p:cNvSpPr>
          <p:nvPr>
            <p:ph idx="13"/>
          </p:nvPr>
        </p:nvSpPr>
        <p:spPr>
          <a:xfrm>
            <a:off x="228806" y="1608083"/>
            <a:ext cx="11734388" cy="4891571"/>
          </a:xfrm>
        </p:spPr>
        <p:txBody>
          <a:bodyPr>
            <a:normAutofit lnSpcReduction="10000"/>
          </a:bodyPr>
          <a:lstStyle/>
          <a:p>
            <a:r>
              <a:rPr lang="en-US" b="1" dirty="0"/>
              <a:t>Matched these technologies with XAI taxonomies</a:t>
            </a:r>
            <a:r>
              <a:rPr lang="en-US" dirty="0"/>
              <a:t>: Ali et al. (2023). </a:t>
            </a:r>
          </a:p>
          <a:p>
            <a:pPr marL="0" indent="0">
              <a:buNone/>
            </a:pPr>
            <a:endParaRPr lang="en-US" dirty="0"/>
          </a:p>
          <a:p>
            <a:r>
              <a:rPr lang="en-US" sz="3200" b="1" i="1" dirty="0" err="1"/>
              <a:t>NarrationBot+InfoBot</a:t>
            </a:r>
            <a:r>
              <a:rPr lang="en-US" sz="3200" b="1" i="1" dirty="0"/>
              <a:t> system</a:t>
            </a:r>
            <a:r>
              <a:rPr lang="en-US" sz="3200" dirty="0"/>
              <a:t> </a:t>
            </a:r>
            <a:r>
              <a:rPr lang="en-US" sz="3200" b="1" dirty="0"/>
              <a:t>functions</a:t>
            </a:r>
            <a:r>
              <a:rPr lang="en-US" dirty="0"/>
              <a:t>: Scene Segmentation, Object Detection, Keyframe Selection, Image Caption Generation, Text Summarization, Text on Screen and Play text-to-speech.</a:t>
            </a:r>
          </a:p>
          <a:p>
            <a:endParaRPr lang="en-US" dirty="0"/>
          </a:p>
          <a:p>
            <a:r>
              <a:rPr lang="en-US" b="1" dirty="0"/>
              <a:t>Advantages of VQA</a:t>
            </a:r>
            <a:r>
              <a:rPr lang="en-US" dirty="0"/>
              <a:t>:</a:t>
            </a:r>
          </a:p>
          <a:p>
            <a:pPr marL="514350" indent="-514350">
              <a:buAutoNum type="arabicPeriod"/>
            </a:pPr>
            <a:r>
              <a:rPr lang="en-US" dirty="0"/>
              <a:t>Giving access to visual information in a non-visual manner.</a:t>
            </a:r>
          </a:p>
          <a:p>
            <a:pPr marL="514350" indent="-514350">
              <a:buAutoNum type="arabicPeriod"/>
            </a:pPr>
            <a:r>
              <a:rPr lang="en-US" dirty="0"/>
              <a:t>Obtaining verbal answers (audio description).</a:t>
            </a:r>
          </a:p>
          <a:p>
            <a:pPr marL="514350" indent="-514350">
              <a:buAutoNum type="arabicPeriod"/>
            </a:pPr>
            <a:r>
              <a:rPr lang="en-US" dirty="0"/>
              <a:t>Communicate the data, information or message contained in the images.</a:t>
            </a:r>
          </a:p>
          <a:p>
            <a:endParaRPr lang="en-US" dirty="0"/>
          </a:p>
        </p:txBody>
      </p:sp>
      <p:pic>
        <p:nvPicPr>
          <p:cNvPr id="4" name="Audio 3" descr="Slide 8: Then continuing on this video accessibility and human-centered computing, we matched these technologies with known XAI taxonomies and one prominent taxonomy that was used was written by Ali, et al. It was published last year and it contained several classifications of XAI. More so, it also included some assessment methods for XAI implementations. Now, the functions, this information, this AI based system that was used by Stanger Ethal has several functions and we believe these functions will be very important for the implementation of this research. &#10;First of all, they include scene segmentation, object detection, keyframe selection, image caption generation, text summarization, text on screen and playtest to speech. So, these are several functions that were observed from the AI based system, which like we said before is also an audio description system. Now, for the VQA, VQA was the major technology or concept noted from this implementation. &#10;VQA means visual questioning and answering. Some of the advantages include giving access to visual information in a non-visual manner. This can be audio. Then two, obtaining verbal answers which are also audio descriptions. Then lastly is to communicate data and information or message contained in the images. So, whatever the data that is contained in these images are communicated, of course, using audio. &#10;">
            <a:hlinkClick r:id="" action="ppaction://media"/>
            <a:extLst>
              <a:ext uri="{FF2B5EF4-FFF2-40B4-BE49-F238E27FC236}">
                <a16:creationId xmlns:a16="http://schemas.microsoft.com/office/drawing/2014/main" id="{668BC973-CC41-4DB5-A836-77AA65B3236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145468" y="358346"/>
            <a:ext cx="887621" cy="787166"/>
          </a:xfrm>
          <a:prstGeom prst="rect">
            <a:avLst/>
          </a:prstGeom>
        </p:spPr>
      </p:pic>
    </p:spTree>
    <p:extLst>
      <p:ext uri="{BB962C8B-B14F-4D97-AF65-F5344CB8AC3E}">
        <p14:creationId xmlns:p14="http://schemas.microsoft.com/office/powerpoint/2010/main" val="401885320"/>
      </p:ext>
    </p:extLst>
  </p:cSld>
  <p:clrMapOvr>
    <a:masterClrMapping/>
  </p:clrMapOvr>
  <mc:AlternateContent xmlns:mc="http://schemas.openxmlformats.org/markup-compatibility/2006" xmlns:p14="http://schemas.microsoft.com/office/powerpoint/2010/main">
    <mc:Choice Requires="p14">
      <p:transition spd="slow" p14:dur="2000" advTm="140471"/>
    </mc:Choice>
    <mc:Fallback xmlns="">
      <p:transition spd="slow" advTm="1404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6FCDB-9D81-1642-9716-91B50BF4D0AA}"/>
              </a:ext>
            </a:extLst>
          </p:cNvPr>
          <p:cNvSpPr>
            <a:spLocks noGrp="1"/>
          </p:cNvSpPr>
          <p:nvPr>
            <p:ph type="title"/>
          </p:nvPr>
        </p:nvSpPr>
        <p:spPr/>
        <p:txBody>
          <a:bodyPr>
            <a:normAutofit/>
          </a:bodyPr>
          <a:lstStyle/>
          <a:p>
            <a:r>
              <a:rPr lang="en-US" dirty="0"/>
              <a:t>Proposed Solution:  </a:t>
            </a:r>
          </a:p>
        </p:txBody>
      </p:sp>
      <p:sp>
        <p:nvSpPr>
          <p:cNvPr id="3" name="Content Placeholder 2">
            <a:extLst>
              <a:ext uri="{FF2B5EF4-FFF2-40B4-BE49-F238E27FC236}">
                <a16:creationId xmlns:a16="http://schemas.microsoft.com/office/drawing/2014/main" id="{E4C91840-34F7-2645-9724-207C271A6D53}"/>
              </a:ext>
            </a:extLst>
          </p:cNvPr>
          <p:cNvSpPr>
            <a:spLocks noGrp="1"/>
          </p:cNvSpPr>
          <p:nvPr>
            <p:ph idx="13"/>
          </p:nvPr>
        </p:nvSpPr>
        <p:spPr/>
        <p:txBody>
          <a:bodyPr>
            <a:normAutofit/>
          </a:bodyPr>
          <a:lstStyle/>
          <a:p>
            <a:r>
              <a:rPr lang="en-US" sz="3200" b="1" i="1" dirty="0"/>
              <a:t>Transition from AI-audio descriptions to AI-audio explanations?</a:t>
            </a:r>
          </a:p>
          <a:p>
            <a:pPr marL="0" indent="0">
              <a:buNone/>
            </a:pPr>
            <a:endParaRPr lang="en-US" sz="3200" dirty="0"/>
          </a:p>
          <a:p>
            <a:r>
              <a:rPr lang="en-US" sz="3200" b="1" dirty="0"/>
              <a:t>Need for audio explanation technologies </a:t>
            </a:r>
            <a:r>
              <a:rPr lang="en-US" sz="3200" dirty="0"/>
              <a:t>– Searched related literature. </a:t>
            </a:r>
          </a:p>
          <a:p>
            <a:endParaRPr lang="en-US" sz="3200" b="1" dirty="0"/>
          </a:p>
          <a:p>
            <a:r>
              <a:rPr lang="en-US" sz="3200" b="1" dirty="0"/>
              <a:t>Results</a:t>
            </a:r>
            <a:r>
              <a:rPr lang="en-US" sz="3200" dirty="0"/>
              <a:t>: Paper by </a:t>
            </a:r>
            <a:r>
              <a:rPr lang="en-US" sz="3200" dirty="0" err="1"/>
              <a:t>Akman</a:t>
            </a:r>
            <a:r>
              <a:rPr lang="en-US" sz="3200" dirty="0"/>
              <a:t> &amp; Schuller (2024) containing audio XAI methods. </a:t>
            </a:r>
          </a:p>
        </p:txBody>
      </p:sp>
      <p:pic>
        <p:nvPicPr>
          <p:cNvPr id="4" name="Audio 3" descr="Slide 9: Now, for the proposed solution, we proposed or we suggested transition from AI audio descriptions to AI audio explanations, meaning that these descriptions will be changed to now be explanations. So, there is the need to understand audio explanations and several technologies that can impact or positively affect its implementation. So, we searched Lee Chiton and we discovered a paper by Ackman and Schuller, continuing audio methods, audio explanation methods.">
            <a:hlinkClick r:id="" action="ppaction://media"/>
            <a:extLst>
              <a:ext uri="{FF2B5EF4-FFF2-40B4-BE49-F238E27FC236}">
                <a16:creationId xmlns:a16="http://schemas.microsoft.com/office/drawing/2014/main" id="{A66F4F05-F7E7-4040-AD51-E761A85EAFF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176008" y="143398"/>
            <a:ext cx="1053592" cy="1075275"/>
          </a:xfrm>
          <a:prstGeom prst="rect">
            <a:avLst/>
          </a:prstGeom>
        </p:spPr>
      </p:pic>
    </p:spTree>
    <p:extLst>
      <p:ext uri="{BB962C8B-B14F-4D97-AF65-F5344CB8AC3E}">
        <p14:creationId xmlns:p14="http://schemas.microsoft.com/office/powerpoint/2010/main" val="2424589893"/>
      </p:ext>
    </p:extLst>
  </p:cSld>
  <p:clrMapOvr>
    <a:masterClrMapping/>
  </p:clrMapOvr>
  <mc:AlternateContent xmlns:mc="http://schemas.openxmlformats.org/markup-compatibility/2006" xmlns:p14="http://schemas.microsoft.com/office/powerpoint/2010/main">
    <mc:Choice Requires="p14">
      <p:transition spd="slow" p14:dur="2000" advTm="48610"/>
    </mc:Choice>
    <mc:Fallback xmlns="">
      <p:transition spd="slow" advTm="486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F26BF-C0BB-9CD1-21D9-F0A24F7FA864}"/>
              </a:ext>
            </a:extLst>
          </p:cNvPr>
          <p:cNvSpPr>
            <a:spLocks noGrp="1"/>
          </p:cNvSpPr>
          <p:nvPr>
            <p:ph type="title"/>
          </p:nvPr>
        </p:nvSpPr>
        <p:spPr>
          <a:xfrm>
            <a:off x="0" y="488519"/>
            <a:ext cx="10068448" cy="879305"/>
          </a:xfrm>
        </p:spPr>
        <p:txBody>
          <a:bodyPr>
            <a:noAutofit/>
          </a:bodyPr>
          <a:lstStyle/>
          <a:p>
            <a:r>
              <a:rPr lang="en-US" sz="3200" dirty="0"/>
              <a:t>Audio Explainable AI methods without Accessibility for Individuals with Disabilities</a:t>
            </a:r>
          </a:p>
        </p:txBody>
      </p:sp>
      <p:sp>
        <p:nvSpPr>
          <p:cNvPr id="3" name="Content Placeholder 2">
            <a:extLst>
              <a:ext uri="{FF2B5EF4-FFF2-40B4-BE49-F238E27FC236}">
                <a16:creationId xmlns:a16="http://schemas.microsoft.com/office/drawing/2014/main" id="{048B8E6B-7C21-ABEA-2339-DEBE5486813C}"/>
              </a:ext>
            </a:extLst>
          </p:cNvPr>
          <p:cNvSpPr>
            <a:spLocks noGrp="1"/>
          </p:cNvSpPr>
          <p:nvPr>
            <p:ph idx="13"/>
          </p:nvPr>
        </p:nvSpPr>
        <p:spPr>
          <a:xfrm>
            <a:off x="192865" y="1652202"/>
            <a:ext cx="11490960" cy="5079673"/>
          </a:xfrm>
        </p:spPr>
        <p:txBody>
          <a:bodyPr>
            <a:normAutofit lnSpcReduction="10000"/>
          </a:bodyPr>
          <a:lstStyle/>
          <a:p>
            <a:pPr marL="514350" indent="-514350">
              <a:buAutoNum type="arabicPeriod"/>
            </a:pPr>
            <a:r>
              <a:rPr lang="en-US" dirty="0"/>
              <a:t>Layer-Wise Relevance Propagation (LRP)</a:t>
            </a:r>
          </a:p>
          <a:p>
            <a:pPr marL="514350" indent="-514350">
              <a:buAutoNum type="arabicPeriod"/>
            </a:pPr>
            <a:r>
              <a:rPr lang="en-US" dirty="0"/>
              <a:t>DFT-LRP</a:t>
            </a:r>
          </a:p>
          <a:p>
            <a:pPr marL="514350" indent="-514350">
              <a:buAutoNum type="arabicPeriod"/>
            </a:pPr>
            <a:r>
              <a:rPr lang="en-US" dirty="0"/>
              <a:t>LIME, Loudness/NMF decomposition</a:t>
            </a:r>
          </a:p>
          <a:p>
            <a:pPr marL="514350" indent="-514350">
              <a:buAutoNum type="arabicPeriod"/>
            </a:pPr>
            <a:r>
              <a:rPr lang="en-US" dirty="0"/>
              <a:t>LIME, </a:t>
            </a:r>
            <a:r>
              <a:rPr lang="en-US" dirty="0" err="1"/>
              <a:t>Spleeter</a:t>
            </a:r>
            <a:endParaRPr lang="en-US" dirty="0"/>
          </a:p>
          <a:p>
            <a:pPr marL="514350" indent="-514350">
              <a:buAutoNum type="arabicPeriod"/>
            </a:pPr>
            <a:r>
              <a:rPr lang="en-US" dirty="0"/>
              <a:t>Surrogate self-explainable model NMF decomposition</a:t>
            </a:r>
          </a:p>
          <a:p>
            <a:pPr marL="514350" indent="-514350">
              <a:buAutoNum type="arabicPeriod"/>
            </a:pPr>
            <a:r>
              <a:rPr lang="en-US" dirty="0"/>
              <a:t>LIME, SFL, Causal. </a:t>
            </a:r>
          </a:p>
          <a:p>
            <a:pPr marL="0" indent="0">
              <a:buNone/>
            </a:pPr>
            <a:endParaRPr lang="en-US" dirty="0"/>
          </a:p>
          <a:p>
            <a:pPr marL="0" indent="0">
              <a:buNone/>
            </a:pPr>
            <a:r>
              <a:rPr lang="en-US" dirty="0"/>
              <a:t>Click the link below to read more</a:t>
            </a:r>
          </a:p>
          <a:p>
            <a:pPr marL="0" indent="0">
              <a:buNone/>
            </a:pPr>
            <a:r>
              <a:rPr lang="en-US" dirty="0">
                <a:hlinkClick r:id="rId4"/>
              </a:rPr>
              <a:t>Audio Explainable Artificial Intelligence: A Review</a:t>
            </a:r>
            <a:endParaRPr lang="en-US" dirty="0"/>
          </a:p>
          <a:p>
            <a:r>
              <a:rPr lang="en-US" b="1" dirty="0"/>
              <a:t>NB: These implementations did not consider accessibility or disability </a:t>
            </a:r>
          </a:p>
        </p:txBody>
      </p:sp>
      <p:pic>
        <p:nvPicPr>
          <p:cNvPr id="4" name="Audio 3" descr="Slide 10: We discovered a lot of applications using several methods, several papers using several methods. So, for example, here is the audio explainable AI methods without accessibility. So, we also noted that these methods did not include accessibility for individuals with disabilities, you know, people that are blind, people that have some form of visual impairments, visual processing issues and challenges. So, it is absent in this paper i.e., they are absent in this paper. This paper does not include, you know, does not include considerations for individuals with visual loss or visual impairments.&#10;And some of the methods include LRP, which is layer-wise relevance propagation, DFT LRP, LIME loudness or NMF decomposition, LIME or splitter, surrogate self-explanable model, NMF decomposition. Then lastly, the sixth one is LIME, SFL and casual. So, of course, you can click on the link below to read more of this review on Google. So, it's also necessary to add that these implementations as they did not consider accessibility or the disability perspective. &#10;">
            <a:hlinkClick r:id="" action="ppaction://media"/>
            <a:extLst>
              <a:ext uri="{FF2B5EF4-FFF2-40B4-BE49-F238E27FC236}">
                <a16:creationId xmlns:a16="http://schemas.microsoft.com/office/drawing/2014/main" id="{06044B6D-1ACE-4B10-AE64-34E68464A70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98127" y="391886"/>
            <a:ext cx="985697" cy="879305"/>
          </a:xfrm>
          <a:prstGeom prst="rect">
            <a:avLst/>
          </a:prstGeom>
        </p:spPr>
      </p:pic>
    </p:spTree>
    <p:extLst>
      <p:ext uri="{BB962C8B-B14F-4D97-AF65-F5344CB8AC3E}">
        <p14:creationId xmlns:p14="http://schemas.microsoft.com/office/powerpoint/2010/main" val="2621776042"/>
      </p:ext>
    </p:extLst>
  </p:cSld>
  <p:clrMapOvr>
    <a:masterClrMapping/>
  </p:clrMapOvr>
  <mc:AlternateContent xmlns:mc="http://schemas.openxmlformats.org/markup-compatibility/2006" xmlns:p14="http://schemas.microsoft.com/office/powerpoint/2010/main">
    <mc:Choice Requires="p14">
      <p:transition spd="slow" p14:dur="2000" advTm="107242"/>
    </mc:Choice>
    <mc:Fallback xmlns="">
      <p:transition spd="slow" advTm="1072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73212-42CD-20D9-1815-04952D88D195}"/>
              </a:ext>
            </a:extLst>
          </p:cNvPr>
          <p:cNvSpPr>
            <a:spLocks noGrp="1"/>
          </p:cNvSpPr>
          <p:nvPr>
            <p:ph type="title"/>
          </p:nvPr>
        </p:nvSpPr>
        <p:spPr>
          <a:xfrm>
            <a:off x="261424" y="366692"/>
            <a:ext cx="10515600" cy="879305"/>
          </a:xfrm>
        </p:spPr>
        <p:txBody>
          <a:bodyPr/>
          <a:lstStyle/>
          <a:p>
            <a:r>
              <a:rPr lang="en-US" dirty="0"/>
              <a:t>Future Studies/Activities </a:t>
            </a:r>
          </a:p>
        </p:txBody>
      </p:sp>
      <p:sp>
        <p:nvSpPr>
          <p:cNvPr id="3" name="Content Placeholder 2">
            <a:extLst>
              <a:ext uri="{FF2B5EF4-FFF2-40B4-BE49-F238E27FC236}">
                <a16:creationId xmlns:a16="http://schemas.microsoft.com/office/drawing/2014/main" id="{D00A31D8-76AF-2F8C-7B49-DD4FEBEE6AD3}"/>
              </a:ext>
            </a:extLst>
          </p:cNvPr>
          <p:cNvSpPr>
            <a:spLocks noGrp="1"/>
          </p:cNvSpPr>
          <p:nvPr>
            <p:ph idx="13"/>
          </p:nvPr>
        </p:nvSpPr>
        <p:spPr>
          <a:xfrm>
            <a:off x="341811" y="1739589"/>
            <a:ext cx="11490960" cy="4984595"/>
          </a:xfrm>
        </p:spPr>
        <p:txBody>
          <a:bodyPr>
            <a:normAutofit lnSpcReduction="10000"/>
          </a:bodyPr>
          <a:lstStyle/>
          <a:p>
            <a:r>
              <a:rPr lang="en-US" dirty="0"/>
              <a:t>Apply audio XAI methods in the context of accessibility and disability; learning lessons from necessary papers.</a:t>
            </a:r>
          </a:p>
          <a:p>
            <a:pPr marL="0" indent="0">
              <a:buNone/>
            </a:pPr>
            <a:r>
              <a:rPr lang="en-US" dirty="0"/>
              <a:t> </a:t>
            </a:r>
          </a:p>
          <a:p>
            <a:r>
              <a:rPr lang="en-US" dirty="0"/>
              <a:t>Conduct co-design sessions with individuals who have sight loss and are partially sighted.</a:t>
            </a:r>
          </a:p>
          <a:p>
            <a:endParaRPr lang="en-US" dirty="0"/>
          </a:p>
          <a:p>
            <a:r>
              <a:rPr lang="en-US" dirty="0"/>
              <a:t>If the audio explanations are not so helpful with the totally blind; implement the Human-in-the-loop approach.</a:t>
            </a:r>
          </a:p>
          <a:p>
            <a:endParaRPr lang="en-US" dirty="0"/>
          </a:p>
          <a:p>
            <a:r>
              <a:rPr lang="en-US" dirty="0"/>
              <a:t>Evaluate usability and accessibility using assessment methods in Ali, et al. (2023). </a:t>
            </a:r>
          </a:p>
        </p:txBody>
      </p:sp>
      <p:pic>
        <p:nvPicPr>
          <p:cNvPr id="4" name="Audio 3" descr="Slide 11: In the future, we intend to apply audio XAI methods in the context of accessibility and disability, learning lessons from necessary papers. Secondly, we will conduct co-design sessions with individuals who have sight loss and are partially sighted. Thirdly, if the audio explanations are not so helpful, we will be totally blind. &#10;We will implement the human in the loop approach. Finally, we will evaluate disability and accessibility using assessment methods in early 2023. For conclusions and questions, at this point, you can ask questions. &#10;">
            <a:hlinkClick r:id="" action="ppaction://media"/>
            <a:extLst>
              <a:ext uri="{FF2B5EF4-FFF2-40B4-BE49-F238E27FC236}">
                <a16:creationId xmlns:a16="http://schemas.microsoft.com/office/drawing/2014/main" id="{014FB728-F145-49FC-B7D8-28DA4D2DD82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882743" y="366692"/>
            <a:ext cx="1276325" cy="879305"/>
          </a:xfrm>
          <a:prstGeom prst="rect">
            <a:avLst/>
          </a:prstGeom>
        </p:spPr>
      </p:pic>
    </p:spTree>
    <p:extLst>
      <p:ext uri="{BB962C8B-B14F-4D97-AF65-F5344CB8AC3E}">
        <p14:creationId xmlns:p14="http://schemas.microsoft.com/office/powerpoint/2010/main" val="493897102"/>
      </p:ext>
    </p:extLst>
  </p:cSld>
  <p:clrMapOvr>
    <a:masterClrMapping/>
  </p:clrMapOvr>
  <mc:AlternateContent xmlns:mc="http://schemas.openxmlformats.org/markup-compatibility/2006" xmlns:p14="http://schemas.microsoft.com/office/powerpoint/2010/main">
    <mc:Choice Requires="p14">
      <p:transition spd="slow" p14:dur="2000" advTm="43692"/>
    </mc:Choice>
    <mc:Fallback xmlns="">
      <p:transition spd="slow" advTm="436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73212-42CD-20D9-1815-04952D88D195}"/>
              </a:ext>
            </a:extLst>
          </p:cNvPr>
          <p:cNvSpPr>
            <a:spLocks noGrp="1"/>
          </p:cNvSpPr>
          <p:nvPr>
            <p:ph type="title"/>
          </p:nvPr>
        </p:nvSpPr>
        <p:spPr/>
        <p:txBody>
          <a:bodyPr/>
          <a:lstStyle/>
          <a:p>
            <a:r>
              <a:rPr lang="en-US" dirty="0"/>
              <a:t>Conclusion &amp; Questions </a:t>
            </a:r>
          </a:p>
        </p:txBody>
      </p:sp>
      <p:sp>
        <p:nvSpPr>
          <p:cNvPr id="3" name="Content Placeholder 2">
            <a:extLst>
              <a:ext uri="{FF2B5EF4-FFF2-40B4-BE49-F238E27FC236}">
                <a16:creationId xmlns:a16="http://schemas.microsoft.com/office/drawing/2014/main" id="{D00A31D8-76AF-2F8C-7B49-DD4FEBEE6AD3}"/>
              </a:ext>
            </a:extLst>
          </p:cNvPr>
          <p:cNvSpPr>
            <a:spLocks noGrp="1"/>
          </p:cNvSpPr>
          <p:nvPr>
            <p:ph idx="13"/>
          </p:nvPr>
        </p:nvSpPr>
        <p:spPr>
          <a:xfrm>
            <a:off x="341811" y="1497724"/>
            <a:ext cx="8707596" cy="4756286"/>
          </a:xfrm>
        </p:spPr>
        <p:txBody>
          <a:bodyPr>
            <a:normAutofit/>
          </a:bodyPr>
          <a:lstStyle/>
          <a:p>
            <a:r>
              <a:rPr lang="en-US" dirty="0"/>
              <a:t>We hope this would be of help to people with various forms of visual disabilities. </a:t>
            </a:r>
          </a:p>
          <a:p>
            <a:endParaRPr lang="en-US" dirty="0"/>
          </a:p>
          <a:p>
            <a:endParaRPr lang="en-US" dirty="0"/>
          </a:p>
          <a:p>
            <a:pPr marL="0" indent="0">
              <a:buNone/>
            </a:pPr>
            <a:endParaRPr lang="en-US" dirty="0"/>
          </a:p>
          <a:p>
            <a:pPr marL="0" indent="0">
              <a:buNone/>
            </a:pPr>
            <a:r>
              <a:rPr lang="en-US" dirty="0"/>
              <a:t>             </a:t>
            </a:r>
            <a:r>
              <a:rPr lang="en-US" b="1" dirty="0"/>
              <a:t>THANK YOU</a:t>
            </a:r>
          </a:p>
        </p:txBody>
      </p:sp>
      <p:pic>
        <p:nvPicPr>
          <p:cNvPr id="5" name="Picture 4" descr="These are question marks that tell the audience that this the right time to ask questions. ">
            <a:extLst>
              <a:ext uri="{FF2B5EF4-FFF2-40B4-BE49-F238E27FC236}">
                <a16:creationId xmlns:a16="http://schemas.microsoft.com/office/drawing/2014/main" id="{B8D4675C-0E08-4660-8918-C92E3A14D0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0390" y="128239"/>
            <a:ext cx="4051610" cy="3300761"/>
          </a:xfrm>
          <a:prstGeom prst="rect">
            <a:avLst/>
          </a:prstGeom>
        </p:spPr>
      </p:pic>
      <p:pic>
        <p:nvPicPr>
          <p:cNvPr id="4" name="Audio 3" descr="Slide 12: But finally, we hope that this will be of help to people with various forms of visual impairments or visual disabilities. Thank you. These are the references. ">
            <a:hlinkClick r:id="" action="ppaction://media"/>
            <a:extLst>
              <a:ext uri="{FF2B5EF4-FFF2-40B4-BE49-F238E27FC236}">
                <a16:creationId xmlns:a16="http://schemas.microsoft.com/office/drawing/2014/main" id="{52266C7A-DB4B-466F-915A-55163CF9154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73225" y="3429000"/>
            <a:ext cx="2269486" cy="1487156"/>
          </a:xfrm>
          <a:prstGeom prst="rect">
            <a:avLst/>
          </a:prstGeom>
        </p:spPr>
      </p:pic>
    </p:spTree>
    <p:extLst>
      <p:ext uri="{BB962C8B-B14F-4D97-AF65-F5344CB8AC3E}">
        <p14:creationId xmlns:p14="http://schemas.microsoft.com/office/powerpoint/2010/main" val="948567239"/>
      </p:ext>
    </p:extLst>
  </p:cSld>
  <p:clrMapOvr>
    <a:masterClrMapping/>
  </p:clrMapOvr>
  <mc:AlternateContent xmlns:mc="http://schemas.openxmlformats.org/markup-compatibility/2006" xmlns:p14="http://schemas.microsoft.com/office/powerpoint/2010/main">
    <mc:Choice Requires="p14">
      <p:transition spd="slow" p14:dur="2000" advTm="16473"/>
    </mc:Choice>
    <mc:Fallback xmlns="">
      <p:transition spd="slow" advTm="164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70106-01FF-B4FD-6CCD-B4C59DDA99FE}"/>
              </a:ext>
            </a:extLst>
          </p:cNvPr>
          <p:cNvSpPr>
            <a:spLocks noGrp="1"/>
          </p:cNvSpPr>
          <p:nvPr>
            <p:ph type="title"/>
          </p:nvPr>
        </p:nvSpPr>
        <p:spPr/>
        <p:txBody>
          <a:bodyPr>
            <a:normAutofit/>
          </a:bodyPr>
          <a:lstStyle/>
          <a:p>
            <a:r>
              <a:rPr lang="en-US" dirty="0"/>
              <a:t>References </a:t>
            </a:r>
          </a:p>
        </p:txBody>
      </p:sp>
      <p:sp>
        <p:nvSpPr>
          <p:cNvPr id="3" name="Content Placeholder 2">
            <a:extLst>
              <a:ext uri="{FF2B5EF4-FFF2-40B4-BE49-F238E27FC236}">
                <a16:creationId xmlns:a16="http://schemas.microsoft.com/office/drawing/2014/main" id="{6170C05F-5282-B746-9455-DCD628D5316E}"/>
              </a:ext>
            </a:extLst>
          </p:cNvPr>
          <p:cNvSpPr>
            <a:spLocks noGrp="1"/>
          </p:cNvSpPr>
          <p:nvPr>
            <p:ph idx="13"/>
          </p:nvPr>
        </p:nvSpPr>
        <p:spPr>
          <a:xfrm>
            <a:off x="209843" y="1572322"/>
            <a:ext cx="11490960" cy="5044294"/>
          </a:xfrm>
        </p:spPr>
        <p:txBody>
          <a:bodyPr>
            <a:normAutofit/>
          </a:bodyPr>
          <a:lstStyle/>
          <a:p>
            <a:r>
              <a:rPr lang="en-CA" sz="1800" b="0" i="0" dirty="0">
                <a:effectLst/>
                <a:latin typeface="Arial" panose="020B0604020202020204" pitchFamily="34" charset="0"/>
              </a:rPr>
              <a:t>Ambreen Hanif, et al. A comprehensive survey of explainable artificial intelligence (</a:t>
            </a:r>
            <a:r>
              <a:rPr lang="en-CA" sz="1800" b="0" i="0" dirty="0" err="1">
                <a:effectLst/>
                <a:latin typeface="Arial" panose="020B0604020202020204" pitchFamily="34" charset="0"/>
              </a:rPr>
              <a:t>xai</a:t>
            </a:r>
            <a:r>
              <a:rPr lang="en-CA" sz="1800" b="0" i="0" dirty="0">
                <a:effectLst/>
                <a:latin typeface="Arial" panose="020B0604020202020204" pitchFamily="34" charset="0"/>
              </a:rPr>
              <a:t>) methods: Exploring transparency and interpretability. In International Conference on Web Information Systems Engineering, pages 915–925. Springer, 2023. </a:t>
            </a:r>
          </a:p>
          <a:p>
            <a:r>
              <a:rPr lang="en-US" sz="1800" dirty="0"/>
              <a:t>Abigale Stangl, et al. The potential of a visual dialogue agent in a tandem automated audio description system for videos. In Proceedings of the 25th International ACM SIGACCESS Conference on Computers and Accessibility, pages 1–17, 2023.</a:t>
            </a:r>
          </a:p>
          <a:p>
            <a:r>
              <a:rPr lang="en-US" sz="1800" dirty="0"/>
              <a:t>Shasta </a:t>
            </a:r>
            <a:r>
              <a:rPr lang="en-US" sz="1800" dirty="0" err="1"/>
              <a:t>Ihorn</a:t>
            </a:r>
            <a:r>
              <a:rPr lang="en-US" sz="1800" dirty="0"/>
              <a:t>, et al. </a:t>
            </a:r>
            <a:r>
              <a:rPr lang="en-US" sz="1800" dirty="0" err="1"/>
              <a:t>Narrationbot</a:t>
            </a:r>
            <a:r>
              <a:rPr lang="en-US" sz="1800" dirty="0"/>
              <a:t> and infobot: A hybrid system for automated video description. </a:t>
            </a:r>
            <a:r>
              <a:rPr lang="en-US" sz="1800" dirty="0" err="1"/>
              <a:t>arXiv</a:t>
            </a:r>
            <a:r>
              <a:rPr lang="en-US" sz="1800" dirty="0"/>
              <a:t> preprint arXiv:2111.03994, 2021</a:t>
            </a:r>
          </a:p>
          <a:p>
            <a:r>
              <a:rPr lang="en-US" sz="1800" dirty="0"/>
              <a:t>Aditya </a:t>
            </a:r>
            <a:r>
              <a:rPr lang="en-US" sz="1800" dirty="0" err="1"/>
              <a:t>Bodi</a:t>
            </a:r>
            <a:r>
              <a:rPr lang="en-US" sz="1800" dirty="0"/>
              <a:t>, et al. Automated video description for blind and low vision users. In Extended Abstracts of the 2021 CHI Conference on Human Factors in Computing Systems, pages 1–7, 2021.</a:t>
            </a:r>
          </a:p>
          <a:p>
            <a:r>
              <a:rPr lang="en-US" sz="1800" dirty="0" err="1"/>
              <a:t>Akman</a:t>
            </a:r>
            <a:r>
              <a:rPr lang="en-US" sz="1800" dirty="0"/>
              <a:t> A, Schuller BW. Audio Explainable Artificial Intelligence: A Review. </a:t>
            </a:r>
            <a:r>
              <a:rPr lang="en-US" sz="1800" dirty="0" err="1"/>
              <a:t>Intell</a:t>
            </a:r>
            <a:r>
              <a:rPr lang="en-US" sz="1800" dirty="0"/>
              <a:t>. </a:t>
            </a:r>
            <a:r>
              <a:rPr lang="en-US" sz="1800" dirty="0" err="1"/>
              <a:t>Comput</a:t>
            </a:r>
            <a:r>
              <a:rPr lang="en-US" sz="1800" dirty="0"/>
              <a:t>.; 3:Article 0074. 2024. https://doi.org/10.34133/icomputing.0074. </a:t>
            </a:r>
          </a:p>
          <a:p>
            <a:r>
              <a:rPr lang="en-US" sz="1800" dirty="0"/>
              <a:t>Sajid Ali, et al. Explainable artificial intelligence (</a:t>
            </a:r>
            <a:r>
              <a:rPr lang="en-US" sz="1800" dirty="0" err="1"/>
              <a:t>xai</a:t>
            </a:r>
            <a:r>
              <a:rPr lang="en-US" sz="1800" dirty="0"/>
              <a:t>): What we know and what is left to attain trustworthy artificial intelligence. Information Fusion, 99:101805, 2023</a:t>
            </a:r>
          </a:p>
        </p:txBody>
      </p:sp>
      <p:pic>
        <p:nvPicPr>
          <p:cNvPr id="4" name="Audio 3" descr="Slide 13: One can study any one of them (references) for more information.">
            <a:hlinkClick r:id="" action="ppaction://media"/>
            <a:extLst>
              <a:ext uri="{FF2B5EF4-FFF2-40B4-BE49-F238E27FC236}">
                <a16:creationId xmlns:a16="http://schemas.microsoft.com/office/drawing/2014/main" id="{0D3A13C7-D3AA-4410-B563-74368049B1E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150762" y="241384"/>
            <a:ext cx="1666855" cy="1075275"/>
          </a:xfrm>
          <a:prstGeom prst="rect">
            <a:avLst/>
          </a:prstGeom>
        </p:spPr>
      </p:pic>
    </p:spTree>
    <p:extLst>
      <p:ext uri="{BB962C8B-B14F-4D97-AF65-F5344CB8AC3E}">
        <p14:creationId xmlns:p14="http://schemas.microsoft.com/office/powerpoint/2010/main" val="1267358117"/>
      </p:ext>
    </p:extLst>
  </p:cSld>
  <p:clrMapOvr>
    <a:masterClrMapping/>
  </p:clrMapOvr>
  <mc:AlternateContent xmlns:mc="http://schemas.openxmlformats.org/markup-compatibility/2006" xmlns:p14="http://schemas.microsoft.com/office/powerpoint/2010/main">
    <mc:Choice Requires="p14">
      <p:transition spd="slow" p14:dur="2000" advTm="9809"/>
    </mc:Choice>
    <mc:Fallback xmlns="">
      <p:transition spd="slow" advTm="98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oundatio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b6394e7d-bb77-4d04-b189-d6980e0b1240">
      <UserInfo>
        <DisplayName>Sheetal Kochhar</DisplayName>
        <AccountId>2705</AccountId>
        <AccountType/>
      </UserInfo>
      <UserInfo>
        <DisplayName>Kathy Beitz</DisplayName>
        <AccountId>2014</AccountId>
        <AccountType/>
      </UserInfo>
    </SharedWithUsers>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Props1.xml><?xml version="1.0" encoding="utf-8"?>
<ds:datastoreItem xmlns:ds="http://schemas.openxmlformats.org/officeDocument/2006/customXml" ds:itemID="{09282928-BD20-475C-A603-9ED437284E3C}"/>
</file>

<file path=customXml/itemProps2.xml><?xml version="1.0" encoding="utf-8"?>
<ds:datastoreItem xmlns:ds="http://schemas.openxmlformats.org/officeDocument/2006/customXml" ds:itemID="{FB70C895-0A88-4635-AFBB-1F60B0B9392A}">
  <ds:schemaRefs>
    <ds:schemaRef ds:uri="http://schemas.microsoft.com/sharepoint/v3/contenttype/forms"/>
  </ds:schemaRefs>
</ds:datastoreItem>
</file>

<file path=customXml/itemProps3.xml><?xml version="1.0" encoding="utf-8"?>
<ds:datastoreItem xmlns:ds="http://schemas.openxmlformats.org/officeDocument/2006/customXml" ds:itemID="{211ADB0B-D98A-46FC-B955-ECD6AEB81BD0}">
  <ds:schemaRefs>
    <ds:schemaRef ds:uri="8cbfa2e6-779d-4850-9ce1-69bc82e770ca"/>
    <ds:schemaRef ds:uri="http://www.w3.org/XML/1998/namespace"/>
    <ds:schemaRef ds:uri="http://schemas.openxmlformats.org/package/2006/metadata/core-properties"/>
    <ds:schemaRef ds:uri="http://schemas.microsoft.com/office/infopath/2007/PartnerControls"/>
    <ds:schemaRef ds:uri="http://schemas.microsoft.com/office/2006/documentManagement/types"/>
    <ds:schemaRef ds:uri="http://purl.org/dc/elements/1.1/"/>
    <ds:schemaRef ds:uri="http://purl.org/dc/dcmitype/"/>
    <ds:schemaRef ds:uri="http://schemas.microsoft.com/office/2006/metadata/properties"/>
    <ds:schemaRef ds:uri="http://purl.org/dc/terms/"/>
    <ds:schemaRef ds:uri="77050c3b-dfe0-49ea-918e-b2ea2b80fa5e"/>
  </ds:schemaRefs>
</ds:datastoreItem>
</file>

<file path=docProps/app.xml><?xml version="1.0" encoding="utf-8"?>
<Properties xmlns="http://schemas.openxmlformats.org/officeDocument/2006/extended-properties" xmlns:vt="http://schemas.openxmlformats.org/officeDocument/2006/docPropsVTypes">
  <Template>Ion</Template>
  <TotalTime>7669</TotalTime>
  <Words>808</Words>
  <Application>Microsoft Macintosh PowerPoint</Application>
  <PresentationFormat>Widescreen</PresentationFormat>
  <Paragraphs>87</Paragraphs>
  <Slides>13</Slides>
  <Notes>0</Notes>
  <HiddenSlides>0</HiddenSlides>
  <MMClips>13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Arial Black</vt:lpstr>
      <vt:lpstr>Calibri</vt:lpstr>
      <vt:lpstr>Office Theme</vt:lpstr>
      <vt:lpstr>XAI: From Audio Descriptions to Audio Explanations for Individuals who are Blind and Partially-sighted</vt:lpstr>
      <vt:lpstr>Statement of the Problem</vt:lpstr>
      <vt:lpstr>Standard Machine Learning Cycle (Hanif, et al., 2023) </vt:lpstr>
      <vt:lpstr>Background: Explainable AI (XAI)</vt:lpstr>
      <vt:lpstr>Methodology &amp; Search</vt:lpstr>
      <vt:lpstr>Video Accessibility &amp; Human Centered Computing (HCC)  </vt:lpstr>
      <vt:lpstr>NarrationBot+InfoBot system with Scenes (Stangl, et al., 2023)</vt:lpstr>
      <vt:lpstr>Video Accessibility &amp; Human Centered Computing (HCC) Contd.  </vt:lpstr>
      <vt:lpstr>Proposed Solution:  </vt:lpstr>
      <vt:lpstr>Audio Explainable AI methods without Accessibility for Individuals with Disabilities</vt:lpstr>
      <vt:lpstr>Future Studies/Activities </vt:lpstr>
      <vt:lpstr>Conclusion &amp; Questions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chukwunonso nwokoye</dc:creator>
  <cp:lastModifiedBy>Microsoft Office User</cp:lastModifiedBy>
  <cp:revision>232</cp:revision>
  <dcterms:modified xsi:type="dcterms:W3CDTF">2024-04-23T15:11:28Z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0x01010016854D97A60FCF41B88A27D4CC75ABDC</vt:lpwstr>
  </property>
</Properties>
</file>