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390" r:id="rId6"/>
    <p:sldId id="400" r:id="rId7"/>
    <p:sldId id="386" r:id="rId8"/>
    <p:sldId id="312" r:id="rId9"/>
    <p:sldId id="399" r:id="rId10"/>
    <p:sldId id="402" r:id="rId11"/>
    <p:sldId id="401" r:id="rId12"/>
    <p:sldId id="383" r:id="rId13"/>
    <p:sldId id="388" r:id="rId14"/>
    <p:sldId id="389" r:id="rId15"/>
    <p:sldId id="403" r:id="rId16"/>
    <p:sldId id="39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1" autoAdjust="0"/>
    <p:restoredTop sz="86421" autoAdjust="0"/>
  </p:normalViewPr>
  <p:slideViewPr>
    <p:cSldViewPr snapToGrid="0">
      <p:cViewPr varScale="1">
        <p:scale>
          <a:sx n="76" d="100"/>
          <a:sy n="76" d="100"/>
        </p:scale>
        <p:origin x="302" y="67"/>
      </p:cViewPr>
      <p:guideLst/>
    </p:cSldViewPr>
  </p:slideViewPr>
  <p:outlineViewPr>
    <p:cViewPr>
      <p:scale>
        <a:sx n="33" d="100"/>
        <a:sy n="33" d="100"/>
      </p:scale>
      <p:origin x="0" y="-693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7ECFC6-C78F-463D-A0EC-41EF6B1A39F9}" type="datetimeFigureOut">
              <a:rPr lang="en-CA" smtClean="0"/>
              <a:t>2024-04-23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2A3BBF-F395-492B-A2FF-5F2872FD84E1}" type="slidenum">
              <a:rPr lang="en-CA" smtClean="0"/>
              <a:t>‹#›</a:t>
            </a:fld>
            <a:endParaRPr lang="en-CA"/>
          </a:p>
        </p:txBody>
      </p:sp>
    </p:spTree>
    <p:extLst>
      <p:ext uri="{BB962C8B-B14F-4D97-AF65-F5344CB8AC3E}">
        <p14:creationId xmlns:p14="http://schemas.microsoft.com/office/powerpoint/2010/main" val="2710721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D2A3BBF-F395-492B-A2FF-5F2872FD84E1}" type="slidenum">
              <a:rPr lang="en-CA" smtClean="0"/>
              <a:t>4</a:t>
            </a:fld>
            <a:endParaRPr lang="en-CA"/>
          </a:p>
        </p:txBody>
      </p:sp>
    </p:spTree>
    <p:extLst>
      <p:ext uri="{BB962C8B-B14F-4D97-AF65-F5344CB8AC3E}">
        <p14:creationId xmlns:p14="http://schemas.microsoft.com/office/powerpoint/2010/main" val="3092457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D2A3BBF-F395-492B-A2FF-5F2872FD84E1}" type="slidenum">
              <a:rPr lang="en-CA" smtClean="0"/>
              <a:t>10</a:t>
            </a:fld>
            <a:endParaRPr lang="en-CA"/>
          </a:p>
        </p:txBody>
      </p:sp>
    </p:spTree>
    <p:extLst>
      <p:ext uri="{BB962C8B-B14F-4D97-AF65-F5344CB8AC3E}">
        <p14:creationId xmlns:p14="http://schemas.microsoft.com/office/powerpoint/2010/main" val="21436557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oup Titl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CB91BA6-3E26-45AE-B9AA-F777A64E97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7630"/>
            <a:ext cx="12192000" cy="5712279"/>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5" y="3429000"/>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3" y="4411649"/>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18" name="Picture 17">
            <a:extLst>
              <a:ext uri="{FF2B5EF4-FFF2-40B4-BE49-F238E27FC236}">
                <a16:creationId xmlns:a16="http://schemas.microsoft.com/office/drawing/2014/main" id="{1FB16F5F-3E80-4C10-8420-1D50820407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3671" y="918643"/>
            <a:ext cx="4604657" cy="1679345"/>
          </a:xfrm>
          <a:prstGeom prst="rect">
            <a:avLst/>
          </a:prstGeom>
        </p:spPr>
      </p:pic>
    </p:spTree>
    <p:extLst>
      <p:ext uri="{BB962C8B-B14F-4D97-AF65-F5344CB8AC3E}">
        <p14:creationId xmlns:p14="http://schemas.microsoft.com/office/powerpoint/2010/main" val="2238058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oup 1">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A958B20-4C43-468A-B7B2-D71EB4CA4535}"/>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702132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oup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8" name="Picture 7">
            <a:extLst>
              <a:ext uri="{FF2B5EF4-FFF2-40B4-BE49-F238E27FC236}">
                <a16:creationId xmlns:a16="http://schemas.microsoft.com/office/drawing/2014/main" id="{272F460C-6E8B-4B3F-A3E4-DB405CA19ADE}"/>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239659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oup 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0FD41F17-74A0-4532-9DC7-471927B780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743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oup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DFF5E1-4A3D-4857-B3B7-67F0935984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924281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D96DD0-72C6-4BC2-9528-CF20F6F16E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4" y="4470301"/>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2" y="5452950"/>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7" name="Picture 6">
            <a:extLst>
              <a:ext uri="{FF2B5EF4-FFF2-40B4-BE49-F238E27FC236}">
                <a16:creationId xmlns:a16="http://schemas.microsoft.com/office/drawing/2014/main" id="{5228E658-851A-47C4-BF2C-19FB6F2EFE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11185" y="916481"/>
            <a:ext cx="5169627" cy="2637339"/>
          </a:xfrm>
          <a:prstGeom prst="rect">
            <a:avLst/>
          </a:prstGeom>
        </p:spPr>
      </p:pic>
    </p:spTree>
    <p:extLst>
      <p:ext uri="{BB962C8B-B14F-4D97-AF65-F5344CB8AC3E}">
        <p14:creationId xmlns:p14="http://schemas.microsoft.com/office/powerpoint/2010/main" val="97836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ndation 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113EE0-FBB6-4A60-BB4E-52A0558FA5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1A10CD5E-7602-40C3-9259-3CE3DB41143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94660" y="1846819"/>
            <a:ext cx="6202680" cy="3164362"/>
          </a:xfrm>
          <a:prstGeom prst="rect">
            <a:avLst/>
          </a:prstGeom>
        </p:spPr>
      </p:pic>
    </p:spTree>
    <p:extLst>
      <p:ext uri="{BB962C8B-B14F-4D97-AF65-F5344CB8AC3E}">
        <p14:creationId xmlns:p14="http://schemas.microsoft.com/office/powerpoint/2010/main" val="211499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ndation 1">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A958B20-4C43-468A-B7B2-D71EB4CA4535}"/>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57491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undation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8" name="Picture 7">
            <a:extLst>
              <a:ext uri="{FF2B5EF4-FFF2-40B4-BE49-F238E27FC236}">
                <a16:creationId xmlns:a16="http://schemas.microsoft.com/office/drawing/2014/main" id="{272F460C-6E8B-4B3F-A3E4-DB405CA19ADE}"/>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283652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ndation 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0FD41F17-74A0-4532-9DC7-471927B780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843366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ndation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DFF5E1-4A3D-4857-B3B7-67F093598483}"/>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4144521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LR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F96CD5-2EA9-4FE0-AAA3-20C6BD5885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4" y="4470301"/>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2" y="5452950"/>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7" name="Picture 6">
            <a:extLst>
              <a:ext uri="{FF2B5EF4-FFF2-40B4-BE49-F238E27FC236}">
                <a16:creationId xmlns:a16="http://schemas.microsoft.com/office/drawing/2014/main" id="{CE1D7883-1799-48B0-BEA7-EBA9C8C712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98630" y="1148291"/>
            <a:ext cx="6394738" cy="2173719"/>
          </a:xfrm>
          <a:prstGeom prst="rect">
            <a:avLst/>
          </a:prstGeom>
        </p:spPr>
      </p:pic>
    </p:spTree>
    <p:extLst>
      <p:ext uri="{BB962C8B-B14F-4D97-AF65-F5344CB8AC3E}">
        <p14:creationId xmlns:p14="http://schemas.microsoft.com/office/powerpoint/2010/main" val="4042785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LR 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40FC93-3831-4540-9D66-5AC1E4F25A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5DD60C36-DD5E-4CEC-ABE3-0918B5E7D8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39900" y="2152215"/>
            <a:ext cx="7512199" cy="2553570"/>
          </a:xfrm>
          <a:prstGeom prst="rect">
            <a:avLst/>
          </a:prstGeom>
        </p:spPr>
      </p:pic>
    </p:spTree>
    <p:extLst>
      <p:ext uri="{BB962C8B-B14F-4D97-AF65-F5344CB8AC3E}">
        <p14:creationId xmlns:p14="http://schemas.microsoft.com/office/powerpoint/2010/main" val="2746971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LR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AB86FCD-3203-48E4-8D70-01103B8E1C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201248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LR 2">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FFA705B-0BBA-48CE-992C-D5256EEE23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051362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LR 3">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8BACFDB-8FE8-4DBC-9D91-D6988CFFA1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1732313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LR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E37707C-4DC7-498A-BF01-31784E5E9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20"/>
            <a:ext cx="12192000" cy="161925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073521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BCS Tit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BB956A-389E-4C2B-98C1-BB2F324C4B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DE3276AC-D5AC-4F4F-8748-B205C7FC5ED9}"/>
              </a:ext>
            </a:extLst>
          </p:cNvPr>
          <p:cNvSpPr>
            <a:spLocks noGrp="1"/>
          </p:cNvSpPr>
          <p:nvPr>
            <p:ph type="ctrTitle"/>
          </p:nvPr>
        </p:nvSpPr>
        <p:spPr>
          <a:xfrm>
            <a:off x="1231174" y="4470301"/>
            <a:ext cx="9729650" cy="787464"/>
          </a:xfrm>
        </p:spPr>
        <p:txBody>
          <a:bodyPr anchor="b">
            <a:noAutofit/>
          </a:bodyPr>
          <a:lstStyle>
            <a:lvl1pPr algn="ctr">
              <a:defRPr sz="4400"/>
            </a:lvl1pPr>
          </a:lstStyle>
          <a:p>
            <a:r>
              <a:rPr lang="en-US" dirty="0"/>
              <a:t>Click to edit Master title style</a:t>
            </a:r>
            <a:endParaRPr lang="en-CA" dirty="0"/>
          </a:p>
        </p:txBody>
      </p:sp>
      <p:sp>
        <p:nvSpPr>
          <p:cNvPr id="17" name="Subtitle 2">
            <a:extLst>
              <a:ext uri="{FF2B5EF4-FFF2-40B4-BE49-F238E27FC236}">
                <a16:creationId xmlns:a16="http://schemas.microsoft.com/office/drawing/2014/main" id="{93A987B6-C6C0-43A1-B8AF-261D22AECD09}"/>
              </a:ext>
            </a:extLst>
          </p:cNvPr>
          <p:cNvSpPr>
            <a:spLocks noGrp="1"/>
          </p:cNvSpPr>
          <p:nvPr>
            <p:ph type="subTitle" idx="1"/>
          </p:nvPr>
        </p:nvSpPr>
        <p:spPr>
          <a:xfrm>
            <a:off x="1933302" y="5452950"/>
            <a:ext cx="8325394" cy="596537"/>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9" name="Picture 8">
            <a:extLst>
              <a:ext uri="{FF2B5EF4-FFF2-40B4-BE49-F238E27FC236}">
                <a16:creationId xmlns:a16="http://schemas.microsoft.com/office/drawing/2014/main" id="{881FFFA4-E311-4722-903F-4825BB1A7F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3336" y="970608"/>
            <a:ext cx="4625326" cy="2529084"/>
          </a:xfrm>
          <a:prstGeom prst="rect">
            <a:avLst/>
          </a:prstGeom>
        </p:spPr>
      </p:pic>
    </p:spTree>
    <p:extLst>
      <p:ext uri="{BB962C8B-B14F-4D97-AF65-F5344CB8AC3E}">
        <p14:creationId xmlns:p14="http://schemas.microsoft.com/office/powerpoint/2010/main" val="4126139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BCS 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A4DD90-5C06-42AD-B7E7-AAEB1DF844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EDBF5872-59BF-4552-B705-8DD9AA1DBF8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22549" y="1693788"/>
            <a:ext cx="6346900" cy="3470424"/>
          </a:xfrm>
          <a:prstGeom prst="rect">
            <a:avLst/>
          </a:prstGeom>
        </p:spPr>
      </p:pic>
    </p:spTree>
    <p:extLst>
      <p:ext uri="{BB962C8B-B14F-4D97-AF65-F5344CB8AC3E}">
        <p14:creationId xmlns:p14="http://schemas.microsoft.com/office/powerpoint/2010/main" val="1447933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BCS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1047A40-3323-49EC-86CD-1ED1766106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18" name="Title 1">
            <a:extLst>
              <a:ext uri="{FF2B5EF4-FFF2-40B4-BE49-F238E27FC236}">
                <a16:creationId xmlns:a16="http://schemas.microsoft.com/office/drawing/2014/main" id="{C50897DB-40E8-4358-9AB9-D436370B45EA}"/>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
        <p:nvSpPr>
          <p:cNvPr id="19" name="Content Placeholder 2">
            <a:extLst>
              <a:ext uri="{FF2B5EF4-FFF2-40B4-BE49-F238E27FC236}">
                <a16:creationId xmlns:a16="http://schemas.microsoft.com/office/drawing/2014/main" id="{E09B72E5-EB43-4A08-AE56-FA789D970D62}"/>
              </a:ext>
            </a:extLst>
          </p:cNvPr>
          <p:cNvSpPr>
            <a:spLocks noGrp="1"/>
          </p:cNvSpPr>
          <p:nvPr>
            <p:ph idx="13"/>
          </p:nvPr>
        </p:nvSpPr>
        <p:spPr>
          <a:xfrm>
            <a:off x="350520" y="1825624"/>
            <a:ext cx="11490960" cy="4117976"/>
          </a:xfrm>
        </p:spPr>
        <p:txBody>
          <a:bodyPr/>
          <a:lstStyle/>
          <a:p>
            <a:endParaRPr lang="en-US" dirty="0"/>
          </a:p>
        </p:txBody>
      </p:sp>
    </p:spTree>
    <p:extLst>
      <p:ext uri="{BB962C8B-B14F-4D97-AF65-F5344CB8AC3E}">
        <p14:creationId xmlns:p14="http://schemas.microsoft.com/office/powerpoint/2010/main" val="1324540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BCS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3067CC-E3F3-4A34-840D-E63064934A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3" name="Content Placeholder 2">
            <a:extLst>
              <a:ext uri="{FF2B5EF4-FFF2-40B4-BE49-F238E27FC236}">
                <a16:creationId xmlns:a16="http://schemas.microsoft.com/office/drawing/2014/main" id="{972360CB-AD9E-4DCA-AA90-E9794E700CE7}"/>
              </a:ext>
            </a:extLst>
          </p:cNvPr>
          <p:cNvSpPr>
            <a:spLocks noGrp="1"/>
          </p:cNvSpPr>
          <p:nvPr>
            <p:ph sz="half" idx="1"/>
          </p:nvPr>
        </p:nvSpPr>
        <p:spPr>
          <a:xfrm>
            <a:off x="350520" y="1825625"/>
            <a:ext cx="5669280" cy="41557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40AB54-2AC5-42ED-A6C0-C83BDF4485C8}"/>
              </a:ext>
            </a:extLst>
          </p:cNvPr>
          <p:cNvSpPr>
            <a:spLocks noGrp="1"/>
          </p:cNvSpPr>
          <p:nvPr>
            <p:ph sz="half" idx="2"/>
          </p:nvPr>
        </p:nvSpPr>
        <p:spPr>
          <a:xfrm>
            <a:off x="6172199" y="1825625"/>
            <a:ext cx="5669279" cy="41557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0DFB8FBF-88DC-4DD8-9CE1-58AD45962904}"/>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3945081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BCS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710832-C918-4A83-AE12-A274170B4A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3" name="Text Placeholder 2">
            <a:extLst>
              <a:ext uri="{FF2B5EF4-FFF2-40B4-BE49-F238E27FC236}">
                <a16:creationId xmlns:a16="http://schemas.microsoft.com/office/drawing/2014/main" id="{8CAA8111-B795-40B3-BFBA-CD500234FCA4}"/>
              </a:ext>
            </a:extLst>
          </p:cNvPr>
          <p:cNvSpPr>
            <a:spLocks noGrp="1"/>
          </p:cNvSpPr>
          <p:nvPr>
            <p:ph type="body" idx="1"/>
          </p:nvPr>
        </p:nvSpPr>
        <p:spPr>
          <a:xfrm>
            <a:off x="350520"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19F3AE5-0767-43CF-BAAC-FEC0DA3ADC62}"/>
              </a:ext>
            </a:extLst>
          </p:cNvPr>
          <p:cNvSpPr>
            <a:spLocks noGrp="1"/>
          </p:cNvSpPr>
          <p:nvPr>
            <p:ph sz="half" idx="2"/>
          </p:nvPr>
        </p:nvSpPr>
        <p:spPr>
          <a:xfrm>
            <a:off x="350520"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147224E-F9E4-4E30-9542-E53D83DB9585}"/>
              </a:ext>
            </a:extLst>
          </p:cNvPr>
          <p:cNvSpPr>
            <a:spLocks noGrp="1"/>
          </p:cNvSpPr>
          <p:nvPr>
            <p:ph type="body" sz="quarter" idx="3"/>
          </p:nvPr>
        </p:nvSpPr>
        <p:spPr>
          <a:xfrm>
            <a:off x="6172199" y="1681163"/>
            <a:ext cx="564705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D0C5BB-4832-4A70-9CC4-03E41F7337FE}"/>
              </a:ext>
            </a:extLst>
          </p:cNvPr>
          <p:cNvSpPr>
            <a:spLocks noGrp="1"/>
          </p:cNvSpPr>
          <p:nvPr>
            <p:ph sz="quarter" idx="4"/>
          </p:nvPr>
        </p:nvSpPr>
        <p:spPr>
          <a:xfrm>
            <a:off x="6172199" y="2505075"/>
            <a:ext cx="5647055" cy="34123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itle 1">
            <a:extLst>
              <a:ext uri="{FF2B5EF4-FFF2-40B4-BE49-F238E27FC236}">
                <a16:creationId xmlns:a16="http://schemas.microsoft.com/office/drawing/2014/main" id="{BB686690-060E-4EF9-B6BC-C2B60E2667ED}"/>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1920152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BCS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A31839-5BAE-4BAB-9317-C4C240550B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9250"/>
          </a:xfrm>
          <a:prstGeom prst="rect">
            <a:avLst/>
          </a:prstGeom>
        </p:spPr>
      </p:pic>
      <p:sp>
        <p:nvSpPr>
          <p:cNvPr id="9" name="Title 1">
            <a:extLst>
              <a:ext uri="{FF2B5EF4-FFF2-40B4-BE49-F238E27FC236}">
                <a16:creationId xmlns:a16="http://schemas.microsoft.com/office/drawing/2014/main" id="{AD2EDC47-45F1-4D08-A619-AE3E37027123}"/>
              </a:ext>
            </a:extLst>
          </p:cNvPr>
          <p:cNvSpPr>
            <a:spLocks noGrp="1"/>
          </p:cNvSpPr>
          <p:nvPr>
            <p:ph type="title"/>
          </p:nvPr>
        </p:nvSpPr>
        <p:spPr>
          <a:xfrm>
            <a:off x="341811" y="241384"/>
            <a:ext cx="10515600" cy="879305"/>
          </a:xfrm>
        </p:spPr>
        <p:txBody>
          <a:bodyPr/>
          <a:lstStyle/>
          <a:p>
            <a:r>
              <a:rPr lang="en-US" dirty="0"/>
              <a:t>Click to edit Master title style</a:t>
            </a:r>
            <a:endParaRPr lang="en-CA" dirty="0"/>
          </a:p>
        </p:txBody>
      </p:sp>
    </p:spTree>
    <p:extLst>
      <p:ext uri="{BB962C8B-B14F-4D97-AF65-F5344CB8AC3E}">
        <p14:creationId xmlns:p14="http://schemas.microsoft.com/office/powerpoint/2010/main" val="2264234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6D776-07DD-4316-888A-E9CA60C4712A}"/>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CA4D5C5A-A0DE-4ABC-8249-E8DC54ABE399}"/>
              </a:ext>
            </a:extLst>
          </p:cNvPr>
          <p:cNvSpPr>
            <a:spLocks noGrp="1"/>
          </p:cNvSpPr>
          <p:nvPr>
            <p:ph type="title"/>
          </p:nvPr>
        </p:nvSpPr>
        <p:spPr>
          <a:xfrm>
            <a:off x="341811" y="241384"/>
            <a:ext cx="10515600" cy="879305"/>
          </a:xfrm>
          <a:prstGeom prst="rect">
            <a:avLst/>
          </a:prstGeom>
        </p:spPr>
        <p:txBody>
          <a:bodyPr/>
          <a:lstStyle/>
          <a:p>
            <a:r>
              <a:rPr lang="en-US" dirty="0"/>
              <a:t>Click to edit Master title style</a:t>
            </a:r>
            <a:endParaRPr lang="en-CA" dirty="0"/>
          </a:p>
        </p:txBody>
      </p:sp>
      <p:sp>
        <p:nvSpPr>
          <p:cNvPr id="10" name="Content Placeholder 2">
            <a:extLst>
              <a:ext uri="{FF2B5EF4-FFF2-40B4-BE49-F238E27FC236}">
                <a16:creationId xmlns:a16="http://schemas.microsoft.com/office/drawing/2014/main" id="{2D43F492-E379-4E63-8252-95D4472A79B3}"/>
              </a:ext>
            </a:extLst>
          </p:cNvPr>
          <p:cNvSpPr>
            <a:spLocks noGrp="1"/>
          </p:cNvSpPr>
          <p:nvPr>
            <p:ph idx="13"/>
          </p:nvPr>
        </p:nvSpPr>
        <p:spPr>
          <a:xfrm>
            <a:off x="350520" y="1825624"/>
            <a:ext cx="11490960" cy="4235542"/>
          </a:xfrm>
          <a:prstGeom prst="rect">
            <a:avLst/>
          </a:prstGeom>
        </p:spPr>
        <p:txBody>
          <a:bodyPr/>
          <a:lstStyle/>
          <a:p>
            <a:endParaRPr lang="en-US" dirty="0"/>
          </a:p>
        </p:txBody>
      </p:sp>
    </p:spTree>
    <p:extLst>
      <p:ext uri="{BB962C8B-B14F-4D97-AF65-F5344CB8AC3E}">
        <p14:creationId xmlns:p14="http://schemas.microsoft.com/office/powerpoint/2010/main" val="1400804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BC232E-5E4C-401A-B12E-14950E95F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D3648B8-1C52-48CE-BA3C-2E6B3CD33A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94E41F3-98F4-4C10-89DB-13690C39D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BBD89A-07A4-4BFC-AAD6-BF10885569BA}" type="datetimeFigureOut">
              <a:rPr lang="en-CA" smtClean="0"/>
              <a:t>2024-04-23</a:t>
            </a:fld>
            <a:endParaRPr lang="en-CA"/>
          </a:p>
        </p:txBody>
      </p:sp>
      <p:sp>
        <p:nvSpPr>
          <p:cNvPr id="5" name="Footer Placeholder 4">
            <a:extLst>
              <a:ext uri="{FF2B5EF4-FFF2-40B4-BE49-F238E27FC236}">
                <a16:creationId xmlns:a16="http://schemas.microsoft.com/office/drawing/2014/main" id="{1AE43DDD-FEB8-4581-81D9-E8D8E76737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89BA681-0FF5-47A1-8B08-BCFBC0B38A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72C48D-6415-417E-A7AE-A66EB396C573}" type="slidenum">
              <a:rPr lang="en-CA" smtClean="0"/>
              <a:t>‹#›</a:t>
            </a:fld>
            <a:endParaRPr lang="en-CA"/>
          </a:p>
        </p:txBody>
      </p:sp>
    </p:spTree>
    <p:extLst>
      <p:ext uri="{BB962C8B-B14F-4D97-AF65-F5344CB8AC3E}">
        <p14:creationId xmlns:p14="http://schemas.microsoft.com/office/powerpoint/2010/main" val="3035459497"/>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52" r:id="rId3"/>
    <p:sldLayoutId id="2147483653" r:id="rId4"/>
    <p:sldLayoutId id="2147483654" r:id="rId5"/>
    <p:sldLayoutId id="2147483676" r:id="rId6"/>
    <p:sldLayoutId id="2147483661" r:id="rId7"/>
    <p:sldLayoutId id="2147483671" r:id="rId8"/>
    <p:sldLayoutId id="2147483672" r:id="rId9"/>
    <p:sldLayoutId id="2147483673" r:id="rId10"/>
    <p:sldLayoutId id="2147483674" r:id="rId11"/>
    <p:sldLayoutId id="2147483675" r:id="rId12"/>
    <p:sldLayoutId id="2147483662" r:id="rId13"/>
    <p:sldLayoutId id="2147483667" r:id="rId14"/>
    <p:sldLayoutId id="2147483668" r:id="rId15"/>
    <p:sldLayoutId id="2147483669" r:id="rId16"/>
    <p:sldLayoutId id="2147483670" r:id="rId17"/>
    <p:sldLayoutId id="2147483677" r:id="rId18"/>
    <p:sldLayoutId id="2147483678" r:id="rId19"/>
    <p:sldLayoutId id="2147483679" r:id="rId20"/>
    <p:sldLayoutId id="2147483680" r:id="rId21"/>
    <p:sldLayoutId id="2147483681" r:id="rId22"/>
    <p:sldLayoutId id="2147483682" r:id="rId23"/>
    <p:sldLayoutId id="214748368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2.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12.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2.png"/><Relationship Id="rId5" Type="http://schemas.openxmlformats.org/officeDocument/2006/relationships/hyperlink" Target="https://spj.science.org/doi/10.34133/icomputing.0074" TargetMode="External"/><Relationship Id="rId4"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12.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11C96-E055-4F75-B7C6-7559F101CDC2}"/>
              </a:ext>
            </a:extLst>
          </p:cNvPr>
          <p:cNvSpPr>
            <a:spLocks noGrp="1"/>
          </p:cNvSpPr>
          <p:nvPr>
            <p:ph type="ctrTitle"/>
          </p:nvPr>
        </p:nvSpPr>
        <p:spPr>
          <a:xfrm>
            <a:off x="511090" y="734907"/>
            <a:ext cx="10697227" cy="2972120"/>
          </a:xfrm>
          <a:solidFill>
            <a:srgbClr val="FFF300"/>
          </a:solidFill>
        </p:spPr>
        <p:txBody>
          <a:bodyPr/>
          <a:lstStyle/>
          <a:p>
            <a:r>
              <a:rPr lang="en-US" dirty="0"/>
              <a:t>XAI: </a:t>
            </a:r>
            <a:r>
              <a:rPr lang="fr-FR" dirty="0"/>
              <a:t>Des descriptions audio aux explications audio pour les personnes aveugles et malvoyantes</a:t>
            </a:r>
            <a:endParaRPr lang="en-US" dirty="0"/>
          </a:p>
        </p:txBody>
      </p:sp>
      <p:sp>
        <p:nvSpPr>
          <p:cNvPr id="7" name="Subtitle 6">
            <a:extLst>
              <a:ext uri="{FF2B5EF4-FFF2-40B4-BE49-F238E27FC236}">
                <a16:creationId xmlns:a16="http://schemas.microsoft.com/office/drawing/2014/main" id="{9EF97CA0-FB81-4377-8417-172F3D61E3C8}"/>
              </a:ext>
            </a:extLst>
          </p:cNvPr>
          <p:cNvSpPr>
            <a:spLocks noGrp="1"/>
          </p:cNvSpPr>
          <p:nvPr>
            <p:ph type="subTitle" idx="1"/>
          </p:nvPr>
        </p:nvSpPr>
        <p:spPr>
          <a:xfrm>
            <a:off x="0" y="4678333"/>
            <a:ext cx="11854543" cy="1180601"/>
          </a:xfrm>
        </p:spPr>
        <p:txBody>
          <a:bodyPr>
            <a:noAutofit/>
          </a:bodyPr>
          <a:lstStyle/>
          <a:p>
            <a:pPr>
              <a:lnSpc>
                <a:spcPct val="100000"/>
              </a:lnSpc>
            </a:pPr>
            <a:r>
              <a:rPr lang="en-CA" sz="2600" b="1" dirty="0"/>
              <a:t>Chukwunonso Nwokoye, Joelma Peixoto, Peter Lewis, Mahadeo Sukhai </a:t>
            </a:r>
          </a:p>
          <a:p>
            <a:r>
              <a:rPr lang="fr-FR" sz="2600" b="1" dirty="0"/>
              <a:t>Laboratoire d’IA digne de confiance, Université Ontario Tech</a:t>
            </a:r>
            <a:endParaRPr lang="en-CA" sz="2600" b="1" dirty="0"/>
          </a:p>
        </p:txBody>
      </p:sp>
      <p:pic>
        <p:nvPicPr>
          <p:cNvPr id="3" name="Slide 1" descr="Diapositive 1: Très bien, le titre de ma présentation est XAI, des descriptions audio aux explications audio pour les personnes aveugles et malvoyantes. Je m'appelle Chukwunonso Henry et sur ce projet j'ai aussi Joema, Peter Lewis et Mahadeo et nous sommes tous du laboratoire d'IA digne de confiance de l'Ontario Tech University, en collaboration avec INCA. Très bien, l’énoncé du problème est que l’intelligence réelle explicable a peu d’implémentations du point de vue de l’accessibilité et du handicap.">
            <a:hlinkClick r:id="" action="ppaction://media"/>
            <a:extLst>
              <a:ext uri="{FF2B5EF4-FFF2-40B4-BE49-F238E27FC236}">
                <a16:creationId xmlns:a16="http://schemas.microsoft.com/office/drawing/2014/main" id="{F044F0A4-3C89-4170-9CC3-8C3C93E53F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84352" y="2611428"/>
            <a:ext cx="823965" cy="817572"/>
          </a:xfrm>
          <a:prstGeom prst="rect">
            <a:avLst/>
          </a:prstGeom>
        </p:spPr>
      </p:pic>
    </p:spTree>
    <p:extLst>
      <p:ext uri="{BB962C8B-B14F-4D97-AF65-F5344CB8AC3E}">
        <p14:creationId xmlns:p14="http://schemas.microsoft.com/office/powerpoint/2010/main" val="114380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2318DB-1AF3-3CF0-717C-B28AD4777A39}"/>
              </a:ext>
            </a:extLst>
          </p:cNvPr>
          <p:cNvSpPr>
            <a:spLocks noGrp="1"/>
          </p:cNvSpPr>
          <p:nvPr>
            <p:ph type="title"/>
          </p:nvPr>
        </p:nvSpPr>
        <p:spPr>
          <a:xfrm>
            <a:off x="350520" y="306516"/>
            <a:ext cx="7601494" cy="879305"/>
          </a:xfrm>
        </p:spPr>
        <p:txBody>
          <a:bodyPr/>
          <a:lstStyle/>
          <a:p>
            <a:r>
              <a:rPr lang="en-US" dirty="0" err="1"/>
              <a:t>Énoncé</a:t>
            </a:r>
            <a:r>
              <a:rPr lang="en-US" dirty="0"/>
              <a:t> du </a:t>
            </a:r>
            <a:r>
              <a:rPr lang="en-US" dirty="0" err="1"/>
              <a:t>problème</a:t>
            </a:r>
            <a:endParaRPr lang="en-US" dirty="0"/>
          </a:p>
        </p:txBody>
      </p:sp>
      <p:sp>
        <p:nvSpPr>
          <p:cNvPr id="2" name="Content Placeholder 1">
            <a:extLst>
              <a:ext uri="{FF2B5EF4-FFF2-40B4-BE49-F238E27FC236}">
                <a16:creationId xmlns:a16="http://schemas.microsoft.com/office/drawing/2014/main" id="{715D23FA-B656-76A5-9E1E-8B05715D6525}"/>
              </a:ext>
            </a:extLst>
          </p:cNvPr>
          <p:cNvSpPr>
            <a:spLocks noGrp="1"/>
          </p:cNvSpPr>
          <p:nvPr>
            <p:ph sz="half" idx="1"/>
          </p:nvPr>
        </p:nvSpPr>
        <p:spPr>
          <a:xfrm>
            <a:off x="99724" y="1637777"/>
            <a:ext cx="5661973" cy="3860979"/>
          </a:xfrm>
        </p:spPr>
        <p:txBody>
          <a:bodyPr>
            <a:normAutofit lnSpcReduction="10000"/>
          </a:bodyPr>
          <a:lstStyle/>
          <a:p>
            <a:pPr marL="0" indent="0">
              <a:buNone/>
            </a:pPr>
            <a:r>
              <a:rPr lang="en-US" sz="3200" b="1" dirty="0" err="1"/>
              <a:t>Problème</a:t>
            </a:r>
            <a:r>
              <a:rPr lang="en-US" sz="3200" dirty="0"/>
              <a:t>:</a:t>
            </a:r>
          </a:p>
          <a:p>
            <a:r>
              <a:rPr lang="fr-FR" sz="3200" dirty="0"/>
              <a:t>L’intelligence artificielle explicable (IAX) a peu d’implémentations pour l’accessibilité et le handicap.</a:t>
            </a:r>
          </a:p>
          <a:p>
            <a:pPr marL="0" indent="0">
              <a:buNone/>
            </a:pPr>
            <a:endParaRPr lang="en-US" sz="3200" dirty="0"/>
          </a:p>
          <a:p>
            <a:r>
              <a:rPr lang="en-US" sz="3200" b="1" dirty="0"/>
              <a:t>COMMENT LE SAVONS-NOUS ?</a:t>
            </a:r>
            <a:endParaRPr lang="en-US" sz="3200" dirty="0"/>
          </a:p>
          <a:p>
            <a:endParaRPr lang="en-US" dirty="0"/>
          </a:p>
        </p:txBody>
      </p:sp>
      <p:sp>
        <p:nvSpPr>
          <p:cNvPr id="5" name="Content Placeholder 1">
            <a:extLst>
              <a:ext uri="{FF2B5EF4-FFF2-40B4-BE49-F238E27FC236}">
                <a16:creationId xmlns:a16="http://schemas.microsoft.com/office/drawing/2014/main" id="{B45DCB4F-6F84-4577-89BF-FF4F69E5DF8B}"/>
              </a:ext>
            </a:extLst>
          </p:cNvPr>
          <p:cNvSpPr txBox="1">
            <a:spLocks/>
          </p:cNvSpPr>
          <p:nvPr/>
        </p:nvSpPr>
        <p:spPr>
          <a:xfrm>
            <a:off x="6096001" y="2785150"/>
            <a:ext cx="6096000" cy="38609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Solution </a:t>
            </a:r>
            <a:r>
              <a:rPr lang="en-US" sz="3200" b="1" dirty="0" err="1"/>
              <a:t>proposée</a:t>
            </a:r>
            <a:r>
              <a:rPr lang="en-US" sz="3200" dirty="0"/>
              <a:t>: </a:t>
            </a:r>
          </a:p>
          <a:p>
            <a:r>
              <a:rPr lang="fr-FR" sz="3200" dirty="0"/>
              <a:t>Transition de l’audiodescription de l’IA à l’explication audio de l’IA.</a:t>
            </a:r>
          </a:p>
          <a:p>
            <a:endParaRPr lang="en-US" sz="3200" dirty="0"/>
          </a:p>
          <a:p>
            <a:r>
              <a:rPr lang="fr-FR" sz="3200" dirty="0"/>
              <a:t>Adoption des technologies XAI pour l’explication audio de l’IA.</a:t>
            </a:r>
            <a:endParaRPr lang="en-US" sz="3200" dirty="0"/>
          </a:p>
          <a:p>
            <a:endParaRPr lang="en-US" sz="3200" dirty="0"/>
          </a:p>
          <a:p>
            <a:endParaRPr lang="en-US" dirty="0"/>
          </a:p>
        </p:txBody>
      </p:sp>
      <p:pic>
        <p:nvPicPr>
          <p:cNvPr id="3" name="Slide 2" descr="Diapositive 2: D’accord, l’énoncé du problème est que l’intelligence réelle explicable a peu de mises en œuvre pour la perspective de l’accessibilité et du handicap. Alors, comment le savons-nous ? Des diapositives, des diapositives futures, des diapositives subséquentes expliqueront comment nous en sommes arrivés à cette conclusion. Mais une solution majeure ici ou une solution proposée ici est la transition des descriptions audio IA vers les explications audio IA et l’activité réelle sera maintenant d’adopter les technologies XAI pour les explications audio IA. ">
            <a:hlinkClick r:id="" action="ppaction://media"/>
            <a:extLst>
              <a:ext uri="{FF2B5EF4-FFF2-40B4-BE49-F238E27FC236}">
                <a16:creationId xmlns:a16="http://schemas.microsoft.com/office/drawing/2014/main" id="{EB01D665-8C67-4742-89F5-FE255E88BF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470382" y="306516"/>
            <a:ext cx="952971" cy="879305"/>
          </a:xfrm>
          <a:prstGeom prst="rect">
            <a:avLst/>
          </a:prstGeom>
        </p:spPr>
      </p:pic>
    </p:spTree>
    <p:extLst>
      <p:ext uri="{BB962C8B-B14F-4D97-AF65-F5344CB8AC3E}">
        <p14:creationId xmlns:p14="http://schemas.microsoft.com/office/powerpoint/2010/main" val="421031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2318DB-1AF3-3CF0-717C-B28AD4777A39}"/>
              </a:ext>
            </a:extLst>
          </p:cNvPr>
          <p:cNvSpPr>
            <a:spLocks noGrp="1"/>
          </p:cNvSpPr>
          <p:nvPr>
            <p:ph type="title"/>
          </p:nvPr>
        </p:nvSpPr>
        <p:spPr>
          <a:xfrm>
            <a:off x="245347" y="284205"/>
            <a:ext cx="8783019" cy="927856"/>
          </a:xfrm>
        </p:spPr>
        <p:txBody>
          <a:bodyPr>
            <a:normAutofit fontScale="90000"/>
          </a:bodyPr>
          <a:lstStyle/>
          <a:p>
            <a:r>
              <a:rPr lang="en-US" sz="3200" dirty="0"/>
              <a:t>Cycle </a:t>
            </a:r>
            <a:r>
              <a:rPr lang="en-US" sz="3200" dirty="0" err="1"/>
              <a:t>d’apprentissage</a:t>
            </a:r>
            <a:r>
              <a:rPr lang="en-US" sz="3200" dirty="0"/>
              <a:t> </a:t>
            </a:r>
            <a:r>
              <a:rPr lang="en-US" sz="3200" dirty="0" err="1"/>
              <a:t>automatique</a:t>
            </a:r>
            <a:r>
              <a:rPr lang="en-US" sz="3200" dirty="0"/>
              <a:t> standard (Hanif, et al., 2023) </a:t>
            </a:r>
          </a:p>
        </p:txBody>
      </p:sp>
      <p:sp>
        <p:nvSpPr>
          <p:cNvPr id="2" name="Content Placeholder 1" descr="The diagram depicts the standard machine learning cycle by Hanif et al. (2023). &#10;&#10;The stages include data collection, feature engineering and selection, model training, model evaluation, model optimization and tuning, deployment and monitoring and maintenance.&#10;">
            <a:extLst>
              <a:ext uri="{FF2B5EF4-FFF2-40B4-BE49-F238E27FC236}">
                <a16:creationId xmlns:a16="http://schemas.microsoft.com/office/drawing/2014/main" id="{715D23FA-B656-76A5-9E1E-8B05715D6525}"/>
              </a:ext>
            </a:extLst>
          </p:cNvPr>
          <p:cNvSpPr>
            <a:spLocks noGrp="1"/>
          </p:cNvSpPr>
          <p:nvPr>
            <p:ph sz="half" idx="1"/>
          </p:nvPr>
        </p:nvSpPr>
        <p:spPr>
          <a:xfrm>
            <a:off x="1466300" y="1929179"/>
            <a:ext cx="8783019" cy="4401281"/>
          </a:xfrm>
        </p:spPr>
        <p:txBody>
          <a:bodyPr/>
          <a:lstStyle/>
          <a:p>
            <a:pPr marL="0" indent="0">
              <a:buNone/>
            </a:pPr>
            <a:endParaRPr lang="en-US" sz="3200" dirty="0"/>
          </a:p>
          <a:p>
            <a:endParaRPr lang="en-US" sz="3200" dirty="0"/>
          </a:p>
          <a:p>
            <a:endParaRPr lang="en-US" dirty="0"/>
          </a:p>
        </p:txBody>
      </p:sp>
      <p:pic>
        <p:nvPicPr>
          <p:cNvPr id="11" name="Picture 10" descr="The diagram depicts the standard machine learning cycle by Hanif et al. (2023). &#10;&#10;The stages include data collection, feature engineering and selection, model training, model evaluation, model optimization and tuning, deployment and monitoring and maintenance.&#10;">
            <a:extLst>
              <a:ext uri="{FF2B5EF4-FFF2-40B4-BE49-F238E27FC236}">
                <a16:creationId xmlns:a16="http://schemas.microsoft.com/office/drawing/2014/main" id="{2520C6EC-9A6D-4B63-BCCC-558B948936CB}"/>
              </a:ext>
            </a:extLst>
          </p:cNvPr>
          <p:cNvPicPr>
            <a:picLocks noChangeAspect="1"/>
          </p:cNvPicPr>
          <p:nvPr/>
        </p:nvPicPr>
        <p:blipFill>
          <a:blip r:embed="rId4"/>
          <a:stretch>
            <a:fillRect/>
          </a:stretch>
        </p:blipFill>
        <p:spPr>
          <a:xfrm>
            <a:off x="846542" y="1396617"/>
            <a:ext cx="9879158" cy="4644616"/>
          </a:xfrm>
          <a:prstGeom prst="rect">
            <a:avLst/>
          </a:prstGeom>
        </p:spPr>
      </p:pic>
      <p:pic>
        <p:nvPicPr>
          <p:cNvPr id="3" name="Slide 3" descr="Diapositive 3: Oui, le diagramme ici représente le cycle standard d'apprentissage automatique qui commence de la collecte de données à l'ingénierie et à la sélection des fonctionnalités, puis à la formation du modèle, à l'évaluation du modèle, à l'optimisation et au réglage du modèle, puis au déploiement. Après le déploiement, vous voyez maintenant la surveillance et la maintenance. Il s’agit du cycle standard d’apprentissage automatique.">
            <a:hlinkClick r:id="" action="ppaction://media"/>
            <a:extLst>
              <a:ext uri="{FF2B5EF4-FFF2-40B4-BE49-F238E27FC236}">
                <a16:creationId xmlns:a16="http://schemas.microsoft.com/office/drawing/2014/main" id="{6922EB10-3458-405D-9265-8952274E2E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58884" y="421228"/>
            <a:ext cx="934496" cy="790833"/>
          </a:xfrm>
          <a:prstGeom prst="rect">
            <a:avLst/>
          </a:prstGeom>
        </p:spPr>
      </p:pic>
    </p:spTree>
    <p:extLst>
      <p:ext uri="{BB962C8B-B14F-4D97-AF65-F5344CB8AC3E}">
        <p14:creationId xmlns:p14="http://schemas.microsoft.com/office/powerpoint/2010/main" val="201151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BCE41-4AA0-4247-9B5E-C2E8588BEB1E}"/>
              </a:ext>
            </a:extLst>
          </p:cNvPr>
          <p:cNvSpPr>
            <a:spLocks noGrp="1"/>
          </p:cNvSpPr>
          <p:nvPr>
            <p:ph type="title"/>
          </p:nvPr>
        </p:nvSpPr>
        <p:spPr>
          <a:xfrm>
            <a:off x="147620" y="437403"/>
            <a:ext cx="7720239" cy="879305"/>
          </a:xfrm>
        </p:spPr>
        <p:txBody>
          <a:bodyPr>
            <a:normAutofit/>
          </a:bodyPr>
          <a:lstStyle/>
          <a:p>
            <a:pPr algn="ctr"/>
            <a:r>
              <a:rPr lang="en-US" sz="3600" dirty="0" err="1"/>
              <a:t>Contexte</a:t>
            </a:r>
            <a:r>
              <a:rPr lang="en-US" sz="3600" dirty="0"/>
              <a:t> : IA explicable (XAI)</a:t>
            </a:r>
          </a:p>
        </p:txBody>
      </p:sp>
      <p:sp>
        <p:nvSpPr>
          <p:cNvPr id="3" name="Content Placeholder 2">
            <a:extLst>
              <a:ext uri="{FF2B5EF4-FFF2-40B4-BE49-F238E27FC236}">
                <a16:creationId xmlns:a16="http://schemas.microsoft.com/office/drawing/2014/main" id="{E12BAD6E-0DCC-544D-B9DF-E54BC64F60AE}"/>
              </a:ext>
            </a:extLst>
          </p:cNvPr>
          <p:cNvSpPr>
            <a:spLocks noGrp="1"/>
          </p:cNvSpPr>
          <p:nvPr>
            <p:ph idx="13"/>
          </p:nvPr>
        </p:nvSpPr>
        <p:spPr>
          <a:xfrm>
            <a:off x="0" y="1587640"/>
            <a:ext cx="5339443" cy="5270360"/>
          </a:xfrm>
        </p:spPr>
        <p:txBody>
          <a:bodyPr>
            <a:normAutofit fontScale="92500" lnSpcReduction="20000"/>
          </a:bodyPr>
          <a:lstStyle/>
          <a:p>
            <a:r>
              <a:rPr lang="fr-FR" b="1" dirty="0"/>
              <a:t>Boîte noire </a:t>
            </a:r>
            <a:r>
              <a:rPr lang="fr-FR" dirty="0"/>
              <a:t>=</a:t>
            </a:r>
            <a:r>
              <a:rPr lang="fr-FR" b="1" dirty="0"/>
              <a:t> </a:t>
            </a:r>
            <a:r>
              <a:rPr lang="fr-FR" dirty="0"/>
              <a:t>IA traditionnelle</a:t>
            </a:r>
          </a:p>
          <a:p>
            <a:r>
              <a:rPr lang="fr-FR" b="1" dirty="0"/>
              <a:t>Boîte blanche </a:t>
            </a:r>
            <a:r>
              <a:rPr lang="fr-FR" dirty="0"/>
              <a:t>=</a:t>
            </a:r>
            <a:r>
              <a:rPr lang="fr-FR" b="1" dirty="0"/>
              <a:t> </a:t>
            </a:r>
            <a:r>
              <a:rPr lang="fr-FR" dirty="0"/>
              <a:t>IA explicable </a:t>
            </a:r>
          </a:p>
          <a:p>
            <a:pPr marL="0" indent="0">
              <a:buNone/>
            </a:pPr>
            <a:endParaRPr lang="en-US" dirty="0"/>
          </a:p>
          <a:p>
            <a:r>
              <a:rPr lang="fr-FR" b="1" dirty="0"/>
              <a:t>XAI – </a:t>
            </a:r>
            <a:r>
              <a:rPr lang="fr-FR" dirty="0"/>
              <a:t>Dispose d’un modèle explicable pour expliquer un modèle d’IA.</a:t>
            </a:r>
          </a:p>
          <a:p>
            <a:endParaRPr lang="en-US" dirty="0"/>
          </a:p>
          <a:p>
            <a:r>
              <a:rPr lang="fr-FR" dirty="0"/>
              <a:t>Le modèle fournit une explication sur la façon dont le modèle a pris sa décision. </a:t>
            </a:r>
          </a:p>
          <a:p>
            <a:endParaRPr lang="en-US" dirty="0"/>
          </a:p>
          <a:p>
            <a:r>
              <a:rPr lang="fr-FR" b="1" dirty="0"/>
              <a:t>Explicabilité </a:t>
            </a:r>
            <a:r>
              <a:rPr lang="fr-FR" dirty="0"/>
              <a:t>– combler le fossé entre l’algorithme et l’interprétation humaine du processus de prise de décision.</a:t>
            </a:r>
            <a:endParaRPr lang="en-US" dirty="0"/>
          </a:p>
        </p:txBody>
      </p:sp>
      <p:pic>
        <p:nvPicPr>
          <p:cNvPr id="7" name="Picture 6" descr="This diagram shows the difference between black box AI and XAI. &#10;&#10;XAI has an explainable framework that contains an explainable mode and an explanation interface. ">
            <a:extLst>
              <a:ext uri="{FF2B5EF4-FFF2-40B4-BE49-F238E27FC236}">
                <a16:creationId xmlns:a16="http://schemas.microsoft.com/office/drawing/2014/main" id="{1B0A0AB6-BC0F-42FE-A617-BD5D75FF4028}"/>
              </a:ext>
            </a:extLst>
          </p:cNvPr>
          <p:cNvPicPr>
            <a:picLocks noChangeAspect="1"/>
          </p:cNvPicPr>
          <p:nvPr/>
        </p:nvPicPr>
        <p:blipFill>
          <a:blip r:embed="rId5"/>
          <a:stretch>
            <a:fillRect/>
          </a:stretch>
        </p:blipFill>
        <p:spPr>
          <a:xfrm>
            <a:off x="5339443" y="1587640"/>
            <a:ext cx="6852557" cy="4999428"/>
          </a:xfrm>
          <a:prstGeom prst="rect">
            <a:avLst/>
          </a:prstGeom>
        </p:spPr>
      </p:pic>
      <p:pic>
        <p:nvPicPr>
          <p:cNvPr id="4" name="Slide 4">
            <a:hlinkClick r:id="" action="ppaction://media"/>
            <a:extLst>
              <a:ext uri="{FF2B5EF4-FFF2-40B4-BE49-F238E27FC236}">
                <a16:creationId xmlns:a16="http://schemas.microsoft.com/office/drawing/2014/main" id="{B03CE5EF-DFE5-47CE-8B51-AB898E6D6FA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65721" y="487831"/>
            <a:ext cx="872585" cy="778448"/>
          </a:xfrm>
          <a:prstGeom prst="rect">
            <a:avLst/>
          </a:prstGeom>
        </p:spPr>
      </p:pic>
    </p:spTree>
    <p:extLst>
      <p:ext uri="{BB962C8B-B14F-4D97-AF65-F5344CB8AC3E}">
        <p14:creationId xmlns:p14="http://schemas.microsoft.com/office/powerpoint/2010/main" val="262956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2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341811" y="241384"/>
            <a:ext cx="10515600" cy="1087544"/>
          </a:xfrm>
        </p:spPr>
        <p:txBody>
          <a:bodyPr>
            <a:normAutofit/>
          </a:bodyPr>
          <a:lstStyle/>
          <a:p>
            <a:r>
              <a:rPr lang="en-US" dirty="0" err="1"/>
              <a:t>Méthodologie</a:t>
            </a:r>
            <a:r>
              <a:rPr lang="en-US" dirty="0"/>
              <a:t> et recherche</a:t>
            </a:r>
          </a:p>
        </p:txBody>
      </p:sp>
      <p:sp>
        <p:nvSpPr>
          <p:cNvPr id="3" name="Content Placeholder 2">
            <a:extLst>
              <a:ext uri="{FF2B5EF4-FFF2-40B4-BE49-F238E27FC236}">
                <a16:creationId xmlns:a16="http://schemas.microsoft.com/office/drawing/2014/main" id="{08BBE895-839E-4D4B-A2EC-5DF41D6D294C}"/>
              </a:ext>
            </a:extLst>
          </p:cNvPr>
          <p:cNvSpPr>
            <a:spLocks noGrp="1"/>
          </p:cNvSpPr>
          <p:nvPr>
            <p:ph idx="13"/>
          </p:nvPr>
        </p:nvSpPr>
        <p:spPr>
          <a:xfrm>
            <a:off x="341811" y="1825623"/>
            <a:ext cx="11513306" cy="4790993"/>
          </a:xfrm>
        </p:spPr>
        <p:txBody>
          <a:bodyPr>
            <a:normAutofit lnSpcReduction="10000"/>
          </a:bodyPr>
          <a:lstStyle/>
          <a:p>
            <a:r>
              <a:rPr lang="fr-FR" b="1" dirty="0"/>
              <a:t>Méthode</a:t>
            </a:r>
            <a:r>
              <a:rPr lang="fr-FR" dirty="0"/>
              <a:t>: Rechercher dans la littérature des implémentations XAI pour l’accessibilité et le handicap.</a:t>
            </a:r>
          </a:p>
          <a:p>
            <a:pPr marL="0" indent="0">
              <a:buNone/>
            </a:pPr>
            <a:endParaRPr lang="en-US" i="1" dirty="0"/>
          </a:p>
          <a:p>
            <a:r>
              <a:rPr lang="en-US" b="1" i="1" dirty="0"/>
              <a:t>Sources </a:t>
            </a:r>
            <a:r>
              <a:rPr lang="en-US" b="1" i="1" dirty="0" err="1"/>
              <a:t>recherchées</a:t>
            </a:r>
            <a:r>
              <a:rPr lang="en-US" i="1" dirty="0"/>
              <a:t>: Scopus, Web of Science, IEEE Digital Library, Google Scholar, El </a:t>
            </a:r>
            <a:r>
              <a:rPr lang="en-US" i="1" dirty="0" err="1"/>
              <a:t>Compendex</a:t>
            </a:r>
            <a:r>
              <a:rPr lang="en-US" i="1" dirty="0"/>
              <a:t>, ACM Digital Library</a:t>
            </a:r>
          </a:p>
          <a:p>
            <a:endParaRPr lang="en-US" i="1" dirty="0"/>
          </a:p>
          <a:p>
            <a:r>
              <a:rPr lang="en-US" b="1" i="1" dirty="0" err="1"/>
              <a:t>Résultats</a:t>
            </a:r>
            <a:r>
              <a:rPr lang="en-US" i="1" dirty="0"/>
              <a:t> =</a:t>
            </a:r>
          </a:p>
          <a:p>
            <a:pPr marL="0" indent="0">
              <a:buNone/>
            </a:pPr>
            <a:r>
              <a:rPr lang="en-US" i="1" dirty="0"/>
              <a:t> 1. </a:t>
            </a:r>
            <a:r>
              <a:rPr lang="fr-FR" i="1" dirty="0"/>
              <a:t>Réflexions ou études de cas sur la confiance, l’inclusion, la transparence (4)</a:t>
            </a:r>
          </a:p>
          <a:p>
            <a:pPr marL="0" indent="0">
              <a:buNone/>
            </a:pPr>
            <a:r>
              <a:rPr lang="en-US" i="1" dirty="0"/>
              <a:t> </a:t>
            </a:r>
            <a:r>
              <a:rPr lang="en-US" b="1" i="1" dirty="0">
                <a:solidFill>
                  <a:schemeClr val="accent1"/>
                </a:solidFill>
              </a:rPr>
              <a:t>2. </a:t>
            </a:r>
            <a:r>
              <a:rPr lang="fr-FR" b="1" i="1" dirty="0">
                <a:solidFill>
                  <a:schemeClr val="accent1"/>
                </a:solidFill>
              </a:rPr>
              <a:t>Documents sur l’accessibilité vidéo ou les systèmes d’audiodescription (3)</a:t>
            </a:r>
            <a:endParaRPr lang="en-US" dirty="0"/>
          </a:p>
          <a:p>
            <a:endParaRPr lang="en-US" dirty="0"/>
          </a:p>
        </p:txBody>
      </p:sp>
      <p:pic>
        <p:nvPicPr>
          <p:cNvPr id="4" name="Slide 5">
            <a:hlinkClick r:id="" action="ppaction://media"/>
            <a:extLst>
              <a:ext uri="{FF2B5EF4-FFF2-40B4-BE49-F238E27FC236}">
                <a16:creationId xmlns:a16="http://schemas.microsoft.com/office/drawing/2014/main" id="{326CE80B-D0D8-4F8F-8800-2AF8CE05A38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74629" y="241384"/>
            <a:ext cx="1245995" cy="937499"/>
          </a:xfrm>
          <a:prstGeom prst="rect">
            <a:avLst/>
          </a:prstGeom>
        </p:spPr>
      </p:pic>
    </p:spTree>
    <p:extLst>
      <p:ext uri="{BB962C8B-B14F-4D97-AF65-F5344CB8AC3E}">
        <p14:creationId xmlns:p14="http://schemas.microsoft.com/office/powerpoint/2010/main" val="21280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8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341810" y="241384"/>
            <a:ext cx="10663074" cy="1087544"/>
          </a:xfrm>
        </p:spPr>
        <p:txBody>
          <a:bodyPr>
            <a:normAutofit fontScale="90000"/>
          </a:bodyPr>
          <a:lstStyle/>
          <a:p>
            <a:r>
              <a:rPr lang="fr-FR" dirty="0"/>
              <a:t>Accessibilité vidéo et informatique centrée sur l’humain (HCC)</a:t>
            </a:r>
            <a:endParaRPr lang="en-US" dirty="0"/>
          </a:p>
        </p:txBody>
      </p:sp>
      <p:sp>
        <p:nvSpPr>
          <p:cNvPr id="3" name="Content Placeholder 2">
            <a:extLst>
              <a:ext uri="{FF2B5EF4-FFF2-40B4-BE49-F238E27FC236}">
                <a16:creationId xmlns:a16="http://schemas.microsoft.com/office/drawing/2014/main" id="{08BBE895-839E-4D4B-A2EC-5DF41D6D294C}"/>
              </a:ext>
            </a:extLst>
          </p:cNvPr>
          <p:cNvSpPr>
            <a:spLocks noGrp="1"/>
          </p:cNvSpPr>
          <p:nvPr>
            <p:ph idx="13"/>
          </p:nvPr>
        </p:nvSpPr>
        <p:spPr>
          <a:xfrm>
            <a:off x="228806" y="1606378"/>
            <a:ext cx="11734388" cy="4893276"/>
          </a:xfrm>
        </p:spPr>
        <p:txBody>
          <a:bodyPr>
            <a:normAutofit/>
          </a:bodyPr>
          <a:lstStyle/>
          <a:p>
            <a:r>
              <a:rPr lang="fr-FR" dirty="0"/>
              <a:t>Trouvé des articles sur l’accessibilité vidéo ou les systèmes d’audiodescription (DA) pour les personnes aveugles et malvoyantes.</a:t>
            </a:r>
          </a:p>
          <a:p>
            <a:endParaRPr lang="en-US" b="1" i="1" dirty="0"/>
          </a:p>
          <a:p>
            <a:r>
              <a:rPr lang="en-US" b="1" i="1" dirty="0" err="1"/>
              <a:t>Système</a:t>
            </a:r>
            <a:r>
              <a:rPr lang="en-US" b="1" i="1" dirty="0"/>
              <a:t> </a:t>
            </a:r>
            <a:r>
              <a:rPr lang="en-US" b="1" i="1" dirty="0" err="1"/>
              <a:t>basé</a:t>
            </a:r>
            <a:r>
              <a:rPr lang="en-US" b="1" i="1" dirty="0"/>
              <a:t> sur </a:t>
            </a:r>
            <a:r>
              <a:rPr lang="en-US" b="1" i="1" dirty="0" err="1"/>
              <a:t>l’IA</a:t>
            </a:r>
            <a:r>
              <a:rPr lang="en-US" b="1" i="1" dirty="0"/>
              <a:t> = </a:t>
            </a:r>
            <a:r>
              <a:rPr lang="en-US" sz="3200" b="1" i="1" dirty="0">
                <a:solidFill>
                  <a:schemeClr val="accent1"/>
                </a:solidFill>
              </a:rPr>
              <a:t>NarrationBot+InfoBot system</a:t>
            </a:r>
          </a:p>
          <a:p>
            <a:pPr marL="0" indent="0">
              <a:buNone/>
            </a:pPr>
            <a:endParaRPr lang="en-US" dirty="0"/>
          </a:p>
          <a:p>
            <a:r>
              <a:rPr lang="fr-FR" b="1" i="1" dirty="0"/>
              <a:t>Résultats réels</a:t>
            </a:r>
            <a:r>
              <a:rPr lang="fr-FR" b="1" dirty="0"/>
              <a:t>: </a:t>
            </a:r>
            <a:r>
              <a:rPr lang="fr-FR" dirty="0"/>
              <a:t>Stangl et al. (2023) ; </a:t>
            </a:r>
            <a:r>
              <a:rPr lang="fr-FR" dirty="0" err="1"/>
              <a:t>Ihorn</a:t>
            </a:r>
            <a:r>
              <a:rPr lang="fr-FR" dirty="0"/>
              <a:t> et al. (2022) ; </a:t>
            </a:r>
            <a:r>
              <a:rPr lang="fr-FR" dirty="0" err="1"/>
              <a:t>Bodi</a:t>
            </a:r>
            <a:r>
              <a:rPr lang="fr-FR" dirty="0"/>
              <a:t>, et</a:t>
            </a:r>
            <a:br>
              <a:rPr lang="fr-FR" dirty="0"/>
            </a:br>
            <a:r>
              <a:rPr lang="fr-FR" dirty="0"/>
              <a:t>al. (2021). </a:t>
            </a:r>
          </a:p>
          <a:p>
            <a:pPr marL="0" indent="0">
              <a:buNone/>
            </a:pPr>
            <a:endParaRPr lang="en-CA" b="0" i="0" dirty="0">
              <a:effectLst/>
              <a:latin typeface="Arial" panose="020B0604020202020204" pitchFamily="34" charset="0"/>
            </a:endParaRPr>
          </a:p>
          <a:p>
            <a:r>
              <a:rPr lang="fr-FR" b="1" i="1" dirty="0">
                <a:latin typeface="Arial" panose="020B0604020202020204" pitchFamily="34" charset="0"/>
              </a:rPr>
              <a:t>Technologies XAI identifiées</a:t>
            </a:r>
            <a:r>
              <a:rPr lang="fr-FR" b="1" dirty="0">
                <a:latin typeface="Arial" panose="020B0604020202020204" pitchFamily="34" charset="0"/>
              </a:rPr>
              <a:t>: </a:t>
            </a:r>
            <a:r>
              <a:rPr lang="fr-FR" dirty="0">
                <a:latin typeface="Arial" panose="020B0604020202020204" pitchFamily="34" charset="0"/>
              </a:rPr>
              <a:t>Attention ; Description minimale viable ; Sous-titrage d’images (IC), Visual Questioning </a:t>
            </a:r>
            <a:r>
              <a:rPr lang="fr-FR" dirty="0" err="1">
                <a:latin typeface="Arial" panose="020B0604020202020204" pitchFamily="34" charset="0"/>
              </a:rPr>
              <a:t>Answer</a:t>
            </a:r>
            <a:r>
              <a:rPr lang="fr-FR" dirty="0">
                <a:latin typeface="Arial" panose="020B0604020202020204" pitchFamily="34" charset="0"/>
              </a:rPr>
              <a:t> (VQA)</a:t>
            </a:r>
          </a:p>
        </p:txBody>
      </p:sp>
      <p:pic>
        <p:nvPicPr>
          <p:cNvPr id="4" name="Slide 6">
            <a:hlinkClick r:id="" action="ppaction://media"/>
            <a:extLst>
              <a:ext uri="{FF2B5EF4-FFF2-40B4-BE49-F238E27FC236}">
                <a16:creationId xmlns:a16="http://schemas.microsoft.com/office/drawing/2014/main" id="{62D4E69A-D859-47D7-BDEA-8A39200A35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90963" y="300568"/>
            <a:ext cx="1143889" cy="1028360"/>
          </a:xfrm>
          <a:prstGeom prst="rect">
            <a:avLst/>
          </a:prstGeom>
        </p:spPr>
      </p:pic>
    </p:spTree>
    <p:extLst>
      <p:ext uri="{BB962C8B-B14F-4D97-AF65-F5344CB8AC3E}">
        <p14:creationId xmlns:p14="http://schemas.microsoft.com/office/powerpoint/2010/main" val="245818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9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98129" y="241383"/>
            <a:ext cx="8872528" cy="1087544"/>
          </a:xfrm>
        </p:spPr>
        <p:txBody>
          <a:bodyPr>
            <a:noAutofit/>
          </a:bodyPr>
          <a:lstStyle/>
          <a:p>
            <a:pPr algn="ctr"/>
            <a:r>
              <a:rPr lang="fr-FR" sz="3600" b="1" dirty="0"/>
              <a:t>Système NarrationBot+InfoBot avec scènes </a:t>
            </a:r>
            <a:r>
              <a:rPr lang="en-US" sz="3600" b="1" dirty="0"/>
              <a:t>(Stangl, et al., 2023)</a:t>
            </a:r>
          </a:p>
        </p:txBody>
      </p:sp>
      <p:pic>
        <p:nvPicPr>
          <p:cNvPr id="7" name="Content Placeholder 6" descr="Progressivement, la vidéo montre une scène d’ouverture avec le logo de l’organisation Hope for Paws (scène 0). La vidéo montre ensuite des bénévoles se rendant à un endroit (scène 1) où ils vont chercher un chien blessé (scène 2), puis le charger dans la voiture (scène 3, scène 4) et l’amener chez le vétérinaire. La scène 5 montre Milo – un chien de 30 à 40 livres avec de longs cheveux brun clair bouclés, le chien étant tenu et soigné, et la scène 6 le montre en train de subir une intervention chirurgicale. La scène 7 montre Milo en convalescence, et la scène.">
            <a:extLst>
              <a:ext uri="{FF2B5EF4-FFF2-40B4-BE49-F238E27FC236}">
                <a16:creationId xmlns:a16="http://schemas.microsoft.com/office/drawing/2014/main" id="{87890109-05EC-4070-9D38-C58870C31D59}"/>
              </a:ext>
            </a:extLst>
          </p:cNvPr>
          <p:cNvPicPr>
            <a:picLocks noGrp="1" noChangeAspect="1"/>
          </p:cNvPicPr>
          <p:nvPr>
            <p:ph idx="13"/>
          </p:nvPr>
        </p:nvPicPr>
        <p:blipFill>
          <a:blip r:embed="rId4">
            <a:extLst>
              <a:ext uri="{28A0092B-C50C-407E-A947-70E740481C1C}">
                <a14:useLocalDpi xmlns:a14="http://schemas.microsoft.com/office/drawing/2010/main" val="0"/>
              </a:ext>
            </a:extLst>
          </a:blip>
          <a:stretch>
            <a:fillRect/>
          </a:stretch>
        </p:blipFill>
        <p:spPr>
          <a:xfrm>
            <a:off x="778476" y="1328929"/>
            <a:ext cx="10540313" cy="5287688"/>
          </a:xfrm>
        </p:spPr>
      </p:pic>
      <p:pic>
        <p:nvPicPr>
          <p:cNvPr id="3" name="Slide 7">
            <a:hlinkClick r:id="" action="ppaction://media"/>
            <a:extLst>
              <a:ext uri="{FF2B5EF4-FFF2-40B4-BE49-F238E27FC236}">
                <a16:creationId xmlns:a16="http://schemas.microsoft.com/office/drawing/2014/main" id="{FDB6DDBF-A7ED-4878-9E9D-64441ECA18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04774" y="241383"/>
            <a:ext cx="1004835" cy="867817"/>
          </a:xfrm>
          <a:prstGeom prst="rect">
            <a:avLst/>
          </a:prstGeom>
        </p:spPr>
      </p:pic>
    </p:spTree>
    <p:extLst>
      <p:ext uri="{BB962C8B-B14F-4D97-AF65-F5344CB8AC3E}">
        <p14:creationId xmlns:p14="http://schemas.microsoft.com/office/powerpoint/2010/main" val="145664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E1A7-32E0-134C-BF84-4BF735A3CEA9}"/>
              </a:ext>
            </a:extLst>
          </p:cNvPr>
          <p:cNvSpPr>
            <a:spLocks noGrp="1"/>
          </p:cNvSpPr>
          <p:nvPr>
            <p:ph type="title"/>
          </p:nvPr>
        </p:nvSpPr>
        <p:spPr>
          <a:xfrm>
            <a:off x="341810" y="241384"/>
            <a:ext cx="10675595" cy="1087544"/>
          </a:xfrm>
        </p:spPr>
        <p:txBody>
          <a:bodyPr>
            <a:normAutofit fontScale="90000"/>
          </a:bodyPr>
          <a:lstStyle/>
          <a:p>
            <a:r>
              <a:rPr lang="fr-FR" dirty="0"/>
              <a:t>Accessibilité vidéo et informatique centrée sur l’humain (HCC) (suite)</a:t>
            </a:r>
            <a:endParaRPr lang="en-US" dirty="0"/>
          </a:p>
        </p:txBody>
      </p:sp>
      <p:sp>
        <p:nvSpPr>
          <p:cNvPr id="3" name="Content Placeholder 2">
            <a:extLst>
              <a:ext uri="{FF2B5EF4-FFF2-40B4-BE49-F238E27FC236}">
                <a16:creationId xmlns:a16="http://schemas.microsoft.com/office/drawing/2014/main" id="{08BBE895-839E-4D4B-A2EC-5DF41D6D294C}"/>
              </a:ext>
            </a:extLst>
          </p:cNvPr>
          <p:cNvSpPr>
            <a:spLocks noGrp="1"/>
          </p:cNvSpPr>
          <p:nvPr>
            <p:ph idx="13"/>
          </p:nvPr>
        </p:nvSpPr>
        <p:spPr>
          <a:xfrm>
            <a:off x="228805" y="1608083"/>
            <a:ext cx="11417763" cy="5249917"/>
          </a:xfrm>
        </p:spPr>
        <p:txBody>
          <a:bodyPr>
            <a:normAutofit fontScale="92500" lnSpcReduction="10000"/>
          </a:bodyPr>
          <a:lstStyle/>
          <a:p>
            <a:r>
              <a:rPr lang="fr-FR" b="1" dirty="0"/>
              <a:t>Association de ces technologies à des taxonomies XAI: </a:t>
            </a:r>
            <a:r>
              <a:rPr lang="fr-FR" dirty="0"/>
              <a:t>Ali et al. (2023).</a:t>
            </a:r>
          </a:p>
          <a:p>
            <a:pPr marL="0" indent="0">
              <a:buNone/>
            </a:pPr>
            <a:endParaRPr lang="en-US" sz="1300" dirty="0"/>
          </a:p>
          <a:p>
            <a:pPr>
              <a:lnSpc>
                <a:spcPct val="110000"/>
              </a:lnSpc>
            </a:pPr>
            <a:r>
              <a:rPr lang="fr-FR" sz="3000" b="1" i="1" dirty="0"/>
              <a:t>Fonctions du système NarrationBot+InfoBot: </a:t>
            </a:r>
            <a:r>
              <a:rPr lang="fr-FR" sz="3000" i="1" dirty="0"/>
              <a:t>segmentation de scène, détection d’objets, sélection d’images clés, génération de légendes d’images, résumé de texte, texte à l’écran et lecture de synthèse vocale.</a:t>
            </a:r>
          </a:p>
          <a:p>
            <a:pPr marL="0" indent="0">
              <a:buNone/>
            </a:pPr>
            <a:endParaRPr lang="en-US" sz="1700" dirty="0"/>
          </a:p>
          <a:p>
            <a:r>
              <a:rPr lang="en-US" b="1" dirty="0" err="1"/>
              <a:t>Avantages</a:t>
            </a:r>
            <a:r>
              <a:rPr lang="en-US" b="1" dirty="0"/>
              <a:t> de VQA</a:t>
            </a:r>
            <a:r>
              <a:rPr lang="en-US" dirty="0"/>
              <a:t>:</a:t>
            </a:r>
          </a:p>
          <a:p>
            <a:pPr marL="514350" indent="-514350">
              <a:buAutoNum type="arabicPeriod"/>
            </a:pPr>
            <a:r>
              <a:rPr lang="fr-FR" dirty="0"/>
              <a:t>Donner accès à l’information visuelle d’une manière non visuelle.</a:t>
            </a:r>
          </a:p>
          <a:p>
            <a:pPr marL="514350" indent="-514350">
              <a:buAutoNum type="arabicPeriod"/>
            </a:pPr>
            <a:r>
              <a:rPr lang="fr-FR" dirty="0"/>
              <a:t>Obtention de réponses verbales (audiodescription).</a:t>
            </a:r>
          </a:p>
          <a:p>
            <a:pPr marL="514350" indent="-514350">
              <a:buAutoNum type="arabicPeriod"/>
            </a:pPr>
            <a:r>
              <a:rPr lang="fr-FR" dirty="0"/>
              <a:t>Communiquer les données, les informations ou le message contenus dans les images. </a:t>
            </a:r>
            <a:endParaRPr lang="en-US" dirty="0"/>
          </a:p>
        </p:txBody>
      </p:sp>
      <p:pic>
        <p:nvPicPr>
          <p:cNvPr id="4" name="Slide 8">
            <a:hlinkClick r:id="" action="ppaction://media"/>
            <a:extLst>
              <a:ext uri="{FF2B5EF4-FFF2-40B4-BE49-F238E27FC236}">
                <a16:creationId xmlns:a16="http://schemas.microsoft.com/office/drawing/2014/main" id="{B72688B6-3BA6-4D20-A8C8-8E72069C6DD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91931" y="381035"/>
            <a:ext cx="854638" cy="824767"/>
          </a:xfrm>
          <a:prstGeom prst="rect">
            <a:avLst/>
          </a:prstGeom>
        </p:spPr>
      </p:pic>
    </p:spTree>
    <p:extLst>
      <p:ext uri="{BB962C8B-B14F-4D97-AF65-F5344CB8AC3E}">
        <p14:creationId xmlns:p14="http://schemas.microsoft.com/office/powerpoint/2010/main" val="40188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9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6FCDB-9D81-1642-9716-91B50BF4D0AA}"/>
              </a:ext>
            </a:extLst>
          </p:cNvPr>
          <p:cNvSpPr>
            <a:spLocks noGrp="1"/>
          </p:cNvSpPr>
          <p:nvPr>
            <p:ph type="title"/>
          </p:nvPr>
        </p:nvSpPr>
        <p:spPr>
          <a:xfrm>
            <a:off x="341811" y="241384"/>
            <a:ext cx="6792519" cy="879305"/>
          </a:xfrm>
        </p:spPr>
        <p:txBody>
          <a:bodyPr>
            <a:normAutofit/>
          </a:bodyPr>
          <a:lstStyle/>
          <a:p>
            <a:r>
              <a:rPr lang="en-US" dirty="0"/>
              <a:t>Solution </a:t>
            </a:r>
            <a:r>
              <a:rPr lang="en-US" dirty="0" err="1"/>
              <a:t>proposée</a:t>
            </a:r>
            <a:r>
              <a:rPr lang="en-US" dirty="0"/>
              <a:t>:  </a:t>
            </a:r>
          </a:p>
        </p:txBody>
      </p:sp>
      <p:sp>
        <p:nvSpPr>
          <p:cNvPr id="3" name="Content Placeholder 2">
            <a:extLst>
              <a:ext uri="{FF2B5EF4-FFF2-40B4-BE49-F238E27FC236}">
                <a16:creationId xmlns:a16="http://schemas.microsoft.com/office/drawing/2014/main" id="{E4C91840-34F7-2645-9724-207C271A6D53}"/>
              </a:ext>
            </a:extLst>
          </p:cNvPr>
          <p:cNvSpPr>
            <a:spLocks noGrp="1"/>
          </p:cNvSpPr>
          <p:nvPr>
            <p:ph idx="13"/>
          </p:nvPr>
        </p:nvSpPr>
        <p:spPr>
          <a:xfrm>
            <a:off x="350520" y="1475874"/>
            <a:ext cx="11490960" cy="5140742"/>
          </a:xfrm>
        </p:spPr>
        <p:txBody>
          <a:bodyPr>
            <a:normAutofit/>
          </a:bodyPr>
          <a:lstStyle/>
          <a:p>
            <a:r>
              <a:rPr lang="fr-FR" sz="3600" b="1" i="1" dirty="0"/>
              <a:t>Passer des descriptions audio IA aux explications audio IA ?</a:t>
            </a:r>
          </a:p>
          <a:p>
            <a:pPr marL="0" indent="0">
              <a:buNone/>
            </a:pPr>
            <a:endParaRPr lang="en-US" sz="3600" dirty="0"/>
          </a:p>
          <a:p>
            <a:r>
              <a:rPr lang="fr-FR" sz="3600" b="1" i="1" dirty="0"/>
              <a:t>Besoin de technologies d’explication audio </a:t>
            </a:r>
            <a:r>
              <a:rPr lang="fr-FR" sz="3600" dirty="0"/>
              <a:t>– Recherche dans la littérature connexe</a:t>
            </a:r>
          </a:p>
          <a:p>
            <a:pPr marL="0" indent="0">
              <a:buNone/>
            </a:pPr>
            <a:endParaRPr lang="en-US" sz="3600" b="1" dirty="0"/>
          </a:p>
          <a:p>
            <a:r>
              <a:rPr lang="fr-FR" sz="3600" b="1" i="1" dirty="0"/>
              <a:t>Résultats</a:t>
            </a:r>
            <a:r>
              <a:rPr lang="fr-FR" sz="3600" b="1" dirty="0"/>
              <a:t>: </a:t>
            </a:r>
            <a:r>
              <a:rPr lang="fr-FR" sz="3600" dirty="0"/>
              <a:t>L’article d’</a:t>
            </a:r>
            <a:r>
              <a:rPr lang="fr-FR" sz="3600" dirty="0" err="1"/>
              <a:t>Akman</a:t>
            </a:r>
            <a:r>
              <a:rPr lang="fr-FR" sz="3600" dirty="0"/>
              <a:t> &amp; Schuller (2024) contenant des méthodes audio.</a:t>
            </a:r>
            <a:endParaRPr lang="en-US" sz="3600" dirty="0"/>
          </a:p>
        </p:txBody>
      </p:sp>
      <p:pic>
        <p:nvPicPr>
          <p:cNvPr id="4" name="Slide 9">
            <a:hlinkClick r:id="" action="ppaction://media"/>
            <a:extLst>
              <a:ext uri="{FF2B5EF4-FFF2-40B4-BE49-F238E27FC236}">
                <a16:creationId xmlns:a16="http://schemas.microsoft.com/office/drawing/2014/main" id="{23167B1B-376F-44E9-A408-C1D396FC6F0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34330" y="241384"/>
            <a:ext cx="1103697" cy="879305"/>
          </a:xfrm>
          <a:prstGeom prst="rect">
            <a:avLst/>
          </a:prstGeom>
        </p:spPr>
      </p:pic>
    </p:spTree>
    <p:extLst>
      <p:ext uri="{BB962C8B-B14F-4D97-AF65-F5344CB8AC3E}">
        <p14:creationId xmlns:p14="http://schemas.microsoft.com/office/powerpoint/2010/main" val="242458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26BF-C0BB-9CD1-21D9-F0A24F7FA864}"/>
              </a:ext>
            </a:extLst>
          </p:cNvPr>
          <p:cNvSpPr>
            <a:spLocks noGrp="1"/>
          </p:cNvSpPr>
          <p:nvPr>
            <p:ph type="title"/>
          </p:nvPr>
        </p:nvSpPr>
        <p:spPr>
          <a:xfrm>
            <a:off x="0" y="126125"/>
            <a:ext cx="10480431" cy="1241699"/>
          </a:xfrm>
        </p:spPr>
        <p:txBody>
          <a:bodyPr>
            <a:noAutofit/>
          </a:bodyPr>
          <a:lstStyle/>
          <a:p>
            <a:r>
              <a:rPr lang="fr-FR" sz="3200" dirty="0"/>
              <a:t>Méthodes d’IA explicables audio sans accessibilité pour les personnes handicapées</a:t>
            </a:r>
            <a:endParaRPr lang="en-US" sz="3200" dirty="0"/>
          </a:p>
        </p:txBody>
      </p:sp>
      <p:sp>
        <p:nvSpPr>
          <p:cNvPr id="3" name="Content Placeholder 2">
            <a:extLst>
              <a:ext uri="{FF2B5EF4-FFF2-40B4-BE49-F238E27FC236}">
                <a16:creationId xmlns:a16="http://schemas.microsoft.com/office/drawing/2014/main" id="{048B8E6B-7C21-ABEA-2339-DEBE5486813C}"/>
              </a:ext>
            </a:extLst>
          </p:cNvPr>
          <p:cNvSpPr>
            <a:spLocks noGrp="1"/>
          </p:cNvSpPr>
          <p:nvPr>
            <p:ph idx="13"/>
          </p:nvPr>
        </p:nvSpPr>
        <p:spPr>
          <a:xfrm>
            <a:off x="350520" y="1530278"/>
            <a:ext cx="11490960" cy="5364051"/>
          </a:xfrm>
        </p:spPr>
        <p:txBody>
          <a:bodyPr>
            <a:normAutofit fontScale="92500" lnSpcReduction="10000"/>
          </a:bodyPr>
          <a:lstStyle/>
          <a:p>
            <a:pPr marL="514350" indent="-514350">
              <a:buAutoNum type="arabicPeriod"/>
            </a:pPr>
            <a:r>
              <a:rPr lang="fr-FR" dirty="0"/>
              <a:t>Propagation par pertinence par couche (LRP)</a:t>
            </a:r>
          </a:p>
          <a:p>
            <a:pPr marL="514350" indent="-514350">
              <a:buAutoNum type="arabicPeriod"/>
            </a:pPr>
            <a:r>
              <a:rPr lang="fr-FR" dirty="0"/>
              <a:t>DFT-LRP</a:t>
            </a:r>
          </a:p>
          <a:p>
            <a:pPr marL="514350" indent="-514350">
              <a:buAutoNum type="arabicPeriod"/>
            </a:pPr>
            <a:r>
              <a:rPr lang="fr-FR" dirty="0"/>
              <a:t>LIME, décomposition de l’intensité sonore/NMF</a:t>
            </a:r>
          </a:p>
          <a:p>
            <a:pPr marL="514350" indent="-514350">
              <a:buAutoNum type="arabicPeriod"/>
            </a:pPr>
            <a:r>
              <a:rPr lang="fr-FR" dirty="0"/>
              <a:t>LIME, </a:t>
            </a:r>
            <a:r>
              <a:rPr lang="fr-FR" dirty="0" err="1"/>
              <a:t>Spleeter</a:t>
            </a:r>
            <a:endParaRPr lang="fr-FR" dirty="0"/>
          </a:p>
          <a:p>
            <a:pPr marL="514350" indent="-514350">
              <a:buAutoNum type="arabicPeriod"/>
            </a:pPr>
            <a:r>
              <a:rPr lang="fr-FR" dirty="0"/>
              <a:t>Décomposition NMF du modèle auto-explicable de substitution</a:t>
            </a:r>
          </a:p>
          <a:p>
            <a:pPr marL="514350" indent="-514350">
              <a:buAutoNum type="arabicPeriod"/>
            </a:pPr>
            <a:r>
              <a:rPr lang="fr-FR" dirty="0"/>
              <a:t>LIME, SFL, Causal.</a:t>
            </a:r>
            <a:endParaRPr lang="en-US" dirty="0"/>
          </a:p>
          <a:p>
            <a:pPr marL="0" indent="0">
              <a:buNone/>
            </a:pPr>
            <a:endParaRPr lang="en-US" dirty="0"/>
          </a:p>
          <a:p>
            <a:pPr marL="0" indent="0">
              <a:buNone/>
            </a:pPr>
            <a:r>
              <a:rPr lang="fr-FR" dirty="0"/>
              <a:t>Cliquez sur le lien ci-dessous pour en savoir plus: </a:t>
            </a:r>
          </a:p>
          <a:p>
            <a:pPr marL="0" indent="0">
              <a:buNone/>
            </a:pPr>
            <a:r>
              <a:rPr lang="en-US" dirty="0" err="1">
                <a:hlinkClick r:id="rId5"/>
              </a:rPr>
              <a:t>L’intelligence</a:t>
            </a:r>
            <a:r>
              <a:rPr lang="en-US" dirty="0">
                <a:hlinkClick r:id="rId5"/>
              </a:rPr>
              <a:t> </a:t>
            </a:r>
            <a:r>
              <a:rPr lang="en-US" dirty="0" err="1">
                <a:hlinkClick r:id="rId5"/>
              </a:rPr>
              <a:t>artificielle</a:t>
            </a:r>
            <a:r>
              <a:rPr lang="en-US" dirty="0">
                <a:hlinkClick r:id="rId5"/>
              </a:rPr>
              <a:t> explicable audio: un </a:t>
            </a:r>
            <a:r>
              <a:rPr lang="en-US" dirty="0" err="1">
                <a:hlinkClick r:id="rId5"/>
              </a:rPr>
              <a:t>examenw</a:t>
            </a:r>
            <a:r>
              <a:rPr lang="en-US" dirty="0"/>
              <a:t> </a:t>
            </a:r>
          </a:p>
          <a:p>
            <a:pPr marL="0" indent="0">
              <a:buNone/>
            </a:pPr>
            <a:endParaRPr lang="en-US" dirty="0"/>
          </a:p>
          <a:p>
            <a:r>
              <a:rPr lang="en-US" b="1" dirty="0"/>
              <a:t>NB: </a:t>
            </a:r>
            <a:r>
              <a:rPr lang="fr-FR" b="1" dirty="0"/>
              <a:t>Ces mises en œuvre n’ont pas tenu compte de l’accessibilité ou du handicap</a:t>
            </a:r>
            <a:endParaRPr lang="en-US" b="1" dirty="0"/>
          </a:p>
        </p:txBody>
      </p:sp>
      <p:pic>
        <p:nvPicPr>
          <p:cNvPr id="4" name="Slide 10">
            <a:hlinkClick r:id="" action="ppaction://media"/>
            <a:extLst>
              <a:ext uri="{FF2B5EF4-FFF2-40B4-BE49-F238E27FC236}">
                <a16:creationId xmlns:a16="http://schemas.microsoft.com/office/drawing/2014/main" id="{2EE76C13-ACA0-4789-9C0F-5C7E003F2F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61785" y="259611"/>
            <a:ext cx="1079695" cy="936143"/>
          </a:xfrm>
          <a:prstGeom prst="rect">
            <a:avLst/>
          </a:prstGeom>
        </p:spPr>
      </p:pic>
    </p:spTree>
    <p:extLst>
      <p:ext uri="{BB962C8B-B14F-4D97-AF65-F5344CB8AC3E}">
        <p14:creationId xmlns:p14="http://schemas.microsoft.com/office/powerpoint/2010/main" val="262177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73212-42CD-20D9-1815-04952D88D195}"/>
              </a:ext>
            </a:extLst>
          </p:cNvPr>
          <p:cNvSpPr>
            <a:spLocks noGrp="1"/>
          </p:cNvSpPr>
          <p:nvPr>
            <p:ph type="title"/>
          </p:nvPr>
        </p:nvSpPr>
        <p:spPr>
          <a:xfrm>
            <a:off x="341811" y="347316"/>
            <a:ext cx="10515600" cy="879305"/>
          </a:xfrm>
        </p:spPr>
        <p:txBody>
          <a:bodyPr/>
          <a:lstStyle/>
          <a:p>
            <a:r>
              <a:rPr lang="en-US" dirty="0"/>
              <a:t>Études/</a:t>
            </a:r>
            <a:r>
              <a:rPr lang="en-US" dirty="0" err="1"/>
              <a:t>activités</a:t>
            </a:r>
            <a:r>
              <a:rPr lang="en-US" dirty="0"/>
              <a:t> futures</a:t>
            </a:r>
          </a:p>
        </p:txBody>
      </p:sp>
      <p:sp>
        <p:nvSpPr>
          <p:cNvPr id="3" name="Content Placeholder 2">
            <a:extLst>
              <a:ext uri="{FF2B5EF4-FFF2-40B4-BE49-F238E27FC236}">
                <a16:creationId xmlns:a16="http://schemas.microsoft.com/office/drawing/2014/main" id="{D00A31D8-76AF-2F8C-7B49-DD4FEBEE6AD3}"/>
              </a:ext>
            </a:extLst>
          </p:cNvPr>
          <p:cNvSpPr>
            <a:spLocks noGrp="1"/>
          </p:cNvSpPr>
          <p:nvPr>
            <p:ph idx="13"/>
          </p:nvPr>
        </p:nvSpPr>
        <p:spPr>
          <a:xfrm>
            <a:off x="341811" y="1739589"/>
            <a:ext cx="11192463" cy="4984595"/>
          </a:xfrm>
        </p:spPr>
        <p:txBody>
          <a:bodyPr>
            <a:normAutofit lnSpcReduction="10000"/>
          </a:bodyPr>
          <a:lstStyle/>
          <a:p>
            <a:r>
              <a:rPr lang="fr-FR" dirty="0"/>
              <a:t>Appliquer les méthodes audio XAI dans le cadre du concours d’accessibilité et de handicap ; tirer des leçons des documents nécessaires.</a:t>
            </a:r>
          </a:p>
          <a:p>
            <a:endParaRPr lang="en-US" sz="1800" dirty="0"/>
          </a:p>
          <a:p>
            <a:r>
              <a:rPr lang="fr-FR" dirty="0"/>
              <a:t>Organisez des séances de </a:t>
            </a:r>
            <a:r>
              <a:rPr lang="fr-FR" dirty="0" err="1"/>
              <a:t>co-conception</a:t>
            </a:r>
            <a:r>
              <a:rPr lang="fr-FR" dirty="0"/>
              <a:t> avec des personnes ayant une perte de vision et ayant une vision partielle.</a:t>
            </a:r>
          </a:p>
          <a:p>
            <a:endParaRPr lang="en-US" sz="1800" dirty="0"/>
          </a:p>
          <a:p>
            <a:r>
              <a:rPr lang="fr-FR" dirty="0"/>
              <a:t>Si les explications audio ne sont pas si utiles avec les personnes totalement aveugles, mettez en œuvre l’approche Human-in-the-</a:t>
            </a:r>
            <a:r>
              <a:rPr lang="fr-FR" dirty="0" err="1"/>
              <a:t>loop</a:t>
            </a:r>
            <a:r>
              <a:rPr lang="fr-FR" dirty="0"/>
              <a:t>.</a:t>
            </a:r>
          </a:p>
          <a:p>
            <a:endParaRPr lang="en-US" sz="1900" dirty="0"/>
          </a:p>
          <a:p>
            <a:r>
              <a:rPr lang="fr-FR" dirty="0"/>
              <a:t>Évaluer la facilité d’utilisation et l’accessibilité à l’aide de méthodes d’évaluation dans Ali, et al. (2023). </a:t>
            </a:r>
            <a:endParaRPr lang="en-US" dirty="0"/>
          </a:p>
        </p:txBody>
      </p:sp>
      <p:pic>
        <p:nvPicPr>
          <p:cNvPr id="4" name="Slide 11">
            <a:hlinkClick r:id="" action="ppaction://media"/>
            <a:extLst>
              <a:ext uri="{FF2B5EF4-FFF2-40B4-BE49-F238E27FC236}">
                <a16:creationId xmlns:a16="http://schemas.microsoft.com/office/drawing/2014/main" id="{B34C3BA9-9CA0-45B0-A07E-DBAE83D9F17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2067" y="347315"/>
            <a:ext cx="1046870" cy="879305"/>
          </a:xfrm>
          <a:prstGeom prst="rect">
            <a:avLst/>
          </a:prstGeom>
        </p:spPr>
      </p:pic>
    </p:spTree>
    <p:extLst>
      <p:ext uri="{BB962C8B-B14F-4D97-AF65-F5344CB8AC3E}">
        <p14:creationId xmlns:p14="http://schemas.microsoft.com/office/powerpoint/2010/main" val="49389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9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73212-42CD-20D9-1815-04952D88D195}"/>
              </a:ext>
            </a:extLst>
          </p:cNvPr>
          <p:cNvSpPr>
            <a:spLocks noGrp="1"/>
          </p:cNvSpPr>
          <p:nvPr>
            <p:ph type="title"/>
          </p:nvPr>
        </p:nvSpPr>
        <p:spPr/>
        <p:txBody>
          <a:bodyPr/>
          <a:lstStyle/>
          <a:p>
            <a:r>
              <a:rPr lang="en-US" dirty="0"/>
              <a:t>Conclusion et questions </a:t>
            </a:r>
          </a:p>
        </p:txBody>
      </p:sp>
      <p:sp>
        <p:nvSpPr>
          <p:cNvPr id="3" name="Content Placeholder 2">
            <a:extLst>
              <a:ext uri="{FF2B5EF4-FFF2-40B4-BE49-F238E27FC236}">
                <a16:creationId xmlns:a16="http://schemas.microsoft.com/office/drawing/2014/main" id="{D00A31D8-76AF-2F8C-7B49-DD4FEBEE6AD3}"/>
              </a:ext>
            </a:extLst>
          </p:cNvPr>
          <p:cNvSpPr>
            <a:spLocks noGrp="1"/>
          </p:cNvSpPr>
          <p:nvPr>
            <p:ph idx="13"/>
          </p:nvPr>
        </p:nvSpPr>
        <p:spPr>
          <a:xfrm>
            <a:off x="341811" y="1497724"/>
            <a:ext cx="7679242" cy="4756286"/>
          </a:xfrm>
        </p:spPr>
        <p:txBody>
          <a:bodyPr>
            <a:normAutofit/>
          </a:bodyPr>
          <a:lstStyle/>
          <a:p>
            <a:r>
              <a:rPr lang="fr-FR" dirty="0"/>
              <a:t>Nous espérons que cela pourra aider les personnes atteintes de diverses formes de déficience visuelle.</a:t>
            </a:r>
            <a:endParaRPr lang="en-US" dirty="0"/>
          </a:p>
          <a:p>
            <a:endParaRPr lang="en-US" dirty="0"/>
          </a:p>
          <a:p>
            <a:pPr marL="0" indent="0">
              <a:buNone/>
            </a:pPr>
            <a:endParaRPr lang="en-US" dirty="0"/>
          </a:p>
          <a:p>
            <a:pPr marL="0" indent="0">
              <a:buNone/>
            </a:pPr>
            <a:r>
              <a:rPr lang="en-US" dirty="0"/>
              <a:t>      </a:t>
            </a:r>
            <a:r>
              <a:rPr lang="en-US" b="1" dirty="0"/>
              <a:t>MERCI</a:t>
            </a:r>
          </a:p>
        </p:txBody>
      </p:sp>
      <p:pic>
        <p:nvPicPr>
          <p:cNvPr id="5" name="Picture 4" descr="These are question marks that tell the audience that this the right time to ask questions. ">
            <a:extLst>
              <a:ext uri="{FF2B5EF4-FFF2-40B4-BE49-F238E27FC236}">
                <a16:creationId xmlns:a16="http://schemas.microsoft.com/office/drawing/2014/main" id="{B8D4675C-0E08-4660-8918-C92E3A14D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0390" y="0"/>
            <a:ext cx="4051610" cy="3300761"/>
          </a:xfrm>
          <a:prstGeom prst="rect">
            <a:avLst/>
          </a:prstGeom>
        </p:spPr>
      </p:pic>
      <p:pic>
        <p:nvPicPr>
          <p:cNvPr id="4" name="Slide 12">
            <a:hlinkClick r:id="" action="ppaction://media"/>
            <a:extLst>
              <a:ext uri="{FF2B5EF4-FFF2-40B4-BE49-F238E27FC236}">
                <a16:creationId xmlns:a16="http://schemas.microsoft.com/office/drawing/2014/main" id="{2CEA40B9-0444-4558-BDF8-8DAF10860E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55929" y="3875867"/>
            <a:ext cx="1466902" cy="1158357"/>
          </a:xfrm>
          <a:prstGeom prst="rect">
            <a:avLst/>
          </a:prstGeom>
        </p:spPr>
      </p:pic>
    </p:spTree>
    <p:extLst>
      <p:ext uri="{BB962C8B-B14F-4D97-AF65-F5344CB8AC3E}">
        <p14:creationId xmlns:p14="http://schemas.microsoft.com/office/powerpoint/2010/main" val="94856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0106-01FF-B4FD-6CCD-B4C59DDA99FE}"/>
              </a:ext>
            </a:extLst>
          </p:cNvPr>
          <p:cNvSpPr>
            <a:spLocks noGrp="1"/>
          </p:cNvSpPr>
          <p:nvPr>
            <p:ph type="title"/>
          </p:nvPr>
        </p:nvSpPr>
        <p:spPr/>
        <p:txBody>
          <a:bodyPr>
            <a:normAutofit/>
          </a:bodyPr>
          <a:lstStyle/>
          <a:p>
            <a:r>
              <a:rPr lang="en-US" dirty="0" err="1"/>
              <a:t>Références</a:t>
            </a:r>
            <a:r>
              <a:rPr lang="en-US" dirty="0"/>
              <a:t> </a:t>
            </a:r>
          </a:p>
        </p:txBody>
      </p:sp>
      <p:sp>
        <p:nvSpPr>
          <p:cNvPr id="3" name="Content Placeholder 2">
            <a:extLst>
              <a:ext uri="{FF2B5EF4-FFF2-40B4-BE49-F238E27FC236}">
                <a16:creationId xmlns:a16="http://schemas.microsoft.com/office/drawing/2014/main" id="{6170C05F-5282-B746-9455-DCD628D5316E}"/>
              </a:ext>
            </a:extLst>
          </p:cNvPr>
          <p:cNvSpPr>
            <a:spLocks noGrp="1"/>
          </p:cNvSpPr>
          <p:nvPr>
            <p:ph idx="13"/>
          </p:nvPr>
        </p:nvSpPr>
        <p:spPr>
          <a:xfrm>
            <a:off x="209843" y="1572322"/>
            <a:ext cx="11490960" cy="5044294"/>
          </a:xfrm>
        </p:spPr>
        <p:txBody>
          <a:bodyPr>
            <a:normAutofit lnSpcReduction="10000"/>
          </a:bodyPr>
          <a:lstStyle/>
          <a:p>
            <a:r>
              <a:rPr lang="en-CA" sz="2000" b="0" i="0" dirty="0">
                <a:effectLst/>
                <a:latin typeface="Arial" panose="020B0604020202020204" pitchFamily="34" charset="0"/>
              </a:rPr>
              <a:t>Hanif, et al. </a:t>
            </a:r>
            <a:r>
              <a:rPr lang="fr-FR" sz="2000" b="0" i="0" dirty="0">
                <a:effectLst/>
                <a:latin typeface="Arial" panose="020B0604020202020204" pitchFamily="34" charset="0"/>
              </a:rPr>
              <a:t>Une étude complète des méthodes d’intelligence artificielle explicable (</a:t>
            </a:r>
            <a:r>
              <a:rPr lang="fr-FR" sz="2000" b="0" i="0" dirty="0" err="1">
                <a:effectLst/>
                <a:latin typeface="Arial" panose="020B0604020202020204" pitchFamily="34" charset="0"/>
              </a:rPr>
              <a:t>xai</a:t>
            </a:r>
            <a:r>
              <a:rPr lang="fr-FR" sz="2000" b="0" i="0" dirty="0">
                <a:effectLst/>
                <a:latin typeface="Arial" panose="020B0604020202020204" pitchFamily="34" charset="0"/>
              </a:rPr>
              <a:t>) : explorer la transparence et l’interprétabilité. In Conférence internationale sur l’ingénierie des systèmes d’information Web, pages 915-925. Springer, 2023.</a:t>
            </a:r>
          </a:p>
          <a:p>
            <a:r>
              <a:rPr lang="en-US" sz="2000" dirty="0"/>
              <a:t>Stangl, et al.. </a:t>
            </a:r>
            <a:r>
              <a:rPr lang="fr-FR" sz="2000" dirty="0"/>
              <a:t>Le potentiel d’un agent de dialogue visuel dans un système d’audiodescription automatisé en tandem pour les vidéos. In Actes de la 25e Conférence internationale ACM SIGACCESS sur les ordinateurs et l’accessibilité, pages 1–17, 2023.</a:t>
            </a:r>
          </a:p>
          <a:p>
            <a:r>
              <a:rPr lang="en-US" sz="2000" dirty="0" err="1"/>
              <a:t>Ihorn</a:t>
            </a:r>
            <a:r>
              <a:rPr lang="en-US" sz="2000" dirty="0"/>
              <a:t>, et al. </a:t>
            </a:r>
            <a:r>
              <a:rPr lang="fr-FR" sz="2000" dirty="0" err="1"/>
              <a:t>Narrationbot</a:t>
            </a:r>
            <a:r>
              <a:rPr lang="fr-FR" sz="2000" dirty="0"/>
              <a:t> et </a:t>
            </a:r>
            <a:r>
              <a:rPr lang="fr-FR" sz="2000" dirty="0" err="1"/>
              <a:t>infobot</a:t>
            </a:r>
            <a:r>
              <a:rPr lang="fr-FR" sz="2000" dirty="0"/>
              <a:t> : un système hybride pour la description automatisée des vidéos. Prépublication </a:t>
            </a:r>
            <a:r>
              <a:rPr lang="fr-FR" sz="2000" dirty="0" err="1"/>
              <a:t>arXiv</a:t>
            </a:r>
            <a:r>
              <a:rPr lang="fr-FR" sz="2000" dirty="0"/>
              <a:t> </a:t>
            </a:r>
            <a:r>
              <a:rPr lang="fr-FR" sz="2000" dirty="0" err="1"/>
              <a:t>arXiv</a:t>
            </a:r>
            <a:r>
              <a:rPr lang="fr-FR" sz="2000" dirty="0"/>
              <a:t> :2111.03994, 2021.</a:t>
            </a:r>
          </a:p>
          <a:p>
            <a:r>
              <a:rPr lang="en-US" sz="2000" dirty="0" err="1"/>
              <a:t>Bodi</a:t>
            </a:r>
            <a:r>
              <a:rPr lang="en-US" sz="2000" dirty="0"/>
              <a:t>, et al. </a:t>
            </a:r>
            <a:r>
              <a:rPr lang="fr-FR" sz="2000" dirty="0" err="1"/>
              <a:t>Vidéodescription</a:t>
            </a:r>
            <a:r>
              <a:rPr lang="fr-FR" sz="2000" dirty="0"/>
              <a:t> automatisée pour les utilisateurs aveugles et malvoyants. In Résumés détaillés de la conférence CHI 2021 sur les facteurs humains dans les systèmes informatiques, pages 1–7, 2021.</a:t>
            </a:r>
          </a:p>
          <a:p>
            <a:r>
              <a:rPr lang="en-US" sz="2000" dirty="0" err="1"/>
              <a:t>Akman</a:t>
            </a:r>
            <a:r>
              <a:rPr lang="en-US" sz="2000" dirty="0"/>
              <a:t>, A. &amp; Schuller B. W. </a:t>
            </a:r>
            <a:r>
              <a:rPr lang="fr-FR" sz="2000" dirty="0"/>
              <a:t>Intelligence artificielle explicable audio : une revue. </a:t>
            </a:r>
            <a:r>
              <a:rPr lang="fr-FR" sz="2000" dirty="0" err="1"/>
              <a:t>Intell</a:t>
            </a:r>
            <a:r>
              <a:rPr lang="fr-FR" sz="2000" dirty="0"/>
              <a:t>. Comput. ; 3 : Article 0074. 2024</a:t>
            </a:r>
            <a:r>
              <a:rPr lang="en-US" sz="2000" dirty="0"/>
              <a:t>. https://doi.org/10.34133/icomputing.0074. </a:t>
            </a:r>
          </a:p>
          <a:p>
            <a:r>
              <a:rPr lang="en-US" sz="2000" dirty="0"/>
              <a:t>Sajid Ali, et al. </a:t>
            </a:r>
            <a:r>
              <a:rPr lang="fr-FR" sz="2000" dirty="0"/>
              <a:t>Intelligence artificielle explicable (</a:t>
            </a:r>
            <a:r>
              <a:rPr lang="fr-FR" sz="2000" dirty="0" err="1"/>
              <a:t>xai</a:t>
            </a:r>
            <a:r>
              <a:rPr lang="fr-FR" sz="2000" dirty="0"/>
              <a:t>) : Ce que nous savons et ce qu’il nous reste pour atteindre une intelligence artificielle digne de confiance. Information Fusion, 99 :101805, 2023. </a:t>
            </a:r>
            <a:endParaRPr lang="en-US" sz="2000" dirty="0"/>
          </a:p>
        </p:txBody>
      </p:sp>
      <p:pic>
        <p:nvPicPr>
          <p:cNvPr id="4" name="Slide 13">
            <a:hlinkClick r:id="" action="ppaction://media"/>
            <a:extLst>
              <a:ext uri="{FF2B5EF4-FFF2-40B4-BE49-F238E27FC236}">
                <a16:creationId xmlns:a16="http://schemas.microsoft.com/office/drawing/2014/main" id="{5682D39C-C349-4DD1-90F8-3A357D70157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758934" y="339369"/>
            <a:ext cx="840677" cy="683333"/>
          </a:xfrm>
          <a:prstGeom prst="rect">
            <a:avLst/>
          </a:prstGeom>
        </p:spPr>
      </p:pic>
    </p:spTree>
    <p:extLst>
      <p:ext uri="{BB962C8B-B14F-4D97-AF65-F5344CB8AC3E}">
        <p14:creationId xmlns:p14="http://schemas.microsoft.com/office/powerpoint/2010/main" val="126735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und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6394e7d-bb77-4d04-b189-d6980e0b1240">
      <UserInfo>
        <DisplayName>Sheetal Kochhar</DisplayName>
        <AccountId>2705</AccountId>
        <AccountType/>
      </UserInfo>
      <UserInfo>
        <DisplayName>Kathy Beitz</DisplayName>
        <AccountId>2014</AccountId>
        <AccountType/>
      </UserInfo>
    </SharedWithUsers>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70C895-0A88-4635-AFBB-1F60B0B9392A}">
  <ds:schemaRefs>
    <ds:schemaRef ds:uri="http://schemas.microsoft.com/sharepoint/v3/contenttype/forms"/>
  </ds:schemaRefs>
</ds:datastoreItem>
</file>

<file path=customXml/itemProps2.xml><?xml version="1.0" encoding="utf-8"?>
<ds:datastoreItem xmlns:ds="http://schemas.openxmlformats.org/officeDocument/2006/customXml" ds:itemID="{211ADB0B-D98A-46FC-B955-ECD6AEB81BD0}">
  <ds:schemaRefs>
    <ds:schemaRef ds:uri="8cbfa2e6-779d-4850-9ce1-69bc82e770ca"/>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http://purl.org/dc/dcmitype/"/>
    <ds:schemaRef ds:uri="http://schemas.microsoft.com/office/2006/metadata/properties"/>
    <ds:schemaRef ds:uri="http://purl.org/dc/terms/"/>
    <ds:schemaRef ds:uri="77050c3b-dfe0-49ea-918e-b2ea2b80fa5e"/>
  </ds:schemaRefs>
</ds:datastoreItem>
</file>

<file path=customXml/itemProps3.xml><?xml version="1.0" encoding="utf-8"?>
<ds:datastoreItem xmlns:ds="http://schemas.openxmlformats.org/officeDocument/2006/customXml" ds:itemID="{5990B870-05F5-4DEB-B095-846106FE4CAC}"/>
</file>

<file path=docProps/app.xml><?xml version="1.0" encoding="utf-8"?>
<Properties xmlns="http://schemas.openxmlformats.org/officeDocument/2006/extended-properties" xmlns:vt="http://schemas.openxmlformats.org/officeDocument/2006/docPropsVTypes">
  <Template>Ion</Template>
  <TotalTime>7724</TotalTime>
  <Words>884</Words>
  <Application>Microsoft Office PowerPoint</Application>
  <PresentationFormat>Widescreen</PresentationFormat>
  <Paragraphs>89</Paragraphs>
  <Slides>13</Slides>
  <Notes>2</Notes>
  <HiddenSlides>0</HiddenSlides>
  <MMClips>13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Arial Black</vt:lpstr>
      <vt:lpstr>Calibri</vt:lpstr>
      <vt:lpstr>Office Theme</vt:lpstr>
      <vt:lpstr>XAI: Des descriptions audio aux explications audio pour les personnes aveugles et malvoyantes</vt:lpstr>
      <vt:lpstr>Énoncé du problème</vt:lpstr>
      <vt:lpstr>Cycle d’apprentissage automatique standard (Hanif, et al., 2023) </vt:lpstr>
      <vt:lpstr>Contexte : IA explicable (XAI)</vt:lpstr>
      <vt:lpstr>Méthodologie et recherche</vt:lpstr>
      <vt:lpstr>Accessibilité vidéo et informatique centrée sur l’humain (HCC)</vt:lpstr>
      <vt:lpstr>Système NarrationBot+InfoBot avec scènes (Stangl, et al., 2023)</vt:lpstr>
      <vt:lpstr>Accessibilité vidéo et informatique centrée sur l’humain (HCC) (suite)</vt:lpstr>
      <vt:lpstr>Solution proposée:  </vt:lpstr>
      <vt:lpstr>Méthodes d’IA explicables audio sans accessibilité pour les personnes handicapées</vt:lpstr>
      <vt:lpstr>Études/activités futures</vt:lpstr>
      <vt:lpstr>Conclusion et questions </vt:lpstr>
      <vt:lpstr>Références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chukwunonso nwokoye</cp:lastModifiedBy>
  <cp:revision>287</cp:revision>
  <dcterms:modified xsi:type="dcterms:W3CDTF">2024-04-23T09:19:43Z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