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94"/>
  </p:normalViewPr>
  <p:slideViewPr>
    <p:cSldViewPr snapToGrid="0">
      <p:cViewPr varScale="1">
        <p:scale>
          <a:sx n="133" d="100"/>
          <a:sy n="133" d="100"/>
        </p:scale>
        <p:origin x="200" y="6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6cdaf32865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794" y="685800"/>
            <a:ext cx="6094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6cdaf32865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g26cdaf32865_0_7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6cdaf32865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6cdaf32865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g26cdaf32865_0_1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6cdaf32865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6cdaf32865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g26cdaf32865_0_2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6cdaf32865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6cdaf32865_0_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6cdaf32865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794" y="685800"/>
            <a:ext cx="6094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6cdaf32865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26cdaf32865_0_3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c9ca08d66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c9ca08d66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Video script: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Instructor: Any questions today?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Student raises hand: I have a question.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Instructor: Yes, of course.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Student: When is the assignment due?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Instructor: It will be due this coming Friday.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Student: Alright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WebMoti hand waves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Instructor: Oh, we have a virtual question. Yes, Chris?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Virtual Student (Chris): When is the next assignment due?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Instructor: The following Friday.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Chris: Alright thank you.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Instructor: Your welcome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Scénario de la vidéo 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Enseignant : Des questions aujourd'hui 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L'élève lève la main : J'ai une question.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L'enseignant : Oui, bien sûr.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L'élève : Quand le devoir doit-il être rendu 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Le professeur : Vendredi prochain.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L'élève : D'accord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WebMoti fait un signe de la main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Le formateur : Oh, nous avons une question virtuelle. Oui, Chris 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Élève virtuel (Chris) : Quand le prochain devoir doit-il être rendu 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Le professeur : Le vendredi suivant.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Chris : D'accord, merci.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Professeur : Je vous en prie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6cdaf32865_0_4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6cdaf32865_0_4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26cdaf32865_0_4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6cdaf32865_0_5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6cdaf32865_0_5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c7b0e5d5f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c7b0e5d5f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c7b0e5d5f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c7b0e5d5f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6cdaf32865_0_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794" y="685800"/>
            <a:ext cx="6094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6cdaf32865_0_4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40" name="Google Shape;140;g26cdaf32865_0_4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- Title Slide 8">
  <p:cSld name="Title Slide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194575" y="356288"/>
            <a:ext cx="64221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194575" y="2705773"/>
            <a:ext cx="64221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rgbClr val="3CA9E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1200"/>
              </a:spcBef>
              <a:spcAft>
                <a:spcPts val="120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- Content 1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194073" y="294311"/>
            <a:ext cx="8445000" cy="8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i="0" u="none" strike="noStrike" cap="none">
                <a:solidFill>
                  <a:schemeClr val="dk1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i="0" u="none" strike="noStrike" cap="none">
                <a:solidFill>
                  <a:schemeClr val="dk1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i="0" u="none" strike="noStrike" cap="none">
                <a:solidFill>
                  <a:schemeClr val="dk1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i="0" u="none" strike="noStrike" cap="none">
                <a:solidFill>
                  <a:schemeClr val="dk1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i="0" u="none" strike="noStrike" cap="none">
                <a:solidFill>
                  <a:schemeClr val="dk1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i="0" u="none" strike="noStrike" cap="none">
                <a:solidFill>
                  <a:schemeClr val="dk1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i="0" u="none" strike="noStrike" cap="none">
                <a:solidFill>
                  <a:schemeClr val="dk1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1pPr>
            <a:lvl2pPr marL="0" marR="0" lvl="1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2pPr>
            <a:lvl3pPr marL="0" marR="0" lvl="2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3pPr>
            <a:lvl4pPr marL="0" marR="0" lvl="3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4pPr>
            <a:lvl5pPr marL="0" marR="0" lvl="4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5pPr>
            <a:lvl6pPr marL="0" marR="0" lvl="5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6pPr>
            <a:lvl7pPr marL="0" marR="0" lvl="6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7pPr>
            <a:lvl8pPr marL="0" marR="0" lvl="7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8pPr>
            <a:lvl9pPr marL="0" marR="0" lvl="8" indent="0" algn="r" rtl="0">
              <a:spcBef>
                <a:spcPts val="0"/>
              </a:spcBef>
              <a:buNone/>
              <a:defRPr sz="1100" i="0" u="none" strike="noStrike" cap="none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1"/>
          </p:nvPr>
        </p:nvSpPr>
        <p:spPr>
          <a:xfrm>
            <a:off x="194073" y="1104138"/>
            <a:ext cx="84450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marL="457200" marR="0" lvl="0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i="0" u="none" strike="noStrike" cap="none">
                <a:solidFill>
                  <a:schemeClr val="dk1"/>
                </a:solidFill>
              </a:defRPr>
            </a:lvl1pPr>
            <a:lvl2pPr marL="914400" marR="0" lvl="1" indent="-330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i="0" u="none" strike="noStrike" cap="none">
                <a:solidFill>
                  <a:schemeClr val="dk1"/>
                </a:solidFill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 i="0" u="none" strike="noStrike" cap="none">
                <a:solidFill>
                  <a:schemeClr val="dk1"/>
                </a:solidFill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 i="0" u="none" strike="noStrike" cap="none">
                <a:solidFill>
                  <a:schemeClr val="dk1"/>
                </a:solidFill>
              </a:defRPr>
            </a:lvl4pPr>
            <a:lvl5pPr marL="2286000" marR="0" lvl="4" indent="-298450" algn="l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 i="0" u="none" strike="noStrike" cap="none">
                <a:solidFill>
                  <a:schemeClr val="dk1"/>
                </a:solidFill>
              </a:defRPr>
            </a:lvl5pPr>
            <a:lvl6pPr marL="2743200" marR="0" lvl="5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 i="0" u="none" strike="noStrike" cap="none">
                <a:solidFill>
                  <a:schemeClr val="dk1"/>
                </a:solidFill>
              </a:defRPr>
            </a:lvl6pPr>
            <a:lvl7pPr marL="3200400" marR="0" lvl="6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 i="0" u="none" strike="noStrike" cap="none">
                <a:solidFill>
                  <a:schemeClr val="dk1"/>
                </a:solidFill>
              </a:defRPr>
            </a:lvl7pPr>
            <a:lvl8pPr marL="3657600" marR="0" lvl="7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 i="0" u="none" strike="noStrike" cap="none">
                <a:solidFill>
                  <a:schemeClr val="dk1"/>
                </a:solidFill>
              </a:defRPr>
            </a:lvl8pPr>
            <a:lvl9pPr marL="4114800" marR="0" lvl="8" indent="-32385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500"/>
              <a:buChar char="•"/>
              <a:defRPr sz="15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Ymf-AxkDM73kD4kJftptklCSxlPFy_lx/vie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fasmy@torontomu.ca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hyperlink" Target="mailto:aghenai@tonontomu.ca" TargetMode="External"/><Relationship Id="rId4" Type="http://schemas.openxmlformats.org/officeDocument/2006/relationships/hyperlink" Target="mailto:dfels@torontomu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ctrTitle"/>
          </p:nvPr>
        </p:nvSpPr>
        <p:spPr>
          <a:xfrm>
            <a:off x="194575" y="356288"/>
            <a:ext cx="6422100" cy="223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"/>
              <a:buFont typeface="Arial"/>
              <a:buNone/>
            </a:pPr>
            <a:r>
              <a:rPr lang="en"/>
              <a:t>WebMoti 2.0: Supporting Virtual Neurodiverse Students in Hybrid Classes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ubTitle" idx="1"/>
          </p:nvPr>
        </p:nvSpPr>
        <p:spPr>
          <a:xfrm>
            <a:off x="194575" y="2705773"/>
            <a:ext cx="6422100" cy="804300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Shazra Asmy (MScM Candidate)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Supervisors: Deb Fels and Amira Ghenai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145600" y="253200"/>
            <a:ext cx="25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30">
                <a:solidFill>
                  <a:srgbClr val="004C9B"/>
                </a:solidFill>
              </a:rPr>
              <a:t>Introduction</a:t>
            </a:r>
            <a:endParaRPr sz="2730">
              <a:solidFill>
                <a:srgbClr val="004C9B"/>
              </a:solidFill>
            </a:endParaRPr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1"/>
          </p:nvPr>
        </p:nvSpPr>
        <p:spPr>
          <a:xfrm>
            <a:off x="145601" y="1232023"/>
            <a:ext cx="8445000" cy="33495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/>
          <a:p>
            <a:pPr marL="342900" lvl="0" indent="-285750" algn="l" rtl="0">
              <a:spcBef>
                <a:spcPts val="40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The most common neurodevelopmental disorder is ADHD, which affects 1 in 21 people. 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1 in 66 people between the ages 5-17 have been diagnosed with Autism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With so many neurodiverse individuals appropriate resources are needed to support higher quality of life through the use of inclusive design strategies</a:t>
            </a:r>
            <a:endParaRPr/>
          </a:p>
        </p:txBody>
      </p:sp>
      <p:pic>
        <p:nvPicPr>
          <p:cNvPr id="72" name="Google Shape;72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7375" t="44479" r="63801" b="38111"/>
          <a:stretch/>
        </p:blipFill>
        <p:spPr>
          <a:xfrm>
            <a:off x="6865805" y="158963"/>
            <a:ext cx="2278195" cy="1073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1988" y="2934825"/>
            <a:ext cx="2661318" cy="2208676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53150" y="825900"/>
            <a:ext cx="1849500" cy="406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145600" y="253200"/>
            <a:ext cx="25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30">
                <a:solidFill>
                  <a:srgbClr val="004C9B"/>
                </a:solidFill>
              </a:rPr>
              <a:t>Issue</a:t>
            </a:r>
            <a:endParaRPr sz="2730">
              <a:solidFill>
                <a:srgbClr val="004C9B"/>
              </a:solidFill>
            </a:endParaRPr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48931" y="1096666"/>
            <a:ext cx="8445000" cy="33495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/>
          <a:p>
            <a:pPr marL="342900" lvl="0" indent="-285750" algn="l" rtl="0">
              <a:spcBef>
                <a:spcPts val="40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Universities often provide accommodation where students can attend class virtually 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But, in hybrid classes they often get forgotten about, and can’t gain the instructors attention 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Students lose sense of presence in the classroom </a:t>
            </a:r>
            <a:endParaRPr/>
          </a:p>
        </p:txBody>
      </p:sp>
      <p:pic>
        <p:nvPicPr>
          <p:cNvPr id="82" name="Google Shape;82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568" y="2740275"/>
            <a:ext cx="4178344" cy="240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145600" y="253200"/>
            <a:ext cx="488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30">
                <a:solidFill>
                  <a:srgbClr val="004C9B"/>
                </a:solidFill>
              </a:rPr>
              <a:t>Research Question</a:t>
            </a:r>
            <a:endParaRPr sz="2730">
              <a:solidFill>
                <a:srgbClr val="004C9B"/>
              </a:solidFill>
            </a:endParaRPr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194073" y="1104138"/>
            <a:ext cx="8445000" cy="3159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What is the impact of WebMoti on neurodiverse students’ ability/opportunity to ask/answer questions, participate in class discussions, and balance sensory needs in university?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145600" y="253200"/>
            <a:ext cx="7219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30">
                <a:solidFill>
                  <a:srgbClr val="004C9B"/>
                </a:solidFill>
              </a:rPr>
              <a:t>Proposed Solution - WebMoti 2.0</a:t>
            </a:r>
            <a:endParaRPr sz="2730">
              <a:solidFill>
                <a:srgbClr val="004C9B"/>
              </a:solidFill>
            </a:endParaRPr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1"/>
          </p:nvPr>
        </p:nvSpPr>
        <p:spPr>
          <a:xfrm>
            <a:off x="145603" y="828100"/>
            <a:ext cx="8766900" cy="23697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/>
          <a:p>
            <a:pPr marL="342900" lvl="0" indent="-285750" algn="l" rtl="0">
              <a:spcBef>
                <a:spcPts val="40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Robot hand controlled by the virtual student to gain the instructors attention 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Directional mic controlled by the instructor to locate the student in class who asks a question so virtual student can hear </a:t>
            </a:r>
            <a:endParaRPr/>
          </a:p>
        </p:txBody>
      </p:sp>
      <p:pic>
        <p:nvPicPr>
          <p:cNvPr id="96" name="Google Shape;96;p19" descr="A series of images showing a hand poking out of the top of a box, moving to mimic a person raising their hand and waving it from left to right.&#10;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689407"/>
            <a:ext cx="1828339" cy="2454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9" descr="A series of images showing a hand poking out of the top of a box, moving to mimic a person raising their hand and waving it from left to right.&#10;&#10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8357" y="2689428"/>
            <a:ext cx="1828324" cy="2454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 descr="A series of images showing a hand poking out of the top of a box, moving to mimic a person raising their hand and waving it from left to right.&#10;&#10;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57605" y="2689406"/>
            <a:ext cx="1828324" cy="2454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 descr="A series of images showing a hand poking out of the top of a box, moving to mimic a person raising their hand and waving it from left to right.&#10;&#10;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86403" y="2689419"/>
            <a:ext cx="1828324" cy="2454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 descr="A series of images showing a hand poking out of the top of a box, moving to mimic a person raising their hand and waving it from left to right.&#10;&#10;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15202" y="2689416"/>
            <a:ext cx="1828324" cy="2454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0" descr="Video demonstration of WebMoti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145600" y="253200"/>
            <a:ext cx="86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030">
                <a:solidFill>
                  <a:schemeClr val="lt1"/>
                </a:solidFill>
              </a:rPr>
              <a:t>Video Demo</a:t>
            </a:r>
            <a:endParaRPr sz="103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145600" y="253200"/>
            <a:ext cx="488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30">
                <a:solidFill>
                  <a:srgbClr val="004C9B"/>
                </a:solidFill>
              </a:rPr>
              <a:t>Methodology</a:t>
            </a:r>
            <a:endParaRPr sz="2730">
              <a:solidFill>
                <a:srgbClr val="004C9B"/>
              </a:solidFill>
            </a:endParaRPr>
          </a:p>
        </p:txBody>
      </p:sp>
      <p:sp>
        <p:nvSpPr>
          <p:cNvPr id="113" name="Google Shape;113;p21"/>
          <p:cNvSpPr txBox="1">
            <a:spLocks noGrp="1"/>
          </p:cNvSpPr>
          <p:nvPr>
            <p:ph type="body" idx="1"/>
          </p:nvPr>
        </p:nvSpPr>
        <p:spPr>
          <a:xfrm>
            <a:off x="244799" y="1114275"/>
            <a:ext cx="7485600" cy="3159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/>
          <a:p>
            <a:pPr marL="342900" lvl="0" indent="-285750" algn="l" rtl="0">
              <a:spcBef>
                <a:spcPts val="40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Mixed methods study 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Study duration is 3 classes (approximately 3 weeks)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Participants are recorded, to conduct a thematic analysis 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Data collected though:</a:t>
            </a:r>
            <a:endParaRPr/>
          </a:p>
          <a:p>
            <a:pPr marL="685800" lvl="1" indent="-2667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Videos, </a:t>
            </a:r>
            <a:endParaRPr/>
          </a:p>
          <a:p>
            <a:pPr marL="685800" lvl="1" indent="-2667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Questionnaires and,</a:t>
            </a:r>
            <a:endParaRPr/>
          </a:p>
          <a:p>
            <a:pPr marL="685800" lvl="1" indent="-2667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Interviews</a:t>
            </a:r>
            <a:endParaRPr/>
          </a:p>
        </p:txBody>
      </p:sp>
      <p:pic>
        <p:nvPicPr>
          <p:cNvPr id="114" name="Google Shape;114;p21" descr="What the virtual student interfaces with the system look like. Multiple screens depict the student, professor, the board, and the rest of the classroom.&#10;&#10;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6325" y="2157600"/>
            <a:ext cx="5697676" cy="298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87025" y="2811900"/>
            <a:ext cx="390900" cy="461700"/>
          </a:xfrm>
          <a:prstGeom prst="ellipse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45000" y="3800350"/>
            <a:ext cx="165900" cy="187200"/>
          </a:xfrm>
          <a:prstGeom prst="ellipse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145600" y="253200"/>
            <a:ext cx="488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30">
                <a:solidFill>
                  <a:srgbClr val="004C9B"/>
                </a:solidFill>
              </a:rPr>
              <a:t>Early Results</a:t>
            </a:r>
            <a:endParaRPr sz="2730">
              <a:solidFill>
                <a:srgbClr val="004C9B"/>
              </a:solidFill>
            </a:endParaRPr>
          </a:p>
        </p:txBody>
      </p:sp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194073" y="1104138"/>
            <a:ext cx="8445000" cy="3159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/>
          <a:p>
            <a:pPr marL="34290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Currently have 3 participants for this study</a:t>
            </a:r>
            <a:endParaRPr/>
          </a:p>
          <a:p>
            <a:pPr marL="34290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The student can gain instructor’s attention to ask questions </a:t>
            </a:r>
            <a:endParaRPr/>
          </a:p>
          <a:p>
            <a:pPr marL="34290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Helped students feel like they were apart of the class</a:t>
            </a:r>
            <a:endParaRPr/>
          </a:p>
          <a:p>
            <a:pPr marL="34290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Did not disrupt the students in the classroom</a:t>
            </a:r>
            <a:endParaRPr/>
          </a:p>
          <a:p>
            <a:pPr marL="34290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WebMoti 2.0 must be in the instructors line of sight for the hand to be noticed; need more sound options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3" name="Google Shape;123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7888" y="2984109"/>
            <a:ext cx="4657519" cy="215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194075" y="232900"/>
            <a:ext cx="580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30">
                <a:solidFill>
                  <a:srgbClr val="004C9B"/>
                </a:solidFill>
              </a:rPr>
              <a:t>Implications For Next Version</a:t>
            </a:r>
            <a:endParaRPr sz="2730">
              <a:solidFill>
                <a:srgbClr val="004C9B"/>
              </a:solidFill>
            </a:endParaRPr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194073" y="1104138"/>
            <a:ext cx="8445000" cy="3159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/>
          <a:p>
            <a:pPr marL="34290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Implement sound feature while the hand raises to gain instructors attention</a:t>
            </a:r>
            <a:endParaRPr/>
          </a:p>
          <a:p>
            <a:pPr marL="34290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/>
              <a:t>Detach the mic from the hand</a:t>
            </a:r>
            <a:endParaRPr/>
          </a:p>
          <a:p>
            <a:pPr marL="685800" marR="0" lvl="1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The hand can be placed in instructors line of sight </a:t>
            </a:r>
            <a:endParaRPr/>
          </a:p>
          <a:p>
            <a:pPr marL="685800" marR="0" lvl="1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With mic in the center of the class</a:t>
            </a:r>
            <a:endParaRPr/>
          </a:p>
        </p:txBody>
      </p:sp>
      <p:pic>
        <p:nvPicPr>
          <p:cNvPr id="130" name="Google Shape;130;p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7888" y="2984109"/>
            <a:ext cx="4657519" cy="215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145600" y="253200"/>
            <a:ext cx="488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30">
                <a:solidFill>
                  <a:srgbClr val="004C9B"/>
                </a:solidFill>
              </a:rPr>
              <a:t>Acknowledgements</a:t>
            </a:r>
            <a:endParaRPr sz="2730">
              <a:solidFill>
                <a:srgbClr val="004C9B"/>
              </a:solidFill>
            </a:endParaRPr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1"/>
          </p:nvPr>
        </p:nvSpPr>
        <p:spPr>
          <a:xfrm>
            <a:off x="194073" y="1104138"/>
            <a:ext cx="8445000" cy="3159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Social Sciences and Humanities Research Council (SSRC), Inclusive Media Design Center (IMDC) Research Team, Toronto Metropolitan University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>
            <a:spLocks noGrp="1"/>
          </p:cNvSpPr>
          <p:nvPr>
            <p:ph type="title"/>
          </p:nvPr>
        </p:nvSpPr>
        <p:spPr>
          <a:xfrm>
            <a:off x="145600" y="253200"/>
            <a:ext cx="488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30">
                <a:solidFill>
                  <a:srgbClr val="004C9B"/>
                </a:solidFill>
              </a:rPr>
              <a:t>Contact Information:</a:t>
            </a:r>
            <a:endParaRPr sz="2730">
              <a:solidFill>
                <a:srgbClr val="004C9B"/>
              </a:solidFill>
            </a:endParaRPr>
          </a:p>
        </p:txBody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145600" y="828100"/>
            <a:ext cx="8828700" cy="38967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 lnSpcReduction="20000"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Shazra Asmy 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fasmy@torontomu.ca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Deb Fels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dfels@torontomu.ca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Amira Ghenai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aghenai@torontomu.ca</a:t>
            </a:r>
            <a:r>
              <a:rPr lang="en"/>
              <a:t> 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Props1.xml><?xml version="1.0" encoding="utf-8"?>
<ds:datastoreItem xmlns:ds="http://schemas.openxmlformats.org/officeDocument/2006/customXml" ds:itemID="{56A5A866-4C8E-4B33-8B67-B87ACFB42C03}"/>
</file>

<file path=customXml/itemProps2.xml><?xml version="1.0" encoding="utf-8"?>
<ds:datastoreItem xmlns:ds="http://schemas.openxmlformats.org/officeDocument/2006/customXml" ds:itemID="{AA06F914-4843-44C5-B1F0-7E67C4E03476}"/>
</file>

<file path=customXml/itemProps3.xml><?xml version="1.0" encoding="utf-8"?>
<ds:datastoreItem xmlns:ds="http://schemas.openxmlformats.org/officeDocument/2006/customXml" ds:itemID="{D0764E53-C10D-47A7-97EC-45993F23067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556</Words>
  <Application>Microsoft Macintosh PowerPoint</Application>
  <PresentationFormat>On-screen Show (16:9)</PresentationFormat>
  <Paragraphs>89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Times New Roman</vt:lpstr>
      <vt:lpstr>Simple Light</vt:lpstr>
      <vt:lpstr> WebMoti 2.0: Supporting Virtual Neurodiverse Students in Hybrid Classes  </vt:lpstr>
      <vt:lpstr>Introduction</vt:lpstr>
      <vt:lpstr>Issue</vt:lpstr>
      <vt:lpstr>Research Question</vt:lpstr>
      <vt:lpstr>Proposed Solution - WebMoti 2.0</vt:lpstr>
      <vt:lpstr>Video Demo</vt:lpstr>
      <vt:lpstr>Methodology</vt:lpstr>
      <vt:lpstr>Early Results</vt:lpstr>
      <vt:lpstr>Implications For Next Version</vt:lpstr>
      <vt:lpstr>Acknowledgements</vt:lpstr>
      <vt:lpstr>Contact Information: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WebMoti 2.0: Supporting Virtual Neurodiverse Students in Hybrid Classes  </dc:title>
  <cp:lastModifiedBy>Cheryl Li</cp:lastModifiedBy>
  <cp:revision>1</cp:revision>
  <dcterms:modified xsi:type="dcterms:W3CDTF">2024-04-15T23:36:18Z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