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7" r:id="rId1"/>
    <p:sldMasterId id="2147483678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94"/>
  </p:normalViewPr>
  <p:slideViewPr>
    <p:cSldViewPr snapToGrid="0">
      <p:cViewPr varScale="1">
        <p:scale>
          <a:sx n="133" d="100"/>
          <a:sy n="133" d="100"/>
        </p:scale>
        <p:origin x="200" y="6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customXml" Target="../customXml/item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cbb105bbcd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794" y="685800"/>
            <a:ext cx="6094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cbb105bbcd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2cbb105bbcd_0_3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bb105bbcd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cbb105bbcd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2cbb105bbcd_0_1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cbb105bbcd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cbb105bbcd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2cbb105bbcd_0_1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cbb105bbcd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cbb105bbcd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cbb105bbcd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794" y="685800"/>
            <a:ext cx="6094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cbb105bbcd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2cbb105bbcd_0_1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cbb105bbcd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cbb105bbcd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Video script: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Any questions today?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Student raises hand: I have a question.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Yes, of course.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Student: When is the assignment due?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It will be due this coming Friday.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Student: Alright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WebMoti hand waves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Oh, we have a virtual question. Yes, Chris?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Virtual Student (Chris): When is the next assignment due?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The following Friday.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Chris: Alright thank you.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Your welcome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Scénario de la vidéo 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Enseignant : Des questions aujourd'hui 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L'élève lève la main : J'ai une question.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L'enseignant : Oui, bien sûr.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L'élève : Quand le devoir doit-il être rendu 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Le professeur : Vendredi prochain.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L'élève : D'accord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WebMoti fait un signe de la main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Le formateur : Oh, nous avons une question virtuelle. Oui, Chris 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Élève virtuel (Chris) : Quand le prochain devoir doit-il être rendu 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Le professeur : Le vendredi suivant.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Chris : D'accord, merci.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Professeur : Je vous en prie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cbb105bbcd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cbb105bbcd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cbb105bbcd_0_2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cbb105bbcd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cbb105bbcd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cbb105bbcd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cbb105bbcd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cbb105bbcd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cbb105bbcd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cbb105bbcd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794" y="685800"/>
            <a:ext cx="6094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cbb105bbcd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03" name="Google Shape;203;g2cbb105bbcd_0_2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- Title Slide 1 - Photo of campus and city skyline at dusk">
  <p:cSld name="Title Slide 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ctrTitle"/>
          </p:nvPr>
        </p:nvSpPr>
        <p:spPr>
          <a:xfrm>
            <a:off x="194589" y="356296"/>
            <a:ext cx="31953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1"/>
          </p:nvPr>
        </p:nvSpPr>
        <p:spPr>
          <a:xfrm>
            <a:off x="194589" y="2705774"/>
            <a:ext cx="3195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- Title Slide Colour 1">
  <p:cSld name="10_Title Slide 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ctrTitle"/>
          </p:nvPr>
        </p:nvSpPr>
        <p:spPr>
          <a:xfrm>
            <a:off x="180447" y="930919"/>
            <a:ext cx="5250300" cy="20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dt" idx="10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- Content 1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194073" y="294311"/>
            <a:ext cx="8445000" cy="8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dt" idx="10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i="0" u="none" strike="noStrike" cap="none">
                <a:solidFill>
                  <a:schemeClr val="dk1"/>
                </a:solidFill>
              </a:defRPr>
            </a:lvl1pPr>
            <a:lvl2pPr marL="914400" marR="0" lvl="1" indent="-3302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i="0" u="none" strike="noStrike" cap="none">
                <a:solidFill>
                  <a:schemeClr val="dk1"/>
                </a:solidFill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 i="0" u="none" strike="noStrike" cap="none">
                <a:solidFill>
                  <a:schemeClr val="dk1"/>
                </a:solidFill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0" u="none" strike="noStrike" cap="none">
                <a:solidFill>
                  <a:schemeClr val="dk1"/>
                </a:solidFill>
              </a:defRPr>
            </a:lvl4pPr>
            <a:lvl5pPr marL="2286000" marR="0" lvl="4" indent="-2984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0" u="none" strike="noStrike" cap="none">
                <a:solidFill>
                  <a:schemeClr val="dk1"/>
                </a:solidFill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- Content 1 image">
  <p:cSld name="Content 1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>
            <a:spLocks noGrp="1"/>
          </p:cNvSpPr>
          <p:nvPr>
            <p:ph type="pic" idx="2"/>
          </p:nvPr>
        </p:nvSpPr>
        <p:spPr>
          <a:xfrm>
            <a:off x="5410953" y="1110938"/>
            <a:ext cx="3732900" cy="40326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7"/>
          <p:cNvSpPr txBox="1">
            <a:spLocks noGrp="1"/>
          </p:cNvSpPr>
          <p:nvPr>
            <p:ph type="dt" idx="10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sldNum" idx="12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194073" y="294311"/>
            <a:ext cx="8445000" cy="8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i="0" u="none" strike="noStrike" cap="none">
                <a:solidFill>
                  <a:schemeClr val="dk1"/>
                </a:solidFill>
              </a:defRPr>
            </a:lvl1pPr>
            <a:lvl2pPr marL="914400" marR="0" lvl="1" indent="-3302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i="0" u="none" strike="noStrike" cap="none">
                <a:solidFill>
                  <a:schemeClr val="dk1"/>
                </a:solidFill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 i="0" u="none" strike="noStrike" cap="none">
                <a:solidFill>
                  <a:schemeClr val="dk1"/>
                </a:solidFill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0" u="none" strike="noStrike" cap="none">
                <a:solidFill>
                  <a:schemeClr val="dk1"/>
                </a:solidFill>
              </a:defRPr>
            </a:lvl4pPr>
            <a:lvl5pPr marL="2286000" marR="0" lvl="4" indent="-2984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100"/>
              <a:buChar char="•"/>
              <a:defRPr i="0" u="none" strike="noStrike" cap="none"/>
            </a:lvl5pPr>
            <a:lvl6pPr marL="2743200" marR="0" lvl="5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0" u="none" strike="noStrike" cap="none">
                <a:solidFill>
                  <a:schemeClr val="dk1"/>
                </a:solidFill>
              </a:defRPr>
            </a:lvl6pPr>
            <a:lvl7pPr marL="3200400" marR="0" lvl="6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0" u="none" strike="noStrike" cap="none">
                <a:solidFill>
                  <a:schemeClr val="dk1"/>
                </a:solidFill>
              </a:defRPr>
            </a:lvl7pPr>
            <a:lvl8pPr marL="3657600" marR="0" lvl="7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0" u="none" strike="noStrike" cap="none">
                <a:solidFill>
                  <a:schemeClr val="dk1"/>
                </a:solidFill>
              </a:defRPr>
            </a:lvl8pPr>
            <a:lvl9pPr marL="4114800" marR="0" lvl="8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 - Image Slide 1">
  <p:cSld name="Image Slide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>
            <a:spLocks noGrp="1"/>
          </p:cNvSpPr>
          <p:nvPr>
            <p:ph type="pic" idx="2"/>
          </p:nvPr>
        </p:nvSpPr>
        <p:spPr>
          <a:xfrm>
            <a:off x="7258" y="7256"/>
            <a:ext cx="9144000" cy="429870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8"/>
          <p:cNvSpPr txBox="1">
            <a:spLocks noGrp="1"/>
          </p:cNvSpPr>
          <p:nvPr>
            <p:ph type="dt" idx="10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- Title Slide Colour 2">
  <p:cSld name="7_Title Slide 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dt" idx="10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ctrTitle"/>
          </p:nvPr>
        </p:nvSpPr>
        <p:spPr>
          <a:xfrm>
            <a:off x="180447" y="930919"/>
            <a:ext cx="5250300" cy="20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- Title Slide Colour 3">
  <p:cSld name="7_Title Slide 4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dt" idx="10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ctrTitle"/>
          </p:nvPr>
        </p:nvSpPr>
        <p:spPr>
          <a:xfrm>
            <a:off x="180447" y="930919"/>
            <a:ext cx="5250300" cy="20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- Title Slide Colour 4">
  <p:cSld name="7_Title Slide 4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dt" idx="10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sldNum" idx="12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ctrTitle"/>
          </p:nvPr>
        </p:nvSpPr>
        <p:spPr>
          <a:xfrm>
            <a:off x="180447" y="930919"/>
            <a:ext cx="5250300" cy="20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- Title Slide Colour 5">
  <p:cSld name="8_Title Slide 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>
            <a:spLocks noGrp="1"/>
          </p:cNvSpPr>
          <p:nvPr>
            <p:ph type="dt" idx="10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 i="0" u="none" strike="noStrike" cap="none">
                <a:solidFill>
                  <a:schemeClr val="lt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22"/>
          <p:cNvSpPr txBox="1">
            <a:spLocks noGrp="1"/>
          </p:cNvSpPr>
          <p:nvPr>
            <p:ph type="sldNum" idx="12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lt1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lt1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lt1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lt1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lt1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lt1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lt1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lt1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ctrTitle"/>
          </p:nvPr>
        </p:nvSpPr>
        <p:spPr>
          <a:xfrm>
            <a:off x="180447" y="930919"/>
            <a:ext cx="5250300" cy="20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  <a:defRPr sz="4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- Title Slide Colour 1">
  <p:cSld name="9_Title Slide 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dt" idx="10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sldNum" idx="12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ctrTitle"/>
          </p:nvPr>
        </p:nvSpPr>
        <p:spPr>
          <a:xfrm>
            <a:off x="180447" y="930919"/>
            <a:ext cx="5250300" cy="20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- Title Slide 8">
  <p:cSld name="Title Slide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>
            <a:spLocks noGrp="1"/>
          </p:cNvSpPr>
          <p:nvPr>
            <p:ph type="ctrTitle"/>
          </p:nvPr>
        </p:nvSpPr>
        <p:spPr>
          <a:xfrm>
            <a:off x="194575" y="356288"/>
            <a:ext cx="64221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99" name="Google Shape;99;p24"/>
          <p:cNvSpPr txBox="1">
            <a:spLocks noGrp="1"/>
          </p:cNvSpPr>
          <p:nvPr>
            <p:ph type="subTitle" idx="1"/>
          </p:nvPr>
        </p:nvSpPr>
        <p:spPr>
          <a:xfrm>
            <a:off x="194575" y="2705773"/>
            <a:ext cx="64221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- Title Slide 2 - Photo of campus Student Learning Centre with students working.">
  <p:cSld name="Title Slide 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>
            <a:spLocks noGrp="1"/>
          </p:cNvSpPr>
          <p:nvPr>
            <p:ph type="ctrTitle"/>
          </p:nvPr>
        </p:nvSpPr>
        <p:spPr>
          <a:xfrm>
            <a:off x="194589" y="356296"/>
            <a:ext cx="31953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subTitle" idx="1"/>
          </p:nvPr>
        </p:nvSpPr>
        <p:spPr>
          <a:xfrm>
            <a:off x="194589" y="2705774"/>
            <a:ext cx="3195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- Title Slide 3 - Photo of campus Student Learning Centre at dusk with students walking.">
  <p:cSld name="Title Slide 4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>
            <a:spLocks noGrp="1"/>
          </p:cNvSpPr>
          <p:nvPr>
            <p:ph type="ctrTitle"/>
          </p:nvPr>
        </p:nvSpPr>
        <p:spPr>
          <a:xfrm>
            <a:off x="194589" y="356296"/>
            <a:ext cx="31953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subTitle" idx="1"/>
          </p:nvPr>
        </p:nvSpPr>
        <p:spPr>
          <a:xfrm>
            <a:off x="194589" y="2705774"/>
            <a:ext cx="3195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- Title Slide 4 - Photo of The Ring artwork installation">
  <p:cSld name="Title Slide 4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>
            <a:spLocks noGrp="1"/>
          </p:cNvSpPr>
          <p:nvPr>
            <p:ph type="ctrTitle"/>
          </p:nvPr>
        </p:nvSpPr>
        <p:spPr>
          <a:xfrm>
            <a:off x="194589" y="356296"/>
            <a:ext cx="31953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8" name="Google Shape;108;p27"/>
          <p:cNvSpPr txBox="1">
            <a:spLocks noGrp="1"/>
          </p:cNvSpPr>
          <p:nvPr>
            <p:ph type="subTitle" idx="1"/>
          </p:nvPr>
        </p:nvSpPr>
        <p:spPr>
          <a:xfrm>
            <a:off x="194589" y="2705774"/>
            <a:ext cx="3195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- Title Slide 5 - Photo of night aerial shot of Yonge and Dundas with cars and pedestrians.">
  <p:cSld name="2_Title Slide 4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8"/>
          <p:cNvSpPr txBox="1">
            <a:spLocks noGrp="1"/>
          </p:cNvSpPr>
          <p:nvPr>
            <p:ph type="ctrTitle"/>
          </p:nvPr>
        </p:nvSpPr>
        <p:spPr>
          <a:xfrm>
            <a:off x="194583" y="356288"/>
            <a:ext cx="28923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1" name="Google Shape;111;p28"/>
          <p:cNvSpPr txBox="1">
            <a:spLocks noGrp="1"/>
          </p:cNvSpPr>
          <p:nvPr>
            <p:ph type="subTitle" idx="1"/>
          </p:nvPr>
        </p:nvSpPr>
        <p:spPr>
          <a:xfrm>
            <a:off x="194583" y="2705773"/>
            <a:ext cx="2892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- Title Slide 6 - Photo of three students collaborating. ">
  <p:cSld name="4_Title Slide 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>
            <a:spLocks noGrp="1"/>
          </p:cNvSpPr>
          <p:nvPr>
            <p:ph type="ctrTitle"/>
          </p:nvPr>
        </p:nvSpPr>
        <p:spPr>
          <a:xfrm>
            <a:off x="4321425" y="2854088"/>
            <a:ext cx="467010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ubTitle" idx="1"/>
          </p:nvPr>
        </p:nvSpPr>
        <p:spPr>
          <a:xfrm>
            <a:off x="4321425" y="4206919"/>
            <a:ext cx="46701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- Title Slide 7 - Photo campus cityscape.">
  <p:cSld name="4_Title Slide 4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ctrTitle"/>
          </p:nvPr>
        </p:nvSpPr>
        <p:spPr>
          <a:xfrm>
            <a:off x="4321425" y="2854088"/>
            <a:ext cx="4670100" cy="15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ubTitle" idx="1"/>
          </p:nvPr>
        </p:nvSpPr>
        <p:spPr>
          <a:xfrm>
            <a:off x="4321425" y="4206919"/>
            <a:ext cx="46701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- Renaming">
  <p:cSld name="4_Title Slide 4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/>
          <p:nvPr/>
        </p:nvSpPr>
        <p:spPr>
          <a:xfrm>
            <a:off x="4845774" y="454688"/>
            <a:ext cx="4119600" cy="35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5BC2F4"/>
                </a:solidFill>
              </a:rPr>
              <a:t>Our New Chapter</a:t>
            </a:r>
            <a:endParaRPr sz="3600" b="1">
              <a:solidFill>
                <a:srgbClr val="5BC2F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br>
              <a:rPr lang="en" sz="800" b="1">
                <a:solidFill>
                  <a:srgbClr val="222222"/>
                </a:solidFill>
                <a:highlight>
                  <a:srgbClr val="FFFFFF"/>
                </a:highlight>
              </a:rPr>
            </a:br>
            <a:br>
              <a:rPr lang="en" sz="800" b="1">
                <a:solidFill>
                  <a:srgbClr val="222222"/>
                </a:solidFill>
                <a:highlight>
                  <a:srgbClr val="FFFFFF"/>
                </a:highlight>
              </a:rPr>
            </a:br>
            <a:r>
              <a:rPr lang="en" sz="2100">
                <a:solidFill>
                  <a:schemeClr val="lt1"/>
                </a:solidFill>
              </a:rPr>
              <a:t>In April 2022, the university </a:t>
            </a:r>
            <a:br>
              <a:rPr lang="en" sz="2100">
                <a:solidFill>
                  <a:schemeClr val="lt1"/>
                </a:solidFill>
              </a:rPr>
            </a:br>
            <a:r>
              <a:rPr lang="en" sz="2100">
                <a:solidFill>
                  <a:schemeClr val="lt1"/>
                </a:solidFill>
              </a:rPr>
              <a:t>announced our new name of </a:t>
            </a:r>
            <a:br>
              <a:rPr lang="en" sz="2100">
                <a:solidFill>
                  <a:schemeClr val="lt1"/>
                </a:solidFill>
              </a:rPr>
            </a:br>
            <a:r>
              <a:rPr lang="en" sz="2100">
                <a:solidFill>
                  <a:schemeClr val="lt1"/>
                </a:solidFill>
              </a:rPr>
              <a:t>Toronto Metropolitan University, </a:t>
            </a:r>
            <a:br>
              <a:rPr lang="en" sz="2100">
                <a:solidFill>
                  <a:schemeClr val="lt1"/>
                </a:solidFill>
              </a:rPr>
            </a:br>
            <a:r>
              <a:rPr lang="en" sz="2100">
                <a:solidFill>
                  <a:schemeClr val="lt1"/>
                </a:solidFill>
              </a:rPr>
              <a:t>which will be implemented in </a:t>
            </a:r>
            <a:br>
              <a:rPr lang="en" sz="2100">
                <a:solidFill>
                  <a:schemeClr val="lt1"/>
                </a:solidFill>
              </a:rPr>
            </a:br>
            <a:r>
              <a:rPr lang="en" sz="2100">
                <a:solidFill>
                  <a:schemeClr val="lt1"/>
                </a:solidFill>
              </a:rPr>
              <a:t>a phased approach. Learn more </a:t>
            </a:r>
            <a:br>
              <a:rPr lang="en" sz="2100">
                <a:solidFill>
                  <a:schemeClr val="lt1"/>
                </a:solidFill>
              </a:rPr>
            </a:br>
            <a:r>
              <a:rPr lang="en" sz="2100">
                <a:solidFill>
                  <a:schemeClr val="lt1"/>
                </a:solidFill>
              </a:rPr>
              <a:t>about our next chapter at </a:t>
            </a:r>
            <a:r>
              <a:rPr lang="en" sz="2100" b="1">
                <a:solidFill>
                  <a:srgbClr val="5BC2F4"/>
                </a:solidFill>
              </a:rPr>
              <a:t>torontomu.ca/next-chapter</a:t>
            </a:r>
            <a:endParaRPr sz="2100" b="1" u="sng">
              <a:solidFill>
                <a:srgbClr val="5BC2F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194073" y="294311"/>
            <a:ext cx="8445000" cy="8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i="0" u="none" strike="noStrike" cap="none">
                <a:solidFill>
                  <a:schemeClr val="dk1"/>
                </a:solidFill>
              </a:defRPr>
            </a:lvl1pPr>
            <a:lvl2pPr marL="914400" marR="0" lvl="1" indent="-3302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i="0" u="none" strike="noStrike" cap="none">
                <a:solidFill>
                  <a:schemeClr val="dk1"/>
                </a:solidFill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 i="0" u="none" strike="noStrike" cap="none">
                <a:solidFill>
                  <a:schemeClr val="dk1"/>
                </a:solidFill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0" u="none" strike="noStrike" cap="none">
                <a:solidFill>
                  <a:schemeClr val="dk1"/>
                </a:solidFill>
              </a:defRPr>
            </a:lvl4pPr>
            <a:lvl5pPr marL="2286000" marR="0" lvl="4" indent="-2984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0" u="none" strike="noStrike" cap="none">
                <a:solidFill>
                  <a:schemeClr val="dk1"/>
                </a:solidFill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Ymf-AxkDM73kD4kJftptklCSxlPFy_lx/vie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fasmy@torontomu.ca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hyperlink" Target="mailto:aghenai@tonontomu.ca" TargetMode="External"/><Relationship Id="rId4" Type="http://schemas.openxmlformats.org/officeDocument/2006/relationships/hyperlink" Target="mailto:dfels@torontomu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>
            <a:spLocks noGrp="1"/>
          </p:cNvSpPr>
          <p:nvPr>
            <p:ph type="ctrTitle"/>
          </p:nvPr>
        </p:nvSpPr>
        <p:spPr>
          <a:xfrm>
            <a:off x="194575" y="356300"/>
            <a:ext cx="7466400" cy="22359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/>
              <a:t>WebMoti 2.0: Soutenir les étudiants virtuels neurodiverses dans les classes hybrides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32"/>
          <p:cNvSpPr txBox="1">
            <a:spLocks noGrp="1"/>
          </p:cNvSpPr>
          <p:nvPr>
            <p:ph type="subTitle" idx="1"/>
          </p:nvPr>
        </p:nvSpPr>
        <p:spPr>
          <a:xfrm>
            <a:off x="194575" y="2705773"/>
            <a:ext cx="6422100" cy="8043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Shazra Asmy (Candidat à la MScM)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Superviseurs: Deb Fels and Amira Ghenai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 txBox="1">
            <a:spLocks noGrp="1"/>
          </p:cNvSpPr>
          <p:nvPr>
            <p:ph type="ctrTitle" idx="4294967295"/>
          </p:nvPr>
        </p:nvSpPr>
        <p:spPr>
          <a:xfrm>
            <a:off x="145599" y="158972"/>
            <a:ext cx="3443700" cy="997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133" name="Google Shape;133;p33"/>
          <p:cNvSpPr txBox="1">
            <a:spLocks noGrp="1"/>
          </p:cNvSpPr>
          <p:nvPr>
            <p:ph type="body" idx="1"/>
          </p:nvPr>
        </p:nvSpPr>
        <p:spPr>
          <a:xfrm>
            <a:off x="145601" y="1232023"/>
            <a:ext cx="8445000" cy="3349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342900" lvl="0" indent="-285750" algn="l" rtl="0"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Le trouble neurodéveloppemental le plus courant est le TDAH, qui touche 1 personne sur 21.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1 personne sur 66 âgée de 5 à 17 ans a été diagnostiquée autiste.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Avec autant de personnes neurodiverses, des ressources appropriées sont nécessaires pour favoriser une meilleure qualité de vie grâce à l'utilisation de stratégies d'aménagement inclusives.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" name="Google Shape;134;p33">
            <a:hlinkClick r:id="rId3" action="ppaction://hlinksldjump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7375" t="44479" r="63801" b="38111"/>
          <a:stretch/>
        </p:blipFill>
        <p:spPr>
          <a:xfrm>
            <a:off x="6865805" y="158963"/>
            <a:ext cx="2278195" cy="1073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81988" y="2934825"/>
            <a:ext cx="2661318" cy="220867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53150" y="825900"/>
            <a:ext cx="1849500" cy="406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4"/>
          <p:cNvSpPr txBox="1">
            <a:spLocks noGrp="1"/>
          </p:cNvSpPr>
          <p:nvPr>
            <p:ph type="ctrTitle" idx="4294967295"/>
          </p:nvPr>
        </p:nvSpPr>
        <p:spPr>
          <a:xfrm>
            <a:off x="145599" y="158972"/>
            <a:ext cx="3443700" cy="997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</a:t>
            </a:r>
            <a:endParaRPr/>
          </a:p>
        </p:txBody>
      </p:sp>
      <p:sp>
        <p:nvSpPr>
          <p:cNvPr id="143" name="Google Shape;143;p34"/>
          <p:cNvSpPr txBox="1">
            <a:spLocks noGrp="1"/>
          </p:cNvSpPr>
          <p:nvPr>
            <p:ph type="body" idx="1"/>
          </p:nvPr>
        </p:nvSpPr>
        <p:spPr>
          <a:xfrm>
            <a:off x="48931" y="1096666"/>
            <a:ext cx="8445000" cy="3349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342900" lvl="0" indent="-285750" algn="l" rtl="0"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Les universités proposent souvent des logements où les étudiants peuvent assister virtuellement aux cours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Mais dans les classes hybrides, les étudiants sont souvent oubliés et ne peuvent pas attirer l'attention de l'instructeur.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Les étudiants perdent le sentiment d'être présents dans la salle de classe. 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" name="Google Shape;144;p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7918" y="2740275"/>
            <a:ext cx="4178344" cy="240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5"/>
          <p:cNvSpPr txBox="1">
            <a:spLocks noGrp="1"/>
          </p:cNvSpPr>
          <p:nvPr>
            <p:ph type="ctrTitle" idx="4294967295"/>
          </p:nvPr>
        </p:nvSpPr>
        <p:spPr>
          <a:xfrm>
            <a:off x="49350" y="173000"/>
            <a:ext cx="4986900" cy="997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 De Recherche</a:t>
            </a:r>
            <a:endParaRPr/>
          </a:p>
        </p:txBody>
      </p:sp>
      <p:sp>
        <p:nvSpPr>
          <p:cNvPr id="150" name="Google Shape;150;p35"/>
          <p:cNvSpPr txBox="1">
            <a:spLocks noGrp="1"/>
          </p:cNvSpPr>
          <p:nvPr>
            <p:ph type="body" idx="1"/>
          </p:nvPr>
        </p:nvSpPr>
        <p:spPr>
          <a:xfrm>
            <a:off x="194073" y="1096488"/>
            <a:ext cx="8445000" cy="3159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Quel est l'impact de WebMoti sur la capacité/possibilité des étudiants neurodiverses à poser/répondre à des questions, à participer à des discussions en classe et à équilibrer leurs besoins sensoriels à l'université ?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6"/>
          <p:cNvSpPr txBox="1">
            <a:spLocks noGrp="1"/>
          </p:cNvSpPr>
          <p:nvPr>
            <p:ph type="ctrTitle" idx="4294967295"/>
          </p:nvPr>
        </p:nvSpPr>
        <p:spPr>
          <a:xfrm>
            <a:off x="1" y="196000"/>
            <a:ext cx="5825400" cy="997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Propos</a:t>
            </a:r>
            <a:r>
              <a:rPr lang="en">
                <a:solidFill>
                  <a:srgbClr val="004C9B"/>
                </a:solidFill>
              </a:rPr>
              <a:t>ée - WebMoti 2.0</a:t>
            </a:r>
            <a:endParaRPr/>
          </a:p>
        </p:txBody>
      </p:sp>
      <p:sp>
        <p:nvSpPr>
          <p:cNvPr id="157" name="Google Shape;157;p36"/>
          <p:cNvSpPr txBox="1">
            <a:spLocks noGrp="1"/>
          </p:cNvSpPr>
          <p:nvPr>
            <p:ph type="body" idx="1"/>
          </p:nvPr>
        </p:nvSpPr>
        <p:spPr>
          <a:xfrm>
            <a:off x="145603" y="828100"/>
            <a:ext cx="8766900" cy="23697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342900" lvl="0" indent="-285750" algn="l" rtl="0"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Main robotisée contrôlée par l'étudiant virtuel pour attirer l'attention de l'instructeur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Microphone directionnel contrôlé par l'instructeur pour localiser l'élève qui pose une question afin que l'élève virtuel puisse l'entendre. </a:t>
            </a:r>
            <a:endParaRPr/>
          </a:p>
        </p:txBody>
      </p:sp>
      <p:pic>
        <p:nvPicPr>
          <p:cNvPr id="158" name="Google Shape;158;p36" descr="&#10;&#10;Une série d'images montrant une main sortant du haut d'une boîte, se déplaçant pour imiter une personne levant la main et l'agitant de gauche à droit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89407"/>
            <a:ext cx="1828339" cy="2454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6" descr="&#10;&#10;Une série d'images montrant une main sortant du haut d'une boîte, se déplaçant pour imiter une personne levant la main et l'agitant de gauche à droite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8807" y="2689416"/>
            <a:ext cx="1828324" cy="2454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6" descr="&#10;&#10;Une série d'images montrant une main sortant du haut d'une boîte, se déplaçant pour imiter une personne levant la main et l'agitant de gauche à droite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57605" y="2689406"/>
            <a:ext cx="1828324" cy="2454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6" descr="&#10;&#10;Une série d'images montrant une main sortant du haut d'une boîte, se déplaçant pour imiter une personne levant la main et l'agitant de gauche à droite.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86403" y="2689419"/>
            <a:ext cx="1828324" cy="2454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6" descr="&#10;&#10;Une série d'images montrant une main sortant du haut d'une boîte, se déplaçant pour imiter une personne levant la main et l'agitant de gauche à droite.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15202" y="2689416"/>
            <a:ext cx="1828324" cy="2454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7" descr="Démonstration vidéo de WebMoti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8"/>
          <p:cNvSpPr txBox="1">
            <a:spLocks noGrp="1"/>
          </p:cNvSpPr>
          <p:nvPr>
            <p:ph type="ctrTitle" idx="4294967295"/>
          </p:nvPr>
        </p:nvSpPr>
        <p:spPr>
          <a:xfrm>
            <a:off x="123349" y="294297"/>
            <a:ext cx="3443700" cy="997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</a:t>
            </a:r>
            <a:r>
              <a:rPr lang="en">
                <a:solidFill>
                  <a:srgbClr val="004C9B"/>
                </a:solidFill>
              </a:rPr>
              <a:t>éthodologies</a:t>
            </a:r>
            <a:endParaRPr/>
          </a:p>
        </p:txBody>
      </p:sp>
      <p:sp>
        <p:nvSpPr>
          <p:cNvPr id="176" name="Google Shape;176;p38"/>
          <p:cNvSpPr txBox="1">
            <a:spLocks noGrp="1"/>
          </p:cNvSpPr>
          <p:nvPr>
            <p:ph type="body" idx="1"/>
          </p:nvPr>
        </p:nvSpPr>
        <p:spPr>
          <a:xfrm>
            <a:off x="244799" y="1114275"/>
            <a:ext cx="7485600" cy="3159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342900" lvl="0" indent="-285750" algn="l" rtl="0"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Étude à méthodes mixtes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La durée de l'étude est de 3 classes (environ 3 semaines)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Les participants sont enregistrés afin de réaliser une analyse thématique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Les données sont 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     collectées par le biais de:</a:t>
            </a:r>
            <a:endParaRPr/>
          </a:p>
          <a:p>
            <a:pPr marL="685800" lvl="1" indent="-266700" algn="l" rtl="0">
              <a:spcBef>
                <a:spcPts val="50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Vidéos, </a:t>
            </a:r>
            <a:endParaRPr/>
          </a:p>
          <a:p>
            <a:pPr marL="685800" lvl="1" indent="-2667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questionnaires et,</a:t>
            </a:r>
            <a:endParaRPr/>
          </a:p>
          <a:p>
            <a:pPr marL="685800" lvl="1" indent="-2667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entretiens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7" name="Google Shape;177;p38" descr="A quoi ressemblent les interfaces entre l'étudiant virtuel et le système. Plusieurs écrans représentent l'étudiant, le professeur, le tableau et le reste de la salle de class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6325" y="2157600"/>
            <a:ext cx="5697676" cy="298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87025" y="2811900"/>
            <a:ext cx="390900" cy="461700"/>
          </a:xfrm>
          <a:prstGeom prst="ellipse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5000" y="3800350"/>
            <a:ext cx="165900" cy="187200"/>
          </a:xfrm>
          <a:prstGeom prst="ellipse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9"/>
          <p:cNvSpPr txBox="1">
            <a:spLocks noGrp="1"/>
          </p:cNvSpPr>
          <p:nvPr>
            <p:ph type="ctrTitle" idx="4294967295"/>
          </p:nvPr>
        </p:nvSpPr>
        <p:spPr>
          <a:xfrm>
            <a:off x="123349" y="294297"/>
            <a:ext cx="3443700" cy="997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Premiers R</a:t>
            </a:r>
            <a:r>
              <a:rPr lang="en">
                <a:solidFill>
                  <a:srgbClr val="004C9B"/>
                </a:solidFill>
              </a:rPr>
              <a:t>é</a:t>
            </a:r>
            <a:r>
              <a:rPr lang="en"/>
              <a:t>sultats</a:t>
            </a:r>
            <a:endParaRPr/>
          </a:p>
        </p:txBody>
      </p:sp>
      <p:sp>
        <p:nvSpPr>
          <p:cNvPr id="185" name="Google Shape;185;p39"/>
          <p:cNvSpPr txBox="1">
            <a:spLocks noGrp="1"/>
          </p:cNvSpPr>
          <p:nvPr>
            <p:ph type="body" idx="1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34290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Cette étude compte actuellement 3 participants</a:t>
            </a:r>
            <a:endParaRPr/>
          </a:p>
          <a:p>
            <a:pPr marL="3429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L'étudiant peut attirer l'attention de l'instructeur pour lui poser des questions. </a:t>
            </a:r>
            <a:endParaRPr/>
          </a:p>
          <a:p>
            <a:pPr marL="3429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Les élèves ont l'impression de faire partie de la classe.</a:t>
            </a:r>
            <a:endParaRPr/>
          </a:p>
          <a:p>
            <a:pPr marL="3429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Il n'a pas perturbé les élèves dans la classe.</a:t>
            </a:r>
            <a:endParaRPr/>
          </a:p>
          <a:p>
            <a:pPr marL="3429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WebMoti 2.0 doit être dans le champ de vision de l'enseignant pour que la main soit remarquée; il faut plus d'options sonores.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6" name="Google Shape;186;p3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3876" y="3299976"/>
            <a:ext cx="3976250" cy="184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0"/>
          <p:cNvSpPr txBox="1">
            <a:spLocks noGrp="1"/>
          </p:cNvSpPr>
          <p:nvPr>
            <p:ph type="ctrTitle" idx="4294967295"/>
          </p:nvPr>
        </p:nvSpPr>
        <p:spPr>
          <a:xfrm>
            <a:off x="123350" y="294300"/>
            <a:ext cx="7105800" cy="997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Implications Pour La Prochaine Version</a:t>
            </a:r>
            <a:endParaRPr/>
          </a:p>
        </p:txBody>
      </p:sp>
      <p:sp>
        <p:nvSpPr>
          <p:cNvPr id="192" name="Google Shape;192;p40"/>
          <p:cNvSpPr txBox="1">
            <a:spLocks noGrp="1"/>
          </p:cNvSpPr>
          <p:nvPr>
            <p:ph type="body" idx="1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342900" lvl="0" indent="-285750" algn="l" rtl="0"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Mettre en place un dispositif sonore pendant que la main se lève pour attirer l'attention des instructeurs.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Détacher le micro de la main</a:t>
            </a:r>
            <a:endParaRPr/>
          </a:p>
          <a:p>
            <a:pPr marL="685800" lvl="1" indent="-2667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La main peut être placée dans la ligne de mire de l'instructeur. </a:t>
            </a:r>
            <a:endParaRPr/>
          </a:p>
          <a:p>
            <a:pPr marL="685800" lvl="1" indent="-2667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Avec le micro au centre de la classe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" name="Google Shape;193;p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3876" y="3299976"/>
            <a:ext cx="3976250" cy="184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1"/>
          <p:cNvSpPr txBox="1">
            <a:spLocks noGrp="1"/>
          </p:cNvSpPr>
          <p:nvPr>
            <p:ph type="ctrTitle" idx="4294967295"/>
          </p:nvPr>
        </p:nvSpPr>
        <p:spPr>
          <a:xfrm>
            <a:off x="123349" y="294297"/>
            <a:ext cx="3443700" cy="997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Remerciements</a:t>
            </a:r>
            <a:endParaRPr/>
          </a:p>
        </p:txBody>
      </p:sp>
      <p:sp>
        <p:nvSpPr>
          <p:cNvPr id="199" name="Google Shape;199;p41"/>
          <p:cNvSpPr txBox="1">
            <a:spLocks noGrp="1"/>
          </p:cNvSpPr>
          <p:nvPr>
            <p:ph type="body" idx="1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Conseil de recherches en sciences humaines (CRSH), équipe de recherche de l'Inclusive Media Design Center (IMDC), Université métropolitaine de Toronto</a:t>
            </a: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2"/>
          <p:cNvSpPr txBox="1">
            <a:spLocks noGrp="1"/>
          </p:cNvSpPr>
          <p:nvPr>
            <p:ph type="ctrTitle" idx="4294967295"/>
          </p:nvPr>
        </p:nvSpPr>
        <p:spPr>
          <a:xfrm>
            <a:off x="123350" y="294300"/>
            <a:ext cx="4971900" cy="997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Informations De Contact:</a:t>
            </a:r>
            <a:endParaRPr/>
          </a:p>
        </p:txBody>
      </p:sp>
      <p:sp>
        <p:nvSpPr>
          <p:cNvPr id="206" name="Google Shape;206;p42"/>
          <p:cNvSpPr txBox="1">
            <a:spLocks noGrp="1"/>
          </p:cNvSpPr>
          <p:nvPr>
            <p:ph type="body" idx="1"/>
          </p:nvPr>
        </p:nvSpPr>
        <p:spPr>
          <a:xfrm>
            <a:off x="145600" y="828100"/>
            <a:ext cx="8828700" cy="38967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Shazra Asmy </a:t>
            </a: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fasmy@torontomu.ca</a:t>
            </a: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Deb Fels</a:t>
            </a: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dfels@torontomu.ca</a:t>
            </a: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Amira Ghenai</a:t>
            </a: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aghenai@torontomu.ca</a:t>
            </a:r>
            <a:r>
              <a:rPr lang="en"/>
              <a:t> </a:t>
            </a:r>
            <a:endParaRPr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orontoMet_MasterTemplate v1">
  <a:themeElements>
    <a:clrScheme name="Ryerson University">
      <a:dk1>
        <a:srgbClr val="000000"/>
      </a:dk1>
      <a:lt1>
        <a:srgbClr val="FFFFFF"/>
      </a:lt1>
      <a:dk2>
        <a:srgbClr val="004C9B"/>
      </a:dk2>
      <a:lt2>
        <a:srgbClr val="FFDC00"/>
      </a:lt2>
      <a:accent1>
        <a:srgbClr val="011E5E"/>
      </a:accent1>
      <a:accent2>
        <a:srgbClr val="1297EB"/>
      </a:accent2>
      <a:accent3>
        <a:srgbClr val="4CB4F1"/>
      </a:accent3>
      <a:accent4>
        <a:srgbClr val="FD9208"/>
      </a:accent4>
      <a:accent5>
        <a:srgbClr val="FEBC0D"/>
      </a:accent5>
      <a:accent6>
        <a:srgbClr val="FFEE0A"/>
      </a:accent6>
      <a:hlink>
        <a:srgbClr val="004C9B"/>
      </a:hlink>
      <a:folHlink>
        <a:srgbClr val="D0D0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E4DDA9BE-390A-4304-B6A3-CE0FFE45DFA3}"/>
</file>

<file path=customXml/itemProps2.xml><?xml version="1.0" encoding="utf-8"?>
<ds:datastoreItem xmlns:ds="http://schemas.openxmlformats.org/officeDocument/2006/customXml" ds:itemID="{D2C04D88-E093-464F-875E-478043473662}"/>
</file>

<file path=customXml/itemProps3.xml><?xml version="1.0" encoding="utf-8"?>
<ds:datastoreItem xmlns:ds="http://schemas.openxmlformats.org/officeDocument/2006/customXml" ds:itemID="{523603E8-85E3-4862-A26C-34284F9B5A4F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615</Words>
  <Application>Microsoft Macintosh PowerPoint</Application>
  <PresentationFormat>On-screen Show (16:9)</PresentationFormat>
  <Paragraphs>91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Simple Light</vt:lpstr>
      <vt:lpstr>TorontoMet_MasterTemplate v1</vt:lpstr>
      <vt:lpstr> WebMoti 2.0: Soutenir les étudiants virtuels neurodiverses dans les classes hybrides    </vt:lpstr>
      <vt:lpstr>Introduction</vt:lpstr>
      <vt:lpstr>Issue</vt:lpstr>
      <vt:lpstr>Question De Recherche</vt:lpstr>
      <vt:lpstr>Solution Proposée - WebMoti 2.0</vt:lpstr>
      <vt:lpstr>PowerPoint Presentation</vt:lpstr>
      <vt:lpstr>Méthodologies</vt:lpstr>
      <vt:lpstr>Premiers Résultats</vt:lpstr>
      <vt:lpstr>Implications Pour La Prochaine Version</vt:lpstr>
      <vt:lpstr>Remerciements</vt:lpstr>
      <vt:lpstr>Informations De Contact: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WebMoti 2.0: Soutenir les étudiants virtuels neurodiverses dans les classes hybrides    </dc:title>
  <cp:lastModifiedBy>Cheryl Li</cp:lastModifiedBy>
  <cp:revision>1</cp:revision>
  <dcterms:modified xsi:type="dcterms:W3CDTF">2024-04-15T23:37:52Z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