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custom-properties" Target="docProps/custom.xml"/><Relationship Id="rId2" Type="http://schemas.openxmlformats.org/officeDocument/2006/relationships/officeDocument" Target="ppt/presentation.xml"/><Relationship Id="rId1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Ubuntu"/>
      <p:regular r:id="rId24"/>
      <p:bold r:id="rId25"/>
      <p:italic r:id="rId26"/>
      <p:boldItalic r:id="rId27"/>
    </p:embeddedFont>
    <p:embeddedFont>
      <p:font typeface="Tahoma"/>
      <p:regular r:id="rId28"/>
      <p:bold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0" roundtripDataSignature="AMtx7mhO91XuILP4bIUqqLAg5GZisGp++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57D78F5-CE1D-4151-AEA6-1E1A31AB8463}">
  <a:tblStyle styleId="{857D78F5-CE1D-4151-AEA6-1E1A31AB846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font" Target="fonts/Ubuntu-italic.fntdata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1" Type="http://schemas.openxmlformats.org/officeDocument/2006/relationships/slide" Target="slides/slide16.xml"/><Relationship Id="rId3" Type="http://schemas.openxmlformats.org/officeDocument/2006/relationships/tableStyles" Target="tableStyles.xml"/><Relationship Id="rId25" Type="http://schemas.openxmlformats.org/officeDocument/2006/relationships/font" Target="fonts/Ubuntu-bold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customXml" Target="../customXml/item3.xml"/><Relationship Id="rId20" Type="http://schemas.openxmlformats.org/officeDocument/2006/relationships/slide" Target="slides/slide15.xml"/><Relationship Id="rId2" Type="http://schemas.openxmlformats.org/officeDocument/2006/relationships/presProps" Target="presProps.xml"/><Relationship Id="rId29" Type="http://schemas.openxmlformats.org/officeDocument/2006/relationships/font" Target="fonts/Tahoma-bold.fntdata"/><Relationship Id="rId16" Type="http://schemas.openxmlformats.org/officeDocument/2006/relationships/slide" Target="slides/slide11.xml"/><Relationship Id="rId24" Type="http://schemas.openxmlformats.org/officeDocument/2006/relationships/font" Target="fonts/Ubuntu-regular.fntdata"/><Relationship Id="rId1" Type="http://schemas.openxmlformats.org/officeDocument/2006/relationships/theme" Target="theme/theme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schemas.openxmlformats.org/officeDocument/2006/relationships/customXml" Target="../customXml/item2.xml"/><Relationship Id="rId23" Type="http://schemas.openxmlformats.org/officeDocument/2006/relationships/slide" Target="slides/slide18.xml"/><Relationship Id="rId28" Type="http://schemas.openxmlformats.org/officeDocument/2006/relationships/font" Target="fonts/Tahoma-regular.fntdata"/><Relationship Id="rId5" Type="http://schemas.openxmlformats.org/officeDocument/2006/relationships/notesMaster" Target="notesMasters/notes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customXml" Target="../customXml/item1.xml"/><Relationship Id="rId22" Type="http://schemas.openxmlformats.org/officeDocument/2006/relationships/slide" Target="slides/slide1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7" Type="http://schemas.openxmlformats.org/officeDocument/2006/relationships/font" Target="fonts/Ubuntu-boldItalic.fntdata"/><Relationship Id="rId30" Type="http://customschemas.google.com/relationships/presentationmetadata" Target="metadata"/><Relationship Id="rId14" Type="http://schemas.openxmlformats.org/officeDocument/2006/relationships/slide" Target="slides/slide9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5" name="Google Shape;5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7" name="Google Shape;6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143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None/>
            </a:pPr>
            <a:r>
              <a:t/>
            </a:r>
            <a:endParaRPr b="1">
              <a:solidFill>
                <a:schemeClr val="accent2"/>
              </a:solidFill>
            </a:endParaRPr>
          </a:p>
          <a:p>
            <a:pPr indent="0" lvl="0" marL="1143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None/>
            </a:pPr>
            <a:r>
              <a:t/>
            </a:r>
            <a:endParaRPr b="1">
              <a:solidFill>
                <a:schemeClr val="accent2"/>
              </a:solidFill>
            </a:endParaRPr>
          </a:p>
          <a:p>
            <a:pPr indent="0" lvl="0" marL="1143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</a:pPr>
            <a:r>
              <a:t/>
            </a:r>
            <a:endParaRPr b="0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9" name="Google Shape;10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c72652ec86_0_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g2c72652ec86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c72652ec86_0_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g2c72652ec86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c72652ec86_0_4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2" name="Google Shape;132;g2c72652ec86_0_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c72652ec86_0_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g2c72652ec86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c74a34f3eb_0_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g2c74a34f3e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6"/>
          <p:cNvSpPr txBox="1"/>
          <p:nvPr>
            <p:ph type="ctrTitle"/>
          </p:nvPr>
        </p:nvSpPr>
        <p:spPr>
          <a:xfrm>
            <a:off x="457201" y="1467775"/>
            <a:ext cx="63531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96E"/>
              </a:buClr>
              <a:buSzPts val="4500"/>
              <a:buFont typeface="Ubuntu"/>
              <a:buNone/>
              <a:defRPr b="1" i="0" sz="4500" u="none" cap="none" strike="noStrike">
                <a:solidFill>
                  <a:srgbClr val="00396E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36"/>
          <p:cNvSpPr txBox="1"/>
          <p:nvPr>
            <p:ph idx="1" type="subTitle"/>
          </p:nvPr>
        </p:nvSpPr>
        <p:spPr>
          <a:xfrm>
            <a:off x="457199" y="2746397"/>
            <a:ext cx="6353100" cy="11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77CA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77C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37"/>
          <p:cNvSpPr txBox="1"/>
          <p:nvPr>
            <p:ph idx="1" type="body"/>
          </p:nvPr>
        </p:nvSpPr>
        <p:spPr>
          <a:xfrm>
            <a:off x="311700" y="1152475"/>
            <a:ext cx="7630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" name="Google Shape;18;p37"/>
          <p:cNvSpPr/>
          <p:nvPr/>
        </p:nvSpPr>
        <p:spPr>
          <a:xfrm>
            <a:off x="6522925" y="4173125"/>
            <a:ext cx="2309400" cy="693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37"/>
          <p:cNvSpPr/>
          <p:nvPr/>
        </p:nvSpPr>
        <p:spPr>
          <a:xfrm>
            <a:off x="0" y="4450247"/>
            <a:ext cx="9144000" cy="693300"/>
          </a:xfrm>
          <a:prstGeom prst="rect">
            <a:avLst/>
          </a:prstGeom>
          <a:solidFill>
            <a:srgbClr val="00396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" name="Google Shape;20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4647957"/>
            <a:ext cx="1039880" cy="2289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3" name="Google Shape;23;p3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4" name="Google Shape;24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7" name="Google Shape;27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4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4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" name="Google Shape;35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8" name="Google Shape;38;p4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2" name="Google Shape;42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4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6" name="Google Shape;46;p4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7" name="Google Shape;47;p4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3.jpg"/><Relationship Id="rId2" Type="http://schemas.openxmlformats.org/officeDocument/2006/relationships/image" Target="../media/image1.jp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" name="Google Shape;9;p35"/>
          <p:cNvPicPr preferRelativeResize="0"/>
          <p:nvPr/>
        </p:nvPicPr>
        <p:blipFill rotWithShape="1">
          <a:blip r:embed="rId1">
            <a:alphaModFix/>
          </a:blip>
          <a:srcRect b="17339" l="6757" r="6720" t="14096"/>
          <a:stretch/>
        </p:blipFill>
        <p:spPr>
          <a:xfrm>
            <a:off x="6527344" y="4155309"/>
            <a:ext cx="2195570" cy="613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35"/>
          <p:cNvPicPr preferRelativeResize="0"/>
          <p:nvPr/>
        </p:nvPicPr>
        <p:blipFill rotWithShape="1">
          <a:blip r:embed="rId2">
            <a:alphaModFix amt="5000"/>
          </a:blip>
          <a:srcRect b="20854" l="23570" r="0" t="0"/>
          <a:stretch/>
        </p:blipFill>
        <p:spPr>
          <a:xfrm>
            <a:off x="0" y="0"/>
            <a:ext cx="3948889" cy="51435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www.who.int/health-topics/assistive-technology#tab=tab_1" TargetMode="External"/><Relationship Id="rId4" Type="http://schemas.openxmlformats.org/officeDocument/2006/relationships/hyperlink" Target="http://www.parl.ca/DocumentViewer/en/44-1/bill/C-27/first-read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"/>
          <p:cNvSpPr txBox="1"/>
          <p:nvPr>
            <p:ph type="ctrTitle"/>
          </p:nvPr>
        </p:nvSpPr>
        <p:spPr>
          <a:xfrm>
            <a:off x="565500" y="730355"/>
            <a:ext cx="8195100" cy="20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/>
              <a:t>Reporting risks in AI-based assistive technology research:</a:t>
            </a:r>
            <a:endParaRPr sz="3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/>
              <a:t>A systematic review</a:t>
            </a:r>
            <a:endParaRPr sz="3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96E"/>
              </a:buClr>
              <a:buSzPts val="4500"/>
              <a:buFont typeface="Ubuntu"/>
              <a:buNone/>
            </a:pPr>
            <a:r>
              <a:t/>
            </a:r>
            <a:endParaRPr sz="3600"/>
          </a:p>
        </p:txBody>
      </p:sp>
      <p:sp>
        <p:nvSpPr>
          <p:cNvPr id="58" name="Google Shape;58;p1"/>
          <p:cNvSpPr txBox="1"/>
          <p:nvPr>
            <p:ph idx="1" type="subTitle"/>
          </p:nvPr>
        </p:nvSpPr>
        <p:spPr>
          <a:xfrm>
            <a:off x="731424" y="3151972"/>
            <a:ext cx="6353100" cy="11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rgbClr val="40458C"/>
                </a:solidFill>
                <a:latin typeface="Tahoma"/>
                <a:ea typeface="Tahoma"/>
                <a:cs typeface="Tahoma"/>
                <a:sym typeface="Tahoma"/>
              </a:rPr>
              <a:t>Zahra Ahmadi</a:t>
            </a:r>
            <a:endParaRPr b="1" sz="2200">
              <a:solidFill>
                <a:srgbClr val="40458C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rgbClr val="40458C"/>
                </a:solidFill>
                <a:latin typeface="Tahoma"/>
                <a:ea typeface="Tahoma"/>
                <a:cs typeface="Tahoma"/>
                <a:sym typeface="Tahoma"/>
              </a:rPr>
              <a:t>May 2023</a:t>
            </a:r>
            <a:endParaRPr b="1" sz="2200">
              <a:solidFill>
                <a:srgbClr val="40458C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40458C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400">
              <a:solidFill>
                <a:srgbClr val="40458C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>
              <a:solidFill>
                <a:srgbClr val="40458C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solidFill>
                  <a:srgbClr val="0B5394"/>
                </a:solidFill>
              </a:rPr>
              <a:t>Introduction</a:t>
            </a:r>
            <a:endParaRPr b="1">
              <a:solidFill>
                <a:srgbClr val="0B5394"/>
              </a:solidFill>
            </a:endParaRPr>
          </a:p>
        </p:txBody>
      </p:sp>
      <p:sp>
        <p:nvSpPr>
          <p:cNvPr id="64" name="Google Shape;64;p2"/>
          <p:cNvSpPr txBox="1"/>
          <p:nvPr>
            <p:ph idx="1" type="body"/>
          </p:nvPr>
        </p:nvSpPr>
        <p:spPr>
          <a:xfrm>
            <a:off x="328500" y="1512750"/>
            <a:ext cx="8487000" cy="21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b="1" lang="en" sz="2400">
                <a:solidFill>
                  <a:schemeClr val="accent2"/>
                </a:solidFill>
              </a:rPr>
              <a:t>AI promises convenience but also carries risks!</a:t>
            </a:r>
            <a:endParaRPr b="1" sz="2400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400">
              <a:solidFill>
                <a:schemeClr val="accent2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b="1" lang="en" sz="2400">
                <a:solidFill>
                  <a:schemeClr val="accent2"/>
                </a:solidFill>
              </a:rPr>
              <a:t>Can we empower people who use AI for</a:t>
            </a:r>
            <a:br>
              <a:rPr b="1" lang="en" sz="2400">
                <a:solidFill>
                  <a:schemeClr val="accent2"/>
                </a:solidFill>
              </a:rPr>
            </a:br>
            <a:r>
              <a:rPr b="1" lang="en" sz="2400">
                <a:solidFill>
                  <a:schemeClr val="accent2"/>
                </a:solidFill>
              </a:rPr>
              <a:t>accessibility purposes to make informed decisions?</a:t>
            </a:r>
            <a:endParaRPr b="1" sz="2400">
              <a:solidFill>
                <a:schemeClr val="accent2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"/>
          <p:cNvSpPr txBox="1"/>
          <p:nvPr>
            <p:ph type="ctrTitle"/>
          </p:nvPr>
        </p:nvSpPr>
        <p:spPr>
          <a:xfrm>
            <a:off x="438750" y="1080625"/>
            <a:ext cx="8229600" cy="31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96E"/>
              </a:buClr>
              <a:buSzPts val="4500"/>
              <a:buFont typeface="Ubuntu"/>
              <a:buNone/>
            </a:pPr>
            <a:r>
              <a:rPr lang="en" sz="3400"/>
              <a:t>How are failures and risks explored, assessed, and reported in research on AI-based assistive technologies for persons with visual impairments?</a:t>
            </a:r>
            <a:endParaRPr sz="3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solidFill>
                  <a:srgbClr val="0B5394"/>
                </a:solidFill>
              </a:rPr>
              <a:t>Definitions - Assistive Technology</a:t>
            </a:r>
            <a:endParaRPr b="1">
              <a:solidFill>
                <a:srgbClr val="0B5394"/>
              </a:solidFill>
            </a:endParaRPr>
          </a:p>
        </p:txBody>
      </p:sp>
      <p:sp>
        <p:nvSpPr>
          <p:cNvPr id="75" name="Google Shape;75;p9"/>
          <p:cNvSpPr txBox="1"/>
          <p:nvPr>
            <p:ph idx="1" type="body"/>
          </p:nvPr>
        </p:nvSpPr>
        <p:spPr>
          <a:xfrm>
            <a:off x="311700" y="1352525"/>
            <a:ext cx="8674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400">
                <a:solidFill>
                  <a:schemeClr val="accent2"/>
                </a:solidFill>
              </a:rPr>
              <a:t>Assistive technology is an umbrella term implying a wide range of tools, devices, services, and systems to increase the functionality and independence of their users. [1]</a:t>
            </a:r>
            <a:endParaRPr b="1" sz="24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solidFill>
                  <a:srgbClr val="0B5394"/>
                </a:solidFill>
              </a:rPr>
              <a:t>Definitions - AI</a:t>
            </a:r>
            <a:endParaRPr b="1">
              <a:solidFill>
                <a:srgbClr val="0B5394"/>
              </a:solidFill>
            </a:endParaRPr>
          </a:p>
        </p:txBody>
      </p:sp>
      <p:sp>
        <p:nvSpPr>
          <p:cNvPr id="81" name="Google Shape;81;p8"/>
          <p:cNvSpPr txBox="1"/>
          <p:nvPr>
            <p:ph idx="1" type="body"/>
          </p:nvPr>
        </p:nvSpPr>
        <p:spPr>
          <a:xfrm>
            <a:off x="311700" y="844650"/>
            <a:ext cx="8487000" cy="31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100">
                <a:solidFill>
                  <a:schemeClr val="accent2"/>
                </a:solidFill>
              </a:rPr>
              <a:t>“Artificial intelligence system means a technological system that, autonomously or partly autonomously, processes data related to human activities through the use of a genetic algorithm, a neural network, machine learning or another technique in order to generate content or make decisions, recommendations or predictions.“ [2]</a:t>
            </a:r>
            <a:endParaRPr sz="17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82" name="Google Shape;82;p8"/>
          <p:cNvSpPr txBox="1"/>
          <p:nvPr/>
        </p:nvSpPr>
        <p:spPr>
          <a:xfrm>
            <a:off x="255744" y="3990461"/>
            <a:ext cx="58545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" sz="19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Canada’s Artificial Intelligence and Data Act</a:t>
            </a:r>
            <a:endParaRPr b="1" i="0" sz="19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solidFill>
                  <a:srgbClr val="0B5394"/>
                </a:solidFill>
              </a:rPr>
              <a:t>Definitions - Failure</a:t>
            </a:r>
            <a:endParaRPr b="1">
              <a:solidFill>
                <a:srgbClr val="0B5394"/>
              </a:solidFill>
            </a:endParaRPr>
          </a:p>
        </p:txBody>
      </p:sp>
      <p:sp>
        <p:nvSpPr>
          <p:cNvPr id="88" name="Google Shape;88;p6"/>
          <p:cNvSpPr txBox="1"/>
          <p:nvPr>
            <p:ph idx="1" type="body"/>
          </p:nvPr>
        </p:nvSpPr>
        <p:spPr>
          <a:xfrm>
            <a:off x="0" y="1192618"/>
            <a:ext cx="9355200" cy="32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b="1" lang="en">
                <a:solidFill>
                  <a:schemeClr val="accent2"/>
                </a:solidFill>
              </a:rPr>
              <a:t>Lack of success (OED)</a:t>
            </a:r>
            <a:endParaRPr b="1">
              <a:solidFill>
                <a:schemeClr val="accent2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b="1" lang="en">
                <a:solidFill>
                  <a:schemeClr val="accent2"/>
                </a:solidFill>
              </a:rPr>
              <a:t>Breaking down (OED)</a:t>
            </a:r>
            <a:endParaRPr b="1">
              <a:solidFill>
                <a:schemeClr val="accent2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b="1" lang="en">
                <a:solidFill>
                  <a:schemeClr val="accent2"/>
                </a:solidFill>
              </a:rPr>
              <a:t>Ceasing to function (OED) [3]</a:t>
            </a:r>
            <a:endParaRPr b="1">
              <a:solidFill>
                <a:schemeClr val="accent2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b="1" lang="en">
                <a:solidFill>
                  <a:schemeClr val="accent2"/>
                </a:solidFill>
              </a:rPr>
              <a:t>A situation where AI systems cause, or very nearly cause, real-world harm [4]</a:t>
            </a:r>
            <a:endParaRPr b="1">
              <a:solidFill>
                <a:schemeClr val="accent2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b="1" lang="en">
                <a:solidFill>
                  <a:schemeClr val="accent2"/>
                </a:solidFill>
              </a:rPr>
              <a:t>Malfunctioning of an AI system [5]</a:t>
            </a:r>
            <a:endParaRPr b="1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solidFill>
                  <a:srgbClr val="0B5394"/>
                </a:solidFill>
              </a:rPr>
              <a:t>Definitions</a:t>
            </a:r>
            <a:endParaRPr b="1">
              <a:solidFill>
                <a:srgbClr val="0B5394"/>
              </a:solidFill>
            </a:endParaRPr>
          </a:p>
        </p:txBody>
      </p:sp>
      <p:sp>
        <p:nvSpPr>
          <p:cNvPr id="94" name="Google Shape;94;p7"/>
          <p:cNvSpPr txBox="1"/>
          <p:nvPr>
            <p:ph idx="1" type="body"/>
          </p:nvPr>
        </p:nvSpPr>
        <p:spPr>
          <a:xfrm>
            <a:off x="345125" y="1152475"/>
            <a:ext cx="8487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2300"/>
              <a:buChar char="●"/>
            </a:pPr>
            <a:r>
              <a:rPr b="1" lang="en" sz="2000">
                <a:solidFill>
                  <a:schemeClr val="accent2"/>
                </a:solidFill>
              </a:rPr>
              <a:t>Failure: The system intends to do x but does y instead or does not do anything at all.</a:t>
            </a:r>
            <a:endParaRPr b="1" sz="2000">
              <a:solidFill>
                <a:schemeClr val="accent2"/>
              </a:solidFill>
            </a:endParaRPr>
          </a:p>
          <a:p>
            <a:pPr indent="-374650" lvl="0" marL="457200" rtl="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2300"/>
              <a:buChar char="●"/>
            </a:pPr>
            <a:r>
              <a:rPr b="1" lang="en" sz="2000">
                <a:solidFill>
                  <a:schemeClr val="accent2"/>
                </a:solidFill>
              </a:rPr>
              <a:t>Disadvantage: The system does x, but there are undesirable things about doing x</a:t>
            </a:r>
            <a:endParaRPr b="1" sz="2000">
              <a:solidFill>
                <a:schemeClr val="accent2"/>
              </a:solidFill>
            </a:endParaRPr>
          </a:p>
          <a:p>
            <a:pPr indent="-374650" lvl="0" marL="457200" rtl="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2300"/>
              <a:buChar char="●"/>
            </a:pPr>
            <a:r>
              <a:rPr b="1" lang="en" sz="2000">
                <a:solidFill>
                  <a:schemeClr val="accent2"/>
                </a:solidFill>
              </a:rPr>
              <a:t>Limitation: The system intends to do x and y but only does x</a:t>
            </a:r>
            <a:endParaRPr b="1" sz="20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solidFill>
                  <a:srgbClr val="0B5394"/>
                </a:solidFill>
              </a:rPr>
              <a:t>Systematic Literature Review (SLR)</a:t>
            </a:r>
            <a:endParaRPr b="1">
              <a:solidFill>
                <a:srgbClr val="0B5394"/>
              </a:solidFill>
            </a:endParaRPr>
          </a:p>
        </p:txBody>
      </p:sp>
      <p:sp>
        <p:nvSpPr>
          <p:cNvPr id="100" name="Google Shape;100;p4"/>
          <p:cNvSpPr txBox="1"/>
          <p:nvPr>
            <p:ph idx="1" type="body"/>
          </p:nvPr>
        </p:nvSpPr>
        <p:spPr>
          <a:xfrm>
            <a:off x="345125" y="1152475"/>
            <a:ext cx="8487000" cy="24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400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400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2400">
                <a:solidFill>
                  <a:schemeClr val="accent2"/>
                </a:solidFill>
              </a:rPr>
              <a:t>A tool for evidence-based research. [6] </a:t>
            </a:r>
            <a:endParaRPr b="1" sz="24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"/>
          <p:cNvSpPr txBox="1"/>
          <p:nvPr>
            <p:ph type="title"/>
          </p:nvPr>
        </p:nvSpPr>
        <p:spPr>
          <a:xfrm>
            <a:off x="311700" y="1424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solidFill>
                  <a:srgbClr val="0B5394"/>
                </a:solidFill>
              </a:rPr>
              <a:t>Systematic Review Questions</a:t>
            </a:r>
            <a:endParaRPr b="1">
              <a:solidFill>
                <a:srgbClr val="0B5394"/>
              </a:solidFill>
            </a:endParaRPr>
          </a:p>
        </p:txBody>
      </p:sp>
      <p:sp>
        <p:nvSpPr>
          <p:cNvPr id="106" name="Google Shape;106;p5"/>
          <p:cNvSpPr txBox="1"/>
          <p:nvPr>
            <p:ph idx="1" type="body"/>
          </p:nvPr>
        </p:nvSpPr>
        <p:spPr>
          <a:xfrm>
            <a:off x="311700" y="592950"/>
            <a:ext cx="8520600" cy="39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b="1" lang="en" sz="1500">
                <a:solidFill>
                  <a:schemeClr val="accent2"/>
                </a:solidFill>
              </a:rPr>
              <a:t>1. Does the paper present a working demo or examples of how the system behaves?</a:t>
            </a:r>
            <a:endParaRPr b="1" sz="1500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b="1" lang="en" sz="1500">
                <a:solidFill>
                  <a:schemeClr val="accent2"/>
                </a:solidFill>
              </a:rPr>
              <a:t>2. Is there an evaluation of the system by conducting a human study?</a:t>
            </a:r>
            <a:endParaRPr b="1" sz="1500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b="1" lang="en" sz="1500">
                <a:solidFill>
                  <a:schemeClr val="accent2"/>
                </a:solidFill>
              </a:rPr>
              <a:t>3. Is the human study ecologically valid for persons with visual impairment?</a:t>
            </a:r>
            <a:endParaRPr b="1" sz="1500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b="1" lang="en" sz="1500">
                <a:solidFill>
                  <a:schemeClr val="accent2"/>
                </a:solidFill>
              </a:rPr>
              <a:t>4. Does the paper consider any threats to the validity of the human study?</a:t>
            </a:r>
            <a:endParaRPr b="1" sz="1500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b="1" lang="en" sz="1500">
                <a:solidFill>
                  <a:schemeClr val="accent2"/>
                </a:solidFill>
              </a:rPr>
              <a:t>5. Does the paper provide evidence that the authors considered risks/possible failures associated with the system?</a:t>
            </a:r>
            <a:endParaRPr b="1" sz="1500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b="1" lang="en" sz="1500">
                <a:solidFill>
                  <a:schemeClr val="accent2"/>
                </a:solidFill>
              </a:rPr>
              <a:t>6. Does the paper report examples of failures?</a:t>
            </a:r>
            <a:endParaRPr b="1" sz="1500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b="1" lang="en" sz="1500">
                <a:solidFill>
                  <a:schemeClr val="accent2"/>
                </a:solidFill>
              </a:rPr>
              <a:t>7. Does the paper give specific information about when and how the system will fail?</a:t>
            </a:r>
            <a:endParaRPr b="1" sz="1500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b="1" lang="en" sz="1500">
                <a:solidFill>
                  <a:schemeClr val="accent2"/>
                </a:solidFill>
              </a:rPr>
              <a:t>8. Does the paper talk about the consequences of the reported/systems failures?</a:t>
            </a:r>
            <a:endParaRPr b="1" sz="150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3"/>
          <p:cNvSpPr txBox="1"/>
          <p:nvPr>
            <p:ph type="ctrTitle"/>
          </p:nvPr>
        </p:nvSpPr>
        <p:spPr>
          <a:xfrm>
            <a:off x="457200" y="1467769"/>
            <a:ext cx="80130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96E"/>
              </a:buClr>
              <a:buSzPts val="4500"/>
              <a:buFont typeface="Ubuntu"/>
              <a:buNone/>
            </a:pPr>
            <a:r>
              <a:rPr lang="en" sz="3600"/>
              <a:t>Methodology</a:t>
            </a:r>
            <a:endParaRPr sz="3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solidFill>
                  <a:srgbClr val="0B5394"/>
                </a:solidFill>
              </a:rPr>
              <a:t>Systematic Search</a:t>
            </a:r>
            <a:endParaRPr b="1">
              <a:solidFill>
                <a:srgbClr val="0B5394"/>
              </a:solidFill>
            </a:endParaRPr>
          </a:p>
        </p:txBody>
      </p:sp>
      <p:sp>
        <p:nvSpPr>
          <p:cNvPr id="117" name="Google Shape;117;p10"/>
          <p:cNvSpPr txBox="1"/>
          <p:nvPr>
            <p:ph idx="1" type="body"/>
          </p:nvPr>
        </p:nvSpPr>
        <p:spPr>
          <a:xfrm>
            <a:off x="93250" y="1017725"/>
            <a:ext cx="8961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b="1" lang="en" sz="2400">
                <a:solidFill>
                  <a:schemeClr val="accent2"/>
                </a:solidFill>
              </a:rPr>
              <a:t>What was the process of searching?</a:t>
            </a:r>
            <a:endParaRPr b="1" sz="2400">
              <a:solidFill>
                <a:schemeClr val="accent2"/>
              </a:solidFill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b="1" lang="en" sz="2400">
                <a:solidFill>
                  <a:schemeClr val="accent2"/>
                </a:solidFill>
              </a:rPr>
              <a:t>To assure that the process is not biased and we do not choose the papers that appeal to us. </a:t>
            </a:r>
            <a:endParaRPr b="1" sz="2400">
              <a:solidFill>
                <a:schemeClr val="accent2"/>
              </a:solidFill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b="1" lang="en" sz="2400">
                <a:solidFill>
                  <a:schemeClr val="accent2"/>
                </a:solidFill>
              </a:rPr>
              <a:t>Manual search using a search string made by keywords.</a:t>
            </a:r>
            <a:endParaRPr b="1" sz="2400">
              <a:solidFill>
                <a:schemeClr val="accent2"/>
              </a:solidFill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b="1" lang="en" sz="2400">
                <a:solidFill>
                  <a:schemeClr val="accent2"/>
                </a:solidFill>
              </a:rPr>
              <a:t>Databases: Scopus, IEEE xplore, ACM.</a:t>
            </a:r>
            <a:endParaRPr b="1" sz="2400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c72652ec86_0_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solidFill>
                  <a:srgbClr val="0B5394"/>
                </a:solidFill>
              </a:rPr>
              <a:t>Inclusion/Exclusion</a:t>
            </a:r>
            <a:endParaRPr b="1">
              <a:solidFill>
                <a:srgbClr val="0B5394"/>
              </a:solidFill>
            </a:endParaRPr>
          </a:p>
        </p:txBody>
      </p:sp>
      <p:sp>
        <p:nvSpPr>
          <p:cNvPr id="123" name="Google Shape;123;g2c72652ec86_0_33"/>
          <p:cNvSpPr txBox="1"/>
          <p:nvPr>
            <p:ph idx="1" type="body"/>
          </p:nvPr>
        </p:nvSpPr>
        <p:spPr>
          <a:xfrm>
            <a:off x="105375" y="1211350"/>
            <a:ext cx="9144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b="1" lang="en" sz="2400">
                <a:solidFill>
                  <a:schemeClr val="accent2"/>
                </a:solidFill>
              </a:rPr>
              <a:t>Search the string in paper titles, abstracts, and keywords</a:t>
            </a:r>
            <a:endParaRPr b="1" sz="2400">
              <a:solidFill>
                <a:schemeClr val="accent2"/>
              </a:solidFill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b="1" lang="en" sz="2400">
                <a:solidFill>
                  <a:schemeClr val="accent2"/>
                </a:solidFill>
              </a:rPr>
              <a:t>Years 2017 - 2022</a:t>
            </a:r>
            <a:endParaRPr b="1" sz="2400">
              <a:solidFill>
                <a:schemeClr val="accent2"/>
              </a:solidFill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b="1" lang="en" sz="2400">
                <a:solidFill>
                  <a:schemeClr val="accent2"/>
                </a:solidFill>
              </a:rPr>
              <a:t>Manual filter of papers by their name to "Relevant," "Irrelevant," and "Related" papers</a:t>
            </a:r>
            <a:endParaRPr b="1" sz="2400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c72652ec86_0_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solidFill>
                  <a:srgbClr val="0B5394"/>
                </a:solidFill>
              </a:rPr>
              <a:t>Sampling</a:t>
            </a:r>
            <a:endParaRPr b="1">
              <a:solidFill>
                <a:srgbClr val="0B5394"/>
              </a:solidFill>
            </a:endParaRPr>
          </a:p>
        </p:txBody>
      </p:sp>
      <p:sp>
        <p:nvSpPr>
          <p:cNvPr id="129" name="Google Shape;129;g2c72652ec86_0_41"/>
          <p:cNvSpPr txBox="1"/>
          <p:nvPr>
            <p:ph idx="1" type="body"/>
          </p:nvPr>
        </p:nvSpPr>
        <p:spPr>
          <a:xfrm>
            <a:off x="108625" y="1277825"/>
            <a:ext cx="87237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Char char="●"/>
            </a:pPr>
            <a:r>
              <a:rPr b="1" lang="en" sz="2100">
                <a:solidFill>
                  <a:schemeClr val="accent2"/>
                </a:solidFill>
              </a:rPr>
              <a:t>Initial search: 1302 papers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Char char="●"/>
            </a:pPr>
            <a:r>
              <a:rPr b="1" lang="en" sz="2100">
                <a:solidFill>
                  <a:schemeClr val="accent2"/>
                </a:solidFill>
              </a:rPr>
              <a:t>First step of manual filtering = 648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Char char="●"/>
            </a:pPr>
            <a:r>
              <a:rPr b="1" lang="en" sz="2100">
                <a:solidFill>
                  <a:schemeClr val="accent2"/>
                </a:solidFill>
              </a:rPr>
              <a:t>A hundred randomly sampled papers as the final dataset divided in 2 sets of 50 papers</a:t>
            </a:r>
            <a:endParaRPr b="1" sz="2100">
              <a:solidFill>
                <a:schemeClr val="accent2"/>
              </a:solidFill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Char char="●"/>
            </a:pPr>
            <a:r>
              <a:rPr b="1" lang="en" sz="2100">
                <a:solidFill>
                  <a:schemeClr val="accent2"/>
                </a:solidFill>
              </a:rPr>
              <a:t>Sample validity: </a:t>
            </a:r>
            <a:r>
              <a:rPr b="1" lang="en" sz="2100">
                <a:solidFill>
                  <a:schemeClr val="accent2"/>
                </a:solidFill>
              </a:rPr>
              <a:t>samples closely follow the distribution pattern of an attribute like publication years in the complete dataset</a:t>
            </a:r>
            <a:endParaRPr b="1" sz="2100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c72652ec86_0_49"/>
          <p:cNvSpPr txBox="1"/>
          <p:nvPr>
            <p:ph type="ctrTitle"/>
          </p:nvPr>
        </p:nvSpPr>
        <p:spPr>
          <a:xfrm>
            <a:off x="457200" y="1467769"/>
            <a:ext cx="80130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96E"/>
              </a:buClr>
              <a:buSzPts val="4500"/>
              <a:buFont typeface="Ubuntu"/>
              <a:buNone/>
            </a:pPr>
            <a:r>
              <a:rPr lang="en" sz="3600"/>
              <a:t>Results and Analysis</a:t>
            </a:r>
            <a:endParaRPr sz="36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c72652ec86_0_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solidFill>
                  <a:srgbClr val="0B5394"/>
                </a:solidFill>
              </a:rPr>
              <a:t>Results</a:t>
            </a:r>
            <a:endParaRPr b="1">
              <a:solidFill>
                <a:srgbClr val="0B5394"/>
              </a:solidFill>
            </a:endParaRPr>
          </a:p>
        </p:txBody>
      </p:sp>
      <p:graphicFrame>
        <p:nvGraphicFramePr>
          <p:cNvPr id="140" name="Google Shape;140;g2c72652ec86_0_54"/>
          <p:cNvGraphicFramePr/>
          <p:nvPr/>
        </p:nvGraphicFramePr>
        <p:xfrm>
          <a:off x="106875" y="1357663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{857D78F5-CE1D-4151-AEA6-1E1A31AB8463}</a:tableStyleId>
              </a:tblPr>
              <a:tblGrid>
                <a:gridCol w="992250"/>
                <a:gridCol w="992250"/>
                <a:gridCol w="992250"/>
                <a:gridCol w="992250"/>
                <a:gridCol w="992250"/>
                <a:gridCol w="992250"/>
                <a:gridCol w="992250"/>
                <a:gridCol w="992250"/>
                <a:gridCol w="992250"/>
              </a:tblGrid>
              <a:tr h="886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</a:rPr>
                        <a:t>Papers</a:t>
                      </a:r>
                      <a:endParaRPr b="1" sz="14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00396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</a:rPr>
                        <a:t>Question 1</a:t>
                      </a:r>
                      <a:endParaRPr b="1" sz="14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00396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</a:rPr>
                        <a:t>Question 2</a:t>
                      </a:r>
                      <a:endParaRPr b="1" sz="14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00396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</a:rPr>
                        <a:t>Question 3</a:t>
                      </a:r>
                      <a:endParaRPr b="1" sz="14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00396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</a:rPr>
                        <a:t>Question 4</a:t>
                      </a:r>
                      <a:endParaRPr b="1" sz="14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00396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</a:rPr>
                        <a:t>Question 5</a:t>
                      </a:r>
                      <a:endParaRPr b="1" sz="14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00396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</a:rPr>
                        <a:t>Question 6</a:t>
                      </a:r>
                      <a:endParaRPr b="1" sz="14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00396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</a:rPr>
                        <a:t>Question 7</a:t>
                      </a:r>
                      <a:endParaRPr b="1" sz="14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00396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lt1"/>
                          </a:solidFill>
                        </a:rPr>
                        <a:t>Question 8</a:t>
                      </a:r>
                      <a:endParaRPr b="1" sz="14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00396E"/>
                    </a:solidFill>
                  </a:tcPr>
                </a:tc>
              </a:tr>
              <a:tr h="708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" sz="1600" u="none" cap="none" strike="noStrike"/>
                        <a:t>Set 1</a:t>
                      </a:r>
                      <a:endParaRPr b="1" sz="1600" u="none" cap="none" strike="noStrike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" sz="1600" u="none" cap="none" strike="noStrike"/>
                        <a:t>86%</a:t>
                      </a:r>
                      <a:endParaRPr b="1" sz="1600" u="none" cap="none" strike="noStrike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" sz="1600" u="none" cap="none" strike="noStrike"/>
                        <a:t>28%</a:t>
                      </a:r>
                      <a:endParaRPr b="1" sz="1600" u="none" cap="none" strike="noStrike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" sz="1600" u="none" cap="none" strike="noStrike"/>
                        <a:t>16%</a:t>
                      </a:r>
                      <a:endParaRPr b="1" sz="1600" u="none" cap="none" strike="noStrike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" sz="1600" u="none" cap="none" strike="noStrike"/>
                        <a:t>6%</a:t>
                      </a:r>
                      <a:endParaRPr b="1" sz="1600" u="none" cap="none" strike="noStrike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" sz="1600" u="none" cap="none" strike="noStrike"/>
                        <a:t>70%</a:t>
                      </a:r>
                      <a:endParaRPr b="1" sz="1600" u="none" cap="none" strike="noStrike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" sz="1600" u="none" cap="none" strike="noStrike"/>
                        <a:t>24%</a:t>
                      </a:r>
                      <a:endParaRPr b="1" sz="1600" u="none" cap="none" strike="noStrike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" sz="1600" u="none" cap="none" strike="noStrike"/>
                        <a:t>32%</a:t>
                      </a:r>
                      <a:endParaRPr b="1" sz="1600" u="none" cap="none" strike="noStrike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" sz="1600" u="none" cap="none" strike="noStrike"/>
                        <a:t>2%</a:t>
                      </a:r>
                      <a:endParaRPr b="1" sz="1600" u="none" cap="none" strike="noStrike"/>
                    </a:p>
                  </a:txBody>
                  <a:tcPr marT="91425" marB="91425" marR="91425" marL="91425" anchor="ctr"/>
                </a:tc>
              </a:tr>
              <a:tr h="708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" sz="1600" u="none" cap="none" strike="noStrike"/>
                        <a:t>Set 2</a:t>
                      </a:r>
                      <a:endParaRPr b="1" sz="1600" u="none" cap="none" strike="noStrike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" sz="1600" u="none" cap="none" strike="noStrike"/>
                        <a:t>84%</a:t>
                      </a:r>
                      <a:endParaRPr b="1" sz="1600" u="none" cap="none" strike="noStrike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" sz="1600" u="none" cap="none" strike="noStrike"/>
                        <a:t>26%</a:t>
                      </a:r>
                      <a:endParaRPr b="1" sz="1600" u="none" cap="none" strike="noStrike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" sz="1600" u="none" cap="none" strike="noStrike"/>
                        <a:t>16%</a:t>
                      </a:r>
                      <a:endParaRPr b="1" sz="1600" u="none" cap="none" strike="noStrike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" sz="1600" u="none" cap="none" strike="noStrike"/>
                        <a:t>2%</a:t>
                      </a:r>
                      <a:endParaRPr b="1" sz="1600" u="none" cap="none" strike="noStrike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" sz="1600" u="none" cap="none" strike="noStrike"/>
                        <a:t>78%</a:t>
                      </a:r>
                      <a:endParaRPr b="1" sz="1600" u="none" cap="none" strike="noStrike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" sz="1600" u="none" cap="none" strike="noStrike"/>
                        <a:t>20%</a:t>
                      </a:r>
                      <a:endParaRPr b="1" sz="1600" u="none" cap="none" strike="noStrike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" sz="1600" u="none" cap="none" strike="noStrike"/>
                        <a:t>32%</a:t>
                      </a:r>
                      <a:endParaRPr b="1" sz="1600" u="none" cap="none" strike="noStrike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" sz="1600" u="none" cap="none" strike="noStrike"/>
                        <a:t>2%</a:t>
                      </a:r>
                      <a:endParaRPr b="1" sz="1600" u="none" cap="none" strike="noStrike"/>
                    </a:p>
                  </a:txBody>
                  <a:tcPr marT="91425" marB="91425" marR="91425" marL="91425" anchor="ctr"/>
                </a:tc>
              </a:tr>
              <a:tr h="708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" sz="1600" u="none" cap="none" strike="noStrike"/>
                        <a:t>Total</a:t>
                      </a:r>
                      <a:endParaRPr b="1" sz="1600" u="none" cap="none" strike="noStrike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" sz="1600" u="none" cap="none" strike="noStrike"/>
                        <a:t>85%</a:t>
                      </a:r>
                      <a:endParaRPr b="1" sz="1600" u="none" cap="none" strike="noStrike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" sz="1600" u="none" cap="none" strike="noStrike"/>
                        <a:t>27%</a:t>
                      </a:r>
                      <a:endParaRPr b="1" sz="1600" u="none" cap="none" strike="noStrike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" sz="1600" u="none" cap="none" strike="noStrike"/>
                        <a:t>16%</a:t>
                      </a:r>
                      <a:endParaRPr b="1" sz="1600" u="none" cap="none" strike="noStrike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" sz="1600" u="none" cap="none" strike="noStrike"/>
                        <a:t>4%</a:t>
                      </a:r>
                      <a:endParaRPr b="1" sz="1600" u="none" cap="none" strike="noStrike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" sz="1600" u="none" cap="none" strike="noStrike"/>
                        <a:t>74%</a:t>
                      </a:r>
                      <a:endParaRPr b="1" sz="1600" u="none" cap="none" strike="noStrike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" sz="1600" u="none" cap="none" strike="noStrike"/>
                        <a:t>22%</a:t>
                      </a:r>
                      <a:endParaRPr b="1" sz="1600" u="none" cap="none" strike="noStrike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" sz="1600" u="none" cap="none" strike="noStrike"/>
                        <a:t>32%</a:t>
                      </a:r>
                      <a:endParaRPr b="1" sz="1600" u="none" cap="none" strike="noStrike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" sz="1600" u="none" cap="none" strike="noStrike"/>
                        <a:t>2%</a:t>
                      </a:r>
                      <a:endParaRPr b="1" sz="1600" u="none" cap="none" strike="noStrike"/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solidFill>
                  <a:srgbClr val="0B5394"/>
                </a:solidFill>
              </a:rPr>
              <a:t>Discussion</a:t>
            </a:r>
            <a:endParaRPr b="1">
              <a:solidFill>
                <a:srgbClr val="0B5394"/>
              </a:solidFill>
            </a:endParaRPr>
          </a:p>
        </p:txBody>
      </p:sp>
      <p:sp>
        <p:nvSpPr>
          <p:cNvPr id="146" name="Google Shape;146;p11"/>
          <p:cNvSpPr txBox="1"/>
          <p:nvPr>
            <p:ph idx="1" type="body"/>
          </p:nvPr>
        </p:nvSpPr>
        <p:spPr>
          <a:xfrm>
            <a:off x="328500" y="1187175"/>
            <a:ext cx="8487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b="1" lang="en" sz="2400">
                <a:solidFill>
                  <a:schemeClr val="accent2"/>
                </a:solidFill>
              </a:rPr>
              <a:t>Lack of valid human evaluation</a:t>
            </a:r>
            <a:endParaRPr b="1" sz="2400">
              <a:solidFill>
                <a:schemeClr val="accent2"/>
              </a:solidFill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b="1" lang="en" sz="2400">
                <a:solidFill>
                  <a:schemeClr val="accent2"/>
                </a:solidFill>
              </a:rPr>
              <a:t>Limited disclosure of system failure</a:t>
            </a:r>
            <a:endParaRPr b="1" sz="2400">
              <a:solidFill>
                <a:schemeClr val="accent2"/>
              </a:solidFill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b="1" lang="en" sz="2400">
                <a:solidFill>
                  <a:schemeClr val="accent2"/>
                </a:solidFill>
              </a:rPr>
              <a:t>Lack of awareness regarding system failure risks</a:t>
            </a:r>
            <a:endParaRPr b="1" sz="2400">
              <a:solidFill>
                <a:schemeClr val="accent2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solidFill>
                  <a:srgbClr val="0B5394"/>
                </a:solidFill>
              </a:rPr>
              <a:t>Limitations</a:t>
            </a:r>
            <a:endParaRPr b="1">
              <a:solidFill>
                <a:srgbClr val="0B5394"/>
              </a:solidFill>
            </a:endParaRPr>
          </a:p>
        </p:txBody>
      </p:sp>
      <p:sp>
        <p:nvSpPr>
          <p:cNvPr id="152" name="Google Shape;152;p14"/>
          <p:cNvSpPr txBox="1"/>
          <p:nvPr>
            <p:ph idx="1" type="body"/>
          </p:nvPr>
        </p:nvSpPr>
        <p:spPr>
          <a:xfrm>
            <a:off x="96825" y="1237200"/>
            <a:ext cx="9144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Char char="●"/>
            </a:pPr>
            <a:r>
              <a:rPr b="1" lang="en" sz="2300">
                <a:solidFill>
                  <a:schemeClr val="accent2"/>
                </a:solidFill>
              </a:rPr>
              <a:t>Restricted to academic studies and published papers</a:t>
            </a:r>
            <a:endParaRPr b="1" sz="2300">
              <a:solidFill>
                <a:schemeClr val="accent2"/>
              </a:solidFill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Char char="●"/>
            </a:pPr>
            <a:r>
              <a:rPr b="1" lang="en" sz="2300">
                <a:solidFill>
                  <a:schemeClr val="accent2"/>
                </a:solidFill>
              </a:rPr>
              <a:t>Possibility of some papers not being captured with our search string</a:t>
            </a:r>
            <a:endParaRPr b="1" sz="2300">
              <a:solidFill>
                <a:schemeClr val="accent2"/>
              </a:solidFill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Char char="●"/>
            </a:pPr>
            <a:r>
              <a:rPr b="1" lang="en" sz="2300">
                <a:solidFill>
                  <a:schemeClr val="accent2"/>
                </a:solidFill>
              </a:rPr>
              <a:t>Used sampling method</a:t>
            </a:r>
            <a:endParaRPr b="1" sz="2300">
              <a:solidFill>
                <a:schemeClr val="accent2"/>
              </a:solidFill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Char char="●"/>
            </a:pPr>
            <a:r>
              <a:rPr b="1" lang="en" sz="2300">
                <a:solidFill>
                  <a:schemeClr val="accent2"/>
                </a:solidFill>
              </a:rPr>
              <a:t>Subjectivity and unconscious bias</a:t>
            </a:r>
            <a:endParaRPr b="1" sz="2300">
              <a:solidFill>
                <a:schemeClr val="accent2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c74a34f3eb_0_5"/>
          <p:cNvSpPr txBox="1"/>
          <p:nvPr>
            <p:ph type="title"/>
          </p:nvPr>
        </p:nvSpPr>
        <p:spPr>
          <a:xfrm>
            <a:off x="114300" y="1366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solidFill>
                  <a:srgbClr val="0B5394"/>
                </a:solidFill>
              </a:rPr>
              <a:t>References</a:t>
            </a:r>
            <a:endParaRPr b="1">
              <a:solidFill>
                <a:srgbClr val="0B5394"/>
              </a:solidFill>
            </a:endParaRPr>
          </a:p>
        </p:txBody>
      </p:sp>
      <p:sp>
        <p:nvSpPr>
          <p:cNvPr id="158" name="Google Shape;158;g2c74a34f3eb_0_5"/>
          <p:cNvSpPr txBox="1"/>
          <p:nvPr>
            <p:ph idx="1" type="body"/>
          </p:nvPr>
        </p:nvSpPr>
        <p:spPr>
          <a:xfrm>
            <a:off x="114300" y="709374"/>
            <a:ext cx="9029700" cy="42089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400">
                <a:solidFill>
                  <a:schemeClr val="accent2"/>
                </a:solidFill>
              </a:rPr>
              <a:t>[1]. WHO. 2023. Assistive technology. </a:t>
            </a:r>
            <a:r>
              <a:rPr lang="en" sz="1400" u="sng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https://www.who.int/health-topics/assistive-technology#tab=tab_1</a:t>
            </a:r>
            <a:endParaRPr sz="1400">
              <a:solidFill>
                <a:schemeClr val="accent2"/>
              </a:solidFill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chemeClr val="accent2"/>
              </a:solidFill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400">
                <a:solidFill>
                  <a:schemeClr val="accent2"/>
                </a:solidFill>
              </a:rPr>
              <a:t>[2]. Canada Parliament.2020.Bill C-27: </a:t>
            </a:r>
            <a:r>
              <a:rPr i="0" lang="en" sz="14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: An Act to Digital Charter Implementation. </a:t>
            </a:r>
            <a:r>
              <a:rPr i="0" lang="en" sz="1400" u="sng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www.parl.ca/DocumentViewer/en/44-1/bill/C-27/first-reading</a:t>
            </a:r>
            <a:endParaRPr i="0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i="0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4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[3]. 1998. DK illustrated Oxford dictionary. DK Pub</a:t>
            </a:r>
            <a:endParaRPr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i="0" lang="en" sz="14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[4]. S. McGregor, “Preventing Repeated Real World AI Failures by Cataloging Incidents: The AI Incident Database,” AAAI, vol. 35, no. 17, pp. 15458–15463, May 2021, doi: 10.1609/aaai.v35i17.17817.</a:t>
            </a:r>
            <a:endParaRPr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i="0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4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[5]. R. Williams and R. Yampolskiy, “Understanding and Avoiding AI Failures: A Practical Guide,” Philosophies, vol. 6, no. 3, p. 53, Jun. 2021, doi: 10.3390/philosophies6030053.</a:t>
            </a:r>
            <a:endParaRPr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i="0" lang="en" sz="14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[6]. B. Kitchenham, O. Pearl Brereton, D. Budgen, M. Turner, J. Bailey, and S. Linkman, “Systematic literature reviews in software engineering – A systematic literature review,” Information and Software Technology, vol. 51, no. 1, pp. 7–15, Jan. 2009, doi: 10.1016/j.infsof.2008.09.009.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0" i="0"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0" i="0"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br>
              <a:rPr lang="en" sz="1400"/>
            </a:b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BEEE064259734EBC4DA888343C829E" ma:contentTypeVersion="14" ma:contentTypeDescription="Create a new document." ma:contentTypeScope="" ma:versionID="eb468653011a13fed5548e7aef7bfc2e">
  <xsd:schema xmlns:xsd="http://www.w3.org/2001/XMLSchema" xmlns:xs="http://www.w3.org/2001/XMLSchema" xmlns:p="http://schemas.microsoft.com/office/2006/metadata/properties" xmlns:ns2="a7d86d78-0ff1-41f0-ab23-d2692a4332af" xmlns:ns3="b6394e7d-bb77-4d04-b189-d6980e0b1240" targetNamespace="http://schemas.microsoft.com/office/2006/metadata/properties" ma:root="true" ma:fieldsID="6905218f4ff063b40ca49a697a88c4cf" ns2:_="" ns3:_="">
    <xsd:import namespace="a7d86d78-0ff1-41f0-ab23-d2692a4332af"/>
    <xsd:import namespace="b6394e7d-bb77-4d04-b189-d6980e0b12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d86d78-0ff1-41f0-ab23-d2692a4332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686fead-1ccd-4025-a17a-cc234994b5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394e7d-bb77-4d04-b189-d6980e0b124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416d3083-27d8-4e01-b210-884fb404e502}" ma:internalName="TaxCatchAll" ma:showField="CatchAllData" ma:web="b6394e7d-bb77-4d04-b189-d6980e0b12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7d86d78-0ff1-41f0-ab23-d2692a4332af">
      <Terms xmlns="http://schemas.microsoft.com/office/infopath/2007/PartnerControls"/>
    </lcf76f155ced4ddcb4097134ff3c332f>
    <TaxCatchAll xmlns="b6394e7d-bb77-4d04-b189-d6980e0b1240" xsi:nil="true"/>
  </documentManagement>
</p:properties>
</file>

<file path=customXml/itemProps1.xml><?xml version="1.0" encoding="utf-8"?>
<ds:datastoreItem xmlns:ds="http://schemas.openxmlformats.org/officeDocument/2006/customXml" ds:itemID="{68AF8DD8-CAA6-4A10-BAAB-2E3F38B4815A}"/>
</file>

<file path=customXml/itemProps2.xml><?xml version="1.0" encoding="utf-8"?>
<ds:datastoreItem xmlns:ds="http://schemas.openxmlformats.org/officeDocument/2006/customXml" ds:itemID="{4225BC89-7994-4DC6-A5C8-E47BB2710FE4}"/>
</file>

<file path=customXml/itemProps3.xml><?xml version="1.0" encoding="utf-8"?>
<ds:datastoreItem xmlns:ds="http://schemas.openxmlformats.org/officeDocument/2006/customXml" ds:itemID="{E447F5CF-8F71-46E1-B1EE-775E792B7475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Zahra Ahmadi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0x0101008CBEEE064259734EBC4DA888343C829E</vt:lpwstr>
  </property>
</Properties>
</file>