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entation.xml" ContentType="application/vnd.openxmlformats-officedocument.presentationml.presentation.main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64" r:id="rId5"/>
    <p:sldId id="263" r:id="rId6"/>
    <p:sldId id="261" r:id="rId7"/>
    <p:sldId id="262" r:id="rId8"/>
    <p:sldId id="259" r:id="rId9"/>
    <p:sldId id="260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</p:sldIdLst>
  <p:sldSz cx="9144000" cy="5143500" type="screen16x9"/>
  <p:notesSz cx="6858000" cy="9144000"/>
  <p:embeddedFontLst>
    <p:embeddedFont>
      <p:font typeface="Tahoma" panose="020B0604030504040204" pitchFamily="34" charset="0"/>
      <p:regular r:id="rId21"/>
      <p:bold r:id="rId22"/>
    </p:embeddedFont>
    <p:embeddedFont>
      <p:font typeface="Ubuntu" panose="020B050403060203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h5SeHAAMrSHllyS82zYSrJTY7K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6A38"/>
    <a:srgbClr val="0039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9F1ECF6-0838-4389-A5F3-C65588B9600A}">
  <a:tblStyle styleId="{09F1ECF6-0838-4389-A5F3-C65588B9600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7015" autoAdjust="0"/>
  </p:normalViewPr>
  <p:slideViewPr>
    <p:cSldViewPr snapToGrid="0">
      <p:cViewPr varScale="1">
        <p:scale>
          <a:sx n="69" d="100"/>
          <a:sy n="69" d="100"/>
        </p:scale>
        <p:origin x="12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0" name="Google Shape;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72" name="Google Shape;7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marR="0" lvl="0" indent="0" algn="l" defTabSz="91440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  <a:tabLst/>
              <a:defRPr/>
            </a:pPr>
            <a:endParaRPr lang="en-US" b="1" dirty="0">
              <a:solidFill>
                <a:schemeClr val="accent2"/>
              </a:solidFill>
            </a:endParaRPr>
          </a:p>
          <a:p>
            <a:pPr marL="114300" marR="0" lvl="0" indent="0" algn="l" defTabSz="91440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  <a:tabLst/>
              <a:defRPr/>
            </a:pPr>
            <a:endParaRPr lang="en-US" b="1" dirty="0">
              <a:solidFill>
                <a:schemeClr val="accent2"/>
              </a:solidFill>
            </a:endParaRPr>
          </a:p>
          <a:p>
            <a:pPr marL="114300" lvl="0" indent="0" algn="l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</a:pPr>
            <a:endParaRPr lang="en-US" b="0" dirty="0">
              <a:solidFill>
                <a:schemeClr val="accent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4" name="Google Shape;11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c72652ec86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g2c72652ec86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c72652ec86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g2c72652ec86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c72652ec86_0_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7" name="Google Shape;137;g2c72652ec86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c72652ec86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g2c72652ec86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c74a34f3e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c74a34f3e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6"/>
          <p:cNvSpPr txBox="1">
            <a:spLocks noGrp="1"/>
          </p:cNvSpPr>
          <p:nvPr>
            <p:ph type="ctrTitle"/>
          </p:nvPr>
        </p:nvSpPr>
        <p:spPr>
          <a:xfrm>
            <a:off x="457201" y="1467775"/>
            <a:ext cx="63531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96E"/>
              </a:buClr>
              <a:buSzPts val="4500"/>
              <a:buFont typeface="Ubuntu"/>
              <a:buNone/>
              <a:defRPr sz="4500" b="1" i="0" u="none" strike="noStrike" cap="none">
                <a:solidFill>
                  <a:srgbClr val="00396E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36"/>
          <p:cNvSpPr txBox="1">
            <a:spLocks noGrp="1"/>
          </p:cNvSpPr>
          <p:nvPr>
            <p:ph type="subTitle" idx="1"/>
          </p:nvPr>
        </p:nvSpPr>
        <p:spPr>
          <a:xfrm>
            <a:off x="457199" y="2746397"/>
            <a:ext cx="6353100" cy="11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77CA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77C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7630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" name="Google Shape;18;p37"/>
          <p:cNvSpPr/>
          <p:nvPr/>
        </p:nvSpPr>
        <p:spPr>
          <a:xfrm>
            <a:off x="6522925" y="4173125"/>
            <a:ext cx="2309400" cy="693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37"/>
          <p:cNvSpPr/>
          <p:nvPr/>
        </p:nvSpPr>
        <p:spPr>
          <a:xfrm>
            <a:off x="0" y="4450247"/>
            <a:ext cx="9144000" cy="693300"/>
          </a:xfrm>
          <a:prstGeom prst="rect">
            <a:avLst/>
          </a:prstGeom>
          <a:solidFill>
            <a:srgbClr val="0039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Google Shape;20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7200" y="4647957"/>
            <a:ext cx="1039880" cy="2289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3" name="Google Shape;23;p3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4" name="Google Shape;24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7" name="Google Shape;27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4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8" name="Google Shape;38;p4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9" name="Google Shape;39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2" name="Google Shape;42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4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6" name="Google Shape;46;p4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7" name="Google Shape;47;p4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35"/>
          <p:cNvPicPr preferRelativeResize="0"/>
          <p:nvPr/>
        </p:nvPicPr>
        <p:blipFill rotWithShape="1">
          <a:blip r:embed="rId12">
            <a:alphaModFix/>
          </a:blip>
          <a:srcRect l="6757" t="14096" r="6721" b="17339"/>
          <a:stretch/>
        </p:blipFill>
        <p:spPr>
          <a:xfrm>
            <a:off x="6527344" y="4155309"/>
            <a:ext cx="2195570" cy="613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35"/>
          <p:cNvPicPr preferRelativeResize="0"/>
          <p:nvPr/>
        </p:nvPicPr>
        <p:blipFill rotWithShape="1">
          <a:blip r:embed="rId13">
            <a:alphaModFix amt="5000"/>
          </a:blip>
          <a:srcRect l="23570" b="20854"/>
          <a:stretch/>
        </p:blipFill>
        <p:spPr>
          <a:xfrm>
            <a:off x="0" y="0"/>
            <a:ext cx="3948889" cy="51435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ho.int/health-topics/assistive-technology#tab=tab_1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arl.ca/DocumentViewer/en/44-1/bill/C-27/first-read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"/>
          <p:cNvSpPr txBox="1">
            <a:spLocks noGrp="1"/>
          </p:cNvSpPr>
          <p:nvPr>
            <p:ph type="ctrTitle"/>
          </p:nvPr>
        </p:nvSpPr>
        <p:spPr>
          <a:xfrm>
            <a:off x="565500" y="730355"/>
            <a:ext cx="8282936" cy="20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3600" dirty="0"/>
              <a:t>Signalement des risques dans la recherche sur les technologies d’assistance basées sur l’IA :</a:t>
            </a:r>
            <a:br>
              <a:rPr lang="fr-FR" sz="3600" dirty="0"/>
            </a:br>
            <a:r>
              <a:rPr lang="fr-FR" sz="3600" dirty="0"/>
              <a:t>Une revue systématique</a:t>
            </a:r>
            <a:endParaRPr sz="36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96E"/>
              </a:buClr>
              <a:buSzPts val="4500"/>
              <a:buFont typeface="Ubuntu"/>
              <a:buNone/>
            </a:pPr>
            <a:endParaRPr sz="3600" dirty="0"/>
          </a:p>
        </p:txBody>
      </p:sp>
      <p:sp>
        <p:nvSpPr>
          <p:cNvPr id="63" name="Google Shape;63;p1"/>
          <p:cNvSpPr txBox="1">
            <a:spLocks noGrp="1"/>
          </p:cNvSpPr>
          <p:nvPr>
            <p:ph type="subTitle" idx="1"/>
          </p:nvPr>
        </p:nvSpPr>
        <p:spPr>
          <a:xfrm>
            <a:off x="676005" y="3410590"/>
            <a:ext cx="6353100" cy="11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1" dirty="0">
                <a:solidFill>
                  <a:srgbClr val="40458C"/>
                </a:solidFill>
                <a:latin typeface="Tahoma"/>
                <a:ea typeface="Tahoma"/>
                <a:cs typeface="Tahoma"/>
                <a:sym typeface="Tahoma"/>
              </a:rPr>
              <a:t>Zahra Ahmadi</a:t>
            </a:r>
            <a:endParaRPr sz="2200" b="1" dirty="0">
              <a:solidFill>
                <a:srgbClr val="40458C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b="1" dirty="0" err="1">
                <a:solidFill>
                  <a:srgbClr val="40458C"/>
                </a:solidFill>
                <a:latin typeface="Tahoma"/>
                <a:ea typeface="Tahoma"/>
                <a:cs typeface="Tahoma"/>
                <a:sym typeface="Tahoma"/>
              </a:rPr>
              <a:t>mai</a:t>
            </a:r>
            <a:r>
              <a:rPr lang="en-US" sz="2200" b="1" dirty="0">
                <a:solidFill>
                  <a:srgbClr val="40458C"/>
                </a:solidFill>
                <a:latin typeface="Tahoma"/>
                <a:ea typeface="Tahoma"/>
                <a:cs typeface="Tahoma"/>
                <a:sym typeface="Tahoma"/>
              </a:rPr>
              <a:t> 2023</a:t>
            </a:r>
            <a:endParaRPr sz="1400" dirty="0">
              <a:solidFill>
                <a:srgbClr val="40458C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400" dirty="0">
              <a:solidFill>
                <a:srgbClr val="40458C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>
              <a:solidFill>
                <a:srgbClr val="40458C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b="1" dirty="0">
                <a:solidFill>
                  <a:srgbClr val="0B5394"/>
                </a:solidFill>
              </a:rPr>
              <a:t>Introduction</a:t>
            </a:r>
            <a:endParaRPr b="1" dirty="0">
              <a:solidFill>
                <a:srgbClr val="0B5394"/>
              </a:solidFill>
            </a:endParaRPr>
          </a:p>
        </p:txBody>
      </p:sp>
      <p:sp>
        <p:nvSpPr>
          <p:cNvPr id="69" name="Google Shape;69;p2"/>
          <p:cNvSpPr txBox="1">
            <a:spLocks noGrp="1"/>
          </p:cNvSpPr>
          <p:nvPr>
            <p:ph type="body" idx="1"/>
          </p:nvPr>
        </p:nvSpPr>
        <p:spPr>
          <a:xfrm>
            <a:off x="328500" y="1512750"/>
            <a:ext cx="8487000" cy="21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fr-FR" sz="2400" b="1" dirty="0">
                <a:solidFill>
                  <a:schemeClr val="accent2"/>
                </a:solidFill>
              </a:rPr>
              <a:t>L’IA promet du confort mais comporte aussi des risques !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endParaRPr lang="fr-FR" sz="2400" b="1" dirty="0">
              <a:solidFill>
                <a:schemeClr val="accent2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fr-FR" sz="2400" b="1" dirty="0">
                <a:solidFill>
                  <a:schemeClr val="accent2"/>
                </a:solidFill>
              </a:rPr>
              <a:t>Pouvons-nous permettre aux personnes qui utilisent l’IA à des fins d’accessibilité de prendre des décisions éclairées ?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 txBox="1">
            <a:spLocks noGrp="1"/>
          </p:cNvSpPr>
          <p:nvPr>
            <p:ph type="ctrTitle"/>
          </p:nvPr>
        </p:nvSpPr>
        <p:spPr>
          <a:xfrm>
            <a:off x="438750" y="1080625"/>
            <a:ext cx="8229600" cy="31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96E"/>
              </a:buClr>
              <a:buSzPts val="4500"/>
              <a:buFont typeface="Ubuntu"/>
              <a:buNone/>
            </a:pPr>
            <a:r>
              <a:rPr lang="fr-FR" sz="3400" dirty="0"/>
              <a:t>Comment les échecs et les risques sont-ils explorés, évalués et signalés dans la recherche sur les technologies d’assistance basées sur l’IA pour les personnes ayant une déficience visuelle ?</a:t>
            </a:r>
            <a:endParaRPr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b="1" dirty="0" err="1">
                <a:solidFill>
                  <a:srgbClr val="0B5394"/>
                </a:solidFill>
              </a:rPr>
              <a:t>Définitions</a:t>
            </a:r>
            <a:r>
              <a:rPr lang="en-US" b="1" dirty="0">
                <a:solidFill>
                  <a:srgbClr val="0B5394"/>
                </a:solidFill>
              </a:rPr>
              <a:t> - </a:t>
            </a:r>
            <a:r>
              <a:rPr lang="en-US" b="1" dirty="0" err="1">
                <a:solidFill>
                  <a:srgbClr val="0B5394"/>
                </a:solidFill>
              </a:rPr>
              <a:t>Technologie</a:t>
            </a:r>
            <a:r>
              <a:rPr lang="en-US" b="1" dirty="0">
                <a:solidFill>
                  <a:srgbClr val="0B5394"/>
                </a:solidFill>
              </a:rPr>
              <a:t> </a:t>
            </a:r>
            <a:r>
              <a:rPr lang="en-US" b="1" dirty="0" err="1">
                <a:solidFill>
                  <a:srgbClr val="0B5394"/>
                </a:solidFill>
              </a:rPr>
              <a:t>d'assistance</a:t>
            </a:r>
            <a:endParaRPr b="1" dirty="0">
              <a:solidFill>
                <a:srgbClr val="0B5394"/>
              </a:solidFill>
            </a:endParaRPr>
          </a:p>
        </p:txBody>
      </p:sp>
      <p:sp>
        <p:nvSpPr>
          <p:cNvPr id="111" name="Google Shape;111;p9"/>
          <p:cNvSpPr txBox="1">
            <a:spLocks noGrp="1"/>
          </p:cNvSpPr>
          <p:nvPr>
            <p:ph type="body" idx="1"/>
          </p:nvPr>
        </p:nvSpPr>
        <p:spPr>
          <a:xfrm>
            <a:off x="311700" y="1352525"/>
            <a:ext cx="86742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accent2"/>
                </a:solidFill>
              </a:rPr>
              <a:t>La technologie d'assistance est un terme générique désignant une large gamme d'outils, d'appareils, de services et de systèmes destinés à accroître la fonctionnalité et l'indépendance de leurs utilisateurs</a:t>
            </a:r>
            <a:r>
              <a:rPr lang="en" sz="2400" b="1" dirty="0">
                <a:solidFill>
                  <a:schemeClr val="accent2"/>
                </a:solidFill>
              </a:rPr>
              <a:t>. [1]</a:t>
            </a:r>
            <a:endParaRPr sz="24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b="1" dirty="0" err="1">
                <a:solidFill>
                  <a:srgbClr val="0B5394"/>
                </a:solidFill>
              </a:rPr>
              <a:t>Définitions</a:t>
            </a:r>
            <a:r>
              <a:rPr lang="en-US" b="1" dirty="0">
                <a:solidFill>
                  <a:srgbClr val="0B5394"/>
                </a:solidFill>
              </a:rPr>
              <a:t> - Intelligence </a:t>
            </a:r>
            <a:r>
              <a:rPr lang="en-US" b="1" dirty="0" err="1">
                <a:solidFill>
                  <a:srgbClr val="0B5394"/>
                </a:solidFill>
              </a:rPr>
              <a:t>artificielle</a:t>
            </a:r>
            <a:endParaRPr b="1" dirty="0">
              <a:solidFill>
                <a:srgbClr val="0B5394"/>
              </a:solidFill>
            </a:endParaRPr>
          </a:p>
        </p:txBody>
      </p:sp>
      <p:sp>
        <p:nvSpPr>
          <p:cNvPr id="104" name="Google Shape;104;p8"/>
          <p:cNvSpPr txBox="1">
            <a:spLocks noGrp="1"/>
          </p:cNvSpPr>
          <p:nvPr>
            <p:ph type="body" idx="1"/>
          </p:nvPr>
        </p:nvSpPr>
        <p:spPr>
          <a:xfrm>
            <a:off x="311700" y="844650"/>
            <a:ext cx="8487000" cy="31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>
                <a:solidFill>
                  <a:schemeClr val="accent2"/>
                </a:solidFill>
              </a:rPr>
              <a:t>“</a:t>
            </a:r>
            <a:r>
              <a:rPr lang="fr-FR" b="1" dirty="0">
                <a:solidFill>
                  <a:schemeClr val="accent2"/>
                </a:solidFill>
              </a:rPr>
              <a:t>Système d'intelligence artificielle désigne un système technologique qui, de manière autonome ou partiellement autonome, traite des données liées aux activités humaines grâce à l'utilisation d'un algorithme génétique, d'un réseau neuronal, de l'apprentissage automatique ou d'une autre technique afin de générer du contenu ou de prendre des décisions, des recommandations ou des prédictions</a:t>
            </a:r>
            <a:r>
              <a:rPr lang="en" b="1" dirty="0">
                <a:solidFill>
                  <a:schemeClr val="accent2"/>
                </a:solidFill>
              </a:rPr>
              <a:t>.“ [2]</a:t>
            </a:r>
            <a:endParaRPr sz="14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400" dirty="0"/>
          </a:p>
        </p:txBody>
      </p:sp>
      <p:sp>
        <p:nvSpPr>
          <p:cNvPr id="105" name="Google Shape;105;p8"/>
          <p:cNvSpPr txBox="1"/>
          <p:nvPr/>
        </p:nvSpPr>
        <p:spPr>
          <a:xfrm>
            <a:off x="255744" y="3990461"/>
            <a:ext cx="7161056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chemeClr val="accent2"/>
                </a:solidFill>
              </a:rPr>
              <a:t> </a:t>
            </a:r>
            <a:r>
              <a:rPr lang="fr-FR" sz="1900" b="1" dirty="0">
                <a:solidFill>
                  <a:schemeClr val="accent2"/>
                </a:solidFill>
              </a:rPr>
              <a:t>Loi canadienne sur l’intelligence artificielle et les données</a:t>
            </a:r>
            <a:endParaRPr sz="19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b="1" dirty="0" err="1">
                <a:solidFill>
                  <a:srgbClr val="0B5394"/>
                </a:solidFill>
              </a:rPr>
              <a:t>Définitions</a:t>
            </a:r>
            <a:r>
              <a:rPr lang="en-US" b="1" dirty="0">
                <a:solidFill>
                  <a:srgbClr val="0B5394"/>
                </a:solidFill>
              </a:rPr>
              <a:t> - </a:t>
            </a:r>
            <a:r>
              <a:rPr lang="en-US" b="1" dirty="0" err="1">
                <a:solidFill>
                  <a:srgbClr val="0B5394"/>
                </a:solidFill>
              </a:rPr>
              <a:t>Échec</a:t>
            </a:r>
            <a:endParaRPr b="1" dirty="0">
              <a:solidFill>
                <a:srgbClr val="0B5394"/>
              </a:solidFill>
            </a:endParaRPr>
          </a:p>
        </p:txBody>
      </p:sp>
      <p:sp>
        <p:nvSpPr>
          <p:cNvPr id="92" name="Google Shape;92;p6"/>
          <p:cNvSpPr txBox="1">
            <a:spLocks noGrp="1"/>
          </p:cNvSpPr>
          <p:nvPr>
            <p:ph type="body" idx="1"/>
          </p:nvPr>
        </p:nvSpPr>
        <p:spPr>
          <a:xfrm>
            <a:off x="0" y="1192618"/>
            <a:ext cx="9355200" cy="3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fr-FR" b="1" dirty="0">
                <a:solidFill>
                  <a:schemeClr val="accent2"/>
                </a:solidFill>
              </a:rPr>
              <a:t>Manque de réussite (OED)</a:t>
            </a:r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fr-FR" b="1" dirty="0">
                <a:solidFill>
                  <a:schemeClr val="accent2"/>
                </a:solidFill>
              </a:rPr>
              <a:t>Décomposition (OED)</a:t>
            </a:r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fr-FR" b="1" dirty="0">
                <a:solidFill>
                  <a:schemeClr val="accent2"/>
                </a:solidFill>
              </a:rPr>
              <a:t>Cessation de fonctionner (OED) [3]</a:t>
            </a:r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fr-FR" b="1" dirty="0">
                <a:solidFill>
                  <a:schemeClr val="accent2"/>
                </a:solidFill>
              </a:rPr>
              <a:t>Une situation dans laquelle les systèmes d’IA causent, ou presque, des dommages réels [4]</a:t>
            </a:r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fr-FR" b="1" dirty="0">
                <a:solidFill>
                  <a:schemeClr val="accent2"/>
                </a:solidFill>
              </a:rPr>
              <a:t>Dysfonctionnement d’un système d’IA [5]</a:t>
            </a:r>
            <a:endParaRPr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b="1" dirty="0" err="1">
                <a:solidFill>
                  <a:srgbClr val="0B5394"/>
                </a:solidFill>
              </a:rPr>
              <a:t>Définitions</a:t>
            </a:r>
            <a:endParaRPr b="1" dirty="0">
              <a:solidFill>
                <a:srgbClr val="0B5394"/>
              </a:solidFill>
            </a:endParaRPr>
          </a:p>
        </p:txBody>
      </p:sp>
      <p:sp>
        <p:nvSpPr>
          <p:cNvPr id="98" name="Google Shape;98;p7"/>
          <p:cNvSpPr txBox="1">
            <a:spLocks noGrp="1"/>
          </p:cNvSpPr>
          <p:nvPr>
            <p:ph type="body" idx="1"/>
          </p:nvPr>
        </p:nvSpPr>
        <p:spPr>
          <a:xfrm>
            <a:off x="345125" y="1152475"/>
            <a:ext cx="8487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just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2300"/>
              <a:buChar char="●"/>
            </a:pPr>
            <a:r>
              <a:rPr lang="fr-FR" sz="2000" b="1" dirty="0">
                <a:solidFill>
                  <a:schemeClr val="accent2"/>
                </a:solidFill>
              </a:rPr>
              <a:t>Échec : le système a l’intention de faire x mais fait y à la place ou ne fait rien du tout.</a:t>
            </a:r>
          </a:p>
          <a:p>
            <a:pPr marL="457200" lvl="0" indent="-374650" algn="just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2300"/>
              <a:buChar char="●"/>
            </a:pPr>
            <a:r>
              <a:rPr lang="fr-FR" sz="2000" b="1" dirty="0">
                <a:solidFill>
                  <a:schemeClr val="accent2"/>
                </a:solidFill>
              </a:rPr>
              <a:t>Inconvénient : le système fait x, mais il y a des choses indésirables à faire x</a:t>
            </a:r>
          </a:p>
          <a:p>
            <a:pPr marL="457200" lvl="0" indent="-374650" algn="just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2300"/>
              <a:buChar char="●"/>
            </a:pPr>
            <a:r>
              <a:rPr lang="fr-FR" sz="2000" b="1" dirty="0">
                <a:solidFill>
                  <a:schemeClr val="accent2"/>
                </a:solidFill>
              </a:rPr>
              <a:t>Limitation : le système a l'intention de faire x et y mais ne fait que x</a:t>
            </a:r>
            <a:endParaRPr sz="20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fr-FR" b="1" dirty="0">
                <a:solidFill>
                  <a:srgbClr val="0B5394"/>
                </a:solidFill>
              </a:rPr>
              <a:t>Revue systématique de la littérature</a:t>
            </a:r>
            <a:endParaRPr b="1" dirty="0">
              <a:solidFill>
                <a:srgbClr val="0B5394"/>
              </a:solidFill>
            </a:endParaRPr>
          </a:p>
        </p:txBody>
      </p:sp>
      <p:sp>
        <p:nvSpPr>
          <p:cNvPr id="80" name="Google Shape;80;p4"/>
          <p:cNvSpPr txBox="1">
            <a:spLocks noGrp="1"/>
          </p:cNvSpPr>
          <p:nvPr>
            <p:ph type="body" idx="1"/>
          </p:nvPr>
        </p:nvSpPr>
        <p:spPr>
          <a:xfrm>
            <a:off x="345125" y="1152475"/>
            <a:ext cx="8487000" cy="24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accent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accent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accent2"/>
                </a:solidFill>
              </a:rPr>
              <a:t>Un outil pour la recherche fondée sur des preuves</a:t>
            </a:r>
            <a:r>
              <a:rPr lang="en" sz="2400" b="1" dirty="0">
                <a:solidFill>
                  <a:schemeClr val="accent2"/>
                </a:solidFill>
              </a:rPr>
              <a:t>. [6] </a:t>
            </a:r>
            <a:endParaRPr sz="24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"/>
          <p:cNvSpPr txBox="1">
            <a:spLocks noGrp="1"/>
          </p:cNvSpPr>
          <p:nvPr>
            <p:ph type="title"/>
          </p:nvPr>
        </p:nvSpPr>
        <p:spPr>
          <a:xfrm>
            <a:off x="219336" y="66454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400" b="1" dirty="0">
                <a:solidFill>
                  <a:srgbClr val="0B5394"/>
                </a:solidFill>
              </a:rPr>
              <a:t>Questions </a:t>
            </a:r>
            <a:r>
              <a:rPr lang="en-US" sz="2400" b="1" dirty="0" err="1">
                <a:solidFill>
                  <a:srgbClr val="0B5394"/>
                </a:solidFill>
              </a:rPr>
              <a:t>d'examen</a:t>
            </a:r>
            <a:r>
              <a:rPr lang="en-US" sz="2400" b="1" dirty="0">
                <a:solidFill>
                  <a:srgbClr val="0B5394"/>
                </a:solidFill>
              </a:rPr>
              <a:t> </a:t>
            </a:r>
            <a:r>
              <a:rPr lang="en-US" sz="2400" b="1" dirty="0" err="1">
                <a:solidFill>
                  <a:srgbClr val="0B5394"/>
                </a:solidFill>
              </a:rPr>
              <a:t>systématique</a:t>
            </a:r>
            <a:endParaRPr sz="2400" b="1" dirty="0">
              <a:solidFill>
                <a:srgbClr val="0B5394"/>
              </a:solidFill>
            </a:endParaRPr>
          </a:p>
        </p:txBody>
      </p:sp>
      <p:sp>
        <p:nvSpPr>
          <p:cNvPr id="86" name="Google Shape;86;p5"/>
          <p:cNvSpPr txBox="1">
            <a:spLocks noGrp="1"/>
          </p:cNvSpPr>
          <p:nvPr>
            <p:ph type="body" idx="1"/>
          </p:nvPr>
        </p:nvSpPr>
        <p:spPr>
          <a:xfrm>
            <a:off x="120073" y="278913"/>
            <a:ext cx="8903853" cy="39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1600"/>
              </a:spcBef>
              <a:buNone/>
            </a:pPr>
            <a:r>
              <a:rPr lang="fr-FR" sz="1400" b="1" dirty="0">
                <a:solidFill>
                  <a:schemeClr val="accent2"/>
                </a:solidFill>
              </a:rPr>
              <a:t>1. Le document présente-t-il une démonstration fonctionnelle ou des exemples de comportement du système ?</a:t>
            </a:r>
          </a:p>
          <a:p>
            <a:pPr marL="0" lvl="0" indent="0">
              <a:lnSpc>
                <a:spcPct val="100000"/>
              </a:lnSpc>
              <a:spcBef>
                <a:spcPts val="1600"/>
              </a:spcBef>
              <a:buNone/>
            </a:pPr>
            <a:r>
              <a:rPr lang="fr-FR" sz="1400" b="1" dirty="0">
                <a:solidFill>
                  <a:schemeClr val="accent2"/>
                </a:solidFill>
              </a:rPr>
              <a:t>2. Existe-t-il une évaluation du système en menant une étude sur des humains ?</a:t>
            </a:r>
          </a:p>
          <a:p>
            <a:pPr marL="0" lvl="0" indent="0">
              <a:lnSpc>
                <a:spcPct val="100000"/>
              </a:lnSpc>
              <a:spcBef>
                <a:spcPts val="1600"/>
              </a:spcBef>
              <a:buNone/>
            </a:pPr>
            <a:r>
              <a:rPr lang="fr-FR" sz="1400" b="1" dirty="0">
                <a:solidFill>
                  <a:schemeClr val="accent2"/>
                </a:solidFill>
              </a:rPr>
              <a:t>3. L'étude humaine est-elle écologiquement valable pour les personnes ayant une déficience visuelle ?</a:t>
            </a:r>
          </a:p>
          <a:p>
            <a:pPr marL="0" lvl="0" indent="0">
              <a:lnSpc>
                <a:spcPct val="100000"/>
              </a:lnSpc>
              <a:spcBef>
                <a:spcPts val="1600"/>
              </a:spcBef>
              <a:buNone/>
            </a:pPr>
            <a:r>
              <a:rPr lang="fr-FR" sz="1400" b="1" dirty="0">
                <a:solidFill>
                  <a:schemeClr val="accent2"/>
                </a:solidFill>
              </a:rPr>
              <a:t>4. L'article considère-t-il des menaces pour la validité de l'étude humaine ?</a:t>
            </a:r>
          </a:p>
          <a:p>
            <a:pPr marL="0" lvl="0" indent="0">
              <a:lnSpc>
                <a:spcPct val="100000"/>
              </a:lnSpc>
              <a:spcBef>
                <a:spcPts val="1600"/>
              </a:spcBef>
              <a:buNone/>
            </a:pPr>
            <a:r>
              <a:rPr lang="fr-FR" sz="1400" b="1" dirty="0">
                <a:solidFill>
                  <a:schemeClr val="accent2"/>
                </a:solidFill>
              </a:rPr>
              <a:t>5. L'article fournit-il la preuve que les auteurs ont pris en compte les risques/défaillances possibles associés au système ?</a:t>
            </a:r>
          </a:p>
          <a:p>
            <a:pPr marL="0" lvl="0" indent="0">
              <a:lnSpc>
                <a:spcPct val="100000"/>
              </a:lnSpc>
              <a:spcBef>
                <a:spcPts val="1600"/>
              </a:spcBef>
              <a:buNone/>
            </a:pPr>
            <a:r>
              <a:rPr lang="fr-FR" sz="1400" b="1" dirty="0">
                <a:solidFill>
                  <a:schemeClr val="accent2"/>
                </a:solidFill>
              </a:rPr>
              <a:t>6. Le document rapporte-t-il des exemples d'échecs ?</a:t>
            </a:r>
          </a:p>
          <a:p>
            <a:pPr marL="0" lvl="0" indent="0">
              <a:lnSpc>
                <a:spcPct val="100000"/>
              </a:lnSpc>
              <a:spcBef>
                <a:spcPts val="1600"/>
              </a:spcBef>
              <a:buNone/>
            </a:pPr>
            <a:r>
              <a:rPr lang="fr-FR" sz="1400" b="1" dirty="0">
                <a:solidFill>
                  <a:schemeClr val="accent2"/>
                </a:solidFill>
              </a:rPr>
              <a:t>7. Le document donne-t-il des informations spécifiques sur le moment et la manière dont le système tombera en panne ?</a:t>
            </a:r>
          </a:p>
          <a:p>
            <a:pPr marL="0" lvl="0" indent="0">
              <a:lnSpc>
                <a:spcPct val="100000"/>
              </a:lnSpc>
              <a:spcBef>
                <a:spcPts val="1600"/>
              </a:spcBef>
              <a:buNone/>
            </a:pPr>
            <a:r>
              <a:rPr lang="fr-FR" sz="1400" b="1" dirty="0">
                <a:solidFill>
                  <a:schemeClr val="accent2"/>
                </a:solidFill>
              </a:rPr>
              <a:t>8. Le document parle-t-il des conséquences des pannes signalées/des systèmes ?</a:t>
            </a:r>
            <a:endParaRPr sz="14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"/>
          <p:cNvSpPr txBox="1">
            <a:spLocks noGrp="1"/>
          </p:cNvSpPr>
          <p:nvPr>
            <p:ph type="ctrTitle"/>
          </p:nvPr>
        </p:nvSpPr>
        <p:spPr>
          <a:xfrm>
            <a:off x="457200" y="1467769"/>
            <a:ext cx="80130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96E"/>
              </a:buClr>
              <a:buSzPts val="4500"/>
              <a:buFont typeface="Ubuntu"/>
              <a:buNone/>
            </a:pPr>
            <a:r>
              <a:rPr lang="en-US" sz="3600" dirty="0" err="1"/>
              <a:t>Méthodologie</a:t>
            </a:r>
            <a:endParaRPr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b="1" dirty="0">
                <a:solidFill>
                  <a:srgbClr val="0B5394"/>
                </a:solidFill>
              </a:rPr>
              <a:t>Recherche </a:t>
            </a:r>
            <a:r>
              <a:rPr lang="en-US" b="1" dirty="0" err="1">
                <a:solidFill>
                  <a:srgbClr val="0B5394"/>
                </a:solidFill>
              </a:rPr>
              <a:t>systématique</a:t>
            </a:r>
            <a:endParaRPr b="1" dirty="0">
              <a:solidFill>
                <a:srgbClr val="0B5394"/>
              </a:solidFill>
            </a:endParaRPr>
          </a:p>
        </p:txBody>
      </p:sp>
      <p:sp>
        <p:nvSpPr>
          <p:cNvPr id="122" name="Google Shape;122;p10"/>
          <p:cNvSpPr txBox="1">
            <a:spLocks noGrp="1"/>
          </p:cNvSpPr>
          <p:nvPr>
            <p:ph type="body" idx="1"/>
          </p:nvPr>
        </p:nvSpPr>
        <p:spPr>
          <a:xfrm>
            <a:off x="93250" y="1017725"/>
            <a:ext cx="8961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fr-FR" sz="2000" b="1" dirty="0">
                <a:solidFill>
                  <a:schemeClr val="accent2"/>
                </a:solidFill>
              </a:rPr>
              <a:t>Quel a été le processus de recherche ?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fr-FR" sz="2000" b="1" dirty="0">
                <a:solidFill>
                  <a:schemeClr val="accent2"/>
                </a:solidFill>
              </a:rPr>
              <a:t>Pour garantir que le processus n'est pas biaisé et que nous ne choisissons pas les articles qui nous intéressent.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fr-FR" sz="2000" b="1" dirty="0">
                <a:solidFill>
                  <a:schemeClr val="accent2"/>
                </a:solidFill>
              </a:rPr>
              <a:t>Recherche manuelle à l'aide d'une chaîne de recherche effectuée par mots-clés.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fr-FR" sz="2000" b="1" dirty="0">
                <a:solidFill>
                  <a:schemeClr val="accent2"/>
                </a:solidFill>
              </a:rPr>
              <a:t>Bases de données : </a:t>
            </a:r>
            <a:r>
              <a:rPr lang="fr-FR" sz="2000" b="1" dirty="0" err="1">
                <a:solidFill>
                  <a:schemeClr val="accent2"/>
                </a:solidFill>
              </a:rPr>
              <a:t>Scopus</a:t>
            </a:r>
            <a:r>
              <a:rPr lang="fr-FR" sz="2000" b="1" dirty="0">
                <a:solidFill>
                  <a:schemeClr val="accent2"/>
                </a:solidFill>
              </a:rPr>
              <a:t>, IEEE </a:t>
            </a:r>
            <a:r>
              <a:rPr lang="fr-FR" sz="2000" b="1" dirty="0" err="1">
                <a:solidFill>
                  <a:schemeClr val="accent2"/>
                </a:solidFill>
              </a:rPr>
              <a:t>xplore</a:t>
            </a:r>
            <a:r>
              <a:rPr lang="fr-FR" sz="2000" b="1" dirty="0">
                <a:solidFill>
                  <a:schemeClr val="accent2"/>
                </a:solidFill>
              </a:rPr>
              <a:t>, ACM.</a:t>
            </a:r>
            <a:endParaRPr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c72652ec86_0_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b="1" dirty="0">
                <a:solidFill>
                  <a:srgbClr val="0B5394"/>
                </a:solidFill>
              </a:rPr>
              <a:t>Inclusion/Exclusion</a:t>
            </a:r>
            <a:endParaRPr b="1" dirty="0">
              <a:solidFill>
                <a:srgbClr val="0B5394"/>
              </a:solidFill>
            </a:endParaRPr>
          </a:p>
        </p:txBody>
      </p:sp>
      <p:sp>
        <p:nvSpPr>
          <p:cNvPr id="128" name="Google Shape;128;g2c72652ec86_0_33"/>
          <p:cNvSpPr txBox="1">
            <a:spLocks noGrp="1"/>
          </p:cNvSpPr>
          <p:nvPr>
            <p:ph type="body" idx="1"/>
          </p:nvPr>
        </p:nvSpPr>
        <p:spPr>
          <a:xfrm>
            <a:off x="105375" y="1211350"/>
            <a:ext cx="914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fr-FR" sz="2400" b="1" dirty="0">
                <a:solidFill>
                  <a:schemeClr val="accent2"/>
                </a:solidFill>
              </a:rPr>
              <a:t>Rechercher la chaîne dans les titres d'articles, les résumés et les mots-clés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fr-FR" sz="2400" b="1" dirty="0">
                <a:solidFill>
                  <a:schemeClr val="accent2"/>
                </a:solidFill>
              </a:rPr>
              <a:t>Années 2017 - 2022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fr-FR" sz="2400" b="1" dirty="0">
                <a:solidFill>
                  <a:schemeClr val="accent2"/>
                </a:solidFill>
              </a:rPr>
              <a:t>Filtre manuel des articles par leur nom vers les articles « Pertinents », « Non pertinents » et « Connexes »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c72652ec86_0_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b="1" dirty="0" err="1">
                <a:solidFill>
                  <a:srgbClr val="0B5394"/>
                </a:solidFill>
              </a:rPr>
              <a:t>Échantillonnage</a:t>
            </a:r>
            <a:endParaRPr b="1" dirty="0">
              <a:solidFill>
                <a:srgbClr val="0B5394"/>
              </a:solidFill>
            </a:endParaRPr>
          </a:p>
        </p:txBody>
      </p:sp>
      <p:sp>
        <p:nvSpPr>
          <p:cNvPr id="134" name="Google Shape;134;g2c72652ec86_0_41"/>
          <p:cNvSpPr txBox="1">
            <a:spLocks noGrp="1"/>
          </p:cNvSpPr>
          <p:nvPr>
            <p:ph type="body" idx="1"/>
          </p:nvPr>
        </p:nvSpPr>
        <p:spPr>
          <a:xfrm>
            <a:off x="108619" y="1111570"/>
            <a:ext cx="8487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Char char="●"/>
            </a:pPr>
            <a:r>
              <a:rPr lang="fr-FR" sz="2000" b="1" dirty="0">
                <a:solidFill>
                  <a:schemeClr val="accent2"/>
                </a:solidFill>
              </a:rPr>
              <a:t>Recherche initiale : 1302 articles</a:t>
            </a:r>
          </a:p>
          <a:p>
            <a:pPr marL="457200" lvl="0" indent="-3619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Char char="●"/>
            </a:pPr>
            <a:r>
              <a:rPr lang="fr-FR" sz="2000" b="1" dirty="0">
                <a:solidFill>
                  <a:schemeClr val="accent2"/>
                </a:solidFill>
              </a:rPr>
              <a:t>Première étape de filtrage manuel = 648</a:t>
            </a:r>
          </a:p>
          <a:p>
            <a:pPr marL="457200" lvl="0" indent="-3619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Char char="●"/>
            </a:pPr>
            <a:r>
              <a:rPr lang="fr-FR" sz="2000" b="1" dirty="0">
                <a:solidFill>
                  <a:schemeClr val="accent2"/>
                </a:solidFill>
              </a:rPr>
              <a:t>Une centaine d'articles sélectionnés au hasard comme ensemble de données final divisé en 2 ensembles de 50 articles</a:t>
            </a:r>
          </a:p>
          <a:p>
            <a:pPr marL="457200" lvl="0" indent="-3619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Char char="●"/>
            </a:pPr>
            <a:r>
              <a:rPr lang="fr-FR" sz="2000" b="1" dirty="0">
                <a:solidFill>
                  <a:schemeClr val="accent2"/>
                </a:solidFill>
              </a:rPr>
              <a:t>Validité de l'échantillon : les échantillons suivent de près la distribution d'un attribut comme les années de publication dans l'ensemble complet</a:t>
            </a:r>
            <a:endParaRPr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c72652ec86_0_49"/>
          <p:cNvSpPr txBox="1">
            <a:spLocks noGrp="1"/>
          </p:cNvSpPr>
          <p:nvPr>
            <p:ph type="ctrTitle"/>
          </p:nvPr>
        </p:nvSpPr>
        <p:spPr>
          <a:xfrm>
            <a:off x="457200" y="1467769"/>
            <a:ext cx="80130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96E"/>
              </a:buClr>
              <a:buSzPts val="4500"/>
              <a:buFont typeface="Ubuntu"/>
              <a:buNone/>
            </a:pPr>
            <a:r>
              <a:rPr lang="en-US" sz="3600" dirty="0" err="1"/>
              <a:t>Résultats</a:t>
            </a:r>
            <a:r>
              <a:rPr lang="en-US" sz="3600" dirty="0"/>
              <a:t> et </a:t>
            </a:r>
            <a:r>
              <a:rPr lang="en-US" sz="3600" dirty="0" err="1"/>
              <a:t>analyse</a:t>
            </a:r>
            <a:endParaRPr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c72652ec86_0_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b="1" dirty="0" err="1">
                <a:solidFill>
                  <a:srgbClr val="0B5394"/>
                </a:solidFill>
              </a:rPr>
              <a:t>Résultats</a:t>
            </a:r>
            <a:endParaRPr b="1" dirty="0">
              <a:solidFill>
                <a:srgbClr val="0B5394"/>
              </a:solidFill>
            </a:endParaRPr>
          </a:p>
        </p:txBody>
      </p:sp>
      <p:graphicFrame>
        <p:nvGraphicFramePr>
          <p:cNvPr id="145" name="Google Shape;145;g2c72652ec86_0_54"/>
          <p:cNvGraphicFramePr/>
          <p:nvPr>
            <p:extLst>
              <p:ext uri="{D42A27DB-BD31-4B8C-83A1-F6EECF244321}">
                <p14:modId xmlns:p14="http://schemas.microsoft.com/office/powerpoint/2010/main" val="3602837780"/>
              </p:ext>
            </p:extLst>
          </p:nvPr>
        </p:nvGraphicFramePr>
        <p:xfrm>
          <a:off x="0" y="1357663"/>
          <a:ext cx="9144000" cy="3013625"/>
        </p:xfrm>
        <a:graphic>
          <a:graphicData uri="http://schemas.openxmlformats.org/drawingml/2006/table">
            <a:tbl>
              <a:tblPr firstRow="1">
                <a:noFill/>
                <a:tableStyleId>{09F1ECF6-0838-4389-A5F3-C65588B9600A}</a:tableStyleId>
              </a:tblPr>
              <a:tblGrid>
                <a:gridCol w="1080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13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867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Papiers</a:t>
                      </a:r>
                      <a:endParaRPr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00396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Question 1</a:t>
                      </a:r>
                      <a:endParaRPr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00396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Question 2</a:t>
                      </a:r>
                      <a:endParaRPr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00396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Question 3</a:t>
                      </a:r>
                      <a:endParaRPr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00396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Question 4</a:t>
                      </a:r>
                      <a:endParaRPr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00396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Question 5</a:t>
                      </a:r>
                      <a:endParaRPr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00396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Question 6</a:t>
                      </a:r>
                      <a:endParaRPr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00396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Question 7</a:t>
                      </a:r>
                      <a:endParaRPr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00396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Question 8</a:t>
                      </a:r>
                      <a:endParaRPr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 anchor="ctr">
                    <a:solidFill>
                      <a:srgbClr val="0039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/>
                        <a:t>Ensemble</a:t>
                      </a:r>
                      <a:r>
                        <a:rPr lang="en" sz="1400" b="1" dirty="0"/>
                        <a:t> 1</a:t>
                      </a:r>
                      <a:endParaRPr sz="1400" b="1" dirty="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/>
                        <a:t>86%</a:t>
                      </a:r>
                      <a:endParaRPr sz="1600"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/>
                        <a:t>28%</a:t>
                      </a:r>
                      <a:endParaRPr sz="1600" b="1" dirty="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/>
                        <a:t>16%</a:t>
                      </a:r>
                      <a:endParaRPr sz="1600"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/>
                        <a:t>6%</a:t>
                      </a:r>
                      <a:endParaRPr sz="1600"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/>
                        <a:t>70%</a:t>
                      </a:r>
                      <a:endParaRPr sz="1600"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/>
                        <a:t>24%</a:t>
                      </a:r>
                      <a:endParaRPr sz="1600"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/>
                        <a:t>32%</a:t>
                      </a:r>
                      <a:endParaRPr sz="1600"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/>
                        <a:t>2%</a:t>
                      </a:r>
                      <a:endParaRPr sz="1600" b="1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8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/>
                        <a:t>Ensemble</a:t>
                      </a:r>
                      <a:r>
                        <a:rPr lang="en" sz="1400" b="1" dirty="0"/>
                        <a:t> 2</a:t>
                      </a:r>
                      <a:endParaRPr sz="1400" b="1" dirty="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/>
                        <a:t>84%</a:t>
                      </a:r>
                      <a:endParaRPr sz="1600"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/>
                        <a:t>26%</a:t>
                      </a:r>
                      <a:endParaRPr sz="1600"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/>
                        <a:t>16%</a:t>
                      </a:r>
                      <a:endParaRPr sz="1600"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/>
                        <a:t>2%</a:t>
                      </a:r>
                      <a:endParaRPr sz="1600"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/>
                        <a:t>78%</a:t>
                      </a:r>
                      <a:endParaRPr sz="1600"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/>
                        <a:t>20%</a:t>
                      </a:r>
                      <a:endParaRPr sz="1600"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/>
                        <a:t>32%</a:t>
                      </a:r>
                      <a:endParaRPr sz="1600"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/>
                        <a:t>2%</a:t>
                      </a:r>
                      <a:endParaRPr sz="1600" b="1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8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/>
                        <a:t>Total</a:t>
                      </a:r>
                      <a:endParaRPr sz="1600" b="1" dirty="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/>
                        <a:t>85%</a:t>
                      </a:r>
                      <a:endParaRPr sz="1600" b="1" dirty="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/>
                        <a:t>27%</a:t>
                      </a:r>
                      <a:endParaRPr sz="1600" b="1" dirty="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/>
                        <a:t>16%</a:t>
                      </a:r>
                      <a:endParaRPr sz="1600" b="1" dirty="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/>
                        <a:t>4%</a:t>
                      </a:r>
                      <a:endParaRPr sz="1600" b="1" dirty="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/>
                        <a:t>74%</a:t>
                      </a:r>
                      <a:endParaRPr sz="1600" b="1" dirty="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/>
                        <a:t>22%</a:t>
                      </a:r>
                      <a:endParaRPr sz="1600" b="1" dirty="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/>
                        <a:t>32%</a:t>
                      </a:r>
                      <a:endParaRPr sz="1600" b="1" dirty="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/>
                        <a:t>2%</a:t>
                      </a:r>
                      <a:endParaRPr sz="1600" b="1" dirty="0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b="1" dirty="0">
                <a:solidFill>
                  <a:srgbClr val="0B5394"/>
                </a:solidFill>
              </a:rPr>
              <a:t>Discussion</a:t>
            </a:r>
            <a:endParaRPr b="1" dirty="0">
              <a:solidFill>
                <a:srgbClr val="0B5394"/>
              </a:solidFill>
            </a:endParaRPr>
          </a:p>
        </p:txBody>
      </p:sp>
      <p:sp>
        <p:nvSpPr>
          <p:cNvPr id="151" name="Google Shape;151;p11"/>
          <p:cNvSpPr txBox="1">
            <a:spLocks noGrp="1"/>
          </p:cNvSpPr>
          <p:nvPr>
            <p:ph type="body" idx="1"/>
          </p:nvPr>
        </p:nvSpPr>
        <p:spPr>
          <a:xfrm>
            <a:off x="328500" y="1187175"/>
            <a:ext cx="8487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fr-FR" sz="2400" b="1" dirty="0">
                <a:solidFill>
                  <a:schemeClr val="accent2"/>
                </a:solidFill>
              </a:rPr>
              <a:t>Absence d’évaluation humaine valide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fr-FR" sz="2400" b="1" dirty="0">
                <a:solidFill>
                  <a:schemeClr val="accent2"/>
                </a:solidFill>
              </a:rPr>
              <a:t>Divulgation limitée de la défaillance du système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fr-FR" sz="2400" b="1" dirty="0">
                <a:solidFill>
                  <a:schemeClr val="accent2"/>
                </a:solidFill>
              </a:rPr>
              <a:t>Manque de sensibilisation aux risques de défaillance du système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b="1" dirty="0" err="1">
                <a:solidFill>
                  <a:srgbClr val="0B5394"/>
                </a:solidFill>
              </a:rPr>
              <a:t>Limites</a:t>
            </a:r>
            <a:endParaRPr b="1" dirty="0">
              <a:solidFill>
                <a:srgbClr val="0B5394"/>
              </a:solidFill>
            </a:endParaRPr>
          </a:p>
        </p:txBody>
      </p:sp>
      <p:sp>
        <p:nvSpPr>
          <p:cNvPr id="163" name="Google Shape;163;p14"/>
          <p:cNvSpPr txBox="1">
            <a:spLocks noGrp="1"/>
          </p:cNvSpPr>
          <p:nvPr>
            <p:ph type="body" idx="1"/>
          </p:nvPr>
        </p:nvSpPr>
        <p:spPr>
          <a:xfrm>
            <a:off x="96825" y="1237200"/>
            <a:ext cx="914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Char char="●"/>
            </a:pPr>
            <a:r>
              <a:rPr lang="fr-FR" sz="2300" b="1" dirty="0">
                <a:solidFill>
                  <a:schemeClr val="accent2"/>
                </a:solidFill>
              </a:rPr>
              <a:t>Limité aux études universitaires et aux articles publiés</a:t>
            </a:r>
          </a:p>
          <a:p>
            <a:pPr marL="457200" lvl="0" indent="-3746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Char char="●"/>
            </a:pPr>
            <a:r>
              <a:rPr lang="fr-FR" sz="2300" b="1" dirty="0">
                <a:solidFill>
                  <a:schemeClr val="accent2"/>
                </a:solidFill>
              </a:rPr>
              <a:t>Possibilité que certains articles ne soient pas capturés avec notre chaîne de recherche</a:t>
            </a:r>
          </a:p>
          <a:p>
            <a:pPr marL="457200" lvl="0" indent="-3746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Char char="●"/>
            </a:pPr>
            <a:r>
              <a:rPr lang="fr-FR" sz="2300" b="1" dirty="0">
                <a:solidFill>
                  <a:schemeClr val="accent2"/>
                </a:solidFill>
              </a:rPr>
              <a:t>Méthode d'échantillonnage utilisée</a:t>
            </a:r>
          </a:p>
          <a:p>
            <a:pPr marL="457200" lvl="0" indent="-3746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Char char="●"/>
            </a:pPr>
            <a:r>
              <a:rPr lang="fr-FR" sz="2300" b="1" dirty="0">
                <a:solidFill>
                  <a:schemeClr val="accent2"/>
                </a:solidFill>
              </a:rPr>
              <a:t>Subjectivité et préjugés inconscients</a:t>
            </a:r>
            <a:endParaRPr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c74a34f3eb_0_5"/>
          <p:cNvSpPr txBox="1">
            <a:spLocks noGrp="1"/>
          </p:cNvSpPr>
          <p:nvPr>
            <p:ph type="title"/>
          </p:nvPr>
        </p:nvSpPr>
        <p:spPr>
          <a:xfrm>
            <a:off x="114300" y="1366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b="1" dirty="0">
                <a:solidFill>
                  <a:srgbClr val="0B5394"/>
                </a:solidFill>
              </a:rPr>
              <a:t>References</a:t>
            </a:r>
            <a:endParaRPr b="1" dirty="0">
              <a:solidFill>
                <a:srgbClr val="0B5394"/>
              </a:solidFill>
            </a:endParaRPr>
          </a:p>
        </p:txBody>
      </p:sp>
      <p:sp>
        <p:nvSpPr>
          <p:cNvPr id="168" name="Google Shape;168;g2c74a34f3eb_0_5"/>
          <p:cNvSpPr txBox="1">
            <a:spLocks noGrp="1"/>
          </p:cNvSpPr>
          <p:nvPr>
            <p:ph type="body" idx="1"/>
          </p:nvPr>
        </p:nvSpPr>
        <p:spPr>
          <a:xfrm>
            <a:off x="114300" y="709374"/>
            <a:ext cx="9029700" cy="42089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chemeClr val="accent2"/>
                </a:solidFill>
              </a:rPr>
              <a:t>[1]. WHO. 2023. Assistive technology. </a:t>
            </a:r>
            <a:r>
              <a:rPr lang="en-US" sz="1400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https://www.who.int/health-topics/assistive-technology#tab=tab_1</a:t>
            </a:r>
            <a:endParaRPr lang="en-US" sz="1400" dirty="0">
              <a:solidFill>
                <a:schemeClr val="accent2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400" dirty="0">
              <a:solidFill>
                <a:schemeClr val="accent2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accent2"/>
                </a:solidFill>
              </a:rPr>
              <a:t>[2]. Canada Parliament.2020.Bill C-27: </a:t>
            </a:r>
            <a:r>
              <a:rPr lang="en-US" sz="1400" i="0" dirty="0">
                <a:solidFill>
                  <a:schemeClr val="accent2"/>
                </a:solidFill>
                <a:effectLst/>
                <a:latin typeface="Arial" panose="020B0604020202020204" pitchFamily="34" charset="0"/>
              </a:rPr>
              <a:t>: An Act to Digital Charter Implementation. </a:t>
            </a:r>
            <a:r>
              <a:rPr lang="en-US" sz="1400" i="0" dirty="0">
                <a:solidFill>
                  <a:schemeClr val="accent2"/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www.parl.ca/DocumentViewer/en/44-1/bill/C-27/first-reading</a:t>
            </a:r>
            <a:endParaRPr lang="en-US" sz="1400" i="0" dirty="0">
              <a:solidFill>
                <a:schemeClr val="accent2"/>
              </a:solidFill>
              <a:effectLst/>
              <a:latin typeface="Arial" panose="020B0604020202020204" pitchFamily="34" charset="0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400" i="0" dirty="0">
              <a:solidFill>
                <a:schemeClr val="accent2"/>
              </a:solidFill>
              <a:effectLst/>
              <a:latin typeface="Arial" panose="020B0604020202020204" pitchFamily="34" charset="0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accent2"/>
                </a:solidFill>
                <a:latin typeface="Arial" panose="020B0604020202020204" pitchFamily="34" charset="0"/>
              </a:rPr>
              <a:t>[3]. 1998. DK illustrated Oxford dictionary. DK Pub</a:t>
            </a: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400" dirty="0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i="0" dirty="0">
                <a:solidFill>
                  <a:schemeClr val="accent2"/>
                </a:solidFill>
                <a:effectLst/>
                <a:latin typeface="Arial" panose="020B0604020202020204" pitchFamily="34" charset="0"/>
              </a:rPr>
              <a:t>[4]. S. McGregor, “Preventing Repeated Real World AI Failures by Cataloging Incidents: The AI Incident Database,” AAAI, vol. 35, no. 17, pp. 15458–15463, May 2021, </a:t>
            </a:r>
            <a:r>
              <a:rPr lang="en-US" sz="1400" i="0" dirty="0" err="1">
                <a:solidFill>
                  <a:schemeClr val="accent2"/>
                </a:solidFill>
                <a:effectLst/>
                <a:latin typeface="Arial" panose="020B0604020202020204" pitchFamily="34" charset="0"/>
              </a:rPr>
              <a:t>doi</a:t>
            </a:r>
            <a:r>
              <a:rPr lang="en-US" sz="1400" i="0" dirty="0">
                <a:solidFill>
                  <a:schemeClr val="accent2"/>
                </a:solidFill>
                <a:effectLst/>
                <a:latin typeface="Arial" panose="020B0604020202020204" pitchFamily="34" charset="0"/>
              </a:rPr>
              <a:t>: 10.1609/aaai.v35i17.17817.</a:t>
            </a: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400" i="0" dirty="0">
              <a:solidFill>
                <a:schemeClr val="accent2"/>
              </a:solidFill>
              <a:effectLst/>
              <a:latin typeface="Arial" panose="020B0604020202020204" pitchFamily="34" charset="0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accent2"/>
                </a:solidFill>
                <a:latin typeface="Arial" panose="020B0604020202020204" pitchFamily="34" charset="0"/>
              </a:rPr>
              <a:t>[5]. R. Williams and R. </a:t>
            </a:r>
            <a:r>
              <a:rPr lang="en-US" sz="1400" dirty="0" err="1">
                <a:solidFill>
                  <a:schemeClr val="accent2"/>
                </a:solidFill>
                <a:latin typeface="Arial" panose="020B0604020202020204" pitchFamily="34" charset="0"/>
              </a:rPr>
              <a:t>Yampolskiy</a:t>
            </a:r>
            <a:r>
              <a:rPr lang="en-US" sz="1400" dirty="0">
                <a:solidFill>
                  <a:schemeClr val="accent2"/>
                </a:solidFill>
                <a:latin typeface="Arial" panose="020B0604020202020204" pitchFamily="34" charset="0"/>
              </a:rPr>
              <a:t>, “Understanding and Avoiding AI Failures: A Practical Guide,” Philosophies, vol. 6, no. 3, p. 53, Jun. 2021, </a:t>
            </a:r>
            <a:r>
              <a:rPr lang="en-US" sz="1400" dirty="0" err="1">
                <a:solidFill>
                  <a:schemeClr val="accent2"/>
                </a:solidFill>
                <a:latin typeface="Arial" panose="020B0604020202020204" pitchFamily="34" charset="0"/>
              </a:rPr>
              <a:t>doi</a:t>
            </a:r>
            <a:r>
              <a:rPr lang="en-US" sz="1400" dirty="0">
                <a:solidFill>
                  <a:schemeClr val="accent2"/>
                </a:solidFill>
                <a:latin typeface="Arial" panose="020B0604020202020204" pitchFamily="34" charset="0"/>
              </a:rPr>
              <a:t>: 10.3390/philosophies6030053.</a:t>
            </a: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400" dirty="0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i="0" dirty="0">
                <a:solidFill>
                  <a:schemeClr val="accent2"/>
                </a:solidFill>
                <a:effectLst/>
                <a:latin typeface="Arial" panose="020B0604020202020204" pitchFamily="34" charset="0"/>
              </a:rPr>
              <a:t>[6]. B. </a:t>
            </a:r>
            <a:r>
              <a:rPr lang="en-US" sz="1400" i="0" dirty="0" err="1">
                <a:solidFill>
                  <a:schemeClr val="accent2"/>
                </a:solidFill>
                <a:effectLst/>
                <a:latin typeface="Arial" panose="020B0604020202020204" pitchFamily="34" charset="0"/>
              </a:rPr>
              <a:t>Kitchenham</a:t>
            </a:r>
            <a:r>
              <a:rPr lang="en-US" sz="1400" i="0" dirty="0">
                <a:solidFill>
                  <a:schemeClr val="accent2"/>
                </a:solidFill>
                <a:effectLst/>
                <a:latin typeface="Arial" panose="020B0604020202020204" pitchFamily="34" charset="0"/>
              </a:rPr>
              <a:t>, O. Pearl Brereton, D. </a:t>
            </a:r>
            <a:r>
              <a:rPr lang="en-US" sz="1400" i="0" dirty="0" err="1">
                <a:solidFill>
                  <a:schemeClr val="accent2"/>
                </a:solidFill>
                <a:effectLst/>
                <a:latin typeface="Arial" panose="020B0604020202020204" pitchFamily="34" charset="0"/>
              </a:rPr>
              <a:t>Budgen</a:t>
            </a:r>
            <a:r>
              <a:rPr lang="en-US" sz="1400" i="0" dirty="0">
                <a:solidFill>
                  <a:schemeClr val="accent2"/>
                </a:solidFill>
                <a:effectLst/>
                <a:latin typeface="Arial" panose="020B0604020202020204" pitchFamily="34" charset="0"/>
              </a:rPr>
              <a:t>, M. Turner, J. Bailey, and S. Linkman, “Systematic literature reviews in software engineering – A systematic literature review,” Information and Software Technology, vol. 51, no. 1, pp. 7–15, Jan. 2009, </a:t>
            </a:r>
            <a:r>
              <a:rPr lang="en-US" sz="1400" i="0" dirty="0" err="1">
                <a:solidFill>
                  <a:schemeClr val="accent2"/>
                </a:solidFill>
                <a:effectLst/>
                <a:latin typeface="Arial" panose="020B0604020202020204" pitchFamily="34" charset="0"/>
              </a:rPr>
              <a:t>doi</a:t>
            </a:r>
            <a:r>
              <a:rPr lang="en-US" sz="1400" i="0" dirty="0">
                <a:solidFill>
                  <a:schemeClr val="accent2"/>
                </a:solidFill>
                <a:effectLst/>
                <a:latin typeface="Arial" panose="020B0604020202020204" pitchFamily="34" charset="0"/>
              </a:rPr>
              <a:t>: 10.1016/j.infsof.2008.09.009.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400" b="0" i="0" dirty="0">
              <a:effectLst/>
              <a:latin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400" b="0" i="0" dirty="0">
              <a:effectLst/>
              <a:latin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400" dirty="0"/>
            </a:br>
            <a:endParaRPr lang="en-US"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BEEE064259734EBC4DA888343C829E" ma:contentTypeVersion="14" ma:contentTypeDescription="Create a new document." ma:contentTypeScope="" ma:versionID="eb468653011a13fed5548e7aef7bfc2e">
  <xsd:schema xmlns:xsd="http://www.w3.org/2001/XMLSchema" xmlns:xs="http://www.w3.org/2001/XMLSchema" xmlns:p="http://schemas.microsoft.com/office/2006/metadata/properties" xmlns:ns2="a7d86d78-0ff1-41f0-ab23-d2692a4332af" xmlns:ns3="b6394e7d-bb77-4d04-b189-d6980e0b1240" targetNamespace="http://schemas.microsoft.com/office/2006/metadata/properties" ma:root="true" ma:fieldsID="6905218f4ff063b40ca49a697a88c4cf" ns2:_="" ns3:_="">
    <xsd:import namespace="a7d86d78-0ff1-41f0-ab23-d2692a4332af"/>
    <xsd:import namespace="b6394e7d-bb77-4d04-b189-d6980e0b12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86d78-0ff1-41f0-ab23-d2692a4332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686fead-1ccd-4025-a17a-cc234994b5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94e7d-bb77-4d04-b189-d6980e0b12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416d3083-27d8-4e01-b210-884fb404e502}" ma:internalName="TaxCatchAll" ma:showField="CatchAllData" ma:web="b6394e7d-bb77-4d04-b189-d6980e0b12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d86d78-0ff1-41f0-ab23-d2692a4332af">
      <Terms xmlns="http://schemas.microsoft.com/office/infopath/2007/PartnerControls"/>
    </lcf76f155ced4ddcb4097134ff3c332f>
    <TaxCatchAll xmlns="b6394e7d-bb77-4d04-b189-d6980e0b1240" xsi:nil="true"/>
  </documentManagement>
</p:properties>
</file>

<file path=customXml/itemProps1.xml><?xml version="1.0" encoding="utf-8"?>
<ds:datastoreItem xmlns:ds="http://schemas.openxmlformats.org/officeDocument/2006/customXml" ds:itemID="{2525645E-395F-4EAF-A164-5A5D1C22ABE0}"/>
</file>

<file path=customXml/itemProps2.xml><?xml version="1.0" encoding="utf-8"?>
<ds:datastoreItem xmlns:ds="http://schemas.openxmlformats.org/officeDocument/2006/customXml" ds:itemID="{B126E7B3-6FF4-4B54-9242-E4F2A6957DB5}"/>
</file>

<file path=customXml/itemProps3.xml><?xml version="1.0" encoding="utf-8"?>
<ds:datastoreItem xmlns:ds="http://schemas.openxmlformats.org/officeDocument/2006/customXml" ds:itemID="{6F5DBFB9-42B9-4945-AB33-60BBA5470F45}"/>
</file>

<file path=docProps/app.xml><?xml version="1.0" encoding="utf-8"?>
<Properties xmlns="http://schemas.openxmlformats.org/officeDocument/2006/extended-properties" xmlns:vt="http://schemas.openxmlformats.org/officeDocument/2006/docPropsVTypes">
  <TotalTime>910</TotalTime>
  <Words>957</Words>
  <Application>Microsoft Office PowerPoint</Application>
  <PresentationFormat>On-screen Show (16:9)</PresentationFormat>
  <Paragraphs>115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Tahoma</vt:lpstr>
      <vt:lpstr>Ubuntu</vt:lpstr>
      <vt:lpstr>Calibri</vt:lpstr>
      <vt:lpstr>Arial</vt:lpstr>
      <vt:lpstr>Simple Light</vt:lpstr>
      <vt:lpstr>Signalement des risques dans la recherche sur les technologies d’assistance basées sur l’IA : Une revue systématique </vt:lpstr>
      <vt:lpstr>Introduction</vt:lpstr>
      <vt:lpstr>Comment les échecs et les risques sont-ils explorés, évalués et signalés dans la recherche sur les technologies d’assistance basées sur l’IA pour les personnes ayant une déficience visuelle ?</vt:lpstr>
      <vt:lpstr>Définitions - Technologie d'assistance</vt:lpstr>
      <vt:lpstr>Définitions - Intelligence artificielle</vt:lpstr>
      <vt:lpstr>Définitions - Échec</vt:lpstr>
      <vt:lpstr>Définitions</vt:lpstr>
      <vt:lpstr>Revue systématique de la littérature</vt:lpstr>
      <vt:lpstr>Questions d'examen systématique</vt:lpstr>
      <vt:lpstr>Méthodologie</vt:lpstr>
      <vt:lpstr>Recherche systématique</vt:lpstr>
      <vt:lpstr>Inclusion/Exclusion</vt:lpstr>
      <vt:lpstr>Échantillonnage</vt:lpstr>
      <vt:lpstr>Résultats et analyse</vt:lpstr>
      <vt:lpstr>Résultats</vt:lpstr>
      <vt:lpstr>Discussion</vt:lpstr>
      <vt:lpstr>Limites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Reporting risks in AI-based assistive technology research: A systematic review</dc:title>
  <dc:creator>Zahra Ahmadi</dc:creator>
  <cp:lastModifiedBy>Zahra Ahmadi</cp:lastModifiedBy>
  <cp:revision>20</cp:revision>
  <dcterms:modified xsi:type="dcterms:W3CDTF">2024-04-15T01:49:53Z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0x0101008CBEEE064259734EBC4DA888343C829E</vt:lpwstr>
  </property>
</Properties>
</file>