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D4CC"/>
    <a:srgbClr val="253643"/>
    <a:srgbClr val="DF6F54"/>
    <a:srgbClr val="FAF8F2"/>
    <a:srgbClr val="33555F"/>
    <a:srgbClr val="E7E1CD"/>
    <a:srgbClr val="E5EE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A8163F-0730-023E-EF43-3795CB3BA0B0}" v="4" dt="2024-04-13T20:30:50.278"/>
    <p1510:client id="{864AD645-09BF-4EC6-B239-4917F466CEE8}" v="46" dt="2024-04-13T21:31:28.4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94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4/13/2024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4/13/2024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4/13/2024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4/13/2024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4/13/2024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4/13/2024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4/13/2024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4D4CC"/>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367627-D444-5B5E-253B-3514F6D8A67E}"/>
              </a:ext>
              <a:ext uri="{C183D7F6-B498-43B3-948B-1728B52AA6E4}">
                <adec:decorative xmlns:adec="http://schemas.microsoft.com/office/drawing/2017/decorative" val="1"/>
              </a:ext>
            </a:extLst>
          </p:cNvPr>
          <p:cNvSpPr/>
          <p:nvPr/>
        </p:nvSpPr>
        <p:spPr>
          <a:xfrm>
            <a:off x="0" y="1149808"/>
            <a:ext cx="9940413" cy="1681882"/>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8164675-38B8-3556-1E6F-AD62E1BA2514}"/>
              </a:ext>
            </a:extLst>
          </p:cNvPr>
          <p:cNvSpPr txBox="1">
            <a:spLocks noGrp="1"/>
          </p:cNvSpPr>
          <p:nvPr>
            <p:ph type="title" idx="4294967295"/>
          </p:nvPr>
        </p:nvSpPr>
        <p:spPr>
          <a:xfrm>
            <a:off x="5323867" y="1189136"/>
            <a:ext cx="4616546"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rgbClr val="B4D4CC"/>
                </a:solidFill>
                <a:effectLst/>
                <a:uLnTx/>
                <a:uFillTx/>
                <a:latin typeface="Raleway" panose="020B0503030101060003" pitchFamily="34" charset="0"/>
                <a:ea typeface="+mn-ea"/>
                <a:cs typeface="+mn-cs"/>
              </a:rPr>
              <a:t>Discovering Synergies between Design and Financial Literacy</a:t>
            </a:r>
          </a:p>
        </p:txBody>
      </p:sp>
      <p:sp>
        <p:nvSpPr>
          <p:cNvPr id="6" name="Title 1">
            <a:extLst>
              <a:ext uri="{FF2B5EF4-FFF2-40B4-BE49-F238E27FC236}">
                <a16:creationId xmlns:a16="http://schemas.microsoft.com/office/drawing/2014/main" id="{D1DB4D96-6611-DC6B-6303-76A5C0F0ADE3}"/>
              </a:ext>
            </a:extLst>
          </p:cNvPr>
          <p:cNvSpPr txBox="1">
            <a:spLocks/>
          </p:cNvSpPr>
          <p:nvPr/>
        </p:nvSpPr>
        <p:spPr>
          <a:xfrm>
            <a:off x="5323867" y="3839053"/>
            <a:ext cx="5648933"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2000" b="1" dirty="0">
                <a:solidFill>
                  <a:srgbClr val="253643"/>
                </a:solidFill>
                <a:latin typeface="Raleway" panose="020B0503030101060003" pitchFamily="34" charset="0"/>
                <a:ea typeface="+mn-ea"/>
                <a:cs typeface="+mn-cs"/>
              </a:rPr>
              <a:t>Advaith Mani</a:t>
            </a:r>
          </a:p>
        </p:txBody>
      </p:sp>
      <p:sp>
        <p:nvSpPr>
          <p:cNvPr id="7" name="Title 1">
            <a:extLst>
              <a:ext uri="{FF2B5EF4-FFF2-40B4-BE49-F238E27FC236}">
                <a16:creationId xmlns:a16="http://schemas.microsoft.com/office/drawing/2014/main" id="{D3CB2196-D891-7F4A-EBB9-B430F4B9FACA}"/>
              </a:ext>
            </a:extLst>
          </p:cNvPr>
          <p:cNvSpPr txBox="1">
            <a:spLocks/>
          </p:cNvSpPr>
          <p:nvPr/>
        </p:nvSpPr>
        <p:spPr>
          <a:xfrm>
            <a:off x="5323866" y="5246527"/>
            <a:ext cx="5648933"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2000" dirty="0">
                <a:solidFill>
                  <a:srgbClr val="253643"/>
                </a:solidFill>
                <a:latin typeface="Raleway" panose="020B0503030101060003" pitchFamily="34" charset="0"/>
                <a:ea typeface="+mn-ea"/>
                <a:cs typeface="+mn-cs"/>
              </a:rPr>
              <a:t>OCAD University</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64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403D1C-113C-C1A7-C17C-1C136F469809}"/>
              </a:ext>
              <a:ext uri="{C183D7F6-B498-43B3-948B-1728B52AA6E4}">
                <adec:decorative xmlns:adec="http://schemas.microsoft.com/office/drawing/2017/decorative" val="1"/>
              </a:ext>
            </a:extLst>
          </p:cNvPr>
          <p:cNvSpPr/>
          <p:nvPr/>
        </p:nvSpPr>
        <p:spPr>
          <a:xfrm>
            <a:off x="5164853" y="0"/>
            <a:ext cx="2783393" cy="1999621"/>
          </a:xfrm>
          <a:prstGeom prst="rect">
            <a:avLst/>
          </a:prstGeom>
          <a:solidFill>
            <a:srgbClr val="3355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4C343069-9D27-90B2-ED97-A78D1CB076A3}"/>
              </a:ext>
            </a:extLst>
          </p:cNvPr>
          <p:cNvSpPr txBox="1">
            <a:spLocks noGrp="1"/>
          </p:cNvSpPr>
          <p:nvPr>
            <p:ph type="title" idx="4294967295"/>
          </p:nvPr>
        </p:nvSpPr>
        <p:spPr>
          <a:xfrm>
            <a:off x="5323867" y="1189136"/>
            <a:ext cx="461654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err="1">
                <a:ln>
                  <a:noFill/>
                </a:ln>
                <a:solidFill>
                  <a:schemeClr val="bg1"/>
                </a:solidFill>
                <a:effectLst/>
                <a:uLnTx/>
                <a:uFillTx/>
                <a:latin typeface="Raleway" panose="020B0503030101060003" pitchFamily="34" charset="0"/>
                <a:ea typeface="+mn-ea"/>
                <a:cs typeface="+mn-cs"/>
              </a:rPr>
              <a:t>I.Me.Myself</a:t>
            </a:r>
            <a:endPar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41F248C0-561A-17F6-3D3E-737AAF4BB6B7}"/>
              </a:ext>
            </a:extLst>
          </p:cNvPr>
          <p:cNvSpPr txBox="1"/>
          <p:nvPr/>
        </p:nvSpPr>
        <p:spPr>
          <a:xfrm>
            <a:off x="5323867" y="3164840"/>
            <a:ext cx="6030770" cy="2308324"/>
          </a:xfrm>
          <a:prstGeom prst="rect">
            <a:avLst/>
          </a:prstGeom>
          <a:noFill/>
        </p:spPr>
        <p:txBody>
          <a:bodyPr wrap="square" rtlCol="0">
            <a:spAutoFit/>
          </a:bodyPr>
          <a:lstStyle/>
          <a:p>
            <a:r>
              <a:rPr lang="en-US" dirty="0">
                <a:solidFill>
                  <a:schemeClr val="bg1"/>
                </a:solidFill>
                <a:effectLst/>
                <a:latin typeface="Raleway" panose="020B0503030101060003" pitchFamily="34" charset="0"/>
              </a:rPr>
              <a:t>A designer with multiple backgrounds, learning as I go. Design to me is interdisciplinary, just like living. It flows between the lines, sometimes even blurring them. I look towards simplicity and clarity of thought in the work I do. </a:t>
            </a:r>
            <a:br>
              <a:rPr lang="en-US" dirty="0">
                <a:solidFill>
                  <a:schemeClr val="bg1"/>
                </a:solidFill>
                <a:effectLst/>
                <a:latin typeface="Raleway" panose="020B0503030101060003" pitchFamily="34" charset="0"/>
              </a:rPr>
            </a:br>
            <a:br>
              <a:rPr lang="en-US" dirty="0">
                <a:solidFill>
                  <a:schemeClr val="bg1"/>
                </a:solidFill>
                <a:effectLst/>
                <a:latin typeface="Raleway" panose="020B0503030101060003" pitchFamily="34" charset="0"/>
              </a:rPr>
            </a:br>
            <a:r>
              <a:rPr lang="en-US" dirty="0">
                <a:solidFill>
                  <a:schemeClr val="bg1"/>
                </a:solidFill>
                <a:effectLst/>
                <a:latin typeface="Raleway" panose="020B0503030101060003" pitchFamily="34" charset="0"/>
              </a:rPr>
              <a:t>I come from a background in architecture and graphic design, with a keen interest in personal finance. </a:t>
            </a:r>
            <a:endParaRPr lang="en-CA" dirty="0">
              <a:solidFill>
                <a:schemeClr val="bg1"/>
              </a:solidFill>
              <a:latin typeface="Raleway" panose="020B0503030101060003" pitchFamily="34" charset="0"/>
            </a:endParaRPr>
          </a:p>
        </p:txBody>
      </p:sp>
      <p:pic>
        <p:nvPicPr>
          <p:cNvPr id="5" name="Picture 4" descr="A triangle shaped logo like the alphabet A.">
            <a:extLst>
              <a:ext uri="{FF2B5EF4-FFF2-40B4-BE49-F238E27FC236}">
                <a16:creationId xmlns:a16="http://schemas.microsoft.com/office/drawing/2014/main" id="{0E10A78E-DED6-5F15-D560-658625FBCDF3}"/>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8393" y="2854133"/>
            <a:ext cx="2710713" cy="2710713"/>
          </a:xfrm>
          <a:prstGeom prst="rect">
            <a:avLst/>
          </a:prstGeom>
        </p:spPr>
      </p:pic>
    </p:spTree>
    <p:extLst>
      <p:ext uri="{BB962C8B-B14F-4D97-AF65-F5344CB8AC3E}">
        <p14:creationId xmlns:p14="http://schemas.microsoft.com/office/powerpoint/2010/main" val="128553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8F2"/>
        </a:solidFill>
        <a:effectLst/>
      </p:bgPr>
    </p:bg>
    <p:spTree>
      <p:nvGrpSpPr>
        <p:cNvPr id="1" name=""/>
        <p:cNvGrpSpPr/>
        <p:nvPr/>
      </p:nvGrpSpPr>
      <p:grpSpPr>
        <a:xfrm>
          <a:off x="0" y="0"/>
          <a:ext cx="0" cy="0"/>
          <a:chOff x="0" y="0"/>
          <a:chExt cx="0" cy="0"/>
        </a:xfrm>
      </p:grpSpPr>
      <p:pic>
        <p:nvPicPr>
          <p:cNvPr id="5" name="Picture 4" descr="An illustration showing rows of dollar sign, euro, yen, pound and rupee currency symbols, repeated vertically across the slide.">
            <a:extLst>
              <a:ext uri="{FF2B5EF4-FFF2-40B4-BE49-F238E27FC236}">
                <a16:creationId xmlns:a16="http://schemas.microsoft.com/office/drawing/2014/main" id="{084B6641-506B-B33B-D6AB-D1279AF58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1698" y="0"/>
            <a:ext cx="1881455" cy="6858000"/>
          </a:xfrm>
          <a:prstGeom prst="rect">
            <a:avLst/>
          </a:prstGeom>
        </p:spPr>
      </p:pic>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323867" y="1750142"/>
            <a:ext cx="6868134" cy="667938"/>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6" y="1750142"/>
            <a:ext cx="53746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rgbClr val="B4D4CC"/>
                </a:solidFill>
                <a:effectLst/>
                <a:uLnTx/>
                <a:uFillTx/>
                <a:latin typeface="Raleway" panose="020B0503030101060003" pitchFamily="34" charset="0"/>
                <a:ea typeface="+mn-ea"/>
                <a:cs typeface="+mn-cs"/>
              </a:rPr>
              <a:t>Commonly Uncommon</a:t>
            </a:r>
          </a:p>
        </p:txBody>
      </p:sp>
      <p:sp>
        <p:nvSpPr>
          <p:cNvPr id="8" name="TextBox 7">
            <a:extLst>
              <a:ext uri="{FF2B5EF4-FFF2-40B4-BE49-F238E27FC236}">
                <a16:creationId xmlns:a16="http://schemas.microsoft.com/office/drawing/2014/main" id="{E4A23355-0451-BD23-0DEF-0EBA57BC5D6B}"/>
              </a:ext>
            </a:extLst>
          </p:cNvPr>
          <p:cNvSpPr txBox="1"/>
          <p:nvPr/>
        </p:nvSpPr>
        <p:spPr>
          <a:xfrm>
            <a:off x="5323867" y="3164840"/>
            <a:ext cx="6030770" cy="2862322"/>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Even though we deal with finances almost everyday, how much do we know about money?</a:t>
            </a:r>
            <a:br>
              <a:rPr lang="en-US" dirty="0">
                <a:solidFill>
                  <a:srgbClr val="253643"/>
                </a:solidFill>
                <a:effectLst/>
                <a:latin typeface="Raleway" panose="020B0503030101060003" pitchFamily="34" charset="0"/>
              </a:rPr>
            </a:br>
            <a:br>
              <a:rPr lang="en-US" dirty="0">
                <a:solidFill>
                  <a:srgbClr val="253643"/>
                </a:solidFill>
                <a:effectLst/>
                <a:latin typeface="Raleway" panose="020B0503030101060003" pitchFamily="34" charset="0"/>
              </a:rPr>
            </a:br>
            <a:r>
              <a:rPr lang="en-US" dirty="0">
                <a:solidFill>
                  <a:srgbClr val="253643"/>
                </a:solidFill>
                <a:effectLst/>
                <a:latin typeface="Raleway" panose="020B0503030101060003" pitchFamily="34" charset="0"/>
              </a:rPr>
              <a:t>This study looks to examine the gaps in the vehicles that enable financial literacy.</a:t>
            </a:r>
            <a:br>
              <a:rPr lang="en-US" dirty="0">
                <a:solidFill>
                  <a:srgbClr val="253643"/>
                </a:solidFill>
                <a:effectLst/>
                <a:latin typeface="Raleway" panose="020B0503030101060003" pitchFamily="34" charset="0"/>
              </a:rPr>
            </a:br>
            <a:br>
              <a:rPr lang="en-US" dirty="0">
                <a:solidFill>
                  <a:srgbClr val="253643"/>
                </a:solidFill>
                <a:effectLst/>
                <a:latin typeface="Raleway" panose="020B0503030101060003" pitchFamily="34" charset="0"/>
              </a:rPr>
            </a:br>
            <a:r>
              <a:rPr lang="en-US" dirty="0">
                <a:solidFill>
                  <a:srgbClr val="253643"/>
                </a:solidFill>
                <a:effectLst/>
                <a:latin typeface="Raleway" panose="020B0503030101060003" pitchFamily="34" charset="0"/>
              </a:rPr>
              <a:t>This design-based MRP considers the point of view of someone who has zero or near-zero experience with the Canadian Financial System.</a:t>
            </a:r>
            <a:br>
              <a:rPr lang="en-US" dirty="0">
                <a:solidFill>
                  <a:srgbClr val="253643"/>
                </a:solidFill>
                <a:effectLst/>
                <a:latin typeface="Raleway" panose="020B0503030101060003" pitchFamily="34" charset="0"/>
              </a:rPr>
            </a:br>
            <a:endParaRPr lang="en-CA" dirty="0">
              <a:solidFill>
                <a:srgbClr val="253643"/>
              </a:solidFill>
              <a:latin typeface="Raleway" panose="020B0503030101060003" pitchFamily="34" charset="0"/>
            </a:endParaRPr>
          </a:p>
        </p:txBody>
      </p:sp>
    </p:spTree>
    <p:extLst>
      <p:ext uri="{BB962C8B-B14F-4D97-AF65-F5344CB8AC3E}">
        <p14:creationId xmlns:p14="http://schemas.microsoft.com/office/powerpoint/2010/main" val="229061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323867" y="0"/>
            <a:ext cx="3932867" cy="2590800"/>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881564"/>
            <a:ext cx="461654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rgbClr val="B4D4CC"/>
                </a:solidFill>
                <a:effectLst/>
                <a:uLnTx/>
                <a:uFillTx/>
                <a:latin typeface="Raleway" panose="020B0503030101060003" pitchFamily="34" charset="0"/>
                <a:ea typeface="+mn-ea"/>
                <a:cs typeface="+mn-cs"/>
              </a:rPr>
              <a:t>As simple as 1,2,3…</a:t>
            </a:r>
            <a:endPar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5323867" y="3164840"/>
            <a:ext cx="5902933" cy="1754326"/>
          </a:xfrm>
          <a:prstGeom prst="rect">
            <a:avLst/>
          </a:prstGeom>
          <a:noFill/>
        </p:spPr>
        <p:txBody>
          <a:bodyPr wrap="square" rtlCol="0">
            <a:spAutoFit/>
          </a:bodyPr>
          <a:lstStyle/>
          <a:p>
            <a:r>
              <a:rPr lang="en-US" dirty="0">
                <a:effectLst/>
                <a:latin typeface="Raleway" panose="020B0503030101060003" pitchFamily="34" charset="0"/>
              </a:rPr>
              <a:t>It starts with understanding core concepts of finances and its manifestations in the Canadian economy.</a:t>
            </a:r>
            <a:br>
              <a:rPr lang="en-US" dirty="0">
                <a:effectLst/>
                <a:latin typeface="Raleway" panose="020B0503030101060003" pitchFamily="34" charset="0"/>
              </a:rPr>
            </a:br>
            <a:br>
              <a:rPr lang="en-US" dirty="0">
                <a:effectLst/>
                <a:latin typeface="Raleway" panose="020B0503030101060003" pitchFamily="34" charset="0"/>
              </a:rPr>
            </a:br>
            <a:r>
              <a:rPr lang="en-US" dirty="0">
                <a:effectLst/>
                <a:latin typeface="Raleway" panose="020B0503030101060003" pitchFamily="34" charset="0"/>
              </a:rPr>
              <a:t>The design decisions are a result of the interaction and feedback with participants of this study and represent their pain-points. </a:t>
            </a:r>
            <a:endParaRPr lang="en-CA" dirty="0">
              <a:solidFill>
                <a:srgbClr val="253643"/>
              </a:solidFill>
              <a:latin typeface="Raleway" panose="020B0503030101060003" pitchFamily="34" charset="0"/>
            </a:endParaRPr>
          </a:p>
        </p:txBody>
      </p:sp>
      <p:pic>
        <p:nvPicPr>
          <p:cNvPr id="3" name="Picture 2" descr="An illustration in which a square is split into 4 smaller parts, signifying breaking down a concept.">
            <a:extLst>
              <a:ext uri="{FF2B5EF4-FFF2-40B4-BE49-F238E27FC236}">
                <a16:creationId xmlns:a16="http://schemas.microsoft.com/office/drawing/2014/main" id="{01845734-A193-2E00-55D2-0BEF7B6165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5303" y="1821983"/>
            <a:ext cx="1142857" cy="2685714"/>
          </a:xfrm>
          <a:prstGeom prst="rect">
            <a:avLst/>
          </a:prstGeom>
        </p:spPr>
      </p:pic>
    </p:spTree>
    <p:extLst>
      <p:ext uri="{BB962C8B-B14F-4D97-AF65-F5344CB8AC3E}">
        <p14:creationId xmlns:p14="http://schemas.microsoft.com/office/powerpoint/2010/main" val="4088841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1" y="1808018"/>
            <a:ext cx="9845040" cy="782782"/>
          </a:xfrm>
          <a:prstGeom prst="rect">
            <a:avLst/>
          </a:prstGeom>
          <a:solidFill>
            <a:srgbClr val="E7E1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881564"/>
            <a:ext cx="461654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rgbClr val="253643"/>
                </a:solidFill>
                <a:effectLst/>
                <a:uLnTx/>
                <a:uFillTx/>
                <a:latin typeface="Raleway" panose="020B0503030101060003" pitchFamily="34" charset="0"/>
                <a:ea typeface="+mn-ea"/>
                <a:cs typeface="+mn-cs"/>
              </a:rPr>
              <a:t>Who is this really for?</a:t>
            </a:r>
          </a:p>
        </p:txBody>
      </p:sp>
      <p:sp>
        <p:nvSpPr>
          <p:cNvPr id="8" name="TextBox 7">
            <a:extLst>
              <a:ext uri="{FF2B5EF4-FFF2-40B4-BE49-F238E27FC236}">
                <a16:creationId xmlns:a16="http://schemas.microsoft.com/office/drawing/2014/main" id="{E4A23355-0451-BD23-0DEF-0EBA57BC5D6B}"/>
              </a:ext>
            </a:extLst>
          </p:cNvPr>
          <p:cNvSpPr txBox="1"/>
          <p:nvPr/>
        </p:nvSpPr>
        <p:spPr>
          <a:xfrm>
            <a:off x="5323867" y="3164840"/>
            <a:ext cx="5902933" cy="2862322"/>
          </a:xfrm>
          <a:prstGeom prst="rect">
            <a:avLst/>
          </a:prstGeom>
          <a:noFill/>
        </p:spPr>
        <p:txBody>
          <a:bodyPr wrap="square" rtlCol="0">
            <a:spAutoFit/>
          </a:bodyPr>
          <a:lstStyle/>
          <a:p>
            <a:r>
              <a:rPr lang="en-US" dirty="0">
                <a:effectLst/>
                <a:latin typeface="Raleway" panose="020B0503030101060003" pitchFamily="34" charset="0"/>
              </a:rPr>
              <a:t>The main target audience of the project is-</a:t>
            </a:r>
          </a:p>
          <a:p>
            <a:endParaRPr lang="en-US" dirty="0">
              <a:latin typeface="Raleway" panose="020B0503030101060003" pitchFamily="34" charset="0"/>
            </a:endParaRPr>
          </a:p>
          <a:p>
            <a:pPr marL="285750" indent="-285750">
              <a:buFont typeface="Arial" panose="020B0604020202020204" pitchFamily="34" charset="0"/>
              <a:buChar char="•"/>
            </a:pPr>
            <a:r>
              <a:rPr lang="en-US" dirty="0">
                <a:effectLst/>
                <a:latin typeface="Raleway" panose="020B0503030101060003" pitchFamily="34" charset="0"/>
              </a:rPr>
              <a:t>Youngsters entering the professional world.</a:t>
            </a:r>
          </a:p>
          <a:p>
            <a:pPr marL="285750" indent="-285750">
              <a:buFont typeface="Arial" panose="020B0604020202020204" pitchFamily="34" charset="0"/>
              <a:buChar char="•"/>
            </a:pPr>
            <a:r>
              <a:rPr lang="en-US" dirty="0">
                <a:effectLst/>
                <a:latin typeface="Raleway" panose="020B0503030101060003" pitchFamily="34" charset="0"/>
              </a:rPr>
              <a:t>Immigrants in a new financial system.</a:t>
            </a:r>
          </a:p>
          <a:p>
            <a:pPr marL="285750" indent="-285750">
              <a:buFont typeface="Arial" panose="020B0604020202020204" pitchFamily="34" charset="0"/>
              <a:buChar char="•"/>
            </a:pPr>
            <a:r>
              <a:rPr lang="en-US" dirty="0">
                <a:effectLst/>
                <a:latin typeface="Raleway" panose="020B0503030101060003" pitchFamily="34" charset="0"/>
              </a:rPr>
              <a:t>Anyone trying to manage their money.</a:t>
            </a:r>
          </a:p>
          <a:p>
            <a:pPr marL="285750" indent="-285750">
              <a:buFont typeface="Arial" panose="020B0604020202020204" pitchFamily="34" charset="0"/>
              <a:buChar char="•"/>
            </a:pPr>
            <a:r>
              <a:rPr lang="en-US" dirty="0">
                <a:effectLst/>
                <a:latin typeface="Raleway" panose="020B0503030101060003" pitchFamily="34" charset="0"/>
              </a:rPr>
              <a:t>All of us.</a:t>
            </a:r>
            <a:endParaRPr lang="en-US" dirty="0">
              <a:latin typeface="Raleway" panose="020B0503030101060003" pitchFamily="34" charset="0"/>
            </a:endParaRPr>
          </a:p>
          <a:p>
            <a:pPr marL="285750" indent="-285750">
              <a:buFont typeface="Arial" panose="020B0604020202020204" pitchFamily="34" charset="0"/>
              <a:buChar char="•"/>
            </a:pPr>
            <a:endParaRPr lang="en-US" dirty="0">
              <a:effectLst/>
              <a:latin typeface="Raleway" panose="020B0503030101060003" pitchFamily="34" charset="0"/>
            </a:endParaRPr>
          </a:p>
          <a:p>
            <a:r>
              <a:rPr lang="en-US" dirty="0">
                <a:effectLst/>
                <a:latin typeface="Raleway" panose="020B0503030101060003" pitchFamily="34" charset="0"/>
              </a:rPr>
              <a:t>At what stage can one think of getting financially literate? The answer-anytime!</a:t>
            </a:r>
            <a:br>
              <a:rPr lang="en-US" dirty="0">
                <a:effectLst/>
                <a:latin typeface="Raleway" panose="020B0503030101060003" pitchFamily="34" charset="0"/>
              </a:rPr>
            </a:br>
            <a:endParaRPr lang="en-CA" dirty="0">
              <a:solidFill>
                <a:srgbClr val="253643"/>
              </a:solidFill>
              <a:latin typeface="Raleway" panose="020B0503030101060003" pitchFamily="34" charset="0"/>
            </a:endParaRPr>
          </a:p>
        </p:txBody>
      </p:sp>
      <p:pic>
        <p:nvPicPr>
          <p:cNvPr id="4" name="Picture 3" descr="Silhouettes of a group of human figures placed in a grid.">
            <a:extLst>
              <a:ext uri="{FF2B5EF4-FFF2-40B4-BE49-F238E27FC236}">
                <a16:creationId xmlns:a16="http://schemas.microsoft.com/office/drawing/2014/main" id="{934AF34E-7E6C-9877-9389-7AFA8D5E42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7666" y="3164840"/>
            <a:ext cx="2349207" cy="2749206"/>
          </a:xfrm>
          <a:prstGeom prst="rect">
            <a:avLst/>
          </a:prstGeom>
        </p:spPr>
      </p:pic>
    </p:spTree>
    <p:extLst>
      <p:ext uri="{BB962C8B-B14F-4D97-AF65-F5344CB8AC3E}">
        <p14:creationId xmlns:p14="http://schemas.microsoft.com/office/powerpoint/2010/main" val="2411681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3555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7121436-7D81-E343-A848-6E23F7BEB634}"/>
              </a:ext>
              <a:ext uri="{C183D7F6-B498-43B3-948B-1728B52AA6E4}">
                <adec:decorative xmlns:adec="http://schemas.microsoft.com/office/drawing/2017/decorative" val="1"/>
              </a:ext>
            </a:extLst>
          </p:cNvPr>
          <p:cNvSpPr/>
          <p:nvPr/>
        </p:nvSpPr>
        <p:spPr>
          <a:xfrm>
            <a:off x="450273" y="5005348"/>
            <a:ext cx="4135501" cy="126504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174672" y="2818111"/>
            <a:ext cx="7017327" cy="782782"/>
          </a:xfrm>
          <a:prstGeom prst="rect">
            <a:avLst/>
          </a:prstGeom>
          <a:solidFill>
            <a:srgbClr val="FA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2891657"/>
            <a:ext cx="641786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rgbClr val="253643"/>
                </a:solidFill>
                <a:effectLst/>
                <a:uLnTx/>
                <a:uFillTx/>
                <a:latin typeface="Raleway" panose="020B0503030101060003" pitchFamily="34" charset="0"/>
                <a:ea typeface="+mn-ea"/>
                <a:cs typeface="+mn-cs"/>
              </a:rPr>
              <a:t>Formulating Research Methods</a:t>
            </a:r>
          </a:p>
        </p:txBody>
      </p:sp>
      <p:sp>
        <p:nvSpPr>
          <p:cNvPr id="2" name="Title 1">
            <a:extLst>
              <a:ext uri="{FF2B5EF4-FFF2-40B4-BE49-F238E27FC236}">
                <a16:creationId xmlns:a16="http://schemas.microsoft.com/office/drawing/2014/main" id="{8EFD3320-10FF-7F2F-4B30-0856E70F7326}"/>
              </a:ext>
            </a:extLst>
          </p:cNvPr>
          <p:cNvSpPr txBox="1">
            <a:spLocks/>
          </p:cNvSpPr>
          <p:nvPr/>
        </p:nvSpPr>
        <p:spPr>
          <a:xfrm>
            <a:off x="657826" y="430139"/>
            <a:ext cx="377405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3200" b="1">
                <a:solidFill>
                  <a:schemeClr val="bg1"/>
                </a:solidFill>
                <a:latin typeface="Raleway" panose="020B0503030101060003" pitchFamily="34" charset="0"/>
                <a:ea typeface="+mn-ea"/>
                <a:cs typeface="+mn-cs"/>
              </a:rPr>
              <a:t>Autoethnography</a:t>
            </a:r>
          </a:p>
        </p:txBody>
      </p:sp>
      <p:sp>
        <p:nvSpPr>
          <p:cNvPr id="8" name="TextBox 7">
            <a:extLst>
              <a:ext uri="{FF2B5EF4-FFF2-40B4-BE49-F238E27FC236}">
                <a16:creationId xmlns:a16="http://schemas.microsoft.com/office/drawing/2014/main" id="{E4A23355-0451-BD23-0DEF-0EBA57BC5D6B}"/>
              </a:ext>
            </a:extLst>
          </p:cNvPr>
          <p:cNvSpPr txBox="1"/>
          <p:nvPr/>
        </p:nvSpPr>
        <p:spPr>
          <a:xfrm>
            <a:off x="593225" y="1195668"/>
            <a:ext cx="3903260" cy="369332"/>
          </a:xfrm>
          <a:prstGeom prst="rect">
            <a:avLst/>
          </a:prstGeom>
          <a:noFill/>
        </p:spPr>
        <p:txBody>
          <a:bodyPr wrap="square" rtlCol="0">
            <a:spAutoFit/>
          </a:bodyPr>
          <a:lstStyle/>
          <a:p>
            <a:pPr algn="ctr"/>
            <a:r>
              <a:rPr lang="en-US">
                <a:solidFill>
                  <a:schemeClr val="bg1"/>
                </a:solidFill>
                <a:effectLst/>
                <a:latin typeface="Raleway" panose="020B0503030101060003" pitchFamily="34" charset="0"/>
              </a:rPr>
              <a:t>Researcher is part of the process.</a:t>
            </a:r>
            <a:endParaRPr lang="en-CA">
              <a:solidFill>
                <a:schemeClr val="bg1"/>
              </a:solidFill>
              <a:latin typeface="Raleway" panose="020B0503030101060003" pitchFamily="34" charset="0"/>
            </a:endParaRPr>
          </a:p>
        </p:txBody>
      </p:sp>
      <p:cxnSp>
        <p:nvCxnSpPr>
          <p:cNvPr id="5" name="Straight Connector 4">
            <a:extLst>
              <a:ext uri="{FF2B5EF4-FFF2-40B4-BE49-F238E27FC236}">
                <a16:creationId xmlns:a16="http://schemas.microsoft.com/office/drawing/2014/main" id="{7898995E-EE48-34B8-374F-725DF44DDB5E}"/>
              </a:ext>
              <a:ext uri="{C183D7F6-B498-43B3-948B-1728B52AA6E4}">
                <adec:decorative xmlns:adec="http://schemas.microsoft.com/office/drawing/2017/decorative" val="1"/>
              </a:ext>
            </a:extLst>
          </p:cNvPr>
          <p:cNvCxnSpPr/>
          <p:nvPr/>
        </p:nvCxnSpPr>
        <p:spPr>
          <a:xfrm>
            <a:off x="795550" y="1099978"/>
            <a:ext cx="344494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FF7B7B7F-8F2B-5F74-04CF-2711DC350B52}"/>
              </a:ext>
              <a:ext uri="{C183D7F6-B498-43B3-948B-1728B52AA6E4}">
                <adec:decorative xmlns:adec="http://schemas.microsoft.com/office/drawing/2017/decorative" val="1"/>
              </a:ext>
            </a:extLst>
          </p:cNvPr>
          <p:cNvSpPr/>
          <p:nvPr/>
        </p:nvSpPr>
        <p:spPr>
          <a:xfrm>
            <a:off x="450273" y="418600"/>
            <a:ext cx="4135501" cy="126504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itle 1">
            <a:extLst>
              <a:ext uri="{FF2B5EF4-FFF2-40B4-BE49-F238E27FC236}">
                <a16:creationId xmlns:a16="http://schemas.microsoft.com/office/drawing/2014/main" id="{76B37D7B-59DD-C688-3C92-913AFC7E043D}"/>
              </a:ext>
            </a:extLst>
          </p:cNvPr>
          <p:cNvSpPr txBox="1">
            <a:spLocks/>
          </p:cNvSpPr>
          <p:nvPr/>
        </p:nvSpPr>
        <p:spPr>
          <a:xfrm>
            <a:off x="657826" y="1959055"/>
            <a:ext cx="377405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3200" b="1" dirty="0">
                <a:solidFill>
                  <a:schemeClr val="bg1"/>
                </a:solidFill>
                <a:latin typeface="Raleway" panose="020B0503030101060003" pitchFamily="34" charset="0"/>
                <a:ea typeface="+mn-ea"/>
                <a:cs typeface="+mn-cs"/>
              </a:rPr>
              <a:t>Grounded Theory</a:t>
            </a:r>
          </a:p>
        </p:txBody>
      </p:sp>
      <p:sp>
        <p:nvSpPr>
          <p:cNvPr id="10" name="TextBox 9">
            <a:extLst>
              <a:ext uri="{FF2B5EF4-FFF2-40B4-BE49-F238E27FC236}">
                <a16:creationId xmlns:a16="http://schemas.microsoft.com/office/drawing/2014/main" id="{BC866F7F-9A4C-96E3-D995-0DB49A0D561A}"/>
              </a:ext>
            </a:extLst>
          </p:cNvPr>
          <p:cNvSpPr txBox="1"/>
          <p:nvPr/>
        </p:nvSpPr>
        <p:spPr>
          <a:xfrm>
            <a:off x="593225" y="2724584"/>
            <a:ext cx="3903260" cy="369332"/>
          </a:xfrm>
          <a:prstGeom prst="rect">
            <a:avLst/>
          </a:prstGeom>
          <a:noFill/>
        </p:spPr>
        <p:txBody>
          <a:bodyPr wrap="square" rtlCol="0">
            <a:spAutoFit/>
          </a:bodyPr>
          <a:lstStyle/>
          <a:p>
            <a:pPr algn="ctr"/>
            <a:r>
              <a:rPr lang="en-US" dirty="0">
                <a:solidFill>
                  <a:schemeClr val="bg1"/>
                </a:solidFill>
                <a:effectLst/>
                <a:latin typeface="Raleway" panose="020B0503030101060003" pitchFamily="34" charset="0"/>
              </a:rPr>
              <a:t>Attempting to unravel context.</a:t>
            </a:r>
            <a:endParaRPr lang="en-CA" dirty="0">
              <a:solidFill>
                <a:schemeClr val="bg1"/>
              </a:solidFill>
              <a:latin typeface="Raleway" panose="020B0503030101060003" pitchFamily="34" charset="0"/>
            </a:endParaRPr>
          </a:p>
        </p:txBody>
      </p:sp>
      <p:sp>
        <p:nvSpPr>
          <p:cNvPr id="12" name="Rectangle 11">
            <a:extLst>
              <a:ext uri="{FF2B5EF4-FFF2-40B4-BE49-F238E27FC236}">
                <a16:creationId xmlns:a16="http://schemas.microsoft.com/office/drawing/2014/main" id="{83080067-8FA9-802A-5BAA-DDA75B67FE5C}"/>
              </a:ext>
              <a:ext uri="{C183D7F6-B498-43B3-948B-1728B52AA6E4}">
                <adec:decorative xmlns:adec="http://schemas.microsoft.com/office/drawing/2017/decorative" val="1"/>
              </a:ext>
            </a:extLst>
          </p:cNvPr>
          <p:cNvSpPr/>
          <p:nvPr/>
        </p:nvSpPr>
        <p:spPr>
          <a:xfrm>
            <a:off x="450273" y="1947516"/>
            <a:ext cx="4135501" cy="126504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itle 1">
            <a:extLst>
              <a:ext uri="{FF2B5EF4-FFF2-40B4-BE49-F238E27FC236}">
                <a16:creationId xmlns:a16="http://schemas.microsoft.com/office/drawing/2014/main" id="{2566259D-CAB0-555D-FA5E-F32C4059CB8B}"/>
              </a:ext>
            </a:extLst>
          </p:cNvPr>
          <p:cNvSpPr txBox="1">
            <a:spLocks/>
          </p:cNvSpPr>
          <p:nvPr/>
        </p:nvSpPr>
        <p:spPr>
          <a:xfrm>
            <a:off x="660730" y="3487971"/>
            <a:ext cx="377405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3200" b="1">
                <a:solidFill>
                  <a:schemeClr val="bg1"/>
                </a:solidFill>
                <a:latin typeface="Raleway" panose="020B0503030101060003" pitchFamily="34" charset="0"/>
                <a:ea typeface="+mn-ea"/>
                <a:cs typeface="+mn-cs"/>
              </a:rPr>
              <a:t>Thematic Analysis</a:t>
            </a:r>
          </a:p>
        </p:txBody>
      </p:sp>
      <p:sp>
        <p:nvSpPr>
          <p:cNvPr id="13" name="TextBox 12">
            <a:extLst>
              <a:ext uri="{FF2B5EF4-FFF2-40B4-BE49-F238E27FC236}">
                <a16:creationId xmlns:a16="http://schemas.microsoft.com/office/drawing/2014/main" id="{67285356-56B7-4B96-BC61-AE47720DD3CF}"/>
              </a:ext>
            </a:extLst>
          </p:cNvPr>
          <p:cNvSpPr txBox="1"/>
          <p:nvPr/>
        </p:nvSpPr>
        <p:spPr>
          <a:xfrm>
            <a:off x="596129" y="4253500"/>
            <a:ext cx="3903260" cy="369332"/>
          </a:xfrm>
          <a:prstGeom prst="rect">
            <a:avLst/>
          </a:prstGeom>
          <a:noFill/>
        </p:spPr>
        <p:txBody>
          <a:bodyPr wrap="square" rtlCol="0">
            <a:spAutoFit/>
          </a:bodyPr>
          <a:lstStyle/>
          <a:p>
            <a:pPr algn="ctr"/>
            <a:r>
              <a:rPr lang="en-US">
                <a:solidFill>
                  <a:schemeClr val="bg1"/>
                </a:solidFill>
                <a:effectLst/>
                <a:latin typeface="Raleway" panose="020B0503030101060003" pitchFamily="34" charset="0"/>
              </a:rPr>
              <a:t>Discovering categories of design.</a:t>
            </a:r>
            <a:endParaRPr lang="en-CA">
              <a:solidFill>
                <a:schemeClr val="bg1"/>
              </a:solidFill>
              <a:latin typeface="Raleway" panose="020B0503030101060003" pitchFamily="34" charset="0"/>
            </a:endParaRPr>
          </a:p>
        </p:txBody>
      </p:sp>
      <p:sp>
        <p:nvSpPr>
          <p:cNvPr id="15" name="Rectangle 14">
            <a:extLst>
              <a:ext uri="{FF2B5EF4-FFF2-40B4-BE49-F238E27FC236}">
                <a16:creationId xmlns:a16="http://schemas.microsoft.com/office/drawing/2014/main" id="{27AF76A3-21DE-8FD8-4C94-AB933CBA5EF5}"/>
              </a:ext>
              <a:ext uri="{C183D7F6-B498-43B3-948B-1728B52AA6E4}">
                <adec:decorative xmlns:adec="http://schemas.microsoft.com/office/drawing/2017/decorative" val="1"/>
              </a:ext>
            </a:extLst>
          </p:cNvPr>
          <p:cNvSpPr/>
          <p:nvPr/>
        </p:nvSpPr>
        <p:spPr>
          <a:xfrm>
            <a:off x="453177" y="3476432"/>
            <a:ext cx="4135501" cy="126504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itle 1">
            <a:extLst>
              <a:ext uri="{FF2B5EF4-FFF2-40B4-BE49-F238E27FC236}">
                <a16:creationId xmlns:a16="http://schemas.microsoft.com/office/drawing/2014/main" id="{162BF727-7500-F7A3-3CC5-E83946EF97AF}"/>
              </a:ext>
            </a:extLst>
          </p:cNvPr>
          <p:cNvSpPr txBox="1">
            <a:spLocks/>
          </p:cNvSpPr>
          <p:nvPr/>
        </p:nvSpPr>
        <p:spPr>
          <a:xfrm>
            <a:off x="657826" y="5016887"/>
            <a:ext cx="377405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3200" b="1">
                <a:solidFill>
                  <a:schemeClr val="bg1"/>
                </a:solidFill>
                <a:latin typeface="Raleway" panose="020B0503030101060003" pitchFamily="34" charset="0"/>
                <a:ea typeface="+mn-ea"/>
                <a:cs typeface="+mn-cs"/>
              </a:rPr>
              <a:t>Informal Interview</a:t>
            </a:r>
          </a:p>
        </p:txBody>
      </p:sp>
      <p:sp>
        <p:nvSpPr>
          <p:cNvPr id="16" name="TextBox 15">
            <a:extLst>
              <a:ext uri="{FF2B5EF4-FFF2-40B4-BE49-F238E27FC236}">
                <a16:creationId xmlns:a16="http://schemas.microsoft.com/office/drawing/2014/main" id="{DAFE6DBA-B96B-4E1A-9581-622D6BBE7B63}"/>
              </a:ext>
            </a:extLst>
          </p:cNvPr>
          <p:cNvSpPr txBox="1"/>
          <p:nvPr/>
        </p:nvSpPr>
        <p:spPr>
          <a:xfrm>
            <a:off x="593225" y="5782416"/>
            <a:ext cx="3903260" cy="369332"/>
          </a:xfrm>
          <a:prstGeom prst="rect">
            <a:avLst/>
          </a:prstGeom>
          <a:noFill/>
        </p:spPr>
        <p:txBody>
          <a:bodyPr wrap="square" rtlCol="0">
            <a:spAutoFit/>
          </a:bodyPr>
          <a:lstStyle/>
          <a:p>
            <a:pPr algn="ctr"/>
            <a:r>
              <a:rPr lang="en-US">
                <a:solidFill>
                  <a:schemeClr val="bg1"/>
                </a:solidFill>
                <a:effectLst/>
                <a:latin typeface="Raleway" panose="020B0503030101060003" pitchFamily="34" charset="0"/>
              </a:rPr>
              <a:t>Process of interaction.</a:t>
            </a:r>
            <a:endParaRPr lang="en-CA">
              <a:solidFill>
                <a:schemeClr val="bg1"/>
              </a:solidFill>
              <a:latin typeface="Raleway" panose="020B0503030101060003" pitchFamily="34" charset="0"/>
            </a:endParaRPr>
          </a:p>
        </p:txBody>
      </p:sp>
      <p:cxnSp>
        <p:nvCxnSpPr>
          <p:cNvPr id="19" name="Straight Connector 18">
            <a:extLst>
              <a:ext uri="{FF2B5EF4-FFF2-40B4-BE49-F238E27FC236}">
                <a16:creationId xmlns:a16="http://schemas.microsoft.com/office/drawing/2014/main" id="{86B17F8E-0C2B-8A10-0B51-4F1EFEC1303B}"/>
              </a:ext>
              <a:ext uri="{C183D7F6-B498-43B3-948B-1728B52AA6E4}">
                <adec:decorative xmlns:adec="http://schemas.microsoft.com/office/drawing/2017/decorative" val="1"/>
              </a:ext>
            </a:extLst>
          </p:cNvPr>
          <p:cNvCxnSpPr/>
          <p:nvPr/>
        </p:nvCxnSpPr>
        <p:spPr>
          <a:xfrm>
            <a:off x="795550" y="2638727"/>
            <a:ext cx="344494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51C3FB6-9714-66C6-0F74-2B3CC332CD23}"/>
              </a:ext>
              <a:ext uri="{C183D7F6-B498-43B3-948B-1728B52AA6E4}">
                <adec:decorative xmlns:adec="http://schemas.microsoft.com/office/drawing/2017/decorative" val="1"/>
              </a:ext>
            </a:extLst>
          </p:cNvPr>
          <p:cNvCxnSpPr/>
          <p:nvPr/>
        </p:nvCxnSpPr>
        <p:spPr>
          <a:xfrm>
            <a:off x="795550" y="4177475"/>
            <a:ext cx="344494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35839EA-5CC0-2620-3B44-D2BC052C07FA}"/>
              </a:ext>
              <a:ext uri="{C183D7F6-B498-43B3-948B-1728B52AA6E4}">
                <adec:decorative xmlns:adec="http://schemas.microsoft.com/office/drawing/2017/decorative" val="1"/>
              </a:ext>
            </a:extLst>
          </p:cNvPr>
          <p:cNvCxnSpPr/>
          <p:nvPr/>
        </p:nvCxnSpPr>
        <p:spPr>
          <a:xfrm>
            <a:off x="795550" y="5701476"/>
            <a:ext cx="344494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9986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5EEB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174673" y="1122352"/>
            <a:ext cx="7017327" cy="782782"/>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195898"/>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rPr>
              <a:t>Decoding the interviews</a:t>
            </a:r>
          </a:p>
        </p:txBody>
      </p:sp>
      <p:sp>
        <p:nvSpPr>
          <p:cNvPr id="5" name="Title 1">
            <a:extLst>
              <a:ext uri="{FF2B5EF4-FFF2-40B4-BE49-F238E27FC236}">
                <a16:creationId xmlns:a16="http://schemas.microsoft.com/office/drawing/2014/main" id="{E6B7411A-0021-935D-3D4B-6D2DCEDFC6A4}"/>
              </a:ext>
            </a:extLst>
          </p:cNvPr>
          <p:cNvSpPr txBox="1">
            <a:spLocks/>
          </p:cNvSpPr>
          <p:nvPr/>
        </p:nvSpPr>
        <p:spPr>
          <a:xfrm>
            <a:off x="5323866" y="2044004"/>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3200" b="1">
                <a:solidFill>
                  <a:srgbClr val="253643"/>
                </a:solidFill>
                <a:latin typeface="Raleway" panose="020B0503030101060003" pitchFamily="34" charset="0"/>
                <a:ea typeface="+mn-ea"/>
                <a:cs typeface="+mn-cs"/>
              </a:rPr>
              <a:t>13 participants</a:t>
            </a:r>
          </a:p>
        </p:txBody>
      </p:sp>
      <p:sp>
        <p:nvSpPr>
          <p:cNvPr id="8" name="TextBox 7">
            <a:extLst>
              <a:ext uri="{FF2B5EF4-FFF2-40B4-BE49-F238E27FC236}">
                <a16:creationId xmlns:a16="http://schemas.microsoft.com/office/drawing/2014/main" id="{E4A23355-0451-BD23-0DEF-0EBA57BC5D6B}"/>
              </a:ext>
            </a:extLst>
          </p:cNvPr>
          <p:cNvSpPr txBox="1"/>
          <p:nvPr/>
        </p:nvSpPr>
        <p:spPr>
          <a:xfrm>
            <a:off x="5323866" y="2628779"/>
            <a:ext cx="5902933" cy="646331"/>
          </a:xfrm>
          <a:prstGeom prst="rect">
            <a:avLst/>
          </a:prstGeom>
          <a:noFill/>
        </p:spPr>
        <p:txBody>
          <a:bodyPr wrap="square" rtlCol="0">
            <a:spAutoFit/>
          </a:bodyPr>
          <a:lstStyle/>
          <a:p>
            <a:r>
              <a:rPr lang="en-US">
                <a:solidFill>
                  <a:srgbClr val="253643"/>
                </a:solidFill>
                <a:effectLst/>
                <a:latin typeface="Raleway" panose="020B0503030101060003" pitchFamily="34" charset="0"/>
              </a:rPr>
              <a:t>A diverse combination of immigrants, Canadian locals, students, professionals were interviewed.</a:t>
            </a:r>
            <a:endParaRPr lang="en-CA">
              <a:solidFill>
                <a:srgbClr val="253643"/>
              </a:solidFill>
              <a:latin typeface="Raleway" panose="020B0503030101060003" pitchFamily="34" charset="0"/>
            </a:endParaRPr>
          </a:p>
        </p:txBody>
      </p:sp>
      <p:sp>
        <p:nvSpPr>
          <p:cNvPr id="10" name="Title 1">
            <a:extLst>
              <a:ext uri="{FF2B5EF4-FFF2-40B4-BE49-F238E27FC236}">
                <a16:creationId xmlns:a16="http://schemas.microsoft.com/office/drawing/2014/main" id="{4D4F0101-950D-3DFF-046D-3B3A522B0EE1}"/>
              </a:ext>
            </a:extLst>
          </p:cNvPr>
          <p:cNvSpPr txBox="1">
            <a:spLocks/>
          </p:cNvSpPr>
          <p:nvPr/>
        </p:nvSpPr>
        <p:spPr>
          <a:xfrm>
            <a:off x="5323866" y="3213554"/>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3200" b="1">
                <a:solidFill>
                  <a:srgbClr val="253643"/>
                </a:solidFill>
                <a:latin typeface="Raleway" panose="020B0503030101060003" pitchFamily="34" charset="0"/>
                <a:ea typeface="+mn-ea"/>
                <a:cs typeface="+mn-cs"/>
              </a:rPr>
              <a:t>22 to 48 years old</a:t>
            </a:r>
          </a:p>
        </p:txBody>
      </p:sp>
      <p:sp>
        <p:nvSpPr>
          <p:cNvPr id="9" name="TextBox 8">
            <a:extLst>
              <a:ext uri="{FF2B5EF4-FFF2-40B4-BE49-F238E27FC236}">
                <a16:creationId xmlns:a16="http://schemas.microsoft.com/office/drawing/2014/main" id="{558BAE4D-585F-D3C7-63B5-D5197C70B39E}"/>
              </a:ext>
            </a:extLst>
          </p:cNvPr>
          <p:cNvSpPr txBox="1"/>
          <p:nvPr/>
        </p:nvSpPr>
        <p:spPr>
          <a:xfrm>
            <a:off x="5323866" y="3798329"/>
            <a:ext cx="5902933" cy="369332"/>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Overall age range recorded among participants.</a:t>
            </a:r>
            <a:endParaRPr lang="en-CA" dirty="0">
              <a:solidFill>
                <a:srgbClr val="253643"/>
              </a:solidFill>
              <a:latin typeface="Raleway" panose="020B0503030101060003" pitchFamily="34" charset="0"/>
            </a:endParaRPr>
          </a:p>
        </p:txBody>
      </p:sp>
      <p:sp>
        <p:nvSpPr>
          <p:cNvPr id="14" name="Title 1">
            <a:extLst>
              <a:ext uri="{FF2B5EF4-FFF2-40B4-BE49-F238E27FC236}">
                <a16:creationId xmlns:a16="http://schemas.microsoft.com/office/drawing/2014/main" id="{EF8082F3-5493-0892-3A94-5D68C3C9BFA2}"/>
              </a:ext>
            </a:extLst>
          </p:cNvPr>
          <p:cNvSpPr txBox="1">
            <a:spLocks/>
          </p:cNvSpPr>
          <p:nvPr/>
        </p:nvSpPr>
        <p:spPr>
          <a:xfrm>
            <a:off x="5323866" y="4106105"/>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3200" b="1">
                <a:solidFill>
                  <a:srgbClr val="253643"/>
                </a:solidFill>
                <a:latin typeface="Raleway" panose="020B0503030101060003" pitchFamily="34" charset="0"/>
                <a:ea typeface="+mn-ea"/>
                <a:cs typeface="+mn-cs"/>
              </a:rPr>
              <a:t>5 countries</a:t>
            </a:r>
          </a:p>
        </p:txBody>
      </p:sp>
      <p:sp>
        <p:nvSpPr>
          <p:cNvPr id="13" name="TextBox 12">
            <a:extLst>
              <a:ext uri="{FF2B5EF4-FFF2-40B4-BE49-F238E27FC236}">
                <a16:creationId xmlns:a16="http://schemas.microsoft.com/office/drawing/2014/main" id="{09AD2B4E-74B8-6D4E-D0B0-4808D799DF0C}"/>
              </a:ext>
            </a:extLst>
          </p:cNvPr>
          <p:cNvSpPr txBox="1"/>
          <p:nvPr/>
        </p:nvSpPr>
        <p:spPr>
          <a:xfrm>
            <a:off x="5323866" y="4690880"/>
            <a:ext cx="5902933" cy="646331"/>
          </a:xfrm>
          <a:prstGeom prst="rect">
            <a:avLst/>
          </a:prstGeom>
          <a:noFill/>
        </p:spPr>
        <p:txBody>
          <a:bodyPr wrap="square" rtlCol="0">
            <a:spAutoFit/>
          </a:bodyPr>
          <a:lstStyle/>
          <a:p>
            <a:r>
              <a:rPr lang="en-US">
                <a:solidFill>
                  <a:srgbClr val="253643"/>
                </a:solidFill>
                <a:effectLst/>
                <a:latin typeface="Raleway" panose="020B0503030101060003" pitchFamily="34" charset="0"/>
              </a:rPr>
              <a:t>Participants had experience from financial systems in Pakistan, Finland, USA, India and Canada.</a:t>
            </a:r>
            <a:endParaRPr lang="en-CA">
              <a:solidFill>
                <a:srgbClr val="253643"/>
              </a:solidFill>
              <a:latin typeface="Raleway" panose="020B0503030101060003" pitchFamily="34" charset="0"/>
            </a:endParaRPr>
          </a:p>
        </p:txBody>
      </p:sp>
      <p:sp>
        <p:nvSpPr>
          <p:cNvPr id="16" name="Title 1">
            <a:extLst>
              <a:ext uri="{FF2B5EF4-FFF2-40B4-BE49-F238E27FC236}">
                <a16:creationId xmlns:a16="http://schemas.microsoft.com/office/drawing/2014/main" id="{62D158D2-F1F6-7156-285E-908AECD6F33F}"/>
              </a:ext>
            </a:extLst>
          </p:cNvPr>
          <p:cNvSpPr txBox="1">
            <a:spLocks/>
          </p:cNvSpPr>
          <p:nvPr/>
        </p:nvSpPr>
        <p:spPr>
          <a:xfrm>
            <a:off x="5323865" y="5337211"/>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3200" b="1">
                <a:solidFill>
                  <a:srgbClr val="253643"/>
                </a:solidFill>
                <a:latin typeface="Raleway" panose="020B0503030101060003" pitchFamily="34" charset="0"/>
                <a:ea typeface="+mn-ea"/>
                <a:cs typeface="+mn-cs"/>
              </a:rPr>
              <a:t>30 to 50 minutes</a:t>
            </a:r>
          </a:p>
        </p:txBody>
      </p:sp>
      <p:sp>
        <p:nvSpPr>
          <p:cNvPr id="15" name="TextBox 14">
            <a:extLst>
              <a:ext uri="{FF2B5EF4-FFF2-40B4-BE49-F238E27FC236}">
                <a16:creationId xmlns:a16="http://schemas.microsoft.com/office/drawing/2014/main" id="{99635F85-BA3E-422D-E679-8B0A4BD05D10}"/>
              </a:ext>
            </a:extLst>
          </p:cNvPr>
          <p:cNvSpPr txBox="1"/>
          <p:nvPr/>
        </p:nvSpPr>
        <p:spPr>
          <a:xfrm>
            <a:off x="5323865" y="5921986"/>
            <a:ext cx="5902933" cy="646331"/>
          </a:xfrm>
          <a:prstGeom prst="rect">
            <a:avLst/>
          </a:prstGeom>
          <a:noFill/>
        </p:spPr>
        <p:txBody>
          <a:bodyPr wrap="square" rtlCol="0">
            <a:spAutoFit/>
          </a:bodyPr>
          <a:lstStyle/>
          <a:p>
            <a:r>
              <a:rPr lang="en-US">
                <a:solidFill>
                  <a:srgbClr val="253643"/>
                </a:solidFill>
                <a:effectLst/>
                <a:latin typeface="Raleway" panose="020B0503030101060003" pitchFamily="34" charset="0"/>
              </a:rPr>
              <a:t>Open-ended questions led to discussions of varied length regarding the subject.</a:t>
            </a:r>
            <a:endParaRPr lang="en-CA">
              <a:solidFill>
                <a:srgbClr val="253643"/>
              </a:solidFill>
              <a:latin typeface="Raleway" panose="020B0503030101060003" pitchFamily="34" charset="0"/>
            </a:endParaRPr>
          </a:p>
        </p:txBody>
      </p:sp>
      <p:pic>
        <p:nvPicPr>
          <p:cNvPr id="3" name="Picture 2" descr="Silhouettes of 13 busts of simple human figures, to signify the 13 participants of the research.">
            <a:extLst>
              <a:ext uri="{FF2B5EF4-FFF2-40B4-BE49-F238E27FC236}">
                <a16:creationId xmlns:a16="http://schemas.microsoft.com/office/drawing/2014/main" id="{236ECDE0-7B81-3CCC-077F-76B174CB39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568" y="2691244"/>
            <a:ext cx="1427242" cy="2078455"/>
          </a:xfrm>
          <a:prstGeom prst="rect">
            <a:avLst/>
          </a:prstGeom>
        </p:spPr>
      </p:pic>
    </p:spTree>
    <p:extLst>
      <p:ext uri="{BB962C8B-B14F-4D97-AF65-F5344CB8AC3E}">
        <p14:creationId xmlns:p14="http://schemas.microsoft.com/office/powerpoint/2010/main" val="752612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5EEB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174673" y="1475643"/>
            <a:ext cx="7017327" cy="782782"/>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549189"/>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Decoding the questions</a:t>
            </a:r>
          </a:p>
        </p:txBody>
      </p:sp>
      <p:sp>
        <p:nvSpPr>
          <p:cNvPr id="8" name="TextBox 7">
            <a:extLst>
              <a:ext uri="{FF2B5EF4-FFF2-40B4-BE49-F238E27FC236}">
                <a16:creationId xmlns:a16="http://schemas.microsoft.com/office/drawing/2014/main" id="{E4A23355-0451-BD23-0DEF-0EBA57BC5D6B}"/>
              </a:ext>
            </a:extLst>
          </p:cNvPr>
          <p:cNvSpPr txBox="1"/>
          <p:nvPr/>
        </p:nvSpPr>
        <p:spPr>
          <a:xfrm>
            <a:off x="5323866" y="2628779"/>
            <a:ext cx="5902933" cy="3416320"/>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The only specific parameter considered for the recruitment and the project overall is an understanding of spoken and written English, which thereby impacts the outputs as well.</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The questions ranged across the following topics-</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Professional and educational background.</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Financial experience.</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Past interactions with monetary systems.</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Understanding and outlook towards money.</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Lifecycle of money and desired financial goals.</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Importance of financial literacy.</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Learning mechanisms associated with the same.</a:t>
            </a:r>
            <a:endParaRPr lang="en-CA" dirty="0">
              <a:solidFill>
                <a:srgbClr val="253643"/>
              </a:solidFill>
              <a:latin typeface="Raleway" panose="020B0503030101060003" pitchFamily="34" charset="0"/>
            </a:endParaRPr>
          </a:p>
        </p:txBody>
      </p:sp>
      <p:pic>
        <p:nvPicPr>
          <p:cNvPr id="4" name="Picture 3" descr="A blue question mark.">
            <a:extLst>
              <a:ext uri="{FF2B5EF4-FFF2-40B4-BE49-F238E27FC236}">
                <a16:creationId xmlns:a16="http://schemas.microsoft.com/office/drawing/2014/main" id="{D4893675-2C33-3F42-360E-27884CC0A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2989" y="2055453"/>
            <a:ext cx="1420258" cy="2439313"/>
          </a:xfrm>
          <a:prstGeom prst="rect">
            <a:avLst/>
          </a:prstGeom>
        </p:spPr>
      </p:pic>
    </p:spTree>
    <p:extLst>
      <p:ext uri="{BB962C8B-B14F-4D97-AF65-F5344CB8AC3E}">
        <p14:creationId xmlns:p14="http://schemas.microsoft.com/office/powerpoint/2010/main" val="4006838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174674" y="1475642"/>
            <a:ext cx="5902934" cy="5382357"/>
          </a:xfrm>
          <a:prstGeom prst="rect">
            <a:avLst/>
          </a:prstGeom>
          <a:solidFill>
            <a:srgbClr val="E7E1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549189"/>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rPr>
              <a:t>Emerging Themes</a:t>
            </a:r>
          </a:p>
        </p:txBody>
      </p:sp>
      <p:sp>
        <p:nvSpPr>
          <p:cNvPr id="8" name="TextBox 7">
            <a:extLst>
              <a:ext uri="{FF2B5EF4-FFF2-40B4-BE49-F238E27FC236}">
                <a16:creationId xmlns:a16="http://schemas.microsoft.com/office/drawing/2014/main" id="{E4A23355-0451-BD23-0DEF-0EBA57BC5D6B}"/>
              </a:ext>
            </a:extLst>
          </p:cNvPr>
          <p:cNvSpPr txBox="1"/>
          <p:nvPr/>
        </p:nvSpPr>
        <p:spPr>
          <a:xfrm>
            <a:off x="5323866" y="2628779"/>
            <a:ext cx="5902933" cy="341632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253643"/>
                </a:solidFill>
                <a:effectLst/>
                <a:latin typeface="Raleway" panose="020B0503030101060003" pitchFamily="34" charset="0"/>
              </a:rPr>
              <a:t>What are the first challenges that one faces?</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By when do these doubts need to be addressed?</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Is there a particular segment within the financial system that is potently challenging?</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What measures are already in place and why are they falling short?</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Does one method supersede the other?</a:t>
            </a:r>
          </a:p>
          <a:p>
            <a:r>
              <a:rPr lang="en-US" dirty="0">
                <a:solidFill>
                  <a:srgbClr val="253643"/>
                </a:solidFill>
                <a:effectLst/>
                <a:latin typeface="Raleway" panose="020B0503030101060003" pitchFamily="34" charset="0"/>
              </a:rPr>
              <a:t>Themes that emerged are as follows-</a:t>
            </a:r>
          </a:p>
          <a:p>
            <a:pPr marL="285750" indent="-285750">
              <a:buFont typeface="Arial" panose="020B0604020202020204" pitchFamily="34" charset="0"/>
              <a:buChar char="•"/>
            </a:pPr>
            <a:r>
              <a:rPr lang="en-US" dirty="0">
                <a:solidFill>
                  <a:srgbClr val="253643"/>
                </a:solidFill>
                <a:latin typeface="Raleway" panose="020B0503030101060003" pitchFamily="34" charset="0"/>
              </a:rPr>
              <a:t>Banking.</a:t>
            </a:r>
          </a:p>
          <a:p>
            <a:pPr marL="285750" indent="-285750">
              <a:buFont typeface="Arial" panose="020B0604020202020204" pitchFamily="34" charset="0"/>
              <a:buChar char="•"/>
            </a:pPr>
            <a:r>
              <a:rPr lang="en-US" dirty="0">
                <a:solidFill>
                  <a:srgbClr val="253643"/>
                </a:solidFill>
                <a:latin typeface="Raleway" panose="020B0503030101060003" pitchFamily="34" charset="0"/>
              </a:rPr>
              <a:t>Taxation.</a:t>
            </a:r>
          </a:p>
          <a:p>
            <a:pPr marL="285750" indent="-285750">
              <a:buFont typeface="Arial" panose="020B0604020202020204" pitchFamily="34" charset="0"/>
              <a:buChar char="•"/>
            </a:pPr>
            <a:r>
              <a:rPr lang="en-US" dirty="0">
                <a:solidFill>
                  <a:srgbClr val="253643"/>
                </a:solidFill>
                <a:latin typeface="Raleway" panose="020B0503030101060003" pitchFamily="34" charset="0"/>
              </a:rPr>
              <a:t>Earning, spending, saving.</a:t>
            </a:r>
          </a:p>
          <a:p>
            <a:pPr marL="285750" indent="-285750">
              <a:buFont typeface="Arial" panose="020B0604020202020204" pitchFamily="34" charset="0"/>
              <a:buChar char="•"/>
            </a:pPr>
            <a:r>
              <a:rPr lang="en-US" dirty="0">
                <a:solidFill>
                  <a:srgbClr val="253643"/>
                </a:solidFill>
                <a:latin typeface="Raleway" panose="020B0503030101060003" pitchFamily="34" charset="0"/>
              </a:rPr>
              <a:t>Investing.</a:t>
            </a:r>
            <a:endParaRPr lang="en-CA" dirty="0">
              <a:solidFill>
                <a:srgbClr val="253643"/>
              </a:solidFill>
              <a:latin typeface="Raleway" panose="020B0503030101060003" pitchFamily="34" charset="0"/>
            </a:endParaRPr>
          </a:p>
        </p:txBody>
      </p:sp>
      <p:pic>
        <p:nvPicPr>
          <p:cNvPr id="3" name="Picture 2" descr="Infographic with a question mark above the symbols for banking, taxation, saving and investment.">
            <a:extLst>
              <a:ext uri="{FF2B5EF4-FFF2-40B4-BE49-F238E27FC236}">
                <a16:creationId xmlns:a16="http://schemas.microsoft.com/office/drawing/2014/main" id="{672F1EA9-950A-DAC0-036A-466252F1A7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4478" y="2628779"/>
            <a:ext cx="2649377" cy="1931837"/>
          </a:xfrm>
          <a:prstGeom prst="rect">
            <a:avLst/>
          </a:prstGeom>
        </p:spPr>
      </p:pic>
    </p:spTree>
    <p:extLst>
      <p:ext uri="{BB962C8B-B14F-4D97-AF65-F5344CB8AC3E}">
        <p14:creationId xmlns:p14="http://schemas.microsoft.com/office/powerpoint/2010/main" val="553743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5364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174674" y="0"/>
            <a:ext cx="3605644" cy="2275609"/>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549189"/>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rPr>
              <a:t>Design outputs</a:t>
            </a:r>
          </a:p>
        </p:txBody>
      </p:sp>
      <p:sp>
        <p:nvSpPr>
          <p:cNvPr id="8" name="TextBox 7">
            <a:extLst>
              <a:ext uri="{FF2B5EF4-FFF2-40B4-BE49-F238E27FC236}">
                <a16:creationId xmlns:a16="http://schemas.microsoft.com/office/drawing/2014/main" id="{E4A23355-0451-BD23-0DEF-0EBA57BC5D6B}"/>
              </a:ext>
            </a:extLst>
          </p:cNvPr>
          <p:cNvSpPr txBox="1"/>
          <p:nvPr/>
        </p:nvSpPr>
        <p:spPr>
          <a:xfrm>
            <a:off x="5323866" y="2628779"/>
            <a:ext cx="5902933" cy="2862322"/>
          </a:xfrm>
          <a:prstGeom prst="rect">
            <a:avLst/>
          </a:prstGeom>
          <a:noFill/>
        </p:spPr>
        <p:txBody>
          <a:bodyPr wrap="square" rtlCol="0">
            <a:spAutoFit/>
          </a:bodyPr>
          <a:lstStyle/>
          <a:p>
            <a:r>
              <a:rPr lang="en-US" dirty="0">
                <a:solidFill>
                  <a:schemeClr val="bg1"/>
                </a:solidFill>
                <a:effectLst/>
                <a:latin typeface="Raleway" panose="020B0503030101060003" pitchFamily="34" charset="0"/>
              </a:rPr>
              <a:t>These designs emerged from the responses given by the participants and represent their pain-points.</a:t>
            </a:r>
          </a:p>
          <a:p>
            <a:endParaRPr lang="en-US" dirty="0">
              <a:solidFill>
                <a:schemeClr val="bg1"/>
              </a:solidFill>
              <a:latin typeface="Raleway" panose="020B0503030101060003" pitchFamily="34" charset="0"/>
            </a:endParaRPr>
          </a:p>
          <a:p>
            <a:r>
              <a:rPr lang="en-US" dirty="0">
                <a:solidFill>
                  <a:schemeClr val="bg1"/>
                </a:solidFill>
                <a:effectLst/>
                <a:latin typeface="Raleway" panose="020B0503030101060003" pitchFamily="34" charset="0"/>
              </a:rPr>
              <a:t>The idea is to visualize simple info-graphics to explain these financial concepts rather than relying on terminology and jargon.</a:t>
            </a:r>
          </a:p>
          <a:p>
            <a:endParaRPr lang="en-US" dirty="0">
              <a:solidFill>
                <a:schemeClr val="bg1"/>
              </a:solidFill>
              <a:latin typeface="Raleway" panose="020B0503030101060003" pitchFamily="34" charset="0"/>
            </a:endParaRPr>
          </a:p>
          <a:p>
            <a:r>
              <a:rPr lang="en-US" dirty="0">
                <a:solidFill>
                  <a:schemeClr val="bg1"/>
                </a:solidFill>
                <a:effectLst/>
                <a:latin typeface="Raleway" panose="020B0503030101060003" pitchFamily="34" charset="0"/>
              </a:rPr>
              <a:t>The attempt is to uncover the journey that ensues upon their arrival in Canada / their initial interactions with the financial system.</a:t>
            </a:r>
            <a:endParaRPr lang="en-CA" dirty="0">
              <a:solidFill>
                <a:schemeClr val="bg1"/>
              </a:solidFill>
              <a:latin typeface="Raleway" panose="020B0503030101060003" pitchFamily="34" charset="0"/>
            </a:endParaRPr>
          </a:p>
        </p:txBody>
      </p:sp>
      <p:sp>
        <p:nvSpPr>
          <p:cNvPr id="2" name="Rectangle 1">
            <a:extLst>
              <a:ext uri="{FF2B5EF4-FFF2-40B4-BE49-F238E27FC236}">
                <a16:creationId xmlns:a16="http://schemas.microsoft.com/office/drawing/2014/main" id="{BE97185E-3658-CE2A-3047-FA600EC6AF69}"/>
              </a:ext>
              <a:ext uri="{C183D7F6-B498-43B3-948B-1728B52AA6E4}">
                <adec:decorative xmlns:adec="http://schemas.microsoft.com/office/drawing/2017/decorative" val="1"/>
              </a:ext>
            </a:extLst>
          </p:cNvPr>
          <p:cNvSpPr/>
          <p:nvPr/>
        </p:nvSpPr>
        <p:spPr>
          <a:xfrm>
            <a:off x="868488" y="2413590"/>
            <a:ext cx="3395168" cy="65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FF6AA581-45BD-C5DD-09EB-D79FAFE9FA18}"/>
              </a:ext>
            </a:extLst>
          </p:cNvPr>
          <p:cNvSpPr txBox="1"/>
          <p:nvPr/>
        </p:nvSpPr>
        <p:spPr>
          <a:xfrm>
            <a:off x="1347332" y="2557064"/>
            <a:ext cx="2437479" cy="369332"/>
          </a:xfrm>
          <a:prstGeom prst="rect">
            <a:avLst/>
          </a:prstGeom>
          <a:noFill/>
        </p:spPr>
        <p:txBody>
          <a:bodyPr wrap="square" rtlCol="0">
            <a:spAutoFit/>
          </a:bodyPr>
          <a:lstStyle/>
          <a:p>
            <a:pPr algn="ctr"/>
            <a:r>
              <a:rPr lang="en-US" b="1" dirty="0">
                <a:solidFill>
                  <a:srgbClr val="253643"/>
                </a:solidFill>
                <a:effectLst/>
                <a:latin typeface="Raleway" panose="020B0503030101060003" pitchFamily="34" charset="0"/>
              </a:rPr>
              <a:t>Informal Interviews</a:t>
            </a:r>
            <a:endParaRPr lang="en-CA" b="1" dirty="0">
              <a:solidFill>
                <a:srgbClr val="253643"/>
              </a:solidFill>
              <a:latin typeface="Raleway" panose="020B0503030101060003" pitchFamily="34" charset="0"/>
            </a:endParaRPr>
          </a:p>
        </p:txBody>
      </p:sp>
      <p:sp>
        <p:nvSpPr>
          <p:cNvPr id="5" name="Rectangle 4">
            <a:extLst>
              <a:ext uri="{FF2B5EF4-FFF2-40B4-BE49-F238E27FC236}">
                <a16:creationId xmlns:a16="http://schemas.microsoft.com/office/drawing/2014/main" id="{25575CCC-B4C6-7C6C-8C49-C19DDED83A12}"/>
              </a:ext>
              <a:ext uri="{C183D7F6-B498-43B3-948B-1728B52AA6E4}">
                <adec:decorative xmlns:adec="http://schemas.microsoft.com/office/drawing/2017/decorative" val="1"/>
              </a:ext>
            </a:extLst>
          </p:cNvPr>
          <p:cNvSpPr/>
          <p:nvPr/>
        </p:nvSpPr>
        <p:spPr>
          <a:xfrm>
            <a:off x="868488" y="3205249"/>
            <a:ext cx="3395168" cy="65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1E2AF9F0-171E-E2CC-0688-2A54D11CB7EF}"/>
              </a:ext>
            </a:extLst>
          </p:cNvPr>
          <p:cNvSpPr txBox="1"/>
          <p:nvPr/>
        </p:nvSpPr>
        <p:spPr>
          <a:xfrm>
            <a:off x="1187653" y="3348723"/>
            <a:ext cx="2756835" cy="369332"/>
          </a:xfrm>
          <a:prstGeom prst="rect">
            <a:avLst/>
          </a:prstGeom>
          <a:noFill/>
        </p:spPr>
        <p:txBody>
          <a:bodyPr wrap="square" rtlCol="0">
            <a:spAutoFit/>
          </a:bodyPr>
          <a:lstStyle/>
          <a:p>
            <a:pPr algn="ctr"/>
            <a:r>
              <a:rPr lang="en-US" b="1">
                <a:solidFill>
                  <a:srgbClr val="253643"/>
                </a:solidFill>
                <a:latin typeface="Raleway" panose="020B0503030101060003" pitchFamily="34" charset="0"/>
              </a:rPr>
              <a:t>Categorizing Themes</a:t>
            </a:r>
            <a:endParaRPr lang="en-CA" b="1">
              <a:solidFill>
                <a:srgbClr val="253643"/>
              </a:solidFill>
              <a:latin typeface="Raleway" panose="020B0503030101060003" pitchFamily="34" charset="0"/>
            </a:endParaRPr>
          </a:p>
        </p:txBody>
      </p:sp>
      <p:sp>
        <p:nvSpPr>
          <p:cNvPr id="10" name="Rectangle 9">
            <a:extLst>
              <a:ext uri="{FF2B5EF4-FFF2-40B4-BE49-F238E27FC236}">
                <a16:creationId xmlns:a16="http://schemas.microsoft.com/office/drawing/2014/main" id="{3589CF0B-9E31-7A70-7D0A-6DD5F9B61A96}"/>
              </a:ext>
              <a:ext uri="{C183D7F6-B498-43B3-948B-1728B52AA6E4}">
                <adec:decorative xmlns:adec="http://schemas.microsoft.com/office/drawing/2017/decorative" val="1"/>
              </a:ext>
            </a:extLst>
          </p:cNvPr>
          <p:cNvSpPr/>
          <p:nvPr/>
        </p:nvSpPr>
        <p:spPr>
          <a:xfrm>
            <a:off x="868488" y="3989054"/>
            <a:ext cx="3395168" cy="65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4E6FF6AC-0EB0-8837-C75B-2E538F63335E}"/>
              </a:ext>
            </a:extLst>
          </p:cNvPr>
          <p:cNvSpPr txBox="1"/>
          <p:nvPr/>
        </p:nvSpPr>
        <p:spPr>
          <a:xfrm>
            <a:off x="1347332" y="4132528"/>
            <a:ext cx="2437479" cy="369332"/>
          </a:xfrm>
          <a:prstGeom prst="rect">
            <a:avLst/>
          </a:prstGeom>
          <a:noFill/>
        </p:spPr>
        <p:txBody>
          <a:bodyPr wrap="square" rtlCol="0">
            <a:spAutoFit/>
          </a:bodyPr>
          <a:lstStyle/>
          <a:p>
            <a:pPr algn="ctr"/>
            <a:r>
              <a:rPr lang="en-US" b="1">
                <a:solidFill>
                  <a:srgbClr val="253643"/>
                </a:solidFill>
                <a:effectLst/>
                <a:latin typeface="Raleway" panose="020B0503030101060003" pitchFamily="34" charset="0"/>
              </a:rPr>
              <a:t>Scrutinizing Data</a:t>
            </a:r>
            <a:endParaRPr lang="en-CA" b="1">
              <a:solidFill>
                <a:srgbClr val="253643"/>
              </a:solidFill>
              <a:latin typeface="Raleway" panose="020B0503030101060003" pitchFamily="34" charset="0"/>
            </a:endParaRPr>
          </a:p>
        </p:txBody>
      </p:sp>
      <p:sp>
        <p:nvSpPr>
          <p:cNvPr id="12" name="Rectangle 11">
            <a:extLst>
              <a:ext uri="{FF2B5EF4-FFF2-40B4-BE49-F238E27FC236}">
                <a16:creationId xmlns:a16="http://schemas.microsoft.com/office/drawing/2014/main" id="{B1E12C77-055F-2A50-55EC-274B9C0CC0B0}"/>
              </a:ext>
              <a:ext uri="{C183D7F6-B498-43B3-948B-1728B52AA6E4}">
                <adec:decorative xmlns:adec="http://schemas.microsoft.com/office/drawing/2017/decorative" val="1"/>
              </a:ext>
            </a:extLst>
          </p:cNvPr>
          <p:cNvSpPr/>
          <p:nvPr/>
        </p:nvSpPr>
        <p:spPr>
          <a:xfrm>
            <a:off x="868488" y="4772859"/>
            <a:ext cx="3395168" cy="65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a:extLst>
              <a:ext uri="{FF2B5EF4-FFF2-40B4-BE49-F238E27FC236}">
                <a16:creationId xmlns:a16="http://schemas.microsoft.com/office/drawing/2014/main" id="{123EBDEC-9B5A-C4F9-9E82-999AA37FB99C}"/>
              </a:ext>
            </a:extLst>
          </p:cNvPr>
          <p:cNvSpPr txBox="1"/>
          <p:nvPr/>
        </p:nvSpPr>
        <p:spPr>
          <a:xfrm>
            <a:off x="965201" y="4916333"/>
            <a:ext cx="3214035" cy="369332"/>
          </a:xfrm>
          <a:prstGeom prst="rect">
            <a:avLst/>
          </a:prstGeom>
          <a:noFill/>
        </p:spPr>
        <p:txBody>
          <a:bodyPr wrap="square" rtlCol="0">
            <a:spAutoFit/>
          </a:bodyPr>
          <a:lstStyle/>
          <a:p>
            <a:pPr algn="ctr"/>
            <a:r>
              <a:rPr lang="en-US" b="1">
                <a:solidFill>
                  <a:srgbClr val="253643"/>
                </a:solidFill>
                <a:effectLst/>
                <a:latin typeface="Raleway" panose="020B0503030101060003" pitchFamily="34" charset="0"/>
              </a:rPr>
              <a:t>Infographic Development</a:t>
            </a:r>
            <a:endParaRPr lang="en-CA" b="1">
              <a:solidFill>
                <a:srgbClr val="253643"/>
              </a:solidFill>
              <a:latin typeface="Raleway" panose="020B0503030101060003" pitchFamily="34" charset="0"/>
            </a:endParaRPr>
          </a:p>
        </p:txBody>
      </p:sp>
      <p:sp>
        <p:nvSpPr>
          <p:cNvPr id="14" name="Rectangle 13">
            <a:extLst>
              <a:ext uri="{FF2B5EF4-FFF2-40B4-BE49-F238E27FC236}">
                <a16:creationId xmlns:a16="http://schemas.microsoft.com/office/drawing/2014/main" id="{C5A82521-DE20-EEE6-553D-E4FFC18BCC9F}"/>
              </a:ext>
              <a:ext uri="{C183D7F6-B498-43B3-948B-1728B52AA6E4}">
                <adec:decorative xmlns:adec="http://schemas.microsoft.com/office/drawing/2017/decorative" val="1"/>
              </a:ext>
            </a:extLst>
          </p:cNvPr>
          <p:cNvSpPr/>
          <p:nvPr/>
        </p:nvSpPr>
        <p:spPr>
          <a:xfrm>
            <a:off x="868488" y="5572613"/>
            <a:ext cx="3395168" cy="65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63085B17-6793-98E7-1A4A-8A22A7FF3E42}"/>
              </a:ext>
            </a:extLst>
          </p:cNvPr>
          <p:cNvSpPr txBox="1"/>
          <p:nvPr/>
        </p:nvSpPr>
        <p:spPr>
          <a:xfrm>
            <a:off x="1267492" y="5716087"/>
            <a:ext cx="2597156" cy="369332"/>
          </a:xfrm>
          <a:prstGeom prst="rect">
            <a:avLst/>
          </a:prstGeom>
          <a:noFill/>
        </p:spPr>
        <p:txBody>
          <a:bodyPr wrap="square" rtlCol="0">
            <a:spAutoFit/>
          </a:bodyPr>
          <a:lstStyle/>
          <a:p>
            <a:pPr algn="ctr"/>
            <a:r>
              <a:rPr lang="en-US" b="1">
                <a:solidFill>
                  <a:srgbClr val="253643"/>
                </a:solidFill>
                <a:effectLst/>
                <a:latin typeface="Raleway" panose="020B0503030101060003" pitchFamily="34" charset="0"/>
              </a:rPr>
              <a:t>Participant Feedback</a:t>
            </a:r>
            <a:endParaRPr lang="en-CA" b="1">
              <a:solidFill>
                <a:srgbClr val="253643"/>
              </a:solidFill>
              <a:latin typeface="Raleway" panose="020B0503030101060003" pitchFamily="34" charset="0"/>
            </a:endParaRPr>
          </a:p>
        </p:txBody>
      </p:sp>
    </p:spTree>
    <p:extLst>
      <p:ext uri="{BB962C8B-B14F-4D97-AF65-F5344CB8AC3E}">
        <p14:creationId xmlns:p14="http://schemas.microsoft.com/office/powerpoint/2010/main" val="2781855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3555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188500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Banking</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097077" cy="3416320"/>
          </a:xfrm>
          <a:prstGeom prst="rect">
            <a:avLst/>
          </a:prstGeom>
          <a:noFill/>
        </p:spPr>
        <p:txBody>
          <a:bodyPr wrap="square" rtlCol="0">
            <a:spAutoFit/>
          </a:bodyPr>
          <a:lstStyle/>
          <a:p>
            <a:r>
              <a:rPr lang="en-US" dirty="0">
                <a:solidFill>
                  <a:schemeClr val="bg1"/>
                </a:solidFill>
                <a:effectLst/>
                <a:latin typeface="Raleway" panose="020B0503030101060003" pitchFamily="34" charset="0"/>
              </a:rPr>
              <a:t>Banking is generally considered very jargon-heavy, making one satisfied if they know the bare minimum.</a:t>
            </a:r>
          </a:p>
          <a:p>
            <a:endParaRPr lang="en-US" dirty="0">
              <a:solidFill>
                <a:schemeClr val="bg1"/>
              </a:solidFill>
              <a:latin typeface="Raleway" panose="020B0503030101060003" pitchFamily="34" charset="0"/>
            </a:endParaRPr>
          </a:p>
          <a:p>
            <a:r>
              <a:rPr lang="en-US" dirty="0">
                <a:solidFill>
                  <a:schemeClr val="bg1"/>
                </a:solidFill>
                <a:effectLst/>
                <a:latin typeface="Raleway" panose="020B0503030101060003" pitchFamily="34" charset="0"/>
              </a:rPr>
              <a:t>Most banking websites present a UI that is based on ‘limited time offers’ and a notion of urgency to avail of certain benefits. </a:t>
            </a:r>
          </a:p>
          <a:p>
            <a:endParaRPr lang="en-US" dirty="0">
              <a:solidFill>
                <a:schemeClr val="bg1"/>
              </a:solidFill>
              <a:latin typeface="Raleway" panose="020B0503030101060003" pitchFamily="34" charset="0"/>
            </a:endParaRPr>
          </a:p>
          <a:p>
            <a:r>
              <a:rPr lang="en-US" dirty="0">
                <a:solidFill>
                  <a:schemeClr val="bg1"/>
                </a:solidFill>
                <a:effectLst/>
                <a:latin typeface="Raleway" panose="020B0503030101060003" pitchFamily="34" charset="0"/>
              </a:rPr>
              <a:t>Barring a few websites, there is no explanation of what these accounts are even meant for.</a:t>
            </a:r>
            <a:endParaRPr lang="en-CA" dirty="0">
              <a:solidFill>
                <a:schemeClr val="bg1"/>
              </a:solidFill>
              <a:latin typeface="Raleway" panose="020B0503030101060003" pitchFamily="34" charset="0"/>
            </a:endParaRPr>
          </a:p>
        </p:txBody>
      </p:sp>
      <p:pic>
        <p:nvPicPr>
          <p:cNvPr id="16" name="Picture 15" descr="A screenshot of the banking website homepages of TD Bank, CIBC, Scotiabank and Bank of Montreal. The intention was to highlight the words like 'premium, performance, ultimate, advantage, smart' etc, which show the artificial urgency created by banks.">
            <a:extLst>
              <a:ext uri="{FF2B5EF4-FFF2-40B4-BE49-F238E27FC236}">
                <a16:creationId xmlns:a16="http://schemas.microsoft.com/office/drawing/2014/main" id="{08CD6161-C5DB-6106-D839-FA4C857AA7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801" y="387406"/>
            <a:ext cx="6660687" cy="5777866"/>
          </a:xfrm>
          <a:prstGeom prst="rect">
            <a:avLst/>
          </a:prstGeom>
        </p:spPr>
      </p:pic>
      <p:sp>
        <p:nvSpPr>
          <p:cNvPr id="21" name="TextBox 20">
            <a:extLst>
              <a:ext uri="{FF2B5EF4-FFF2-40B4-BE49-F238E27FC236}">
                <a16:creationId xmlns:a16="http://schemas.microsoft.com/office/drawing/2014/main" id="{CADDF6A0-F745-031B-72B2-8BAAD1FEBFB6}"/>
              </a:ext>
            </a:extLst>
          </p:cNvPr>
          <p:cNvSpPr txBox="1"/>
          <p:nvPr/>
        </p:nvSpPr>
        <p:spPr>
          <a:xfrm>
            <a:off x="333685" y="6320163"/>
            <a:ext cx="5814412" cy="369332"/>
          </a:xfrm>
          <a:prstGeom prst="rect">
            <a:avLst/>
          </a:prstGeom>
          <a:noFill/>
        </p:spPr>
        <p:txBody>
          <a:bodyPr wrap="none" rtlCol="0">
            <a:spAutoFit/>
          </a:bodyPr>
          <a:lstStyle/>
          <a:p>
            <a:r>
              <a:rPr lang="en-CA" dirty="0">
                <a:solidFill>
                  <a:schemeClr val="bg1"/>
                </a:solidFill>
                <a:latin typeface="Raleway" panose="020B0503030101060003" pitchFamily="34" charset="0"/>
              </a:rPr>
              <a:t>Source: TD Bank, CIBC, Scotiabank, Bank of Montreal</a:t>
            </a:r>
          </a:p>
        </p:txBody>
      </p:sp>
    </p:spTree>
    <p:extLst>
      <p:ext uri="{BB962C8B-B14F-4D97-AF65-F5344CB8AC3E}">
        <p14:creationId xmlns:p14="http://schemas.microsoft.com/office/powerpoint/2010/main" val="3517448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39180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Banking Accounts</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89158" cy="2585323"/>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However, despite having a robust banking system, certain fundamental elements are not touched upon-</a:t>
            </a:r>
          </a:p>
          <a:p>
            <a:endParaRPr lang="en-US" dirty="0">
              <a:solidFill>
                <a:srgbClr val="253643"/>
              </a:solidFill>
              <a:effectLst/>
              <a:latin typeface="Raleway" panose="020B0503030101060003" pitchFamily="34" charset="0"/>
            </a:endParaRP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What are the basic accounts that one needs?</a:t>
            </a:r>
          </a:p>
          <a:p>
            <a:pPr marL="285750" indent="-285750">
              <a:buFont typeface="Arial" panose="020B0604020202020204" pitchFamily="34" charset="0"/>
              <a:buChar char="•"/>
            </a:pPr>
            <a:r>
              <a:rPr lang="en-US" dirty="0">
                <a:solidFill>
                  <a:srgbClr val="253643"/>
                </a:solidFill>
                <a:effectLst/>
                <a:latin typeface="Raleway" panose="020B0503030101060003" pitchFamily="34" charset="0"/>
              </a:rPr>
              <a:t>How should money move between accounts without accounting for any penalties?</a:t>
            </a:r>
            <a:endParaRPr lang="en-CA" dirty="0">
              <a:solidFill>
                <a:srgbClr val="253643"/>
              </a:solidFill>
              <a:latin typeface="Raleway" panose="020B0503030101060003" pitchFamily="34" charset="0"/>
            </a:endParaRPr>
          </a:p>
        </p:txBody>
      </p:sp>
      <p:pic>
        <p:nvPicPr>
          <p:cNvPr id="5" name="Picture 4" descr="Infographic of a bank account division into Chequing and Savings Account. A chequing account is meant for expenditure and transactions in general. A savings account is meant for keeping money safe and earning an interest over time.">
            <a:extLst>
              <a:ext uri="{FF2B5EF4-FFF2-40B4-BE49-F238E27FC236}">
                <a16:creationId xmlns:a16="http://schemas.microsoft.com/office/drawing/2014/main" id="{325D9C31-26E4-20C3-6736-07E727560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1" y="871853"/>
            <a:ext cx="4957984" cy="2311537"/>
          </a:xfrm>
          <a:prstGeom prst="rect">
            <a:avLst/>
          </a:prstGeom>
        </p:spPr>
      </p:pic>
      <p:pic>
        <p:nvPicPr>
          <p:cNvPr id="3" name="Picture 2" descr="Arrows pointing towards movement of money within chequing and savings account. The intention was to show the path of movement possible without incurring monetary penalties. Money can move freely into and out of chequing accounts but can only go into savings accounts. Money can be moved between chequing and savings accounts.">
            <a:extLst>
              <a:ext uri="{FF2B5EF4-FFF2-40B4-BE49-F238E27FC236}">
                <a16:creationId xmlns:a16="http://schemas.microsoft.com/office/drawing/2014/main" id="{252A030D-406C-C8BF-E090-CA48002FA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20" y="4029731"/>
            <a:ext cx="4572482" cy="2329252"/>
          </a:xfrm>
          <a:prstGeom prst="rect">
            <a:avLst/>
          </a:prstGeom>
        </p:spPr>
      </p:pic>
    </p:spTree>
    <p:extLst>
      <p:ext uri="{BB962C8B-B14F-4D97-AF65-F5344CB8AC3E}">
        <p14:creationId xmlns:p14="http://schemas.microsoft.com/office/powerpoint/2010/main" val="719064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049715"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Banking-Debit Card</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89158" cy="2862322"/>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Banks generally issue credit and debit cards which allows one to spend and receive money electronically.</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What they do not specify is how these mechanisms function or how money moves through the process.</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Let us take the first instance of when you pay by a Debit Card.</a:t>
            </a:r>
            <a:endParaRPr lang="en-CA" dirty="0">
              <a:solidFill>
                <a:srgbClr val="253643"/>
              </a:solidFill>
              <a:latin typeface="Raleway" panose="020B0503030101060003" pitchFamily="34" charset="0"/>
            </a:endParaRPr>
          </a:p>
        </p:txBody>
      </p:sp>
      <p:pic>
        <p:nvPicPr>
          <p:cNvPr id="10" name="Picture 9" descr="A diagram showing a debit card being linked to the chequing account.">
            <a:extLst>
              <a:ext uri="{FF2B5EF4-FFF2-40B4-BE49-F238E27FC236}">
                <a16:creationId xmlns:a16="http://schemas.microsoft.com/office/drawing/2014/main" id="{A551D5BD-5BBA-0133-94E8-5A9D7F3773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431" y="593296"/>
            <a:ext cx="3877110" cy="1457844"/>
          </a:xfrm>
          <a:prstGeom prst="rect">
            <a:avLst/>
          </a:prstGeom>
        </p:spPr>
      </p:pic>
      <p:pic>
        <p:nvPicPr>
          <p:cNvPr id="4" name="Picture 3" descr="An infographic showing 'when you purchase something with a debit card from a seller'.">
            <a:extLst>
              <a:ext uri="{FF2B5EF4-FFF2-40B4-BE49-F238E27FC236}">
                <a16:creationId xmlns:a16="http://schemas.microsoft.com/office/drawing/2014/main" id="{3EF8BDC8-D55F-8128-FC97-3DF3C3895D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7431" y="3023755"/>
            <a:ext cx="3877110" cy="1170987"/>
          </a:xfrm>
          <a:prstGeom prst="rect">
            <a:avLst/>
          </a:prstGeom>
        </p:spPr>
      </p:pic>
    </p:spTree>
    <p:extLst>
      <p:ext uri="{BB962C8B-B14F-4D97-AF65-F5344CB8AC3E}">
        <p14:creationId xmlns:p14="http://schemas.microsoft.com/office/powerpoint/2010/main" val="1496086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rPr>
              <a:t>Banking-Debit Card 2</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89158" cy="2308324"/>
          </a:xfrm>
          <a:prstGeom prst="rect">
            <a:avLst/>
          </a:prstGeom>
          <a:noFill/>
        </p:spPr>
        <p:txBody>
          <a:bodyPr wrap="square" rtlCol="0">
            <a:spAutoFit/>
          </a:bodyPr>
          <a:lstStyle/>
          <a:p>
            <a:r>
              <a:rPr lang="en-US">
                <a:solidFill>
                  <a:srgbClr val="253643"/>
                </a:solidFill>
                <a:effectLst/>
                <a:latin typeface="Raleway" panose="020B0503030101060003" pitchFamily="34" charset="0"/>
              </a:rPr>
              <a:t>As soon as you tap/swipe your card on the machine, the bank receives an ‘OK’ signal to pay the seller the requested amount of money.</a:t>
            </a:r>
          </a:p>
          <a:p>
            <a:endParaRPr lang="en-US">
              <a:solidFill>
                <a:srgbClr val="253643"/>
              </a:solidFill>
              <a:latin typeface="Raleway" panose="020B0503030101060003" pitchFamily="34" charset="0"/>
            </a:endParaRPr>
          </a:p>
          <a:p>
            <a:r>
              <a:rPr lang="en-US">
                <a:solidFill>
                  <a:srgbClr val="253643"/>
                </a:solidFill>
                <a:effectLst/>
                <a:latin typeface="Raleway" panose="020B0503030101060003" pitchFamily="34" charset="0"/>
              </a:rPr>
              <a:t>In some cases, usually when the amount is large (&gt;$250), you are required to enter a 4-digit pin.</a:t>
            </a:r>
            <a:endParaRPr lang="en-CA">
              <a:solidFill>
                <a:srgbClr val="253643"/>
              </a:solidFill>
              <a:latin typeface="Raleway" panose="020B0503030101060003" pitchFamily="34" charset="0"/>
            </a:endParaRPr>
          </a:p>
        </p:txBody>
      </p:sp>
      <p:pic>
        <p:nvPicPr>
          <p:cNvPr id="9" name="Picture 8" descr="A diagram illustrating the process of money-flow in a transaction with a debit card. ">
            <a:extLst>
              <a:ext uri="{FF2B5EF4-FFF2-40B4-BE49-F238E27FC236}">
                <a16:creationId xmlns:a16="http://schemas.microsoft.com/office/drawing/2014/main" id="{019128BA-2CE1-DE1E-477D-49F31C0080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429" y="3023755"/>
            <a:ext cx="3877111" cy="3006011"/>
          </a:xfrm>
          <a:prstGeom prst="rect">
            <a:avLst/>
          </a:prstGeom>
        </p:spPr>
      </p:pic>
    </p:spTree>
    <p:extLst>
      <p:ext uri="{BB962C8B-B14F-4D97-AF65-F5344CB8AC3E}">
        <p14:creationId xmlns:p14="http://schemas.microsoft.com/office/powerpoint/2010/main" val="2554589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Banking-Credit Card 1</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877111" cy="2308324"/>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When you initiate payment through a credit card, the process is slightly different. </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The general impression is that credit cards are mechanisms by which you pay immediately, but that is not the case. </a:t>
            </a:r>
            <a:endParaRPr lang="en-CA" dirty="0">
              <a:solidFill>
                <a:srgbClr val="253643"/>
              </a:solidFill>
              <a:latin typeface="Raleway" panose="020B0503030101060003" pitchFamily="34" charset="0"/>
            </a:endParaRPr>
          </a:p>
        </p:txBody>
      </p:sp>
      <p:pic>
        <p:nvPicPr>
          <p:cNvPr id="5" name="Picture 4" descr="Infographic showing that the bank allows one to borrow 'x' amount of interest-free money.">
            <a:extLst>
              <a:ext uri="{FF2B5EF4-FFF2-40B4-BE49-F238E27FC236}">
                <a16:creationId xmlns:a16="http://schemas.microsoft.com/office/drawing/2014/main" id="{4084BE86-D161-2001-294B-D7B254AE2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9333" y="610180"/>
            <a:ext cx="3958606" cy="1388405"/>
          </a:xfrm>
          <a:prstGeom prst="rect">
            <a:avLst/>
          </a:prstGeom>
        </p:spPr>
      </p:pic>
      <p:pic>
        <p:nvPicPr>
          <p:cNvPr id="11" name="Picture 10" descr="A diagram showing the working of a credit card, where the bank pays money to the seller.">
            <a:extLst>
              <a:ext uri="{FF2B5EF4-FFF2-40B4-BE49-F238E27FC236}">
                <a16:creationId xmlns:a16="http://schemas.microsoft.com/office/drawing/2014/main" id="{1C0CC471-47E7-448B-6AA2-B246D16A7B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334" y="3045460"/>
            <a:ext cx="3958606" cy="2547218"/>
          </a:xfrm>
          <a:prstGeom prst="rect">
            <a:avLst/>
          </a:prstGeom>
        </p:spPr>
      </p:pic>
    </p:spTree>
    <p:extLst>
      <p:ext uri="{BB962C8B-B14F-4D97-AF65-F5344CB8AC3E}">
        <p14:creationId xmlns:p14="http://schemas.microsoft.com/office/powerpoint/2010/main" val="868139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rPr>
              <a:t>Banking-Credit Card 2</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877111" cy="2308324"/>
          </a:xfrm>
          <a:prstGeom prst="rect">
            <a:avLst/>
          </a:prstGeom>
          <a:noFill/>
        </p:spPr>
        <p:txBody>
          <a:bodyPr wrap="square" rtlCol="0">
            <a:spAutoFit/>
          </a:bodyPr>
          <a:lstStyle/>
          <a:p>
            <a:r>
              <a:rPr lang="en-US">
                <a:solidFill>
                  <a:srgbClr val="253643"/>
                </a:solidFill>
                <a:effectLst/>
                <a:latin typeface="Raleway" panose="020B0503030101060003" pitchFamily="34" charset="0"/>
              </a:rPr>
              <a:t>When you initiate payment through a credit card, the process is slightly different. </a:t>
            </a:r>
          </a:p>
          <a:p>
            <a:endParaRPr lang="en-US">
              <a:solidFill>
                <a:srgbClr val="253643"/>
              </a:solidFill>
              <a:latin typeface="Raleway" panose="020B0503030101060003" pitchFamily="34" charset="0"/>
            </a:endParaRPr>
          </a:p>
          <a:p>
            <a:r>
              <a:rPr lang="en-US">
                <a:solidFill>
                  <a:srgbClr val="253643"/>
                </a:solidFill>
                <a:effectLst/>
                <a:latin typeface="Raleway" panose="020B0503030101060003" pitchFamily="34" charset="0"/>
              </a:rPr>
              <a:t>The general impression is that credit cards are mechanisms by which you pay immediately, but that is not the case. </a:t>
            </a:r>
            <a:endParaRPr lang="en-CA">
              <a:solidFill>
                <a:srgbClr val="253643"/>
              </a:solidFill>
              <a:latin typeface="Raleway" panose="020B0503030101060003" pitchFamily="34" charset="0"/>
            </a:endParaRPr>
          </a:p>
        </p:txBody>
      </p:sp>
      <p:pic>
        <p:nvPicPr>
          <p:cNvPr id="3" name="Picture 2" descr="A diagram showing how 'credit limit' works. f you exceed your credit limit, there will be a monetary fine or your account will be frozen.">
            <a:extLst>
              <a:ext uri="{FF2B5EF4-FFF2-40B4-BE49-F238E27FC236}">
                <a16:creationId xmlns:a16="http://schemas.microsoft.com/office/drawing/2014/main" id="{2AE37BA5-11C2-F16C-BE54-4D92ABE65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3143" y="429123"/>
            <a:ext cx="4405387" cy="2194412"/>
          </a:xfrm>
          <a:prstGeom prst="rect">
            <a:avLst/>
          </a:prstGeom>
        </p:spPr>
      </p:pic>
      <p:pic>
        <p:nvPicPr>
          <p:cNvPr id="9" name="Picture 8" descr="A diagram showing the second part of the process in the working of a credit card, where you are obligated to pay the bank every 30 days.">
            <a:extLst>
              <a:ext uri="{FF2B5EF4-FFF2-40B4-BE49-F238E27FC236}">
                <a16:creationId xmlns:a16="http://schemas.microsoft.com/office/drawing/2014/main" id="{BB9FF985-626E-DD52-68FF-CFD3C2609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962" y="3068320"/>
            <a:ext cx="4282978" cy="3579202"/>
          </a:xfrm>
          <a:prstGeom prst="rect">
            <a:avLst/>
          </a:prstGeom>
        </p:spPr>
      </p:pic>
    </p:spTree>
    <p:extLst>
      <p:ext uri="{BB962C8B-B14F-4D97-AF65-F5344CB8AC3E}">
        <p14:creationId xmlns:p14="http://schemas.microsoft.com/office/powerpoint/2010/main" val="728293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4D4CC"/>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rPr>
              <a:t>Taxation</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693041" cy="2308324"/>
          </a:xfrm>
          <a:prstGeom prst="rect">
            <a:avLst/>
          </a:prstGeom>
          <a:noFill/>
        </p:spPr>
        <p:txBody>
          <a:bodyPr wrap="square" rtlCol="0">
            <a:spAutoFit/>
          </a:bodyPr>
          <a:lstStyle/>
          <a:p>
            <a:r>
              <a:rPr lang="en-US">
                <a:solidFill>
                  <a:srgbClr val="253643"/>
                </a:solidFill>
                <a:effectLst/>
                <a:latin typeface="Raleway" panose="020B0503030101060003" pitchFamily="34" charset="0"/>
              </a:rPr>
              <a:t>A simple pay-slip is sometimes too technical to understand for some individuals.</a:t>
            </a:r>
            <a:br>
              <a:rPr lang="en-US">
                <a:solidFill>
                  <a:srgbClr val="253643"/>
                </a:solidFill>
                <a:effectLst/>
                <a:latin typeface="Raleway" panose="020B0503030101060003" pitchFamily="34" charset="0"/>
              </a:rPr>
            </a:br>
            <a:br>
              <a:rPr lang="en-US">
                <a:solidFill>
                  <a:srgbClr val="253643"/>
                </a:solidFill>
                <a:effectLst/>
                <a:latin typeface="Raleway" panose="020B0503030101060003" pitchFamily="34" charset="0"/>
              </a:rPr>
            </a:br>
            <a:r>
              <a:rPr lang="en-US">
                <a:solidFill>
                  <a:srgbClr val="253643"/>
                </a:solidFill>
                <a:effectLst/>
                <a:latin typeface="Raleway" panose="020B0503030101060003" pitchFamily="34" charset="0"/>
              </a:rPr>
              <a:t>The newcomer is often unaware of the tax implications that arise when they are spending or earning.</a:t>
            </a:r>
            <a:endParaRPr lang="en-CA">
              <a:solidFill>
                <a:srgbClr val="253643"/>
              </a:solidFill>
              <a:latin typeface="Raleway" panose="020B0503030101060003" pitchFamily="34" charset="0"/>
            </a:endParaRPr>
          </a:p>
        </p:txBody>
      </p:sp>
      <p:pic>
        <p:nvPicPr>
          <p:cNvPr id="4" name="Picture 3" descr="A close up of a receipt, showing a product with a total of $45.5 and an additional HST of $5.92 which takes the total payable to $51.42">
            <a:extLst>
              <a:ext uri="{FF2B5EF4-FFF2-40B4-BE49-F238E27FC236}">
                <a16:creationId xmlns:a16="http://schemas.microsoft.com/office/drawing/2014/main" id="{5F2116B9-CD55-FD02-196C-A01DDECEB9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7223" y="699454"/>
            <a:ext cx="3527159" cy="1586875"/>
          </a:xfrm>
          <a:prstGeom prst="rect">
            <a:avLst/>
          </a:prstGeom>
        </p:spPr>
      </p:pic>
      <p:sp>
        <p:nvSpPr>
          <p:cNvPr id="18" name="TextBox 17">
            <a:extLst>
              <a:ext uri="{FF2B5EF4-FFF2-40B4-BE49-F238E27FC236}">
                <a16:creationId xmlns:a16="http://schemas.microsoft.com/office/drawing/2014/main" id="{49079C8A-3570-0D4E-9156-FF76FE55A650}"/>
              </a:ext>
            </a:extLst>
          </p:cNvPr>
          <p:cNvSpPr txBox="1"/>
          <p:nvPr/>
        </p:nvSpPr>
        <p:spPr>
          <a:xfrm>
            <a:off x="2589231" y="2401487"/>
            <a:ext cx="1967022" cy="369332"/>
          </a:xfrm>
          <a:prstGeom prst="rect">
            <a:avLst/>
          </a:prstGeom>
          <a:noFill/>
        </p:spPr>
        <p:txBody>
          <a:bodyPr wrap="square" rtlCol="0">
            <a:spAutoFit/>
          </a:bodyPr>
          <a:lstStyle/>
          <a:p>
            <a:pPr algn="ctr"/>
            <a:r>
              <a:rPr lang="en-US" dirty="0">
                <a:solidFill>
                  <a:srgbClr val="253643"/>
                </a:solidFill>
                <a:effectLst/>
                <a:latin typeface="Raleway" panose="020B0503030101060003" pitchFamily="34" charset="0"/>
              </a:rPr>
              <a:t>While spending</a:t>
            </a:r>
            <a:endParaRPr lang="en-CA" dirty="0">
              <a:solidFill>
                <a:srgbClr val="253643"/>
              </a:solidFill>
              <a:latin typeface="Raleway" panose="020B0503030101060003" pitchFamily="34" charset="0"/>
            </a:endParaRPr>
          </a:p>
        </p:txBody>
      </p:sp>
      <p:pic>
        <p:nvPicPr>
          <p:cNvPr id="10" name="Picture 9" descr="Quoted price + Tax= Actual Price">
            <a:extLst>
              <a:ext uri="{FF2B5EF4-FFF2-40B4-BE49-F238E27FC236}">
                <a16:creationId xmlns:a16="http://schemas.microsoft.com/office/drawing/2014/main" id="{1BF4E044-09ED-FDAB-651B-F91219F13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1292" y="2828232"/>
            <a:ext cx="2922901" cy="1030665"/>
          </a:xfrm>
          <a:prstGeom prst="rect">
            <a:avLst/>
          </a:prstGeom>
        </p:spPr>
      </p:pic>
      <p:sp>
        <p:nvSpPr>
          <p:cNvPr id="19" name="TextBox 18">
            <a:extLst>
              <a:ext uri="{FF2B5EF4-FFF2-40B4-BE49-F238E27FC236}">
                <a16:creationId xmlns:a16="http://schemas.microsoft.com/office/drawing/2014/main" id="{B3C35916-2FFA-2659-4559-6ED39B97F7EE}"/>
              </a:ext>
            </a:extLst>
          </p:cNvPr>
          <p:cNvSpPr txBox="1"/>
          <p:nvPr/>
        </p:nvSpPr>
        <p:spPr>
          <a:xfrm>
            <a:off x="2488021" y="4285642"/>
            <a:ext cx="1967022" cy="369332"/>
          </a:xfrm>
          <a:prstGeom prst="rect">
            <a:avLst/>
          </a:prstGeom>
          <a:noFill/>
        </p:spPr>
        <p:txBody>
          <a:bodyPr wrap="square" rtlCol="0">
            <a:spAutoFit/>
          </a:bodyPr>
          <a:lstStyle/>
          <a:p>
            <a:pPr algn="ctr"/>
            <a:r>
              <a:rPr lang="en-US" dirty="0">
                <a:solidFill>
                  <a:srgbClr val="253643"/>
                </a:solidFill>
                <a:effectLst/>
                <a:latin typeface="Raleway" panose="020B0503030101060003" pitchFamily="34" charset="0"/>
              </a:rPr>
              <a:t>While earning</a:t>
            </a:r>
            <a:endParaRPr lang="en-CA" dirty="0">
              <a:solidFill>
                <a:srgbClr val="253643"/>
              </a:solidFill>
              <a:latin typeface="Raleway" panose="020B0503030101060003" pitchFamily="34" charset="0"/>
            </a:endParaRPr>
          </a:p>
        </p:txBody>
      </p:sp>
      <p:pic>
        <p:nvPicPr>
          <p:cNvPr id="12" name="Picture 11" descr="2 pie charts, first one showing quoted earnings and second one showing the deduction of tax from those-leading to actual earnings.">
            <a:extLst>
              <a:ext uri="{FF2B5EF4-FFF2-40B4-BE49-F238E27FC236}">
                <a16:creationId xmlns:a16="http://schemas.microsoft.com/office/drawing/2014/main" id="{40540D23-F170-9277-361D-3BB2B470C1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5917" y="4586360"/>
            <a:ext cx="3943754" cy="2142990"/>
          </a:xfrm>
          <a:prstGeom prst="rect">
            <a:avLst/>
          </a:prstGeom>
        </p:spPr>
      </p:pic>
      <p:cxnSp>
        <p:nvCxnSpPr>
          <p:cNvPr id="14" name="Straight Connector 13">
            <a:extLst>
              <a:ext uri="{FF2B5EF4-FFF2-40B4-BE49-F238E27FC236}">
                <a16:creationId xmlns:a16="http://schemas.microsoft.com/office/drawing/2014/main" id="{89F14370-44D0-2536-8361-161B32FBA608}"/>
              </a:ext>
              <a:ext uri="{C183D7F6-B498-43B3-948B-1728B52AA6E4}">
                <adec:decorative xmlns:adec="http://schemas.microsoft.com/office/drawing/2017/decorative" val="1"/>
              </a:ext>
            </a:extLst>
          </p:cNvPr>
          <p:cNvCxnSpPr/>
          <p:nvPr/>
        </p:nvCxnSpPr>
        <p:spPr>
          <a:xfrm>
            <a:off x="1809164" y="4072269"/>
            <a:ext cx="3527159" cy="0"/>
          </a:xfrm>
          <a:prstGeom prst="line">
            <a:avLst/>
          </a:prstGeom>
          <a:ln>
            <a:solidFill>
              <a:srgbClr val="2536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2377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4D4CC"/>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Taxation- income</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77832" cy="3139321"/>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If that was not enough, we are also expected to pay ‘income tax’ at the end of every financial year (usually runs from May-April).</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The Canadian tax system is straightforward and yet has certain challenges associated with it.</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There are various forms which one needs to utilize to file their income tax.</a:t>
            </a:r>
            <a:endParaRPr lang="en-CA" dirty="0">
              <a:solidFill>
                <a:srgbClr val="253643"/>
              </a:solidFill>
              <a:latin typeface="Raleway" panose="020B0503030101060003" pitchFamily="34" charset="0"/>
            </a:endParaRPr>
          </a:p>
        </p:txBody>
      </p:sp>
      <p:pic>
        <p:nvPicPr>
          <p:cNvPr id="3" name="Picture 2" descr="Infographic explaining forms to declare for income tax- T4,T4A and T2202 for income and education respectively.">
            <a:extLst>
              <a:ext uri="{FF2B5EF4-FFF2-40B4-BE49-F238E27FC236}">
                <a16:creationId xmlns:a16="http://schemas.microsoft.com/office/drawing/2014/main" id="{793D0E2D-52B1-3C43-9488-06208B31C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918" y="1446028"/>
            <a:ext cx="4277832" cy="4461904"/>
          </a:xfrm>
          <a:prstGeom prst="rect">
            <a:avLst/>
          </a:prstGeom>
        </p:spPr>
      </p:pic>
    </p:spTree>
    <p:extLst>
      <p:ext uri="{BB962C8B-B14F-4D97-AF65-F5344CB8AC3E}">
        <p14:creationId xmlns:p14="http://schemas.microsoft.com/office/powerpoint/2010/main" val="2149767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5EEB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rPr>
              <a:t>Earn, Spend, Save</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77832" cy="3416320"/>
          </a:xfrm>
          <a:prstGeom prst="rect">
            <a:avLst/>
          </a:prstGeom>
          <a:noFill/>
        </p:spPr>
        <p:txBody>
          <a:bodyPr wrap="square" rtlCol="0">
            <a:spAutoFit/>
          </a:bodyPr>
          <a:lstStyle/>
          <a:p>
            <a:r>
              <a:rPr lang="en-US">
                <a:solidFill>
                  <a:srgbClr val="253643"/>
                </a:solidFill>
                <a:effectLst/>
                <a:latin typeface="Raleway" panose="020B0503030101060003" pitchFamily="34" charset="0"/>
              </a:rPr>
              <a:t>It is important to uncover certain parts of this cycle before one can even imagine creating extensive excel sheets on budgeting.</a:t>
            </a:r>
          </a:p>
          <a:p>
            <a:endParaRPr lang="en-US">
              <a:solidFill>
                <a:srgbClr val="253643"/>
              </a:solidFill>
              <a:latin typeface="Raleway" panose="020B0503030101060003" pitchFamily="34" charset="0"/>
            </a:endParaRPr>
          </a:p>
          <a:p>
            <a:r>
              <a:rPr lang="en-US">
                <a:solidFill>
                  <a:srgbClr val="253643"/>
                </a:solidFill>
                <a:effectLst/>
                <a:latin typeface="Raleway" panose="020B0503030101060003" pitchFamily="34" charset="0"/>
              </a:rPr>
              <a:t>For example, most people factor spending as an activity ‘post earning’ which might not really be the case.</a:t>
            </a:r>
          </a:p>
          <a:p>
            <a:endParaRPr lang="en-US">
              <a:solidFill>
                <a:srgbClr val="253643"/>
              </a:solidFill>
              <a:latin typeface="Raleway" panose="020B0503030101060003" pitchFamily="34" charset="0"/>
            </a:endParaRPr>
          </a:p>
          <a:p>
            <a:r>
              <a:rPr lang="en-US">
                <a:solidFill>
                  <a:srgbClr val="253643"/>
                </a:solidFill>
                <a:effectLst/>
                <a:latin typeface="Raleway" panose="020B0503030101060003" pitchFamily="34" charset="0"/>
              </a:rPr>
              <a:t>Saving is a mechanism that helps during a rainy day or an emergency, but its value deteriorates over time.</a:t>
            </a:r>
            <a:endParaRPr lang="en-CA">
              <a:solidFill>
                <a:srgbClr val="253643"/>
              </a:solidFill>
              <a:latin typeface="Raleway" panose="020B0503030101060003" pitchFamily="34" charset="0"/>
            </a:endParaRPr>
          </a:p>
        </p:txBody>
      </p:sp>
      <p:pic>
        <p:nvPicPr>
          <p:cNvPr id="12" name="Picture 11" descr="A diagram showing the bifurcation of the lifecycle of money including- earning, mandatory spending, voluntary spending, saving/emergency fund and investing.">
            <a:extLst>
              <a:ext uri="{FF2B5EF4-FFF2-40B4-BE49-F238E27FC236}">
                <a16:creationId xmlns:a16="http://schemas.microsoft.com/office/drawing/2014/main" id="{894896D9-6112-6401-D226-BBF600D0B9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904" y="2275609"/>
            <a:ext cx="5575096" cy="4151815"/>
          </a:xfrm>
          <a:prstGeom prst="rect">
            <a:avLst/>
          </a:prstGeom>
        </p:spPr>
      </p:pic>
    </p:spTree>
    <p:extLst>
      <p:ext uri="{BB962C8B-B14F-4D97-AF65-F5344CB8AC3E}">
        <p14:creationId xmlns:p14="http://schemas.microsoft.com/office/powerpoint/2010/main" val="3581416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5EEB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3200" b="1">
                <a:solidFill>
                  <a:schemeClr val="bg1"/>
                </a:solidFill>
                <a:latin typeface="Raleway" panose="020B0503030101060003" pitchFamily="34" charset="0"/>
                <a:ea typeface="+mn-ea"/>
                <a:cs typeface="+mn-cs"/>
              </a:rPr>
              <a:t>Budgeting</a:t>
            </a:r>
            <a:endPar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77832" cy="1754326"/>
          </a:xfrm>
          <a:prstGeom prst="rect">
            <a:avLst/>
          </a:prstGeom>
          <a:noFill/>
        </p:spPr>
        <p:txBody>
          <a:bodyPr wrap="square" rtlCol="0">
            <a:spAutoFit/>
          </a:bodyPr>
          <a:lstStyle/>
          <a:p>
            <a:r>
              <a:rPr lang="en-US">
                <a:solidFill>
                  <a:srgbClr val="253643"/>
                </a:solidFill>
                <a:effectLst/>
                <a:latin typeface="Raleway" panose="020B0503030101060003" pitchFamily="34" charset="0"/>
              </a:rPr>
              <a:t>Rather than advising anyone on how to allocate their budgeting, it is more important to make one aware on what are the components that account for the lifecycle of their money on an everyday basis.</a:t>
            </a:r>
            <a:endParaRPr lang="en-CA">
              <a:solidFill>
                <a:srgbClr val="253643"/>
              </a:solidFill>
              <a:latin typeface="Raleway" panose="020B0503030101060003" pitchFamily="34" charset="0"/>
            </a:endParaRPr>
          </a:p>
        </p:txBody>
      </p:sp>
      <p:pic>
        <p:nvPicPr>
          <p:cNvPr id="4" name="Picture 3" descr="Infographic showing elements within earning and mandatory spending.">
            <a:extLst>
              <a:ext uri="{FF2B5EF4-FFF2-40B4-BE49-F238E27FC236}">
                <a16:creationId xmlns:a16="http://schemas.microsoft.com/office/drawing/2014/main" id="{890CFB73-E714-D143-A11E-F3127843BF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904" y="545640"/>
            <a:ext cx="5575096" cy="5443182"/>
          </a:xfrm>
          <a:prstGeom prst="rect">
            <a:avLst/>
          </a:prstGeom>
        </p:spPr>
      </p:pic>
    </p:spTree>
    <p:extLst>
      <p:ext uri="{BB962C8B-B14F-4D97-AF65-F5344CB8AC3E}">
        <p14:creationId xmlns:p14="http://schemas.microsoft.com/office/powerpoint/2010/main" val="1855141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7E1C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0"/>
            <a:ext cx="2275367" cy="2275609"/>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Investing</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122452" cy="2308324"/>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The communication around investing is one of risk and fear.</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Instruments such as the Guaranteed Investment Certificates, Tax Free Savings Accounts (TFSA) </a:t>
            </a:r>
            <a:r>
              <a:rPr lang="en-US" dirty="0" err="1">
                <a:solidFill>
                  <a:srgbClr val="253643"/>
                </a:solidFill>
                <a:effectLst/>
                <a:latin typeface="Raleway" panose="020B0503030101060003" pitchFamily="34" charset="0"/>
              </a:rPr>
              <a:t>etc</a:t>
            </a:r>
            <a:r>
              <a:rPr lang="en-US" dirty="0">
                <a:solidFill>
                  <a:srgbClr val="253643"/>
                </a:solidFill>
                <a:effectLst/>
                <a:latin typeface="Raleway" panose="020B0503030101060003" pitchFamily="34" charset="0"/>
              </a:rPr>
              <a:t>, are not explained at its core, thereby seeming inaccessible.</a:t>
            </a:r>
            <a:endParaRPr lang="en-CA" dirty="0">
              <a:solidFill>
                <a:srgbClr val="253643"/>
              </a:solidFill>
              <a:latin typeface="Raleway" panose="020B0503030101060003" pitchFamily="34" charset="0"/>
            </a:endParaRPr>
          </a:p>
        </p:txBody>
      </p:sp>
      <p:pic>
        <p:nvPicPr>
          <p:cNvPr id="5" name="Picture 4" descr="Infographic showing how a Guaranteed Investment Certificate works- where you invest a sum of money for a particular time and you get an interest after the period ends.">
            <a:extLst>
              <a:ext uri="{FF2B5EF4-FFF2-40B4-BE49-F238E27FC236}">
                <a16:creationId xmlns:a16="http://schemas.microsoft.com/office/drawing/2014/main" id="{A9A33AE4-AA7B-D58C-E800-6CEB01A910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410" y="709149"/>
            <a:ext cx="4753933" cy="1566460"/>
          </a:xfrm>
          <a:prstGeom prst="rect">
            <a:avLst/>
          </a:prstGeom>
        </p:spPr>
      </p:pic>
      <p:pic>
        <p:nvPicPr>
          <p:cNvPr id="3" name="Picture 2" descr="Diagram showing how money can be transferred from a chequing account to a Tax Free Savings Account. There is a room of $7000 each year which keeps adding up every year.">
            <a:extLst>
              <a:ext uri="{FF2B5EF4-FFF2-40B4-BE49-F238E27FC236}">
                <a16:creationId xmlns:a16="http://schemas.microsoft.com/office/drawing/2014/main" id="{AD694236-8A31-CADA-8CD1-212E831A28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466" y="2618659"/>
            <a:ext cx="4578014" cy="3810317"/>
          </a:xfrm>
          <a:prstGeom prst="rect">
            <a:avLst/>
          </a:prstGeom>
        </p:spPr>
      </p:pic>
    </p:spTree>
    <p:extLst>
      <p:ext uri="{BB962C8B-B14F-4D97-AF65-F5344CB8AC3E}">
        <p14:creationId xmlns:p14="http://schemas.microsoft.com/office/powerpoint/2010/main" val="833337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7E1CD"/>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60D0315-7060-93CA-9406-6A9C8145F98F}"/>
              </a:ext>
              <a:ext uri="{C183D7F6-B498-43B3-948B-1728B52AA6E4}">
                <adec:decorative xmlns:adec="http://schemas.microsoft.com/office/drawing/2017/decorative" val="1"/>
              </a:ext>
            </a:extLst>
          </p:cNvPr>
          <p:cNvSpPr/>
          <p:nvPr/>
        </p:nvSpPr>
        <p:spPr>
          <a:xfrm>
            <a:off x="7421526" y="0"/>
            <a:ext cx="3563974" cy="2275609"/>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33084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rPr>
              <a:t>Investing- TFSA</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122452" cy="3139321"/>
          </a:xfrm>
          <a:prstGeom prst="rect">
            <a:avLst/>
          </a:prstGeom>
          <a:noFill/>
        </p:spPr>
        <p:txBody>
          <a:bodyPr wrap="square" rtlCol="0">
            <a:spAutoFit/>
          </a:bodyPr>
          <a:lstStyle/>
          <a:p>
            <a:r>
              <a:rPr lang="en-US">
                <a:solidFill>
                  <a:srgbClr val="253643"/>
                </a:solidFill>
                <a:effectLst/>
                <a:latin typeface="Raleway" panose="020B0503030101060003" pitchFamily="34" charset="0"/>
              </a:rPr>
              <a:t>Tax Free Savings Accounts allow one to invest their money in an instrument of their choice and get a tax-free return.</a:t>
            </a:r>
          </a:p>
          <a:p>
            <a:endParaRPr lang="en-US">
              <a:solidFill>
                <a:srgbClr val="253643"/>
              </a:solidFill>
              <a:latin typeface="Raleway" panose="020B0503030101060003" pitchFamily="34" charset="0"/>
            </a:endParaRPr>
          </a:p>
          <a:p>
            <a:r>
              <a:rPr lang="en-US">
                <a:solidFill>
                  <a:srgbClr val="253643"/>
                </a:solidFill>
                <a:effectLst/>
                <a:latin typeface="Raleway" panose="020B0503030101060003" pitchFamily="34" charset="0"/>
              </a:rPr>
              <a:t>For those who find picking investments a risk, the best idea would be to invest in an Exchange Traded Fund (ETF),This can help combat inflation as well as build wealth to meet needs in the future.</a:t>
            </a:r>
            <a:endParaRPr lang="en-CA">
              <a:solidFill>
                <a:srgbClr val="253643"/>
              </a:solidFill>
              <a:latin typeface="Raleway" panose="020B0503030101060003" pitchFamily="34" charset="0"/>
            </a:endParaRPr>
          </a:p>
        </p:txBody>
      </p:sp>
      <p:pic>
        <p:nvPicPr>
          <p:cNvPr id="4" name="Picture 3" descr="Screenshot of the 10 year chart for the Toronto Stock Exchange.">
            <a:extLst>
              <a:ext uri="{FF2B5EF4-FFF2-40B4-BE49-F238E27FC236}">
                <a16:creationId xmlns:a16="http://schemas.microsoft.com/office/drawing/2014/main" id="{08660823-F64F-1680-EEC2-FE91531EA9E6}"/>
              </a:ext>
            </a:extLst>
          </p:cNvPr>
          <p:cNvPicPr>
            <a:picLocks noChangeAspect="1"/>
          </p:cNvPicPr>
          <p:nvPr/>
        </p:nvPicPr>
        <p:blipFill rotWithShape="1">
          <a:blip r:embed="rId2">
            <a:extLst>
              <a:ext uri="{28A0092B-C50C-407E-A947-70E740481C1C}">
                <a14:useLocalDpi xmlns:a14="http://schemas.microsoft.com/office/drawing/2010/main" val="0"/>
              </a:ext>
            </a:extLst>
          </a:blip>
          <a:srcRect r="51619"/>
          <a:stretch/>
        </p:blipFill>
        <p:spPr>
          <a:xfrm>
            <a:off x="959664" y="844718"/>
            <a:ext cx="2484994" cy="1869431"/>
          </a:xfrm>
          <a:prstGeom prst="rect">
            <a:avLst/>
          </a:prstGeom>
        </p:spPr>
      </p:pic>
      <p:sp>
        <p:nvSpPr>
          <p:cNvPr id="11" name="TextBox 10">
            <a:extLst>
              <a:ext uri="{FF2B5EF4-FFF2-40B4-BE49-F238E27FC236}">
                <a16:creationId xmlns:a16="http://schemas.microsoft.com/office/drawing/2014/main" id="{5B28B8E7-012C-DD8B-1CF1-0DCB117A3A24}"/>
              </a:ext>
            </a:extLst>
          </p:cNvPr>
          <p:cNvSpPr txBox="1"/>
          <p:nvPr/>
        </p:nvSpPr>
        <p:spPr>
          <a:xfrm>
            <a:off x="806002" y="2860157"/>
            <a:ext cx="2792318" cy="1200329"/>
          </a:xfrm>
          <a:prstGeom prst="rect">
            <a:avLst/>
          </a:prstGeom>
          <a:noFill/>
        </p:spPr>
        <p:txBody>
          <a:bodyPr wrap="square" rtlCol="0">
            <a:spAutoFit/>
          </a:bodyPr>
          <a:lstStyle/>
          <a:p>
            <a:pPr algn="ctr"/>
            <a:r>
              <a:rPr lang="en-US" dirty="0">
                <a:effectLst/>
                <a:latin typeface="Raleway" panose="020B0503030101060003" pitchFamily="34" charset="0"/>
              </a:rPr>
              <a:t>Canadian stock market</a:t>
            </a:r>
            <a:br>
              <a:rPr lang="en-US" dirty="0">
                <a:effectLst/>
                <a:latin typeface="Raleway" panose="020B0503030101060003" pitchFamily="34" charset="0"/>
              </a:rPr>
            </a:br>
            <a:br>
              <a:rPr lang="en-US" dirty="0">
                <a:effectLst/>
                <a:latin typeface="Raleway" panose="020B0503030101060003" pitchFamily="34" charset="0"/>
              </a:rPr>
            </a:br>
            <a:r>
              <a:rPr lang="en-US" dirty="0">
                <a:effectLst/>
                <a:latin typeface="Raleway" panose="020B0503030101060003" pitchFamily="34" charset="0"/>
              </a:rPr>
              <a:t>Average annual return of 6.5% each year</a:t>
            </a:r>
            <a:endParaRPr lang="en-CA" dirty="0">
              <a:latin typeface="Raleway" panose="020B0503030101060003" pitchFamily="34" charset="0"/>
            </a:endParaRPr>
          </a:p>
        </p:txBody>
      </p:sp>
      <p:pic>
        <p:nvPicPr>
          <p:cNvPr id="2" name="Picture 1" descr="Screenshot of the 10 year chart for the S&amp;P500 index.">
            <a:extLst>
              <a:ext uri="{FF2B5EF4-FFF2-40B4-BE49-F238E27FC236}">
                <a16:creationId xmlns:a16="http://schemas.microsoft.com/office/drawing/2014/main" id="{4E7B8E2A-9F66-2B7C-14F1-69886BE7CBF4}"/>
              </a:ext>
            </a:extLst>
          </p:cNvPr>
          <p:cNvPicPr>
            <a:picLocks noChangeAspect="1"/>
          </p:cNvPicPr>
          <p:nvPr/>
        </p:nvPicPr>
        <p:blipFill rotWithShape="1">
          <a:blip r:embed="rId2">
            <a:extLst>
              <a:ext uri="{28A0092B-C50C-407E-A947-70E740481C1C}">
                <a14:useLocalDpi xmlns:a14="http://schemas.microsoft.com/office/drawing/2010/main" val="0"/>
              </a:ext>
            </a:extLst>
          </a:blip>
          <a:srcRect l="49723"/>
          <a:stretch/>
        </p:blipFill>
        <p:spPr>
          <a:xfrm>
            <a:off x="3523578" y="844717"/>
            <a:ext cx="2582395" cy="1869431"/>
          </a:xfrm>
          <a:prstGeom prst="rect">
            <a:avLst/>
          </a:prstGeom>
        </p:spPr>
      </p:pic>
      <p:sp>
        <p:nvSpPr>
          <p:cNvPr id="12" name="TextBox 11">
            <a:extLst>
              <a:ext uri="{FF2B5EF4-FFF2-40B4-BE49-F238E27FC236}">
                <a16:creationId xmlns:a16="http://schemas.microsoft.com/office/drawing/2014/main" id="{2848C6FC-E7EB-10F5-6BF1-7938A4613BF1}"/>
              </a:ext>
            </a:extLst>
          </p:cNvPr>
          <p:cNvSpPr txBox="1"/>
          <p:nvPr/>
        </p:nvSpPr>
        <p:spPr>
          <a:xfrm>
            <a:off x="3533550" y="2860157"/>
            <a:ext cx="2562449" cy="1200329"/>
          </a:xfrm>
          <a:prstGeom prst="rect">
            <a:avLst/>
          </a:prstGeom>
          <a:noFill/>
        </p:spPr>
        <p:txBody>
          <a:bodyPr wrap="square" rtlCol="0">
            <a:spAutoFit/>
          </a:bodyPr>
          <a:lstStyle/>
          <a:p>
            <a:pPr algn="ctr"/>
            <a:r>
              <a:rPr lang="en-US" dirty="0">
                <a:effectLst/>
                <a:latin typeface="Raleway" panose="020B0503030101060003" pitchFamily="34" charset="0"/>
              </a:rPr>
              <a:t>US stock market</a:t>
            </a:r>
            <a:br>
              <a:rPr lang="en-US" dirty="0">
                <a:effectLst/>
                <a:latin typeface="Raleway" panose="020B0503030101060003" pitchFamily="34" charset="0"/>
              </a:rPr>
            </a:br>
            <a:br>
              <a:rPr lang="en-US" dirty="0">
                <a:effectLst/>
                <a:latin typeface="Raleway" panose="020B0503030101060003" pitchFamily="34" charset="0"/>
              </a:rPr>
            </a:br>
            <a:r>
              <a:rPr lang="en-US" dirty="0">
                <a:effectLst/>
                <a:latin typeface="Raleway" panose="020B0503030101060003" pitchFamily="34" charset="0"/>
              </a:rPr>
              <a:t>Average annual return of 8% each year</a:t>
            </a:r>
            <a:endParaRPr lang="en-CA" dirty="0">
              <a:latin typeface="Raleway" panose="020B0503030101060003" pitchFamily="34" charset="0"/>
            </a:endParaRPr>
          </a:p>
        </p:txBody>
      </p:sp>
      <p:pic>
        <p:nvPicPr>
          <p:cNvPr id="10" name="Picture 9" descr="Illustration of a Tax Free Savings Account- which shows that any return that one gets over time is tax-free.">
            <a:extLst>
              <a:ext uri="{FF2B5EF4-FFF2-40B4-BE49-F238E27FC236}">
                <a16:creationId xmlns:a16="http://schemas.microsoft.com/office/drawing/2014/main" id="{36CBBF2A-2CA0-F08F-C81D-3CCC9761D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78" y="4742519"/>
            <a:ext cx="5501543" cy="1477328"/>
          </a:xfrm>
          <a:prstGeom prst="rect">
            <a:avLst/>
          </a:prstGeom>
        </p:spPr>
      </p:pic>
    </p:spTree>
    <p:extLst>
      <p:ext uri="{BB962C8B-B14F-4D97-AF65-F5344CB8AC3E}">
        <p14:creationId xmlns:p14="http://schemas.microsoft.com/office/powerpoint/2010/main" val="2027392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7E1CD"/>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78DFBA-8281-1BC6-F2D2-042DC6EB9273}"/>
              </a:ext>
              <a:ext uri="{C183D7F6-B498-43B3-948B-1728B52AA6E4}">
                <adec:decorative xmlns:adec="http://schemas.microsoft.com/office/drawing/2017/decorative" val="1"/>
              </a:ext>
            </a:extLst>
          </p:cNvPr>
          <p:cNvSpPr/>
          <p:nvPr/>
        </p:nvSpPr>
        <p:spPr>
          <a:xfrm>
            <a:off x="1508448" y="1799176"/>
            <a:ext cx="4540101" cy="655497"/>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16" name="Rectangle 15">
            <a:extLst>
              <a:ext uri="{FF2B5EF4-FFF2-40B4-BE49-F238E27FC236}">
                <a16:creationId xmlns:a16="http://schemas.microsoft.com/office/drawing/2014/main" id="{0F53E757-5FF3-4293-FE12-E8A9BCAA25CA}"/>
              </a:ext>
              <a:ext uri="{C183D7F6-B498-43B3-948B-1728B52AA6E4}">
                <adec:decorative xmlns:adec="http://schemas.microsoft.com/office/drawing/2017/decorative" val="1"/>
              </a:ext>
            </a:extLst>
          </p:cNvPr>
          <p:cNvSpPr/>
          <p:nvPr/>
        </p:nvSpPr>
        <p:spPr>
          <a:xfrm>
            <a:off x="1850065" y="464604"/>
            <a:ext cx="3891515" cy="655497"/>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7421526" y="0"/>
            <a:ext cx="3652874" cy="2275609"/>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Investing- ETF 1</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652874" cy="2862322"/>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TFSA’s allow one to invest in ETFs, which essentially are a basket of the top traded companies on a stock exchange.</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These companies are monitored continuously and reshuffled over time by the operators, which minimize risk and enable steady growth.</a:t>
            </a:r>
            <a:endParaRPr lang="en-CA" dirty="0">
              <a:solidFill>
                <a:srgbClr val="253643"/>
              </a:solidFill>
              <a:latin typeface="Raleway" panose="020B0503030101060003" pitchFamily="34" charset="0"/>
            </a:endParaRPr>
          </a:p>
        </p:txBody>
      </p:sp>
      <p:sp>
        <p:nvSpPr>
          <p:cNvPr id="14" name="Rectangle 13">
            <a:extLst>
              <a:ext uri="{FF2B5EF4-FFF2-40B4-BE49-F238E27FC236}">
                <a16:creationId xmlns:a16="http://schemas.microsoft.com/office/drawing/2014/main" id="{E5CAFAC1-3314-ACFB-F8FF-85EA39016783}"/>
              </a:ext>
              <a:ext uri="{C183D7F6-B498-43B3-948B-1728B52AA6E4}">
                <adec:decorative xmlns:adec="http://schemas.microsoft.com/office/drawing/2017/decorative" val="1"/>
              </a:ext>
            </a:extLst>
          </p:cNvPr>
          <p:cNvSpPr/>
          <p:nvPr/>
        </p:nvSpPr>
        <p:spPr>
          <a:xfrm>
            <a:off x="2317897" y="1120101"/>
            <a:ext cx="2966483" cy="429088"/>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itle 1">
            <a:extLst>
              <a:ext uri="{FF2B5EF4-FFF2-40B4-BE49-F238E27FC236}">
                <a16:creationId xmlns:a16="http://schemas.microsoft.com/office/drawing/2014/main" id="{EB749D10-FC5F-D9CD-0662-472B181E6767}"/>
              </a:ext>
            </a:extLst>
          </p:cNvPr>
          <p:cNvSpPr txBox="1">
            <a:spLocks/>
          </p:cNvSpPr>
          <p:nvPr/>
        </p:nvSpPr>
        <p:spPr>
          <a:xfrm>
            <a:off x="1890628" y="547031"/>
            <a:ext cx="3775742"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2400" b="1" dirty="0">
                <a:solidFill>
                  <a:srgbClr val="253643"/>
                </a:solidFill>
                <a:latin typeface="Raleway" panose="020B0503030101060003" pitchFamily="34" charset="0"/>
                <a:ea typeface="+mn-ea"/>
                <a:cs typeface="+mn-cs"/>
              </a:rPr>
              <a:t>Toronto Stock Exchange</a:t>
            </a:r>
          </a:p>
        </p:txBody>
      </p:sp>
      <p:sp>
        <p:nvSpPr>
          <p:cNvPr id="15" name="Title 1">
            <a:extLst>
              <a:ext uri="{FF2B5EF4-FFF2-40B4-BE49-F238E27FC236}">
                <a16:creationId xmlns:a16="http://schemas.microsoft.com/office/drawing/2014/main" id="{8F6E7836-65DD-BADB-EA9A-7646E233EE15}"/>
              </a:ext>
            </a:extLst>
          </p:cNvPr>
          <p:cNvSpPr txBox="1">
            <a:spLocks/>
          </p:cNvSpPr>
          <p:nvPr/>
        </p:nvSpPr>
        <p:spPr>
          <a:xfrm>
            <a:off x="2378547" y="1149079"/>
            <a:ext cx="279990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2000" b="1" dirty="0">
                <a:solidFill>
                  <a:schemeClr val="bg1"/>
                </a:solidFill>
                <a:latin typeface="Raleway" panose="020B0503030101060003" pitchFamily="34" charset="0"/>
                <a:ea typeface="+mn-ea"/>
                <a:cs typeface="+mn-cs"/>
              </a:rPr>
              <a:t>DRY FRUIT MARKET</a:t>
            </a:r>
          </a:p>
        </p:txBody>
      </p:sp>
      <p:sp>
        <p:nvSpPr>
          <p:cNvPr id="18" name="Rectangle 17">
            <a:extLst>
              <a:ext uri="{FF2B5EF4-FFF2-40B4-BE49-F238E27FC236}">
                <a16:creationId xmlns:a16="http://schemas.microsoft.com/office/drawing/2014/main" id="{DDE9BF2E-0E58-7F22-4184-BEE1883C0DC7}"/>
              </a:ext>
              <a:ext uri="{C183D7F6-B498-43B3-948B-1728B52AA6E4}">
                <adec:decorative xmlns:adec="http://schemas.microsoft.com/office/drawing/2017/decorative" val="1"/>
              </a:ext>
            </a:extLst>
          </p:cNvPr>
          <p:cNvSpPr/>
          <p:nvPr/>
        </p:nvSpPr>
        <p:spPr>
          <a:xfrm>
            <a:off x="2317897" y="2454673"/>
            <a:ext cx="2679405" cy="429088"/>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itle 1">
            <a:extLst>
              <a:ext uri="{FF2B5EF4-FFF2-40B4-BE49-F238E27FC236}">
                <a16:creationId xmlns:a16="http://schemas.microsoft.com/office/drawing/2014/main" id="{051F240B-CBC7-56F1-5BD5-A76996C7BAB9}"/>
              </a:ext>
            </a:extLst>
          </p:cNvPr>
          <p:cNvSpPr txBox="1">
            <a:spLocks/>
          </p:cNvSpPr>
          <p:nvPr/>
        </p:nvSpPr>
        <p:spPr>
          <a:xfrm>
            <a:off x="1603157" y="1881603"/>
            <a:ext cx="4350684"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2400" b="1" dirty="0">
                <a:solidFill>
                  <a:srgbClr val="253643"/>
                </a:solidFill>
                <a:latin typeface="Raleway" panose="020B0503030101060003" pitchFamily="34" charset="0"/>
                <a:ea typeface="+mn-ea"/>
                <a:cs typeface="+mn-cs"/>
              </a:rPr>
              <a:t>Basket of top 60 companies</a:t>
            </a:r>
          </a:p>
        </p:txBody>
      </p:sp>
      <p:sp>
        <p:nvSpPr>
          <p:cNvPr id="19" name="Title 1">
            <a:extLst>
              <a:ext uri="{FF2B5EF4-FFF2-40B4-BE49-F238E27FC236}">
                <a16:creationId xmlns:a16="http://schemas.microsoft.com/office/drawing/2014/main" id="{403C1627-6C36-F11F-7319-5D453C943C1E}"/>
              </a:ext>
            </a:extLst>
          </p:cNvPr>
          <p:cNvSpPr txBox="1">
            <a:spLocks/>
          </p:cNvSpPr>
          <p:nvPr/>
        </p:nvSpPr>
        <p:spPr>
          <a:xfrm>
            <a:off x="2534692" y="2483651"/>
            <a:ext cx="2374206"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2000" b="1" dirty="0">
                <a:solidFill>
                  <a:schemeClr val="bg1"/>
                </a:solidFill>
                <a:latin typeface="Raleway" panose="020B0503030101060003" pitchFamily="34" charset="0"/>
                <a:ea typeface="+mn-ea"/>
                <a:cs typeface="+mn-cs"/>
              </a:rPr>
              <a:t>BEST DRY FRUITS</a:t>
            </a:r>
          </a:p>
        </p:txBody>
      </p:sp>
      <p:pic>
        <p:nvPicPr>
          <p:cNvPr id="5" name="Picture 4" descr="From left to right- groundnut, cashew nut, almond and walnut">
            <a:extLst>
              <a:ext uri="{FF2B5EF4-FFF2-40B4-BE49-F238E27FC236}">
                <a16:creationId xmlns:a16="http://schemas.microsoft.com/office/drawing/2014/main" id="{90D8DD26-45A7-5BC1-10DD-2C5951E2E5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094" y="3339574"/>
            <a:ext cx="3326813" cy="812152"/>
          </a:xfrm>
          <a:prstGeom prst="rect">
            <a:avLst/>
          </a:prstGeom>
        </p:spPr>
      </p:pic>
      <p:pic>
        <p:nvPicPr>
          <p:cNvPr id="13" name="Picture 12" descr="A bag of selected dry-fruits indicating a comparison to an Exchange Traded Fund.">
            <a:extLst>
              <a:ext uri="{FF2B5EF4-FFF2-40B4-BE49-F238E27FC236}">
                <a16:creationId xmlns:a16="http://schemas.microsoft.com/office/drawing/2014/main" id="{0A5F6236-BA84-C427-C2F7-FE59593C1F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104" y="4286143"/>
            <a:ext cx="1650794" cy="1955556"/>
          </a:xfrm>
          <a:prstGeom prst="rect">
            <a:avLst/>
          </a:prstGeom>
        </p:spPr>
      </p:pic>
    </p:spTree>
    <p:extLst>
      <p:ext uri="{BB962C8B-B14F-4D97-AF65-F5344CB8AC3E}">
        <p14:creationId xmlns:p14="http://schemas.microsoft.com/office/powerpoint/2010/main" val="3723957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7E1CD"/>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643717A-BB9A-87F7-5039-F581049D2184}"/>
              </a:ext>
              <a:ext uri="{C183D7F6-B498-43B3-948B-1728B52AA6E4}">
                <adec:decorative xmlns:adec="http://schemas.microsoft.com/office/drawing/2017/decorative" val="1"/>
              </a:ext>
            </a:extLst>
          </p:cNvPr>
          <p:cNvSpPr/>
          <p:nvPr/>
        </p:nvSpPr>
        <p:spPr>
          <a:xfrm>
            <a:off x="621793" y="5237749"/>
            <a:ext cx="2592218" cy="391964"/>
          </a:xfrm>
          <a:prstGeom prst="rect">
            <a:avLst/>
          </a:prstGeom>
          <a:noFill/>
          <a:ln>
            <a:solidFill>
              <a:srgbClr val="2536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7421526" y="0"/>
            <a:ext cx="3640174" cy="2275609"/>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rPr>
              <a:t>Investing- ETF 2</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122452" cy="2031325"/>
          </a:xfrm>
          <a:prstGeom prst="rect">
            <a:avLst/>
          </a:prstGeom>
          <a:noFill/>
        </p:spPr>
        <p:txBody>
          <a:bodyPr wrap="square" rtlCol="0">
            <a:spAutoFit/>
          </a:bodyPr>
          <a:lstStyle/>
          <a:p>
            <a:r>
              <a:rPr lang="en-US">
                <a:solidFill>
                  <a:srgbClr val="253643"/>
                </a:solidFill>
                <a:effectLst/>
                <a:latin typeface="Raleway" panose="020B0503030101060003" pitchFamily="34" charset="0"/>
              </a:rPr>
              <a:t>ETF’s are also designed based on the investment ethics of people. </a:t>
            </a:r>
          </a:p>
          <a:p>
            <a:endParaRPr lang="en-US">
              <a:solidFill>
                <a:srgbClr val="253643"/>
              </a:solidFill>
              <a:latin typeface="Raleway" panose="020B0503030101060003" pitchFamily="34" charset="0"/>
            </a:endParaRPr>
          </a:p>
          <a:p>
            <a:r>
              <a:rPr lang="en-US">
                <a:solidFill>
                  <a:srgbClr val="253643"/>
                </a:solidFill>
                <a:effectLst/>
                <a:latin typeface="Raleway" panose="020B0503030101060003" pitchFamily="34" charset="0"/>
              </a:rPr>
              <a:t>For example, there is potential to invest in companies which practice ESG, are environmentally friendly, support equity and inclusion etc.</a:t>
            </a:r>
            <a:endParaRPr lang="en-CA">
              <a:solidFill>
                <a:srgbClr val="253643"/>
              </a:solidFill>
              <a:latin typeface="Raleway" panose="020B0503030101060003" pitchFamily="34" charset="0"/>
            </a:endParaRPr>
          </a:p>
        </p:txBody>
      </p:sp>
      <p:pic>
        <p:nvPicPr>
          <p:cNvPr id="13" name="Picture 12" descr="A bag of selected dry-fruits indicating how a bag of stocks or an ETF works.">
            <a:extLst>
              <a:ext uri="{FF2B5EF4-FFF2-40B4-BE49-F238E27FC236}">
                <a16:creationId xmlns:a16="http://schemas.microsoft.com/office/drawing/2014/main" id="{0A5F6236-BA84-C427-C2F7-FE59593C1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0283" y="670742"/>
            <a:ext cx="1650794" cy="1955556"/>
          </a:xfrm>
          <a:prstGeom prst="rect">
            <a:avLst/>
          </a:prstGeom>
        </p:spPr>
      </p:pic>
      <p:sp>
        <p:nvSpPr>
          <p:cNvPr id="16" name="Rectangle 15">
            <a:extLst>
              <a:ext uri="{FF2B5EF4-FFF2-40B4-BE49-F238E27FC236}">
                <a16:creationId xmlns:a16="http://schemas.microsoft.com/office/drawing/2014/main" id="{0F53E757-5FF3-4293-FE12-E8A9BCAA25CA}"/>
              </a:ext>
              <a:ext uri="{C183D7F6-B498-43B3-948B-1728B52AA6E4}">
                <adec:decorative xmlns:adec="http://schemas.microsoft.com/office/drawing/2017/decorative" val="1"/>
              </a:ext>
            </a:extLst>
          </p:cNvPr>
          <p:cNvSpPr/>
          <p:nvPr/>
        </p:nvSpPr>
        <p:spPr>
          <a:xfrm>
            <a:off x="335278" y="3502586"/>
            <a:ext cx="6156959" cy="755355"/>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17" name="Title 1">
            <a:extLst>
              <a:ext uri="{FF2B5EF4-FFF2-40B4-BE49-F238E27FC236}">
                <a16:creationId xmlns:a16="http://schemas.microsoft.com/office/drawing/2014/main" id="{EB749D10-FC5F-D9CD-0662-472B181E6767}"/>
              </a:ext>
            </a:extLst>
          </p:cNvPr>
          <p:cNvSpPr txBox="1">
            <a:spLocks/>
          </p:cNvSpPr>
          <p:nvPr/>
        </p:nvSpPr>
        <p:spPr>
          <a:xfrm>
            <a:off x="335279" y="3559128"/>
            <a:ext cx="615695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1800" b="1" dirty="0">
                <a:solidFill>
                  <a:srgbClr val="253643"/>
                </a:solidFill>
                <a:latin typeface="Raleway" panose="020B0503030101060003" pitchFamily="34" charset="0"/>
                <a:ea typeface="+mn-ea"/>
                <a:cs typeface="+mn-cs"/>
              </a:rPr>
              <a:t>1 ETF- </a:t>
            </a:r>
            <a:r>
              <a:rPr lang="en-CA" sz="1800" dirty="0">
                <a:solidFill>
                  <a:srgbClr val="253643"/>
                </a:solidFill>
                <a:latin typeface="Raleway" panose="020B0503030101060003" pitchFamily="34" charset="0"/>
                <a:ea typeface="+mn-ea"/>
                <a:cs typeface="+mn-cs"/>
              </a:rPr>
              <a:t>7% RBC, 6% TD, 5.5% Enbridge, 4.3% Shopify, 3.7% Manulife, 4.1% BMO, 3.2% Canadian Tire, 2% Loblaw</a:t>
            </a:r>
          </a:p>
        </p:txBody>
      </p:sp>
      <p:sp>
        <p:nvSpPr>
          <p:cNvPr id="3" name="Rectangle 2">
            <a:extLst>
              <a:ext uri="{FF2B5EF4-FFF2-40B4-BE49-F238E27FC236}">
                <a16:creationId xmlns:a16="http://schemas.microsoft.com/office/drawing/2014/main" id="{3C2CDA0E-9938-4FCA-4750-E0AED5D17EC8}"/>
              </a:ext>
              <a:ext uri="{C183D7F6-B498-43B3-948B-1728B52AA6E4}">
                <adec:decorative xmlns:adec="http://schemas.microsoft.com/office/drawing/2017/decorative" val="1"/>
              </a:ext>
            </a:extLst>
          </p:cNvPr>
          <p:cNvSpPr/>
          <p:nvPr/>
        </p:nvSpPr>
        <p:spPr>
          <a:xfrm>
            <a:off x="335278" y="4260170"/>
            <a:ext cx="6156958" cy="793823"/>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4" name="Title 1">
            <a:extLst>
              <a:ext uri="{FF2B5EF4-FFF2-40B4-BE49-F238E27FC236}">
                <a16:creationId xmlns:a16="http://schemas.microsoft.com/office/drawing/2014/main" id="{B0E58C5D-CFA3-3289-7D69-48A88015C42C}"/>
              </a:ext>
            </a:extLst>
          </p:cNvPr>
          <p:cNvSpPr txBox="1">
            <a:spLocks/>
          </p:cNvSpPr>
          <p:nvPr/>
        </p:nvSpPr>
        <p:spPr>
          <a:xfrm>
            <a:off x="335278" y="4301957"/>
            <a:ext cx="615695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1800" b="1" dirty="0">
                <a:solidFill>
                  <a:srgbClr val="FAF8F2"/>
                </a:solidFill>
                <a:latin typeface="Raleway" panose="020B0503030101060003" pitchFamily="34" charset="0"/>
                <a:ea typeface="+mn-ea"/>
                <a:cs typeface="+mn-cs"/>
              </a:rPr>
              <a:t>100 gm packet</a:t>
            </a:r>
            <a:r>
              <a:rPr lang="en-CA" sz="1800" dirty="0">
                <a:solidFill>
                  <a:srgbClr val="FAF8F2"/>
                </a:solidFill>
                <a:latin typeface="Raleway" panose="020B0503030101060003" pitchFamily="34" charset="0"/>
                <a:ea typeface="+mn-ea"/>
                <a:cs typeface="+mn-cs"/>
              </a:rPr>
              <a:t>= 16 gm Cashews, 12 gm almond, 20 gm walnuts, 15 gm pecans, 18 gm raisins, 19 gm pistachios</a:t>
            </a:r>
          </a:p>
        </p:txBody>
      </p:sp>
      <p:sp>
        <p:nvSpPr>
          <p:cNvPr id="10" name="TextBox 9">
            <a:extLst>
              <a:ext uri="{FF2B5EF4-FFF2-40B4-BE49-F238E27FC236}">
                <a16:creationId xmlns:a16="http://schemas.microsoft.com/office/drawing/2014/main" id="{D04FBDA9-7AD9-543B-FC94-85B898E4303F}"/>
              </a:ext>
            </a:extLst>
          </p:cNvPr>
          <p:cNvSpPr txBox="1"/>
          <p:nvPr/>
        </p:nvSpPr>
        <p:spPr>
          <a:xfrm>
            <a:off x="652273" y="5256037"/>
            <a:ext cx="2510937" cy="369332"/>
          </a:xfrm>
          <a:prstGeom prst="rect">
            <a:avLst/>
          </a:prstGeom>
          <a:noFill/>
        </p:spPr>
        <p:txBody>
          <a:bodyPr wrap="square" rtlCol="0">
            <a:spAutoFit/>
          </a:bodyPr>
          <a:lstStyle/>
          <a:p>
            <a:pPr algn="ctr"/>
            <a:r>
              <a:rPr lang="en-US" b="1" dirty="0">
                <a:solidFill>
                  <a:srgbClr val="253643"/>
                </a:solidFill>
                <a:latin typeface="Raleway" panose="020B0503030101060003" pitchFamily="34" charset="0"/>
              </a:rPr>
              <a:t>Risk is extremely low</a:t>
            </a:r>
            <a:endParaRPr lang="en-CA" b="1" dirty="0">
              <a:solidFill>
                <a:srgbClr val="253643"/>
              </a:solidFill>
              <a:latin typeface="Raleway" panose="020B0503030101060003" pitchFamily="34" charset="0"/>
            </a:endParaRPr>
          </a:p>
        </p:txBody>
      </p:sp>
      <p:sp>
        <p:nvSpPr>
          <p:cNvPr id="11" name="TextBox 10">
            <a:extLst>
              <a:ext uri="{FF2B5EF4-FFF2-40B4-BE49-F238E27FC236}">
                <a16:creationId xmlns:a16="http://schemas.microsoft.com/office/drawing/2014/main" id="{903353E8-EB32-A079-CA16-D2A12B23A4FB}"/>
              </a:ext>
            </a:extLst>
          </p:cNvPr>
          <p:cNvSpPr txBox="1"/>
          <p:nvPr/>
        </p:nvSpPr>
        <p:spPr>
          <a:xfrm>
            <a:off x="3798423" y="5228510"/>
            <a:ext cx="2510937" cy="369332"/>
          </a:xfrm>
          <a:prstGeom prst="rect">
            <a:avLst/>
          </a:prstGeom>
          <a:noFill/>
        </p:spPr>
        <p:txBody>
          <a:bodyPr wrap="square" rtlCol="0">
            <a:spAutoFit/>
          </a:bodyPr>
          <a:lstStyle/>
          <a:p>
            <a:pPr algn="ctr"/>
            <a:r>
              <a:rPr lang="en-US" b="1" dirty="0">
                <a:solidFill>
                  <a:srgbClr val="253643"/>
                </a:solidFill>
                <a:latin typeface="Raleway" panose="020B0503030101060003" pitchFamily="34" charset="0"/>
              </a:rPr>
              <a:t>Exposure diversified</a:t>
            </a:r>
            <a:endParaRPr lang="en-CA" b="1" dirty="0">
              <a:solidFill>
                <a:srgbClr val="253643"/>
              </a:solidFill>
              <a:latin typeface="Raleway" panose="020B0503030101060003" pitchFamily="34" charset="0"/>
            </a:endParaRPr>
          </a:p>
        </p:txBody>
      </p:sp>
      <p:sp>
        <p:nvSpPr>
          <p:cNvPr id="12" name="TextBox 11">
            <a:extLst>
              <a:ext uri="{FF2B5EF4-FFF2-40B4-BE49-F238E27FC236}">
                <a16:creationId xmlns:a16="http://schemas.microsoft.com/office/drawing/2014/main" id="{007FDF79-1328-EB4B-47D7-0A922CF68E42}"/>
              </a:ext>
            </a:extLst>
          </p:cNvPr>
          <p:cNvSpPr txBox="1"/>
          <p:nvPr/>
        </p:nvSpPr>
        <p:spPr>
          <a:xfrm>
            <a:off x="621793" y="5817926"/>
            <a:ext cx="2510937" cy="369332"/>
          </a:xfrm>
          <a:prstGeom prst="rect">
            <a:avLst/>
          </a:prstGeom>
          <a:noFill/>
        </p:spPr>
        <p:txBody>
          <a:bodyPr wrap="square" rtlCol="0">
            <a:spAutoFit/>
          </a:bodyPr>
          <a:lstStyle/>
          <a:p>
            <a:pPr algn="ctr"/>
            <a:r>
              <a:rPr lang="en-US" b="1">
                <a:solidFill>
                  <a:srgbClr val="253643"/>
                </a:solidFill>
                <a:latin typeface="Raleway" panose="020B0503030101060003" pitchFamily="34" charset="0"/>
              </a:rPr>
              <a:t>Best of breed</a:t>
            </a:r>
            <a:endParaRPr lang="en-CA" b="1">
              <a:solidFill>
                <a:srgbClr val="253643"/>
              </a:solidFill>
              <a:latin typeface="Raleway" panose="020B0503030101060003" pitchFamily="34" charset="0"/>
            </a:endParaRPr>
          </a:p>
        </p:txBody>
      </p:sp>
      <p:sp>
        <p:nvSpPr>
          <p:cNvPr id="22" name="TextBox 21">
            <a:extLst>
              <a:ext uri="{FF2B5EF4-FFF2-40B4-BE49-F238E27FC236}">
                <a16:creationId xmlns:a16="http://schemas.microsoft.com/office/drawing/2014/main" id="{36A82D51-CEDD-C36F-8BB2-C99C8A314A67}"/>
              </a:ext>
            </a:extLst>
          </p:cNvPr>
          <p:cNvSpPr txBox="1"/>
          <p:nvPr/>
        </p:nvSpPr>
        <p:spPr>
          <a:xfrm>
            <a:off x="3798423" y="5824784"/>
            <a:ext cx="2510937" cy="369332"/>
          </a:xfrm>
          <a:prstGeom prst="rect">
            <a:avLst/>
          </a:prstGeom>
          <a:noFill/>
        </p:spPr>
        <p:txBody>
          <a:bodyPr wrap="square" rtlCol="0">
            <a:spAutoFit/>
          </a:bodyPr>
          <a:lstStyle/>
          <a:p>
            <a:pPr algn="ctr"/>
            <a:r>
              <a:rPr lang="en-US" b="1">
                <a:solidFill>
                  <a:srgbClr val="253643"/>
                </a:solidFill>
                <a:latin typeface="Raleway" panose="020B0503030101060003" pitchFamily="34" charset="0"/>
              </a:rPr>
              <a:t>Limited Fees</a:t>
            </a:r>
            <a:endParaRPr lang="en-CA" b="1">
              <a:solidFill>
                <a:srgbClr val="253643"/>
              </a:solidFill>
              <a:latin typeface="Raleway" panose="020B0503030101060003" pitchFamily="34" charset="0"/>
            </a:endParaRPr>
          </a:p>
        </p:txBody>
      </p:sp>
      <p:sp>
        <p:nvSpPr>
          <p:cNvPr id="24" name="Rectangle 23">
            <a:extLst>
              <a:ext uri="{FF2B5EF4-FFF2-40B4-BE49-F238E27FC236}">
                <a16:creationId xmlns:a16="http://schemas.microsoft.com/office/drawing/2014/main" id="{4273375C-C6E1-A38A-62A7-46D0C23B47BE}"/>
              </a:ext>
              <a:ext uri="{C183D7F6-B498-43B3-948B-1728B52AA6E4}">
                <adec:decorative xmlns:adec="http://schemas.microsoft.com/office/drawing/2017/decorative" val="1"/>
              </a:ext>
            </a:extLst>
          </p:cNvPr>
          <p:cNvSpPr/>
          <p:nvPr/>
        </p:nvSpPr>
        <p:spPr>
          <a:xfrm>
            <a:off x="3757782" y="5228510"/>
            <a:ext cx="2592218" cy="391964"/>
          </a:xfrm>
          <a:prstGeom prst="rect">
            <a:avLst/>
          </a:prstGeom>
          <a:noFill/>
          <a:ln>
            <a:solidFill>
              <a:srgbClr val="2536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25" name="Rectangle 24">
            <a:extLst>
              <a:ext uri="{FF2B5EF4-FFF2-40B4-BE49-F238E27FC236}">
                <a16:creationId xmlns:a16="http://schemas.microsoft.com/office/drawing/2014/main" id="{6D5FD2D9-D84D-240E-05BF-436A264A90C4}"/>
              </a:ext>
              <a:ext uri="{C183D7F6-B498-43B3-948B-1728B52AA6E4}">
                <adec:decorative xmlns:adec="http://schemas.microsoft.com/office/drawing/2017/decorative" val="1"/>
              </a:ext>
            </a:extLst>
          </p:cNvPr>
          <p:cNvSpPr/>
          <p:nvPr/>
        </p:nvSpPr>
        <p:spPr>
          <a:xfrm>
            <a:off x="3757782" y="5813469"/>
            <a:ext cx="2592218" cy="391964"/>
          </a:xfrm>
          <a:prstGeom prst="rect">
            <a:avLst/>
          </a:prstGeom>
          <a:noFill/>
          <a:ln>
            <a:solidFill>
              <a:srgbClr val="2536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26" name="Rectangle 25">
            <a:extLst>
              <a:ext uri="{FF2B5EF4-FFF2-40B4-BE49-F238E27FC236}">
                <a16:creationId xmlns:a16="http://schemas.microsoft.com/office/drawing/2014/main" id="{52731D63-5BEE-6E0A-7A3A-2342653C0487}"/>
              </a:ext>
              <a:ext uri="{C183D7F6-B498-43B3-948B-1728B52AA6E4}">
                <adec:decorative xmlns:adec="http://schemas.microsoft.com/office/drawing/2017/decorative" val="1"/>
              </a:ext>
            </a:extLst>
          </p:cNvPr>
          <p:cNvSpPr/>
          <p:nvPr/>
        </p:nvSpPr>
        <p:spPr>
          <a:xfrm>
            <a:off x="621793" y="5813469"/>
            <a:ext cx="2592218" cy="391964"/>
          </a:xfrm>
          <a:prstGeom prst="rect">
            <a:avLst/>
          </a:prstGeom>
          <a:noFill/>
          <a:ln>
            <a:solidFill>
              <a:srgbClr val="2536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Tree>
    <p:extLst>
      <p:ext uri="{BB962C8B-B14F-4D97-AF65-F5344CB8AC3E}">
        <p14:creationId xmlns:p14="http://schemas.microsoft.com/office/powerpoint/2010/main" val="4060935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AF8F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7421526" y="0"/>
            <a:ext cx="4770474" cy="2275609"/>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253643"/>
              </a:solidFill>
            </a:endParaRPr>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rPr>
              <a:t>Where does this fit in?</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122452" cy="3970318"/>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The goal of the Government through the ‘National Financial Literacy Strategy 2021-2026’ is achieving financial resilience.</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This research &amp; design outputs fit into the modules prescribed under this initiative.</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However, the ‘Financial Toolkit’ might not be the most conducive or convenient learning tool for a newcomer. It takes more than an hour to cover each module!</a:t>
            </a:r>
            <a:endParaRPr lang="en-CA" dirty="0">
              <a:solidFill>
                <a:srgbClr val="253643"/>
              </a:solidFill>
              <a:latin typeface="Raleway" panose="020B0503030101060003" pitchFamily="34" charset="0"/>
            </a:endParaRPr>
          </a:p>
        </p:txBody>
      </p:sp>
      <p:pic>
        <p:nvPicPr>
          <p:cNvPr id="6" name="Picture 5" descr="A screenshot of the Government of Canada website on 'National Financial Literacy strategy 2021-2026'. The bottom half of the screenshot shows 'Your Financial Toolkit' which consists of 12 modules. The following modules have been highlighted to show overlap with the research study- Module 1: Income, expenses and budget, Module 2: Banking. Module 3: Saving, Module 4: Credit and debt management, Module 7: Investing, Module 8: Income taxes and contributions.">
            <a:extLst>
              <a:ext uri="{FF2B5EF4-FFF2-40B4-BE49-F238E27FC236}">
                <a16:creationId xmlns:a16="http://schemas.microsoft.com/office/drawing/2014/main" id="{017AE361-9B38-C1F0-109F-E22762094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996" y="520005"/>
            <a:ext cx="5213715" cy="6059347"/>
          </a:xfrm>
          <a:prstGeom prst="rect">
            <a:avLst/>
          </a:prstGeom>
        </p:spPr>
      </p:pic>
    </p:spTree>
    <p:extLst>
      <p:ext uri="{BB962C8B-B14F-4D97-AF65-F5344CB8AC3E}">
        <p14:creationId xmlns:p14="http://schemas.microsoft.com/office/powerpoint/2010/main" val="1309412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3555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6524753" y="3574887"/>
            <a:ext cx="5334772" cy="817199"/>
          </a:xfrm>
          <a:prstGeom prst="rect">
            <a:avLst/>
          </a:prstGeom>
          <a:solidFill>
            <a:srgbClr val="FA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6606032" y="3700198"/>
            <a:ext cx="5801361"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rPr>
              <a:t>Strategic Implementation</a:t>
            </a:r>
          </a:p>
        </p:txBody>
      </p:sp>
      <p:sp>
        <p:nvSpPr>
          <p:cNvPr id="10" name="TextBox 9">
            <a:extLst>
              <a:ext uri="{FF2B5EF4-FFF2-40B4-BE49-F238E27FC236}">
                <a16:creationId xmlns:a16="http://schemas.microsoft.com/office/drawing/2014/main" id="{D04FBDA9-7AD9-543B-FC94-85B898E4303F}"/>
              </a:ext>
            </a:extLst>
          </p:cNvPr>
          <p:cNvSpPr txBox="1"/>
          <p:nvPr/>
        </p:nvSpPr>
        <p:spPr>
          <a:xfrm>
            <a:off x="560833" y="755157"/>
            <a:ext cx="5394959" cy="523220"/>
          </a:xfrm>
          <a:prstGeom prst="rect">
            <a:avLst/>
          </a:prstGeom>
          <a:noFill/>
          <a:ln>
            <a:solidFill>
              <a:schemeClr val="bg1"/>
            </a:solidFill>
          </a:ln>
        </p:spPr>
        <p:txBody>
          <a:bodyPr wrap="square" rtlCol="0">
            <a:spAutoFit/>
          </a:bodyPr>
          <a:lstStyle/>
          <a:p>
            <a:pPr algn="ctr"/>
            <a:r>
              <a:rPr lang="en-US" sz="2800" b="1" dirty="0">
                <a:solidFill>
                  <a:schemeClr val="bg1"/>
                </a:solidFill>
                <a:latin typeface="Raleway" panose="020B0503030101060003" pitchFamily="34" charset="0"/>
              </a:rPr>
              <a:t>Decision to come to Canada</a:t>
            </a:r>
            <a:endParaRPr lang="en-CA" sz="2800" b="1" dirty="0">
              <a:solidFill>
                <a:schemeClr val="bg1"/>
              </a:solidFill>
              <a:latin typeface="Raleway" panose="020B0503030101060003" pitchFamily="34" charset="0"/>
            </a:endParaRPr>
          </a:p>
        </p:txBody>
      </p:sp>
      <p:sp>
        <p:nvSpPr>
          <p:cNvPr id="5" name="TextBox 4">
            <a:extLst>
              <a:ext uri="{FF2B5EF4-FFF2-40B4-BE49-F238E27FC236}">
                <a16:creationId xmlns:a16="http://schemas.microsoft.com/office/drawing/2014/main" id="{0B02691B-EDE5-7C88-A851-6DD1F70A5D2C}"/>
              </a:ext>
            </a:extLst>
          </p:cNvPr>
          <p:cNvSpPr txBox="1"/>
          <p:nvPr/>
        </p:nvSpPr>
        <p:spPr>
          <a:xfrm>
            <a:off x="560833" y="1496837"/>
            <a:ext cx="5394959" cy="523220"/>
          </a:xfrm>
          <a:prstGeom prst="rect">
            <a:avLst/>
          </a:prstGeom>
          <a:noFill/>
          <a:ln>
            <a:solidFill>
              <a:schemeClr val="bg1"/>
            </a:solidFill>
          </a:ln>
        </p:spPr>
        <p:txBody>
          <a:bodyPr wrap="square" rtlCol="0">
            <a:spAutoFit/>
          </a:bodyPr>
          <a:lstStyle/>
          <a:p>
            <a:pPr algn="ctr"/>
            <a:r>
              <a:rPr lang="en-US" sz="2800" b="1">
                <a:solidFill>
                  <a:schemeClr val="bg1"/>
                </a:solidFill>
                <a:latin typeface="Raleway" panose="020B0503030101060003" pitchFamily="34" charset="0"/>
              </a:rPr>
              <a:t>Research / Speak to someone</a:t>
            </a:r>
            <a:endParaRPr lang="en-CA" sz="2800" b="1">
              <a:solidFill>
                <a:schemeClr val="bg1"/>
              </a:solidFill>
              <a:latin typeface="Raleway" panose="020B0503030101060003" pitchFamily="34" charset="0"/>
            </a:endParaRPr>
          </a:p>
        </p:txBody>
      </p:sp>
      <p:sp>
        <p:nvSpPr>
          <p:cNvPr id="6" name="TextBox 5">
            <a:extLst>
              <a:ext uri="{FF2B5EF4-FFF2-40B4-BE49-F238E27FC236}">
                <a16:creationId xmlns:a16="http://schemas.microsoft.com/office/drawing/2014/main" id="{52A99C88-7929-265D-8FDE-5BC9508AC9E8}"/>
              </a:ext>
            </a:extLst>
          </p:cNvPr>
          <p:cNvSpPr txBox="1"/>
          <p:nvPr/>
        </p:nvSpPr>
        <p:spPr>
          <a:xfrm>
            <a:off x="560832" y="2238517"/>
            <a:ext cx="5394959" cy="523220"/>
          </a:xfrm>
          <a:prstGeom prst="rect">
            <a:avLst/>
          </a:prstGeom>
          <a:noFill/>
          <a:ln>
            <a:solidFill>
              <a:schemeClr val="bg1"/>
            </a:solidFill>
          </a:ln>
        </p:spPr>
        <p:txBody>
          <a:bodyPr wrap="square" rtlCol="0">
            <a:spAutoFit/>
          </a:bodyPr>
          <a:lstStyle/>
          <a:p>
            <a:pPr algn="ctr"/>
            <a:r>
              <a:rPr lang="en-US" sz="2800" b="1" dirty="0">
                <a:solidFill>
                  <a:schemeClr val="bg1"/>
                </a:solidFill>
                <a:latin typeface="Raleway" panose="020B0503030101060003" pitchFamily="34" charset="0"/>
              </a:rPr>
              <a:t>Government Website</a:t>
            </a:r>
            <a:endParaRPr lang="en-CA" sz="2800" b="1" dirty="0">
              <a:solidFill>
                <a:schemeClr val="bg1"/>
              </a:solidFill>
              <a:latin typeface="Raleway" panose="020B0503030101060003" pitchFamily="34" charset="0"/>
            </a:endParaRPr>
          </a:p>
        </p:txBody>
      </p:sp>
      <p:sp>
        <p:nvSpPr>
          <p:cNvPr id="9" name="TextBox 8">
            <a:extLst>
              <a:ext uri="{FF2B5EF4-FFF2-40B4-BE49-F238E27FC236}">
                <a16:creationId xmlns:a16="http://schemas.microsoft.com/office/drawing/2014/main" id="{A3A7214E-26F2-E002-1D2E-4077B5B293A3}"/>
              </a:ext>
            </a:extLst>
          </p:cNvPr>
          <p:cNvSpPr txBox="1"/>
          <p:nvPr/>
        </p:nvSpPr>
        <p:spPr>
          <a:xfrm>
            <a:off x="560832" y="2980197"/>
            <a:ext cx="5394959" cy="523220"/>
          </a:xfrm>
          <a:prstGeom prst="rect">
            <a:avLst/>
          </a:prstGeom>
          <a:noFill/>
          <a:ln>
            <a:solidFill>
              <a:schemeClr val="bg1"/>
            </a:solidFill>
          </a:ln>
        </p:spPr>
        <p:txBody>
          <a:bodyPr wrap="square" rtlCol="0">
            <a:spAutoFit/>
          </a:bodyPr>
          <a:lstStyle/>
          <a:p>
            <a:pPr algn="ctr"/>
            <a:r>
              <a:rPr lang="en-US" sz="2800" b="1" dirty="0">
                <a:solidFill>
                  <a:schemeClr val="bg1"/>
                </a:solidFill>
                <a:latin typeface="Raleway" panose="020B0503030101060003" pitchFamily="34" charset="0"/>
              </a:rPr>
              <a:t>Financial Toolkit</a:t>
            </a:r>
            <a:endParaRPr lang="en-CA" sz="2800" b="1" dirty="0">
              <a:solidFill>
                <a:schemeClr val="bg1"/>
              </a:solidFill>
              <a:latin typeface="Raleway" panose="020B0503030101060003" pitchFamily="34" charset="0"/>
            </a:endParaRPr>
          </a:p>
        </p:txBody>
      </p:sp>
      <p:sp>
        <p:nvSpPr>
          <p:cNvPr id="14" name="TextBox 13">
            <a:extLst>
              <a:ext uri="{FF2B5EF4-FFF2-40B4-BE49-F238E27FC236}">
                <a16:creationId xmlns:a16="http://schemas.microsoft.com/office/drawing/2014/main" id="{A8265B0D-3EEB-1BF6-8A4C-1C1FC48A328C}"/>
              </a:ext>
            </a:extLst>
          </p:cNvPr>
          <p:cNvSpPr txBox="1"/>
          <p:nvPr/>
        </p:nvSpPr>
        <p:spPr>
          <a:xfrm>
            <a:off x="560832" y="3721877"/>
            <a:ext cx="5394959" cy="523220"/>
          </a:xfrm>
          <a:prstGeom prst="rect">
            <a:avLst/>
          </a:prstGeom>
          <a:solidFill>
            <a:srgbClr val="FAF8F2"/>
          </a:solidFill>
          <a:ln>
            <a:solidFill>
              <a:schemeClr val="bg1"/>
            </a:solidFill>
          </a:ln>
        </p:spPr>
        <p:txBody>
          <a:bodyPr wrap="square" rtlCol="0">
            <a:spAutoFit/>
          </a:bodyPr>
          <a:lstStyle/>
          <a:p>
            <a:pPr algn="ctr"/>
            <a:r>
              <a:rPr lang="en-US" sz="2800" b="1" dirty="0">
                <a:solidFill>
                  <a:srgbClr val="253643"/>
                </a:solidFill>
                <a:latin typeface="Raleway" panose="020B0503030101060003" pitchFamily="34" charset="0"/>
              </a:rPr>
              <a:t>Simplified Basics</a:t>
            </a:r>
            <a:endParaRPr lang="en-CA" sz="2800" b="1" dirty="0">
              <a:solidFill>
                <a:srgbClr val="253643"/>
              </a:solidFill>
              <a:latin typeface="Raleway" panose="020B0503030101060003" pitchFamily="34" charset="0"/>
            </a:endParaRPr>
          </a:p>
        </p:txBody>
      </p:sp>
      <p:sp>
        <p:nvSpPr>
          <p:cNvPr id="15" name="TextBox 14">
            <a:extLst>
              <a:ext uri="{FF2B5EF4-FFF2-40B4-BE49-F238E27FC236}">
                <a16:creationId xmlns:a16="http://schemas.microsoft.com/office/drawing/2014/main" id="{76C79E35-77BE-D020-DDC5-B0A6B0DCC121}"/>
              </a:ext>
            </a:extLst>
          </p:cNvPr>
          <p:cNvSpPr txBox="1"/>
          <p:nvPr/>
        </p:nvSpPr>
        <p:spPr>
          <a:xfrm>
            <a:off x="560832" y="4463557"/>
            <a:ext cx="5394959" cy="954107"/>
          </a:xfrm>
          <a:prstGeom prst="rect">
            <a:avLst/>
          </a:prstGeom>
          <a:noFill/>
          <a:ln>
            <a:solidFill>
              <a:schemeClr val="bg1"/>
            </a:solidFill>
          </a:ln>
        </p:spPr>
        <p:txBody>
          <a:bodyPr wrap="square" rtlCol="0">
            <a:spAutoFit/>
          </a:bodyPr>
          <a:lstStyle/>
          <a:p>
            <a:pPr algn="ctr"/>
            <a:r>
              <a:rPr lang="en-US" sz="2800" b="1" dirty="0">
                <a:solidFill>
                  <a:schemeClr val="bg1"/>
                </a:solidFill>
                <a:latin typeface="Raleway" panose="020B0503030101060003" pitchFamily="34" charset="0"/>
              </a:rPr>
              <a:t>Preferred Method of Data Collection</a:t>
            </a:r>
            <a:endParaRPr lang="en-CA" sz="2800" b="1" dirty="0">
              <a:solidFill>
                <a:schemeClr val="bg1"/>
              </a:solidFill>
              <a:latin typeface="Raleway" panose="020B0503030101060003" pitchFamily="34" charset="0"/>
            </a:endParaRPr>
          </a:p>
        </p:txBody>
      </p:sp>
      <p:cxnSp>
        <p:nvCxnSpPr>
          <p:cNvPr id="21" name="Straight Connector 20">
            <a:extLst>
              <a:ext uri="{FF2B5EF4-FFF2-40B4-BE49-F238E27FC236}">
                <a16:creationId xmlns:a16="http://schemas.microsoft.com/office/drawing/2014/main" id="{ABA62B7F-19FD-AF98-41AA-1CE586868822}"/>
              </a:ext>
              <a:ext uri="{C183D7F6-B498-43B3-948B-1728B52AA6E4}">
                <adec:decorative xmlns:adec="http://schemas.microsoft.com/office/drawing/2017/decorative" val="1"/>
              </a:ext>
            </a:extLst>
          </p:cNvPr>
          <p:cNvCxnSpPr>
            <a:cxnSpLocks/>
            <a:stCxn id="9" idx="3"/>
          </p:cNvCxnSpPr>
          <p:nvPr/>
        </p:nvCxnSpPr>
        <p:spPr>
          <a:xfrm>
            <a:off x="5955791" y="3241807"/>
            <a:ext cx="28854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7F9D1EB-C56F-EADD-0CDC-0EA3F2946700}"/>
              </a:ext>
              <a:ext uri="{C183D7F6-B498-43B3-948B-1728B52AA6E4}">
                <adec:decorative xmlns:adec="http://schemas.microsoft.com/office/drawing/2017/decorative" val="1"/>
              </a:ext>
            </a:extLst>
          </p:cNvPr>
          <p:cNvCxnSpPr>
            <a:cxnSpLocks/>
          </p:cNvCxnSpPr>
          <p:nvPr/>
        </p:nvCxnSpPr>
        <p:spPr>
          <a:xfrm>
            <a:off x="5955791" y="5009647"/>
            <a:ext cx="28854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6BBB58B-9402-847A-D1F1-12A4FD1315E2}"/>
              </a:ext>
              <a:ext uri="{C183D7F6-B498-43B3-948B-1728B52AA6E4}">
                <adec:decorative xmlns:adec="http://schemas.microsoft.com/office/drawing/2017/decorative" val="1"/>
              </a:ext>
            </a:extLst>
          </p:cNvPr>
          <p:cNvCxnSpPr>
            <a:cxnSpLocks/>
          </p:cNvCxnSpPr>
          <p:nvPr/>
        </p:nvCxnSpPr>
        <p:spPr>
          <a:xfrm>
            <a:off x="5951728" y="3983487"/>
            <a:ext cx="28854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C484EBFB-F7FE-FEB5-8D73-91246409CE4A}"/>
              </a:ext>
              <a:ext uri="{C183D7F6-B498-43B3-948B-1728B52AA6E4}">
                <adec:decorative xmlns:adec="http://schemas.microsoft.com/office/drawing/2017/decorative" val="1"/>
              </a:ext>
            </a:extLst>
          </p:cNvPr>
          <p:cNvCxnSpPr>
            <a:cxnSpLocks/>
          </p:cNvCxnSpPr>
          <p:nvPr/>
        </p:nvCxnSpPr>
        <p:spPr>
          <a:xfrm>
            <a:off x="6240272" y="3241807"/>
            <a:ext cx="0" cy="176784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1730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7421526" y="0"/>
            <a:ext cx="4770474" cy="2275609"/>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253643"/>
              </a:solidFill>
            </a:endParaRPr>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rPr>
              <a:t>Towards resilience</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966588" cy="3970318"/>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The first step towards resilience is Financial Literacy, and hence this research fits right into the initiatives of the Government.</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Financial literacy is a necessity towards a sustainable financial future of Canada.</a:t>
            </a:r>
          </a:p>
          <a:p>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Since this is a continuously evolving study, it gives me the opportunity to carry this project forward towards helping create a more robust financial system.</a:t>
            </a:r>
            <a:endParaRPr lang="en-CA" dirty="0">
              <a:solidFill>
                <a:srgbClr val="253643"/>
              </a:solidFill>
              <a:latin typeface="Raleway" panose="020B0503030101060003" pitchFamily="34" charset="0"/>
            </a:endParaRPr>
          </a:p>
        </p:txBody>
      </p:sp>
      <p:pic>
        <p:nvPicPr>
          <p:cNvPr id="4" name="Picture 3" descr="A diagram of the road to financial resilience created by the Government of Canada. The statement below says that it is a 5 year plan to create a more accessible, inclusive, and effective financial literacy for all Canadians. Vision: A Canada where everyone can build financial resilience in an increasingly digital world.">
            <a:extLst>
              <a:ext uri="{FF2B5EF4-FFF2-40B4-BE49-F238E27FC236}">
                <a16:creationId xmlns:a16="http://schemas.microsoft.com/office/drawing/2014/main" id="{F937F2D2-DAB9-B877-DE78-2D29742281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067" y="707020"/>
            <a:ext cx="5342933" cy="5221158"/>
          </a:xfrm>
          <a:prstGeom prst="rect">
            <a:avLst/>
          </a:prstGeom>
        </p:spPr>
      </p:pic>
    </p:spTree>
    <p:extLst>
      <p:ext uri="{BB962C8B-B14F-4D97-AF65-F5344CB8AC3E}">
        <p14:creationId xmlns:p14="http://schemas.microsoft.com/office/powerpoint/2010/main" val="379517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3555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8F7A7DA-DAC4-D671-77E3-CDB898338092}"/>
              </a:ext>
              <a:ext uri="{C183D7F6-B498-43B3-948B-1728B52AA6E4}">
                <adec:decorative xmlns:adec="http://schemas.microsoft.com/office/drawing/2017/decorative" val="1"/>
              </a:ext>
            </a:extLst>
          </p:cNvPr>
          <p:cNvSpPr/>
          <p:nvPr/>
        </p:nvSpPr>
        <p:spPr>
          <a:xfrm>
            <a:off x="5062934" y="0"/>
            <a:ext cx="4457700" cy="6858000"/>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4391103" y="6058935"/>
            <a:ext cx="5801361"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err="1">
                <a:ln>
                  <a:noFill/>
                </a:ln>
                <a:solidFill>
                  <a:schemeClr val="bg1"/>
                </a:solidFill>
                <a:effectLst/>
                <a:uLnTx/>
                <a:uFillTx/>
                <a:latin typeface="Raleway" panose="020B0503030101060003" pitchFamily="34" charset="0"/>
                <a:ea typeface="+mn-ea"/>
                <a:cs typeface="+mn-cs"/>
              </a:rPr>
              <a:t>Mockups</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pic>
        <p:nvPicPr>
          <p:cNvPr id="11" name="Picture 10" descr="A mockup of a physical brochure of the infographics designed in the earlier parts of the presentation.">
            <a:extLst>
              <a:ext uri="{FF2B5EF4-FFF2-40B4-BE49-F238E27FC236}">
                <a16:creationId xmlns:a16="http://schemas.microsoft.com/office/drawing/2014/main" id="{CA5E3B2A-7A4D-A92E-3A04-786796A59E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236" y="971432"/>
            <a:ext cx="5956796" cy="4915136"/>
          </a:xfrm>
          <a:prstGeom prst="rect">
            <a:avLst/>
          </a:prstGeom>
        </p:spPr>
      </p:pic>
      <p:pic>
        <p:nvPicPr>
          <p:cNvPr id="4" name="Picture 3" descr="A hand holding a cellphone with tax notifications.">
            <a:extLst>
              <a:ext uri="{FF2B5EF4-FFF2-40B4-BE49-F238E27FC236}">
                <a16:creationId xmlns:a16="http://schemas.microsoft.com/office/drawing/2014/main" id="{8F9441F4-0246-3E48-FEBB-BE31D074A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499" y="971433"/>
            <a:ext cx="3075079" cy="4915136"/>
          </a:xfrm>
          <a:prstGeom prst="rect">
            <a:avLst/>
          </a:prstGeom>
        </p:spPr>
      </p:pic>
    </p:spTree>
    <p:extLst>
      <p:ext uri="{BB962C8B-B14F-4D97-AF65-F5344CB8AC3E}">
        <p14:creationId xmlns:p14="http://schemas.microsoft.com/office/powerpoint/2010/main" val="1283861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5364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6524753" y="3574887"/>
            <a:ext cx="3150875" cy="3283113"/>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6606032" y="3700198"/>
            <a:ext cx="5801361"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rPr>
              <a:t>Thank You.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rPr>
              <a:t>Let us discuss.</a:t>
            </a:r>
          </a:p>
        </p:txBody>
      </p:sp>
    </p:spTree>
    <p:extLst>
      <p:ext uri="{BB962C8B-B14F-4D97-AF65-F5344CB8AC3E}">
        <p14:creationId xmlns:p14="http://schemas.microsoft.com/office/powerpoint/2010/main" val="7949357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9A55DB0D-D892-478D-BD4B-D9C687EE9E45}"/>
</file>

<file path=customXml/itemProps2.xml><?xml version="1.0" encoding="utf-8"?>
<ds:datastoreItem xmlns:ds="http://schemas.openxmlformats.org/officeDocument/2006/customXml" ds:itemID="{B2AC1B79-997A-4E97-87B4-1E3B4D8CDB1E}"/>
</file>

<file path=customXml/itemProps3.xml><?xml version="1.0" encoding="utf-8"?>
<ds:datastoreItem xmlns:ds="http://schemas.openxmlformats.org/officeDocument/2006/customXml" ds:itemID="{AAAFFA8F-35B9-45DE-A486-2FE60A6C7604}"/>
</file>

<file path=docProps/app.xml><?xml version="1.0" encoding="utf-8"?>
<Properties xmlns="http://schemas.openxmlformats.org/officeDocument/2006/extended-properties" xmlns:vt="http://schemas.openxmlformats.org/officeDocument/2006/docPropsVTypes">
  <Template>office theme</Template>
  <TotalTime>0</TotalTime>
  <Words>1538</Words>
  <Application>Microsoft Office PowerPoint</Application>
  <PresentationFormat>Widescreen</PresentationFormat>
  <Paragraphs>166</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Aptos Display</vt:lpstr>
      <vt:lpstr>Arial</vt:lpstr>
      <vt:lpstr>Raleway</vt:lpstr>
      <vt:lpstr>office theme</vt:lpstr>
      <vt:lpstr>Discovering Synergies between Design and Financial Literacy</vt:lpstr>
      <vt:lpstr>I.Me.Myself</vt:lpstr>
      <vt:lpstr>Commonly Uncommon</vt:lpstr>
      <vt:lpstr>As simple as 1,2,3…</vt:lpstr>
      <vt:lpstr>Who is this really for?</vt:lpstr>
      <vt:lpstr>Formulating Research Methods</vt:lpstr>
      <vt:lpstr>Decoding the interviews</vt:lpstr>
      <vt:lpstr>Decoding the questions</vt:lpstr>
      <vt:lpstr>Emerging Themes</vt:lpstr>
      <vt:lpstr>Design outputs</vt:lpstr>
      <vt:lpstr>Banking</vt:lpstr>
      <vt:lpstr>Banking Accounts</vt:lpstr>
      <vt:lpstr>Banking-Debit Card</vt:lpstr>
      <vt:lpstr>Banking-Debit Card 2</vt:lpstr>
      <vt:lpstr>Banking-Credit Card 1</vt:lpstr>
      <vt:lpstr>Banking-Credit Card 2</vt:lpstr>
      <vt:lpstr>Taxation</vt:lpstr>
      <vt:lpstr>Taxation- income</vt:lpstr>
      <vt:lpstr>Earn, Spend, Save</vt:lpstr>
      <vt:lpstr>Budgeting</vt:lpstr>
      <vt:lpstr>Investing</vt:lpstr>
      <vt:lpstr>Investing- TFSA</vt:lpstr>
      <vt:lpstr>Investing- ETF 1</vt:lpstr>
      <vt:lpstr>Investing- ETF 2</vt:lpstr>
      <vt:lpstr>Where does this fit in?</vt:lpstr>
      <vt:lpstr>Strategic Implementation</vt:lpstr>
      <vt:lpstr>Towards resilience</vt:lpstr>
      <vt:lpstr>Mockups</vt:lpstr>
      <vt:lpstr>Thank You.  Let us discuss.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Advaith Mani</dc:creator>
  <cp:lastModifiedBy>Advaith Mani</cp:lastModifiedBy>
  <cp:revision>1</cp:revision>
  <dcterms:created xsi:type="dcterms:W3CDTF">2024-03-31T18:56:35Z</dcterms:created>
  <dcterms:modified xsi:type="dcterms:W3CDTF">2024-04-13T21:31:28Z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