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4D4CC"/>
    <a:srgbClr val="253643"/>
    <a:srgbClr val="DF6F54"/>
    <a:srgbClr val="FAF8F2"/>
    <a:srgbClr val="33555F"/>
    <a:srgbClr val="E7E1CD"/>
    <a:srgbClr val="E5EE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243"/>
    <p:restoredTop sz="94694"/>
  </p:normalViewPr>
  <p:slideViewPr>
    <p:cSldViewPr snapToGrid="0">
      <p:cViewPr varScale="1">
        <p:scale>
          <a:sx n="100" d="100"/>
          <a:sy n="100" d="100"/>
        </p:scale>
        <p:origin x="160" y="6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37"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ustomXml" Target="../customXml/item1.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4/22/24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4/22/24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4/22/24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4/22/24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4/22/24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4/22/24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4/22/24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4/22/24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4/22/24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4/22/24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4/22/24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4/22/24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B4D4CC"/>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5367627-D444-5B5E-253B-3514F6D8A67E}"/>
              </a:ext>
              <a:ext uri="{C183D7F6-B498-43B3-948B-1728B52AA6E4}">
                <adec:decorative xmlns:adec="http://schemas.microsoft.com/office/drawing/2017/decorative" val="1"/>
              </a:ext>
            </a:extLst>
          </p:cNvPr>
          <p:cNvSpPr/>
          <p:nvPr/>
        </p:nvSpPr>
        <p:spPr>
          <a:xfrm>
            <a:off x="0" y="1149808"/>
            <a:ext cx="10292080" cy="1681882"/>
          </a:xfrm>
          <a:prstGeom prst="rect">
            <a:avLst/>
          </a:prstGeom>
          <a:solidFill>
            <a:srgbClr val="2536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08164675-38B8-3556-1E6F-AD62E1BA2514}"/>
              </a:ext>
            </a:extLst>
          </p:cNvPr>
          <p:cNvSpPr txBox="1">
            <a:spLocks noGrp="1"/>
          </p:cNvSpPr>
          <p:nvPr>
            <p:ph type="title" idx="4294967295"/>
          </p:nvPr>
        </p:nvSpPr>
        <p:spPr>
          <a:xfrm>
            <a:off x="5323866" y="1189136"/>
            <a:ext cx="4754853" cy="15696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0">
              <a:lnSpc>
                <a:spcPct val="100000"/>
              </a:lnSpc>
              <a:spcBef>
                <a:spcPts val="0"/>
              </a:spcBef>
              <a:defRPr/>
            </a:pPr>
            <a:r>
              <a:rPr lang="fr-FR" sz="3200" b="1" dirty="0">
                <a:solidFill>
                  <a:srgbClr val="B4D4CC"/>
                </a:solidFill>
                <a:latin typeface="Raleway" panose="020B0503030101060003" pitchFamily="34" charset="0"/>
                <a:ea typeface="+mn-ea"/>
                <a:cs typeface="+mn-cs"/>
              </a:rPr>
              <a:t>Découvrir les synergies entre le design et la littératie financière</a:t>
            </a:r>
            <a:endParaRPr kumimoji="0" lang="en-CA" sz="3200" b="1" i="0" u="none" strike="noStrike" kern="1200" cap="none" spc="0" normalizeH="0" baseline="0" noProof="0" dirty="0">
              <a:ln>
                <a:noFill/>
              </a:ln>
              <a:solidFill>
                <a:srgbClr val="B4D4CC"/>
              </a:solidFill>
              <a:effectLst/>
              <a:uLnTx/>
              <a:uFillTx/>
              <a:latin typeface="Raleway" panose="020B0503030101060003" pitchFamily="34" charset="0"/>
              <a:ea typeface="+mn-ea"/>
              <a:cs typeface="+mn-cs"/>
            </a:endParaRPr>
          </a:p>
        </p:txBody>
      </p:sp>
      <p:sp>
        <p:nvSpPr>
          <p:cNvPr id="6" name="Title 1">
            <a:extLst>
              <a:ext uri="{FF2B5EF4-FFF2-40B4-BE49-F238E27FC236}">
                <a16:creationId xmlns:a16="http://schemas.microsoft.com/office/drawing/2014/main" id="{D1DB4D96-6611-DC6B-6303-76A5C0F0ADE3}"/>
              </a:ext>
            </a:extLst>
          </p:cNvPr>
          <p:cNvSpPr txBox="1">
            <a:spLocks/>
          </p:cNvSpPr>
          <p:nvPr/>
        </p:nvSpPr>
        <p:spPr>
          <a:xfrm>
            <a:off x="5323867" y="3839053"/>
            <a:ext cx="5648933"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lang="en-CA" sz="2000" b="1" dirty="0">
                <a:solidFill>
                  <a:srgbClr val="253643"/>
                </a:solidFill>
                <a:latin typeface="Raleway" panose="020B0503030101060003" pitchFamily="34" charset="0"/>
                <a:ea typeface="+mn-ea"/>
                <a:cs typeface="+mn-cs"/>
              </a:rPr>
              <a:t>Advaith Mani</a:t>
            </a:r>
          </a:p>
        </p:txBody>
      </p:sp>
      <p:sp>
        <p:nvSpPr>
          <p:cNvPr id="7" name="Title 1">
            <a:extLst>
              <a:ext uri="{FF2B5EF4-FFF2-40B4-BE49-F238E27FC236}">
                <a16:creationId xmlns:a16="http://schemas.microsoft.com/office/drawing/2014/main" id="{D3CB2196-D891-7F4A-EBB9-B430F4B9FACA}"/>
              </a:ext>
            </a:extLst>
          </p:cNvPr>
          <p:cNvSpPr txBox="1">
            <a:spLocks/>
          </p:cNvSpPr>
          <p:nvPr/>
        </p:nvSpPr>
        <p:spPr>
          <a:xfrm>
            <a:off x="5323866" y="5246527"/>
            <a:ext cx="5648933"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lang="en-CA" sz="2000" dirty="0">
                <a:solidFill>
                  <a:srgbClr val="253643"/>
                </a:solidFill>
                <a:latin typeface="Raleway" panose="020B0503030101060003" pitchFamily="34" charset="0"/>
                <a:ea typeface="+mn-ea"/>
                <a:cs typeface="+mn-cs"/>
              </a:rPr>
              <a:t>OCAD Université</a:t>
            </a: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53643"/>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4403D1C-113C-C1A7-C17C-1C136F469809}"/>
              </a:ext>
              <a:ext uri="{C183D7F6-B498-43B3-948B-1728B52AA6E4}">
                <adec:decorative xmlns:adec="http://schemas.microsoft.com/office/drawing/2017/decorative" val="1"/>
              </a:ext>
            </a:extLst>
          </p:cNvPr>
          <p:cNvSpPr/>
          <p:nvPr/>
        </p:nvSpPr>
        <p:spPr>
          <a:xfrm>
            <a:off x="5164853" y="0"/>
            <a:ext cx="3989307" cy="1999621"/>
          </a:xfrm>
          <a:prstGeom prst="rect">
            <a:avLst/>
          </a:prstGeom>
          <a:solidFill>
            <a:srgbClr val="33555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itle 1">
            <a:extLst>
              <a:ext uri="{FF2B5EF4-FFF2-40B4-BE49-F238E27FC236}">
                <a16:creationId xmlns:a16="http://schemas.microsoft.com/office/drawing/2014/main" id="{4C343069-9D27-90B2-ED97-A78D1CB076A3}"/>
              </a:ext>
            </a:extLst>
          </p:cNvPr>
          <p:cNvSpPr txBox="1">
            <a:spLocks noGrp="1"/>
          </p:cNvSpPr>
          <p:nvPr>
            <p:ph type="title" idx="4294967295"/>
          </p:nvPr>
        </p:nvSpPr>
        <p:spPr>
          <a:xfrm>
            <a:off x="5323867" y="1189136"/>
            <a:ext cx="4616546"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defRPr/>
            </a:pPr>
            <a:r>
              <a:rPr lang="en-CA" sz="3200" b="1" dirty="0" err="1">
                <a:solidFill>
                  <a:schemeClr val="bg1"/>
                </a:solidFill>
                <a:latin typeface="Raleway" panose="020B0503030101060003" pitchFamily="34" charset="0"/>
                <a:ea typeface="+mn-ea"/>
                <a:cs typeface="+mn-cs"/>
              </a:rPr>
              <a:t>Je.Moi.Moi-même</a:t>
            </a:r>
            <a:endParaRPr kumimoji="0" lang="en-CA" sz="3200" b="1" i="0" u="none" strike="noStrike" kern="1200" cap="none" spc="0" normalizeH="0" baseline="0" noProof="0" dirty="0">
              <a:ln>
                <a:noFill/>
              </a:ln>
              <a:solidFill>
                <a:schemeClr val="bg1"/>
              </a:solidFill>
              <a:effectLst/>
              <a:uLnTx/>
              <a:uFillTx/>
              <a:latin typeface="Raleway" panose="020B0503030101060003" pitchFamily="34" charset="0"/>
              <a:ea typeface="+mn-ea"/>
              <a:cs typeface="+mn-cs"/>
            </a:endParaRPr>
          </a:p>
        </p:txBody>
      </p:sp>
      <p:sp>
        <p:nvSpPr>
          <p:cNvPr id="8" name="TextBox 7">
            <a:extLst>
              <a:ext uri="{FF2B5EF4-FFF2-40B4-BE49-F238E27FC236}">
                <a16:creationId xmlns:a16="http://schemas.microsoft.com/office/drawing/2014/main" id="{41F248C0-561A-17F6-3D3E-737AAF4BB6B7}"/>
              </a:ext>
            </a:extLst>
          </p:cNvPr>
          <p:cNvSpPr txBox="1"/>
          <p:nvPr/>
        </p:nvSpPr>
        <p:spPr>
          <a:xfrm>
            <a:off x="5323867" y="3164840"/>
            <a:ext cx="5262853" cy="2862322"/>
          </a:xfrm>
          <a:prstGeom prst="rect">
            <a:avLst/>
          </a:prstGeom>
          <a:noFill/>
        </p:spPr>
        <p:txBody>
          <a:bodyPr wrap="square" rtlCol="0">
            <a:spAutoFit/>
          </a:bodyPr>
          <a:lstStyle/>
          <a:p>
            <a:r>
              <a:rPr lang="fr-FR" dirty="0">
                <a:solidFill>
                  <a:schemeClr val="bg1"/>
                </a:solidFill>
                <a:latin typeface="Raleway" panose="020B0503030101060003" pitchFamily="34" charset="0"/>
              </a:rPr>
              <a:t>Un designer aux parcours multiples, qui apprend au fur et à mesure. Pour moi, le design est interdisciplinaire, tout comme la vie. Il coule entre les lignes, parfois même les brouille. Je recherche la simplicité et la clarté de la pensée dans le travail que je fais. </a:t>
            </a:r>
            <a:br>
              <a:rPr lang="fr-FR" dirty="0">
                <a:solidFill>
                  <a:schemeClr val="bg1"/>
                </a:solidFill>
                <a:latin typeface="Raleway" panose="020B0503030101060003" pitchFamily="34" charset="0"/>
              </a:rPr>
            </a:br>
            <a:br>
              <a:rPr lang="fr-FR" dirty="0">
                <a:solidFill>
                  <a:schemeClr val="bg1"/>
                </a:solidFill>
                <a:latin typeface="Raleway" panose="020B0503030101060003" pitchFamily="34" charset="0"/>
              </a:rPr>
            </a:br>
            <a:r>
              <a:rPr lang="fr-FR" dirty="0">
                <a:solidFill>
                  <a:schemeClr val="bg1"/>
                </a:solidFill>
                <a:latin typeface="Raleway" panose="020B0503030101060003" pitchFamily="34" charset="0"/>
              </a:rPr>
              <a:t>Je viens d’une formation en architecture et en design graphique, avec un vif intérêt pour les finances personnelles.</a:t>
            </a:r>
            <a:endParaRPr lang="en-CA" dirty="0">
              <a:solidFill>
                <a:schemeClr val="bg1"/>
              </a:solidFill>
              <a:latin typeface="Raleway" panose="020B0503030101060003" pitchFamily="34" charset="0"/>
            </a:endParaRPr>
          </a:p>
        </p:txBody>
      </p:sp>
      <p:pic>
        <p:nvPicPr>
          <p:cNvPr id="5" name="Picture 4" descr="Un logo en forme de triangle comme l’alphabet A.&#10;">
            <a:extLst>
              <a:ext uri="{FF2B5EF4-FFF2-40B4-BE49-F238E27FC236}">
                <a16:creationId xmlns:a16="http://schemas.microsoft.com/office/drawing/2014/main" id="{0E10A78E-DED6-5F15-D560-658625FBCDF3}"/>
              </a:ext>
              <a:ext uri="{C183D7F6-B498-43B3-948B-1728B52AA6E4}">
                <adec:decorative xmlns:adec="http://schemas.microsoft.com/office/drawing/2017/decorative" val="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8393" y="2854133"/>
            <a:ext cx="2710713" cy="2710713"/>
          </a:xfrm>
          <a:prstGeom prst="rect">
            <a:avLst/>
          </a:prstGeom>
        </p:spPr>
      </p:pic>
    </p:spTree>
    <p:extLst>
      <p:ext uri="{BB962C8B-B14F-4D97-AF65-F5344CB8AC3E}">
        <p14:creationId xmlns:p14="http://schemas.microsoft.com/office/powerpoint/2010/main" val="128553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AF8F2"/>
        </a:solidFill>
        <a:effectLst/>
      </p:bgPr>
    </p:bg>
    <p:spTree>
      <p:nvGrpSpPr>
        <p:cNvPr id="1" name=""/>
        <p:cNvGrpSpPr/>
        <p:nvPr/>
      </p:nvGrpSpPr>
      <p:grpSpPr>
        <a:xfrm>
          <a:off x="0" y="0"/>
          <a:ext cx="0" cy="0"/>
          <a:chOff x="0" y="0"/>
          <a:chExt cx="0" cy="0"/>
        </a:xfrm>
      </p:grpSpPr>
      <p:pic>
        <p:nvPicPr>
          <p:cNvPr id="5" name="Picture 4" descr="Une illustration montrant des rangées de symboles de symboles du dollar, de l’euro, du yen, de la livre sterling et de la roupie, répétés verticalement sur la diapositive.&#10;">
            <a:extLst>
              <a:ext uri="{FF2B5EF4-FFF2-40B4-BE49-F238E27FC236}">
                <a16:creationId xmlns:a16="http://schemas.microsoft.com/office/drawing/2014/main" id="{084B6641-506B-B33B-D6AB-D1279AF58B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1698" y="0"/>
            <a:ext cx="1881455" cy="6858000"/>
          </a:xfrm>
          <a:prstGeom prst="rect">
            <a:avLst/>
          </a:prstGeom>
        </p:spPr>
      </p:pic>
      <p:sp>
        <p:nvSpPr>
          <p:cNvPr id="6" name="Rectangle 5">
            <a:extLst>
              <a:ext uri="{FF2B5EF4-FFF2-40B4-BE49-F238E27FC236}">
                <a16:creationId xmlns:a16="http://schemas.microsoft.com/office/drawing/2014/main" id="{59913349-F098-B49B-5479-724F9E8F57DE}"/>
              </a:ext>
              <a:ext uri="{C183D7F6-B498-43B3-948B-1728B52AA6E4}">
                <adec:decorative xmlns:adec="http://schemas.microsoft.com/office/drawing/2017/decorative" val="1"/>
              </a:ext>
            </a:extLst>
          </p:cNvPr>
          <p:cNvSpPr/>
          <p:nvPr/>
        </p:nvSpPr>
        <p:spPr>
          <a:xfrm>
            <a:off x="5323867" y="1750142"/>
            <a:ext cx="6868134" cy="667938"/>
          </a:xfrm>
          <a:prstGeom prst="rect">
            <a:avLst/>
          </a:prstGeom>
          <a:solidFill>
            <a:srgbClr val="2536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itle 1">
            <a:extLst>
              <a:ext uri="{FF2B5EF4-FFF2-40B4-BE49-F238E27FC236}">
                <a16:creationId xmlns:a16="http://schemas.microsoft.com/office/drawing/2014/main" id="{E12953A8-456D-37FD-B351-9E0270B021E9}"/>
              </a:ext>
            </a:extLst>
          </p:cNvPr>
          <p:cNvSpPr txBox="1">
            <a:spLocks noGrp="1"/>
          </p:cNvSpPr>
          <p:nvPr>
            <p:ph type="title" idx="4294967295"/>
          </p:nvPr>
        </p:nvSpPr>
        <p:spPr>
          <a:xfrm>
            <a:off x="5323866" y="1750142"/>
            <a:ext cx="6030770"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defRPr/>
            </a:pPr>
            <a:r>
              <a:rPr lang="en-CA" sz="3200" b="1" dirty="0" err="1">
                <a:solidFill>
                  <a:srgbClr val="B4D4CC"/>
                </a:solidFill>
                <a:latin typeface="Raleway" panose="020B0503030101060003" pitchFamily="34" charset="0"/>
                <a:ea typeface="+mn-ea"/>
                <a:cs typeface="+mn-cs"/>
              </a:rPr>
              <a:t>Généralement</a:t>
            </a:r>
            <a:r>
              <a:rPr lang="en-CA" sz="3200" b="1" dirty="0">
                <a:solidFill>
                  <a:srgbClr val="B4D4CC"/>
                </a:solidFill>
                <a:latin typeface="Raleway" panose="020B0503030101060003" pitchFamily="34" charset="0"/>
                <a:ea typeface="+mn-ea"/>
                <a:cs typeface="+mn-cs"/>
              </a:rPr>
              <a:t> peu commune</a:t>
            </a:r>
            <a:endParaRPr kumimoji="0" lang="en-CA" sz="3200" b="1" i="0" u="none" strike="noStrike" kern="1200" cap="none" spc="0" normalizeH="0" baseline="0" noProof="0" dirty="0">
              <a:ln>
                <a:noFill/>
              </a:ln>
              <a:solidFill>
                <a:srgbClr val="B4D4CC"/>
              </a:solidFill>
              <a:effectLst/>
              <a:uLnTx/>
              <a:uFillTx/>
              <a:latin typeface="Raleway" panose="020B0503030101060003" pitchFamily="34" charset="0"/>
              <a:ea typeface="+mn-ea"/>
              <a:cs typeface="+mn-cs"/>
            </a:endParaRPr>
          </a:p>
        </p:txBody>
      </p:sp>
      <p:sp>
        <p:nvSpPr>
          <p:cNvPr id="8" name="TextBox 7">
            <a:extLst>
              <a:ext uri="{FF2B5EF4-FFF2-40B4-BE49-F238E27FC236}">
                <a16:creationId xmlns:a16="http://schemas.microsoft.com/office/drawing/2014/main" id="{E4A23355-0451-BD23-0DEF-0EBA57BC5D6B}"/>
              </a:ext>
            </a:extLst>
          </p:cNvPr>
          <p:cNvSpPr txBox="1"/>
          <p:nvPr/>
        </p:nvSpPr>
        <p:spPr>
          <a:xfrm>
            <a:off x="5323867" y="3164840"/>
            <a:ext cx="6030770" cy="2585323"/>
          </a:xfrm>
          <a:prstGeom prst="rect">
            <a:avLst/>
          </a:prstGeom>
          <a:noFill/>
        </p:spPr>
        <p:txBody>
          <a:bodyPr wrap="square" rtlCol="0">
            <a:spAutoFit/>
          </a:bodyPr>
          <a:lstStyle/>
          <a:p>
            <a:r>
              <a:rPr lang="fr-FR" dirty="0">
                <a:solidFill>
                  <a:srgbClr val="253643"/>
                </a:solidFill>
                <a:latin typeface="Raleway" panose="020B0503030101060003" pitchFamily="34" charset="0"/>
              </a:rPr>
              <a:t>Même si nous nous occupons de finances presque tous les jours, que savons-nous de l’argent ?</a:t>
            </a:r>
            <a:br>
              <a:rPr lang="fr-FR" dirty="0">
                <a:solidFill>
                  <a:srgbClr val="253643"/>
                </a:solidFill>
                <a:latin typeface="Raleway" panose="020B0503030101060003" pitchFamily="34" charset="0"/>
              </a:rPr>
            </a:br>
            <a:br>
              <a:rPr lang="fr-FR" dirty="0">
                <a:solidFill>
                  <a:srgbClr val="253643"/>
                </a:solidFill>
                <a:latin typeface="Raleway" panose="020B0503030101060003" pitchFamily="34" charset="0"/>
              </a:rPr>
            </a:br>
            <a:r>
              <a:rPr lang="fr-FR" dirty="0">
                <a:solidFill>
                  <a:srgbClr val="253643"/>
                </a:solidFill>
                <a:latin typeface="Raleway" panose="020B0503030101060003" pitchFamily="34" charset="0"/>
              </a:rPr>
              <a:t>Cette étude vise à examiner les lacunes dans les véhicules qui permettent la littératie financière.</a:t>
            </a:r>
            <a:br>
              <a:rPr lang="fr-FR" dirty="0">
                <a:solidFill>
                  <a:srgbClr val="253643"/>
                </a:solidFill>
                <a:latin typeface="Raleway" panose="020B0503030101060003" pitchFamily="34" charset="0"/>
              </a:rPr>
            </a:br>
            <a:br>
              <a:rPr lang="fr-FR" dirty="0">
                <a:solidFill>
                  <a:srgbClr val="253643"/>
                </a:solidFill>
                <a:latin typeface="Raleway" panose="020B0503030101060003" pitchFamily="34" charset="0"/>
              </a:rPr>
            </a:br>
            <a:r>
              <a:rPr lang="fr-FR" dirty="0">
                <a:solidFill>
                  <a:srgbClr val="253643"/>
                </a:solidFill>
                <a:latin typeface="Raleway" panose="020B0503030101060003" pitchFamily="34" charset="0"/>
              </a:rPr>
              <a:t>Ce PRM basé sur la conception tient compte du point de vue d’une personne qui n’a aucune expérience ou presque nulle du système financier canadien.</a:t>
            </a:r>
            <a:endParaRPr lang="en-CA" dirty="0">
              <a:solidFill>
                <a:srgbClr val="253643"/>
              </a:solidFill>
              <a:latin typeface="Raleway" panose="020B0503030101060003" pitchFamily="34" charset="0"/>
            </a:endParaRPr>
          </a:p>
        </p:txBody>
      </p:sp>
    </p:spTree>
    <p:extLst>
      <p:ext uri="{BB962C8B-B14F-4D97-AF65-F5344CB8AC3E}">
        <p14:creationId xmlns:p14="http://schemas.microsoft.com/office/powerpoint/2010/main" val="22906124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9913349-F098-B49B-5479-724F9E8F57DE}"/>
              </a:ext>
              <a:ext uri="{C183D7F6-B498-43B3-948B-1728B52AA6E4}">
                <adec:decorative xmlns:adec="http://schemas.microsoft.com/office/drawing/2017/decorative" val="1"/>
              </a:ext>
            </a:extLst>
          </p:cNvPr>
          <p:cNvSpPr/>
          <p:nvPr/>
        </p:nvSpPr>
        <p:spPr>
          <a:xfrm>
            <a:off x="5323867" y="0"/>
            <a:ext cx="4795493" cy="2590800"/>
          </a:xfrm>
          <a:prstGeom prst="rect">
            <a:avLst/>
          </a:prstGeom>
          <a:solidFill>
            <a:srgbClr val="2536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7" name="Title 1">
            <a:extLst>
              <a:ext uri="{FF2B5EF4-FFF2-40B4-BE49-F238E27FC236}">
                <a16:creationId xmlns:a16="http://schemas.microsoft.com/office/drawing/2014/main" id="{E12953A8-456D-37FD-B351-9E0270B021E9}"/>
              </a:ext>
            </a:extLst>
          </p:cNvPr>
          <p:cNvSpPr txBox="1">
            <a:spLocks noGrp="1"/>
          </p:cNvSpPr>
          <p:nvPr>
            <p:ph type="title" idx="4294967295"/>
          </p:nvPr>
        </p:nvSpPr>
        <p:spPr>
          <a:xfrm>
            <a:off x="5323867" y="1881564"/>
            <a:ext cx="4952830"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defRPr/>
            </a:pPr>
            <a:r>
              <a:rPr lang="en-CA" sz="3200" b="1" dirty="0">
                <a:solidFill>
                  <a:srgbClr val="B4D4CC"/>
                </a:solidFill>
                <a:latin typeface="Raleway" panose="020B0503030101060003" pitchFamily="34" charset="0"/>
                <a:ea typeface="+mn-ea"/>
                <a:cs typeface="+mn-cs"/>
              </a:rPr>
              <a:t>Aussi simple que 1,2,3...</a:t>
            </a:r>
            <a:endParaRPr kumimoji="0" lang="en-CA" sz="3200" b="1" i="0" u="none" strike="noStrike" kern="1200" cap="none" spc="0" normalizeH="0" baseline="0" noProof="0" dirty="0">
              <a:ln>
                <a:noFill/>
              </a:ln>
              <a:solidFill>
                <a:srgbClr val="253643"/>
              </a:solidFill>
              <a:effectLst/>
              <a:uLnTx/>
              <a:uFillTx/>
              <a:latin typeface="Raleway" panose="020B0503030101060003" pitchFamily="34" charset="0"/>
              <a:ea typeface="+mn-ea"/>
              <a:cs typeface="+mn-cs"/>
            </a:endParaRPr>
          </a:p>
        </p:txBody>
      </p:sp>
      <p:sp>
        <p:nvSpPr>
          <p:cNvPr id="8" name="TextBox 7">
            <a:extLst>
              <a:ext uri="{FF2B5EF4-FFF2-40B4-BE49-F238E27FC236}">
                <a16:creationId xmlns:a16="http://schemas.microsoft.com/office/drawing/2014/main" id="{E4A23355-0451-BD23-0DEF-0EBA57BC5D6B}"/>
              </a:ext>
            </a:extLst>
          </p:cNvPr>
          <p:cNvSpPr txBox="1"/>
          <p:nvPr/>
        </p:nvSpPr>
        <p:spPr>
          <a:xfrm>
            <a:off x="5323868" y="3164840"/>
            <a:ext cx="4952830" cy="2308324"/>
          </a:xfrm>
          <a:prstGeom prst="rect">
            <a:avLst/>
          </a:prstGeom>
          <a:noFill/>
        </p:spPr>
        <p:txBody>
          <a:bodyPr wrap="square" rtlCol="0">
            <a:spAutoFit/>
          </a:bodyPr>
          <a:lstStyle/>
          <a:p>
            <a:r>
              <a:rPr lang="fr-FR" dirty="0">
                <a:latin typeface="Raleway" panose="020B0503030101060003" pitchFamily="34" charset="0"/>
              </a:rPr>
              <a:t>Il faut d’abord comprendre les concepts fondamentaux des finances et leurs manifestations dans l’économie canadienne.</a:t>
            </a:r>
            <a:br>
              <a:rPr lang="fr-FR" dirty="0">
                <a:latin typeface="Raleway" panose="020B0503030101060003" pitchFamily="34" charset="0"/>
              </a:rPr>
            </a:br>
            <a:br>
              <a:rPr lang="fr-FR" dirty="0">
                <a:latin typeface="Raleway" panose="020B0503030101060003" pitchFamily="34" charset="0"/>
              </a:rPr>
            </a:br>
            <a:r>
              <a:rPr lang="fr-FR" dirty="0">
                <a:latin typeface="Raleway" panose="020B0503030101060003" pitchFamily="34" charset="0"/>
              </a:rPr>
              <a:t>Les décisions de conception sont le résultat de l’interaction et de la rétroaction avec les participants à cette étude et représentent leurs points faibles.</a:t>
            </a:r>
            <a:endParaRPr lang="en-CA" dirty="0">
              <a:solidFill>
                <a:srgbClr val="253643"/>
              </a:solidFill>
              <a:latin typeface="Raleway" panose="020B0503030101060003" pitchFamily="34" charset="0"/>
            </a:endParaRPr>
          </a:p>
        </p:txBody>
      </p:sp>
      <p:pic>
        <p:nvPicPr>
          <p:cNvPr id="3" name="Picture 2" descr="Une illustration dans laquelle un carré est divisé en 4 parties plus petites, ce qui signifie la décomposition d’un concept.&#10;">
            <a:extLst>
              <a:ext uri="{FF2B5EF4-FFF2-40B4-BE49-F238E27FC236}">
                <a16:creationId xmlns:a16="http://schemas.microsoft.com/office/drawing/2014/main" id="{01845734-A193-2E00-55D2-0BEF7B6165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5303" y="1821983"/>
            <a:ext cx="1142857" cy="2685714"/>
          </a:xfrm>
          <a:prstGeom prst="rect">
            <a:avLst/>
          </a:prstGeom>
        </p:spPr>
      </p:pic>
    </p:spTree>
    <p:extLst>
      <p:ext uri="{BB962C8B-B14F-4D97-AF65-F5344CB8AC3E}">
        <p14:creationId xmlns:p14="http://schemas.microsoft.com/office/powerpoint/2010/main" val="40888413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9913349-F098-B49B-5479-724F9E8F57DE}"/>
              </a:ext>
              <a:ext uri="{C183D7F6-B498-43B3-948B-1728B52AA6E4}">
                <adec:decorative xmlns:adec="http://schemas.microsoft.com/office/drawing/2017/decorative" val="1"/>
              </a:ext>
            </a:extLst>
          </p:cNvPr>
          <p:cNvSpPr/>
          <p:nvPr/>
        </p:nvSpPr>
        <p:spPr>
          <a:xfrm>
            <a:off x="1" y="1391920"/>
            <a:ext cx="9845040" cy="1198880"/>
          </a:xfrm>
          <a:prstGeom prst="rect">
            <a:avLst/>
          </a:prstGeom>
          <a:solidFill>
            <a:srgbClr val="E7E1C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itle 1">
            <a:extLst>
              <a:ext uri="{FF2B5EF4-FFF2-40B4-BE49-F238E27FC236}">
                <a16:creationId xmlns:a16="http://schemas.microsoft.com/office/drawing/2014/main" id="{E12953A8-456D-37FD-B351-9E0270B021E9}"/>
              </a:ext>
            </a:extLst>
          </p:cNvPr>
          <p:cNvSpPr txBox="1">
            <a:spLocks noGrp="1"/>
          </p:cNvSpPr>
          <p:nvPr>
            <p:ph type="title" idx="4294967295"/>
          </p:nvPr>
        </p:nvSpPr>
        <p:spPr>
          <a:xfrm>
            <a:off x="5323867" y="1513582"/>
            <a:ext cx="4277333" cy="10772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defRPr/>
            </a:pPr>
            <a:r>
              <a:rPr lang="fr-FR" sz="3200" b="1" dirty="0">
                <a:solidFill>
                  <a:srgbClr val="253643"/>
                </a:solidFill>
                <a:latin typeface="Raleway" panose="020B0503030101060003" pitchFamily="34" charset="0"/>
                <a:ea typeface="+mn-ea"/>
                <a:cs typeface="+mn-cs"/>
              </a:rPr>
              <a:t>À qui cela s’adresse-t-il vraiment ?</a:t>
            </a:r>
            <a:endParaRPr kumimoji="0" lang="en-CA" sz="3200" b="1" i="0" u="none" strike="noStrike" kern="1200" cap="none" spc="0" normalizeH="0" baseline="0" noProof="0" dirty="0">
              <a:ln>
                <a:noFill/>
              </a:ln>
              <a:solidFill>
                <a:srgbClr val="253643"/>
              </a:solidFill>
              <a:effectLst/>
              <a:uLnTx/>
              <a:uFillTx/>
              <a:latin typeface="Raleway" panose="020B0503030101060003" pitchFamily="34" charset="0"/>
              <a:ea typeface="+mn-ea"/>
              <a:cs typeface="+mn-cs"/>
            </a:endParaRPr>
          </a:p>
        </p:txBody>
      </p:sp>
      <p:sp>
        <p:nvSpPr>
          <p:cNvPr id="8" name="TextBox 7">
            <a:extLst>
              <a:ext uri="{FF2B5EF4-FFF2-40B4-BE49-F238E27FC236}">
                <a16:creationId xmlns:a16="http://schemas.microsoft.com/office/drawing/2014/main" id="{E4A23355-0451-BD23-0DEF-0EBA57BC5D6B}"/>
              </a:ext>
            </a:extLst>
          </p:cNvPr>
          <p:cNvSpPr txBox="1"/>
          <p:nvPr/>
        </p:nvSpPr>
        <p:spPr>
          <a:xfrm>
            <a:off x="5323867" y="3164840"/>
            <a:ext cx="5902933" cy="2308324"/>
          </a:xfrm>
          <a:prstGeom prst="rect">
            <a:avLst/>
          </a:prstGeom>
          <a:noFill/>
        </p:spPr>
        <p:txBody>
          <a:bodyPr wrap="square" rtlCol="0">
            <a:spAutoFit/>
          </a:bodyPr>
          <a:lstStyle/>
          <a:p>
            <a:r>
              <a:rPr lang="fr-FR" dirty="0">
                <a:latin typeface="Raleway" panose="020B0503030101060003" pitchFamily="34" charset="0"/>
              </a:rPr>
              <a:t>Le public cible principal du projet est-
Des jeunes qui entrent dans le monde professionnel.
Les immigrants dans un nouveau système financier.
Toute personne qui essaie de gérer son argent.
Nous tous.
À quel stade peut-on envisager d’acquérir des connaissances financières ? La réponse : n’importe quand !</a:t>
            </a:r>
            <a:endParaRPr lang="en-CA" dirty="0">
              <a:solidFill>
                <a:srgbClr val="253643"/>
              </a:solidFill>
              <a:latin typeface="Raleway" panose="020B0503030101060003" pitchFamily="34" charset="0"/>
            </a:endParaRPr>
          </a:p>
        </p:txBody>
      </p:sp>
      <p:pic>
        <p:nvPicPr>
          <p:cNvPr id="4" name="Picture 3" descr="Silhouettes d’un groupe de figures humaines placées dans une grille.&#10;">
            <a:extLst>
              <a:ext uri="{FF2B5EF4-FFF2-40B4-BE49-F238E27FC236}">
                <a16:creationId xmlns:a16="http://schemas.microsoft.com/office/drawing/2014/main" id="{934AF34E-7E6C-9877-9389-7AFA8D5E42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7666" y="3164840"/>
            <a:ext cx="2349207" cy="2749206"/>
          </a:xfrm>
          <a:prstGeom prst="rect">
            <a:avLst/>
          </a:prstGeom>
        </p:spPr>
      </p:pic>
    </p:spTree>
    <p:extLst>
      <p:ext uri="{BB962C8B-B14F-4D97-AF65-F5344CB8AC3E}">
        <p14:creationId xmlns:p14="http://schemas.microsoft.com/office/powerpoint/2010/main" val="2411681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33555F"/>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7121436-7D81-E343-A848-6E23F7BEB634}"/>
              </a:ext>
              <a:ext uri="{C183D7F6-B498-43B3-948B-1728B52AA6E4}">
                <adec:decorative xmlns:adec="http://schemas.microsoft.com/office/drawing/2017/decorative" val="1"/>
              </a:ext>
            </a:extLst>
          </p:cNvPr>
          <p:cNvSpPr/>
          <p:nvPr/>
        </p:nvSpPr>
        <p:spPr>
          <a:xfrm>
            <a:off x="238883" y="5005348"/>
            <a:ext cx="4619567" cy="1265040"/>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Rectangle 5">
            <a:extLst>
              <a:ext uri="{FF2B5EF4-FFF2-40B4-BE49-F238E27FC236}">
                <a16:creationId xmlns:a16="http://schemas.microsoft.com/office/drawing/2014/main" id="{59913349-F098-B49B-5479-724F9E8F57DE}"/>
              </a:ext>
              <a:ext uri="{C183D7F6-B498-43B3-948B-1728B52AA6E4}">
                <adec:decorative xmlns:adec="http://schemas.microsoft.com/office/drawing/2017/decorative" val="1"/>
              </a:ext>
            </a:extLst>
          </p:cNvPr>
          <p:cNvSpPr/>
          <p:nvPr/>
        </p:nvSpPr>
        <p:spPr>
          <a:xfrm>
            <a:off x="5174672" y="2818111"/>
            <a:ext cx="7017327" cy="1265040"/>
          </a:xfrm>
          <a:prstGeom prst="rect">
            <a:avLst/>
          </a:prstGeom>
          <a:solidFill>
            <a:srgbClr val="FAF8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itle 1">
            <a:extLst>
              <a:ext uri="{FF2B5EF4-FFF2-40B4-BE49-F238E27FC236}">
                <a16:creationId xmlns:a16="http://schemas.microsoft.com/office/drawing/2014/main" id="{E12953A8-456D-37FD-B351-9E0270B021E9}"/>
              </a:ext>
            </a:extLst>
          </p:cNvPr>
          <p:cNvSpPr txBox="1">
            <a:spLocks noGrp="1"/>
          </p:cNvSpPr>
          <p:nvPr>
            <p:ph type="title" idx="4294967295"/>
          </p:nvPr>
        </p:nvSpPr>
        <p:spPr>
          <a:xfrm>
            <a:off x="5323867" y="2891657"/>
            <a:ext cx="5313653" cy="10772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defRPr/>
            </a:pPr>
            <a:r>
              <a:rPr lang="fr-FR" sz="3200" b="1" dirty="0">
                <a:solidFill>
                  <a:srgbClr val="253643"/>
                </a:solidFill>
                <a:latin typeface="Raleway" panose="020B0503030101060003" pitchFamily="34" charset="0"/>
                <a:ea typeface="+mn-ea"/>
                <a:cs typeface="+mn-cs"/>
              </a:rPr>
              <a:t>Formulation de méthodes de recherche</a:t>
            </a:r>
            <a:endParaRPr kumimoji="0" lang="en-CA" sz="3200" b="1" i="0" u="none" strike="noStrike" kern="1200" cap="none" spc="0" normalizeH="0" baseline="0" noProof="0" dirty="0">
              <a:ln>
                <a:noFill/>
              </a:ln>
              <a:solidFill>
                <a:srgbClr val="253643"/>
              </a:solidFill>
              <a:effectLst/>
              <a:uLnTx/>
              <a:uFillTx/>
              <a:latin typeface="Raleway" panose="020B0503030101060003" pitchFamily="34" charset="0"/>
              <a:ea typeface="+mn-ea"/>
              <a:cs typeface="+mn-cs"/>
            </a:endParaRPr>
          </a:p>
        </p:txBody>
      </p:sp>
      <p:sp>
        <p:nvSpPr>
          <p:cNvPr id="2" name="Title 1">
            <a:extLst>
              <a:ext uri="{FF2B5EF4-FFF2-40B4-BE49-F238E27FC236}">
                <a16:creationId xmlns:a16="http://schemas.microsoft.com/office/drawing/2014/main" id="{8EFD3320-10FF-7F2F-4B30-0856E70F7326}"/>
              </a:ext>
            </a:extLst>
          </p:cNvPr>
          <p:cNvSpPr txBox="1">
            <a:spLocks/>
          </p:cNvSpPr>
          <p:nvPr/>
        </p:nvSpPr>
        <p:spPr>
          <a:xfrm>
            <a:off x="657826" y="430139"/>
            <a:ext cx="3774059"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defRPr/>
            </a:pPr>
            <a:r>
              <a:rPr lang="en-CA" sz="3200" b="1" dirty="0" err="1">
                <a:solidFill>
                  <a:schemeClr val="bg1"/>
                </a:solidFill>
                <a:latin typeface="Raleway" panose="020B0503030101060003" pitchFamily="34" charset="0"/>
                <a:ea typeface="+mn-ea"/>
                <a:cs typeface="+mn-cs"/>
              </a:rPr>
              <a:t>Autoethnographie</a:t>
            </a:r>
            <a:endParaRPr lang="en-CA" sz="3200" b="1" dirty="0">
              <a:solidFill>
                <a:schemeClr val="bg1"/>
              </a:solidFill>
              <a:latin typeface="Raleway" panose="020B0503030101060003" pitchFamily="34" charset="0"/>
              <a:ea typeface="+mn-ea"/>
              <a:cs typeface="+mn-cs"/>
            </a:endParaRPr>
          </a:p>
        </p:txBody>
      </p:sp>
      <p:sp>
        <p:nvSpPr>
          <p:cNvPr id="8" name="TextBox 7">
            <a:extLst>
              <a:ext uri="{FF2B5EF4-FFF2-40B4-BE49-F238E27FC236}">
                <a16:creationId xmlns:a16="http://schemas.microsoft.com/office/drawing/2014/main" id="{E4A23355-0451-BD23-0DEF-0EBA57BC5D6B}"/>
              </a:ext>
            </a:extLst>
          </p:cNvPr>
          <p:cNvSpPr txBox="1"/>
          <p:nvPr/>
        </p:nvSpPr>
        <p:spPr>
          <a:xfrm>
            <a:off x="386395" y="1195668"/>
            <a:ext cx="4263255" cy="369332"/>
          </a:xfrm>
          <a:prstGeom prst="rect">
            <a:avLst/>
          </a:prstGeom>
          <a:noFill/>
        </p:spPr>
        <p:txBody>
          <a:bodyPr wrap="square" rtlCol="0">
            <a:spAutoFit/>
          </a:bodyPr>
          <a:lstStyle/>
          <a:p>
            <a:pPr algn="ctr"/>
            <a:r>
              <a:rPr lang="fr-FR" dirty="0">
                <a:solidFill>
                  <a:schemeClr val="bg1"/>
                </a:solidFill>
                <a:latin typeface="Raleway" panose="020B0503030101060003" pitchFamily="34" charset="0"/>
              </a:rPr>
              <a:t>Le chercheur fait partie du processus.</a:t>
            </a:r>
            <a:endParaRPr lang="en-CA" dirty="0">
              <a:solidFill>
                <a:schemeClr val="bg1"/>
              </a:solidFill>
              <a:latin typeface="Raleway" panose="020B0503030101060003" pitchFamily="34" charset="0"/>
            </a:endParaRPr>
          </a:p>
        </p:txBody>
      </p:sp>
      <p:cxnSp>
        <p:nvCxnSpPr>
          <p:cNvPr id="5" name="Straight Connector 4">
            <a:extLst>
              <a:ext uri="{FF2B5EF4-FFF2-40B4-BE49-F238E27FC236}">
                <a16:creationId xmlns:a16="http://schemas.microsoft.com/office/drawing/2014/main" id="{7898995E-EE48-34B8-374F-725DF44DDB5E}"/>
              </a:ext>
              <a:ext uri="{C183D7F6-B498-43B3-948B-1728B52AA6E4}">
                <adec:decorative xmlns:adec="http://schemas.microsoft.com/office/drawing/2017/decorative" val="1"/>
              </a:ext>
            </a:extLst>
          </p:cNvPr>
          <p:cNvCxnSpPr/>
          <p:nvPr/>
        </p:nvCxnSpPr>
        <p:spPr>
          <a:xfrm>
            <a:off x="795550" y="1099978"/>
            <a:ext cx="3444948"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9" name="Rectangle 8">
            <a:extLst>
              <a:ext uri="{FF2B5EF4-FFF2-40B4-BE49-F238E27FC236}">
                <a16:creationId xmlns:a16="http://schemas.microsoft.com/office/drawing/2014/main" id="{FF7B7B7F-8F2B-5F74-04CF-2711DC350B52}"/>
              </a:ext>
              <a:ext uri="{C183D7F6-B498-43B3-948B-1728B52AA6E4}">
                <adec:decorative xmlns:adec="http://schemas.microsoft.com/office/drawing/2017/decorative" val="1"/>
              </a:ext>
            </a:extLst>
          </p:cNvPr>
          <p:cNvSpPr/>
          <p:nvPr/>
        </p:nvSpPr>
        <p:spPr>
          <a:xfrm>
            <a:off x="238883" y="418600"/>
            <a:ext cx="4619567" cy="1265040"/>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Title 1">
            <a:extLst>
              <a:ext uri="{FF2B5EF4-FFF2-40B4-BE49-F238E27FC236}">
                <a16:creationId xmlns:a16="http://schemas.microsoft.com/office/drawing/2014/main" id="{76B37D7B-59DD-C688-3C92-913AFC7E043D}"/>
              </a:ext>
            </a:extLst>
          </p:cNvPr>
          <p:cNvSpPr txBox="1">
            <a:spLocks/>
          </p:cNvSpPr>
          <p:nvPr/>
        </p:nvSpPr>
        <p:spPr>
          <a:xfrm>
            <a:off x="657826" y="1959055"/>
            <a:ext cx="3774059"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defRPr/>
            </a:pPr>
            <a:r>
              <a:rPr lang="en-CA" sz="3200" b="1" dirty="0" err="1">
                <a:solidFill>
                  <a:schemeClr val="bg1"/>
                </a:solidFill>
                <a:latin typeface="Raleway" panose="020B0503030101060003" pitchFamily="34" charset="0"/>
                <a:ea typeface="+mn-ea"/>
                <a:cs typeface="+mn-cs"/>
              </a:rPr>
              <a:t>Théorie</a:t>
            </a:r>
            <a:r>
              <a:rPr lang="en-CA" sz="3200" b="1" dirty="0">
                <a:solidFill>
                  <a:schemeClr val="bg1"/>
                </a:solidFill>
                <a:latin typeface="Raleway" panose="020B0503030101060003" pitchFamily="34" charset="0"/>
                <a:ea typeface="+mn-ea"/>
                <a:cs typeface="+mn-cs"/>
              </a:rPr>
              <a:t> </a:t>
            </a:r>
            <a:r>
              <a:rPr lang="en-CA" sz="3200" b="1" dirty="0" err="1">
                <a:solidFill>
                  <a:schemeClr val="bg1"/>
                </a:solidFill>
                <a:latin typeface="Raleway" panose="020B0503030101060003" pitchFamily="34" charset="0"/>
                <a:ea typeface="+mn-ea"/>
                <a:cs typeface="+mn-cs"/>
              </a:rPr>
              <a:t>ancrée</a:t>
            </a:r>
            <a:endParaRPr lang="en-CA" sz="3200" b="1" dirty="0">
              <a:solidFill>
                <a:schemeClr val="bg1"/>
              </a:solidFill>
              <a:latin typeface="Raleway" panose="020B0503030101060003" pitchFamily="34" charset="0"/>
              <a:ea typeface="+mn-ea"/>
              <a:cs typeface="+mn-cs"/>
            </a:endParaRPr>
          </a:p>
        </p:txBody>
      </p:sp>
      <p:sp>
        <p:nvSpPr>
          <p:cNvPr id="10" name="TextBox 9">
            <a:extLst>
              <a:ext uri="{FF2B5EF4-FFF2-40B4-BE49-F238E27FC236}">
                <a16:creationId xmlns:a16="http://schemas.microsoft.com/office/drawing/2014/main" id="{BC866F7F-9A4C-96E3-D995-0DB49A0D561A}"/>
              </a:ext>
            </a:extLst>
          </p:cNvPr>
          <p:cNvSpPr txBox="1"/>
          <p:nvPr/>
        </p:nvSpPr>
        <p:spPr>
          <a:xfrm>
            <a:off x="593225" y="2724584"/>
            <a:ext cx="3903260" cy="369332"/>
          </a:xfrm>
          <a:prstGeom prst="rect">
            <a:avLst/>
          </a:prstGeom>
          <a:noFill/>
        </p:spPr>
        <p:txBody>
          <a:bodyPr wrap="square" rtlCol="0">
            <a:spAutoFit/>
          </a:bodyPr>
          <a:lstStyle/>
          <a:p>
            <a:pPr algn="ctr"/>
            <a:r>
              <a:rPr lang="fr-FR" dirty="0">
                <a:solidFill>
                  <a:schemeClr val="bg1"/>
                </a:solidFill>
                <a:latin typeface="Raleway" panose="020B0503030101060003" pitchFamily="34" charset="0"/>
              </a:rPr>
              <a:t>Tenter de démêler le contexte.</a:t>
            </a:r>
            <a:endParaRPr lang="en-CA" dirty="0">
              <a:solidFill>
                <a:schemeClr val="bg1"/>
              </a:solidFill>
              <a:latin typeface="Raleway" panose="020B0503030101060003" pitchFamily="34" charset="0"/>
            </a:endParaRPr>
          </a:p>
        </p:txBody>
      </p:sp>
      <p:sp>
        <p:nvSpPr>
          <p:cNvPr id="12" name="Rectangle 11">
            <a:extLst>
              <a:ext uri="{FF2B5EF4-FFF2-40B4-BE49-F238E27FC236}">
                <a16:creationId xmlns:a16="http://schemas.microsoft.com/office/drawing/2014/main" id="{83080067-8FA9-802A-5BAA-DDA75B67FE5C}"/>
              </a:ext>
              <a:ext uri="{C183D7F6-B498-43B3-948B-1728B52AA6E4}">
                <adec:decorative xmlns:adec="http://schemas.microsoft.com/office/drawing/2017/decorative" val="1"/>
              </a:ext>
            </a:extLst>
          </p:cNvPr>
          <p:cNvSpPr/>
          <p:nvPr/>
        </p:nvSpPr>
        <p:spPr>
          <a:xfrm>
            <a:off x="238883" y="1947516"/>
            <a:ext cx="4619567" cy="1265040"/>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Title 1">
            <a:extLst>
              <a:ext uri="{FF2B5EF4-FFF2-40B4-BE49-F238E27FC236}">
                <a16:creationId xmlns:a16="http://schemas.microsoft.com/office/drawing/2014/main" id="{2566259D-CAB0-555D-FA5E-F32C4059CB8B}"/>
              </a:ext>
            </a:extLst>
          </p:cNvPr>
          <p:cNvSpPr txBox="1">
            <a:spLocks/>
          </p:cNvSpPr>
          <p:nvPr/>
        </p:nvSpPr>
        <p:spPr>
          <a:xfrm>
            <a:off x="450271" y="3487971"/>
            <a:ext cx="4135501"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defRPr/>
            </a:pPr>
            <a:r>
              <a:rPr lang="en-CA" sz="3200" b="1" dirty="0">
                <a:solidFill>
                  <a:schemeClr val="bg1"/>
                </a:solidFill>
                <a:latin typeface="Raleway" panose="020B0503030101060003" pitchFamily="34" charset="0"/>
                <a:ea typeface="+mn-ea"/>
                <a:cs typeface="+mn-cs"/>
              </a:rPr>
              <a:t>Analyse </a:t>
            </a:r>
            <a:r>
              <a:rPr lang="en-CA" sz="3200" b="1" dirty="0" err="1">
                <a:solidFill>
                  <a:schemeClr val="bg1"/>
                </a:solidFill>
                <a:latin typeface="Raleway" panose="020B0503030101060003" pitchFamily="34" charset="0"/>
                <a:ea typeface="+mn-ea"/>
                <a:cs typeface="+mn-cs"/>
              </a:rPr>
              <a:t>thématique</a:t>
            </a:r>
            <a:endParaRPr lang="en-CA" sz="3200" b="1" dirty="0">
              <a:solidFill>
                <a:schemeClr val="bg1"/>
              </a:solidFill>
              <a:latin typeface="Raleway" panose="020B0503030101060003" pitchFamily="34" charset="0"/>
              <a:ea typeface="+mn-ea"/>
              <a:cs typeface="+mn-cs"/>
            </a:endParaRPr>
          </a:p>
        </p:txBody>
      </p:sp>
      <p:sp>
        <p:nvSpPr>
          <p:cNvPr id="13" name="TextBox 12">
            <a:extLst>
              <a:ext uri="{FF2B5EF4-FFF2-40B4-BE49-F238E27FC236}">
                <a16:creationId xmlns:a16="http://schemas.microsoft.com/office/drawing/2014/main" id="{67285356-56B7-4B96-BC61-AE47720DD3CF}"/>
              </a:ext>
            </a:extLst>
          </p:cNvPr>
          <p:cNvSpPr txBox="1"/>
          <p:nvPr/>
        </p:nvSpPr>
        <p:spPr>
          <a:xfrm>
            <a:off x="180986" y="4253500"/>
            <a:ext cx="4727738" cy="369332"/>
          </a:xfrm>
          <a:prstGeom prst="rect">
            <a:avLst/>
          </a:prstGeom>
          <a:noFill/>
        </p:spPr>
        <p:txBody>
          <a:bodyPr wrap="square" rtlCol="0">
            <a:spAutoFit/>
          </a:bodyPr>
          <a:lstStyle/>
          <a:p>
            <a:pPr algn="ctr"/>
            <a:r>
              <a:rPr lang="fr-FR" dirty="0">
                <a:solidFill>
                  <a:schemeClr val="bg1"/>
                </a:solidFill>
                <a:latin typeface="Raleway" panose="020B0503030101060003" pitchFamily="34" charset="0"/>
              </a:rPr>
              <a:t>À la découverte des catégories de design.</a:t>
            </a:r>
            <a:endParaRPr lang="en-CA" dirty="0">
              <a:solidFill>
                <a:schemeClr val="bg1"/>
              </a:solidFill>
              <a:latin typeface="Raleway" panose="020B0503030101060003" pitchFamily="34" charset="0"/>
            </a:endParaRPr>
          </a:p>
        </p:txBody>
      </p:sp>
      <p:sp>
        <p:nvSpPr>
          <p:cNvPr id="15" name="Rectangle 14">
            <a:extLst>
              <a:ext uri="{FF2B5EF4-FFF2-40B4-BE49-F238E27FC236}">
                <a16:creationId xmlns:a16="http://schemas.microsoft.com/office/drawing/2014/main" id="{27AF76A3-21DE-8FD8-4C94-AB933CBA5EF5}"/>
              </a:ext>
              <a:ext uri="{C183D7F6-B498-43B3-948B-1728B52AA6E4}">
                <adec:decorative xmlns:adec="http://schemas.microsoft.com/office/drawing/2017/decorative" val="1"/>
              </a:ext>
            </a:extLst>
          </p:cNvPr>
          <p:cNvSpPr/>
          <p:nvPr/>
        </p:nvSpPr>
        <p:spPr>
          <a:xfrm>
            <a:off x="241787" y="3476432"/>
            <a:ext cx="4619567" cy="1265040"/>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Title 1">
            <a:extLst>
              <a:ext uri="{FF2B5EF4-FFF2-40B4-BE49-F238E27FC236}">
                <a16:creationId xmlns:a16="http://schemas.microsoft.com/office/drawing/2014/main" id="{162BF727-7500-F7A3-3CC5-E83946EF97AF}"/>
              </a:ext>
            </a:extLst>
          </p:cNvPr>
          <p:cNvSpPr txBox="1">
            <a:spLocks/>
          </p:cNvSpPr>
          <p:nvPr/>
        </p:nvSpPr>
        <p:spPr>
          <a:xfrm>
            <a:off x="477104" y="5016887"/>
            <a:ext cx="4135501"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defRPr/>
            </a:pPr>
            <a:r>
              <a:rPr lang="en-CA" sz="3200" b="1" dirty="0" err="1">
                <a:solidFill>
                  <a:schemeClr val="bg1"/>
                </a:solidFill>
                <a:latin typeface="Raleway" panose="020B0503030101060003" pitchFamily="34" charset="0"/>
                <a:ea typeface="+mn-ea"/>
                <a:cs typeface="+mn-cs"/>
              </a:rPr>
              <a:t>Entrevue</a:t>
            </a:r>
            <a:r>
              <a:rPr lang="en-CA" sz="3200" b="1" dirty="0">
                <a:solidFill>
                  <a:schemeClr val="bg1"/>
                </a:solidFill>
                <a:latin typeface="Raleway" panose="020B0503030101060003" pitchFamily="34" charset="0"/>
                <a:ea typeface="+mn-ea"/>
                <a:cs typeface="+mn-cs"/>
              </a:rPr>
              <a:t> </a:t>
            </a:r>
            <a:r>
              <a:rPr lang="en-CA" sz="3200" b="1" dirty="0" err="1">
                <a:solidFill>
                  <a:schemeClr val="bg1"/>
                </a:solidFill>
                <a:latin typeface="Raleway" panose="020B0503030101060003" pitchFamily="34" charset="0"/>
                <a:ea typeface="+mn-ea"/>
                <a:cs typeface="+mn-cs"/>
              </a:rPr>
              <a:t>informelle</a:t>
            </a:r>
            <a:endParaRPr lang="en-CA" sz="3200" b="1" dirty="0">
              <a:solidFill>
                <a:schemeClr val="bg1"/>
              </a:solidFill>
              <a:latin typeface="Raleway" panose="020B0503030101060003" pitchFamily="34" charset="0"/>
              <a:ea typeface="+mn-ea"/>
              <a:cs typeface="+mn-cs"/>
            </a:endParaRPr>
          </a:p>
        </p:txBody>
      </p:sp>
      <p:sp>
        <p:nvSpPr>
          <p:cNvPr id="16" name="TextBox 15">
            <a:extLst>
              <a:ext uri="{FF2B5EF4-FFF2-40B4-BE49-F238E27FC236}">
                <a16:creationId xmlns:a16="http://schemas.microsoft.com/office/drawing/2014/main" id="{DAFE6DBA-B96B-4E1A-9581-622D6BBE7B63}"/>
              </a:ext>
            </a:extLst>
          </p:cNvPr>
          <p:cNvSpPr txBox="1"/>
          <p:nvPr/>
        </p:nvSpPr>
        <p:spPr>
          <a:xfrm>
            <a:off x="593225" y="5782416"/>
            <a:ext cx="3903260" cy="369332"/>
          </a:xfrm>
          <a:prstGeom prst="rect">
            <a:avLst/>
          </a:prstGeom>
          <a:noFill/>
        </p:spPr>
        <p:txBody>
          <a:bodyPr wrap="square" rtlCol="0">
            <a:spAutoFit/>
          </a:bodyPr>
          <a:lstStyle/>
          <a:p>
            <a:pPr algn="ctr"/>
            <a:r>
              <a:rPr lang="en-US" dirty="0">
                <a:solidFill>
                  <a:schemeClr val="bg1"/>
                </a:solidFill>
                <a:latin typeface="Raleway" panose="020B0503030101060003" pitchFamily="34" charset="0"/>
              </a:rPr>
              <a:t>Processus </a:t>
            </a:r>
            <a:r>
              <a:rPr lang="en-US" dirty="0" err="1">
                <a:solidFill>
                  <a:schemeClr val="bg1"/>
                </a:solidFill>
                <a:latin typeface="Raleway" panose="020B0503030101060003" pitchFamily="34" charset="0"/>
              </a:rPr>
              <a:t>d’interaction</a:t>
            </a:r>
            <a:r>
              <a:rPr lang="en-US" dirty="0">
                <a:solidFill>
                  <a:schemeClr val="bg1"/>
                </a:solidFill>
                <a:latin typeface="Raleway" panose="020B0503030101060003" pitchFamily="34" charset="0"/>
              </a:rPr>
              <a:t>.</a:t>
            </a:r>
            <a:endParaRPr lang="en-CA" dirty="0">
              <a:solidFill>
                <a:schemeClr val="bg1"/>
              </a:solidFill>
              <a:latin typeface="Raleway" panose="020B0503030101060003" pitchFamily="34" charset="0"/>
            </a:endParaRPr>
          </a:p>
        </p:txBody>
      </p:sp>
      <p:cxnSp>
        <p:nvCxnSpPr>
          <p:cNvPr id="19" name="Straight Connector 18">
            <a:extLst>
              <a:ext uri="{FF2B5EF4-FFF2-40B4-BE49-F238E27FC236}">
                <a16:creationId xmlns:a16="http://schemas.microsoft.com/office/drawing/2014/main" id="{86B17F8E-0C2B-8A10-0B51-4F1EFEC1303B}"/>
              </a:ext>
              <a:ext uri="{C183D7F6-B498-43B3-948B-1728B52AA6E4}">
                <adec:decorative xmlns:adec="http://schemas.microsoft.com/office/drawing/2017/decorative" val="1"/>
              </a:ext>
            </a:extLst>
          </p:cNvPr>
          <p:cNvCxnSpPr/>
          <p:nvPr/>
        </p:nvCxnSpPr>
        <p:spPr>
          <a:xfrm>
            <a:off x="795550" y="2638727"/>
            <a:ext cx="3444948"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B51C3FB6-9714-66C6-0F74-2B3CC332CD23}"/>
              </a:ext>
              <a:ext uri="{C183D7F6-B498-43B3-948B-1728B52AA6E4}">
                <adec:decorative xmlns:adec="http://schemas.microsoft.com/office/drawing/2017/decorative" val="1"/>
              </a:ext>
            </a:extLst>
          </p:cNvPr>
          <p:cNvCxnSpPr/>
          <p:nvPr/>
        </p:nvCxnSpPr>
        <p:spPr>
          <a:xfrm>
            <a:off x="795550" y="4177475"/>
            <a:ext cx="3444948"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135839EA-5CC0-2620-3B44-D2BC052C07FA}"/>
              </a:ext>
              <a:ext uri="{C183D7F6-B498-43B3-948B-1728B52AA6E4}">
                <adec:decorative xmlns:adec="http://schemas.microsoft.com/office/drawing/2017/decorative" val="1"/>
              </a:ext>
            </a:extLst>
          </p:cNvPr>
          <p:cNvCxnSpPr/>
          <p:nvPr/>
        </p:nvCxnSpPr>
        <p:spPr>
          <a:xfrm>
            <a:off x="795550" y="5701476"/>
            <a:ext cx="3444948"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799865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5EEB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9913349-F098-B49B-5479-724F9E8F57DE}"/>
              </a:ext>
              <a:ext uri="{C183D7F6-B498-43B3-948B-1728B52AA6E4}">
                <adec:decorative xmlns:adec="http://schemas.microsoft.com/office/drawing/2017/decorative" val="1"/>
              </a:ext>
            </a:extLst>
          </p:cNvPr>
          <p:cNvSpPr/>
          <p:nvPr/>
        </p:nvSpPr>
        <p:spPr>
          <a:xfrm>
            <a:off x="5174673" y="936014"/>
            <a:ext cx="7017327" cy="782782"/>
          </a:xfrm>
          <a:prstGeom prst="rect">
            <a:avLst/>
          </a:prstGeom>
          <a:solidFill>
            <a:srgbClr val="DF6F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itle 1">
            <a:extLst>
              <a:ext uri="{FF2B5EF4-FFF2-40B4-BE49-F238E27FC236}">
                <a16:creationId xmlns:a16="http://schemas.microsoft.com/office/drawing/2014/main" id="{E12953A8-456D-37FD-B351-9E0270B021E9}"/>
              </a:ext>
            </a:extLst>
          </p:cNvPr>
          <p:cNvSpPr txBox="1">
            <a:spLocks noGrp="1"/>
          </p:cNvSpPr>
          <p:nvPr>
            <p:ph type="title" idx="4294967295"/>
          </p:nvPr>
        </p:nvSpPr>
        <p:spPr>
          <a:xfrm>
            <a:off x="5323867" y="1009560"/>
            <a:ext cx="540312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defRPr/>
            </a:pPr>
            <a:r>
              <a:rPr lang="en-CA" sz="3200" b="1" dirty="0" err="1">
                <a:solidFill>
                  <a:schemeClr val="bg1"/>
                </a:solidFill>
                <a:latin typeface="Raleway" panose="020B0503030101060003" pitchFamily="34" charset="0"/>
                <a:ea typeface="+mn-ea"/>
                <a:cs typeface="+mn-cs"/>
              </a:rPr>
              <a:t>Décoder</a:t>
            </a:r>
            <a:r>
              <a:rPr lang="en-CA" sz="3200" b="1" dirty="0">
                <a:solidFill>
                  <a:schemeClr val="bg1"/>
                </a:solidFill>
                <a:latin typeface="Raleway" panose="020B0503030101060003" pitchFamily="34" charset="0"/>
                <a:ea typeface="+mn-ea"/>
                <a:cs typeface="+mn-cs"/>
              </a:rPr>
              <a:t> les </a:t>
            </a:r>
            <a:r>
              <a:rPr lang="en-CA" sz="3200" b="1" dirty="0" err="1">
                <a:solidFill>
                  <a:schemeClr val="bg1"/>
                </a:solidFill>
                <a:latin typeface="Raleway" panose="020B0503030101060003" pitchFamily="34" charset="0"/>
                <a:ea typeface="+mn-ea"/>
                <a:cs typeface="+mn-cs"/>
              </a:rPr>
              <a:t>entretiens</a:t>
            </a:r>
            <a:endParaRPr kumimoji="0" lang="en-CA" sz="3200" b="1" i="0" u="none" strike="noStrike" kern="1200" cap="none" spc="0" normalizeH="0" baseline="0" noProof="0" dirty="0">
              <a:ln>
                <a:noFill/>
              </a:ln>
              <a:solidFill>
                <a:schemeClr val="bg1"/>
              </a:solidFill>
              <a:effectLst/>
              <a:uLnTx/>
              <a:uFillTx/>
              <a:latin typeface="Raleway" panose="020B0503030101060003" pitchFamily="34" charset="0"/>
              <a:ea typeface="+mn-ea"/>
              <a:cs typeface="+mn-cs"/>
            </a:endParaRPr>
          </a:p>
        </p:txBody>
      </p:sp>
      <p:sp>
        <p:nvSpPr>
          <p:cNvPr id="5" name="Title 1">
            <a:extLst>
              <a:ext uri="{FF2B5EF4-FFF2-40B4-BE49-F238E27FC236}">
                <a16:creationId xmlns:a16="http://schemas.microsoft.com/office/drawing/2014/main" id="{E6B7411A-0021-935D-3D4B-6D2DCEDFC6A4}"/>
              </a:ext>
            </a:extLst>
          </p:cNvPr>
          <p:cNvSpPr txBox="1">
            <a:spLocks/>
          </p:cNvSpPr>
          <p:nvPr/>
        </p:nvSpPr>
        <p:spPr>
          <a:xfrm>
            <a:off x="5323866" y="1857666"/>
            <a:ext cx="540312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lang="en-CA" sz="3200" b="1" dirty="0">
                <a:solidFill>
                  <a:srgbClr val="253643"/>
                </a:solidFill>
                <a:latin typeface="Raleway" panose="020B0503030101060003" pitchFamily="34" charset="0"/>
                <a:ea typeface="+mn-ea"/>
                <a:cs typeface="+mn-cs"/>
              </a:rPr>
              <a:t>13 participants</a:t>
            </a:r>
          </a:p>
        </p:txBody>
      </p:sp>
      <p:sp>
        <p:nvSpPr>
          <p:cNvPr id="8" name="TextBox 7">
            <a:extLst>
              <a:ext uri="{FF2B5EF4-FFF2-40B4-BE49-F238E27FC236}">
                <a16:creationId xmlns:a16="http://schemas.microsoft.com/office/drawing/2014/main" id="{E4A23355-0451-BD23-0DEF-0EBA57BC5D6B}"/>
              </a:ext>
            </a:extLst>
          </p:cNvPr>
          <p:cNvSpPr txBox="1"/>
          <p:nvPr/>
        </p:nvSpPr>
        <p:spPr>
          <a:xfrm>
            <a:off x="5323866" y="2410826"/>
            <a:ext cx="6400774" cy="646331"/>
          </a:xfrm>
          <a:prstGeom prst="rect">
            <a:avLst/>
          </a:prstGeom>
          <a:noFill/>
        </p:spPr>
        <p:txBody>
          <a:bodyPr wrap="square" rtlCol="0">
            <a:spAutoFit/>
          </a:bodyPr>
          <a:lstStyle/>
          <a:p>
            <a:r>
              <a:rPr lang="fr-FR" dirty="0">
                <a:solidFill>
                  <a:srgbClr val="253643"/>
                </a:solidFill>
                <a:latin typeface="Raleway" panose="020B0503030101060003" pitchFamily="34" charset="0"/>
              </a:rPr>
              <a:t>Une combinaison diversifiée d’immigrants, de Canadiens locaux, d’étudiants et de professionnels a été interviewée.</a:t>
            </a:r>
            <a:endParaRPr lang="en-CA" dirty="0">
              <a:solidFill>
                <a:srgbClr val="253643"/>
              </a:solidFill>
              <a:latin typeface="Raleway" panose="020B0503030101060003" pitchFamily="34" charset="0"/>
            </a:endParaRPr>
          </a:p>
        </p:txBody>
      </p:sp>
      <p:sp>
        <p:nvSpPr>
          <p:cNvPr id="10" name="Title 1">
            <a:extLst>
              <a:ext uri="{FF2B5EF4-FFF2-40B4-BE49-F238E27FC236}">
                <a16:creationId xmlns:a16="http://schemas.microsoft.com/office/drawing/2014/main" id="{4D4F0101-950D-3DFF-046D-3B3A522B0EE1}"/>
              </a:ext>
            </a:extLst>
          </p:cNvPr>
          <p:cNvSpPr txBox="1">
            <a:spLocks/>
          </p:cNvSpPr>
          <p:nvPr/>
        </p:nvSpPr>
        <p:spPr>
          <a:xfrm>
            <a:off x="5323866" y="3027216"/>
            <a:ext cx="540312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lang="en-CA" sz="3200" b="1" dirty="0">
                <a:solidFill>
                  <a:srgbClr val="253643"/>
                </a:solidFill>
                <a:latin typeface="Raleway" panose="020B0503030101060003" pitchFamily="34" charset="0"/>
                <a:ea typeface="+mn-ea"/>
                <a:cs typeface="+mn-cs"/>
              </a:rPr>
              <a:t>22 à 48 </a:t>
            </a:r>
            <a:r>
              <a:rPr lang="en-CA" sz="3200" b="1" dirty="0" err="1">
                <a:solidFill>
                  <a:srgbClr val="253643"/>
                </a:solidFill>
                <a:latin typeface="Raleway" panose="020B0503030101060003" pitchFamily="34" charset="0"/>
                <a:ea typeface="+mn-ea"/>
                <a:cs typeface="+mn-cs"/>
              </a:rPr>
              <a:t>ans</a:t>
            </a:r>
            <a:endParaRPr lang="en-CA" sz="3200" b="1" dirty="0">
              <a:solidFill>
                <a:srgbClr val="253643"/>
              </a:solidFill>
              <a:latin typeface="Raleway" panose="020B0503030101060003" pitchFamily="34" charset="0"/>
              <a:ea typeface="+mn-ea"/>
              <a:cs typeface="+mn-cs"/>
            </a:endParaRPr>
          </a:p>
        </p:txBody>
      </p:sp>
      <p:sp>
        <p:nvSpPr>
          <p:cNvPr id="9" name="TextBox 8">
            <a:extLst>
              <a:ext uri="{FF2B5EF4-FFF2-40B4-BE49-F238E27FC236}">
                <a16:creationId xmlns:a16="http://schemas.microsoft.com/office/drawing/2014/main" id="{558BAE4D-585F-D3C7-63B5-D5197C70B39E}"/>
              </a:ext>
            </a:extLst>
          </p:cNvPr>
          <p:cNvSpPr txBox="1"/>
          <p:nvPr/>
        </p:nvSpPr>
        <p:spPr>
          <a:xfrm>
            <a:off x="5323866" y="3611991"/>
            <a:ext cx="6207734" cy="369332"/>
          </a:xfrm>
          <a:prstGeom prst="rect">
            <a:avLst/>
          </a:prstGeom>
          <a:noFill/>
        </p:spPr>
        <p:txBody>
          <a:bodyPr wrap="square" rtlCol="0">
            <a:spAutoFit/>
          </a:bodyPr>
          <a:lstStyle/>
          <a:p>
            <a:r>
              <a:rPr lang="fr-FR" dirty="0">
                <a:solidFill>
                  <a:srgbClr val="253643"/>
                </a:solidFill>
                <a:latin typeface="Raleway" panose="020B0503030101060003" pitchFamily="34" charset="0"/>
              </a:rPr>
              <a:t>Tranche d’âge globale enregistrée parmi les participants.</a:t>
            </a:r>
            <a:endParaRPr lang="en-CA" dirty="0">
              <a:solidFill>
                <a:srgbClr val="253643"/>
              </a:solidFill>
              <a:latin typeface="Raleway" panose="020B0503030101060003" pitchFamily="34" charset="0"/>
            </a:endParaRPr>
          </a:p>
        </p:txBody>
      </p:sp>
      <p:sp>
        <p:nvSpPr>
          <p:cNvPr id="14" name="Title 1">
            <a:extLst>
              <a:ext uri="{FF2B5EF4-FFF2-40B4-BE49-F238E27FC236}">
                <a16:creationId xmlns:a16="http://schemas.microsoft.com/office/drawing/2014/main" id="{EF8082F3-5493-0892-3A94-5D68C3C9BFA2}"/>
              </a:ext>
            </a:extLst>
          </p:cNvPr>
          <p:cNvSpPr txBox="1">
            <a:spLocks/>
          </p:cNvSpPr>
          <p:nvPr/>
        </p:nvSpPr>
        <p:spPr>
          <a:xfrm>
            <a:off x="5323866" y="3919767"/>
            <a:ext cx="540312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lang="en-CA" sz="3200" b="1" dirty="0">
                <a:solidFill>
                  <a:srgbClr val="253643"/>
                </a:solidFill>
                <a:latin typeface="Raleway" panose="020B0503030101060003" pitchFamily="34" charset="0"/>
                <a:ea typeface="+mn-ea"/>
                <a:cs typeface="+mn-cs"/>
              </a:rPr>
              <a:t>5 pays</a:t>
            </a:r>
          </a:p>
        </p:txBody>
      </p:sp>
      <p:sp>
        <p:nvSpPr>
          <p:cNvPr id="13" name="TextBox 12">
            <a:extLst>
              <a:ext uri="{FF2B5EF4-FFF2-40B4-BE49-F238E27FC236}">
                <a16:creationId xmlns:a16="http://schemas.microsoft.com/office/drawing/2014/main" id="{09AD2B4E-74B8-6D4E-D0B0-4808D799DF0C}"/>
              </a:ext>
            </a:extLst>
          </p:cNvPr>
          <p:cNvSpPr txBox="1"/>
          <p:nvPr/>
        </p:nvSpPr>
        <p:spPr>
          <a:xfrm>
            <a:off x="5323867" y="4459212"/>
            <a:ext cx="5770854" cy="923330"/>
          </a:xfrm>
          <a:prstGeom prst="rect">
            <a:avLst/>
          </a:prstGeom>
          <a:noFill/>
        </p:spPr>
        <p:txBody>
          <a:bodyPr wrap="square" rtlCol="0">
            <a:spAutoFit/>
          </a:bodyPr>
          <a:lstStyle/>
          <a:p>
            <a:r>
              <a:rPr lang="fr-FR" dirty="0">
                <a:solidFill>
                  <a:srgbClr val="253643"/>
                </a:solidFill>
                <a:latin typeface="Raleway" panose="020B0503030101060003" pitchFamily="34" charset="0"/>
              </a:rPr>
              <a:t>Les participants avaient de l’expérience dans les systèmes financiers du Pakistan, de la Finlande, des États-Unis, de l’Inde et du Canada.</a:t>
            </a:r>
            <a:endParaRPr lang="en-CA" dirty="0">
              <a:solidFill>
                <a:srgbClr val="253643"/>
              </a:solidFill>
              <a:latin typeface="Raleway" panose="020B0503030101060003" pitchFamily="34" charset="0"/>
            </a:endParaRPr>
          </a:p>
        </p:txBody>
      </p:sp>
      <p:sp>
        <p:nvSpPr>
          <p:cNvPr id="16" name="Title 1">
            <a:extLst>
              <a:ext uri="{FF2B5EF4-FFF2-40B4-BE49-F238E27FC236}">
                <a16:creationId xmlns:a16="http://schemas.microsoft.com/office/drawing/2014/main" id="{62D158D2-F1F6-7156-285E-908AECD6F33F}"/>
              </a:ext>
            </a:extLst>
          </p:cNvPr>
          <p:cNvSpPr txBox="1">
            <a:spLocks/>
          </p:cNvSpPr>
          <p:nvPr/>
        </p:nvSpPr>
        <p:spPr>
          <a:xfrm>
            <a:off x="5323865" y="5337211"/>
            <a:ext cx="540312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lang="en-CA" sz="3200" b="1" dirty="0">
                <a:solidFill>
                  <a:srgbClr val="253643"/>
                </a:solidFill>
                <a:latin typeface="Raleway" panose="020B0503030101060003" pitchFamily="34" charset="0"/>
                <a:ea typeface="+mn-ea"/>
                <a:cs typeface="+mn-cs"/>
              </a:rPr>
              <a:t>30 à 50 minutes</a:t>
            </a:r>
          </a:p>
        </p:txBody>
      </p:sp>
      <p:sp>
        <p:nvSpPr>
          <p:cNvPr id="15" name="TextBox 14">
            <a:extLst>
              <a:ext uri="{FF2B5EF4-FFF2-40B4-BE49-F238E27FC236}">
                <a16:creationId xmlns:a16="http://schemas.microsoft.com/office/drawing/2014/main" id="{99635F85-BA3E-422D-E679-8B0A4BD05D10}"/>
              </a:ext>
            </a:extLst>
          </p:cNvPr>
          <p:cNvSpPr txBox="1"/>
          <p:nvPr/>
        </p:nvSpPr>
        <p:spPr>
          <a:xfrm>
            <a:off x="5323865" y="5921986"/>
            <a:ext cx="5902933" cy="646331"/>
          </a:xfrm>
          <a:prstGeom prst="rect">
            <a:avLst/>
          </a:prstGeom>
          <a:noFill/>
        </p:spPr>
        <p:txBody>
          <a:bodyPr wrap="square" rtlCol="0">
            <a:spAutoFit/>
          </a:bodyPr>
          <a:lstStyle/>
          <a:p>
            <a:r>
              <a:rPr lang="fr-FR" dirty="0">
                <a:solidFill>
                  <a:srgbClr val="253643"/>
                </a:solidFill>
                <a:latin typeface="Raleway" panose="020B0503030101060003" pitchFamily="34" charset="0"/>
              </a:rPr>
              <a:t>Des questions ouvertes ont donné lieu à des discussions plus ou moins longues sur le sujet.</a:t>
            </a:r>
            <a:endParaRPr lang="en-CA" dirty="0">
              <a:solidFill>
                <a:srgbClr val="253643"/>
              </a:solidFill>
              <a:latin typeface="Raleway" panose="020B0503030101060003" pitchFamily="34" charset="0"/>
            </a:endParaRPr>
          </a:p>
        </p:txBody>
      </p:sp>
      <p:pic>
        <p:nvPicPr>
          <p:cNvPr id="3" name="Picture 2" descr="Silhouettes de 13 bustes de figures humaines simples, pour signifier les 13 participants à la recherche.&#10;">
            <a:extLst>
              <a:ext uri="{FF2B5EF4-FFF2-40B4-BE49-F238E27FC236}">
                <a16:creationId xmlns:a16="http://schemas.microsoft.com/office/drawing/2014/main" id="{236ECDE0-7B81-3CCC-077F-76B174CB39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2568" y="2691244"/>
            <a:ext cx="1427242" cy="2078455"/>
          </a:xfrm>
          <a:prstGeom prst="rect">
            <a:avLst/>
          </a:prstGeom>
        </p:spPr>
      </p:pic>
    </p:spTree>
    <p:extLst>
      <p:ext uri="{BB962C8B-B14F-4D97-AF65-F5344CB8AC3E}">
        <p14:creationId xmlns:p14="http://schemas.microsoft.com/office/powerpoint/2010/main" val="7526122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5EEB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9913349-F098-B49B-5479-724F9E8F57DE}"/>
              </a:ext>
              <a:ext uri="{C183D7F6-B498-43B3-948B-1728B52AA6E4}">
                <adec:decorative xmlns:adec="http://schemas.microsoft.com/office/drawing/2017/decorative" val="1"/>
              </a:ext>
            </a:extLst>
          </p:cNvPr>
          <p:cNvSpPr/>
          <p:nvPr/>
        </p:nvSpPr>
        <p:spPr>
          <a:xfrm>
            <a:off x="5174673" y="1475643"/>
            <a:ext cx="7017327" cy="782782"/>
          </a:xfrm>
          <a:prstGeom prst="rect">
            <a:avLst/>
          </a:prstGeom>
          <a:solidFill>
            <a:srgbClr val="DF6F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itle 1">
            <a:extLst>
              <a:ext uri="{FF2B5EF4-FFF2-40B4-BE49-F238E27FC236}">
                <a16:creationId xmlns:a16="http://schemas.microsoft.com/office/drawing/2014/main" id="{E12953A8-456D-37FD-B351-9E0270B021E9}"/>
              </a:ext>
            </a:extLst>
          </p:cNvPr>
          <p:cNvSpPr txBox="1">
            <a:spLocks noGrp="1"/>
          </p:cNvSpPr>
          <p:nvPr>
            <p:ph type="title" idx="4294967295"/>
          </p:nvPr>
        </p:nvSpPr>
        <p:spPr>
          <a:xfrm>
            <a:off x="5323867" y="1549189"/>
            <a:ext cx="540312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defRPr/>
            </a:pPr>
            <a:r>
              <a:rPr lang="en-CA" sz="3200" b="1" dirty="0" err="1">
                <a:solidFill>
                  <a:schemeClr val="bg1"/>
                </a:solidFill>
                <a:latin typeface="Raleway" panose="020B0503030101060003" pitchFamily="34" charset="0"/>
                <a:ea typeface="+mn-ea"/>
                <a:cs typeface="+mn-cs"/>
              </a:rPr>
              <a:t>Décoder</a:t>
            </a:r>
            <a:r>
              <a:rPr lang="en-CA" sz="3200" b="1" dirty="0">
                <a:solidFill>
                  <a:schemeClr val="bg1"/>
                </a:solidFill>
                <a:latin typeface="Raleway" panose="020B0503030101060003" pitchFamily="34" charset="0"/>
                <a:ea typeface="+mn-ea"/>
                <a:cs typeface="+mn-cs"/>
              </a:rPr>
              <a:t> les questions</a:t>
            </a:r>
            <a:endParaRPr kumimoji="0" lang="en-CA" sz="3200" b="1" i="0" u="none" strike="noStrike" kern="1200" cap="none" spc="0" normalizeH="0" baseline="0" noProof="0" dirty="0">
              <a:ln>
                <a:noFill/>
              </a:ln>
              <a:solidFill>
                <a:schemeClr val="bg1"/>
              </a:solidFill>
              <a:effectLst/>
              <a:uLnTx/>
              <a:uFillTx/>
              <a:latin typeface="Raleway" panose="020B0503030101060003" pitchFamily="34" charset="0"/>
              <a:ea typeface="+mn-ea"/>
              <a:cs typeface="+mn-cs"/>
            </a:endParaRPr>
          </a:p>
        </p:txBody>
      </p:sp>
      <p:sp>
        <p:nvSpPr>
          <p:cNvPr id="8" name="TextBox 7">
            <a:extLst>
              <a:ext uri="{FF2B5EF4-FFF2-40B4-BE49-F238E27FC236}">
                <a16:creationId xmlns:a16="http://schemas.microsoft.com/office/drawing/2014/main" id="{E4A23355-0451-BD23-0DEF-0EBA57BC5D6B}"/>
              </a:ext>
            </a:extLst>
          </p:cNvPr>
          <p:cNvSpPr txBox="1"/>
          <p:nvPr/>
        </p:nvSpPr>
        <p:spPr>
          <a:xfrm>
            <a:off x="5323866" y="2628779"/>
            <a:ext cx="6349974" cy="3416320"/>
          </a:xfrm>
          <a:prstGeom prst="rect">
            <a:avLst/>
          </a:prstGeom>
          <a:noFill/>
        </p:spPr>
        <p:txBody>
          <a:bodyPr wrap="square" rtlCol="0">
            <a:spAutoFit/>
          </a:bodyPr>
          <a:lstStyle/>
          <a:p>
            <a:r>
              <a:rPr lang="fr-FR" dirty="0">
                <a:solidFill>
                  <a:srgbClr val="253643"/>
                </a:solidFill>
                <a:latin typeface="Raleway" panose="020B0503030101060003" pitchFamily="34" charset="0"/>
              </a:rPr>
              <a:t>Le seul paramètre spécifique pris en compte pour le recrutement et le projet dans son ensemble est la compréhension de l’anglais parlé et écrit, ce qui a également un impact sur les résultats. Les questions portaient sur les sujets suivants-</a:t>
            </a:r>
          </a:p>
          <a:p>
            <a:r>
              <a:rPr lang="fr-FR" dirty="0">
                <a:solidFill>
                  <a:srgbClr val="253643"/>
                </a:solidFill>
                <a:effectLst/>
                <a:latin typeface="Raleway" panose="020B0503030101060003" pitchFamily="34" charset="0"/>
              </a:rPr>
              <a:t>- </a:t>
            </a:r>
            <a:r>
              <a:rPr lang="fr-FR" dirty="0">
                <a:solidFill>
                  <a:srgbClr val="253643"/>
                </a:solidFill>
                <a:latin typeface="Raleway" panose="020B0503030101060003" pitchFamily="34" charset="0"/>
              </a:rPr>
              <a:t>Formation professionnelle et scolaire.
- Expérience financière.
- Interactions passées avec les systèmes monétaires.
- Compréhension et vision de l’argent.
- Cycle de vie de l’argent et objectifs financiers souhaités.
- L’importance de la littératie financière.
- Mécanismes d’apprentissage associés à la même</a:t>
            </a:r>
            <a:r>
              <a:rPr lang="en-US" dirty="0">
                <a:solidFill>
                  <a:srgbClr val="253643"/>
                </a:solidFill>
                <a:effectLst/>
                <a:latin typeface="Raleway" panose="020B0503030101060003" pitchFamily="34" charset="0"/>
              </a:rPr>
              <a:t>.</a:t>
            </a:r>
            <a:endParaRPr lang="en-CA" dirty="0">
              <a:solidFill>
                <a:srgbClr val="253643"/>
              </a:solidFill>
              <a:latin typeface="Raleway" panose="020B0503030101060003" pitchFamily="34" charset="0"/>
            </a:endParaRPr>
          </a:p>
        </p:txBody>
      </p:sp>
      <p:pic>
        <p:nvPicPr>
          <p:cNvPr id="4" name="Picture 3" descr="Un point d’interrogation bleu.&#10;">
            <a:extLst>
              <a:ext uri="{FF2B5EF4-FFF2-40B4-BE49-F238E27FC236}">
                <a16:creationId xmlns:a16="http://schemas.microsoft.com/office/drawing/2014/main" id="{D4893675-2C33-3F42-360E-27884CC0A5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2989" y="2055453"/>
            <a:ext cx="1420258" cy="2439313"/>
          </a:xfrm>
          <a:prstGeom prst="rect">
            <a:avLst/>
          </a:prstGeom>
        </p:spPr>
      </p:pic>
    </p:spTree>
    <p:extLst>
      <p:ext uri="{BB962C8B-B14F-4D97-AF65-F5344CB8AC3E}">
        <p14:creationId xmlns:p14="http://schemas.microsoft.com/office/powerpoint/2010/main" val="40068382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9913349-F098-B49B-5479-724F9E8F57DE}"/>
              </a:ext>
              <a:ext uri="{C183D7F6-B498-43B3-948B-1728B52AA6E4}">
                <adec:decorative xmlns:adec="http://schemas.microsoft.com/office/drawing/2017/decorative" val="1"/>
              </a:ext>
            </a:extLst>
          </p:cNvPr>
          <p:cNvSpPr/>
          <p:nvPr/>
        </p:nvSpPr>
        <p:spPr>
          <a:xfrm>
            <a:off x="5174674" y="1475642"/>
            <a:ext cx="6753166" cy="5382357"/>
          </a:xfrm>
          <a:prstGeom prst="rect">
            <a:avLst/>
          </a:prstGeom>
          <a:solidFill>
            <a:srgbClr val="E7E1C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7" name="Title 1">
            <a:extLst>
              <a:ext uri="{FF2B5EF4-FFF2-40B4-BE49-F238E27FC236}">
                <a16:creationId xmlns:a16="http://schemas.microsoft.com/office/drawing/2014/main" id="{E12953A8-456D-37FD-B351-9E0270B021E9}"/>
              </a:ext>
            </a:extLst>
          </p:cNvPr>
          <p:cNvSpPr txBox="1">
            <a:spLocks noGrp="1"/>
          </p:cNvSpPr>
          <p:nvPr>
            <p:ph type="title" idx="4294967295"/>
          </p:nvPr>
        </p:nvSpPr>
        <p:spPr>
          <a:xfrm>
            <a:off x="5323867" y="1549189"/>
            <a:ext cx="540312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200" b="1" i="0" u="none" strike="noStrike" kern="1200" cap="none" spc="0" normalizeH="0" baseline="0" noProof="0" dirty="0">
                <a:ln>
                  <a:noFill/>
                </a:ln>
                <a:solidFill>
                  <a:srgbClr val="253643"/>
                </a:solidFill>
                <a:effectLst/>
                <a:uLnTx/>
                <a:uFillTx/>
                <a:latin typeface="Raleway" panose="020B0503030101060003" pitchFamily="34" charset="0"/>
                <a:ea typeface="+mn-ea"/>
                <a:cs typeface="+mn-cs"/>
              </a:rPr>
              <a:t>Emerging Themes</a:t>
            </a:r>
          </a:p>
        </p:txBody>
      </p:sp>
      <p:sp>
        <p:nvSpPr>
          <p:cNvPr id="8" name="TextBox 7">
            <a:extLst>
              <a:ext uri="{FF2B5EF4-FFF2-40B4-BE49-F238E27FC236}">
                <a16:creationId xmlns:a16="http://schemas.microsoft.com/office/drawing/2014/main" id="{E4A23355-0451-BD23-0DEF-0EBA57BC5D6B}"/>
              </a:ext>
            </a:extLst>
          </p:cNvPr>
          <p:cNvSpPr txBox="1"/>
          <p:nvPr/>
        </p:nvSpPr>
        <p:spPr>
          <a:xfrm>
            <a:off x="5323866" y="2628779"/>
            <a:ext cx="6603974" cy="2031325"/>
          </a:xfrm>
          <a:prstGeom prst="rect">
            <a:avLst/>
          </a:prstGeom>
          <a:noFill/>
        </p:spPr>
        <p:txBody>
          <a:bodyPr wrap="square" rtlCol="0">
            <a:spAutoFit/>
          </a:bodyPr>
          <a:lstStyle/>
          <a:p>
            <a:pPr marL="285750" indent="-285750">
              <a:buFont typeface="Arial" panose="020B0604020202020204" pitchFamily="34" charset="0"/>
              <a:buChar char="•"/>
            </a:pPr>
            <a:r>
              <a:rPr lang="fr-FR" dirty="0">
                <a:solidFill>
                  <a:srgbClr val="253643"/>
                </a:solidFill>
                <a:latin typeface="Raleway" panose="020B0503030101060003" pitchFamily="34" charset="0"/>
              </a:rPr>
              <a:t>Quels sont les premiers défis auxquels on est confronté ?
Quand ces doutes doivent-ils être levés ?
Y a-t-il un segment particulier du système financier qui pose un défi majeur ?
Quelles sont les mesures déjà en place et pourquoi sont-elles insuffisantes ?
Est-ce qu’une méthode remplace l’autre ?</a:t>
            </a:r>
            <a:endParaRPr lang="en-US" dirty="0">
              <a:solidFill>
                <a:srgbClr val="253643"/>
              </a:solidFill>
              <a:effectLst/>
              <a:latin typeface="Raleway" panose="020B0503030101060003" pitchFamily="34" charset="0"/>
            </a:endParaRPr>
          </a:p>
        </p:txBody>
      </p:sp>
      <p:sp>
        <p:nvSpPr>
          <p:cNvPr id="4" name="TextBox 3">
            <a:extLst>
              <a:ext uri="{FF2B5EF4-FFF2-40B4-BE49-F238E27FC236}">
                <a16:creationId xmlns:a16="http://schemas.microsoft.com/office/drawing/2014/main" id="{472215B6-D0DA-CD88-CB63-5EEE5A3F3585}"/>
              </a:ext>
            </a:extLst>
          </p:cNvPr>
          <p:cNvSpPr txBox="1"/>
          <p:nvPr/>
        </p:nvSpPr>
        <p:spPr>
          <a:xfrm>
            <a:off x="5323866" y="4724037"/>
            <a:ext cx="6096000" cy="369332"/>
          </a:xfrm>
          <a:prstGeom prst="rect">
            <a:avLst/>
          </a:prstGeom>
          <a:noFill/>
        </p:spPr>
        <p:txBody>
          <a:bodyPr wrap="square">
            <a:spAutoFit/>
          </a:bodyPr>
          <a:lstStyle/>
          <a:p>
            <a:r>
              <a:rPr lang="fr-FR" dirty="0">
                <a:solidFill>
                  <a:srgbClr val="253643"/>
                </a:solidFill>
                <a:latin typeface="Raleway" panose="020B0503030101060003" pitchFamily="34" charset="0"/>
              </a:rPr>
              <a:t>Les thèmes qui ont émergé sont les suivants-</a:t>
            </a:r>
            <a:endParaRPr lang="en-CA" dirty="0">
              <a:solidFill>
                <a:srgbClr val="253643"/>
              </a:solidFill>
              <a:latin typeface="Raleway" panose="020B0503030101060003" pitchFamily="34" charset="0"/>
            </a:endParaRPr>
          </a:p>
        </p:txBody>
      </p:sp>
      <p:sp>
        <p:nvSpPr>
          <p:cNvPr id="9" name="TextBox 8">
            <a:extLst>
              <a:ext uri="{FF2B5EF4-FFF2-40B4-BE49-F238E27FC236}">
                <a16:creationId xmlns:a16="http://schemas.microsoft.com/office/drawing/2014/main" id="{EAAB46A9-239A-A2FE-D3A5-AB37B48D3E06}"/>
              </a:ext>
            </a:extLst>
          </p:cNvPr>
          <p:cNvSpPr txBox="1"/>
          <p:nvPr/>
        </p:nvSpPr>
        <p:spPr>
          <a:xfrm>
            <a:off x="5405120" y="5154919"/>
            <a:ext cx="6096000" cy="1200329"/>
          </a:xfrm>
          <a:prstGeom prst="rect">
            <a:avLst/>
          </a:prstGeom>
          <a:noFill/>
        </p:spPr>
        <p:txBody>
          <a:bodyPr wrap="square">
            <a:spAutoFit/>
          </a:bodyPr>
          <a:lstStyle/>
          <a:p>
            <a:pPr marL="285750" indent="-285750">
              <a:buFont typeface="Arial" panose="020B0604020202020204" pitchFamily="34" charset="0"/>
              <a:buChar char="•"/>
            </a:pPr>
            <a:r>
              <a:rPr lang="fr-FR" dirty="0">
                <a:solidFill>
                  <a:srgbClr val="253643"/>
                </a:solidFill>
                <a:latin typeface="Raleway" panose="020B0503030101060003" pitchFamily="34" charset="0"/>
              </a:rPr>
              <a:t>Activité bancaire.
Taxation.
Gagner, dépenser, épargner.
Investir.</a:t>
            </a:r>
            <a:endParaRPr lang="en-CA" dirty="0"/>
          </a:p>
        </p:txBody>
      </p:sp>
      <p:pic>
        <p:nvPicPr>
          <p:cNvPr id="3" name="Picture 2" descr="Infographie avec un point d’interrogation au-dessus des symboles pour la banque, la fiscalité, l’épargne et l’investissement.&#10;">
            <a:extLst>
              <a:ext uri="{FF2B5EF4-FFF2-40B4-BE49-F238E27FC236}">
                <a16:creationId xmlns:a16="http://schemas.microsoft.com/office/drawing/2014/main" id="{672F1EA9-950A-DAC0-036A-466252F1A7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4478" y="2628779"/>
            <a:ext cx="2649377" cy="1931837"/>
          </a:xfrm>
          <a:prstGeom prst="rect">
            <a:avLst/>
          </a:prstGeom>
        </p:spPr>
      </p:pic>
    </p:spTree>
    <p:extLst>
      <p:ext uri="{BB962C8B-B14F-4D97-AF65-F5344CB8AC3E}">
        <p14:creationId xmlns:p14="http://schemas.microsoft.com/office/powerpoint/2010/main" val="5537433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53643"/>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9913349-F098-B49B-5479-724F9E8F57DE}"/>
              </a:ext>
              <a:ext uri="{C183D7F6-B498-43B3-948B-1728B52AA6E4}">
                <adec:decorative xmlns:adec="http://schemas.microsoft.com/office/drawing/2017/decorative" val="1"/>
              </a:ext>
            </a:extLst>
          </p:cNvPr>
          <p:cNvSpPr/>
          <p:nvPr/>
        </p:nvSpPr>
        <p:spPr>
          <a:xfrm>
            <a:off x="5174674" y="0"/>
            <a:ext cx="4782126" cy="2275609"/>
          </a:xfrm>
          <a:prstGeom prst="rect">
            <a:avLst/>
          </a:prstGeom>
          <a:solidFill>
            <a:srgbClr val="DF6F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itle 1">
            <a:extLst>
              <a:ext uri="{FF2B5EF4-FFF2-40B4-BE49-F238E27FC236}">
                <a16:creationId xmlns:a16="http://schemas.microsoft.com/office/drawing/2014/main" id="{E12953A8-456D-37FD-B351-9E0270B021E9}"/>
              </a:ext>
            </a:extLst>
          </p:cNvPr>
          <p:cNvSpPr txBox="1">
            <a:spLocks noGrp="1"/>
          </p:cNvSpPr>
          <p:nvPr>
            <p:ph type="title" idx="4294967295"/>
          </p:nvPr>
        </p:nvSpPr>
        <p:spPr>
          <a:xfrm>
            <a:off x="5323867" y="1549189"/>
            <a:ext cx="540312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defRPr/>
            </a:pPr>
            <a:r>
              <a:rPr lang="en-CA" sz="3200" b="1" dirty="0">
                <a:solidFill>
                  <a:schemeClr val="bg1"/>
                </a:solidFill>
                <a:latin typeface="Raleway" panose="020B0503030101060003" pitchFamily="34" charset="0"/>
                <a:ea typeface="+mn-ea"/>
                <a:cs typeface="+mn-cs"/>
              </a:rPr>
              <a:t>Sorties de conception</a:t>
            </a:r>
            <a:endParaRPr kumimoji="0" lang="en-CA" sz="3200" b="1" i="0" u="none" strike="noStrike" kern="1200" cap="none" spc="0" normalizeH="0" baseline="0" noProof="0" dirty="0">
              <a:ln>
                <a:noFill/>
              </a:ln>
              <a:solidFill>
                <a:schemeClr val="bg1"/>
              </a:solidFill>
              <a:effectLst/>
              <a:uLnTx/>
              <a:uFillTx/>
              <a:latin typeface="Raleway" panose="020B0503030101060003" pitchFamily="34" charset="0"/>
              <a:ea typeface="+mn-ea"/>
              <a:cs typeface="+mn-cs"/>
            </a:endParaRPr>
          </a:p>
        </p:txBody>
      </p:sp>
      <p:sp>
        <p:nvSpPr>
          <p:cNvPr id="8" name="TextBox 7">
            <a:extLst>
              <a:ext uri="{FF2B5EF4-FFF2-40B4-BE49-F238E27FC236}">
                <a16:creationId xmlns:a16="http://schemas.microsoft.com/office/drawing/2014/main" id="{E4A23355-0451-BD23-0DEF-0EBA57BC5D6B}"/>
              </a:ext>
            </a:extLst>
          </p:cNvPr>
          <p:cNvSpPr txBox="1"/>
          <p:nvPr/>
        </p:nvSpPr>
        <p:spPr>
          <a:xfrm>
            <a:off x="5323866" y="2628779"/>
            <a:ext cx="5902933" cy="2862322"/>
          </a:xfrm>
          <a:prstGeom prst="rect">
            <a:avLst/>
          </a:prstGeom>
          <a:noFill/>
        </p:spPr>
        <p:txBody>
          <a:bodyPr wrap="square" rtlCol="0">
            <a:spAutoFit/>
          </a:bodyPr>
          <a:lstStyle/>
          <a:p>
            <a:r>
              <a:rPr lang="fr-FR" dirty="0">
                <a:solidFill>
                  <a:schemeClr val="bg1"/>
                </a:solidFill>
                <a:latin typeface="Raleway" panose="020B0503030101060003" pitchFamily="34" charset="0"/>
              </a:rPr>
              <a:t>Ces modèles ont émergé des réponses données par les participants et représentent leurs points faibles.</a:t>
            </a:r>
          </a:p>
          <a:p>
            <a:r>
              <a:rPr lang="fr-FR" dirty="0">
                <a:solidFill>
                  <a:schemeClr val="bg1"/>
                </a:solidFill>
                <a:latin typeface="Raleway" panose="020B0503030101060003" pitchFamily="34" charset="0"/>
              </a:rPr>
              <a:t>
L’idée est de visualiser des infographies simples pour expliquer ces concepts financiers plutôt que de s’appuyer sur la terminologie et le jargon.</a:t>
            </a:r>
          </a:p>
          <a:p>
            <a:r>
              <a:rPr lang="fr-FR" dirty="0">
                <a:solidFill>
                  <a:schemeClr val="bg1"/>
                </a:solidFill>
                <a:latin typeface="Raleway" panose="020B0503030101060003" pitchFamily="34" charset="0"/>
              </a:rPr>
              <a:t>
Il s’agit de découvrir le parcours qui s’ensuit à leur arrivée au Canada et leurs premières interactions avec le système financier.</a:t>
            </a:r>
            <a:endParaRPr lang="en-CA" dirty="0">
              <a:solidFill>
                <a:schemeClr val="bg1"/>
              </a:solidFill>
              <a:latin typeface="Raleway" panose="020B0503030101060003" pitchFamily="34" charset="0"/>
            </a:endParaRPr>
          </a:p>
        </p:txBody>
      </p:sp>
      <p:sp>
        <p:nvSpPr>
          <p:cNvPr id="2" name="Rectangle 1">
            <a:extLst>
              <a:ext uri="{FF2B5EF4-FFF2-40B4-BE49-F238E27FC236}">
                <a16:creationId xmlns:a16="http://schemas.microsoft.com/office/drawing/2014/main" id="{BE97185E-3658-CE2A-3047-FA600EC6AF69}"/>
              </a:ext>
              <a:ext uri="{C183D7F6-B498-43B3-948B-1728B52AA6E4}">
                <adec:decorative xmlns:adec="http://schemas.microsoft.com/office/drawing/2017/decorative" val="1"/>
              </a:ext>
            </a:extLst>
          </p:cNvPr>
          <p:cNvSpPr/>
          <p:nvPr/>
        </p:nvSpPr>
        <p:spPr>
          <a:xfrm>
            <a:off x="638637" y="2413590"/>
            <a:ext cx="3840157" cy="6562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TextBox 3">
            <a:extLst>
              <a:ext uri="{FF2B5EF4-FFF2-40B4-BE49-F238E27FC236}">
                <a16:creationId xmlns:a16="http://schemas.microsoft.com/office/drawing/2014/main" id="{FF6AA581-45BD-C5DD-09EB-D79FAFE9FA18}"/>
              </a:ext>
            </a:extLst>
          </p:cNvPr>
          <p:cNvSpPr txBox="1"/>
          <p:nvPr/>
        </p:nvSpPr>
        <p:spPr>
          <a:xfrm>
            <a:off x="1156797" y="2557064"/>
            <a:ext cx="2707851" cy="369332"/>
          </a:xfrm>
          <a:prstGeom prst="rect">
            <a:avLst/>
          </a:prstGeom>
          <a:noFill/>
        </p:spPr>
        <p:txBody>
          <a:bodyPr wrap="square" rtlCol="0">
            <a:spAutoFit/>
          </a:bodyPr>
          <a:lstStyle/>
          <a:p>
            <a:pPr algn="ctr"/>
            <a:r>
              <a:rPr lang="en-US" b="1" dirty="0" err="1">
                <a:solidFill>
                  <a:srgbClr val="253643"/>
                </a:solidFill>
                <a:latin typeface="Raleway" panose="020B0503030101060003" pitchFamily="34" charset="0"/>
              </a:rPr>
              <a:t>Entrevues</a:t>
            </a:r>
            <a:r>
              <a:rPr lang="en-US" b="1" dirty="0">
                <a:solidFill>
                  <a:srgbClr val="253643"/>
                </a:solidFill>
                <a:latin typeface="Raleway" panose="020B0503030101060003" pitchFamily="34" charset="0"/>
              </a:rPr>
              <a:t> </a:t>
            </a:r>
            <a:r>
              <a:rPr lang="en-US" b="1" dirty="0" err="1">
                <a:solidFill>
                  <a:srgbClr val="253643"/>
                </a:solidFill>
                <a:latin typeface="Raleway" panose="020B0503030101060003" pitchFamily="34" charset="0"/>
              </a:rPr>
              <a:t>informelles</a:t>
            </a:r>
            <a:endParaRPr lang="en-CA" b="1" dirty="0">
              <a:solidFill>
                <a:srgbClr val="253643"/>
              </a:solidFill>
              <a:latin typeface="Raleway" panose="020B0503030101060003" pitchFamily="34" charset="0"/>
            </a:endParaRPr>
          </a:p>
        </p:txBody>
      </p:sp>
      <p:sp>
        <p:nvSpPr>
          <p:cNvPr id="5" name="Rectangle 4">
            <a:extLst>
              <a:ext uri="{FF2B5EF4-FFF2-40B4-BE49-F238E27FC236}">
                <a16:creationId xmlns:a16="http://schemas.microsoft.com/office/drawing/2014/main" id="{25575CCC-B4C6-7C6C-8C49-C19DDED83A12}"/>
              </a:ext>
              <a:ext uri="{C183D7F6-B498-43B3-948B-1728B52AA6E4}">
                <adec:decorative xmlns:adec="http://schemas.microsoft.com/office/drawing/2017/decorative" val="1"/>
              </a:ext>
            </a:extLst>
          </p:cNvPr>
          <p:cNvSpPr/>
          <p:nvPr/>
        </p:nvSpPr>
        <p:spPr>
          <a:xfrm>
            <a:off x="638637" y="3205249"/>
            <a:ext cx="3840157" cy="6562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TextBox 8">
            <a:extLst>
              <a:ext uri="{FF2B5EF4-FFF2-40B4-BE49-F238E27FC236}">
                <a16:creationId xmlns:a16="http://schemas.microsoft.com/office/drawing/2014/main" id="{1E2AF9F0-171E-E2CC-0688-2A54D11CB7EF}"/>
              </a:ext>
            </a:extLst>
          </p:cNvPr>
          <p:cNvSpPr txBox="1"/>
          <p:nvPr/>
        </p:nvSpPr>
        <p:spPr>
          <a:xfrm>
            <a:off x="934718" y="3348723"/>
            <a:ext cx="3152008" cy="369332"/>
          </a:xfrm>
          <a:prstGeom prst="rect">
            <a:avLst/>
          </a:prstGeom>
          <a:noFill/>
        </p:spPr>
        <p:txBody>
          <a:bodyPr wrap="square" rtlCol="0">
            <a:spAutoFit/>
          </a:bodyPr>
          <a:lstStyle/>
          <a:p>
            <a:pPr algn="ctr"/>
            <a:r>
              <a:rPr lang="en-US" b="1" dirty="0" err="1">
                <a:solidFill>
                  <a:srgbClr val="253643"/>
                </a:solidFill>
                <a:latin typeface="Raleway" panose="020B0503030101060003" pitchFamily="34" charset="0"/>
              </a:rPr>
              <a:t>Catégorisation</a:t>
            </a:r>
            <a:r>
              <a:rPr lang="en-US" b="1" dirty="0">
                <a:solidFill>
                  <a:srgbClr val="253643"/>
                </a:solidFill>
                <a:latin typeface="Raleway" panose="020B0503030101060003" pitchFamily="34" charset="0"/>
              </a:rPr>
              <a:t> des </a:t>
            </a:r>
            <a:r>
              <a:rPr lang="en-US" b="1" dirty="0" err="1">
                <a:solidFill>
                  <a:srgbClr val="253643"/>
                </a:solidFill>
                <a:latin typeface="Raleway" panose="020B0503030101060003" pitchFamily="34" charset="0"/>
              </a:rPr>
              <a:t>thèmes</a:t>
            </a:r>
            <a:endParaRPr lang="en-CA" b="1" dirty="0">
              <a:solidFill>
                <a:srgbClr val="253643"/>
              </a:solidFill>
              <a:latin typeface="Raleway" panose="020B0503030101060003" pitchFamily="34" charset="0"/>
            </a:endParaRPr>
          </a:p>
        </p:txBody>
      </p:sp>
      <p:sp>
        <p:nvSpPr>
          <p:cNvPr id="10" name="Rectangle 9">
            <a:extLst>
              <a:ext uri="{FF2B5EF4-FFF2-40B4-BE49-F238E27FC236}">
                <a16:creationId xmlns:a16="http://schemas.microsoft.com/office/drawing/2014/main" id="{3589CF0B-9E31-7A70-7D0A-6DD5F9B61A96}"/>
              </a:ext>
              <a:ext uri="{C183D7F6-B498-43B3-948B-1728B52AA6E4}">
                <adec:decorative xmlns:adec="http://schemas.microsoft.com/office/drawing/2017/decorative" val="1"/>
              </a:ext>
            </a:extLst>
          </p:cNvPr>
          <p:cNvSpPr/>
          <p:nvPr/>
        </p:nvSpPr>
        <p:spPr>
          <a:xfrm>
            <a:off x="638637" y="3989054"/>
            <a:ext cx="3840157" cy="6562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TextBox 10">
            <a:extLst>
              <a:ext uri="{FF2B5EF4-FFF2-40B4-BE49-F238E27FC236}">
                <a16:creationId xmlns:a16="http://schemas.microsoft.com/office/drawing/2014/main" id="{4E6FF6AC-0EB0-8837-C75B-2E538F63335E}"/>
              </a:ext>
            </a:extLst>
          </p:cNvPr>
          <p:cNvSpPr txBox="1"/>
          <p:nvPr/>
        </p:nvSpPr>
        <p:spPr>
          <a:xfrm>
            <a:off x="673664" y="4132528"/>
            <a:ext cx="3784811" cy="369332"/>
          </a:xfrm>
          <a:prstGeom prst="rect">
            <a:avLst/>
          </a:prstGeom>
          <a:noFill/>
        </p:spPr>
        <p:txBody>
          <a:bodyPr wrap="square" rtlCol="0">
            <a:spAutoFit/>
          </a:bodyPr>
          <a:lstStyle/>
          <a:p>
            <a:pPr algn="ctr"/>
            <a:r>
              <a:rPr lang="en-US" b="1" dirty="0">
                <a:solidFill>
                  <a:srgbClr val="253643"/>
                </a:solidFill>
                <a:latin typeface="Raleway" panose="020B0503030101060003" pitchFamily="34" charset="0"/>
              </a:rPr>
              <a:t>Examen </a:t>
            </a:r>
            <a:r>
              <a:rPr lang="en-US" b="1" dirty="0" err="1">
                <a:solidFill>
                  <a:srgbClr val="253643"/>
                </a:solidFill>
                <a:latin typeface="Raleway" panose="020B0503030101060003" pitchFamily="34" charset="0"/>
              </a:rPr>
              <a:t>minutieux</a:t>
            </a:r>
            <a:r>
              <a:rPr lang="en-US" b="1" dirty="0">
                <a:solidFill>
                  <a:srgbClr val="253643"/>
                </a:solidFill>
                <a:latin typeface="Raleway" panose="020B0503030101060003" pitchFamily="34" charset="0"/>
              </a:rPr>
              <a:t> des données</a:t>
            </a:r>
            <a:endParaRPr lang="en-CA" b="1" dirty="0">
              <a:solidFill>
                <a:srgbClr val="253643"/>
              </a:solidFill>
              <a:latin typeface="Raleway" panose="020B0503030101060003" pitchFamily="34" charset="0"/>
            </a:endParaRPr>
          </a:p>
        </p:txBody>
      </p:sp>
      <p:sp>
        <p:nvSpPr>
          <p:cNvPr id="12" name="Rectangle 11">
            <a:extLst>
              <a:ext uri="{FF2B5EF4-FFF2-40B4-BE49-F238E27FC236}">
                <a16:creationId xmlns:a16="http://schemas.microsoft.com/office/drawing/2014/main" id="{B1E12C77-055F-2A50-55EC-274B9C0CC0B0}"/>
              </a:ext>
              <a:ext uri="{C183D7F6-B498-43B3-948B-1728B52AA6E4}">
                <adec:decorative xmlns:adec="http://schemas.microsoft.com/office/drawing/2017/decorative" val="1"/>
              </a:ext>
            </a:extLst>
          </p:cNvPr>
          <p:cNvSpPr/>
          <p:nvPr/>
        </p:nvSpPr>
        <p:spPr>
          <a:xfrm>
            <a:off x="638637" y="4772859"/>
            <a:ext cx="3840157" cy="6562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TextBox 12">
            <a:extLst>
              <a:ext uri="{FF2B5EF4-FFF2-40B4-BE49-F238E27FC236}">
                <a16:creationId xmlns:a16="http://schemas.microsoft.com/office/drawing/2014/main" id="{123EBDEC-9B5A-C4F9-9E82-999AA37FB99C}"/>
              </a:ext>
            </a:extLst>
          </p:cNvPr>
          <p:cNvSpPr txBox="1"/>
          <p:nvPr/>
        </p:nvSpPr>
        <p:spPr>
          <a:xfrm>
            <a:off x="618317" y="4916333"/>
            <a:ext cx="3784810" cy="369332"/>
          </a:xfrm>
          <a:prstGeom prst="rect">
            <a:avLst/>
          </a:prstGeom>
          <a:noFill/>
        </p:spPr>
        <p:txBody>
          <a:bodyPr wrap="square" rtlCol="0">
            <a:spAutoFit/>
          </a:bodyPr>
          <a:lstStyle/>
          <a:p>
            <a:pPr algn="ctr"/>
            <a:r>
              <a:rPr lang="en-US" b="1" dirty="0" err="1">
                <a:solidFill>
                  <a:srgbClr val="253643"/>
                </a:solidFill>
                <a:latin typeface="Raleway" panose="020B0503030101060003" pitchFamily="34" charset="0"/>
              </a:rPr>
              <a:t>Développement</a:t>
            </a:r>
            <a:r>
              <a:rPr lang="en-US" b="1" dirty="0">
                <a:solidFill>
                  <a:srgbClr val="253643"/>
                </a:solidFill>
                <a:latin typeface="Raleway" panose="020B0503030101060003" pitchFamily="34" charset="0"/>
              </a:rPr>
              <a:t> </a:t>
            </a:r>
            <a:r>
              <a:rPr lang="en-US" b="1" dirty="0" err="1">
                <a:solidFill>
                  <a:srgbClr val="253643"/>
                </a:solidFill>
                <a:latin typeface="Raleway" panose="020B0503030101060003" pitchFamily="34" charset="0"/>
              </a:rPr>
              <a:t>d’infographies</a:t>
            </a:r>
            <a:endParaRPr lang="en-CA" b="1" dirty="0">
              <a:solidFill>
                <a:srgbClr val="253643"/>
              </a:solidFill>
              <a:latin typeface="Raleway" panose="020B0503030101060003" pitchFamily="34" charset="0"/>
            </a:endParaRPr>
          </a:p>
        </p:txBody>
      </p:sp>
      <p:sp>
        <p:nvSpPr>
          <p:cNvPr id="14" name="Rectangle 13">
            <a:extLst>
              <a:ext uri="{FF2B5EF4-FFF2-40B4-BE49-F238E27FC236}">
                <a16:creationId xmlns:a16="http://schemas.microsoft.com/office/drawing/2014/main" id="{C5A82521-DE20-EEE6-553D-E4FFC18BCC9F}"/>
              </a:ext>
              <a:ext uri="{C183D7F6-B498-43B3-948B-1728B52AA6E4}">
                <adec:decorative xmlns:adec="http://schemas.microsoft.com/office/drawing/2017/decorative" val="1"/>
              </a:ext>
            </a:extLst>
          </p:cNvPr>
          <p:cNvSpPr/>
          <p:nvPr/>
        </p:nvSpPr>
        <p:spPr>
          <a:xfrm>
            <a:off x="638637" y="5572613"/>
            <a:ext cx="3840157" cy="6562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TextBox 14">
            <a:extLst>
              <a:ext uri="{FF2B5EF4-FFF2-40B4-BE49-F238E27FC236}">
                <a16:creationId xmlns:a16="http://schemas.microsoft.com/office/drawing/2014/main" id="{63085B17-6793-98E7-1A4A-8A22A7FF3E42}"/>
              </a:ext>
            </a:extLst>
          </p:cNvPr>
          <p:cNvSpPr txBox="1"/>
          <p:nvPr/>
        </p:nvSpPr>
        <p:spPr>
          <a:xfrm>
            <a:off x="673664" y="5716087"/>
            <a:ext cx="3784810" cy="369332"/>
          </a:xfrm>
          <a:prstGeom prst="rect">
            <a:avLst/>
          </a:prstGeom>
          <a:noFill/>
        </p:spPr>
        <p:txBody>
          <a:bodyPr wrap="square" rtlCol="0">
            <a:spAutoFit/>
          </a:bodyPr>
          <a:lstStyle/>
          <a:p>
            <a:pPr algn="ctr"/>
            <a:r>
              <a:rPr lang="en-US" b="1" dirty="0" err="1">
                <a:solidFill>
                  <a:srgbClr val="253643"/>
                </a:solidFill>
                <a:latin typeface="Raleway" panose="020B0503030101060003" pitchFamily="34" charset="0"/>
              </a:rPr>
              <a:t>Commentaires</a:t>
            </a:r>
            <a:r>
              <a:rPr lang="en-US" b="1" dirty="0">
                <a:solidFill>
                  <a:srgbClr val="253643"/>
                </a:solidFill>
                <a:latin typeface="Raleway" panose="020B0503030101060003" pitchFamily="34" charset="0"/>
              </a:rPr>
              <a:t> des participants</a:t>
            </a:r>
            <a:endParaRPr lang="en-CA" b="1" dirty="0">
              <a:solidFill>
                <a:srgbClr val="253643"/>
              </a:solidFill>
              <a:latin typeface="Raleway" panose="020B0503030101060003" pitchFamily="34" charset="0"/>
            </a:endParaRPr>
          </a:p>
        </p:txBody>
      </p:sp>
    </p:spTree>
    <p:extLst>
      <p:ext uri="{BB962C8B-B14F-4D97-AF65-F5344CB8AC3E}">
        <p14:creationId xmlns:p14="http://schemas.microsoft.com/office/powerpoint/2010/main" val="27818556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33555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9913349-F098-B49B-5479-724F9E8F57DE}"/>
              </a:ext>
              <a:ext uri="{C183D7F6-B498-43B3-948B-1728B52AA6E4}">
                <adec:decorative xmlns:adec="http://schemas.microsoft.com/office/drawing/2017/decorative" val="1"/>
              </a:ext>
            </a:extLst>
          </p:cNvPr>
          <p:cNvSpPr/>
          <p:nvPr/>
        </p:nvSpPr>
        <p:spPr>
          <a:xfrm>
            <a:off x="7421526" y="1446028"/>
            <a:ext cx="4770474" cy="829581"/>
          </a:xfrm>
          <a:prstGeom prst="rect">
            <a:avLst/>
          </a:prstGeom>
          <a:solidFill>
            <a:srgbClr val="DF6F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itle 1">
            <a:extLst>
              <a:ext uri="{FF2B5EF4-FFF2-40B4-BE49-F238E27FC236}">
                <a16:creationId xmlns:a16="http://schemas.microsoft.com/office/drawing/2014/main" id="{E12953A8-456D-37FD-B351-9E0270B021E9}"/>
              </a:ext>
            </a:extLst>
          </p:cNvPr>
          <p:cNvSpPr txBox="1">
            <a:spLocks noGrp="1"/>
          </p:cNvSpPr>
          <p:nvPr>
            <p:ph type="title" idx="4294967295"/>
          </p:nvPr>
        </p:nvSpPr>
        <p:spPr>
          <a:xfrm>
            <a:off x="7588103" y="1549189"/>
            <a:ext cx="348629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defRPr/>
            </a:pPr>
            <a:r>
              <a:rPr lang="en-CA" sz="3200" b="1" dirty="0" err="1">
                <a:solidFill>
                  <a:schemeClr val="bg1"/>
                </a:solidFill>
                <a:latin typeface="Raleway" panose="020B0503030101060003" pitchFamily="34" charset="0"/>
                <a:ea typeface="+mn-ea"/>
                <a:cs typeface="+mn-cs"/>
              </a:rPr>
              <a:t>Activité</a:t>
            </a:r>
            <a:r>
              <a:rPr lang="en-CA" sz="3200" b="1" dirty="0">
                <a:solidFill>
                  <a:schemeClr val="bg1"/>
                </a:solidFill>
                <a:latin typeface="Raleway" panose="020B0503030101060003" pitchFamily="34" charset="0"/>
                <a:ea typeface="+mn-ea"/>
                <a:cs typeface="+mn-cs"/>
              </a:rPr>
              <a:t> </a:t>
            </a:r>
            <a:r>
              <a:rPr lang="en-CA" sz="3200" b="1" dirty="0" err="1">
                <a:solidFill>
                  <a:schemeClr val="bg1"/>
                </a:solidFill>
                <a:latin typeface="Raleway" panose="020B0503030101060003" pitchFamily="34" charset="0"/>
                <a:ea typeface="+mn-ea"/>
                <a:cs typeface="+mn-cs"/>
              </a:rPr>
              <a:t>bancaire</a:t>
            </a:r>
            <a:endParaRPr kumimoji="0" lang="en-CA" sz="3200" b="1" i="0" u="none" strike="noStrike" kern="1200" cap="none" spc="0" normalizeH="0" baseline="0" noProof="0" dirty="0">
              <a:ln>
                <a:noFill/>
              </a:ln>
              <a:solidFill>
                <a:schemeClr val="bg1"/>
              </a:solidFill>
              <a:effectLst/>
              <a:uLnTx/>
              <a:uFillTx/>
              <a:latin typeface="Raleway" panose="020B0503030101060003" pitchFamily="34" charset="0"/>
              <a:ea typeface="+mn-ea"/>
              <a:cs typeface="+mn-cs"/>
            </a:endParaRPr>
          </a:p>
        </p:txBody>
      </p:sp>
      <p:sp>
        <p:nvSpPr>
          <p:cNvPr id="8" name="TextBox 7">
            <a:extLst>
              <a:ext uri="{FF2B5EF4-FFF2-40B4-BE49-F238E27FC236}">
                <a16:creationId xmlns:a16="http://schemas.microsoft.com/office/drawing/2014/main" id="{E4A23355-0451-BD23-0DEF-0EBA57BC5D6B}"/>
              </a:ext>
            </a:extLst>
          </p:cNvPr>
          <p:cNvSpPr txBox="1"/>
          <p:nvPr/>
        </p:nvSpPr>
        <p:spPr>
          <a:xfrm>
            <a:off x="7588103" y="2609034"/>
            <a:ext cx="4247096" cy="3693319"/>
          </a:xfrm>
          <a:prstGeom prst="rect">
            <a:avLst/>
          </a:prstGeom>
          <a:noFill/>
        </p:spPr>
        <p:txBody>
          <a:bodyPr wrap="square" rtlCol="0">
            <a:spAutoFit/>
          </a:bodyPr>
          <a:lstStyle/>
          <a:p>
            <a:r>
              <a:rPr lang="fr-FR" dirty="0">
                <a:solidFill>
                  <a:schemeClr val="bg1"/>
                </a:solidFill>
                <a:latin typeface="Raleway" panose="020B0503030101060003" pitchFamily="34" charset="0"/>
              </a:rPr>
              <a:t>Les services bancaires sont généralement considérés comme très jargonneux, ce qui fait que l’on est satisfait si l’on connaît le strict minimum.
La plupart des sites Web bancaires présentent une interface utilisateur basée sur des « offres à durée limitée » et une notion d’urgence pour bénéficier de certains avantages. 
À l’exception de quelques sites Web, il n’y a aucune explication sur la raison d’être de ces comptes.</a:t>
            </a:r>
            <a:endParaRPr lang="en-CA" dirty="0">
              <a:solidFill>
                <a:schemeClr val="bg1"/>
              </a:solidFill>
              <a:latin typeface="Raleway" panose="020B0503030101060003" pitchFamily="34" charset="0"/>
            </a:endParaRPr>
          </a:p>
        </p:txBody>
      </p:sp>
      <p:pic>
        <p:nvPicPr>
          <p:cNvPr id="16" name="Picture 15" descr="Capture d’écran des pages d’accueil des sites Web bancaires de la Banque TD, de la Banque CIBC, de la Banque Scotia et de la Banque de Montréal. L’intention était de mettre en évidence des mots tels que « premium, performance, ultimate, advantage, smart », etc., qui montrent l’urgence artificielle créée par les banques.&#10;">
            <a:extLst>
              <a:ext uri="{FF2B5EF4-FFF2-40B4-BE49-F238E27FC236}">
                <a16:creationId xmlns:a16="http://schemas.microsoft.com/office/drawing/2014/main" id="{08CD6161-C5DB-6106-D839-FA4C857AA7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801" y="387406"/>
            <a:ext cx="6660687" cy="5777866"/>
          </a:xfrm>
          <a:prstGeom prst="rect">
            <a:avLst/>
          </a:prstGeom>
        </p:spPr>
      </p:pic>
      <p:sp>
        <p:nvSpPr>
          <p:cNvPr id="21" name="TextBox 20">
            <a:extLst>
              <a:ext uri="{FF2B5EF4-FFF2-40B4-BE49-F238E27FC236}">
                <a16:creationId xmlns:a16="http://schemas.microsoft.com/office/drawing/2014/main" id="{CADDF6A0-F745-031B-72B2-8BAAD1FEBFB6}"/>
              </a:ext>
            </a:extLst>
          </p:cNvPr>
          <p:cNvSpPr txBox="1"/>
          <p:nvPr/>
        </p:nvSpPr>
        <p:spPr>
          <a:xfrm>
            <a:off x="333685" y="6320163"/>
            <a:ext cx="5814412" cy="369332"/>
          </a:xfrm>
          <a:prstGeom prst="rect">
            <a:avLst/>
          </a:prstGeom>
          <a:noFill/>
        </p:spPr>
        <p:txBody>
          <a:bodyPr wrap="none" rtlCol="0">
            <a:spAutoFit/>
          </a:bodyPr>
          <a:lstStyle/>
          <a:p>
            <a:r>
              <a:rPr lang="en-CA" dirty="0">
                <a:solidFill>
                  <a:schemeClr val="bg1"/>
                </a:solidFill>
                <a:latin typeface="Raleway" panose="020B0503030101060003" pitchFamily="34" charset="0"/>
              </a:rPr>
              <a:t>Source: TD Bank, CIBC, Scotiabank, Bank of Montreal</a:t>
            </a:r>
          </a:p>
        </p:txBody>
      </p:sp>
    </p:spTree>
    <p:extLst>
      <p:ext uri="{BB962C8B-B14F-4D97-AF65-F5344CB8AC3E}">
        <p14:creationId xmlns:p14="http://schemas.microsoft.com/office/powerpoint/2010/main" val="35174486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9913349-F098-B49B-5479-724F9E8F57DE}"/>
              </a:ext>
              <a:ext uri="{C183D7F6-B498-43B3-948B-1728B52AA6E4}">
                <adec:decorative xmlns:adec="http://schemas.microsoft.com/office/drawing/2017/decorative" val="1"/>
              </a:ext>
            </a:extLst>
          </p:cNvPr>
          <p:cNvSpPr/>
          <p:nvPr/>
        </p:nvSpPr>
        <p:spPr>
          <a:xfrm>
            <a:off x="7421526" y="1446028"/>
            <a:ext cx="4770474" cy="829581"/>
          </a:xfrm>
          <a:prstGeom prst="rect">
            <a:avLst/>
          </a:prstGeom>
          <a:solidFill>
            <a:srgbClr val="DF6F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itle 1">
            <a:extLst>
              <a:ext uri="{FF2B5EF4-FFF2-40B4-BE49-F238E27FC236}">
                <a16:creationId xmlns:a16="http://schemas.microsoft.com/office/drawing/2014/main" id="{E12953A8-456D-37FD-B351-9E0270B021E9}"/>
              </a:ext>
            </a:extLst>
          </p:cNvPr>
          <p:cNvSpPr txBox="1">
            <a:spLocks noGrp="1"/>
          </p:cNvSpPr>
          <p:nvPr>
            <p:ph type="title" idx="4294967295"/>
          </p:nvPr>
        </p:nvSpPr>
        <p:spPr>
          <a:xfrm>
            <a:off x="7588103" y="1549189"/>
            <a:ext cx="419749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defRPr/>
            </a:pPr>
            <a:r>
              <a:rPr lang="en-CA" sz="3200" b="1" dirty="0" err="1">
                <a:solidFill>
                  <a:schemeClr val="bg1"/>
                </a:solidFill>
                <a:latin typeface="Raleway" panose="020B0503030101060003" pitchFamily="34" charset="0"/>
                <a:ea typeface="+mn-ea"/>
                <a:cs typeface="+mn-cs"/>
              </a:rPr>
              <a:t>Comptes</a:t>
            </a:r>
            <a:r>
              <a:rPr lang="en-CA" sz="3200" b="1" dirty="0">
                <a:solidFill>
                  <a:schemeClr val="bg1"/>
                </a:solidFill>
                <a:latin typeface="Raleway" panose="020B0503030101060003" pitchFamily="34" charset="0"/>
                <a:ea typeface="+mn-ea"/>
                <a:cs typeface="+mn-cs"/>
              </a:rPr>
              <a:t> </a:t>
            </a:r>
            <a:r>
              <a:rPr lang="en-CA" sz="3200" b="1" dirty="0" err="1">
                <a:solidFill>
                  <a:schemeClr val="bg1"/>
                </a:solidFill>
                <a:latin typeface="Raleway" panose="020B0503030101060003" pitchFamily="34" charset="0"/>
                <a:ea typeface="+mn-ea"/>
                <a:cs typeface="+mn-cs"/>
              </a:rPr>
              <a:t>bancaires</a:t>
            </a:r>
            <a:endParaRPr kumimoji="0" lang="en-CA" sz="3200" b="1" i="0" u="none" strike="noStrike" kern="1200" cap="none" spc="0" normalizeH="0" baseline="0" noProof="0" dirty="0">
              <a:ln>
                <a:noFill/>
              </a:ln>
              <a:solidFill>
                <a:schemeClr val="bg1"/>
              </a:solidFill>
              <a:effectLst/>
              <a:uLnTx/>
              <a:uFillTx/>
              <a:latin typeface="Raleway" panose="020B0503030101060003" pitchFamily="34" charset="0"/>
              <a:ea typeface="+mn-ea"/>
              <a:cs typeface="+mn-cs"/>
            </a:endParaRPr>
          </a:p>
        </p:txBody>
      </p:sp>
      <p:sp>
        <p:nvSpPr>
          <p:cNvPr id="8" name="TextBox 7">
            <a:extLst>
              <a:ext uri="{FF2B5EF4-FFF2-40B4-BE49-F238E27FC236}">
                <a16:creationId xmlns:a16="http://schemas.microsoft.com/office/drawing/2014/main" id="{E4A23355-0451-BD23-0DEF-0EBA57BC5D6B}"/>
              </a:ext>
            </a:extLst>
          </p:cNvPr>
          <p:cNvSpPr txBox="1"/>
          <p:nvPr/>
        </p:nvSpPr>
        <p:spPr>
          <a:xfrm>
            <a:off x="7588103" y="2609034"/>
            <a:ext cx="4289158" cy="2585323"/>
          </a:xfrm>
          <a:prstGeom prst="rect">
            <a:avLst/>
          </a:prstGeom>
          <a:noFill/>
        </p:spPr>
        <p:txBody>
          <a:bodyPr wrap="square" rtlCol="0">
            <a:spAutoFit/>
          </a:bodyPr>
          <a:lstStyle/>
          <a:p>
            <a:r>
              <a:rPr lang="fr-FR" dirty="0">
                <a:solidFill>
                  <a:srgbClr val="253643"/>
                </a:solidFill>
                <a:latin typeface="Raleway" panose="020B0503030101060003" pitchFamily="34" charset="0"/>
              </a:rPr>
              <a:t>Cependant, en dépit d’un système bancaire robuste, certains éléments fondamentaux ne sont pas abordés.</a:t>
            </a:r>
          </a:p>
          <a:p>
            <a:r>
              <a:rPr lang="fr-FR" dirty="0">
                <a:solidFill>
                  <a:srgbClr val="253643"/>
                </a:solidFill>
                <a:latin typeface="Raleway" panose="020B0503030101060003" pitchFamily="34" charset="0"/>
              </a:rPr>
              <a:t>
Quels sont les comptes de base dont on a besoin ?
Comment l’argent devrait-il passer d’un compte à l’autre sans tenir compte des pénalités ?</a:t>
            </a:r>
            <a:endParaRPr lang="en-CA" dirty="0">
              <a:solidFill>
                <a:srgbClr val="253643"/>
              </a:solidFill>
              <a:latin typeface="Raleway" panose="020B0503030101060003" pitchFamily="34" charset="0"/>
            </a:endParaRPr>
          </a:p>
        </p:txBody>
      </p:sp>
      <p:pic>
        <p:nvPicPr>
          <p:cNvPr id="5" name="Picture 4" descr="Infographie d’une division de compte bancaire en compte-chèques et en compte d’épargne. Un compte-chèques est destiné aux dépenses et aux transactions en général. Un compte d’épargne est destiné à garder de l’argent en sécurité et à générer des intérêts au fil du temps.&#10;">
            <a:extLst>
              <a:ext uri="{FF2B5EF4-FFF2-40B4-BE49-F238E27FC236}">
                <a16:creationId xmlns:a16="http://schemas.microsoft.com/office/drawing/2014/main" id="{325D9C31-26E4-20C3-6736-07E727560E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1" y="871853"/>
            <a:ext cx="4957984" cy="2311537"/>
          </a:xfrm>
          <a:prstGeom prst="rect">
            <a:avLst/>
          </a:prstGeom>
        </p:spPr>
      </p:pic>
      <p:pic>
        <p:nvPicPr>
          <p:cNvPr id="3" name="Picture 2" descr="Flèches pointant vers les mouvements d’argent dans les comptes-chèques et les comptes d’épargne. L’intention était de montrer la voie à suivre sans encourir de sanctions pécuniaires. L’argent peut entrer et sortir librement des comptes-chèques, mais il ne peut être placé que dans les comptes d’épargne. Il est possible de transférer de l’argent d’un compte-chèques à un compte d’épargne.&#10;">
            <a:extLst>
              <a:ext uri="{FF2B5EF4-FFF2-40B4-BE49-F238E27FC236}">
                <a16:creationId xmlns:a16="http://schemas.microsoft.com/office/drawing/2014/main" id="{252A030D-406C-C8BF-E090-CA48002FAA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7920" y="4029731"/>
            <a:ext cx="4572482" cy="2329252"/>
          </a:xfrm>
          <a:prstGeom prst="rect">
            <a:avLst/>
          </a:prstGeom>
        </p:spPr>
      </p:pic>
    </p:spTree>
    <p:extLst>
      <p:ext uri="{BB962C8B-B14F-4D97-AF65-F5344CB8AC3E}">
        <p14:creationId xmlns:p14="http://schemas.microsoft.com/office/powerpoint/2010/main" val="7190645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9913349-F098-B49B-5479-724F9E8F57DE}"/>
              </a:ext>
              <a:ext uri="{C183D7F6-B498-43B3-948B-1728B52AA6E4}">
                <adec:decorative xmlns:adec="http://schemas.microsoft.com/office/drawing/2017/decorative" val="1"/>
              </a:ext>
            </a:extLst>
          </p:cNvPr>
          <p:cNvSpPr/>
          <p:nvPr/>
        </p:nvSpPr>
        <p:spPr>
          <a:xfrm>
            <a:off x="7421526" y="1026160"/>
            <a:ext cx="4770474" cy="1249449"/>
          </a:xfrm>
          <a:prstGeom prst="rect">
            <a:avLst/>
          </a:prstGeom>
          <a:solidFill>
            <a:srgbClr val="DF6F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itle 1">
            <a:extLst>
              <a:ext uri="{FF2B5EF4-FFF2-40B4-BE49-F238E27FC236}">
                <a16:creationId xmlns:a16="http://schemas.microsoft.com/office/drawing/2014/main" id="{E12953A8-456D-37FD-B351-9E0270B021E9}"/>
              </a:ext>
            </a:extLst>
          </p:cNvPr>
          <p:cNvSpPr txBox="1">
            <a:spLocks noGrp="1"/>
          </p:cNvSpPr>
          <p:nvPr>
            <p:ph type="title" idx="4294967295"/>
          </p:nvPr>
        </p:nvSpPr>
        <p:spPr>
          <a:xfrm>
            <a:off x="7588103" y="1112603"/>
            <a:ext cx="3577737" cy="10772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defRPr/>
            </a:pPr>
            <a:r>
              <a:rPr lang="en-CA" sz="3200" b="1" dirty="0">
                <a:solidFill>
                  <a:schemeClr val="bg1"/>
                </a:solidFill>
                <a:latin typeface="Raleway" panose="020B0503030101060003" pitchFamily="34" charset="0"/>
                <a:ea typeface="+mn-ea"/>
                <a:cs typeface="+mn-cs"/>
              </a:rPr>
              <a:t>Carte </a:t>
            </a:r>
            <a:r>
              <a:rPr lang="en-CA" sz="3200" b="1" dirty="0" err="1">
                <a:solidFill>
                  <a:schemeClr val="bg1"/>
                </a:solidFill>
                <a:latin typeface="Raleway" panose="020B0503030101060003" pitchFamily="34" charset="0"/>
                <a:ea typeface="+mn-ea"/>
                <a:cs typeface="+mn-cs"/>
              </a:rPr>
              <a:t>bancaire</a:t>
            </a:r>
            <a:r>
              <a:rPr lang="en-CA" sz="3200" b="1" dirty="0">
                <a:solidFill>
                  <a:schemeClr val="bg1"/>
                </a:solidFill>
                <a:latin typeface="Raleway" panose="020B0503030101060003" pitchFamily="34" charset="0"/>
                <a:ea typeface="+mn-ea"/>
                <a:cs typeface="+mn-cs"/>
              </a:rPr>
              <a:t> de </a:t>
            </a:r>
            <a:r>
              <a:rPr lang="en-CA" sz="3200" b="1" dirty="0" err="1">
                <a:solidFill>
                  <a:schemeClr val="bg1"/>
                </a:solidFill>
                <a:latin typeface="Raleway" panose="020B0503030101060003" pitchFamily="34" charset="0"/>
                <a:ea typeface="+mn-ea"/>
                <a:cs typeface="+mn-cs"/>
              </a:rPr>
              <a:t>débit</a:t>
            </a:r>
            <a:endParaRPr kumimoji="0" lang="en-CA" sz="3200" b="1" i="0" u="none" strike="noStrike" kern="1200" cap="none" spc="0" normalizeH="0" baseline="0" noProof="0" dirty="0">
              <a:ln>
                <a:noFill/>
              </a:ln>
              <a:solidFill>
                <a:schemeClr val="bg1"/>
              </a:solidFill>
              <a:effectLst/>
              <a:uLnTx/>
              <a:uFillTx/>
              <a:latin typeface="Raleway" panose="020B0503030101060003" pitchFamily="34" charset="0"/>
              <a:ea typeface="+mn-ea"/>
              <a:cs typeface="+mn-cs"/>
            </a:endParaRPr>
          </a:p>
        </p:txBody>
      </p:sp>
      <p:sp>
        <p:nvSpPr>
          <p:cNvPr id="8" name="TextBox 7">
            <a:extLst>
              <a:ext uri="{FF2B5EF4-FFF2-40B4-BE49-F238E27FC236}">
                <a16:creationId xmlns:a16="http://schemas.microsoft.com/office/drawing/2014/main" id="{E4A23355-0451-BD23-0DEF-0EBA57BC5D6B}"/>
              </a:ext>
            </a:extLst>
          </p:cNvPr>
          <p:cNvSpPr txBox="1"/>
          <p:nvPr/>
        </p:nvSpPr>
        <p:spPr>
          <a:xfrm>
            <a:off x="7588103" y="2609034"/>
            <a:ext cx="3730137" cy="3970318"/>
          </a:xfrm>
          <a:prstGeom prst="rect">
            <a:avLst/>
          </a:prstGeom>
          <a:noFill/>
        </p:spPr>
        <p:txBody>
          <a:bodyPr wrap="square" rtlCol="0">
            <a:spAutoFit/>
          </a:bodyPr>
          <a:lstStyle/>
          <a:p>
            <a:r>
              <a:rPr lang="fr-FR" dirty="0">
                <a:solidFill>
                  <a:srgbClr val="253643"/>
                </a:solidFill>
                <a:latin typeface="Raleway" panose="020B0503030101060003" pitchFamily="34" charset="0"/>
              </a:rPr>
              <a:t>Les banques émettent généralement des cartes de crédit et de débit qui permettent de dépenser et de recevoir de l’argent par voie électronique.</a:t>
            </a:r>
          </a:p>
          <a:p>
            <a:r>
              <a:rPr lang="fr-FR" dirty="0">
                <a:solidFill>
                  <a:srgbClr val="253643"/>
                </a:solidFill>
                <a:latin typeface="Raleway" panose="020B0503030101060003" pitchFamily="34" charset="0"/>
              </a:rPr>
              <a:t>
Ce qu’ils ne précisent pas, c’est comment ces mécanismes fonctionnent ou comment l’argent circule dans le processus.</a:t>
            </a:r>
          </a:p>
          <a:p>
            <a:r>
              <a:rPr lang="fr-FR" dirty="0">
                <a:solidFill>
                  <a:srgbClr val="253643"/>
                </a:solidFill>
                <a:latin typeface="Raleway" panose="020B0503030101060003" pitchFamily="34" charset="0"/>
              </a:rPr>
              <a:t>
Prenons le premier exemple où vous payez par carte de débit.</a:t>
            </a:r>
            <a:endParaRPr lang="en-CA" dirty="0">
              <a:solidFill>
                <a:srgbClr val="253643"/>
              </a:solidFill>
              <a:latin typeface="Raleway" panose="020B0503030101060003" pitchFamily="34" charset="0"/>
            </a:endParaRPr>
          </a:p>
        </p:txBody>
      </p:sp>
      <p:pic>
        <p:nvPicPr>
          <p:cNvPr id="10" name="Picture 9" descr="Diagramme montrant qu’une carte de débit est liée au compte-chèques.&#10;">
            <a:extLst>
              <a:ext uri="{FF2B5EF4-FFF2-40B4-BE49-F238E27FC236}">
                <a16:creationId xmlns:a16="http://schemas.microsoft.com/office/drawing/2014/main" id="{A551D5BD-5BBA-0133-94E8-5A9D7F3773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7431" y="593296"/>
            <a:ext cx="3877110" cy="1457844"/>
          </a:xfrm>
          <a:prstGeom prst="rect">
            <a:avLst/>
          </a:prstGeom>
        </p:spPr>
      </p:pic>
      <p:pic>
        <p:nvPicPr>
          <p:cNvPr id="4" name="Picture 3" descr="Une infographie montrant « lorsque vous achetez quelque chose avec une carte de débit auprès d’un vendeur ».&#10;">
            <a:extLst>
              <a:ext uri="{FF2B5EF4-FFF2-40B4-BE49-F238E27FC236}">
                <a16:creationId xmlns:a16="http://schemas.microsoft.com/office/drawing/2014/main" id="{3EF8BDC8-D55F-8128-FC97-3DF3C3895D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7431" y="3023755"/>
            <a:ext cx="3877110" cy="1170987"/>
          </a:xfrm>
          <a:prstGeom prst="rect">
            <a:avLst/>
          </a:prstGeom>
        </p:spPr>
      </p:pic>
    </p:spTree>
    <p:extLst>
      <p:ext uri="{BB962C8B-B14F-4D97-AF65-F5344CB8AC3E}">
        <p14:creationId xmlns:p14="http://schemas.microsoft.com/office/powerpoint/2010/main" val="14960862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9913349-F098-B49B-5479-724F9E8F57DE}"/>
              </a:ext>
              <a:ext uri="{C183D7F6-B498-43B3-948B-1728B52AA6E4}">
                <adec:decorative xmlns:adec="http://schemas.microsoft.com/office/drawing/2017/decorative" val="1"/>
              </a:ext>
            </a:extLst>
          </p:cNvPr>
          <p:cNvSpPr/>
          <p:nvPr/>
        </p:nvSpPr>
        <p:spPr>
          <a:xfrm>
            <a:off x="7421526" y="975360"/>
            <a:ext cx="4770474" cy="1300249"/>
          </a:xfrm>
          <a:prstGeom prst="rect">
            <a:avLst/>
          </a:prstGeom>
          <a:solidFill>
            <a:srgbClr val="DF6F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itle 1">
            <a:extLst>
              <a:ext uri="{FF2B5EF4-FFF2-40B4-BE49-F238E27FC236}">
                <a16:creationId xmlns:a16="http://schemas.microsoft.com/office/drawing/2014/main" id="{E12953A8-456D-37FD-B351-9E0270B021E9}"/>
              </a:ext>
            </a:extLst>
          </p:cNvPr>
          <p:cNvSpPr txBox="1">
            <a:spLocks noGrp="1"/>
          </p:cNvSpPr>
          <p:nvPr>
            <p:ph type="title" idx="4294967295"/>
          </p:nvPr>
        </p:nvSpPr>
        <p:spPr>
          <a:xfrm>
            <a:off x="7660640" y="1112603"/>
            <a:ext cx="4531360" cy="10772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defRPr/>
            </a:pPr>
            <a:r>
              <a:rPr lang="fr-FR" sz="3200" b="1" dirty="0">
                <a:solidFill>
                  <a:schemeClr val="bg1"/>
                </a:solidFill>
                <a:latin typeface="Raleway" panose="020B0503030101060003" pitchFamily="34" charset="0"/>
                <a:ea typeface="+mn-ea"/>
                <a:cs typeface="+mn-cs"/>
              </a:rPr>
              <a:t>Carte bancaire de débit 2</a:t>
            </a:r>
            <a:endParaRPr kumimoji="0" lang="en-CA" sz="3200" b="1" i="0" u="none" strike="noStrike" kern="1200" cap="none" spc="0" normalizeH="0" baseline="0" noProof="0" dirty="0">
              <a:ln>
                <a:noFill/>
              </a:ln>
              <a:solidFill>
                <a:schemeClr val="bg1"/>
              </a:solidFill>
              <a:effectLst/>
              <a:uLnTx/>
              <a:uFillTx/>
              <a:latin typeface="Raleway" panose="020B0503030101060003" pitchFamily="34" charset="0"/>
              <a:ea typeface="+mn-ea"/>
              <a:cs typeface="+mn-cs"/>
            </a:endParaRPr>
          </a:p>
        </p:txBody>
      </p:sp>
      <p:sp>
        <p:nvSpPr>
          <p:cNvPr id="8" name="TextBox 7">
            <a:extLst>
              <a:ext uri="{FF2B5EF4-FFF2-40B4-BE49-F238E27FC236}">
                <a16:creationId xmlns:a16="http://schemas.microsoft.com/office/drawing/2014/main" id="{E4A23355-0451-BD23-0DEF-0EBA57BC5D6B}"/>
              </a:ext>
            </a:extLst>
          </p:cNvPr>
          <p:cNvSpPr txBox="1"/>
          <p:nvPr/>
        </p:nvSpPr>
        <p:spPr>
          <a:xfrm>
            <a:off x="7588103" y="2609034"/>
            <a:ext cx="3877111" cy="2862322"/>
          </a:xfrm>
          <a:prstGeom prst="rect">
            <a:avLst/>
          </a:prstGeom>
          <a:noFill/>
        </p:spPr>
        <p:txBody>
          <a:bodyPr wrap="square" rtlCol="0">
            <a:spAutoFit/>
          </a:bodyPr>
          <a:lstStyle/>
          <a:p>
            <a:r>
              <a:rPr lang="fr-FR" dirty="0">
                <a:solidFill>
                  <a:srgbClr val="253643"/>
                </a:solidFill>
                <a:latin typeface="Raleway" panose="020B0503030101060003" pitchFamily="34" charset="0"/>
              </a:rPr>
              <a:t>Dès que vous présentez/glissez votre carte sur la machine, la banque reçoit un signal « OK » pour payer au vendeur la somme d’argent demandée.</a:t>
            </a:r>
          </a:p>
          <a:p>
            <a:r>
              <a:rPr lang="fr-FR" dirty="0">
                <a:solidFill>
                  <a:srgbClr val="253643"/>
                </a:solidFill>
                <a:latin typeface="Raleway" panose="020B0503030101060003" pitchFamily="34" charset="0"/>
              </a:rPr>
              <a:t>
Dans certains cas, généralement lorsque le montant est important (250 &gt; $), vous devez entrer un code PIN à 4 chiffres.</a:t>
            </a:r>
            <a:endParaRPr lang="en-CA" dirty="0">
              <a:solidFill>
                <a:srgbClr val="253643"/>
              </a:solidFill>
              <a:latin typeface="Raleway" panose="020B0503030101060003" pitchFamily="34" charset="0"/>
            </a:endParaRPr>
          </a:p>
        </p:txBody>
      </p:sp>
      <p:pic>
        <p:nvPicPr>
          <p:cNvPr id="9" name="Picture 8" descr="Un diagramme illustrant le processus de flux d’argent dans une transaction avec une carte de débit.&#10;">
            <a:extLst>
              <a:ext uri="{FF2B5EF4-FFF2-40B4-BE49-F238E27FC236}">
                <a16:creationId xmlns:a16="http://schemas.microsoft.com/office/drawing/2014/main" id="{019128BA-2CE1-DE1E-477D-49F31C0080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7429" y="3023755"/>
            <a:ext cx="3877111" cy="3006011"/>
          </a:xfrm>
          <a:prstGeom prst="rect">
            <a:avLst/>
          </a:prstGeom>
        </p:spPr>
      </p:pic>
    </p:spTree>
    <p:extLst>
      <p:ext uri="{BB962C8B-B14F-4D97-AF65-F5344CB8AC3E}">
        <p14:creationId xmlns:p14="http://schemas.microsoft.com/office/powerpoint/2010/main" val="25545890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9913349-F098-B49B-5479-724F9E8F57DE}"/>
              </a:ext>
              <a:ext uri="{C183D7F6-B498-43B3-948B-1728B52AA6E4}">
                <adec:decorative xmlns:adec="http://schemas.microsoft.com/office/drawing/2017/decorative" val="1"/>
              </a:ext>
            </a:extLst>
          </p:cNvPr>
          <p:cNvSpPr/>
          <p:nvPr/>
        </p:nvSpPr>
        <p:spPr>
          <a:xfrm>
            <a:off x="7421526" y="1446028"/>
            <a:ext cx="4770474" cy="829581"/>
          </a:xfrm>
          <a:prstGeom prst="rect">
            <a:avLst/>
          </a:prstGeom>
          <a:solidFill>
            <a:srgbClr val="DF6F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itle 1">
            <a:extLst>
              <a:ext uri="{FF2B5EF4-FFF2-40B4-BE49-F238E27FC236}">
                <a16:creationId xmlns:a16="http://schemas.microsoft.com/office/drawing/2014/main" id="{E12953A8-456D-37FD-B351-9E0270B021E9}"/>
              </a:ext>
            </a:extLst>
          </p:cNvPr>
          <p:cNvSpPr txBox="1">
            <a:spLocks noGrp="1"/>
          </p:cNvSpPr>
          <p:nvPr>
            <p:ph type="title" idx="4294967295"/>
          </p:nvPr>
        </p:nvSpPr>
        <p:spPr>
          <a:xfrm>
            <a:off x="7588103" y="1549189"/>
            <a:ext cx="460389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defRPr/>
            </a:pPr>
            <a:r>
              <a:rPr lang="en-CA" sz="3200" b="1" dirty="0">
                <a:solidFill>
                  <a:schemeClr val="bg1"/>
                </a:solidFill>
                <a:latin typeface="Raleway" panose="020B0503030101060003" pitchFamily="34" charset="0"/>
                <a:ea typeface="+mn-ea"/>
                <a:cs typeface="+mn-cs"/>
              </a:rPr>
              <a:t>Carte </a:t>
            </a:r>
            <a:r>
              <a:rPr lang="en-CA" sz="3200" b="1" dirty="0" err="1">
                <a:solidFill>
                  <a:schemeClr val="bg1"/>
                </a:solidFill>
                <a:latin typeface="Raleway" panose="020B0503030101060003" pitchFamily="34" charset="0"/>
                <a:ea typeface="+mn-ea"/>
                <a:cs typeface="+mn-cs"/>
              </a:rPr>
              <a:t>bancaire</a:t>
            </a:r>
            <a:r>
              <a:rPr lang="en-CA" sz="3200" b="1" dirty="0">
                <a:solidFill>
                  <a:schemeClr val="bg1"/>
                </a:solidFill>
                <a:latin typeface="Raleway" panose="020B0503030101060003" pitchFamily="34" charset="0"/>
                <a:ea typeface="+mn-ea"/>
                <a:cs typeface="+mn-cs"/>
              </a:rPr>
              <a:t> 1</a:t>
            </a:r>
            <a:endParaRPr kumimoji="0" lang="en-CA" sz="3200" b="1" i="0" u="none" strike="noStrike" kern="1200" cap="none" spc="0" normalizeH="0" baseline="0" noProof="0" dirty="0">
              <a:ln>
                <a:noFill/>
              </a:ln>
              <a:solidFill>
                <a:schemeClr val="bg1"/>
              </a:solidFill>
              <a:effectLst/>
              <a:uLnTx/>
              <a:uFillTx/>
              <a:latin typeface="Raleway" panose="020B0503030101060003" pitchFamily="34" charset="0"/>
              <a:ea typeface="+mn-ea"/>
              <a:cs typeface="+mn-cs"/>
            </a:endParaRPr>
          </a:p>
        </p:txBody>
      </p:sp>
      <p:sp>
        <p:nvSpPr>
          <p:cNvPr id="8" name="TextBox 7">
            <a:extLst>
              <a:ext uri="{FF2B5EF4-FFF2-40B4-BE49-F238E27FC236}">
                <a16:creationId xmlns:a16="http://schemas.microsoft.com/office/drawing/2014/main" id="{E4A23355-0451-BD23-0DEF-0EBA57BC5D6B}"/>
              </a:ext>
            </a:extLst>
          </p:cNvPr>
          <p:cNvSpPr txBox="1"/>
          <p:nvPr/>
        </p:nvSpPr>
        <p:spPr>
          <a:xfrm>
            <a:off x="7588103" y="2609034"/>
            <a:ext cx="3384697" cy="2862322"/>
          </a:xfrm>
          <a:prstGeom prst="rect">
            <a:avLst/>
          </a:prstGeom>
          <a:noFill/>
        </p:spPr>
        <p:txBody>
          <a:bodyPr wrap="square" rtlCol="0">
            <a:spAutoFit/>
          </a:bodyPr>
          <a:lstStyle/>
          <a:p>
            <a:r>
              <a:rPr lang="fr-FR" dirty="0">
                <a:solidFill>
                  <a:srgbClr val="253643"/>
                </a:solidFill>
                <a:latin typeface="Raleway" panose="020B0503030101060003" pitchFamily="34" charset="0"/>
              </a:rPr>
              <a:t>Lorsque vous effectuez un paiement par carte de crédit, le processus est légèrement différent.</a:t>
            </a:r>
          </a:p>
          <a:p>
            <a:r>
              <a:rPr lang="fr-FR" dirty="0">
                <a:solidFill>
                  <a:srgbClr val="253643"/>
                </a:solidFill>
                <a:latin typeface="Raleway" panose="020B0503030101060003" pitchFamily="34" charset="0"/>
              </a:rPr>
              <a:t>
L’impression générale est que les cartes de crédit sont des mécanismes par lesquels vous payez immédiatement, mais ce n’est pas le cas.</a:t>
            </a:r>
            <a:endParaRPr lang="en-CA" dirty="0">
              <a:solidFill>
                <a:srgbClr val="253643"/>
              </a:solidFill>
              <a:latin typeface="Raleway" panose="020B0503030101060003" pitchFamily="34" charset="0"/>
            </a:endParaRPr>
          </a:p>
        </p:txBody>
      </p:sp>
      <p:pic>
        <p:nvPicPr>
          <p:cNvPr id="5" name="Picture 4" descr="Infographie montrant que la banque permet d’emprunter un montant 'x' d’argent sans intérêt.&#10;">
            <a:extLst>
              <a:ext uri="{FF2B5EF4-FFF2-40B4-BE49-F238E27FC236}">
                <a16:creationId xmlns:a16="http://schemas.microsoft.com/office/drawing/2014/main" id="{4084BE86-D161-2001-294B-D7B254AE2D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9333" y="610180"/>
            <a:ext cx="3958606" cy="1388405"/>
          </a:xfrm>
          <a:prstGeom prst="rect">
            <a:avLst/>
          </a:prstGeom>
        </p:spPr>
      </p:pic>
      <p:pic>
        <p:nvPicPr>
          <p:cNvPr id="11" name="Picture 10" descr="Un diagramme montrant le fonctionnement d’une carte de crédit, où la banque paie de l’argent au vendeur.&#10;">
            <a:extLst>
              <a:ext uri="{FF2B5EF4-FFF2-40B4-BE49-F238E27FC236}">
                <a16:creationId xmlns:a16="http://schemas.microsoft.com/office/drawing/2014/main" id="{1C0CC471-47E7-448B-6AA2-B246D16A7B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9334" y="3045460"/>
            <a:ext cx="3958606" cy="2547218"/>
          </a:xfrm>
          <a:prstGeom prst="rect">
            <a:avLst/>
          </a:prstGeom>
        </p:spPr>
      </p:pic>
    </p:spTree>
    <p:extLst>
      <p:ext uri="{BB962C8B-B14F-4D97-AF65-F5344CB8AC3E}">
        <p14:creationId xmlns:p14="http://schemas.microsoft.com/office/powerpoint/2010/main" val="8681391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9913349-F098-B49B-5479-724F9E8F57DE}"/>
              </a:ext>
              <a:ext uri="{C183D7F6-B498-43B3-948B-1728B52AA6E4}">
                <adec:decorative xmlns:adec="http://schemas.microsoft.com/office/drawing/2017/decorative" val="1"/>
              </a:ext>
            </a:extLst>
          </p:cNvPr>
          <p:cNvSpPr/>
          <p:nvPr/>
        </p:nvSpPr>
        <p:spPr>
          <a:xfrm>
            <a:off x="7421526" y="1446028"/>
            <a:ext cx="4770474" cy="829581"/>
          </a:xfrm>
          <a:prstGeom prst="rect">
            <a:avLst/>
          </a:prstGeom>
          <a:solidFill>
            <a:srgbClr val="DF6F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itle 1">
            <a:extLst>
              <a:ext uri="{FF2B5EF4-FFF2-40B4-BE49-F238E27FC236}">
                <a16:creationId xmlns:a16="http://schemas.microsoft.com/office/drawing/2014/main" id="{E12953A8-456D-37FD-B351-9E0270B021E9}"/>
              </a:ext>
            </a:extLst>
          </p:cNvPr>
          <p:cNvSpPr txBox="1">
            <a:spLocks noGrp="1"/>
          </p:cNvSpPr>
          <p:nvPr>
            <p:ph type="title" idx="4294967295"/>
          </p:nvPr>
        </p:nvSpPr>
        <p:spPr>
          <a:xfrm>
            <a:off x="7588103" y="1549189"/>
            <a:ext cx="460389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defRPr/>
            </a:pPr>
            <a:r>
              <a:rPr lang="en-CA" sz="3200" b="1" dirty="0">
                <a:solidFill>
                  <a:schemeClr val="bg1"/>
                </a:solidFill>
                <a:latin typeface="Raleway" panose="020B0503030101060003" pitchFamily="34" charset="0"/>
                <a:ea typeface="+mn-ea"/>
                <a:cs typeface="+mn-cs"/>
              </a:rPr>
              <a:t>Carte </a:t>
            </a:r>
            <a:r>
              <a:rPr lang="en-CA" sz="3200" b="1" dirty="0" err="1">
                <a:solidFill>
                  <a:schemeClr val="bg1"/>
                </a:solidFill>
                <a:latin typeface="Raleway" panose="020B0503030101060003" pitchFamily="34" charset="0"/>
                <a:ea typeface="+mn-ea"/>
                <a:cs typeface="+mn-cs"/>
              </a:rPr>
              <a:t>bancaire</a:t>
            </a:r>
            <a:r>
              <a:rPr lang="en-CA" sz="3200" b="1" dirty="0">
                <a:solidFill>
                  <a:schemeClr val="bg1"/>
                </a:solidFill>
                <a:latin typeface="Raleway" panose="020B0503030101060003" pitchFamily="34" charset="0"/>
                <a:ea typeface="+mn-ea"/>
                <a:cs typeface="+mn-cs"/>
              </a:rPr>
              <a:t> 2</a:t>
            </a:r>
            <a:endParaRPr kumimoji="0" lang="en-CA" sz="3200" b="1" i="0" u="none" strike="noStrike" kern="1200" cap="none" spc="0" normalizeH="0" baseline="0" noProof="0" dirty="0">
              <a:ln>
                <a:noFill/>
              </a:ln>
              <a:solidFill>
                <a:schemeClr val="bg1"/>
              </a:solidFill>
              <a:effectLst/>
              <a:uLnTx/>
              <a:uFillTx/>
              <a:latin typeface="Raleway" panose="020B0503030101060003" pitchFamily="34" charset="0"/>
              <a:ea typeface="+mn-ea"/>
              <a:cs typeface="+mn-cs"/>
            </a:endParaRPr>
          </a:p>
        </p:txBody>
      </p:sp>
      <p:sp>
        <p:nvSpPr>
          <p:cNvPr id="8" name="TextBox 7">
            <a:extLst>
              <a:ext uri="{FF2B5EF4-FFF2-40B4-BE49-F238E27FC236}">
                <a16:creationId xmlns:a16="http://schemas.microsoft.com/office/drawing/2014/main" id="{E4A23355-0451-BD23-0DEF-0EBA57BC5D6B}"/>
              </a:ext>
            </a:extLst>
          </p:cNvPr>
          <p:cNvSpPr txBox="1"/>
          <p:nvPr/>
        </p:nvSpPr>
        <p:spPr>
          <a:xfrm>
            <a:off x="7588103" y="2609034"/>
            <a:ext cx="3435497" cy="2862322"/>
          </a:xfrm>
          <a:prstGeom prst="rect">
            <a:avLst/>
          </a:prstGeom>
          <a:noFill/>
        </p:spPr>
        <p:txBody>
          <a:bodyPr wrap="square" rtlCol="0">
            <a:spAutoFit/>
          </a:bodyPr>
          <a:lstStyle/>
          <a:p>
            <a:r>
              <a:rPr lang="fr-FR" dirty="0">
                <a:solidFill>
                  <a:srgbClr val="253643"/>
                </a:solidFill>
                <a:latin typeface="Raleway" panose="020B0503030101060003" pitchFamily="34" charset="0"/>
              </a:rPr>
              <a:t>Lorsque vous effectuez un paiement par carte de crédit, le processus est légèrement différent. </a:t>
            </a:r>
          </a:p>
          <a:p>
            <a:r>
              <a:rPr lang="fr-FR" dirty="0">
                <a:solidFill>
                  <a:srgbClr val="253643"/>
                </a:solidFill>
                <a:latin typeface="Raleway" panose="020B0503030101060003" pitchFamily="34" charset="0"/>
              </a:rPr>
              <a:t>
L’impression générale est que les cartes de crédit sont des mécanismes par lesquels vous payez immédiatement, mais ce n’est pas le cas.</a:t>
            </a:r>
            <a:endParaRPr lang="en-CA" dirty="0">
              <a:solidFill>
                <a:srgbClr val="253643"/>
              </a:solidFill>
              <a:latin typeface="Raleway" panose="020B0503030101060003" pitchFamily="34" charset="0"/>
            </a:endParaRPr>
          </a:p>
        </p:txBody>
      </p:sp>
      <p:pic>
        <p:nvPicPr>
          <p:cNvPr id="3" name="Picture 2" descr="Un diagramme montrant le fonctionnement de la 'limite de crédit'. Si vous dépassez votre limite de crédit, vous recevrez une amende ou votre compte sera gelé.&#10;">
            <a:extLst>
              <a:ext uri="{FF2B5EF4-FFF2-40B4-BE49-F238E27FC236}">
                <a16:creationId xmlns:a16="http://schemas.microsoft.com/office/drawing/2014/main" id="{2AE37BA5-11C2-F16C-BE54-4D92ABE652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3143" y="429123"/>
            <a:ext cx="4405387" cy="2194412"/>
          </a:xfrm>
          <a:prstGeom prst="rect">
            <a:avLst/>
          </a:prstGeom>
        </p:spPr>
      </p:pic>
      <p:pic>
        <p:nvPicPr>
          <p:cNvPr id="9" name="Picture 8" descr="Un schéma montrant la deuxième partie du processus dans le fonctionnement d’une carte de crédit, où vous êtes obligé de payer la banque tous les 30 jours.&#10;">
            <a:extLst>
              <a:ext uri="{FF2B5EF4-FFF2-40B4-BE49-F238E27FC236}">
                <a16:creationId xmlns:a16="http://schemas.microsoft.com/office/drawing/2014/main" id="{BB9FF985-626E-DD52-68FF-CFD3C26090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4962" y="3068320"/>
            <a:ext cx="4282978" cy="3579202"/>
          </a:xfrm>
          <a:prstGeom prst="rect">
            <a:avLst/>
          </a:prstGeom>
        </p:spPr>
      </p:pic>
    </p:spTree>
    <p:extLst>
      <p:ext uri="{BB962C8B-B14F-4D97-AF65-F5344CB8AC3E}">
        <p14:creationId xmlns:p14="http://schemas.microsoft.com/office/powerpoint/2010/main" val="7282930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B4D4CC"/>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9913349-F098-B49B-5479-724F9E8F57DE}"/>
              </a:ext>
              <a:ext uri="{C183D7F6-B498-43B3-948B-1728B52AA6E4}">
                <adec:decorative xmlns:adec="http://schemas.microsoft.com/office/drawing/2017/decorative" val="1"/>
              </a:ext>
            </a:extLst>
          </p:cNvPr>
          <p:cNvSpPr/>
          <p:nvPr/>
        </p:nvSpPr>
        <p:spPr>
          <a:xfrm>
            <a:off x="7421526" y="1446028"/>
            <a:ext cx="4770474" cy="829581"/>
          </a:xfrm>
          <a:prstGeom prst="rect">
            <a:avLst/>
          </a:prstGeom>
          <a:solidFill>
            <a:srgbClr val="2536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itle 1">
            <a:extLst>
              <a:ext uri="{FF2B5EF4-FFF2-40B4-BE49-F238E27FC236}">
                <a16:creationId xmlns:a16="http://schemas.microsoft.com/office/drawing/2014/main" id="{E12953A8-456D-37FD-B351-9E0270B021E9}"/>
              </a:ext>
            </a:extLst>
          </p:cNvPr>
          <p:cNvSpPr txBox="1">
            <a:spLocks noGrp="1"/>
          </p:cNvSpPr>
          <p:nvPr>
            <p:ph type="title" idx="4294967295"/>
          </p:nvPr>
        </p:nvSpPr>
        <p:spPr>
          <a:xfrm>
            <a:off x="7588103" y="1549189"/>
            <a:ext cx="460389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defRPr/>
            </a:pPr>
            <a:r>
              <a:rPr lang="en-CA" sz="3200" b="1" dirty="0">
                <a:solidFill>
                  <a:schemeClr val="bg1"/>
                </a:solidFill>
                <a:latin typeface="Raleway" panose="020B0503030101060003" pitchFamily="34" charset="0"/>
                <a:ea typeface="+mn-ea"/>
                <a:cs typeface="+mn-cs"/>
              </a:rPr>
              <a:t>Taxation</a:t>
            </a:r>
            <a:endParaRPr kumimoji="0" lang="en-CA" sz="3200" b="1" i="0" u="none" strike="noStrike" kern="1200" cap="none" spc="0" normalizeH="0" baseline="0" noProof="0" dirty="0">
              <a:ln>
                <a:noFill/>
              </a:ln>
              <a:solidFill>
                <a:schemeClr val="bg1"/>
              </a:solidFill>
              <a:effectLst/>
              <a:uLnTx/>
              <a:uFillTx/>
              <a:latin typeface="Raleway" panose="020B0503030101060003" pitchFamily="34" charset="0"/>
              <a:ea typeface="+mn-ea"/>
              <a:cs typeface="+mn-cs"/>
            </a:endParaRPr>
          </a:p>
        </p:txBody>
      </p:sp>
      <p:sp>
        <p:nvSpPr>
          <p:cNvPr id="8" name="TextBox 7">
            <a:extLst>
              <a:ext uri="{FF2B5EF4-FFF2-40B4-BE49-F238E27FC236}">
                <a16:creationId xmlns:a16="http://schemas.microsoft.com/office/drawing/2014/main" id="{E4A23355-0451-BD23-0DEF-0EBA57BC5D6B}"/>
              </a:ext>
            </a:extLst>
          </p:cNvPr>
          <p:cNvSpPr txBox="1"/>
          <p:nvPr/>
        </p:nvSpPr>
        <p:spPr>
          <a:xfrm>
            <a:off x="7588103" y="2609034"/>
            <a:ext cx="3693041" cy="2585323"/>
          </a:xfrm>
          <a:prstGeom prst="rect">
            <a:avLst/>
          </a:prstGeom>
          <a:noFill/>
        </p:spPr>
        <p:txBody>
          <a:bodyPr wrap="square" rtlCol="0">
            <a:spAutoFit/>
          </a:bodyPr>
          <a:lstStyle/>
          <a:p>
            <a:r>
              <a:rPr lang="fr-FR" dirty="0">
                <a:solidFill>
                  <a:srgbClr val="253643"/>
                </a:solidFill>
                <a:latin typeface="Raleway" panose="020B0503030101060003" pitchFamily="34" charset="0"/>
              </a:rPr>
              <a:t>Une simple fiche de paie est parfois trop technique pour être comprise pour certaines personnes.</a:t>
            </a:r>
            <a:br>
              <a:rPr lang="fr-FR" dirty="0">
                <a:solidFill>
                  <a:srgbClr val="253643"/>
                </a:solidFill>
                <a:latin typeface="Raleway" panose="020B0503030101060003" pitchFamily="34" charset="0"/>
              </a:rPr>
            </a:br>
            <a:br>
              <a:rPr lang="fr-FR" dirty="0">
                <a:solidFill>
                  <a:srgbClr val="253643"/>
                </a:solidFill>
                <a:latin typeface="Raleway" panose="020B0503030101060003" pitchFamily="34" charset="0"/>
              </a:rPr>
            </a:br>
            <a:r>
              <a:rPr lang="fr-FR" dirty="0">
                <a:solidFill>
                  <a:srgbClr val="253643"/>
                </a:solidFill>
                <a:latin typeface="Raleway" panose="020B0503030101060003" pitchFamily="34" charset="0"/>
              </a:rPr>
              <a:t>Souvent, le nouvel arrivant n’est pas conscient des incidences fiscales qui découlent de ses dépenses ou de ses gains.</a:t>
            </a:r>
            <a:endParaRPr lang="en-CA" dirty="0">
              <a:solidFill>
                <a:srgbClr val="253643"/>
              </a:solidFill>
              <a:latin typeface="Raleway" panose="020B0503030101060003" pitchFamily="34" charset="0"/>
            </a:endParaRPr>
          </a:p>
        </p:txBody>
      </p:sp>
      <p:pic>
        <p:nvPicPr>
          <p:cNvPr id="4" name="Picture 3" descr="Gros plan d’un reçu, montrant un produit avec un total de 45,5 $ et une TVH supplémentaire de 5,92 $, ce qui porte le total à payer à 51,42 $&#10;">
            <a:extLst>
              <a:ext uri="{FF2B5EF4-FFF2-40B4-BE49-F238E27FC236}">
                <a16:creationId xmlns:a16="http://schemas.microsoft.com/office/drawing/2014/main" id="{5F2116B9-CD55-FD02-196C-A01DDECEB9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7223" y="699454"/>
            <a:ext cx="3527159" cy="1586875"/>
          </a:xfrm>
          <a:prstGeom prst="rect">
            <a:avLst/>
          </a:prstGeom>
        </p:spPr>
      </p:pic>
      <p:sp>
        <p:nvSpPr>
          <p:cNvPr id="18" name="TextBox 17">
            <a:extLst>
              <a:ext uri="{FF2B5EF4-FFF2-40B4-BE49-F238E27FC236}">
                <a16:creationId xmlns:a16="http://schemas.microsoft.com/office/drawing/2014/main" id="{49079C8A-3570-0D4E-9156-FF76FE55A650}"/>
              </a:ext>
            </a:extLst>
          </p:cNvPr>
          <p:cNvSpPr txBox="1"/>
          <p:nvPr/>
        </p:nvSpPr>
        <p:spPr>
          <a:xfrm>
            <a:off x="2589231" y="2401487"/>
            <a:ext cx="1967022" cy="369332"/>
          </a:xfrm>
          <a:prstGeom prst="rect">
            <a:avLst/>
          </a:prstGeom>
          <a:noFill/>
        </p:spPr>
        <p:txBody>
          <a:bodyPr wrap="square" rtlCol="0">
            <a:spAutoFit/>
          </a:bodyPr>
          <a:lstStyle/>
          <a:p>
            <a:pPr algn="ctr"/>
            <a:r>
              <a:rPr lang="en-US" dirty="0">
                <a:solidFill>
                  <a:srgbClr val="253643"/>
                </a:solidFill>
                <a:effectLst/>
                <a:latin typeface="Raleway" panose="020B0503030101060003" pitchFamily="34" charset="0"/>
              </a:rPr>
              <a:t>While spending</a:t>
            </a:r>
            <a:endParaRPr lang="en-CA" dirty="0">
              <a:solidFill>
                <a:srgbClr val="253643"/>
              </a:solidFill>
              <a:latin typeface="Raleway" panose="020B0503030101060003" pitchFamily="34" charset="0"/>
            </a:endParaRPr>
          </a:p>
        </p:txBody>
      </p:sp>
      <p:pic>
        <p:nvPicPr>
          <p:cNvPr id="10" name="Picture 9" descr="Prix coté + Taxe = Prix réel&#10;">
            <a:extLst>
              <a:ext uri="{FF2B5EF4-FFF2-40B4-BE49-F238E27FC236}">
                <a16:creationId xmlns:a16="http://schemas.microsoft.com/office/drawing/2014/main" id="{1BF4E044-09ED-FDAB-651B-F91219F135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11292" y="2828232"/>
            <a:ext cx="2922901" cy="1030665"/>
          </a:xfrm>
          <a:prstGeom prst="rect">
            <a:avLst/>
          </a:prstGeom>
        </p:spPr>
      </p:pic>
      <p:sp>
        <p:nvSpPr>
          <p:cNvPr id="19" name="TextBox 18">
            <a:extLst>
              <a:ext uri="{FF2B5EF4-FFF2-40B4-BE49-F238E27FC236}">
                <a16:creationId xmlns:a16="http://schemas.microsoft.com/office/drawing/2014/main" id="{B3C35916-2FFA-2659-4559-6ED39B97F7EE}"/>
              </a:ext>
            </a:extLst>
          </p:cNvPr>
          <p:cNvSpPr txBox="1"/>
          <p:nvPr/>
        </p:nvSpPr>
        <p:spPr>
          <a:xfrm>
            <a:off x="2488021" y="4285642"/>
            <a:ext cx="1967022" cy="369332"/>
          </a:xfrm>
          <a:prstGeom prst="rect">
            <a:avLst/>
          </a:prstGeom>
          <a:noFill/>
        </p:spPr>
        <p:txBody>
          <a:bodyPr wrap="square" rtlCol="0">
            <a:spAutoFit/>
          </a:bodyPr>
          <a:lstStyle/>
          <a:p>
            <a:pPr algn="ctr"/>
            <a:r>
              <a:rPr lang="en-US" dirty="0">
                <a:solidFill>
                  <a:srgbClr val="253643"/>
                </a:solidFill>
                <a:effectLst/>
                <a:latin typeface="Raleway" panose="020B0503030101060003" pitchFamily="34" charset="0"/>
              </a:rPr>
              <a:t>While earning</a:t>
            </a:r>
            <a:endParaRPr lang="en-CA" dirty="0">
              <a:solidFill>
                <a:srgbClr val="253643"/>
              </a:solidFill>
              <a:latin typeface="Raleway" panose="020B0503030101060003" pitchFamily="34" charset="0"/>
            </a:endParaRPr>
          </a:p>
        </p:txBody>
      </p:sp>
      <p:pic>
        <p:nvPicPr>
          <p:cNvPr id="12" name="Picture 11" descr="2 diagrammes circulaires, le premier montrant les bénéfices cotés et le second montrant la déduction de l’impôt de ceux qui conduisent aux gains réels.&#10;">
            <a:extLst>
              <a:ext uri="{FF2B5EF4-FFF2-40B4-BE49-F238E27FC236}">
                <a16:creationId xmlns:a16="http://schemas.microsoft.com/office/drawing/2014/main" id="{40540D23-F170-9277-361D-3BB2B470C1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45917" y="4586360"/>
            <a:ext cx="3943754" cy="2142990"/>
          </a:xfrm>
          <a:prstGeom prst="rect">
            <a:avLst/>
          </a:prstGeom>
        </p:spPr>
      </p:pic>
      <p:cxnSp>
        <p:nvCxnSpPr>
          <p:cNvPr id="14" name="Straight Connector 13">
            <a:extLst>
              <a:ext uri="{FF2B5EF4-FFF2-40B4-BE49-F238E27FC236}">
                <a16:creationId xmlns:a16="http://schemas.microsoft.com/office/drawing/2014/main" id="{89F14370-44D0-2536-8361-161B32FBA608}"/>
              </a:ext>
              <a:ext uri="{C183D7F6-B498-43B3-948B-1728B52AA6E4}">
                <adec:decorative xmlns:adec="http://schemas.microsoft.com/office/drawing/2017/decorative" val="1"/>
              </a:ext>
            </a:extLst>
          </p:cNvPr>
          <p:cNvCxnSpPr/>
          <p:nvPr/>
        </p:nvCxnSpPr>
        <p:spPr>
          <a:xfrm>
            <a:off x="1809164" y="4072269"/>
            <a:ext cx="3527159" cy="0"/>
          </a:xfrm>
          <a:prstGeom prst="line">
            <a:avLst/>
          </a:prstGeom>
          <a:ln>
            <a:solidFill>
              <a:srgbClr val="25364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823778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B4D4CC"/>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9913349-F098-B49B-5479-724F9E8F57DE}"/>
              </a:ext>
              <a:ext uri="{C183D7F6-B498-43B3-948B-1728B52AA6E4}">
                <adec:decorative xmlns:adec="http://schemas.microsoft.com/office/drawing/2017/decorative" val="1"/>
              </a:ext>
            </a:extLst>
          </p:cNvPr>
          <p:cNvSpPr/>
          <p:nvPr/>
        </p:nvSpPr>
        <p:spPr>
          <a:xfrm>
            <a:off x="7421526" y="1446028"/>
            <a:ext cx="4770474" cy="829581"/>
          </a:xfrm>
          <a:prstGeom prst="rect">
            <a:avLst/>
          </a:prstGeom>
          <a:solidFill>
            <a:srgbClr val="2536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itle 1">
            <a:extLst>
              <a:ext uri="{FF2B5EF4-FFF2-40B4-BE49-F238E27FC236}">
                <a16:creationId xmlns:a16="http://schemas.microsoft.com/office/drawing/2014/main" id="{E12953A8-456D-37FD-B351-9E0270B021E9}"/>
              </a:ext>
            </a:extLst>
          </p:cNvPr>
          <p:cNvSpPr txBox="1">
            <a:spLocks noGrp="1"/>
          </p:cNvSpPr>
          <p:nvPr>
            <p:ph type="title" idx="4294967295"/>
          </p:nvPr>
        </p:nvSpPr>
        <p:spPr>
          <a:xfrm>
            <a:off x="7588103" y="1549189"/>
            <a:ext cx="460389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defRPr/>
            </a:pPr>
            <a:r>
              <a:rPr lang="en-CA" sz="3200" b="1" dirty="0" err="1">
                <a:solidFill>
                  <a:schemeClr val="bg1"/>
                </a:solidFill>
                <a:latin typeface="Raleway" panose="020B0503030101060003" pitchFamily="34" charset="0"/>
                <a:ea typeface="+mn-ea"/>
                <a:cs typeface="+mn-cs"/>
              </a:rPr>
              <a:t>Fiscalité</a:t>
            </a:r>
            <a:r>
              <a:rPr lang="en-CA" sz="3200" b="1" dirty="0">
                <a:solidFill>
                  <a:schemeClr val="bg1"/>
                </a:solidFill>
                <a:latin typeface="Raleway" panose="020B0503030101060003" pitchFamily="34" charset="0"/>
                <a:ea typeface="+mn-ea"/>
                <a:cs typeface="+mn-cs"/>
              </a:rPr>
              <a:t>- </a:t>
            </a:r>
            <a:r>
              <a:rPr lang="en-CA" sz="3200" b="1" dirty="0" err="1">
                <a:solidFill>
                  <a:schemeClr val="bg1"/>
                </a:solidFill>
                <a:latin typeface="Raleway" panose="020B0503030101060003" pitchFamily="34" charset="0"/>
                <a:ea typeface="+mn-ea"/>
                <a:cs typeface="+mn-cs"/>
              </a:rPr>
              <a:t>revenu</a:t>
            </a:r>
            <a:endParaRPr kumimoji="0" lang="en-CA" sz="3200" b="1" i="0" u="none" strike="noStrike" kern="1200" cap="none" spc="0" normalizeH="0" baseline="0" noProof="0" dirty="0">
              <a:ln>
                <a:noFill/>
              </a:ln>
              <a:solidFill>
                <a:schemeClr val="bg1"/>
              </a:solidFill>
              <a:effectLst/>
              <a:uLnTx/>
              <a:uFillTx/>
              <a:latin typeface="Raleway" panose="020B0503030101060003" pitchFamily="34" charset="0"/>
              <a:ea typeface="+mn-ea"/>
              <a:cs typeface="+mn-cs"/>
            </a:endParaRPr>
          </a:p>
        </p:txBody>
      </p:sp>
      <p:sp>
        <p:nvSpPr>
          <p:cNvPr id="8" name="TextBox 7">
            <a:extLst>
              <a:ext uri="{FF2B5EF4-FFF2-40B4-BE49-F238E27FC236}">
                <a16:creationId xmlns:a16="http://schemas.microsoft.com/office/drawing/2014/main" id="{E4A23355-0451-BD23-0DEF-0EBA57BC5D6B}"/>
              </a:ext>
            </a:extLst>
          </p:cNvPr>
          <p:cNvSpPr txBox="1"/>
          <p:nvPr/>
        </p:nvSpPr>
        <p:spPr>
          <a:xfrm>
            <a:off x="7588103" y="2609034"/>
            <a:ext cx="4277832" cy="3416320"/>
          </a:xfrm>
          <a:prstGeom prst="rect">
            <a:avLst/>
          </a:prstGeom>
          <a:noFill/>
        </p:spPr>
        <p:txBody>
          <a:bodyPr wrap="square" rtlCol="0">
            <a:spAutoFit/>
          </a:bodyPr>
          <a:lstStyle/>
          <a:p>
            <a:r>
              <a:rPr lang="fr-FR" dirty="0">
                <a:solidFill>
                  <a:srgbClr val="253643"/>
                </a:solidFill>
                <a:latin typeface="Raleway" panose="020B0503030101060003" pitchFamily="34" charset="0"/>
              </a:rPr>
              <a:t>Comme si cela ne suffisait pas, nous sommes également censés payer un « impôt sur le revenu » à la fin de chaque exercice financier (qui s’étend généralement de mai à avril).</a:t>
            </a:r>
          </a:p>
          <a:p>
            <a:r>
              <a:rPr lang="fr-FR" dirty="0">
                <a:solidFill>
                  <a:srgbClr val="253643"/>
                </a:solidFill>
                <a:latin typeface="Raleway" panose="020B0503030101060003" pitchFamily="34" charset="0"/>
              </a:rPr>
              <a:t>
Le régime fiscal canadien est simple, mais il comporte certains défis.</a:t>
            </a:r>
          </a:p>
          <a:p>
            <a:r>
              <a:rPr lang="fr-FR" dirty="0">
                <a:solidFill>
                  <a:srgbClr val="253643"/>
                </a:solidFill>
                <a:latin typeface="Raleway" panose="020B0503030101060003" pitchFamily="34" charset="0"/>
              </a:rPr>
              <a:t>
Il existe différents formulaires que l’on doit utiliser pour produire sa déclaration de revenus.</a:t>
            </a:r>
            <a:endParaRPr lang="en-CA" dirty="0">
              <a:solidFill>
                <a:srgbClr val="253643"/>
              </a:solidFill>
              <a:latin typeface="Raleway" panose="020B0503030101060003" pitchFamily="34" charset="0"/>
            </a:endParaRPr>
          </a:p>
        </p:txBody>
      </p:sp>
      <p:pic>
        <p:nvPicPr>
          <p:cNvPr id="3" name="Picture 2" descr="Infographie expliquant les formulaires à déclarer pour l’impôt sur le revenu - T4, T4A et T2202 pour le revenu et les études respectivement.&#10;">
            <a:extLst>
              <a:ext uri="{FF2B5EF4-FFF2-40B4-BE49-F238E27FC236}">
                <a16:creationId xmlns:a16="http://schemas.microsoft.com/office/drawing/2014/main" id="{793D0E2D-52B1-3C43-9488-06208B31C8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4918" y="1446028"/>
            <a:ext cx="4277832" cy="4461904"/>
          </a:xfrm>
          <a:prstGeom prst="rect">
            <a:avLst/>
          </a:prstGeom>
        </p:spPr>
      </p:pic>
    </p:spTree>
    <p:extLst>
      <p:ext uri="{BB962C8B-B14F-4D97-AF65-F5344CB8AC3E}">
        <p14:creationId xmlns:p14="http://schemas.microsoft.com/office/powerpoint/2010/main" val="21497673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5EEB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9913349-F098-B49B-5479-724F9E8F57DE}"/>
              </a:ext>
              <a:ext uri="{C183D7F6-B498-43B3-948B-1728B52AA6E4}">
                <adec:decorative xmlns:adec="http://schemas.microsoft.com/office/drawing/2017/decorative" val="1"/>
              </a:ext>
            </a:extLst>
          </p:cNvPr>
          <p:cNvSpPr/>
          <p:nvPr/>
        </p:nvSpPr>
        <p:spPr>
          <a:xfrm>
            <a:off x="7421526" y="1097280"/>
            <a:ext cx="4770474" cy="1178330"/>
          </a:xfrm>
          <a:prstGeom prst="rect">
            <a:avLst/>
          </a:prstGeom>
          <a:solidFill>
            <a:srgbClr val="2536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itle 1">
            <a:extLst>
              <a:ext uri="{FF2B5EF4-FFF2-40B4-BE49-F238E27FC236}">
                <a16:creationId xmlns:a16="http://schemas.microsoft.com/office/drawing/2014/main" id="{E12953A8-456D-37FD-B351-9E0270B021E9}"/>
              </a:ext>
            </a:extLst>
          </p:cNvPr>
          <p:cNvSpPr txBox="1">
            <a:spLocks noGrp="1"/>
          </p:cNvSpPr>
          <p:nvPr>
            <p:ph type="title" idx="4294967295"/>
          </p:nvPr>
        </p:nvSpPr>
        <p:spPr>
          <a:xfrm>
            <a:off x="7588103" y="1167911"/>
            <a:ext cx="4603897" cy="10772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defRPr/>
            </a:pPr>
            <a:r>
              <a:rPr lang="en-CA" sz="3200" b="1" dirty="0" err="1">
                <a:solidFill>
                  <a:schemeClr val="bg1"/>
                </a:solidFill>
                <a:latin typeface="Raleway" panose="020B0503030101060003" pitchFamily="34" charset="0"/>
                <a:ea typeface="+mn-ea"/>
                <a:cs typeface="+mn-cs"/>
              </a:rPr>
              <a:t>Gagner</a:t>
            </a:r>
            <a:r>
              <a:rPr lang="en-CA" sz="3200" b="1" dirty="0">
                <a:solidFill>
                  <a:schemeClr val="bg1"/>
                </a:solidFill>
                <a:latin typeface="Raleway" panose="020B0503030101060003" pitchFamily="34" charset="0"/>
                <a:ea typeface="+mn-ea"/>
                <a:cs typeface="+mn-cs"/>
              </a:rPr>
              <a:t>, </a:t>
            </a:r>
            <a:r>
              <a:rPr lang="en-CA" sz="3200" b="1" dirty="0" err="1">
                <a:solidFill>
                  <a:schemeClr val="bg1"/>
                </a:solidFill>
                <a:latin typeface="Raleway" panose="020B0503030101060003" pitchFamily="34" charset="0"/>
                <a:ea typeface="+mn-ea"/>
                <a:cs typeface="+mn-cs"/>
              </a:rPr>
              <a:t>dépenser</a:t>
            </a:r>
            <a:r>
              <a:rPr lang="en-CA" sz="3200" b="1" dirty="0">
                <a:solidFill>
                  <a:schemeClr val="bg1"/>
                </a:solidFill>
                <a:latin typeface="Raleway" panose="020B0503030101060003" pitchFamily="34" charset="0"/>
                <a:ea typeface="+mn-ea"/>
                <a:cs typeface="+mn-cs"/>
              </a:rPr>
              <a:t>, </a:t>
            </a:r>
            <a:r>
              <a:rPr lang="en-CA" sz="3200" b="1" dirty="0" err="1">
                <a:solidFill>
                  <a:schemeClr val="bg1"/>
                </a:solidFill>
                <a:latin typeface="Raleway" panose="020B0503030101060003" pitchFamily="34" charset="0"/>
                <a:ea typeface="+mn-ea"/>
                <a:cs typeface="+mn-cs"/>
              </a:rPr>
              <a:t>économiser</a:t>
            </a:r>
            <a:endParaRPr kumimoji="0" lang="en-CA" sz="3200" b="1" i="0" u="none" strike="noStrike" kern="1200" cap="none" spc="0" normalizeH="0" baseline="0" noProof="0" dirty="0">
              <a:ln>
                <a:noFill/>
              </a:ln>
              <a:solidFill>
                <a:schemeClr val="bg1"/>
              </a:solidFill>
              <a:effectLst/>
              <a:uLnTx/>
              <a:uFillTx/>
              <a:latin typeface="Raleway" panose="020B0503030101060003" pitchFamily="34" charset="0"/>
              <a:ea typeface="+mn-ea"/>
              <a:cs typeface="+mn-cs"/>
            </a:endParaRPr>
          </a:p>
        </p:txBody>
      </p:sp>
      <p:sp>
        <p:nvSpPr>
          <p:cNvPr id="8" name="TextBox 7">
            <a:extLst>
              <a:ext uri="{FF2B5EF4-FFF2-40B4-BE49-F238E27FC236}">
                <a16:creationId xmlns:a16="http://schemas.microsoft.com/office/drawing/2014/main" id="{E4A23355-0451-BD23-0DEF-0EBA57BC5D6B}"/>
              </a:ext>
            </a:extLst>
          </p:cNvPr>
          <p:cNvSpPr txBox="1"/>
          <p:nvPr/>
        </p:nvSpPr>
        <p:spPr>
          <a:xfrm>
            <a:off x="7588103" y="2609034"/>
            <a:ext cx="4277832" cy="3970318"/>
          </a:xfrm>
          <a:prstGeom prst="rect">
            <a:avLst/>
          </a:prstGeom>
          <a:noFill/>
        </p:spPr>
        <p:txBody>
          <a:bodyPr wrap="square" rtlCol="0">
            <a:spAutoFit/>
          </a:bodyPr>
          <a:lstStyle/>
          <a:p>
            <a:r>
              <a:rPr lang="fr-FR" dirty="0">
                <a:solidFill>
                  <a:srgbClr val="253643"/>
                </a:solidFill>
                <a:latin typeface="Raleway" panose="020B0503030101060003" pitchFamily="34" charset="0"/>
              </a:rPr>
              <a:t>Il est important de découvrir certaines parties de ce cycle avant même de pouvoir imaginer créer de longues feuilles Excel sur la budgétisation.</a:t>
            </a:r>
          </a:p>
          <a:p>
            <a:r>
              <a:rPr lang="fr-FR" dirty="0">
                <a:solidFill>
                  <a:srgbClr val="253643"/>
                </a:solidFill>
                <a:latin typeface="Raleway" panose="020B0503030101060003" pitchFamily="34" charset="0"/>
              </a:rPr>
              <a:t>
Par exemple, la plupart des gens considèrent les dépenses comme une activité « post-revenus », ce qui n’est peut-être pas vraiment le cas.</a:t>
            </a:r>
          </a:p>
          <a:p>
            <a:r>
              <a:rPr lang="fr-FR" dirty="0">
                <a:solidFill>
                  <a:srgbClr val="253643"/>
                </a:solidFill>
                <a:latin typeface="Raleway" panose="020B0503030101060003" pitchFamily="34" charset="0"/>
              </a:rPr>
              <a:t>
L’épargne est un mécanisme qui aide lors d’une journée pluvieuse ou d’une situation d’urgence, mais sa valeur se détériore avec le temps.</a:t>
            </a:r>
            <a:endParaRPr lang="en-CA" dirty="0">
              <a:solidFill>
                <a:srgbClr val="253643"/>
              </a:solidFill>
              <a:latin typeface="Raleway" panose="020B0503030101060003" pitchFamily="34" charset="0"/>
            </a:endParaRPr>
          </a:p>
        </p:txBody>
      </p:sp>
      <p:pic>
        <p:nvPicPr>
          <p:cNvPr id="12" name="Picture 11" descr="Un diagramme montrant la bifurcation du cycle de vie de l’argent, y compris les gains, les dépenses obligatoires, les dépenses volontaires, le fonds d’épargne/d’urgence et les investissements.&#10;">
            <a:extLst>
              <a:ext uri="{FF2B5EF4-FFF2-40B4-BE49-F238E27FC236}">
                <a16:creationId xmlns:a16="http://schemas.microsoft.com/office/drawing/2014/main" id="{894896D9-6112-6401-D226-BBF600D0B9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0904" y="2275609"/>
            <a:ext cx="5575096" cy="4151815"/>
          </a:xfrm>
          <a:prstGeom prst="rect">
            <a:avLst/>
          </a:prstGeom>
        </p:spPr>
      </p:pic>
    </p:spTree>
    <p:extLst>
      <p:ext uri="{BB962C8B-B14F-4D97-AF65-F5344CB8AC3E}">
        <p14:creationId xmlns:p14="http://schemas.microsoft.com/office/powerpoint/2010/main" val="35814166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5EEB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9913349-F098-B49B-5479-724F9E8F57DE}"/>
              </a:ext>
              <a:ext uri="{C183D7F6-B498-43B3-948B-1728B52AA6E4}">
                <adec:decorative xmlns:adec="http://schemas.microsoft.com/office/drawing/2017/decorative" val="1"/>
              </a:ext>
            </a:extLst>
          </p:cNvPr>
          <p:cNvSpPr/>
          <p:nvPr/>
        </p:nvSpPr>
        <p:spPr>
          <a:xfrm>
            <a:off x="7421526" y="1446028"/>
            <a:ext cx="4770474" cy="829581"/>
          </a:xfrm>
          <a:prstGeom prst="rect">
            <a:avLst/>
          </a:prstGeom>
          <a:solidFill>
            <a:srgbClr val="2536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itle 1">
            <a:extLst>
              <a:ext uri="{FF2B5EF4-FFF2-40B4-BE49-F238E27FC236}">
                <a16:creationId xmlns:a16="http://schemas.microsoft.com/office/drawing/2014/main" id="{E12953A8-456D-37FD-B351-9E0270B021E9}"/>
              </a:ext>
            </a:extLst>
          </p:cNvPr>
          <p:cNvSpPr txBox="1">
            <a:spLocks noGrp="1"/>
          </p:cNvSpPr>
          <p:nvPr>
            <p:ph type="title" idx="4294967295"/>
          </p:nvPr>
        </p:nvSpPr>
        <p:spPr>
          <a:xfrm>
            <a:off x="7588103" y="1549189"/>
            <a:ext cx="460389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3200" b="1">
                <a:solidFill>
                  <a:schemeClr val="bg1"/>
                </a:solidFill>
                <a:latin typeface="Raleway" panose="020B0503030101060003" pitchFamily="34" charset="0"/>
                <a:ea typeface="+mn-ea"/>
                <a:cs typeface="+mn-cs"/>
              </a:rPr>
              <a:t>Budgeting</a:t>
            </a:r>
            <a:endParaRPr kumimoji="0" lang="en-CA" sz="3200" b="1" i="0" u="none" strike="noStrike" kern="1200" cap="none" spc="0" normalizeH="0" baseline="0" noProof="0">
              <a:ln>
                <a:noFill/>
              </a:ln>
              <a:solidFill>
                <a:schemeClr val="bg1"/>
              </a:solidFill>
              <a:effectLst/>
              <a:uLnTx/>
              <a:uFillTx/>
              <a:latin typeface="Raleway" panose="020B0503030101060003" pitchFamily="34" charset="0"/>
              <a:ea typeface="+mn-ea"/>
              <a:cs typeface="+mn-cs"/>
            </a:endParaRPr>
          </a:p>
        </p:txBody>
      </p:sp>
      <p:sp>
        <p:nvSpPr>
          <p:cNvPr id="8" name="TextBox 7">
            <a:extLst>
              <a:ext uri="{FF2B5EF4-FFF2-40B4-BE49-F238E27FC236}">
                <a16:creationId xmlns:a16="http://schemas.microsoft.com/office/drawing/2014/main" id="{E4A23355-0451-BD23-0DEF-0EBA57BC5D6B}"/>
              </a:ext>
            </a:extLst>
          </p:cNvPr>
          <p:cNvSpPr txBox="1"/>
          <p:nvPr/>
        </p:nvSpPr>
        <p:spPr>
          <a:xfrm>
            <a:off x="7588103" y="2609034"/>
            <a:ext cx="4277832" cy="1754326"/>
          </a:xfrm>
          <a:prstGeom prst="rect">
            <a:avLst/>
          </a:prstGeom>
          <a:noFill/>
        </p:spPr>
        <p:txBody>
          <a:bodyPr wrap="square" rtlCol="0">
            <a:spAutoFit/>
          </a:bodyPr>
          <a:lstStyle/>
          <a:p>
            <a:r>
              <a:rPr lang="en-US">
                <a:solidFill>
                  <a:srgbClr val="253643"/>
                </a:solidFill>
                <a:effectLst/>
                <a:latin typeface="Raleway" panose="020B0503030101060003" pitchFamily="34" charset="0"/>
              </a:rPr>
              <a:t>Rather than advising anyone on how to allocate their budgeting, it is more important to make one aware on what are the components that account for the lifecycle of their money on an everyday basis.</a:t>
            </a:r>
            <a:endParaRPr lang="en-CA">
              <a:solidFill>
                <a:srgbClr val="253643"/>
              </a:solidFill>
              <a:latin typeface="Raleway" panose="020B0503030101060003" pitchFamily="34" charset="0"/>
            </a:endParaRPr>
          </a:p>
        </p:txBody>
      </p:sp>
      <p:pic>
        <p:nvPicPr>
          <p:cNvPr id="4" name="Picture 3" descr="Infographie montrant les éléments relatifs aux revenus et aux dépenses obligatoires. Les revenus comprennent le revenu d’emploi, les remboursements d’impôt et les avantages sociaux, ainsi que les bourses d’études. Les dépenses obligatoires comprennent le loyer et l’assurance des locaux d’habitation, les services publics, le téléphone, les factures de wifi, les voyages, les vêtements et les services publics, la nourriture et l’épicerie.&#10;">
            <a:extLst>
              <a:ext uri="{FF2B5EF4-FFF2-40B4-BE49-F238E27FC236}">
                <a16:creationId xmlns:a16="http://schemas.microsoft.com/office/drawing/2014/main" id="{890CFB73-E714-D143-A11E-F3127843BF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0904" y="545640"/>
            <a:ext cx="5575096" cy="5443182"/>
          </a:xfrm>
          <a:prstGeom prst="rect">
            <a:avLst/>
          </a:prstGeom>
        </p:spPr>
      </p:pic>
    </p:spTree>
    <p:extLst>
      <p:ext uri="{BB962C8B-B14F-4D97-AF65-F5344CB8AC3E}">
        <p14:creationId xmlns:p14="http://schemas.microsoft.com/office/powerpoint/2010/main" val="18551410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7E1CD"/>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9913349-F098-B49B-5479-724F9E8F57DE}"/>
              </a:ext>
              <a:ext uri="{C183D7F6-B498-43B3-948B-1728B52AA6E4}">
                <adec:decorative xmlns:adec="http://schemas.microsoft.com/office/drawing/2017/decorative" val="1"/>
              </a:ext>
            </a:extLst>
          </p:cNvPr>
          <p:cNvSpPr/>
          <p:nvPr/>
        </p:nvSpPr>
        <p:spPr>
          <a:xfrm>
            <a:off x="7421527" y="0"/>
            <a:ext cx="1966314" cy="2275609"/>
          </a:xfrm>
          <a:prstGeom prst="rect">
            <a:avLst/>
          </a:prstGeom>
          <a:solidFill>
            <a:srgbClr val="2536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itle 1">
            <a:extLst>
              <a:ext uri="{FF2B5EF4-FFF2-40B4-BE49-F238E27FC236}">
                <a16:creationId xmlns:a16="http://schemas.microsoft.com/office/drawing/2014/main" id="{E12953A8-456D-37FD-B351-9E0270B021E9}"/>
              </a:ext>
            </a:extLst>
          </p:cNvPr>
          <p:cNvSpPr txBox="1">
            <a:spLocks noGrp="1"/>
          </p:cNvSpPr>
          <p:nvPr>
            <p:ph type="title" idx="4294967295"/>
          </p:nvPr>
        </p:nvSpPr>
        <p:spPr>
          <a:xfrm>
            <a:off x="7588103" y="1549189"/>
            <a:ext cx="460389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defRPr/>
            </a:pPr>
            <a:r>
              <a:rPr lang="en-CA" sz="3200" b="1" dirty="0" err="1">
                <a:solidFill>
                  <a:schemeClr val="bg1"/>
                </a:solidFill>
                <a:latin typeface="Raleway" panose="020B0503030101060003" pitchFamily="34" charset="0"/>
                <a:ea typeface="+mn-ea"/>
                <a:cs typeface="+mn-cs"/>
              </a:rPr>
              <a:t>Investir</a:t>
            </a:r>
            <a:endParaRPr kumimoji="0" lang="en-CA" sz="3200" b="1" i="0" u="none" strike="noStrike" kern="1200" cap="none" spc="0" normalizeH="0" baseline="0" noProof="0" dirty="0">
              <a:ln>
                <a:noFill/>
              </a:ln>
              <a:solidFill>
                <a:schemeClr val="bg1"/>
              </a:solidFill>
              <a:effectLst/>
              <a:uLnTx/>
              <a:uFillTx/>
              <a:latin typeface="Raleway" panose="020B0503030101060003" pitchFamily="34" charset="0"/>
              <a:ea typeface="+mn-ea"/>
              <a:cs typeface="+mn-cs"/>
            </a:endParaRPr>
          </a:p>
        </p:txBody>
      </p:sp>
      <p:sp>
        <p:nvSpPr>
          <p:cNvPr id="8" name="TextBox 7">
            <a:extLst>
              <a:ext uri="{FF2B5EF4-FFF2-40B4-BE49-F238E27FC236}">
                <a16:creationId xmlns:a16="http://schemas.microsoft.com/office/drawing/2014/main" id="{E4A23355-0451-BD23-0DEF-0EBA57BC5D6B}"/>
              </a:ext>
            </a:extLst>
          </p:cNvPr>
          <p:cNvSpPr txBox="1"/>
          <p:nvPr/>
        </p:nvSpPr>
        <p:spPr>
          <a:xfrm>
            <a:off x="7588103" y="2609034"/>
            <a:ext cx="3283097" cy="3416320"/>
          </a:xfrm>
          <a:prstGeom prst="rect">
            <a:avLst/>
          </a:prstGeom>
          <a:noFill/>
        </p:spPr>
        <p:txBody>
          <a:bodyPr wrap="square" rtlCol="0">
            <a:spAutoFit/>
          </a:bodyPr>
          <a:lstStyle/>
          <a:p>
            <a:r>
              <a:rPr lang="fr-FR" dirty="0">
                <a:solidFill>
                  <a:srgbClr val="253643"/>
                </a:solidFill>
                <a:latin typeface="Raleway" panose="020B0503030101060003" pitchFamily="34" charset="0"/>
              </a:rPr>
              <a:t>La communication autour de l’investissement est une communication sur le risque et la peur.</a:t>
            </a:r>
          </a:p>
          <a:p>
            <a:r>
              <a:rPr lang="fr-FR" dirty="0">
                <a:solidFill>
                  <a:srgbClr val="253643"/>
                </a:solidFill>
                <a:latin typeface="Raleway" panose="020B0503030101060003" pitchFamily="34" charset="0"/>
              </a:rPr>
              <a:t>
Des instruments tels que les certificats de placement garanti, les comptes d’épargne libre d’impôt (CELI), etc., ne sont pas expliqués à la base, ce qui semble inaccessible.</a:t>
            </a:r>
            <a:endParaRPr lang="en-CA" dirty="0">
              <a:solidFill>
                <a:srgbClr val="253643"/>
              </a:solidFill>
              <a:latin typeface="Raleway" panose="020B0503030101060003" pitchFamily="34" charset="0"/>
            </a:endParaRPr>
          </a:p>
        </p:txBody>
      </p:sp>
      <p:pic>
        <p:nvPicPr>
          <p:cNvPr id="5" name="Picture 4" descr="Infographie montrant le fonctionnement d’un certificat de placement garanti : vous investissez une somme d’argent pendant un certain temps et vous obtenez un intérêt à la fin de la période.&#10;">
            <a:extLst>
              <a:ext uri="{FF2B5EF4-FFF2-40B4-BE49-F238E27FC236}">
                <a16:creationId xmlns:a16="http://schemas.microsoft.com/office/drawing/2014/main" id="{A9A33AE4-AA7B-D58C-E800-6CEB01A910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410" y="709149"/>
            <a:ext cx="4753933" cy="1566460"/>
          </a:xfrm>
          <a:prstGeom prst="rect">
            <a:avLst/>
          </a:prstGeom>
        </p:spPr>
      </p:pic>
      <p:pic>
        <p:nvPicPr>
          <p:cNvPr id="3" name="Picture 2" descr="Diagramme montrant comment transférer de l’argent d’un compte-chèques à un compte d’épargne libre d’impôt. Il y a une chambre de 7000 $ chaque année qui continue de s’accumuler chaque année.&#10;">
            <a:extLst>
              <a:ext uri="{FF2B5EF4-FFF2-40B4-BE49-F238E27FC236}">
                <a16:creationId xmlns:a16="http://schemas.microsoft.com/office/drawing/2014/main" id="{AD694236-8A31-CADA-8CD1-212E831A28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0466" y="2618659"/>
            <a:ext cx="4578014" cy="3810317"/>
          </a:xfrm>
          <a:prstGeom prst="rect">
            <a:avLst/>
          </a:prstGeom>
        </p:spPr>
      </p:pic>
    </p:spTree>
    <p:extLst>
      <p:ext uri="{BB962C8B-B14F-4D97-AF65-F5344CB8AC3E}">
        <p14:creationId xmlns:p14="http://schemas.microsoft.com/office/powerpoint/2010/main" val="8333374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7E1CD"/>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60D0315-7060-93CA-9406-6A9C8145F98F}"/>
              </a:ext>
              <a:ext uri="{C183D7F6-B498-43B3-948B-1728B52AA6E4}">
                <adec:decorative xmlns:adec="http://schemas.microsoft.com/office/drawing/2017/decorative" val="1"/>
              </a:ext>
            </a:extLst>
          </p:cNvPr>
          <p:cNvSpPr/>
          <p:nvPr/>
        </p:nvSpPr>
        <p:spPr>
          <a:xfrm>
            <a:off x="7421526" y="0"/>
            <a:ext cx="3563974" cy="2275609"/>
          </a:xfrm>
          <a:prstGeom prst="rect">
            <a:avLst/>
          </a:prstGeom>
          <a:solidFill>
            <a:srgbClr val="2536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itle 1">
            <a:extLst>
              <a:ext uri="{FF2B5EF4-FFF2-40B4-BE49-F238E27FC236}">
                <a16:creationId xmlns:a16="http://schemas.microsoft.com/office/drawing/2014/main" id="{E12953A8-456D-37FD-B351-9E0270B021E9}"/>
              </a:ext>
            </a:extLst>
          </p:cNvPr>
          <p:cNvSpPr txBox="1">
            <a:spLocks noGrp="1"/>
          </p:cNvSpPr>
          <p:nvPr>
            <p:ph type="title" idx="4294967295"/>
          </p:nvPr>
        </p:nvSpPr>
        <p:spPr>
          <a:xfrm>
            <a:off x="7588103" y="1549189"/>
            <a:ext cx="330849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defRPr/>
            </a:pPr>
            <a:r>
              <a:rPr lang="en-CA" sz="3200" b="1" dirty="0" err="1">
                <a:solidFill>
                  <a:schemeClr val="bg1"/>
                </a:solidFill>
                <a:latin typeface="Raleway" panose="020B0503030101060003" pitchFamily="34" charset="0"/>
                <a:ea typeface="+mn-ea"/>
                <a:cs typeface="+mn-cs"/>
              </a:rPr>
              <a:t>Investir</a:t>
            </a:r>
            <a:r>
              <a:rPr lang="en-CA" sz="3200" b="1" dirty="0">
                <a:solidFill>
                  <a:schemeClr val="bg1"/>
                </a:solidFill>
                <a:latin typeface="Raleway" panose="020B0503030101060003" pitchFamily="34" charset="0"/>
                <a:ea typeface="+mn-ea"/>
                <a:cs typeface="+mn-cs"/>
              </a:rPr>
              <a:t>-</a:t>
            </a:r>
            <a:r>
              <a:rPr kumimoji="0" lang="en-CA" sz="3200" b="1" i="0" u="none" strike="noStrike" kern="1200" cap="none" spc="0" normalizeH="0" baseline="0" noProof="0" dirty="0">
                <a:ln>
                  <a:noFill/>
                </a:ln>
                <a:solidFill>
                  <a:schemeClr val="bg1"/>
                </a:solidFill>
                <a:effectLst/>
                <a:uLnTx/>
                <a:uFillTx/>
                <a:latin typeface="Raleway" panose="020B0503030101060003" pitchFamily="34" charset="0"/>
                <a:ea typeface="+mn-ea"/>
                <a:cs typeface="+mn-cs"/>
              </a:rPr>
              <a:t> TFSA</a:t>
            </a:r>
          </a:p>
        </p:txBody>
      </p:sp>
      <p:sp>
        <p:nvSpPr>
          <p:cNvPr id="8" name="TextBox 7">
            <a:extLst>
              <a:ext uri="{FF2B5EF4-FFF2-40B4-BE49-F238E27FC236}">
                <a16:creationId xmlns:a16="http://schemas.microsoft.com/office/drawing/2014/main" id="{E4A23355-0451-BD23-0DEF-0EBA57BC5D6B}"/>
              </a:ext>
            </a:extLst>
          </p:cNvPr>
          <p:cNvSpPr txBox="1"/>
          <p:nvPr/>
        </p:nvSpPr>
        <p:spPr>
          <a:xfrm>
            <a:off x="7588103" y="2609034"/>
            <a:ext cx="4122452" cy="3693319"/>
          </a:xfrm>
          <a:prstGeom prst="rect">
            <a:avLst/>
          </a:prstGeom>
          <a:noFill/>
        </p:spPr>
        <p:txBody>
          <a:bodyPr wrap="square" rtlCol="0">
            <a:spAutoFit/>
          </a:bodyPr>
          <a:lstStyle/>
          <a:p>
            <a:r>
              <a:rPr lang="fr-FR" dirty="0">
                <a:solidFill>
                  <a:srgbClr val="253643"/>
                </a:solidFill>
                <a:latin typeface="Raleway" panose="020B0503030101060003" pitchFamily="34" charset="0"/>
              </a:rPr>
              <a:t>Les comptes d’épargne libre d’impôt permettent d’investir leur argent dans un instrument de leur choix et d’obtenir un rendement libre d’impôt.</a:t>
            </a:r>
          </a:p>
          <a:p>
            <a:r>
              <a:rPr lang="fr-FR" dirty="0">
                <a:solidFill>
                  <a:srgbClr val="253643"/>
                </a:solidFill>
                <a:latin typeface="Raleway" panose="020B0503030101060003" pitchFamily="34" charset="0"/>
              </a:rPr>
              <a:t>
Pour ceux qui trouvent que la sélection d’investissements est un risque, la meilleure idée serait d’investir dans un fonds négocié en bourse (ETF), ce qui peut aider à lutter contre l’inflation ainsi qu’à constituer un patrimoine pour répondre aux besoins futurs.</a:t>
            </a:r>
            <a:endParaRPr lang="en-CA" dirty="0">
              <a:solidFill>
                <a:srgbClr val="253643"/>
              </a:solidFill>
              <a:latin typeface="Raleway" panose="020B0503030101060003" pitchFamily="34" charset="0"/>
            </a:endParaRPr>
          </a:p>
        </p:txBody>
      </p:sp>
      <p:pic>
        <p:nvPicPr>
          <p:cNvPr id="4" name="Picture 3" descr="Capture d’écran du graphique sur 10 ans de la Bourse de Toronto.&#10;&#10;">
            <a:extLst>
              <a:ext uri="{FF2B5EF4-FFF2-40B4-BE49-F238E27FC236}">
                <a16:creationId xmlns:a16="http://schemas.microsoft.com/office/drawing/2014/main" id="{08660823-F64F-1680-EEC2-FE91531EA9E6}"/>
              </a:ext>
            </a:extLst>
          </p:cNvPr>
          <p:cNvPicPr>
            <a:picLocks noChangeAspect="1"/>
          </p:cNvPicPr>
          <p:nvPr/>
        </p:nvPicPr>
        <p:blipFill rotWithShape="1">
          <a:blip r:embed="rId2">
            <a:extLst>
              <a:ext uri="{28A0092B-C50C-407E-A947-70E740481C1C}">
                <a14:useLocalDpi xmlns:a14="http://schemas.microsoft.com/office/drawing/2010/main" val="0"/>
              </a:ext>
            </a:extLst>
          </a:blip>
          <a:srcRect r="51619"/>
          <a:stretch/>
        </p:blipFill>
        <p:spPr>
          <a:xfrm>
            <a:off x="797385" y="844718"/>
            <a:ext cx="2484994" cy="1869431"/>
          </a:xfrm>
          <a:prstGeom prst="rect">
            <a:avLst/>
          </a:prstGeom>
        </p:spPr>
      </p:pic>
      <p:sp>
        <p:nvSpPr>
          <p:cNvPr id="11" name="TextBox 10">
            <a:extLst>
              <a:ext uri="{FF2B5EF4-FFF2-40B4-BE49-F238E27FC236}">
                <a16:creationId xmlns:a16="http://schemas.microsoft.com/office/drawing/2014/main" id="{5B28B8E7-012C-DD8B-1CF1-0DCB117A3A24}"/>
              </a:ext>
            </a:extLst>
          </p:cNvPr>
          <p:cNvSpPr txBox="1"/>
          <p:nvPr/>
        </p:nvSpPr>
        <p:spPr>
          <a:xfrm>
            <a:off x="481445" y="2860157"/>
            <a:ext cx="3116875" cy="1200329"/>
          </a:xfrm>
          <a:prstGeom prst="rect">
            <a:avLst/>
          </a:prstGeom>
          <a:noFill/>
        </p:spPr>
        <p:txBody>
          <a:bodyPr wrap="square" rtlCol="0">
            <a:spAutoFit/>
          </a:bodyPr>
          <a:lstStyle/>
          <a:p>
            <a:pPr algn="ctr"/>
            <a:r>
              <a:rPr lang="fr-FR" dirty="0">
                <a:latin typeface="Raleway" panose="020B0503030101060003" pitchFamily="34" charset="0"/>
              </a:rPr>
              <a:t>Marché boursier canadien</a:t>
            </a:r>
            <a:br>
              <a:rPr lang="fr-FR" dirty="0">
                <a:latin typeface="Raleway" panose="020B0503030101060003" pitchFamily="34" charset="0"/>
              </a:rPr>
            </a:br>
            <a:br>
              <a:rPr lang="fr-FR" dirty="0">
                <a:latin typeface="Raleway" panose="020B0503030101060003" pitchFamily="34" charset="0"/>
              </a:rPr>
            </a:br>
            <a:r>
              <a:rPr lang="fr-FR" dirty="0">
                <a:latin typeface="Raleway" panose="020B0503030101060003" pitchFamily="34" charset="0"/>
              </a:rPr>
              <a:t>Rendement annuel moyen de 6,5 % chaque année</a:t>
            </a:r>
            <a:endParaRPr lang="en-CA" dirty="0">
              <a:latin typeface="Raleway" panose="020B0503030101060003" pitchFamily="34" charset="0"/>
            </a:endParaRPr>
          </a:p>
        </p:txBody>
      </p:sp>
      <p:pic>
        <p:nvPicPr>
          <p:cNvPr id="2" name="Picture 1" descr="Capture d’écran du graphique sur 10 ans de l’indice S&amp;P500.&#10;">
            <a:extLst>
              <a:ext uri="{FF2B5EF4-FFF2-40B4-BE49-F238E27FC236}">
                <a16:creationId xmlns:a16="http://schemas.microsoft.com/office/drawing/2014/main" id="{4E7B8E2A-9F66-2B7C-14F1-69886BE7CBF4}"/>
              </a:ext>
            </a:extLst>
          </p:cNvPr>
          <p:cNvPicPr>
            <a:picLocks noChangeAspect="1"/>
          </p:cNvPicPr>
          <p:nvPr/>
        </p:nvPicPr>
        <p:blipFill rotWithShape="1">
          <a:blip r:embed="rId2">
            <a:extLst>
              <a:ext uri="{28A0092B-C50C-407E-A947-70E740481C1C}">
                <a14:useLocalDpi xmlns:a14="http://schemas.microsoft.com/office/drawing/2010/main" val="0"/>
              </a:ext>
            </a:extLst>
          </a:blip>
          <a:srcRect l="49723"/>
          <a:stretch/>
        </p:blipFill>
        <p:spPr>
          <a:xfrm>
            <a:off x="3800789" y="844717"/>
            <a:ext cx="2582395" cy="1869431"/>
          </a:xfrm>
          <a:prstGeom prst="rect">
            <a:avLst/>
          </a:prstGeom>
        </p:spPr>
      </p:pic>
      <p:sp>
        <p:nvSpPr>
          <p:cNvPr id="12" name="TextBox 11">
            <a:extLst>
              <a:ext uri="{FF2B5EF4-FFF2-40B4-BE49-F238E27FC236}">
                <a16:creationId xmlns:a16="http://schemas.microsoft.com/office/drawing/2014/main" id="{2848C6FC-E7EB-10F5-6BF1-7938A4613BF1}"/>
              </a:ext>
            </a:extLst>
          </p:cNvPr>
          <p:cNvSpPr txBox="1"/>
          <p:nvPr/>
        </p:nvSpPr>
        <p:spPr>
          <a:xfrm>
            <a:off x="3533550" y="2860157"/>
            <a:ext cx="3116875" cy="1200329"/>
          </a:xfrm>
          <a:prstGeom prst="rect">
            <a:avLst/>
          </a:prstGeom>
          <a:noFill/>
        </p:spPr>
        <p:txBody>
          <a:bodyPr wrap="square" rtlCol="0">
            <a:spAutoFit/>
          </a:bodyPr>
          <a:lstStyle/>
          <a:p>
            <a:pPr algn="ctr"/>
            <a:r>
              <a:rPr lang="fr-FR" dirty="0">
                <a:latin typeface="Raleway" panose="020B0503030101060003" pitchFamily="34" charset="0"/>
              </a:rPr>
              <a:t>Bourse américaine</a:t>
            </a:r>
            <a:br>
              <a:rPr lang="fr-FR" dirty="0">
                <a:latin typeface="Raleway" panose="020B0503030101060003" pitchFamily="34" charset="0"/>
              </a:rPr>
            </a:br>
            <a:br>
              <a:rPr lang="fr-FR" dirty="0">
                <a:latin typeface="Raleway" panose="020B0503030101060003" pitchFamily="34" charset="0"/>
              </a:rPr>
            </a:br>
            <a:r>
              <a:rPr lang="fr-FR" dirty="0">
                <a:latin typeface="Raleway" panose="020B0503030101060003" pitchFamily="34" charset="0"/>
              </a:rPr>
              <a:t>Rendement annuel moyen de 8 % chaque année</a:t>
            </a:r>
            <a:endParaRPr lang="en-CA" dirty="0">
              <a:latin typeface="Raleway" panose="020B0503030101060003" pitchFamily="34" charset="0"/>
            </a:endParaRPr>
          </a:p>
        </p:txBody>
      </p:sp>
      <p:pic>
        <p:nvPicPr>
          <p:cNvPr id="10" name="Picture 9" descr="Illustration d’un compte d’épargne libre d’impôt - qui montre que tout rendement que l’on obtient au fil du temps est libre d’impôt.&#10;">
            <a:extLst>
              <a:ext uri="{FF2B5EF4-FFF2-40B4-BE49-F238E27FC236}">
                <a16:creationId xmlns:a16="http://schemas.microsoft.com/office/drawing/2014/main" id="{36CBBF2A-2CA0-F08F-C81D-3CCC9761D8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2778" y="4742519"/>
            <a:ext cx="5501543" cy="1477328"/>
          </a:xfrm>
          <a:prstGeom prst="rect">
            <a:avLst/>
          </a:prstGeom>
        </p:spPr>
      </p:pic>
    </p:spTree>
    <p:extLst>
      <p:ext uri="{BB962C8B-B14F-4D97-AF65-F5344CB8AC3E}">
        <p14:creationId xmlns:p14="http://schemas.microsoft.com/office/powerpoint/2010/main" val="20273929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7E1CD"/>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778DFBA-8281-1BC6-F2D2-042DC6EB9273}"/>
              </a:ext>
              <a:ext uri="{C183D7F6-B498-43B3-948B-1728B52AA6E4}">
                <adec:decorative xmlns:adec="http://schemas.microsoft.com/office/drawing/2017/decorative" val="1"/>
              </a:ext>
            </a:extLst>
          </p:cNvPr>
          <p:cNvSpPr/>
          <p:nvPr/>
        </p:nvSpPr>
        <p:spPr>
          <a:xfrm>
            <a:off x="817880" y="1799176"/>
            <a:ext cx="5621215" cy="655497"/>
          </a:xfrm>
          <a:prstGeom prst="rect">
            <a:avLst/>
          </a:prstGeom>
          <a:solidFill>
            <a:srgbClr val="B4D4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rgbClr val="B4D4CC"/>
              </a:solidFill>
            </a:endParaRPr>
          </a:p>
        </p:txBody>
      </p:sp>
      <p:sp>
        <p:nvSpPr>
          <p:cNvPr id="16" name="Rectangle 15">
            <a:extLst>
              <a:ext uri="{FF2B5EF4-FFF2-40B4-BE49-F238E27FC236}">
                <a16:creationId xmlns:a16="http://schemas.microsoft.com/office/drawing/2014/main" id="{0F53E757-5FF3-4293-FE12-E8A9BCAA25CA}"/>
              </a:ext>
              <a:ext uri="{C183D7F6-B498-43B3-948B-1728B52AA6E4}">
                <adec:decorative xmlns:adec="http://schemas.microsoft.com/office/drawing/2017/decorative" val="1"/>
              </a:ext>
            </a:extLst>
          </p:cNvPr>
          <p:cNvSpPr/>
          <p:nvPr/>
        </p:nvSpPr>
        <p:spPr>
          <a:xfrm>
            <a:off x="1850065" y="464604"/>
            <a:ext cx="3891515" cy="655497"/>
          </a:xfrm>
          <a:prstGeom prst="rect">
            <a:avLst/>
          </a:prstGeom>
          <a:solidFill>
            <a:srgbClr val="B4D4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rgbClr val="B4D4CC"/>
              </a:solidFill>
            </a:endParaRPr>
          </a:p>
        </p:txBody>
      </p:sp>
      <p:sp>
        <p:nvSpPr>
          <p:cNvPr id="2" name="Rectangle 1">
            <a:extLst>
              <a:ext uri="{FF2B5EF4-FFF2-40B4-BE49-F238E27FC236}">
                <a16:creationId xmlns:a16="http://schemas.microsoft.com/office/drawing/2014/main" id="{F1454222-A716-8E43-85BD-016E66722C57}"/>
              </a:ext>
              <a:ext uri="{C183D7F6-B498-43B3-948B-1728B52AA6E4}">
                <adec:decorative xmlns:adec="http://schemas.microsoft.com/office/drawing/2017/decorative" val="1"/>
              </a:ext>
            </a:extLst>
          </p:cNvPr>
          <p:cNvSpPr/>
          <p:nvPr/>
        </p:nvSpPr>
        <p:spPr>
          <a:xfrm>
            <a:off x="7421526" y="0"/>
            <a:ext cx="3652874" cy="2275609"/>
          </a:xfrm>
          <a:prstGeom prst="rect">
            <a:avLst/>
          </a:prstGeom>
          <a:solidFill>
            <a:srgbClr val="2536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itle 1">
            <a:extLst>
              <a:ext uri="{FF2B5EF4-FFF2-40B4-BE49-F238E27FC236}">
                <a16:creationId xmlns:a16="http://schemas.microsoft.com/office/drawing/2014/main" id="{E12953A8-456D-37FD-B351-9E0270B021E9}"/>
              </a:ext>
            </a:extLst>
          </p:cNvPr>
          <p:cNvSpPr txBox="1">
            <a:spLocks noGrp="1"/>
          </p:cNvSpPr>
          <p:nvPr>
            <p:ph type="title" idx="4294967295"/>
          </p:nvPr>
        </p:nvSpPr>
        <p:spPr>
          <a:xfrm>
            <a:off x="7588103" y="1549189"/>
            <a:ext cx="460389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defRPr/>
            </a:pPr>
            <a:r>
              <a:rPr lang="en-CA" sz="3200" b="1" dirty="0" err="1">
                <a:solidFill>
                  <a:schemeClr val="bg1"/>
                </a:solidFill>
                <a:latin typeface="Raleway" panose="020B0503030101060003" pitchFamily="34" charset="0"/>
                <a:ea typeface="+mn-ea"/>
                <a:cs typeface="+mn-cs"/>
              </a:rPr>
              <a:t>Investir</a:t>
            </a:r>
            <a:r>
              <a:rPr lang="en-CA" sz="3200" b="1" dirty="0">
                <a:solidFill>
                  <a:schemeClr val="bg1"/>
                </a:solidFill>
                <a:latin typeface="Raleway" panose="020B0503030101060003" pitchFamily="34" charset="0"/>
                <a:ea typeface="+mn-ea"/>
                <a:cs typeface="+mn-cs"/>
              </a:rPr>
              <a:t>-</a:t>
            </a:r>
            <a:r>
              <a:rPr kumimoji="0" lang="en-CA" sz="3200" b="1" i="0" u="none" strike="noStrike" kern="1200" cap="none" spc="0" normalizeH="0" baseline="0" noProof="0" dirty="0">
                <a:ln>
                  <a:noFill/>
                </a:ln>
                <a:solidFill>
                  <a:schemeClr val="bg1"/>
                </a:solidFill>
                <a:effectLst/>
                <a:uLnTx/>
                <a:uFillTx/>
                <a:latin typeface="Raleway" panose="020B0503030101060003" pitchFamily="34" charset="0"/>
                <a:ea typeface="+mn-ea"/>
                <a:cs typeface="+mn-cs"/>
              </a:rPr>
              <a:t> ETF 1</a:t>
            </a:r>
          </a:p>
        </p:txBody>
      </p:sp>
      <p:sp>
        <p:nvSpPr>
          <p:cNvPr id="8" name="TextBox 7">
            <a:extLst>
              <a:ext uri="{FF2B5EF4-FFF2-40B4-BE49-F238E27FC236}">
                <a16:creationId xmlns:a16="http://schemas.microsoft.com/office/drawing/2014/main" id="{E4A23355-0451-BD23-0DEF-0EBA57BC5D6B}"/>
              </a:ext>
            </a:extLst>
          </p:cNvPr>
          <p:cNvSpPr txBox="1"/>
          <p:nvPr/>
        </p:nvSpPr>
        <p:spPr>
          <a:xfrm>
            <a:off x="7588103" y="2609034"/>
            <a:ext cx="3652874" cy="3139321"/>
          </a:xfrm>
          <a:prstGeom prst="rect">
            <a:avLst/>
          </a:prstGeom>
          <a:noFill/>
        </p:spPr>
        <p:txBody>
          <a:bodyPr wrap="square" rtlCol="0">
            <a:spAutoFit/>
          </a:bodyPr>
          <a:lstStyle/>
          <a:p>
            <a:r>
              <a:rPr lang="en-US" dirty="0">
                <a:solidFill>
                  <a:srgbClr val="253643"/>
                </a:solidFill>
                <a:effectLst/>
                <a:latin typeface="Raleway" panose="020B0503030101060003" pitchFamily="34" charset="0"/>
              </a:rPr>
              <a:t>TFSA’s </a:t>
            </a:r>
            <a:r>
              <a:rPr lang="fr-FR" dirty="0">
                <a:solidFill>
                  <a:srgbClr val="253643"/>
                </a:solidFill>
                <a:latin typeface="Raleway" panose="020B0503030101060003" pitchFamily="34" charset="0"/>
              </a:rPr>
              <a:t>permettent d’investir dans des FNB, qui sont essentiellement un panier des sociétés les plus négociées en bourse.
Ces entreprises font l’objet d’un suivi continu et d’un remaniement au fil du temps par les opérateurs, ce qui minimise les risques et permet une croissance régulière.</a:t>
            </a:r>
            <a:endParaRPr lang="en-CA" dirty="0">
              <a:solidFill>
                <a:srgbClr val="253643"/>
              </a:solidFill>
              <a:latin typeface="Raleway" panose="020B0503030101060003" pitchFamily="34" charset="0"/>
            </a:endParaRPr>
          </a:p>
        </p:txBody>
      </p:sp>
      <p:sp>
        <p:nvSpPr>
          <p:cNvPr id="14" name="Rectangle 13">
            <a:extLst>
              <a:ext uri="{FF2B5EF4-FFF2-40B4-BE49-F238E27FC236}">
                <a16:creationId xmlns:a16="http://schemas.microsoft.com/office/drawing/2014/main" id="{E5CAFAC1-3314-ACFB-F8FF-85EA39016783}"/>
              </a:ext>
              <a:ext uri="{C183D7F6-B498-43B3-948B-1728B52AA6E4}">
                <adec:decorative xmlns:adec="http://schemas.microsoft.com/office/drawing/2017/decorative" val="1"/>
              </a:ext>
            </a:extLst>
          </p:cNvPr>
          <p:cNvSpPr/>
          <p:nvPr/>
        </p:nvSpPr>
        <p:spPr>
          <a:xfrm>
            <a:off x="2115094" y="1120101"/>
            <a:ext cx="3432149" cy="429088"/>
          </a:xfrm>
          <a:prstGeom prst="rect">
            <a:avLst/>
          </a:prstGeom>
          <a:solidFill>
            <a:srgbClr val="2536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Title 1">
            <a:extLst>
              <a:ext uri="{FF2B5EF4-FFF2-40B4-BE49-F238E27FC236}">
                <a16:creationId xmlns:a16="http://schemas.microsoft.com/office/drawing/2014/main" id="{EB749D10-FC5F-D9CD-0662-472B181E6767}"/>
              </a:ext>
            </a:extLst>
          </p:cNvPr>
          <p:cNvSpPr txBox="1">
            <a:spLocks/>
          </p:cNvSpPr>
          <p:nvPr/>
        </p:nvSpPr>
        <p:spPr>
          <a:xfrm>
            <a:off x="1890628" y="547031"/>
            <a:ext cx="3775742" cy="4616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defRPr/>
            </a:pPr>
            <a:r>
              <a:rPr lang="en-CA" sz="2400" b="1" dirty="0">
                <a:solidFill>
                  <a:srgbClr val="253643"/>
                </a:solidFill>
                <a:latin typeface="Raleway" panose="020B0503030101060003" pitchFamily="34" charset="0"/>
                <a:ea typeface="+mn-ea"/>
                <a:cs typeface="+mn-cs"/>
              </a:rPr>
              <a:t>Bourse de Toronto</a:t>
            </a:r>
          </a:p>
        </p:txBody>
      </p:sp>
      <p:sp>
        <p:nvSpPr>
          <p:cNvPr id="15" name="Title 1">
            <a:extLst>
              <a:ext uri="{FF2B5EF4-FFF2-40B4-BE49-F238E27FC236}">
                <a16:creationId xmlns:a16="http://schemas.microsoft.com/office/drawing/2014/main" id="{8F6E7836-65DD-BADB-EA9A-7646E233EE15}"/>
              </a:ext>
            </a:extLst>
          </p:cNvPr>
          <p:cNvSpPr txBox="1">
            <a:spLocks/>
          </p:cNvSpPr>
          <p:nvPr/>
        </p:nvSpPr>
        <p:spPr>
          <a:xfrm>
            <a:off x="2008174" y="1149079"/>
            <a:ext cx="3575295"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defRPr/>
            </a:pPr>
            <a:r>
              <a:rPr lang="en-CA" sz="2000" b="1" dirty="0">
                <a:solidFill>
                  <a:schemeClr val="bg1"/>
                </a:solidFill>
                <a:latin typeface="Raleway" panose="020B0503030101060003" pitchFamily="34" charset="0"/>
                <a:ea typeface="+mn-ea"/>
                <a:cs typeface="+mn-cs"/>
              </a:rPr>
              <a:t>MARCHÉ AUX FRUITS SECS</a:t>
            </a:r>
          </a:p>
        </p:txBody>
      </p:sp>
      <p:sp>
        <p:nvSpPr>
          <p:cNvPr id="18" name="Rectangle 17">
            <a:extLst>
              <a:ext uri="{FF2B5EF4-FFF2-40B4-BE49-F238E27FC236}">
                <a16:creationId xmlns:a16="http://schemas.microsoft.com/office/drawing/2014/main" id="{DDE9BF2E-0E58-7F22-4184-BEE1883C0DC7}"/>
              </a:ext>
              <a:ext uri="{C183D7F6-B498-43B3-948B-1728B52AA6E4}">
                <adec:decorative xmlns:adec="http://schemas.microsoft.com/office/drawing/2017/decorative" val="1"/>
              </a:ext>
            </a:extLst>
          </p:cNvPr>
          <p:cNvSpPr/>
          <p:nvPr/>
        </p:nvSpPr>
        <p:spPr>
          <a:xfrm>
            <a:off x="2054917" y="2454673"/>
            <a:ext cx="3229463" cy="429088"/>
          </a:xfrm>
          <a:prstGeom prst="rect">
            <a:avLst/>
          </a:prstGeom>
          <a:solidFill>
            <a:srgbClr val="2536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itle 1">
            <a:extLst>
              <a:ext uri="{FF2B5EF4-FFF2-40B4-BE49-F238E27FC236}">
                <a16:creationId xmlns:a16="http://schemas.microsoft.com/office/drawing/2014/main" id="{051F240B-CBC7-56F1-5BD5-A76996C7BAB9}"/>
              </a:ext>
            </a:extLst>
          </p:cNvPr>
          <p:cNvSpPr txBox="1">
            <a:spLocks/>
          </p:cNvSpPr>
          <p:nvPr/>
        </p:nvSpPr>
        <p:spPr>
          <a:xfrm>
            <a:off x="876102" y="1881603"/>
            <a:ext cx="5562993" cy="4616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defRPr/>
            </a:pPr>
            <a:r>
              <a:rPr lang="fr-FR" sz="2400" b="1" dirty="0">
                <a:solidFill>
                  <a:srgbClr val="253643"/>
                </a:solidFill>
                <a:latin typeface="Raleway" panose="020B0503030101060003" pitchFamily="34" charset="0"/>
                <a:ea typeface="+mn-ea"/>
                <a:cs typeface="+mn-cs"/>
              </a:rPr>
              <a:t>Panier des 60 meilleures entreprises</a:t>
            </a:r>
            <a:endParaRPr lang="en-CA" sz="2400" b="1" dirty="0">
              <a:solidFill>
                <a:srgbClr val="253643"/>
              </a:solidFill>
              <a:latin typeface="Raleway" panose="020B0503030101060003" pitchFamily="34" charset="0"/>
              <a:ea typeface="+mn-ea"/>
              <a:cs typeface="+mn-cs"/>
            </a:endParaRPr>
          </a:p>
        </p:txBody>
      </p:sp>
      <p:sp>
        <p:nvSpPr>
          <p:cNvPr id="19" name="Title 1">
            <a:extLst>
              <a:ext uri="{FF2B5EF4-FFF2-40B4-BE49-F238E27FC236}">
                <a16:creationId xmlns:a16="http://schemas.microsoft.com/office/drawing/2014/main" id="{403C1627-6C36-F11F-7319-5D453C943C1E}"/>
              </a:ext>
            </a:extLst>
          </p:cNvPr>
          <p:cNvSpPr txBox="1">
            <a:spLocks/>
          </p:cNvSpPr>
          <p:nvPr/>
        </p:nvSpPr>
        <p:spPr>
          <a:xfrm>
            <a:off x="1994191" y="2483651"/>
            <a:ext cx="3326813"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defRPr/>
            </a:pPr>
            <a:r>
              <a:rPr lang="en-CA" sz="2000" b="1" dirty="0">
                <a:solidFill>
                  <a:schemeClr val="bg1"/>
                </a:solidFill>
                <a:latin typeface="Raleway" panose="020B0503030101060003" pitchFamily="34" charset="0"/>
                <a:ea typeface="+mn-ea"/>
                <a:cs typeface="+mn-cs"/>
              </a:rPr>
              <a:t>MEILLEURS FRUITS SECS</a:t>
            </a:r>
          </a:p>
        </p:txBody>
      </p:sp>
      <p:pic>
        <p:nvPicPr>
          <p:cNvPr id="5" name="Picture 4" descr="De gauche à droite : arachides, noix de cajou, amandes et noix.&#10;&#10;">
            <a:extLst>
              <a:ext uri="{FF2B5EF4-FFF2-40B4-BE49-F238E27FC236}">
                <a16:creationId xmlns:a16="http://schemas.microsoft.com/office/drawing/2014/main" id="{90D8DD26-45A7-5BC1-10DD-2C5951E2E5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15094" y="3339574"/>
            <a:ext cx="3326813" cy="812152"/>
          </a:xfrm>
          <a:prstGeom prst="rect">
            <a:avLst/>
          </a:prstGeom>
        </p:spPr>
      </p:pic>
      <p:pic>
        <p:nvPicPr>
          <p:cNvPr id="13" name="Picture 12" descr="Un sac de fruits secs sélectionnés indiquant le fonctionnement d’un sac d’actions ou d’un ETF.&#10;">
            <a:extLst>
              <a:ext uri="{FF2B5EF4-FFF2-40B4-BE49-F238E27FC236}">
                <a16:creationId xmlns:a16="http://schemas.microsoft.com/office/drawing/2014/main" id="{0A5F6236-BA84-C427-C2F7-FE59593C1F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3104" y="4286143"/>
            <a:ext cx="1650794" cy="1955556"/>
          </a:xfrm>
          <a:prstGeom prst="rect">
            <a:avLst/>
          </a:prstGeom>
        </p:spPr>
      </p:pic>
    </p:spTree>
    <p:extLst>
      <p:ext uri="{BB962C8B-B14F-4D97-AF65-F5344CB8AC3E}">
        <p14:creationId xmlns:p14="http://schemas.microsoft.com/office/powerpoint/2010/main" val="37239571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7E1CD"/>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7643717A-BB9A-87F7-5039-F581049D2184}"/>
              </a:ext>
              <a:ext uri="{C183D7F6-B498-43B3-948B-1728B52AA6E4}">
                <adec:decorative xmlns:adec="http://schemas.microsoft.com/office/drawing/2017/decorative" val="1"/>
              </a:ext>
            </a:extLst>
          </p:cNvPr>
          <p:cNvSpPr/>
          <p:nvPr/>
        </p:nvSpPr>
        <p:spPr>
          <a:xfrm>
            <a:off x="621793" y="5237749"/>
            <a:ext cx="2592218" cy="391964"/>
          </a:xfrm>
          <a:prstGeom prst="rect">
            <a:avLst/>
          </a:prstGeom>
          <a:noFill/>
          <a:ln>
            <a:solidFill>
              <a:srgbClr val="25364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rgbClr val="B4D4CC"/>
              </a:solidFill>
            </a:endParaRPr>
          </a:p>
        </p:txBody>
      </p:sp>
      <p:sp>
        <p:nvSpPr>
          <p:cNvPr id="2" name="Rectangle 1">
            <a:extLst>
              <a:ext uri="{FF2B5EF4-FFF2-40B4-BE49-F238E27FC236}">
                <a16:creationId xmlns:a16="http://schemas.microsoft.com/office/drawing/2014/main" id="{F1454222-A716-8E43-85BD-016E66722C57}"/>
              </a:ext>
              <a:ext uri="{C183D7F6-B498-43B3-948B-1728B52AA6E4}">
                <adec:decorative xmlns:adec="http://schemas.microsoft.com/office/drawing/2017/decorative" val="1"/>
              </a:ext>
            </a:extLst>
          </p:cNvPr>
          <p:cNvSpPr/>
          <p:nvPr/>
        </p:nvSpPr>
        <p:spPr>
          <a:xfrm>
            <a:off x="7421526" y="0"/>
            <a:ext cx="3640174" cy="2275609"/>
          </a:xfrm>
          <a:prstGeom prst="rect">
            <a:avLst/>
          </a:prstGeom>
          <a:solidFill>
            <a:srgbClr val="2536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itle 1">
            <a:extLst>
              <a:ext uri="{FF2B5EF4-FFF2-40B4-BE49-F238E27FC236}">
                <a16:creationId xmlns:a16="http://schemas.microsoft.com/office/drawing/2014/main" id="{E12953A8-456D-37FD-B351-9E0270B021E9}"/>
              </a:ext>
            </a:extLst>
          </p:cNvPr>
          <p:cNvSpPr txBox="1">
            <a:spLocks noGrp="1"/>
          </p:cNvSpPr>
          <p:nvPr>
            <p:ph type="title" idx="4294967295"/>
          </p:nvPr>
        </p:nvSpPr>
        <p:spPr>
          <a:xfrm>
            <a:off x="7588103" y="1549189"/>
            <a:ext cx="460389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defRPr/>
            </a:pPr>
            <a:r>
              <a:rPr lang="en-CA" sz="3200" b="1" dirty="0" err="1">
                <a:solidFill>
                  <a:schemeClr val="bg1"/>
                </a:solidFill>
                <a:latin typeface="Raleway" panose="020B0503030101060003" pitchFamily="34" charset="0"/>
                <a:ea typeface="+mn-ea"/>
                <a:cs typeface="+mn-cs"/>
              </a:rPr>
              <a:t>Investir</a:t>
            </a:r>
            <a:r>
              <a:rPr kumimoji="0" lang="en-CA" sz="3200" b="1" i="0" u="none" strike="noStrike" kern="1200" cap="none" spc="0" normalizeH="0" baseline="0" noProof="0" dirty="0">
                <a:ln>
                  <a:noFill/>
                </a:ln>
                <a:solidFill>
                  <a:schemeClr val="bg1"/>
                </a:solidFill>
                <a:effectLst/>
                <a:uLnTx/>
                <a:uFillTx/>
                <a:latin typeface="Raleway" panose="020B0503030101060003" pitchFamily="34" charset="0"/>
                <a:ea typeface="+mn-ea"/>
                <a:cs typeface="+mn-cs"/>
              </a:rPr>
              <a:t>- ETF 2</a:t>
            </a:r>
          </a:p>
        </p:txBody>
      </p:sp>
      <p:sp>
        <p:nvSpPr>
          <p:cNvPr id="8" name="TextBox 7">
            <a:extLst>
              <a:ext uri="{FF2B5EF4-FFF2-40B4-BE49-F238E27FC236}">
                <a16:creationId xmlns:a16="http://schemas.microsoft.com/office/drawing/2014/main" id="{E4A23355-0451-BD23-0DEF-0EBA57BC5D6B}"/>
              </a:ext>
            </a:extLst>
          </p:cNvPr>
          <p:cNvSpPr txBox="1"/>
          <p:nvPr/>
        </p:nvSpPr>
        <p:spPr>
          <a:xfrm>
            <a:off x="7588102" y="2609034"/>
            <a:ext cx="4380377" cy="2585323"/>
          </a:xfrm>
          <a:prstGeom prst="rect">
            <a:avLst/>
          </a:prstGeom>
          <a:noFill/>
        </p:spPr>
        <p:txBody>
          <a:bodyPr wrap="square" rtlCol="0">
            <a:spAutoFit/>
          </a:bodyPr>
          <a:lstStyle/>
          <a:p>
            <a:r>
              <a:rPr lang="en-US" dirty="0">
                <a:solidFill>
                  <a:srgbClr val="253643"/>
                </a:solidFill>
                <a:effectLst/>
                <a:latin typeface="Raleway" panose="020B0503030101060003" pitchFamily="34" charset="0"/>
              </a:rPr>
              <a:t>ETF’s </a:t>
            </a:r>
            <a:r>
              <a:rPr lang="fr-FR" dirty="0">
                <a:solidFill>
                  <a:srgbClr val="253643"/>
                </a:solidFill>
                <a:latin typeface="Raleway" panose="020B0503030101060003" pitchFamily="34" charset="0"/>
              </a:rPr>
              <a:t>sont également conçus en fonction de l’éthique d’investissement des personnes. </a:t>
            </a:r>
          </a:p>
          <a:p>
            <a:r>
              <a:rPr lang="fr-FR" dirty="0">
                <a:solidFill>
                  <a:srgbClr val="253643"/>
                </a:solidFill>
                <a:latin typeface="Raleway" panose="020B0503030101060003" pitchFamily="34" charset="0"/>
              </a:rPr>
              <a:t>
Par exemple, il est possible d’investir dans des entreprises qui pratiquent les facteurs ESG, qui sont respectueuses de l’environnement, qui soutiennent l’équité et l’inclusion, </a:t>
            </a:r>
            <a:r>
              <a:rPr lang="fr-FR" dirty="0" err="1">
                <a:solidFill>
                  <a:srgbClr val="253643"/>
                </a:solidFill>
                <a:latin typeface="Raleway" panose="020B0503030101060003" pitchFamily="34" charset="0"/>
              </a:rPr>
              <a:t>etc</a:t>
            </a:r>
            <a:r>
              <a:rPr lang="en-US" dirty="0">
                <a:solidFill>
                  <a:srgbClr val="253643"/>
                </a:solidFill>
                <a:effectLst/>
                <a:latin typeface="Raleway" panose="020B0503030101060003" pitchFamily="34" charset="0"/>
              </a:rPr>
              <a:t>.</a:t>
            </a:r>
            <a:endParaRPr lang="en-CA" dirty="0">
              <a:solidFill>
                <a:srgbClr val="253643"/>
              </a:solidFill>
              <a:latin typeface="Raleway" panose="020B0503030101060003" pitchFamily="34" charset="0"/>
            </a:endParaRPr>
          </a:p>
        </p:txBody>
      </p:sp>
      <p:pic>
        <p:nvPicPr>
          <p:cNvPr id="13" name="Picture 12" descr="Un sac de fruits secs sélectionnés indiquant le fonctionnement d’un sac d’actions ou d’un ETF.&#10;">
            <a:extLst>
              <a:ext uri="{FF2B5EF4-FFF2-40B4-BE49-F238E27FC236}">
                <a16:creationId xmlns:a16="http://schemas.microsoft.com/office/drawing/2014/main" id="{0A5F6236-BA84-C427-C2F7-FE59593C1F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0283" y="670742"/>
            <a:ext cx="1650794" cy="1955556"/>
          </a:xfrm>
          <a:prstGeom prst="rect">
            <a:avLst/>
          </a:prstGeom>
        </p:spPr>
      </p:pic>
      <p:sp>
        <p:nvSpPr>
          <p:cNvPr id="16" name="Rectangle 15">
            <a:extLst>
              <a:ext uri="{FF2B5EF4-FFF2-40B4-BE49-F238E27FC236}">
                <a16:creationId xmlns:a16="http://schemas.microsoft.com/office/drawing/2014/main" id="{0F53E757-5FF3-4293-FE12-E8A9BCAA25CA}"/>
              </a:ext>
              <a:ext uri="{C183D7F6-B498-43B3-948B-1728B52AA6E4}">
                <adec:decorative xmlns:adec="http://schemas.microsoft.com/office/drawing/2017/decorative" val="1"/>
              </a:ext>
            </a:extLst>
          </p:cNvPr>
          <p:cNvSpPr/>
          <p:nvPr/>
        </p:nvSpPr>
        <p:spPr>
          <a:xfrm>
            <a:off x="335278" y="3217024"/>
            <a:ext cx="6156959" cy="755355"/>
          </a:xfrm>
          <a:prstGeom prst="rect">
            <a:avLst/>
          </a:prstGeom>
          <a:solidFill>
            <a:srgbClr val="B4D4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rgbClr val="B4D4CC"/>
              </a:solidFill>
            </a:endParaRPr>
          </a:p>
        </p:txBody>
      </p:sp>
      <p:sp>
        <p:nvSpPr>
          <p:cNvPr id="17" name="Title 1">
            <a:extLst>
              <a:ext uri="{FF2B5EF4-FFF2-40B4-BE49-F238E27FC236}">
                <a16:creationId xmlns:a16="http://schemas.microsoft.com/office/drawing/2014/main" id="{EB749D10-FC5F-D9CD-0662-472B181E6767}"/>
              </a:ext>
            </a:extLst>
          </p:cNvPr>
          <p:cNvSpPr txBox="1">
            <a:spLocks/>
          </p:cNvSpPr>
          <p:nvPr/>
        </p:nvSpPr>
        <p:spPr>
          <a:xfrm>
            <a:off x="335279" y="3273566"/>
            <a:ext cx="615695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lang="en-CA" sz="1800" b="1" dirty="0">
                <a:solidFill>
                  <a:srgbClr val="253643"/>
                </a:solidFill>
                <a:latin typeface="Raleway" panose="020B0503030101060003" pitchFamily="34" charset="0"/>
                <a:ea typeface="+mn-ea"/>
                <a:cs typeface="+mn-cs"/>
              </a:rPr>
              <a:t>1 ETF- </a:t>
            </a:r>
            <a:r>
              <a:rPr lang="en-CA" sz="1800" dirty="0">
                <a:solidFill>
                  <a:srgbClr val="253643"/>
                </a:solidFill>
                <a:latin typeface="Raleway" panose="020B0503030101060003" pitchFamily="34" charset="0"/>
                <a:ea typeface="+mn-ea"/>
                <a:cs typeface="+mn-cs"/>
              </a:rPr>
              <a:t>7% RBC, 6% TD, 5.5% Enbridge, 4.3% Shopify, 3.7% Manulife, 4.1% BMO, 3.2% Canadian Tire, 2% Loblaw</a:t>
            </a:r>
          </a:p>
        </p:txBody>
      </p:sp>
      <p:sp>
        <p:nvSpPr>
          <p:cNvPr id="3" name="Rectangle 2">
            <a:extLst>
              <a:ext uri="{FF2B5EF4-FFF2-40B4-BE49-F238E27FC236}">
                <a16:creationId xmlns:a16="http://schemas.microsoft.com/office/drawing/2014/main" id="{3C2CDA0E-9938-4FCA-4750-E0AED5D17EC8}"/>
              </a:ext>
              <a:ext uri="{C183D7F6-B498-43B3-948B-1728B52AA6E4}">
                <adec:decorative xmlns:adec="http://schemas.microsoft.com/office/drawing/2017/decorative" val="1"/>
              </a:ext>
            </a:extLst>
          </p:cNvPr>
          <p:cNvSpPr/>
          <p:nvPr/>
        </p:nvSpPr>
        <p:spPr>
          <a:xfrm>
            <a:off x="335278" y="3974608"/>
            <a:ext cx="6156958" cy="1079385"/>
          </a:xfrm>
          <a:prstGeom prst="rect">
            <a:avLst/>
          </a:prstGeom>
          <a:solidFill>
            <a:srgbClr val="2536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rgbClr val="B4D4CC"/>
              </a:solidFill>
            </a:endParaRPr>
          </a:p>
        </p:txBody>
      </p:sp>
      <p:sp>
        <p:nvSpPr>
          <p:cNvPr id="4" name="Title 1">
            <a:extLst>
              <a:ext uri="{FF2B5EF4-FFF2-40B4-BE49-F238E27FC236}">
                <a16:creationId xmlns:a16="http://schemas.microsoft.com/office/drawing/2014/main" id="{B0E58C5D-CFA3-3289-7D69-48A88015C42C}"/>
              </a:ext>
            </a:extLst>
          </p:cNvPr>
          <p:cNvSpPr txBox="1">
            <a:spLocks/>
          </p:cNvSpPr>
          <p:nvPr/>
        </p:nvSpPr>
        <p:spPr>
          <a:xfrm>
            <a:off x="335278" y="4039120"/>
            <a:ext cx="6156958" cy="9233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lang="fr-FR" sz="1800" b="1" dirty="0">
                <a:solidFill>
                  <a:srgbClr val="FAF8F2"/>
                </a:solidFill>
                <a:latin typeface="Raleway" panose="020B0503030101060003" pitchFamily="34" charset="0"/>
                <a:ea typeface="+mn-ea"/>
                <a:cs typeface="+mn-cs"/>
              </a:rPr>
              <a:t>Sachet de 100 g = 16 g de noix de cajou, 12 g d’amandes, 20 g de noix, 15 g de noix de pécan, 18 g de raisins secs, 19 g de pistaches</a:t>
            </a:r>
            <a:endParaRPr lang="en-CA" sz="1800" dirty="0">
              <a:solidFill>
                <a:srgbClr val="FAF8F2"/>
              </a:solidFill>
              <a:latin typeface="Raleway" panose="020B0503030101060003" pitchFamily="34" charset="0"/>
              <a:ea typeface="+mn-ea"/>
              <a:cs typeface="+mn-cs"/>
            </a:endParaRPr>
          </a:p>
        </p:txBody>
      </p:sp>
      <p:sp>
        <p:nvSpPr>
          <p:cNvPr id="10" name="TextBox 9">
            <a:extLst>
              <a:ext uri="{FF2B5EF4-FFF2-40B4-BE49-F238E27FC236}">
                <a16:creationId xmlns:a16="http://schemas.microsoft.com/office/drawing/2014/main" id="{D04FBDA9-7AD9-543B-FC94-85B898E4303F}"/>
              </a:ext>
            </a:extLst>
          </p:cNvPr>
          <p:cNvSpPr txBox="1"/>
          <p:nvPr/>
        </p:nvSpPr>
        <p:spPr>
          <a:xfrm>
            <a:off x="652273" y="5256037"/>
            <a:ext cx="2510937" cy="369332"/>
          </a:xfrm>
          <a:prstGeom prst="rect">
            <a:avLst/>
          </a:prstGeom>
          <a:noFill/>
        </p:spPr>
        <p:txBody>
          <a:bodyPr wrap="square" rtlCol="0">
            <a:spAutoFit/>
          </a:bodyPr>
          <a:lstStyle/>
          <a:p>
            <a:pPr algn="ctr"/>
            <a:r>
              <a:rPr lang="en-US" b="1" dirty="0" err="1">
                <a:solidFill>
                  <a:srgbClr val="253643"/>
                </a:solidFill>
                <a:latin typeface="Raleway" panose="020B0503030101060003" pitchFamily="34" charset="0"/>
              </a:rPr>
              <a:t>Risque</a:t>
            </a:r>
            <a:r>
              <a:rPr lang="en-US" b="1" dirty="0">
                <a:solidFill>
                  <a:srgbClr val="253643"/>
                </a:solidFill>
                <a:latin typeface="Raleway" panose="020B0503030101060003" pitchFamily="34" charset="0"/>
              </a:rPr>
              <a:t> </a:t>
            </a:r>
            <a:r>
              <a:rPr lang="en-US" b="1" dirty="0" err="1">
                <a:solidFill>
                  <a:srgbClr val="253643"/>
                </a:solidFill>
                <a:latin typeface="Raleway" panose="020B0503030101060003" pitchFamily="34" charset="0"/>
              </a:rPr>
              <a:t>faible</a:t>
            </a:r>
            <a:endParaRPr lang="en-CA" b="1" dirty="0">
              <a:solidFill>
                <a:srgbClr val="253643"/>
              </a:solidFill>
              <a:latin typeface="Raleway" panose="020B0503030101060003" pitchFamily="34" charset="0"/>
            </a:endParaRPr>
          </a:p>
        </p:txBody>
      </p:sp>
      <p:sp>
        <p:nvSpPr>
          <p:cNvPr id="11" name="TextBox 10">
            <a:extLst>
              <a:ext uri="{FF2B5EF4-FFF2-40B4-BE49-F238E27FC236}">
                <a16:creationId xmlns:a16="http://schemas.microsoft.com/office/drawing/2014/main" id="{903353E8-EB32-A079-CA16-D2A12B23A4FB}"/>
              </a:ext>
            </a:extLst>
          </p:cNvPr>
          <p:cNvSpPr txBox="1"/>
          <p:nvPr/>
        </p:nvSpPr>
        <p:spPr>
          <a:xfrm>
            <a:off x="3717143" y="5228510"/>
            <a:ext cx="2592218" cy="369332"/>
          </a:xfrm>
          <a:prstGeom prst="rect">
            <a:avLst/>
          </a:prstGeom>
          <a:noFill/>
        </p:spPr>
        <p:txBody>
          <a:bodyPr wrap="square" rtlCol="0">
            <a:spAutoFit/>
          </a:bodyPr>
          <a:lstStyle/>
          <a:p>
            <a:pPr algn="ctr"/>
            <a:r>
              <a:rPr lang="en-US" b="1" dirty="0">
                <a:solidFill>
                  <a:srgbClr val="253643"/>
                </a:solidFill>
                <a:latin typeface="Raleway" panose="020B0503030101060003" pitchFamily="34" charset="0"/>
              </a:rPr>
              <a:t>Exposition </a:t>
            </a:r>
            <a:r>
              <a:rPr lang="en-US" b="1" dirty="0" err="1">
                <a:solidFill>
                  <a:srgbClr val="253643"/>
                </a:solidFill>
                <a:latin typeface="Raleway" panose="020B0503030101060003" pitchFamily="34" charset="0"/>
              </a:rPr>
              <a:t>diversifiée</a:t>
            </a:r>
            <a:endParaRPr lang="en-CA" b="1" dirty="0">
              <a:solidFill>
                <a:srgbClr val="253643"/>
              </a:solidFill>
              <a:latin typeface="Raleway" panose="020B0503030101060003" pitchFamily="34" charset="0"/>
            </a:endParaRPr>
          </a:p>
        </p:txBody>
      </p:sp>
      <p:sp>
        <p:nvSpPr>
          <p:cNvPr id="12" name="TextBox 11">
            <a:extLst>
              <a:ext uri="{FF2B5EF4-FFF2-40B4-BE49-F238E27FC236}">
                <a16:creationId xmlns:a16="http://schemas.microsoft.com/office/drawing/2014/main" id="{007FDF79-1328-EB4B-47D7-0A922CF68E42}"/>
              </a:ext>
            </a:extLst>
          </p:cNvPr>
          <p:cNvSpPr txBox="1"/>
          <p:nvPr/>
        </p:nvSpPr>
        <p:spPr>
          <a:xfrm>
            <a:off x="621793" y="5817926"/>
            <a:ext cx="2510937" cy="646331"/>
          </a:xfrm>
          <a:prstGeom prst="rect">
            <a:avLst/>
          </a:prstGeom>
          <a:noFill/>
        </p:spPr>
        <p:txBody>
          <a:bodyPr wrap="square" rtlCol="0">
            <a:spAutoFit/>
          </a:bodyPr>
          <a:lstStyle/>
          <a:p>
            <a:pPr algn="ctr"/>
            <a:r>
              <a:rPr lang="fr-FR" b="1" dirty="0">
                <a:solidFill>
                  <a:srgbClr val="253643"/>
                </a:solidFill>
                <a:latin typeface="Raleway" panose="020B0503030101060003" pitchFamily="34" charset="0"/>
              </a:rPr>
              <a:t>Le meilleur de sa catégorie</a:t>
            </a:r>
            <a:endParaRPr lang="en-CA" b="1" dirty="0">
              <a:solidFill>
                <a:srgbClr val="253643"/>
              </a:solidFill>
              <a:latin typeface="Raleway" panose="020B0503030101060003" pitchFamily="34" charset="0"/>
            </a:endParaRPr>
          </a:p>
        </p:txBody>
      </p:sp>
      <p:sp>
        <p:nvSpPr>
          <p:cNvPr id="22" name="TextBox 21">
            <a:extLst>
              <a:ext uri="{FF2B5EF4-FFF2-40B4-BE49-F238E27FC236}">
                <a16:creationId xmlns:a16="http://schemas.microsoft.com/office/drawing/2014/main" id="{36A82D51-CEDD-C36F-8BB2-C99C8A314A67}"/>
              </a:ext>
            </a:extLst>
          </p:cNvPr>
          <p:cNvSpPr txBox="1"/>
          <p:nvPr/>
        </p:nvSpPr>
        <p:spPr>
          <a:xfrm>
            <a:off x="3798423" y="5824784"/>
            <a:ext cx="2510937" cy="369332"/>
          </a:xfrm>
          <a:prstGeom prst="rect">
            <a:avLst/>
          </a:prstGeom>
          <a:noFill/>
        </p:spPr>
        <p:txBody>
          <a:bodyPr wrap="square" rtlCol="0">
            <a:spAutoFit/>
          </a:bodyPr>
          <a:lstStyle/>
          <a:p>
            <a:pPr algn="ctr"/>
            <a:r>
              <a:rPr lang="en-US" b="1" dirty="0">
                <a:solidFill>
                  <a:srgbClr val="253643"/>
                </a:solidFill>
                <a:latin typeface="Raleway" panose="020B0503030101060003" pitchFamily="34" charset="0"/>
              </a:rPr>
              <a:t>Frais </a:t>
            </a:r>
            <a:r>
              <a:rPr lang="en-US" b="1" dirty="0" err="1">
                <a:solidFill>
                  <a:srgbClr val="253643"/>
                </a:solidFill>
                <a:latin typeface="Raleway" panose="020B0503030101060003" pitchFamily="34" charset="0"/>
              </a:rPr>
              <a:t>limités</a:t>
            </a:r>
            <a:endParaRPr lang="en-CA" b="1" dirty="0">
              <a:solidFill>
                <a:srgbClr val="253643"/>
              </a:solidFill>
              <a:latin typeface="Raleway" panose="020B0503030101060003" pitchFamily="34" charset="0"/>
            </a:endParaRPr>
          </a:p>
        </p:txBody>
      </p:sp>
      <p:sp>
        <p:nvSpPr>
          <p:cNvPr id="24" name="Rectangle 23">
            <a:extLst>
              <a:ext uri="{FF2B5EF4-FFF2-40B4-BE49-F238E27FC236}">
                <a16:creationId xmlns:a16="http://schemas.microsoft.com/office/drawing/2014/main" id="{4273375C-C6E1-A38A-62A7-46D0C23B47BE}"/>
              </a:ext>
              <a:ext uri="{C183D7F6-B498-43B3-948B-1728B52AA6E4}">
                <adec:decorative xmlns:adec="http://schemas.microsoft.com/office/drawing/2017/decorative" val="1"/>
              </a:ext>
            </a:extLst>
          </p:cNvPr>
          <p:cNvSpPr/>
          <p:nvPr/>
        </p:nvSpPr>
        <p:spPr>
          <a:xfrm>
            <a:off x="3757782" y="5228510"/>
            <a:ext cx="2592218" cy="391964"/>
          </a:xfrm>
          <a:prstGeom prst="rect">
            <a:avLst/>
          </a:prstGeom>
          <a:noFill/>
          <a:ln>
            <a:solidFill>
              <a:srgbClr val="25364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rgbClr val="B4D4CC"/>
              </a:solidFill>
            </a:endParaRPr>
          </a:p>
        </p:txBody>
      </p:sp>
      <p:sp>
        <p:nvSpPr>
          <p:cNvPr id="25" name="Rectangle 24">
            <a:extLst>
              <a:ext uri="{FF2B5EF4-FFF2-40B4-BE49-F238E27FC236}">
                <a16:creationId xmlns:a16="http://schemas.microsoft.com/office/drawing/2014/main" id="{6D5FD2D9-D84D-240E-05BF-436A264A90C4}"/>
              </a:ext>
              <a:ext uri="{C183D7F6-B498-43B3-948B-1728B52AA6E4}">
                <adec:decorative xmlns:adec="http://schemas.microsoft.com/office/drawing/2017/decorative" val="1"/>
              </a:ext>
            </a:extLst>
          </p:cNvPr>
          <p:cNvSpPr/>
          <p:nvPr/>
        </p:nvSpPr>
        <p:spPr>
          <a:xfrm>
            <a:off x="3757782" y="5813469"/>
            <a:ext cx="2592218" cy="391964"/>
          </a:xfrm>
          <a:prstGeom prst="rect">
            <a:avLst/>
          </a:prstGeom>
          <a:noFill/>
          <a:ln>
            <a:solidFill>
              <a:srgbClr val="25364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rgbClr val="B4D4CC"/>
              </a:solidFill>
            </a:endParaRPr>
          </a:p>
        </p:txBody>
      </p:sp>
      <p:sp>
        <p:nvSpPr>
          <p:cNvPr id="26" name="Rectangle 25">
            <a:extLst>
              <a:ext uri="{FF2B5EF4-FFF2-40B4-BE49-F238E27FC236}">
                <a16:creationId xmlns:a16="http://schemas.microsoft.com/office/drawing/2014/main" id="{52731D63-5BEE-6E0A-7A3A-2342653C0487}"/>
              </a:ext>
              <a:ext uri="{C183D7F6-B498-43B3-948B-1728B52AA6E4}">
                <adec:decorative xmlns:adec="http://schemas.microsoft.com/office/drawing/2017/decorative" val="1"/>
              </a:ext>
            </a:extLst>
          </p:cNvPr>
          <p:cNvSpPr/>
          <p:nvPr/>
        </p:nvSpPr>
        <p:spPr>
          <a:xfrm>
            <a:off x="621793" y="5813469"/>
            <a:ext cx="2592218" cy="646330"/>
          </a:xfrm>
          <a:prstGeom prst="rect">
            <a:avLst/>
          </a:prstGeom>
          <a:noFill/>
          <a:ln>
            <a:solidFill>
              <a:srgbClr val="25364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rgbClr val="B4D4CC"/>
              </a:solidFill>
            </a:endParaRPr>
          </a:p>
        </p:txBody>
      </p:sp>
    </p:spTree>
    <p:extLst>
      <p:ext uri="{BB962C8B-B14F-4D97-AF65-F5344CB8AC3E}">
        <p14:creationId xmlns:p14="http://schemas.microsoft.com/office/powerpoint/2010/main" val="40609358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AF8F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454222-A716-8E43-85BD-016E66722C57}"/>
              </a:ext>
              <a:ext uri="{C183D7F6-B498-43B3-948B-1728B52AA6E4}">
                <adec:decorative xmlns:adec="http://schemas.microsoft.com/office/drawing/2017/decorative" val="1"/>
              </a:ext>
            </a:extLst>
          </p:cNvPr>
          <p:cNvSpPr/>
          <p:nvPr/>
        </p:nvSpPr>
        <p:spPr>
          <a:xfrm>
            <a:off x="7421526" y="0"/>
            <a:ext cx="4770474" cy="2275609"/>
          </a:xfrm>
          <a:prstGeom prst="rect">
            <a:avLst/>
          </a:prstGeom>
          <a:solidFill>
            <a:srgbClr val="B4D4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rgbClr val="253643"/>
              </a:solidFill>
            </a:endParaRPr>
          </a:p>
        </p:txBody>
      </p:sp>
      <p:sp>
        <p:nvSpPr>
          <p:cNvPr id="7" name="Title 1">
            <a:extLst>
              <a:ext uri="{FF2B5EF4-FFF2-40B4-BE49-F238E27FC236}">
                <a16:creationId xmlns:a16="http://schemas.microsoft.com/office/drawing/2014/main" id="{E12953A8-456D-37FD-B351-9E0270B021E9}"/>
              </a:ext>
            </a:extLst>
          </p:cNvPr>
          <p:cNvSpPr txBox="1">
            <a:spLocks noGrp="1"/>
          </p:cNvSpPr>
          <p:nvPr>
            <p:ph type="title" idx="4294967295"/>
          </p:nvPr>
        </p:nvSpPr>
        <p:spPr>
          <a:xfrm>
            <a:off x="7588103" y="1549189"/>
            <a:ext cx="460389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defRPr/>
            </a:pPr>
            <a:r>
              <a:rPr lang="en-CA" sz="3200" b="1" dirty="0" err="1">
                <a:solidFill>
                  <a:srgbClr val="253643"/>
                </a:solidFill>
                <a:latin typeface="Raleway" panose="020B0503030101060003" pitchFamily="34" charset="0"/>
                <a:ea typeface="+mn-ea"/>
                <a:cs typeface="+mn-cs"/>
              </a:rPr>
              <a:t>Où</a:t>
            </a:r>
            <a:r>
              <a:rPr lang="en-CA" sz="3200" b="1" dirty="0">
                <a:solidFill>
                  <a:srgbClr val="253643"/>
                </a:solidFill>
                <a:latin typeface="Raleway" panose="020B0503030101060003" pitchFamily="34" charset="0"/>
                <a:ea typeface="+mn-ea"/>
                <a:cs typeface="+mn-cs"/>
              </a:rPr>
              <a:t> </a:t>
            </a:r>
            <a:r>
              <a:rPr lang="en-CA" sz="3200" b="1" dirty="0" err="1">
                <a:solidFill>
                  <a:srgbClr val="253643"/>
                </a:solidFill>
                <a:latin typeface="Raleway" panose="020B0503030101060003" pitchFamily="34" charset="0"/>
                <a:ea typeface="+mn-ea"/>
                <a:cs typeface="+mn-cs"/>
              </a:rPr>
              <a:t>cela</a:t>
            </a:r>
            <a:r>
              <a:rPr lang="en-CA" sz="3200" b="1" dirty="0">
                <a:solidFill>
                  <a:srgbClr val="253643"/>
                </a:solidFill>
                <a:latin typeface="Raleway" panose="020B0503030101060003" pitchFamily="34" charset="0"/>
                <a:ea typeface="+mn-ea"/>
                <a:cs typeface="+mn-cs"/>
              </a:rPr>
              <a:t> </a:t>
            </a:r>
            <a:r>
              <a:rPr lang="en-CA" sz="3200" b="1" dirty="0" err="1">
                <a:solidFill>
                  <a:srgbClr val="253643"/>
                </a:solidFill>
                <a:latin typeface="Raleway" panose="020B0503030101060003" pitchFamily="34" charset="0"/>
                <a:ea typeface="+mn-ea"/>
                <a:cs typeface="+mn-cs"/>
              </a:rPr>
              <a:t>s’intègre</a:t>
            </a:r>
            <a:r>
              <a:rPr lang="en-CA" sz="3200" b="1" dirty="0">
                <a:solidFill>
                  <a:srgbClr val="253643"/>
                </a:solidFill>
                <a:latin typeface="Raleway" panose="020B0503030101060003" pitchFamily="34" charset="0"/>
                <a:ea typeface="+mn-ea"/>
                <a:cs typeface="+mn-cs"/>
              </a:rPr>
              <a:t>-t-il ?</a:t>
            </a:r>
            <a:endParaRPr kumimoji="0" lang="en-CA" sz="3200" b="1" i="0" u="none" strike="noStrike" kern="1200" cap="none" spc="0" normalizeH="0" baseline="0" noProof="0" dirty="0">
              <a:ln>
                <a:noFill/>
              </a:ln>
              <a:solidFill>
                <a:srgbClr val="253643"/>
              </a:solidFill>
              <a:effectLst/>
              <a:uLnTx/>
              <a:uFillTx/>
              <a:latin typeface="Raleway" panose="020B0503030101060003" pitchFamily="34" charset="0"/>
              <a:ea typeface="+mn-ea"/>
              <a:cs typeface="+mn-cs"/>
            </a:endParaRPr>
          </a:p>
        </p:txBody>
      </p:sp>
      <p:sp>
        <p:nvSpPr>
          <p:cNvPr id="8" name="TextBox 7">
            <a:extLst>
              <a:ext uri="{FF2B5EF4-FFF2-40B4-BE49-F238E27FC236}">
                <a16:creationId xmlns:a16="http://schemas.microsoft.com/office/drawing/2014/main" id="{E4A23355-0451-BD23-0DEF-0EBA57BC5D6B}"/>
              </a:ext>
            </a:extLst>
          </p:cNvPr>
          <p:cNvSpPr txBox="1"/>
          <p:nvPr/>
        </p:nvSpPr>
        <p:spPr>
          <a:xfrm>
            <a:off x="7588103" y="2609034"/>
            <a:ext cx="4004457" cy="3970318"/>
          </a:xfrm>
          <a:prstGeom prst="rect">
            <a:avLst/>
          </a:prstGeom>
          <a:noFill/>
        </p:spPr>
        <p:txBody>
          <a:bodyPr wrap="square" rtlCol="0">
            <a:spAutoFit/>
          </a:bodyPr>
          <a:lstStyle/>
          <a:p>
            <a:r>
              <a:rPr lang="fr-FR" dirty="0">
                <a:solidFill>
                  <a:srgbClr val="253643"/>
                </a:solidFill>
                <a:latin typeface="Raleway" panose="020B0503030101060003" pitchFamily="34" charset="0"/>
              </a:rPr>
              <a:t>L’objectif du gouvernement dans le cadre de la ‘Stratégie nationale de littératie financière 2021-2026’ est d’atteindre la résilience financière.</a:t>
            </a:r>
            <a:endParaRPr lang="en-US" dirty="0">
              <a:solidFill>
                <a:srgbClr val="253643"/>
              </a:solidFill>
              <a:latin typeface="Raleway" panose="020B0503030101060003" pitchFamily="34" charset="0"/>
            </a:endParaRPr>
          </a:p>
          <a:p>
            <a:r>
              <a:rPr lang="en-US" dirty="0">
                <a:solidFill>
                  <a:srgbClr val="253643"/>
                </a:solidFill>
                <a:effectLst/>
                <a:latin typeface="Raleway" panose="020B0503030101060003" pitchFamily="34" charset="0"/>
              </a:rPr>
              <a:t>This research &amp; design outputs fit into the modules prescribed under this initiative.</a:t>
            </a:r>
          </a:p>
          <a:p>
            <a:endParaRPr lang="en-US" dirty="0">
              <a:solidFill>
                <a:srgbClr val="253643"/>
              </a:solidFill>
              <a:latin typeface="Raleway" panose="020B0503030101060003" pitchFamily="34" charset="0"/>
            </a:endParaRPr>
          </a:p>
          <a:p>
            <a:r>
              <a:rPr lang="fr-FR" dirty="0">
                <a:solidFill>
                  <a:srgbClr val="253643"/>
                </a:solidFill>
                <a:latin typeface="Raleway" panose="020B0503030101060003" pitchFamily="34" charset="0"/>
              </a:rPr>
              <a:t>Cependant, la ‘boîte à outils financière’ n’est peut-être pas l’outil d’apprentissage le plus propice ou le plus pratique pour un nouvel arrivant. Il faut plus d’une heure pour couvrir chaque module !</a:t>
            </a:r>
            <a:endParaRPr lang="en-CA" dirty="0">
              <a:solidFill>
                <a:srgbClr val="253643"/>
              </a:solidFill>
              <a:latin typeface="Raleway" panose="020B0503030101060003" pitchFamily="34" charset="0"/>
            </a:endParaRPr>
          </a:p>
        </p:txBody>
      </p:sp>
      <p:pic>
        <p:nvPicPr>
          <p:cNvPr id="6" name="Picture 5" descr="Capture d’écran du site Web du gouvernement du Canada intitulé « Stratégie nationale de littératie financière 2021-2026 ». La moitié inférieure de la capture d’écran montre « Votre boîte à outils financière » qui se compose de 12 modules. Les modules suivants ont été mis en évidence pour montrer le chevauchement avec l’étude de recherche : Module 1 : Revenus, dépenses et budget, Module 2 : Opérations bancaires. Module 3 : Épargne, Module 4 : Gestion du crédit et des dettes, Module 7 : Investir, Module 8 : Impôts et cotisations.&#10;">
            <a:extLst>
              <a:ext uri="{FF2B5EF4-FFF2-40B4-BE49-F238E27FC236}">
                <a16:creationId xmlns:a16="http://schemas.microsoft.com/office/drawing/2014/main" id="{017AE361-9B38-C1F0-109F-E227620944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996" y="520005"/>
            <a:ext cx="5213715" cy="6059347"/>
          </a:xfrm>
          <a:prstGeom prst="rect">
            <a:avLst/>
          </a:prstGeom>
        </p:spPr>
      </p:pic>
    </p:spTree>
    <p:extLst>
      <p:ext uri="{BB962C8B-B14F-4D97-AF65-F5344CB8AC3E}">
        <p14:creationId xmlns:p14="http://schemas.microsoft.com/office/powerpoint/2010/main" val="13094126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33555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454222-A716-8E43-85BD-016E66722C57}"/>
              </a:ext>
              <a:ext uri="{C183D7F6-B498-43B3-948B-1728B52AA6E4}">
                <adec:decorative xmlns:adec="http://schemas.microsoft.com/office/drawing/2017/decorative" val="1"/>
              </a:ext>
            </a:extLst>
          </p:cNvPr>
          <p:cNvSpPr/>
          <p:nvPr/>
        </p:nvSpPr>
        <p:spPr>
          <a:xfrm>
            <a:off x="6524752" y="3574887"/>
            <a:ext cx="5585967" cy="817199"/>
          </a:xfrm>
          <a:prstGeom prst="rect">
            <a:avLst/>
          </a:prstGeom>
          <a:solidFill>
            <a:srgbClr val="FAF8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itle 1">
            <a:extLst>
              <a:ext uri="{FF2B5EF4-FFF2-40B4-BE49-F238E27FC236}">
                <a16:creationId xmlns:a16="http://schemas.microsoft.com/office/drawing/2014/main" id="{E12953A8-456D-37FD-B351-9E0270B021E9}"/>
              </a:ext>
            </a:extLst>
          </p:cNvPr>
          <p:cNvSpPr txBox="1">
            <a:spLocks noGrp="1"/>
          </p:cNvSpPr>
          <p:nvPr>
            <p:ph type="title" idx="4294967295"/>
          </p:nvPr>
        </p:nvSpPr>
        <p:spPr>
          <a:xfrm>
            <a:off x="6606032" y="3700198"/>
            <a:ext cx="5801361"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defRPr/>
            </a:pPr>
            <a:r>
              <a:rPr lang="en-CA" sz="3200" b="1" dirty="0">
                <a:solidFill>
                  <a:srgbClr val="253643"/>
                </a:solidFill>
                <a:latin typeface="Raleway" panose="020B0503030101060003" pitchFamily="34" charset="0"/>
                <a:ea typeface="+mn-ea"/>
                <a:cs typeface="+mn-cs"/>
              </a:rPr>
              <a:t>Mise </a:t>
            </a:r>
            <a:r>
              <a:rPr lang="en-CA" sz="3200" b="1" dirty="0" err="1">
                <a:solidFill>
                  <a:srgbClr val="253643"/>
                </a:solidFill>
                <a:latin typeface="Raleway" panose="020B0503030101060003" pitchFamily="34" charset="0"/>
                <a:ea typeface="+mn-ea"/>
                <a:cs typeface="+mn-cs"/>
              </a:rPr>
              <a:t>en</a:t>
            </a:r>
            <a:r>
              <a:rPr lang="en-CA" sz="3200" b="1" dirty="0">
                <a:solidFill>
                  <a:srgbClr val="253643"/>
                </a:solidFill>
                <a:latin typeface="Raleway" panose="020B0503030101060003" pitchFamily="34" charset="0"/>
                <a:ea typeface="+mn-ea"/>
                <a:cs typeface="+mn-cs"/>
              </a:rPr>
              <a:t> </a:t>
            </a:r>
            <a:r>
              <a:rPr lang="en-CA" sz="3200" b="1" dirty="0" err="1">
                <a:solidFill>
                  <a:srgbClr val="253643"/>
                </a:solidFill>
                <a:latin typeface="Raleway" panose="020B0503030101060003" pitchFamily="34" charset="0"/>
                <a:ea typeface="+mn-ea"/>
                <a:cs typeface="+mn-cs"/>
              </a:rPr>
              <a:t>œuvre</a:t>
            </a:r>
            <a:r>
              <a:rPr lang="en-CA" sz="3200" b="1" dirty="0">
                <a:solidFill>
                  <a:srgbClr val="253643"/>
                </a:solidFill>
                <a:latin typeface="Raleway" panose="020B0503030101060003" pitchFamily="34" charset="0"/>
                <a:ea typeface="+mn-ea"/>
                <a:cs typeface="+mn-cs"/>
              </a:rPr>
              <a:t> </a:t>
            </a:r>
            <a:r>
              <a:rPr lang="en-CA" sz="3200" b="1" dirty="0" err="1">
                <a:solidFill>
                  <a:srgbClr val="253643"/>
                </a:solidFill>
                <a:latin typeface="Raleway" panose="020B0503030101060003" pitchFamily="34" charset="0"/>
                <a:ea typeface="+mn-ea"/>
                <a:cs typeface="+mn-cs"/>
              </a:rPr>
              <a:t>stratégique</a:t>
            </a:r>
            <a:endParaRPr kumimoji="0" lang="en-CA" sz="3200" b="1" i="0" u="none" strike="noStrike" kern="1200" cap="none" spc="0" normalizeH="0" baseline="0" noProof="0" dirty="0">
              <a:ln>
                <a:noFill/>
              </a:ln>
              <a:solidFill>
                <a:srgbClr val="253643"/>
              </a:solidFill>
              <a:effectLst/>
              <a:uLnTx/>
              <a:uFillTx/>
              <a:latin typeface="Raleway" panose="020B0503030101060003" pitchFamily="34" charset="0"/>
              <a:ea typeface="+mn-ea"/>
              <a:cs typeface="+mn-cs"/>
            </a:endParaRPr>
          </a:p>
        </p:txBody>
      </p:sp>
      <p:sp>
        <p:nvSpPr>
          <p:cNvPr id="10" name="TextBox 9">
            <a:extLst>
              <a:ext uri="{FF2B5EF4-FFF2-40B4-BE49-F238E27FC236}">
                <a16:creationId xmlns:a16="http://schemas.microsoft.com/office/drawing/2014/main" id="{D04FBDA9-7AD9-543B-FC94-85B898E4303F}"/>
              </a:ext>
            </a:extLst>
          </p:cNvPr>
          <p:cNvSpPr txBox="1"/>
          <p:nvPr/>
        </p:nvSpPr>
        <p:spPr>
          <a:xfrm>
            <a:off x="560833" y="755157"/>
            <a:ext cx="5394959" cy="523220"/>
          </a:xfrm>
          <a:prstGeom prst="rect">
            <a:avLst/>
          </a:prstGeom>
          <a:noFill/>
          <a:ln>
            <a:solidFill>
              <a:schemeClr val="bg1"/>
            </a:solidFill>
          </a:ln>
        </p:spPr>
        <p:txBody>
          <a:bodyPr wrap="square" rtlCol="0">
            <a:spAutoFit/>
          </a:bodyPr>
          <a:lstStyle/>
          <a:p>
            <a:pPr algn="ctr"/>
            <a:r>
              <a:rPr lang="fr-FR" sz="2800" b="1" dirty="0">
                <a:solidFill>
                  <a:schemeClr val="bg1"/>
                </a:solidFill>
                <a:latin typeface="Raleway" panose="020B0503030101060003" pitchFamily="34" charset="0"/>
              </a:rPr>
              <a:t>Décision de venir au Canada</a:t>
            </a:r>
            <a:endParaRPr lang="en-CA" sz="2800" b="1" dirty="0">
              <a:solidFill>
                <a:schemeClr val="bg1"/>
              </a:solidFill>
              <a:latin typeface="Raleway" panose="020B0503030101060003" pitchFamily="34" charset="0"/>
            </a:endParaRPr>
          </a:p>
        </p:txBody>
      </p:sp>
      <p:sp>
        <p:nvSpPr>
          <p:cNvPr id="5" name="TextBox 4">
            <a:extLst>
              <a:ext uri="{FF2B5EF4-FFF2-40B4-BE49-F238E27FC236}">
                <a16:creationId xmlns:a16="http://schemas.microsoft.com/office/drawing/2014/main" id="{0B02691B-EDE5-7C88-A851-6DD1F70A5D2C}"/>
              </a:ext>
            </a:extLst>
          </p:cNvPr>
          <p:cNvSpPr txBox="1"/>
          <p:nvPr/>
        </p:nvSpPr>
        <p:spPr>
          <a:xfrm>
            <a:off x="420622" y="1496837"/>
            <a:ext cx="5675378" cy="523220"/>
          </a:xfrm>
          <a:prstGeom prst="rect">
            <a:avLst/>
          </a:prstGeom>
          <a:noFill/>
          <a:ln>
            <a:solidFill>
              <a:schemeClr val="bg1"/>
            </a:solidFill>
          </a:ln>
        </p:spPr>
        <p:txBody>
          <a:bodyPr wrap="square" rtlCol="0">
            <a:spAutoFit/>
          </a:bodyPr>
          <a:lstStyle/>
          <a:p>
            <a:pPr algn="ctr"/>
            <a:r>
              <a:rPr lang="en-US" sz="2800" b="1" dirty="0">
                <a:solidFill>
                  <a:schemeClr val="bg1"/>
                </a:solidFill>
                <a:latin typeface="Raleway" panose="020B0503030101060003" pitchFamily="34" charset="0"/>
              </a:rPr>
              <a:t>Recherche / </a:t>
            </a:r>
            <a:r>
              <a:rPr lang="en-US" sz="2800" b="1" dirty="0" err="1">
                <a:solidFill>
                  <a:schemeClr val="bg1"/>
                </a:solidFill>
                <a:latin typeface="Raleway" panose="020B0503030101060003" pitchFamily="34" charset="0"/>
              </a:rPr>
              <a:t>Parler</a:t>
            </a:r>
            <a:r>
              <a:rPr lang="en-US" sz="2800" b="1" dirty="0">
                <a:solidFill>
                  <a:schemeClr val="bg1"/>
                </a:solidFill>
                <a:latin typeface="Raleway" panose="020B0503030101060003" pitchFamily="34" charset="0"/>
              </a:rPr>
              <a:t> à </a:t>
            </a:r>
            <a:r>
              <a:rPr lang="en-US" sz="2800" b="1" dirty="0" err="1">
                <a:solidFill>
                  <a:schemeClr val="bg1"/>
                </a:solidFill>
                <a:latin typeface="Raleway" panose="020B0503030101060003" pitchFamily="34" charset="0"/>
              </a:rPr>
              <a:t>quelqu’un</a:t>
            </a:r>
            <a:endParaRPr lang="en-CA" sz="2800" b="1" dirty="0">
              <a:solidFill>
                <a:schemeClr val="bg1"/>
              </a:solidFill>
              <a:latin typeface="Raleway" panose="020B0503030101060003" pitchFamily="34" charset="0"/>
            </a:endParaRPr>
          </a:p>
        </p:txBody>
      </p:sp>
      <p:sp>
        <p:nvSpPr>
          <p:cNvPr id="6" name="TextBox 5">
            <a:extLst>
              <a:ext uri="{FF2B5EF4-FFF2-40B4-BE49-F238E27FC236}">
                <a16:creationId xmlns:a16="http://schemas.microsoft.com/office/drawing/2014/main" id="{52A99C88-7929-265D-8FDE-5BC9508AC9E8}"/>
              </a:ext>
            </a:extLst>
          </p:cNvPr>
          <p:cNvSpPr txBox="1"/>
          <p:nvPr/>
        </p:nvSpPr>
        <p:spPr>
          <a:xfrm>
            <a:off x="560832" y="2238517"/>
            <a:ext cx="5394959" cy="523220"/>
          </a:xfrm>
          <a:prstGeom prst="rect">
            <a:avLst/>
          </a:prstGeom>
          <a:noFill/>
          <a:ln>
            <a:solidFill>
              <a:schemeClr val="bg1"/>
            </a:solidFill>
          </a:ln>
        </p:spPr>
        <p:txBody>
          <a:bodyPr wrap="square" rtlCol="0">
            <a:spAutoFit/>
          </a:bodyPr>
          <a:lstStyle/>
          <a:p>
            <a:pPr algn="ctr"/>
            <a:r>
              <a:rPr lang="en-US" sz="2800" b="1" dirty="0">
                <a:solidFill>
                  <a:schemeClr val="bg1"/>
                </a:solidFill>
                <a:latin typeface="Raleway" panose="020B0503030101060003" pitchFamily="34" charset="0"/>
              </a:rPr>
              <a:t>Site Web du </a:t>
            </a:r>
            <a:r>
              <a:rPr lang="en-US" sz="2800" b="1" dirty="0" err="1">
                <a:solidFill>
                  <a:schemeClr val="bg1"/>
                </a:solidFill>
                <a:latin typeface="Raleway" panose="020B0503030101060003" pitchFamily="34" charset="0"/>
              </a:rPr>
              <a:t>gouvernement</a:t>
            </a:r>
            <a:endParaRPr lang="en-CA" sz="2800" b="1" dirty="0">
              <a:solidFill>
                <a:schemeClr val="bg1"/>
              </a:solidFill>
              <a:latin typeface="Raleway" panose="020B0503030101060003" pitchFamily="34" charset="0"/>
            </a:endParaRPr>
          </a:p>
        </p:txBody>
      </p:sp>
      <p:sp>
        <p:nvSpPr>
          <p:cNvPr id="9" name="TextBox 8">
            <a:extLst>
              <a:ext uri="{FF2B5EF4-FFF2-40B4-BE49-F238E27FC236}">
                <a16:creationId xmlns:a16="http://schemas.microsoft.com/office/drawing/2014/main" id="{A3A7214E-26F2-E002-1D2E-4077B5B293A3}"/>
              </a:ext>
            </a:extLst>
          </p:cNvPr>
          <p:cNvSpPr txBox="1"/>
          <p:nvPr/>
        </p:nvSpPr>
        <p:spPr>
          <a:xfrm>
            <a:off x="560832" y="2980197"/>
            <a:ext cx="5394959" cy="523220"/>
          </a:xfrm>
          <a:prstGeom prst="rect">
            <a:avLst/>
          </a:prstGeom>
          <a:noFill/>
          <a:ln>
            <a:solidFill>
              <a:schemeClr val="bg1"/>
            </a:solidFill>
          </a:ln>
        </p:spPr>
        <p:txBody>
          <a:bodyPr wrap="square" rtlCol="0">
            <a:spAutoFit/>
          </a:bodyPr>
          <a:lstStyle/>
          <a:p>
            <a:pPr algn="ctr"/>
            <a:r>
              <a:rPr lang="en-US" sz="2800" b="1" dirty="0" err="1">
                <a:solidFill>
                  <a:schemeClr val="bg1"/>
                </a:solidFill>
                <a:latin typeface="Raleway" panose="020B0503030101060003" pitchFamily="34" charset="0"/>
              </a:rPr>
              <a:t>Boîte</a:t>
            </a:r>
            <a:r>
              <a:rPr lang="en-US" sz="2800" b="1" dirty="0">
                <a:solidFill>
                  <a:schemeClr val="bg1"/>
                </a:solidFill>
                <a:latin typeface="Raleway" panose="020B0503030101060003" pitchFamily="34" charset="0"/>
              </a:rPr>
              <a:t> à </a:t>
            </a:r>
            <a:r>
              <a:rPr lang="en-US" sz="2800" b="1" dirty="0" err="1">
                <a:solidFill>
                  <a:schemeClr val="bg1"/>
                </a:solidFill>
                <a:latin typeface="Raleway" panose="020B0503030101060003" pitchFamily="34" charset="0"/>
              </a:rPr>
              <a:t>outils</a:t>
            </a:r>
            <a:r>
              <a:rPr lang="en-US" sz="2800" b="1" dirty="0">
                <a:solidFill>
                  <a:schemeClr val="bg1"/>
                </a:solidFill>
                <a:latin typeface="Raleway" panose="020B0503030101060003" pitchFamily="34" charset="0"/>
              </a:rPr>
              <a:t> financière</a:t>
            </a:r>
            <a:endParaRPr lang="en-CA" sz="2800" b="1" dirty="0">
              <a:solidFill>
                <a:schemeClr val="bg1"/>
              </a:solidFill>
              <a:latin typeface="Raleway" panose="020B0503030101060003" pitchFamily="34" charset="0"/>
            </a:endParaRPr>
          </a:p>
        </p:txBody>
      </p:sp>
      <p:sp>
        <p:nvSpPr>
          <p:cNvPr id="14" name="TextBox 13">
            <a:extLst>
              <a:ext uri="{FF2B5EF4-FFF2-40B4-BE49-F238E27FC236}">
                <a16:creationId xmlns:a16="http://schemas.microsoft.com/office/drawing/2014/main" id="{A8265B0D-3EEB-1BF6-8A4C-1C1FC48A328C}"/>
              </a:ext>
            </a:extLst>
          </p:cNvPr>
          <p:cNvSpPr txBox="1"/>
          <p:nvPr/>
        </p:nvSpPr>
        <p:spPr>
          <a:xfrm>
            <a:off x="560832" y="3721877"/>
            <a:ext cx="5394959" cy="523220"/>
          </a:xfrm>
          <a:prstGeom prst="rect">
            <a:avLst/>
          </a:prstGeom>
          <a:solidFill>
            <a:srgbClr val="FAF8F2"/>
          </a:solidFill>
          <a:ln>
            <a:solidFill>
              <a:schemeClr val="bg1"/>
            </a:solidFill>
          </a:ln>
        </p:spPr>
        <p:txBody>
          <a:bodyPr wrap="square" rtlCol="0">
            <a:spAutoFit/>
          </a:bodyPr>
          <a:lstStyle/>
          <a:p>
            <a:pPr algn="ctr"/>
            <a:r>
              <a:rPr lang="en-US" sz="2800" b="1" dirty="0">
                <a:solidFill>
                  <a:srgbClr val="253643"/>
                </a:solidFill>
                <a:latin typeface="Raleway" panose="020B0503030101060003" pitchFamily="34" charset="0"/>
              </a:rPr>
              <a:t>Principes de base </a:t>
            </a:r>
            <a:r>
              <a:rPr lang="en-US" sz="2800" b="1" dirty="0" err="1">
                <a:solidFill>
                  <a:srgbClr val="253643"/>
                </a:solidFill>
                <a:latin typeface="Raleway" panose="020B0503030101060003" pitchFamily="34" charset="0"/>
              </a:rPr>
              <a:t>simplifiés</a:t>
            </a:r>
            <a:endParaRPr lang="en-CA" sz="2800" b="1" dirty="0">
              <a:solidFill>
                <a:srgbClr val="253643"/>
              </a:solidFill>
              <a:latin typeface="Raleway" panose="020B0503030101060003" pitchFamily="34" charset="0"/>
            </a:endParaRPr>
          </a:p>
        </p:txBody>
      </p:sp>
      <p:sp>
        <p:nvSpPr>
          <p:cNvPr id="15" name="TextBox 14">
            <a:extLst>
              <a:ext uri="{FF2B5EF4-FFF2-40B4-BE49-F238E27FC236}">
                <a16:creationId xmlns:a16="http://schemas.microsoft.com/office/drawing/2014/main" id="{76C79E35-77BE-D020-DDC5-B0A6B0DCC121}"/>
              </a:ext>
            </a:extLst>
          </p:cNvPr>
          <p:cNvSpPr txBox="1"/>
          <p:nvPr/>
        </p:nvSpPr>
        <p:spPr>
          <a:xfrm>
            <a:off x="560832" y="4463557"/>
            <a:ext cx="5394959" cy="954107"/>
          </a:xfrm>
          <a:prstGeom prst="rect">
            <a:avLst/>
          </a:prstGeom>
          <a:noFill/>
          <a:ln>
            <a:solidFill>
              <a:schemeClr val="bg1"/>
            </a:solidFill>
          </a:ln>
        </p:spPr>
        <p:txBody>
          <a:bodyPr wrap="square" rtlCol="0">
            <a:spAutoFit/>
          </a:bodyPr>
          <a:lstStyle/>
          <a:p>
            <a:pPr algn="ctr"/>
            <a:r>
              <a:rPr lang="fr-FR" sz="2800" b="1" dirty="0">
                <a:solidFill>
                  <a:schemeClr val="bg1"/>
                </a:solidFill>
                <a:latin typeface="Raleway" panose="020B0503030101060003" pitchFamily="34" charset="0"/>
              </a:rPr>
              <a:t>Méthode préférée de collecte des données</a:t>
            </a:r>
            <a:endParaRPr lang="en-CA" sz="2800" b="1" dirty="0">
              <a:solidFill>
                <a:schemeClr val="bg1"/>
              </a:solidFill>
              <a:latin typeface="Raleway" panose="020B0503030101060003" pitchFamily="34" charset="0"/>
            </a:endParaRPr>
          </a:p>
        </p:txBody>
      </p:sp>
      <p:cxnSp>
        <p:nvCxnSpPr>
          <p:cNvPr id="21" name="Straight Connector 20">
            <a:extLst>
              <a:ext uri="{FF2B5EF4-FFF2-40B4-BE49-F238E27FC236}">
                <a16:creationId xmlns:a16="http://schemas.microsoft.com/office/drawing/2014/main" id="{ABA62B7F-19FD-AF98-41AA-1CE586868822}"/>
              </a:ext>
              <a:ext uri="{C183D7F6-B498-43B3-948B-1728B52AA6E4}">
                <adec:decorative xmlns:adec="http://schemas.microsoft.com/office/drawing/2017/decorative" val="1"/>
              </a:ext>
            </a:extLst>
          </p:cNvPr>
          <p:cNvCxnSpPr>
            <a:cxnSpLocks/>
            <a:stCxn id="9" idx="3"/>
          </p:cNvCxnSpPr>
          <p:nvPr/>
        </p:nvCxnSpPr>
        <p:spPr>
          <a:xfrm>
            <a:off x="5955791" y="3241807"/>
            <a:ext cx="288544"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57F9D1EB-C56F-EADD-0CDC-0EA3F2946700}"/>
              </a:ext>
              <a:ext uri="{C183D7F6-B498-43B3-948B-1728B52AA6E4}">
                <adec:decorative xmlns:adec="http://schemas.microsoft.com/office/drawing/2017/decorative" val="1"/>
              </a:ext>
            </a:extLst>
          </p:cNvPr>
          <p:cNvCxnSpPr>
            <a:cxnSpLocks/>
          </p:cNvCxnSpPr>
          <p:nvPr/>
        </p:nvCxnSpPr>
        <p:spPr>
          <a:xfrm>
            <a:off x="5955791" y="5009647"/>
            <a:ext cx="288544"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46BBB58B-9402-847A-D1F1-12A4FD1315E2}"/>
              </a:ext>
              <a:ext uri="{C183D7F6-B498-43B3-948B-1728B52AA6E4}">
                <adec:decorative xmlns:adec="http://schemas.microsoft.com/office/drawing/2017/decorative" val="1"/>
              </a:ext>
            </a:extLst>
          </p:cNvPr>
          <p:cNvCxnSpPr>
            <a:cxnSpLocks/>
          </p:cNvCxnSpPr>
          <p:nvPr/>
        </p:nvCxnSpPr>
        <p:spPr>
          <a:xfrm>
            <a:off x="5951728" y="3983487"/>
            <a:ext cx="288544"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C484EBFB-F7FE-FEB5-8D73-91246409CE4A}"/>
              </a:ext>
              <a:ext uri="{C183D7F6-B498-43B3-948B-1728B52AA6E4}">
                <adec:decorative xmlns:adec="http://schemas.microsoft.com/office/drawing/2017/decorative" val="1"/>
              </a:ext>
            </a:extLst>
          </p:cNvPr>
          <p:cNvCxnSpPr>
            <a:cxnSpLocks/>
          </p:cNvCxnSpPr>
          <p:nvPr/>
        </p:nvCxnSpPr>
        <p:spPr>
          <a:xfrm>
            <a:off x="6240272" y="3241807"/>
            <a:ext cx="0" cy="176784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317309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454222-A716-8E43-85BD-016E66722C57}"/>
              </a:ext>
              <a:ext uri="{C183D7F6-B498-43B3-948B-1728B52AA6E4}">
                <adec:decorative xmlns:adec="http://schemas.microsoft.com/office/drawing/2017/decorative" val="1"/>
              </a:ext>
            </a:extLst>
          </p:cNvPr>
          <p:cNvSpPr/>
          <p:nvPr/>
        </p:nvSpPr>
        <p:spPr>
          <a:xfrm>
            <a:off x="7421526" y="0"/>
            <a:ext cx="4770474" cy="2275609"/>
          </a:xfrm>
          <a:prstGeom prst="rect">
            <a:avLst/>
          </a:prstGeom>
          <a:solidFill>
            <a:srgbClr val="B4D4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rgbClr val="253643"/>
              </a:solidFill>
            </a:endParaRPr>
          </a:p>
        </p:txBody>
      </p:sp>
      <p:sp>
        <p:nvSpPr>
          <p:cNvPr id="7" name="Title 1">
            <a:extLst>
              <a:ext uri="{FF2B5EF4-FFF2-40B4-BE49-F238E27FC236}">
                <a16:creationId xmlns:a16="http://schemas.microsoft.com/office/drawing/2014/main" id="{E12953A8-456D-37FD-B351-9E0270B021E9}"/>
              </a:ext>
            </a:extLst>
          </p:cNvPr>
          <p:cNvSpPr txBox="1">
            <a:spLocks noGrp="1"/>
          </p:cNvSpPr>
          <p:nvPr>
            <p:ph type="title" idx="4294967295"/>
          </p:nvPr>
        </p:nvSpPr>
        <p:spPr>
          <a:xfrm>
            <a:off x="7588103" y="1549189"/>
            <a:ext cx="460389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defRPr/>
            </a:pPr>
            <a:r>
              <a:rPr lang="en-CA" sz="3200" b="1" dirty="0" err="1">
                <a:solidFill>
                  <a:srgbClr val="253643"/>
                </a:solidFill>
                <a:latin typeface="Raleway" panose="020B0503030101060003" pitchFamily="34" charset="0"/>
                <a:ea typeface="+mn-ea"/>
                <a:cs typeface="+mn-cs"/>
              </a:rPr>
              <a:t>Vers</a:t>
            </a:r>
            <a:r>
              <a:rPr lang="en-CA" sz="3200" b="1" dirty="0">
                <a:solidFill>
                  <a:srgbClr val="253643"/>
                </a:solidFill>
                <a:latin typeface="Raleway" panose="020B0503030101060003" pitchFamily="34" charset="0"/>
                <a:ea typeface="+mn-ea"/>
                <a:cs typeface="+mn-cs"/>
              </a:rPr>
              <a:t> la </a:t>
            </a:r>
            <a:r>
              <a:rPr lang="en-CA" sz="3200" b="1" dirty="0" err="1">
                <a:solidFill>
                  <a:srgbClr val="253643"/>
                </a:solidFill>
                <a:latin typeface="Raleway" panose="020B0503030101060003" pitchFamily="34" charset="0"/>
                <a:ea typeface="+mn-ea"/>
                <a:cs typeface="+mn-cs"/>
              </a:rPr>
              <a:t>résilience</a:t>
            </a:r>
            <a:endParaRPr kumimoji="0" lang="en-CA" sz="3200" b="1" i="0" u="none" strike="noStrike" kern="1200" cap="none" spc="0" normalizeH="0" baseline="0" noProof="0" dirty="0">
              <a:ln>
                <a:noFill/>
              </a:ln>
              <a:solidFill>
                <a:srgbClr val="253643"/>
              </a:solidFill>
              <a:effectLst/>
              <a:uLnTx/>
              <a:uFillTx/>
              <a:latin typeface="Raleway" panose="020B0503030101060003" pitchFamily="34" charset="0"/>
              <a:ea typeface="+mn-ea"/>
              <a:cs typeface="+mn-cs"/>
            </a:endParaRPr>
          </a:p>
        </p:txBody>
      </p:sp>
      <p:sp>
        <p:nvSpPr>
          <p:cNvPr id="8" name="TextBox 7">
            <a:extLst>
              <a:ext uri="{FF2B5EF4-FFF2-40B4-BE49-F238E27FC236}">
                <a16:creationId xmlns:a16="http://schemas.microsoft.com/office/drawing/2014/main" id="{E4A23355-0451-BD23-0DEF-0EBA57BC5D6B}"/>
              </a:ext>
            </a:extLst>
          </p:cNvPr>
          <p:cNvSpPr txBox="1"/>
          <p:nvPr/>
        </p:nvSpPr>
        <p:spPr>
          <a:xfrm>
            <a:off x="7588102" y="2609034"/>
            <a:ext cx="4471817" cy="3970318"/>
          </a:xfrm>
          <a:prstGeom prst="rect">
            <a:avLst/>
          </a:prstGeom>
          <a:noFill/>
        </p:spPr>
        <p:txBody>
          <a:bodyPr wrap="square" rtlCol="0">
            <a:spAutoFit/>
          </a:bodyPr>
          <a:lstStyle/>
          <a:p>
            <a:r>
              <a:rPr lang="fr-FR" dirty="0">
                <a:solidFill>
                  <a:srgbClr val="253643"/>
                </a:solidFill>
                <a:latin typeface="Raleway" panose="020B0503030101060003" pitchFamily="34" charset="0"/>
              </a:rPr>
              <a:t>La première étape vers la résilience est la littératie financière, et c’est pourquoi cette recherche s’inscrit parfaitement dans les initiatives du gouvernement.</a:t>
            </a:r>
          </a:p>
          <a:p>
            <a:r>
              <a:rPr lang="fr-FR" dirty="0">
                <a:solidFill>
                  <a:srgbClr val="253643"/>
                </a:solidFill>
                <a:latin typeface="Raleway" panose="020B0503030101060003" pitchFamily="34" charset="0"/>
              </a:rPr>
              <a:t>
La littératie financière est une nécessité pour assurer un avenir financier durable au Canada.</a:t>
            </a:r>
          </a:p>
          <a:p>
            <a:r>
              <a:rPr lang="fr-FR" dirty="0">
                <a:solidFill>
                  <a:srgbClr val="253643"/>
                </a:solidFill>
                <a:latin typeface="Raleway" panose="020B0503030101060003" pitchFamily="34" charset="0"/>
              </a:rPr>
              <a:t>
Étant donné qu’il s’agit d’une étude en constante évolution, cela me donne l’occasion de poursuivre ce projet en vue de contribuer à la création d’un système financier plus robuste.</a:t>
            </a:r>
            <a:endParaRPr lang="en-CA" dirty="0">
              <a:solidFill>
                <a:srgbClr val="253643"/>
              </a:solidFill>
              <a:latin typeface="Raleway" panose="020B0503030101060003" pitchFamily="34" charset="0"/>
            </a:endParaRPr>
          </a:p>
        </p:txBody>
      </p:sp>
      <p:pic>
        <p:nvPicPr>
          <p:cNvPr id="4" name="Picture 3" descr="Un diagramme du chemin vers la résilience financière créé par le gouvernement du Canada. L’énoncé ci-dessous indique qu’il s’agit d’un plan quinquennal visant à créer une littératie financière plus accessible, inclusive et efficace pour tous les Canadiens. Vision : Un Canada où chacun peut renforcer sa résilience financière dans un monde de plus en plus numérique.&#10;Un diagramme du chemin vers la résilience financière créé par le gouvernement du Canada. L’énoncé ci-dessous indique qu’il s’agit d’un plan quinquennal visant à créer une littératie financière plus accessible, inclusive et efficace pour tous les Canadiens. Vision : Un Canada où chacun peut renforcer sa résilience financière dans un monde de plus en plus numérique.&#10;">
            <a:extLst>
              <a:ext uri="{FF2B5EF4-FFF2-40B4-BE49-F238E27FC236}">
                <a16:creationId xmlns:a16="http://schemas.microsoft.com/office/drawing/2014/main" id="{F937F2D2-DAB9-B877-DE78-2D29742281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067" y="707020"/>
            <a:ext cx="5342933" cy="5221158"/>
          </a:xfrm>
          <a:prstGeom prst="rect">
            <a:avLst/>
          </a:prstGeom>
        </p:spPr>
      </p:pic>
    </p:spTree>
    <p:extLst>
      <p:ext uri="{BB962C8B-B14F-4D97-AF65-F5344CB8AC3E}">
        <p14:creationId xmlns:p14="http://schemas.microsoft.com/office/powerpoint/2010/main" val="3795173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33555F"/>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8F7A7DA-DAC4-D671-77E3-CDB898338092}"/>
              </a:ext>
              <a:ext uri="{C183D7F6-B498-43B3-948B-1728B52AA6E4}">
                <adec:decorative xmlns:adec="http://schemas.microsoft.com/office/drawing/2017/decorative" val="1"/>
              </a:ext>
            </a:extLst>
          </p:cNvPr>
          <p:cNvSpPr/>
          <p:nvPr/>
        </p:nvSpPr>
        <p:spPr>
          <a:xfrm>
            <a:off x="5062934" y="0"/>
            <a:ext cx="4457700" cy="6858000"/>
          </a:xfrm>
          <a:prstGeom prst="rect">
            <a:avLst/>
          </a:prstGeom>
          <a:solidFill>
            <a:srgbClr val="DF6F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itle 1">
            <a:extLst>
              <a:ext uri="{FF2B5EF4-FFF2-40B4-BE49-F238E27FC236}">
                <a16:creationId xmlns:a16="http://schemas.microsoft.com/office/drawing/2014/main" id="{E12953A8-456D-37FD-B351-9E0270B021E9}"/>
              </a:ext>
            </a:extLst>
          </p:cNvPr>
          <p:cNvSpPr txBox="1">
            <a:spLocks noGrp="1"/>
          </p:cNvSpPr>
          <p:nvPr>
            <p:ph type="title" idx="4294967295"/>
          </p:nvPr>
        </p:nvSpPr>
        <p:spPr>
          <a:xfrm>
            <a:off x="4391103" y="6058935"/>
            <a:ext cx="5801361"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lnSpc>
                <a:spcPct val="100000"/>
              </a:lnSpc>
              <a:spcBef>
                <a:spcPts val="0"/>
              </a:spcBef>
              <a:defRPr/>
            </a:pPr>
            <a:r>
              <a:rPr lang="en-CA" sz="3200" b="1" dirty="0">
                <a:solidFill>
                  <a:schemeClr val="bg1"/>
                </a:solidFill>
                <a:latin typeface="Raleway" panose="020B0503030101060003" pitchFamily="34" charset="0"/>
                <a:ea typeface="+mn-ea"/>
                <a:cs typeface="+mn-cs"/>
              </a:rPr>
              <a:t>Maquettes</a:t>
            </a:r>
            <a:endParaRPr kumimoji="0" lang="en-CA" sz="3200" b="1" i="0" u="none" strike="noStrike" kern="1200" cap="none" spc="0" normalizeH="0" baseline="0" noProof="0" dirty="0">
              <a:ln>
                <a:noFill/>
              </a:ln>
              <a:solidFill>
                <a:schemeClr val="bg1"/>
              </a:solidFill>
              <a:effectLst/>
              <a:uLnTx/>
              <a:uFillTx/>
              <a:latin typeface="Raleway" panose="020B0503030101060003" pitchFamily="34" charset="0"/>
              <a:ea typeface="+mn-ea"/>
              <a:cs typeface="+mn-cs"/>
            </a:endParaRPr>
          </a:p>
        </p:txBody>
      </p:sp>
      <p:pic>
        <p:nvPicPr>
          <p:cNvPr id="11" name="Picture 10" descr="Une maquette d’une brochure physique des infographies conçues dans les premières parties de la présentation.&#10;">
            <a:extLst>
              <a:ext uri="{FF2B5EF4-FFF2-40B4-BE49-F238E27FC236}">
                <a16:creationId xmlns:a16="http://schemas.microsoft.com/office/drawing/2014/main" id="{CA5E3B2A-7A4D-A92E-3A04-786796A59E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9236" y="971432"/>
            <a:ext cx="5956796" cy="4915136"/>
          </a:xfrm>
          <a:prstGeom prst="rect">
            <a:avLst/>
          </a:prstGeom>
        </p:spPr>
      </p:pic>
      <p:pic>
        <p:nvPicPr>
          <p:cNvPr id="4" name="Picture 3" descr="Une main tenant un téléphone cellulaire avec des avis fiscaux.&#10;">
            <a:extLst>
              <a:ext uri="{FF2B5EF4-FFF2-40B4-BE49-F238E27FC236}">
                <a16:creationId xmlns:a16="http://schemas.microsoft.com/office/drawing/2014/main" id="{8F9441F4-0246-3E48-FEBB-BE31D074AA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3499" y="971433"/>
            <a:ext cx="3075079" cy="4915136"/>
          </a:xfrm>
          <a:prstGeom prst="rect">
            <a:avLst/>
          </a:prstGeom>
        </p:spPr>
      </p:pic>
    </p:spTree>
    <p:extLst>
      <p:ext uri="{BB962C8B-B14F-4D97-AF65-F5344CB8AC3E}">
        <p14:creationId xmlns:p14="http://schemas.microsoft.com/office/powerpoint/2010/main" val="12838614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253643"/>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454222-A716-8E43-85BD-016E66722C57}"/>
              </a:ext>
              <a:ext uri="{C183D7F6-B498-43B3-948B-1728B52AA6E4}">
                <adec:decorative xmlns:adec="http://schemas.microsoft.com/office/drawing/2017/decorative" val="1"/>
              </a:ext>
            </a:extLst>
          </p:cNvPr>
          <p:cNvSpPr/>
          <p:nvPr/>
        </p:nvSpPr>
        <p:spPr>
          <a:xfrm>
            <a:off x="6524753" y="3574887"/>
            <a:ext cx="3150875" cy="3283113"/>
          </a:xfrm>
          <a:prstGeom prst="rect">
            <a:avLst/>
          </a:prstGeom>
          <a:solidFill>
            <a:srgbClr val="B4D4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itle 1">
            <a:extLst>
              <a:ext uri="{FF2B5EF4-FFF2-40B4-BE49-F238E27FC236}">
                <a16:creationId xmlns:a16="http://schemas.microsoft.com/office/drawing/2014/main" id="{E12953A8-456D-37FD-B351-9E0270B021E9}"/>
              </a:ext>
            </a:extLst>
          </p:cNvPr>
          <p:cNvSpPr txBox="1">
            <a:spLocks noGrp="1"/>
          </p:cNvSpPr>
          <p:nvPr>
            <p:ph type="title" idx="4294967295"/>
          </p:nvPr>
        </p:nvSpPr>
        <p:spPr>
          <a:xfrm>
            <a:off x="6606032" y="3700198"/>
            <a:ext cx="5801361" cy="10772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defRPr/>
            </a:pPr>
            <a:r>
              <a:rPr lang="en-CA" sz="3200" b="1" dirty="0">
                <a:solidFill>
                  <a:srgbClr val="253643"/>
                </a:solidFill>
                <a:latin typeface="Raleway" panose="020B0503030101060003" pitchFamily="34" charset="0"/>
                <a:ea typeface="+mn-ea"/>
                <a:cs typeface="+mn-cs"/>
              </a:rPr>
              <a:t>Merci. 
</a:t>
            </a:r>
            <a:r>
              <a:rPr lang="en-CA" sz="3200" b="1" dirty="0" err="1">
                <a:solidFill>
                  <a:srgbClr val="253643"/>
                </a:solidFill>
                <a:latin typeface="Raleway" panose="020B0503030101060003" pitchFamily="34" charset="0"/>
                <a:ea typeface="+mn-ea"/>
                <a:cs typeface="+mn-cs"/>
              </a:rPr>
              <a:t>Discutons-en</a:t>
            </a:r>
            <a:r>
              <a:rPr lang="en-CA" sz="3200" b="1" dirty="0">
                <a:solidFill>
                  <a:srgbClr val="253643"/>
                </a:solidFill>
                <a:latin typeface="Raleway" panose="020B0503030101060003" pitchFamily="34" charset="0"/>
                <a:ea typeface="+mn-ea"/>
                <a:cs typeface="+mn-cs"/>
              </a:rPr>
              <a:t>.</a:t>
            </a:r>
            <a:endParaRPr kumimoji="0" lang="en-CA" sz="3200" b="1" i="0" u="none" strike="noStrike" kern="1200" cap="none" spc="0" normalizeH="0" baseline="0" noProof="0" dirty="0">
              <a:ln>
                <a:noFill/>
              </a:ln>
              <a:solidFill>
                <a:srgbClr val="253643"/>
              </a:solidFill>
              <a:effectLst/>
              <a:uLnTx/>
              <a:uFillTx/>
              <a:latin typeface="Raleway" panose="020B0503030101060003" pitchFamily="34" charset="0"/>
              <a:ea typeface="+mn-ea"/>
              <a:cs typeface="+mn-cs"/>
            </a:endParaRPr>
          </a:p>
        </p:txBody>
      </p:sp>
    </p:spTree>
    <p:extLst>
      <p:ext uri="{BB962C8B-B14F-4D97-AF65-F5344CB8AC3E}">
        <p14:creationId xmlns:p14="http://schemas.microsoft.com/office/powerpoint/2010/main" val="7949357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CBEEE064259734EBC4DA888343C829E" ma:contentTypeVersion="14" ma:contentTypeDescription="Create a new document." ma:contentTypeScope="" ma:versionID="eb468653011a13fed5548e7aef7bfc2e">
  <xsd:schema xmlns:xsd="http://www.w3.org/2001/XMLSchema" xmlns:xs="http://www.w3.org/2001/XMLSchema" xmlns:p="http://schemas.microsoft.com/office/2006/metadata/properties" xmlns:ns2="a7d86d78-0ff1-41f0-ab23-d2692a4332af" xmlns:ns3="b6394e7d-bb77-4d04-b189-d6980e0b1240" targetNamespace="http://schemas.microsoft.com/office/2006/metadata/properties" ma:root="true" ma:fieldsID="6905218f4ff063b40ca49a697a88c4cf" ns2:_="" ns3:_="">
    <xsd:import namespace="a7d86d78-0ff1-41f0-ab23-d2692a4332af"/>
    <xsd:import namespace="b6394e7d-bb77-4d04-b189-d6980e0b124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d86d78-0ff1-41f0-ab23-d2692a4332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686fead-1ccd-4025-a17a-cc234994b532"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6394e7d-bb77-4d04-b189-d6980e0b124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416d3083-27d8-4e01-b210-884fb404e502}" ma:internalName="TaxCatchAll" ma:showField="CatchAllData" ma:web="b6394e7d-bb77-4d04-b189-d6980e0b124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7d86d78-0ff1-41f0-ab23-d2692a4332af">
      <Terms xmlns="http://schemas.microsoft.com/office/infopath/2007/PartnerControls"/>
    </lcf76f155ced4ddcb4097134ff3c332f>
    <TaxCatchAll xmlns="b6394e7d-bb77-4d04-b189-d6980e0b1240" xsi:nil="true"/>
  </documentManagement>
</p:properties>
</file>

<file path=customXml/itemProps1.xml><?xml version="1.0" encoding="utf-8"?>
<ds:datastoreItem xmlns:ds="http://schemas.openxmlformats.org/officeDocument/2006/customXml" ds:itemID="{576CF686-0912-4981-A53C-9A1A8817DA26}"/>
</file>

<file path=customXml/itemProps2.xml><?xml version="1.0" encoding="utf-8"?>
<ds:datastoreItem xmlns:ds="http://schemas.openxmlformats.org/officeDocument/2006/customXml" ds:itemID="{8456D8D1-BB9F-48C1-B29D-E71B87277DC2}"/>
</file>

<file path=customXml/itemProps3.xml><?xml version="1.0" encoding="utf-8"?>
<ds:datastoreItem xmlns:ds="http://schemas.openxmlformats.org/officeDocument/2006/customXml" ds:itemID="{A441C664-4B1B-4773-AF6E-E737016A9BF9}"/>
</file>

<file path=docProps/app.xml><?xml version="1.0" encoding="utf-8"?>
<Properties xmlns="http://schemas.openxmlformats.org/officeDocument/2006/extended-properties" xmlns:vt="http://schemas.openxmlformats.org/officeDocument/2006/docPropsVTypes">
  <Template>office theme</Template>
  <TotalTime>59</TotalTime>
  <Words>1755</Words>
  <Application>Microsoft Macintosh PowerPoint</Application>
  <PresentationFormat>Widescreen</PresentationFormat>
  <Paragraphs>119</Paragraphs>
  <Slides>29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Aptos</vt:lpstr>
      <vt:lpstr>Aptos Display</vt:lpstr>
      <vt:lpstr>Arial</vt:lpstr>
      <vt:lpstr>Raleway</vt:lpstr>
      <vt:lpstr>office theme</vt:lpstr>
      <vt:lpstr>Découvrir les synergies entre le design et la littératie financière</vt:lpstr>
      <vt:lpstr>Je.Moi.Moi-même</vt:lpstr>
      <vt:lpstr>Généralement peu commune</vt:lpstr>
      <vt:lpstr>Aussi simple que 1,2,3...</vt:lpstr>
      <vt:lpstr>À qui cela s’adresse-t-il vraiment ?</vt:lpstr>
      <vt:lpstr>Formulation de méthodes de recherche</vt:lpstr>
      <vt:lpstr>Décoder les entretiens</vt:lpstr>
      <vt:lpstr>Décoder les questions</vt:lpstr>
      <vt:lpstr>Emerging Themes</vt:lpstr>
      <vt:lpstr>Sorties de conception</vt:lpstr>
      <vt:lpstr>Activité bancaire</vt:lpstr>
      <vt:lpstr>Comptes bancaires</vt:lpstr>
      <vt:lpstr>Carte bancaire de débit</vt:lpstr>
      <vt:lpstr>Carte bancaire de débit 2</vt:lpstr>
      <vt:lpstr>Carte bancaire 1</vt:lpstr>
      <vt:lpstr>Carte bancaire 2</vt:lpstr>
      <vt:lpstr>Taxation</vt:lpstr>
      <vt:lpstr>Fiscalité- revenu</vt:lpstr>
      <vt:lpstr>Gagner, dépenser, économiser</vt:lpstr>
      <vt:lpstr>Budgeting</vt:lpstr>
      <vt:lpstr>Investir</vt:lpstr>
      <vt:lpstr>Investir- TFSA</vt:lpstr>
      <vt:lpstr>Investir- ETF 1</vt:lpstr>
      <vt:lpstr>Investir- ETF 2</vt:lpstr>
      <vt:lpstr>Où cela s’intègre-t-il ?</vt:lpstr>
      <vt:lpstr>Mise en œuvre stratégique</vt:lpstr>
      <vt:lpstr>Vers la résilience</vt:lpstr>
      <vt:lpstr>Maquettes</vt:lpstr>
      <vt:lpstr>Merci. 
Discutons-en.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Advaith Mani</dc:creator>
  <cp:lastModifiedBy>Cheryl Li</cp:lastModifiedBy>
  <cp:revision>4</cp:revision>
  <dcterms:created xsi:type="dcterms:W3CDTF">2024-03-31T18:56:35Z</dcterms:created>
  <dcterms:modified xsi:type="dcterms:W3CDTF">2024-04-22T20:09:51Z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0x0101008CBEEE064259734EBC4DA888343C829E</vt:lpwstr>
  </property>
</Properties>
</file>