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12.xml" ContentType="application/vnd.openxmlformats-officedocument.presentationml.notesSlide+xml"/>
  <Override PartName="/ppt/notesSlides/notesSlide54.xml" ContentType="application/vnd.openxmlformats-officedocument.presentationml.notesSlide+xml"/>
  <Override PartName="/ppt/notesSlides/notesSlide24.xml" ContentType="application/vnd.openxmlformats-officedocument.presentationml.notesSlide+xml"/>
  <Override PartName="/ppt/notesSlides/notesSlide13.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0.xml" ContentType="application/vnd.openxmlformats-officedocument.presentationml.notesSlide+xml"/>
  <Override PartName="/ppt/notesSlides/notesSlide33.xml" ContentType="application/vnd.openxmlformats-officedocument.presentationml.notesSlide+xml"/>
  <Override PartName="/ppt/notesSlides/notesSlide16.xml" ContentType="application/vnd.openxmlformats-officedocument.presentationml.notesSlide+xml"/>
  <Override PartName="/ppt/notesSlides/notesSlide5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2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7.xml" ContentType="application/vnd.openxmlformats-officedocument.presentationml.notesSlide+xml"/>
  <Override PartName="/ppt/notesSlides/notesSlide25.xml" ContentType="application/vnd.openxmlformats-officedocument.presentationml.notesSlide+xml"/>
  <Override PartName="/ppt/notesSlides/notesSlide5.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notesSlides/notesSlide18.xml" ContentType="application/vnd.openxmlformats-officedocument.presentationml.notesSlide+xml"/>
  <Override PartName="/ppt/notesSlides/notesSlide7.xml" ContentType="application/vnd.openxmlformats-officedocument.presentationml.notesSlide+xml"/>
  <Override PartName="/ppt/notesSlides/notesSlide3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6.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57"/>
  </p:notesMasterIdLst>
  <p:sldIdLst>
    <p:sldId id="31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2" r:id="rId47"/>
    <p:sldId id="303" r:id="rId48"/>
    <p:sldId id="304" r:id="rId49"/>
    <p:sldId id="305" r:id="rId50"/>
    <p:sldId id="306" r:id="rId51"/>
    <p:sldId id="307" r:id="rId52"/>
    <p:sldId id="308" r:id="rId53"/>
    <p:sldId id="309" r:id="rId54"/>
    <p:sldId id="310" r:id="rId55"/>
    <p:sldId id="311" r:id="rId56"/>
  </p:sldIdLst>
  <p:sldSz cx="9144000" cy="5143500" type="screen16x9"/>
  <p:notesSz cx="6858000" cy="9144000"/>
  <p:embeddedFontLst>
    <p:embeddedFont>
      <p:font typeface="Georgia" panose="02040502050405020303" pitchFamily="18" charset="0"/>
      <p:regular r:id="rId58"/>
      <p:bold r:id="rId59"/>
      <p:italic r:id="rId60"/>
      <p:boldItalic r:id="rId61"/>
    </p:embeddedFont>
    <p:embeddedFont>
      <p:font typeface="Helvetica Neue" panose="020B0604020202020204" charset="0"/>
      <p:regular r:id="rId62"/>
      <p:bold r:id="rId63"/>
      <p:italic r:id="rId64"/>
      <p:boldItalic r:id="rId65"/>
    </p:embeddedFont>
    <p:embeddedFont>
      <p:font typeface="Helvetica Neue Light" panose="020B0604020202020204"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A43DC9-7D0A-2F91-603E-14F348EB2941}" name="Gulay Syeda" initials="GS" userId="S::gsyeda@ocadu.ca::3a1bf292-daf4-43c3-9d0c-6d1b55de950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2F8821-24C9-9B21-61C3-E69E9D7EF1FB}" v="40" dt="2024-05-04T14:59:38.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ableStyles" Target="tableStyles.xml"/><Relationship Id="rId78"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8/10/relationships/authors" Target="authors.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lay Syeda" userId="S::gsyeda@ocadu.ca::3a1bf292-daf4-43c3-9d0c-6d1b55de9506" providerId="AD" clId="Web-{EA2F8821-24C9-9B21-61C3-E69E9D7EF1FB}"/>
    <pc:docChg chg="modSld">
      <pc:chgData name="Gulay Syeda" userId="S::gsyeda@ocadu.ca::3a1bf292-daf4-43c3-9d0c-6d1b55de9506" providerId="AD" clId="Web-{EA2F8821-24C9-9B21-61C3-E69E9D7EF1FB}" dt="2024-05-04T14:59:38.863" v="20" actId="20577"/>
      <pc:docMkLst>
        <pc:docMk/>
      </pc:docMkLst>
      <pc:sldChg chg="modSp">
        <pc:chgData name="Gulay Syeda" userId="S::gsyeda@ocadu.ca::3a1bf292-daf4-43c3-9d0c-6d1b55de9506" providerId="AD" clId="Web-{EA2F8821-24C9-9B21-61C3-E69E9D7EF1FB}" dt="2024-05-04T14:59:38.863" v="20" actId="20577"/>
        <pc:sldMkLst>
          <pc:docMk/>
          <pc:sldMk cId="0" sldId="263"/>
        </pc:sldMkLst>
        <pc:spChg chg="mod">
          <ac:chgData name="Gulay Syeda" userId="S::gsyeda@ocadu.ca::3a1bf292-daf4-43c3-9d0c-6d1b55de9506" providerId="AD" clId="Web-{EA2F8821-24C9-9B21-61C3-E69E9D7EF1FB}" dt="2024-05-04T14:59:38.863" v="20" actId="20577"/>
          <ac:spMkLst>
            <pc:docMk/>
            <pc:sldMk cId="0" sldId="263"/>
            <ac:spMk id="2" creationId="{46960CC8-9D2F-6F77-E039-114660C7C5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blissymbolics.or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8743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 name="Google Shape;66;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 name="Google Shape;91;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Charles K Bliss worked on the development of the language of Blissymbolics from 1942 until 1965 when he published Semantography-Blissymbolics.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The limited response he received as he mailed free copies of his book to libraries around </a:t>
            </a:r>
            <a:r>
              <a:rPr lang="en-US"/>
              <a:t>the world and his early relationship with the team in Toronto,</a:t>
            </a:r>
            <a:r>
              <a:rPr lang="en-US" sz="2200">
                <a:latin typeface="Helvetica Neue"/>
                <a:ea typeface="Helvetica Neue"/>
                <a:cs typeface="Helvetica Neue"/>
                <a:sym typeface="Helvetica Neue"/>
              </a:rPr>
              <a:t> is told by him in </a:t>
            </a:r>
            <a:r>
              <a:rPr lang="en-US"/>
              <a:t>‘</a:t>
            </a:r>
            <a:r>
              <a:rPr lang="en-US" sz="2200">
                <a:latin typeface="Helvetica Neue"/>
                <a:ea typeface="Helvetica Neue"/>
                <a:cs typeface="Helvetica Neue"/>
                <a:sym typeface="Helvetica Neue"/>
              </a:rPr>
              <a:t>Mr Symbol Man</a:t>
            </a:r>
            <a:r>
              <a:rPr lang="en-US"/>
              <a:t>’ - a film, </a:t>
            </a:r>
            <a:r>
              <a:rPr lang="en-US" b="1"/>
              <a:t>available on Youtube</a:t>
            </a:r>
            <a:r>
              <a:rPr lang="en-US"/>
              <a:t>, produced by the </a:t>
            </a:r>
            <a:r>
              <a:rPr lang="en-US" sz="2200">
                <a:latin typeface="Helvetica Neue"/>
                <a:ea typeface="Helvetica Neue"/>
                <a:cs typeface="Helvetica Neue"/>
                <a:sym typeface="Helvetica Neue"/>
              </a:rPr>
              <a:t>National </a:t>
            </a:r>
            <a:r>
              <a:rPr lang="en-US"/>
              <a:t>F</a:t>
            </a:r>
            <a:r>
              <a:rPr lang="en-US" sz="2200">
                <a:latin typeface="Helvetica Neue"/>
                <a:ea typeface="Helvetica Neue"/>
                <a:cs typeface="Helvetica Neue"/>
                <a:sym typeface="Helvetica Neue"/>
              </a:rPr>
              <a:t>ilm </a:t>
            </a:r>
            <a:r>
              <a:rPr lang="en-US"/>
              <a:t>B</a:t>
            </a:r>
            <a:r>
              <a:rPr lang="en-US">
                <a:solidFill>
                  <a:schemeClr val="dk1"/>
                </a:solidFill>
              </a:rPr>
              <a:t>oard</a:t>
            </a:r>
            <a:r>
              <a:rPr lang="en-US"/>
              <a:t>, Canada, </a:t>
            </a:r>
            <a:r>
              <a:rPr lang="en-US" sz="2200">
                <a:latin typeface="Helvetica Neue"/>
                <a:ea typeface="Helvetica Neue"/>
                <a:cs typeface="Helvetica Neue"/>
                <a:sym typeface="Helvetica Neue"/>
              </a:rPr>
              <a:t>and Film Australia, 1974.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 name="Google Shape;102;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First application of the language by interdisciplinary team at OCCC in 1971</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t>
            </a:r>
            <a:r>
              <a:rPr lang="en-US"/>
              <a:t>An example of</a:t>
            </a:r>
            <a:r>
              <a:rPr lang="en-US" sz="2200">
                <a:latin typeface="Helvetica Neue"/>
                <a:ea typeface="Helvetica Neue"/>
                <a:cs typeface="Helvetica Neue"/>
                <a:sym typeface="Helvetica Neue"/>
              </a:rPr>
              <a:t> “inclusive design” approach before the term was known). </a:t>
            </a:r>
            <a:r>
              <a:rPr lang="en-US"/>
              <a:t>It was new in the 70’s</a:t>
            </a:r>
            <a:r>
              <a:rPr lang="en-US" sz="2200">
                <a:latin typeface="Helvetica Neue"/>
                <a:ea typeface="Helvetica Neue"/>
                <a:cs typeface="Helvetica Neue"/>
                <a:sym typeface="Helvetica Neue"/>
              </a:rPr>
              <a:t> in the rehabilitation field that leadership to a program </a:t>
            </a:r>
            <a:r>
              <a:rPr lang="en-US"/>
              <a:t>c</a:t>
            </a:r>
            <a:r>
              <a:rPr lang="en-US" sz="2200">
                <a:latin typeface="Helvetica Neue"/>
                <a:ea typeface="Helvetica Neue"/>
                <a:cs typeface="Helvetica Neue"/>
                <a:sym typeface="Helvetica Neue"/>
              </a:rPr>
              <a:t>ould invol</a:t>
            </a:r>
            <a:r>
              <a:rPr lang="en-US"/>
              <a:t>ve</a:t>
            </a:r>
            <a:r>
              <a:rPr lang="en-US" sz="2200">
                <a:latin typeface="Helvetica Neue"/>
                <a:ea typeface="Helvetica Neue"/>
                <a:cs typeface="Helvetica Neue"/>
                <a:sym typeface="Helvetica Neue"/>
              </a:rPr>
              <a:t> the collaboration of different disciplines. Prior to this time - a </a:t>
            </a:r>
            <a:r>
              <a:rPr lang="en-US"/>
              <a:t>m</a:t>
            </a:r>
            <a:r>
              <a:rPr lang="en-US" sz="2200">
                <a:latin typeface="Helvetica Neue"/>
                <a:ea typeface="Helvetica Neue"/>
                <a:cs typeface="Helvetica Neue"/>
                <a:sym typeface="Helvetica Neue"/>
              </a:rPr>
              <a:t>edical model dominated, with the direction being given solely by doctors.</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a:t>Little did the original team know that their program for children with cerebral palsy in Toronto would go around the world, would lead to the founding of the International Society for Augmentative and Alternative Communication (ISAAC) in 1983, would provide the example for Blissymbols being used around the world, and in the 70’s, provide the model for communication in the field of Augmentative and Alternative Communication (AAC). This history is provided in “Prelude to ISAAC”, video on Youtube, 2022.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 name="Google Shape;112;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An exciting time in the 70’s, as 2 initial small groups of 4-6 year olds grew into 3 full time classes and an outreach program that went around the world. Sharon Coyle is shown in </a:t>
            </a:r>
            <a:r>
              <a:rPr lang="en-US"/>
              <a:t>‘</a:t>
            </a:r>
            <a:r>
              <a:rPr lang="en-US" sz="2200">
                <a:latin typeface="Helvetica Neue"/>
                <a:ea typeface="Helvetica Neue"/>
                <a:cs typeface="Helvetica Neue"/>
                <a:sym typeface="Helvetica Neue"/>
              </a:rPr>
              <a:t>Mr Symbol Man</a:t>
            </a:r>
            <a:r>
              <a:rPr lang="en-US"/>
              <a:t>’ - one of the early teachers in Toronto.</a:t>
            </a:r>
            <a:endParaRPr/>
          </a:p>
          <a:p>
            <a:pPr marL="0" lvl="0" indent="0" algn="l" rtl="0">
              <a:lnSpc>
                <a:spcPct val="117999"/>
              </a:lnSpc>
              <a:spcBef>
                <a:spcPts val="0"/>
              </a:spcBef>
              <a:spcAft>
                <a:spcPts val="0"/>
              </a:spcAft>
              <a:buSzPts val="1400"/>
              <a:buNone/>
            </a:pPr>
            <a:r>
              <a:rPr lang="en-US"/>
              <a:t>Mr. Bliss visited Toronto from Australia each spring, beginning in 1972. His relationship with the early team was erratic - mostly positive when he was with them in Toronto, but stressful when he returned to Australia.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1975 is a s</a:t>
            </a:r>
            <a:r>
              <a:rPr lang="en-US" sz="2200">
                <a:latin typeface="Helvetica Neue"/>
                <a:ea typeface="Helvetica Neue"/>
                <a:cs typeface="Helvetica Neue"/>
                <a:sym typeface="Helvetica Neue"/>
              </a:rPr>
              <a:t>eminal date in the history of Blissymbolics. It was the year of the establishment of BCI (first name was “Foundation”).</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a:t>There were</a:t>
            </a:r>
            <a:r>
              <a:rPr lang="en-US" sz="2200">
                <a:latin typeface="Helvetica Neue"/>
                <a:ea typeface="Helvetica Neue"/>
                <a:cs typeface="Helvetica Neue"/>
                <a:sym typeface="Helvetica Neue"/>
              </a:rPr>
              <a:t> several name changes over the years, but the mandate was the same: </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 T</a:t>
            </a:r>
            <a:r>
              <a:rPr lang="en-US"/>
              <a:t>o</a:t>
            </a:r>
            <a:r>
              <a:rPr lang="en-US" sz="2200">
                <a:latin typeface="Helvetica Neue"/>
                <a:ea typeface="Helvetica Neue"/>
                <a:cs typeface="Helvetica Neue"/>
                <a:sym typeface="Helvetica Neue"/>
              </a:rPr>
              <a:t> promote, disseminate and encourage the use of symbols throughout the world as a vehicle to provide communication for verbally handicapped children and</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other persons who might benefit from such a communications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system;</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(b) T</a:t>
            </a:r>
            <a:r>
              <a:rPr lang="en-US"/>
              <a:t>o</a:t>
            </a:r>
            <a:r>
              <a:rPr lang="en-US" sz="2200">
                <a:latin typeface="Helvetica Neue"/>
                <a:ea typeface="Helvetica Neue"/>
                <a:cs typeface="Helvetica Neue"/>
                <a:sym typeface="Helvetica Neue"/>
              </a:rPr>
              <a:t> hold workshops for instructors and others for training</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in methodology and to establish symbol instructional programs for children, parents and interested professionals;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(c) T</a:t>
            </a:r>
            <a:r>
              <a:rPr lang="en-US"/>
              <a:t>o</a:t>
            </a:r>
            <a:r>
              <a:rPr lang="en-US" sz="2200">
                <a:latin typeface="Helvetica Neue"/>
                <a:ea typeface="Helvetica Neue"/>
                <a:cs typeface="Helvetica Neue"/>
                <a:sym typeface="Helvetica Neue"/>
              </a:rPr>
              <a:t> develop, publish, produce and disseminate materials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with regard to the symbol system including symbol boards, electronic display trays, workbooks and other instructional materials;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t>
            </a:r>
            <a:r>
              <a:rPr lang="en-US"/>
              <a:t>d</a:t>
            </a:r>
            <a:r>
              <a:rPr lang="en-US" sz="2200">
                <a:latin typeface="Helvetica Neue"/>
                <a:ea typeface="Helvetica Neue"/>
                <a:cs typeface="Helvetica Neue"/>
                <a:sym typeface="Helvetica Neue"/>
              </a:rPr>
              <a:t>)</a:t>
            </a:r>
            <a:r>
              <a:rPr lang="en-US"/>
              <a:t> </a:t>
            </a:r>
            <a:r>
              <a:rPr lang="en-US" sz="2200">
                <a:latin typeface="Helvetica Neue"/>
                <a:ea typeface="Helvetica Neue"/>
                <a:cs typeface="Helvetica Neue"/>
                <a:sym typeface="Helvetica Neue"/>
              </a:rPr>
              <a:t>T</a:t>
            </a:r>
            <a:r>
              <a:rPr lang="en-US"/>
              <a:t>o</a:t>
            </a:r>
            <a:r>
              <a:rPr lang="en-US" sz="2200">
                <a:latin typeface="Helvetica Neue"/>
                <a:ea typeface="Helvetica Neue"/>
                <a:cs typeface="Helvetica Neue"/>
                <a:sym typeface="Helvetica Neue"/>
              </a:rPr>
              <a:t> establish a library of symbols, film video tapes, books and other learning devices with regard to symbol usage;</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(e) T</a:t>
            </a:r>
            <a:r>
              <a:rPr lang="en-US"/>
              <a:t>o</a:t>
            </a:r>
            <a:r>
              <a:rPr lang="en-US" sz="2200">
                <a:latin typeface="Helvetica Neue"/>
                <a:ea typeface="Helvetica Neue"/>
                <a:cs typeface="Helvetica Neue"/>
                <a:sym typeface="Helvetica Neue"/>
              </a:rPr>
              <a:t> provide a clearing centre for a standardized symbol use and information;</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 T</a:t>
            </a:r>
            <a:r>
              <a:rPr lang="en-US"/>
              <a:t>o</a:t>
            </a:r>
            <a:r>
              <a:rPr lang="en-US" sz="2200">
                <a:latin typeface="Helvetica Neue"/>
                <a:ea typeface="Helvetica Neue"/>
                <a:cs typeface="Helvetica Neue"/>
                <a:sym typeface="Helvetica Neue"/>
              </a:rPr>
              <a:t> offer suggestions to institutions for handicapped and other interested persons or groups with reference to directions of research and development;</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(g)</a:t>
            </a:r>
            <a:r>
              <a:rPr lang="en-US"/>
              <a:t> </a:t>
            </a:r>
            <a:r>
              <a:rPr lang="en-US" sz="2200">
                <a:latin typeface="Helvetica Neue"/>
                <a:ea typeface="Helvetica Neue"/>
                <a:cs typeface="Helvetica Neue"/>
                <a:sym typeface="Helvetica Neue"/>
              </a:rPr>
              <a:t>To carry out research and to fund research into symbol and symbol systems;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(h) T</a:t>
            </a:r>
            <a:r>
              <a:rPr lang="en-US"/>
              <a:t>o</a:t>
            </a:r>
            <a:r>
              <a:rPr lang="en-US" sz="2200">
                <a:latin typeface="Helvetica Neue"/>
                <a:ea typeface="Helvetica Neue"/>
                <a:cs typeface="Helvetica Neue"/>
                <a:sym typeface="Helvetica Neue"/>
              </a:rPr>
              <a:t> offer consultant services to institutions for the handicapped and other interested groups and persons for the</a:t>
            </a:r>
            <a:r>
              <a:rPr lang="en-US"/>
              <a:t> </a:t>
            </a:r>
            <a:r>
              <a:rPr lang="en-US" sz="2200">
                <a:latin typeface="Helvetica Neue"/>
                <a:ea typeface="Helvetica Neue"/>
                <a:cs typeface="Helvetica Neue"/>
                <a:sym typeface="Helvetica Neue"/>
              </a:rPr>
              <a:t>implementation of symbol programs, symbols and materials;</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(i) T</a:t>
            </a:r>
            <a:r>
              <a:rPr lang="en-US"/>
              <a:t>o</a:t>
            </a:r>
            <a:r>
              <a:rPr lang="en-US" sz="2200">
                <a:latin typeface="Helvetica Neue"/>
                <a:ea typeface="Helvetica Neue"/>
                <a:cs typeface="Helvetica Neue"/>
                <a:sym typeface="Helvetica Neue"/>
              </a:rPr>
              <a:t> operate, establish, maintain and own whatever</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structures, works and undertakings are necessary to carry out the above objects and to generate revenue by way of</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licences, royalties or agreements to finance the above objects; </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(j) T</a:t>
            </a:r>
            <a:r>
              <a:rPr lang="en-US"/>
              <a:t>o</a:t>
            </a:r>
            <a:r>
              <a:rPr lang="en-US" sz="2200">
                <a:latin typeface="Helvetica Neue"/>
                <a:ea typeface="Helvetica Neue"/>
                <a:cs typeface="Helvetica Neue"/>
                <a:sym typeface="Helvetica Neue"/>
              </a:rPr>
              <a:t> receive and maintain a fund or funds and to apply from</a:t>
            </a:r>
            <a:r>
              <a:rPr lang="en-US"/>
              <a:t> </a:t>
            </a:r>
            <a:r>
              <a:rPr lang="en-US" sz="2200">
                <a:latin typeface="Helvetica Neue"/>
                <a:ea typeface="Helvetica Neue"/>
                <a:cs typeface="Helvetica Neue"/>
                <a:sym typeface="Helvetica Neue"/>
              </a:rPr>
              <a:t>time to time all or part thereof and the income there for</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charitable or educational purposes related to the use of or</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potential use of symbols;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and</a:t>
            </a:r>
            <a:r>
              <a:rPr lang="en-US"/>
              <a:t> </a:t>
            </a:r>
            <a:r>
              <a:rPr lang="en-US" sz="2200">
                <a:latin typeface="Helvetica Neue"/>
                <a:ea typeface="Helvetica Neue"/>
                <a:cs typeface="Helvetica Neue"/>
                <a:sym typeface="Helvetica Neue"/>
              </a:rPr>
              <a:t>devise, bequest or gift and to hold, possess and enjoy,</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for the objects of the corporation, donations, gifts, grants, devises and bequests of real and personal property of all</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kinds and upon such terms and conditions and upon such trusts as the donor or donors of any such property may prescribe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Another seminal date was 1982.</a:t>
            </a: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44" name="Google Shape;14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5" name="Google Shape;165;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This diagram, shows the years when Blissymbols were introduced to the countries of the world, and names the country that gave the introductory training workshop. As a country developed its Bliss program, it shared its experience with other countries. So the Bliss programs spread!</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73" name="Google Shape;17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2011 was a memorable year for Bliss in Canada.</a:t>
            </a:r>
            <a:endParaRPr/>
          </a:p>
        </p:txBody>
      </p:sp>
      <p:sp>
        <p:nvSpPr>
          <p:cNvPr id="185" name="Google Shape;18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To learn more of the history of Blissymbolics as applied for AAC users…..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11" name="Google Shape;21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2" name="Google Shape;222;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There are rules for the forming of Bliss-words. They are called Fundamental Rules and are found on the BCI website  </a:t>
            </a:r>
            <a:r>
              <a:rPr lang="en-US" u="sng">
                <a:solidFill>
                  <a:schemeClr val="hlink"/>
                </a:solidFill>
                <a:hlinkClick r:id="rId3"/>
              </a:rPr>
              <a:t>blissymbolics.org</a:t>
            </a:r>
            <a:endParaRPr/>
          </a:p>
          <a:p>
            <a:pPr marL="0" lvl="0" indent="0" algn="l" rtl="0">
              <a:lnSpc>
                <a:spcPct val="117999"/>
              </a:lnSpc>
              <a:spcBef>
                <a:spcPts val="0"/>
              </a:spcBef>
              <a:spcAft>
                <a:spcPts val="0"/>
              </a:spcAft>
              <a:buSzPts val="1400"/>
              <a:buNone/>
            </a:pPr>
            <a:r>
              <a:rPr lang="en-US"/>
              <a:t>Here are the sequenced Bliss-characters in ‘school’.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an example of Bliss characters providing the meaning of Bliss-words ‘home’ and ‘barn’.</a:t>
            </a:r>
            <a:endParaRPr/>
          </a:p>
        </p:txBody>
      </p:sp>
      <p:sp>
        <p:nvSpPr>
          <p:cNvPr id="248" name="Google Shape;24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7" name="Google Shape;267;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the Bliss-characters that “spell” ‘language’ and ‘Blissymbol’ are demonstrated.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Now I would like to introduce some Bliss strategies.</a:t>
            </a:r>
            <a:endParaRPr/>
          </a:p>
        </p:txBody>
      </p:sp>
      <p:sp>
        <p:nvSpPr>
          <p:cNvPr id="290" name="Google Shape;29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8" name="Google Shape;298;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First there are English grammar strategies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p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 later slide will demonstrate the placement of the </a:t>
            </a:r>
            <a:r>
              <a:rPr lang="en-US"/>
              <a:t>‘</a:t>
            </a:r>
            <a:r>
              <a:rPr lang="en-US" sz="2200">
                <a:latin typeface="Helvetica Neue"/>
                <a:ea typeface="Helvetica Neue"/>
                <a:cs typeface="Helvetica Neue"/>
                <a:sym typeface="Helvetica Neue"/>
              </a:rPr>
              <a:t>word strategies</a:t>
            </a:r>
            <a:r>
              <a:rPr lang="en-US"/>
              <a:t>’</a:t>
            </a:r>
            <a:r>
              <a:rPr lang="en-US" sz="2200">
                <a:latin typeface="Helvetica Neue"/>
                <a:ea typeface="Helvetica Neue"/>
                <a:cs typeface="Helvetica Neue"/>
                <a:sym typeface="Helvetica Neue"/>
              </a:rPr>
              <a:t> on the BMW grid/keyboard.</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a:t>Here,  the basic English grammar strategies are applied to verbs, nouns, pronouns, adjectives and adverbs.</a:t>
            </a:r>
            <a:endParaRPr/>
          </a:p>
          <a:p>
            <a:pPr marL="0" lvl="0" indent="0" algn="l" rtl="0">
              <a:lnSpc>
                <a:spcPct val="117999"/>
              </a:lnSpc>
              <a:spcBef>
                <a:spcPts val="0"/>
              </a:spcBef>
              <a:spcAft>
                <a:spcPts val="0"/>
              </a:spcAft>
              <a:buSzPts val="1400"/>
              <a:buNone/>
            </a:pPr>
            <a:r>
              <a:rPr lang="en-US"/>
              <a:t>The main point is that the complexities of English or any spoken language can be accommodated in Blissymbolics.</a:t>
            </a:r>
            <a:endParaRPr/>
          </a:p>
          <a:p>
            <a:pPr marL="0" lvl="0" indent="0" algn="l" rtl="0">
              <a:lnSpc>
                <a:spcPct val="117999"/>
              </a:lnSpc>
              <a:spcBef>
                <a:spcPts val="0"/>
              </a:spcBef>
              <a:spcAft>
                <a:spcPts val="0"/>
              </a:spcAft>
              <a:buSzPts val="1400"/>
              <a:buNone/>
            </a:pPr>
            <a:endParaRPr sz="2200">
              <a:latin typeface="Helvetica Neue"/>
              <a:ea typeface="Helvetica Neue"/>
              <a:cs typeface="Helvetica Neue"/>
              <a:sym typeface="Helvetica Neue"/>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2" name="Google Shape;322;p2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Each strategy has a semantic rationale.</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The plural is related to the Blissymbol for multiplication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are the Bliss-characters to denote past, present and future.</a:t>
            </a:r>
            <a:endParaRPr/>
          </a:p>
        </p:txBody>
      </p:sp>
      <p:sp>
        <p:nvSpPr>
          <p:cNvPr id="337" name="Google Shape;33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3" name="Google Shape;353;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These 2 slides show th</a:t>
            </a:r>
            <a:r>
              <a:rPr lang="en-US"/>
              <a:t>e </a:t>
            </a:r>
            <a:r>
              <a:rPr lang="en-US" sz="2200">
                <a:latin typeface="Helvetica Neue"/>
                <a:ea typeface="Helvetica Neue"/>
                <a:cs typeface="Helvetica Neue"/>
                <a:sym typeface="Helvetica Neue"/>
              </a:rPr>
              <a:t>many verb forms represented in Bliss - including tense, passive a</a:t>
            </a:r>
            <a:r>
              <a:rPr lang="en-US"/>
              <a:t>nd conditional</a:t>
            </a:r>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Continuing with the verb forms represented in Blissymbolics.</a:t>
            </a:r>
            <a:endParaRPr/>
          </a:p>
        </p:txBody>
      </p:sp>
      <p:sp>
        <p:nvSpPr>
          <p:cNvPr id="391" name="Google Shape;39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are the singular pronouns.</a:t>
            </a:r>
            <a:endParaRPr/>
          </a:p>
          <a:p>
            <a:pPr marL="0" lvl="0" indent="0" algn="l" rtl="0">
              <a:lnSpc>
                <a:spcPct val="117999"/>
              </a:lnSpc>
              <a:spcBef>
                <a:spcPts val="0"/>
              </a:spcBef>
              <a:spcAft>
                <a:spcPts val="0"/>
              </a:spcAft>
              <a:buSzPts val="1400"/>
              <a:buNone/>
            </a:pPr>
            <a:r>
              <a:rPr lang="en-US"/>
              <a:t>For the plural forms, the plural indicator is added.</a:t>
            </a:r>
            <a:endParaRPr/>
          </a:p>
        </p:txBody>
      </p:sp>
      <p:sp>
        <p:nvSpPr>
          <p:cNvPr id="410" name="Google Shape;41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6" name="Google Shape;426;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Relationships like in this small example of family membe</a:t>
            </a:r>
            <a:r>
              <a:rPr lang="en-US"/>
              <a:t>rs </a:t>
            </a:r>
            <a:r>
              <a:rPr lang="en-US" sz="2200">
                <a:latin typeface="Helvetica Neue"/>
                <a:ea typeface="Helvetica Neue"/>
                <a:cs typeface="Helvetica Neue"/>
                <a:sym typeface="Helvetica Neue"/>
              </a:rPr>
              <a:t>can be identified throughout the authorized vocabulary of over 6,000 Bliss-words that appear in the Authorized vocabulary.</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Clr>
                <a:schemeClr val="dk1"/>
              </a:buClr>
              <a:buSzPts val="1400"/>
              <a:buFont typeface="Arial"/>
              <a:buNone/>
            </a:pPr>
            <a:r>
              <a:rPr lang="en-US">
                <a:solidFill>
                  <a:schemeClr val="dk1"/>
                </a:solidFill>
              </a:rPr>
              <a:t>There are many other examples of relationships like these in the Training programs available online.</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a:solidFill>
                  <a:schemeClr val="dk1"/>
                </a:solidFill>
              </a:rPr>
              <a:t>See the BCI website.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9" name="Google Shape;459;p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In addition to spoken language grammar strategies, there are Blissymbol strategies that were identified as the children learned and communicated in a group with Bliss.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In the Formative Evaluation Study, 1974-1976, conducted by Dr Harry Silverman, Shirley McNaughton and Barbara Kates, the ‘opposite meaning’ strategy and the ‘combine strategy’ were identified as being used most frequently. </a:t>
            </a:r>
            <a:endParaRPr/>
          </a:p>
        </p:txBody>
      </p:sp>
      <p:sp>
        <p:nvSpPr>
          <p:cNvPr id="466" name="Google Shape;46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The Opposite Meaning strategy is demonstrated with ‘happy’ and ‘sad’. Use of this strategy enables the user to gain additional  spaces on their communication display.</a:t>
            </a:r>
            <a:endParaRPr/>
          </a:p>
        </p:txBody>
      </p:sp>
      <p:sp>
        <p:nvSpPr>
          <p:cNvPr id="481" name="Google Shape;48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an example of the ‘Combine strategy’. A new vocabulary item has been created by the Bliss-user to be able to express a meaning not appearing on their display.</a:t>
            </a:r>
            <a:endParaRPr/>
          </a:p>
        </p:txBody>
      </p:sp>
      <p:sp>
        <p:nvSpPr>
          <p:cNvPr id="500" name="Google Shape;50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3" name="Google Shape;513;p3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a:t>
            </a:r>
            <a:r>
              <a:rPr lang="en-US" sz="2200">
                <a:latin typeface="Helvetica Neue"/>
                <a:ea typeface="Helvetica Neue"/>
                <a:cs typeface="Helvetica Neue"/>
                <a:sym typeface="Helvetica Neue"/>
              </a:rPr>
              <a:t>here are many strategies that the advancing Bliss user can use.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9" name="Google Shape;539;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Before leaving our short preview of Blissymbolics, here are two Bliss-words that can be helpful in expressing one’s feelings. There can be as many exclamation marks as one desires.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4" name="Google Shape;554;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This slide provides an e</a:t>
            </a:r>
            <a:r>
              <a:rPr lang="en-US" sz="2200">
                <a:latin typeface="Helvetica Neue"/>
                <a:ea typeface="Helvetica Neue"/>
                <a:cs typeface="Helvetica Neue"/>
                <a:sym typeface="Helvetica Neue"/>
              </a:rPr>
              <a:t>xample of Blissymbols as they appeared in a newsletter produced by a friend of Bliss users, Russell Ceccin</a:t>
            </a:r>
            <a:r>
              <a:rPr lang="en-US"/>
              <a:t>i</a:t>
            </a:r>
            <a:r>
              <a:rPr lang="en-US" sz="2200">
                <a:latin typeface="Helvetica Neue"/>
                <a:ea typeface="Helvetica Neue"/>
                <a:cs typeface="Helvetica Neue"/>
                <a:sym typeface="Helvetica Neue"/>
              </a:rPr>
              <a:t>. The newsletter is a</a:t>
            </a:r>
            <a:r>
              <a:rPr lang="en-US"/>
              <a:t>vailable in the digital archives.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62" name="Google Shape;56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Barbara Rush, a Bliss Teacher in Hamilton Ontario communicating with Sean.</a:t>
            </a:r>
            <a:endParaRPr/>
          </a:p>
          <a:p>
            <a:pPr marL="0" lvl="0" indent="0" algn="l" rtl="0">
              <a:lnSpc>
                <a:spcPct val="117999"/>
              </a:lnSpc>
              <a:spcBef>
                <a:spcPts val="0"/>
              </a:spcBef>
              <a:spcAft>
                <a:spcPts val="0"/>
              </a:spcAft>
              <a:buSzPts val="1400"/>
              <a:buNone/>
            </a:pPr>
            <a:r>
              <a:rPr lang="en-US"/>
              <a:t>The early displays in Canada were produced as standard displays - 100 symbols, 200 Blissymbols, 340 Blissymbols, 400 Blissymbols. These were preceded by flashcards for smaller arrays. By the third year, Blissymbol stamps applied to blank grids were introduced, so the displays could be individualized to meet the needs - both cognitive and physical - of the Bliss user.</a:t>
            </a:r>
            <a:endParaRPr/>
          </a:p>
        </p:txBody>
      </p:sp>
      <p:sp>
        <p:nvSpPr>
          <p:cNvPr id="573" name="Google Shape;57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Many types of technology were explored.</a:t>
            </a:r>
            <a:endParaRPr/>
          </a:p>
        </p:txBody>
      </p:sp>
      <p:sp>
        <p:nvSpPr>
          <p:cNvPr id="581" name="Google Shape;5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a ‘roller’ display attached to a walker.</a:t>
            </a:r>
            <a:endParaRPr/>
          </a:p>
        </p:txBody>
      </p:sp>
      <p:sp>
        <p:nvSpPr>
          <p:cNvPr id="591" name="Google Shape;59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an early version of a 200-symbol display used by a Bliss user who scans the grid to produce a sequence of Blissymbols.</a:t>
            </a:r>
            <a:endParaRPr/>
          </a:p>
        </p:txBody>
      </p:sp>
      <p:sp>
        <p:nvSpPr>
          <p:cNvPr id="599" name="Google Shape;59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an early display produced by the Prentke Romich Company. It contains 100 Blissymbols.</a:t>
            </a:r>
            <a:endParaRPr/>
          </a:p>
        </p:txBody>
      </p:sp>
      <p:sp>
        <p:nvSpPr>
          <p:cNvPr id="607" name="Google Shape;60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we see Susan Odell in the 80’s, always willing to explore new possibilities. </a:t>
            </a:r>
            <a:endParaRPr/>
          </a:p>
        </p:txBody>
      </p:sp>
      <p:sp>
        <p:nvSpPr>
          <p:cNvPr id="615" name="Google Shape;61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Susan communicating with Shirley. Her Bliss-sentences could be up to 13 Bliss-words long. Shirley needed to record them, in order to process the full and long sentences.</a:t>
            </a:r>
            <a:endParaRPr/>
          </a:p>
        </p:txBody>
      </p:sp>
      <p:sp>
        <p:nvSpPr>
          <p:cNvPr id="623" name="Google Shape;62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In the late 1980’s, the BMW was developed by myself, working with Sue Odell and Lee Mehrlich - both proficient Bliss users, and Annalu Waller, at the beginning of her career in Assistive Technology. The BMW incorporated the strengths of </a:t>
            </a:r>
            <a:r>
              <a:rPr lang="en-US" b="1"/>
              <a:t>B</a:t>
            </a:r>
            <a:r>
              <a:rPr lang="en-US"/>
              <a:t>lissymbolics, </a:t>
            </a:r>
            <a:r>
              <a:rPr lang="en-US" b="1"/>
              <a:t>M</a:t>
            </a:r>
            <a:r>
              <a:rPr lang="en-US"/>
              <a:t>inspeak and </a:t>
            </a:r>
            <a:r>
              <a:rPr lang="en-US" b="1"/>
              <a:t>W</a:t>
            </a:r>
            <a:r>
              <a:rPr lang="en-US"/>
              <a:t>ords Strategy.</a:t>
            </a:r>
            <a:endParaRPr/>
          </a:p>
          <a:p>
            <a:pPr marL="0" lvl="0" indent="0" algn="l" rtl="0">
              <a:lnSpc>
                <a:spcPct val="117999"/>
              </a:lnSpc>
              <a:spcBef>
                <a:spcPts val="0"/>
              </a:spcBef>
              <a:spcAft>
                <a:spcPts val="0"/>
              </a:spcAft>
              <a:buSzPts val="1400"/>
              <a:buNone/>
            </a:pPr>
            <a:r>
              <a:rPr lang="en-US"/>
              <a:t>You’ve already had a glimpse of  the strategies available in Bliss. Minspeak and Words Strategy, developed by Bruce Baker, provided additional approaches to word retrieval.</a:t>
            </a:r>
            <a:endParaRPr/>
          </a:p>
        </p:txBody>
      </p:sp>
      <p:sp>
        <p:nvSpPr>
          <p:cNvPr id="631" name="Google Shape;63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9" name="Google Shape;639;p4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The ‘apple’ is a Minspeak </a:t>
            </a:r>
            <a:r>
              <a:rPr lang="en-US" sz="2200">
                <a:latin typeface="Helvetica Neue"/>
                <a:ea typeface="Helvetica Neue"/>
                <a:cs typeface="Helvetica Neue"/>
                <a:sym typeface="Helvetica Neue"/>
              </a:rPr>
              <a:t>Icon to which you can bring any associations you wish. In the BMW the Minspeak icons were replaced by Blissymbols</a:t>
            </a:r>
            <a:r>
              <a:rPr lang="en-US"/>
              <a:t>, but the principle of free and personal associations was applied.</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8" name="Google Shape;648;p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Here is the BMW display. The Blissymbols are added to the qwerty keyboard layout, to provide a set of Blissymbols that could be utilized in 3-symbol codes to access an unlimited vocabulary. It was designed with and for proficient Bliss users. Today, the BMW is used by Peter Zein of England. Pete is contributing his expertise to the Baby Bliss Project. He plays a strong advocacy role in the Augmentative and Alternative Communication field.</a:t>
            </a:r>
            <a:endParaRPr/>
          </a:p>
          <a:p>
            <a:pPr marL="0" lvl="0" indent="0" algn="l" rtl="0">
              <a:lnSpc>
                <a:spcPct val="117999"/>
              </a:lnSpc>
              <a:spcBef>
                <a:spcPts val="0"/>
              </a:spcBef>
              <a:spcAft>
                <a:spcPts val="0"/>
              </a:spcAft>
              <a:buSzPts val="1400"/>
              <a:buNone/>
            </a:pPr>
            <a:r>
              <a:rPr lang="en-US"/>
              <a:t>While the  coding required in BMW with the technology available in the 90’s, is no longer relevant today, the principles underlying vocabulary retrieval have relevance for today’s AAC technology - Blissymbol language strategies, free association, and the grammar of spoken language of the AAC user’s community.</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7" name="Google Shape;667;p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7" name="Google Shape;677;p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In closing, like to look for a moment at the power of Blissymbolics in literacy, langua</a:t>
            </a:r>
            <a:r>
              <a:rPr lang="en-US"/>
              <a:t>ge, cognitive and social development</a:t>
            </a:r>
            <a:r>
              <a:rPr lang="en-US" sz="2200">
                <a:latin typeface="Helvetica Neue"/>
                <a:ea typeface="Helvetica Neue"/>
                <a:cs typeface="Helvetica Neue"/>
                <a:sym typeface="Helvetica Neue"/>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6" name="Google Shape;686;p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Literacy acquisition is the area that has interested  me the most</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Thesis</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Blissymbolics prepares for print</a:t>
            </a:r>
            <a:r>
              <a:rPr lang="en-US"/>
              <a:t> </a:t>
            </a:r>
            <a:r>
              <a:rPr lang="en-US" sz="2200">
                <a:latin typeface="Helvetica Neue"/>
                <a:ea typeface="Helvetica Neue"/>
                <a:cs typeface="Helvetica Neue"/>
                <a:sym typeface="Helvetica Neue"/>
              </a:rPr>
              <a:t>reading beyond sight words through providing analytic experience while reading, writing and spelling</a:t>
            </a:r>
            <a:r>
              <a:rPr lang="en-US"/>
              <a:t> </a:t>
            </a:r>
            <a:r>
              <a:rPr lang="en-US" sz="2200">
                <a:latin typeface="Helvetica Neue"/>
                <a:ea typeface="Helvetica Neue"/>
                <a:cs typeface="Helvetica Neue"/>
                <a:sym typeface="Helvetica Neue"/>
              </a:rPr>
              <a:t>with Bliss-words.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4" name="Google Shape;694;p5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For the BBB project I would expand this hope.</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To have an impact upon the communication, literacy and inclusion of those for whom the BBB project is taking place.</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endParaRPr/>
          </a:p>
          <a:p>
            <a:pPr marL="0" lvl="0" indent="0" algn="l" rtl="0">
              <a:lnSpc>
                <a:spcPct val="117999"/>
              </a:lnSpc>
              <a:spcBef>
                <a:spcPts val="0"/>
              </a:spcBef>
              <a:spcAft>
                <a:spcPts val="0"/>
              </a:spcAft>
              <a:buSzPts val="1400"/>
              <a:buNone/>
            </a:pPr>
            <a:r>
              <a:rPr lang="en-US">
                <a:solidFill>
                  <a:schemeClr val="dk1"/>
                </a:solidFill>
              </a:rPr>
              <a:t>A few examples:</a:t>
            </a:r>
            <a:endParaRPr>
              <a:solidFill>
                <a:schemeClr val="dk1"/>
              </a:solidFill>
            </a:endParaRPr>
          </a:p>
          <a:p>
            <a:pPr marL="0" lvl="0" indent="0" algn="l" rtl="0">
              <a:lnSpc>
                <a:spcPct val="117999"/>
              </a:lnSpc>
              <a:spcBef>
                <a:spcPts val="0"/>
              </a:spcBef>
              <a:spcAft>
                <a:spcPts val="0"/>
              </a:spcAft>
              <a:buSzPts val="1400"/>
              <a:buNone/>
            </a:pPr>
            <a:r>
              <a:rPr lang="en-US">
                <a:solidFill>
                  <a:schemeClr val="dk1"/>
                </a:solidFill>
              </a:rPr>
              <a:t>Today…new applications for Bliss are being explored:</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South Africa</a:t>
            </a:r>
            <a:r>
              <a:rPr lang="en-US">
                <a:solidFill>
                  <a:schemeClr val="dk1"/>
                </a:solidFill>
              </a:rPr>
              <a:t>, Louisa Alberts is using Bliss to teach reading in English to speaking children from many different    spoken language environments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Norway</a:t>
            </a:r>
            <a:r>
              <a:rPr lang="en-US">
                <a:solidFill>
                  <a:schemeClr val="dk1"/>
                </a:solidFill>
              </a:rPr>
              <a:t> , Bliss vocabulary is being developed to match the picture vocabulary appearing on technology</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Iceland</a:t>
            </a:r>
            <a:r>
              <a:rPr lang="en-US">
                <a:solidFill>
                  <a:schemeClr val="dk1"/>
                </a:solidFill>
              </a:rPr>
              <a:t>, Bliss users are meeting with AAC users from Norway and Lithuania, sharing best practices.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USA</a:t>
            </a:r>
            <a:r>
              <a:rPr lang="en-US">
                <a:solidFill>
                  <a:schemeClr val="dk1"/>
                </a:solidFill>
              </a:rPr>
              <a:t>  Ken Hackbarth has developed an application of   Bliss for those with a visual impairment using the 3D printer.</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Sweden</a:t>
            </a:r>
            <a:r>
              <a:rPr lang="en-US">
                <a:solidFill>
                  <a:schemeClr val="dk1"/>
                </a:solidFill>
              </a:rPr>
              <a:t> In addition to serving as the home of BCI, two programs for producing Blissymbols have been produced -   Blissonline  and Blissary</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the United Kingdom</a:t>
            </a:r>
            <a:r>
              <a:rPr lang="en-US">
                <a:solidFill>
                  <a:schemeClr val="dk1"/>
                </a:solidFill>
              </a:rPr>
              <a:t>  support is given to Michael Everson in his development of a Blissymbolics unicode character set</a:t>
            </a:r>
            <a:endParaRPr>
              <a:solidFill>
                <a:schemeClr val="dk1"/>
              </a:solidFill>
            </a:endParaRPr>
          </a:p>
          <a:p>
            <a:pPr marL="0" lvl="0" indent="0" algn="l" rtl="0">
              <a:lnSpc>
                <a:spcPct val="117999"/>
              </a:lnSpc>
              <a:spcBef>
                <a:spcPts val="0"/>
              </a:spcBef>
              <a:spcAft>
                <a:spcPts val="0"/>
              </a:spcAft>
              <a:buSzPts val="1400"/>
              <a:buNone/>
            </a:pPr>
            <a:r>
              <a:rPr lang="en-US" b="1">
                <a:solidFill>
                  <a:schemeClr val="dk1"/>
                </a:solidFill>
              </a:rPr>
              <a:t>In Canada</a:t>
            </a:r>
            <a:r>
              <a:rPr lang="en-US">
                <a:solidFill>
                  <a:schemeClr val="dk1"/>
                </a:solidFill>
              </a:rPr>
              <a:t> - support is given to the Bliss alumni community through music, vocabulary development meetings and sharing of special events.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Italy</a:t>
            </a:r>
            <a:r>
              <a:rPr lang="en-US">
                <a:solidFill>
                  <a:schemeClr val="dk1"/>
                </a:solidFill>
              </a:rPr>
              <a:t>, Blissymbolics is being taught in a University Master’s degree program.</a:t>
            </a:r>
            <a:endParaRPr>
              <a:solidFill>
                <a:schemeClr val="dk1"/>
              </a:solidFil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2" name="Google Shape;702;p5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 current </a:t>
            </a:r>
            <a:r>
              <a:rPr lang="en-US"/>
              <a:t>application</a:t>
            </a:r>
            <a:r>
              <a:rPr lang="en-US" sz="2200">
                <a:latin typeface="Helvetica Neue"/>
                <a:ea typeface="Helvetica Neue"/>
                <a:cs typeface="Helvetica Neue"/>
                <a:sym typeface="Helvetica Neue"/>
              </a:rPr>
              <a:t> of Bliss for literacy that is demonstrating its effectiveness for speaking children is being undertaken by Louisa Alberts in S</a:t>
            </a:r>
            <a:r>
              <a:rPr lang="en-US"/>
              <a:t>o</a:t>
            </a:r>
            <a:r>
              <a:rPr lang="en-US" sz="2200">
                <a:latin typeface="Helvetica Neue"/>
                <a:ea typeface="Helvetica Neue"/>
                <a:cs typeface="Helvetica Neue"/>
                <a:sym typeface="Helvetica Neue"/>
              </a:rPr>
              <a:t>uth Africa</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1" name="Google Shape;711;p5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From my perspective the </a:t>
            </a:r>
            <a:r>
              <a:rPr lang="en-US"/>
              <a:t>three</a:t>
            </a:r>
            <a:r>
              <a:rPr lang="en-US" sz="2200">
                <a:latin typeface="Helvetica Neue"/>
                <a:ea typeface="Helvetica Neue"/>
                <a:cs typeface="Helvetica Neue"/>
                <a:sym typeface="Helvetica Neue"/>
              </a:rPr>
              <a:t> most valuable features of Bliss….</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a:t>It is a full language!</a:t>
            </a:r>
            <a:endParaRPr/>
          </a:p>
          <a:p>
            <a:pPr marL="0" lvl="0" indent="0" algn="l" rtl="0">
              <a:lnSpc>
                <a:spcPct val="117999"/>
              </a:lnSpc>
              <a:spcBef>
                <a:spcPts val="0"/>
              </a:spcBef>
              <a:spcAft>
                <a:spcPts val="0"/>
              </a:spcAft>
              <a:buSzPts val="1400"/>
              <a:buNone/>
            </a:pPr>
            <a:r>
              <a:rPr lang="en-US"/>
              <a:t>There is a semantic foundation for every Bliss-word.</a:t>
            </a:r>
            <a:endParaRPr/>
          </a:p>
          <a:p>
            <a:pPr marL="0" lvl="0" indent="0" algn="l" rtl="0">
              <a:lnSpc>
                <a:spcPct val="117999"/>
              </a:lnSpc>
              <a:spcBef>
                <a:spcPts val="0"/>
              </a:spcBef>
              <a:spcAft>
                <a:spcPts val="0"/>
              </a:spcAft>
              <a:buSzPts val="1400"/>
              <a:buNone/>
            </a:pPr>
            <a:r>
              <a:rPr lang="en-US"/>
              <a:t>Bliss strategies can be applied to producing new Bliss-words.</a:t>
            </a:r>
            <a:endParaRPr/>
          </a:p>
          <a:p>
            <a:pPr marL="0" lvl="0" indent="0" algn="l" rtl="0">
              <a:lnSpc>
                <a:spcPct val="117999"/>
              </a:lnSpc>
              <a:spcBef>
                <a:spcPts val="0"/>
              </a:spcBef>
              <a:spcAft>
                <a:spcPts val="0"/>
              </a:spcAft>
              <a:buSzPts val="1400"/>
              <a:buNone/>
            </a:pPr>
            <a:endParaRPr/>
          </a:p>
          <a:p>
            <a:pPr marL="0" lvl="0" indent="0" algn="l" rtl="0">
              <a:lnSpc>
                <a:spcPct val="117999"/>
              </a:lnSpc>
              <a:spcBef>
                <a:spcPts val="0"/>
              </a:spcBef>
              <a:spcAft>
                <a:spcPts val="0"/>
              </a:spcAft>
              <a:buSzPts val="1400"/>
              <a:buNone/>
            </a:pPr>
            <a:r>
              <a:rPr lang="en-US"/>
              <a:t>Through these capabilities, Blissymbolics supports control and enables agency by the AAC user.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The great importance of Blissymbolics being a comprehensive language in its own right, thus providing the AAC user with a rich language experience… It offers not only a resource for the application of Bliss in AAC, but also the opportunity to participate in an international use of Bliss when one has gained proficiency in communicating within one’s immediate environment.</a:t>
            </a:r>
            <a:endParaRPr/>
          </a:p>
        </p:txBody>
      </p:sp>
      <p:sp>
        <p:nvSpPr>
          <p:cNvPr id="721" name="Google Shape;721;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9" name="Google Shape;729;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My dream for the future with AI supporting the AAC use of </a:t>
            </a:r>
            <a:r>
              <a:rPr lang="en-US" sz="2200" err="1">
                <a:latin typeface="Helvetica Neue"/>
                <a:ea typeface="Helvetica Neue"/>
                <a:cs typeface="Helvetica Neue"/>
                <a:sym typeface="Helvetica Neue"/>
              </a:rPr>
              <a:t>Blissymbols</a:t>
            </a:r>
            <a:r>
              <a:rPr lang="en-US" sz="2200">
                <a:latin typeface="Helvetica Neue"/>
                <a:ea typeface="Helvetica Neue"/>
                <a:cs typeface="Helvetica Neue"/>
                <a:sym typeface="Helvetica Neue"/>
              </a:rPr>
              <a:t> </a:t>
            </a:r>
            <a:r>
              <a:rPr lang="en-US"/>
              <a:t>… providing the best </a:t>
            </a:r>
            <a:r>
              <a:rPr lang="en-US" i="1"/>
              <a:t>communication companion</a:t>
            </a:r>
            <a:r>
              <a:rPr lang="en-US"/>
              <a:t> AI can offer</a:t>
            </a:r>
            <a:endParaRPr/>
          </a:p>
          <a:p>
            <a:pPr marL="0" lvl="0" indent="0" algn="l" rtl="0">
              <a:lnSpc>
                <a:spcPct val="117999"/>
              </a:lnSpc>
              <a:spcBef>
                <a:spcPts val="0"/>
              </a:spcBef>
              <a:spcAft>
                <a:spcPts val="0"/>
              </a:spcAft>
              <a:buSzPts val="1400"/>
              <a:buNone/>
            </a:pPr>
            <a:r>
              <a:rPr lang="en-US"/>
              <a:t>I am using circles, just as one possible way of conceptualizing the future individualized, dynamic arrangement and means of selecting and producing vocabulary. BBB is exploring many different ways.</a:t>
            </a:r>
            <a:endParaRPr/>
          </a:p>
          <a:p>
            <a:pPr marL="0" lvl="0" indent="0" algn="l" rtl="0">
              <a:lnSpc>
                <a:spcPct val="117999"/>
              </a:lnSpc>
              <a:spcBef>
                <a:spcPts val="0"/>
              </a:spcBef>
              <a:spcAft>
                <a:spcPts val="0"/>
              </a:spcAft>
              <a:buSzPts val="1400"/>
              <a:buNone/>
            </a:pPr>
            <a:r>
              <a:rPr lang="en-US"/>
              <a:t>One proceeds through providing context and a set of strategies, choosing the beginning question, refining one’s meaning… COMMUNICATING!</a:t>
            </a:r>
            <a:endParaRPr/>
          </a:p>
          <a:p>
            <a:pPr marL="0" lvl="0" indent="0" algn="l" rtl="0">
              <a:lnSpc>
                <a:spcPct val="117999"/>
              </a:lnSpc>
              <a:spcBef>
                <a:spcPts val="0"/>
              </a:spcBef>
              <a:spcAft>
                <a:spcPts val="0"/>
              </a:spcAft>
              <a:buSzPts val="1400"/>
              <a:buNone/>
            </a:pP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r>
              <a:rPr lang="en-US"/>
              <a:t>As Jutta </a:t>
            </a:r>
            <a:r>
              <a:rPr lang="en-US" err="1"/>
              <a:t>Treviranus</a:t>
            </a:r>
            <a:r>
              <a:rPr lang="en-US"/>
              <a:t> would say… “the mad escape from The Grid”</a:t>
            </a:r>
            <a:endParaRPr/>
          </a:p>
          <a:p>
            <a:pPr marL="0" lvl="0" indent="0" algn="l" rtl="0">
              <a:lnSpc>
                <a:spcPct val="117999"/>
              </a:lnSpc>
              <a:spcBef>
                <a:spcPts val="0"/>
              </a:spcBef>
              <a:spcAft>
                <a:spcPts val="0"/>
              </a:spcAft>
              <a:buSzPts val="1400"/>
              <a:buNone/>
            </a:pPr>
            <a:endParaRPr/>
          </a:p>
          <a:p>
            <a:pPr marL="0" lvl="0" indent="0" algn="l" rtl="0">
              <a:lnSpc>
                <a:spcPct val="117999"/>
              </a:lnSpc>
              <a:spcBef>
                <a:spcPts val="0"/>
              </a:spcBef>
              <a:spcAft>
                <a:spcPts val="0"/>
              </a:spcAft>
              <a:buSzPts val="1400"/>
              <a:buNone/>
            </a:pPr>
            <a:r>
              <a:rPr lang="en-US"/>
              <a:t>AI has the potential for many positive benefits to the AAC user. We need to guard against the possible negative effects.</a:t>
            </a:r>
            <a:endParaRPr/>
          </a:p>
          <a:p>
            <a:pPr marL="0" lvl="0" indent="0" algn="l" rtl="0">
              <a:lnSpc>
                <a:spcPct val="117999"/>
              </a:lnSpc>
              <a:spcBef>
                <a:spcPts val="0"/>
              </a:spcBef>
              <a:spcAft>
                <a:spcPts val="0"/>
              </a:spcAft>
              <a:buSzPts val="1400"/>
              <a:buNone/>
            </a:pPr>
            <a:r>
              <a:rPr lang="en-US"/>
              <a:t>By giving time to the positive support as the Baby Bliss Bot is doing, AI offers the potential for being a </a:t>
            </a:r>
            <a:r>
              <a:rPr lang="en-US" b="1"/>
              <a:t>consistent personalized communication companion</a:t>
            </a:r>
            <a:r>
              <a:rPr lang="en-US"/>
              <a:t> for those who are non-speaking and require AAC  to achieve communication competence..</a:t>
            </a:r>
            <a:endParaRPr/>
          </a:p>
          <a:p>
            <a:pPr marL="0" lvl="0" indent="0" algn="l" rtl="0">
              <a:lnSpc>
                <a:spcPct val="117999"/>
              </a:lnSpc>
              <a:spcBef>
                <a:spcPts val="0"/>
              </a:spcBef>
              <a:spcAft>
                <a:spcPts val="0"/>
              </a:spcAft>
              <a:buSzPts val="1400"/>
              <a:buNone/>
            </a:pPr>
            <a:r>
              <a:rPr lang="en-US"/>
              <a:t>AI can retain and apply past experience.</a:t>
            </a:r>
            <a:endParaRPr/>
          </a:p>
          <a:p>
            <a:pPr marL="0" lvl="0" indent="0" algn="l" rtl="0">
              <a:lnSpc>
                <a:spcPct val="117999"/>
              </a:lnSpc>
              <a:spcBef>
                <a:spcPts val="0"/>
              </a:spcBef>
              <a:spcAft>
                <a:spcPts val="0"/>
              </a:spcAft>
              <a:buSzPts val="1400"/>
              <a:buNone/>
            </a:pPr>
            <a:r>
              <a:rPr lang="en-US"/>
              <a:t>AI can grow, guided by the user and assuring them agency. </a:t>
            </a:r>
            <a:endParaRPr/>
          </a:p>
          <a:p>
            <a:pPr marL="0" lvl="0" indent="0" algn="l" rtl="0">
              <a:lnSpc>
                <a:spcPct val="117999"/>
              </a:lnSpc>
              <a:spcBef>
                <a:spcPts val="0"/>
              </a:spcBef>
              <a:spcAft>
                <a:spcPts val="0"/>
              </a:spcAft>
              <a:buSzPts val="1400"/>
              <a:buNone/>
            </a:pPr>
            <a:r>
              <a:rPr lang="en-US"/>
              <a:t>AI can be personalized.</a:t>
            </a:r>
            <a:endParaRPr/>
          </a:p>
          <a:p>
            <a:pPr marL="0" lvl="0" indent="0" algn="l" rtl="0">
              <a:lnSpc>
                <a:spcPct val="117999"/>
              </a:lnSpc>
              <a:spcBef>
                <a:spcPts val="0"/>
              </a:spcBef>
              <a:spcAft>
                <a:spcPts val="0"/>
              </a:spcAft>
              <a:buSzPts val="1400"/>
              <a:buNone/>
            </a:pPr>
            <a:r>
              <a:rPr lang="en-US"/>
              <a:t>AI can remain with and grow with the individual throughout their life.</a:t>
            </a:r>
            <a:endParaRPr/>
          </a:p>
          <a:p>
            <a:pPr marL="0" lvl="0" indent="0" algn="l" rtl="0">
              <a:lnSpc>
                <a:spcPct val="117999"/>
              </a:lnSpc>
              <a:spcBef>
                <a:spcPts val="0"/>
              </a:spcBef>
              <a:spcAft>
                <a:spcPts val="0"/>
              </a:spcAft>
              <a:buSzPts val="1400"/>
              <a:buNone/>
            </a:pPr>
            <a:r>
              <a:rPr lang="en-US"/>
              <a:t>The role of human support is critical, to ensuring AI provides the positive! We need to remember a song made  popular by Bing Crosby, many decades before we had AAC, AI or inclusive design!</a:t>
            </a:r>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You got to ac-cent-</a:t>
            </a:r>
            <a:r>
              <a:rPr lang="en-US" sz="1050" err="1">
                <a:solidFill>
                  <a:srgbClr val="1F1F1F"/>
                </a:solidFill>
                <a:latin typeface="Arial"/>
                <a:ea typeface="Arial"/>
                <a:cs typeface="Arial"/>
                <a:sym typeface="Arial"/>
              </a:rPr>
              <a:t>tchu</a:t>
            </a:r>
            <a:r>
              <a:rPr lang="en-US" sz="1050">
                <a:solidFill>
                  <a:srgbClr val="1F1F1F"/>
                </a:solidFill>
                <a:latin typeface="Arial"/>
                <a:ea typeface="Arial"/>
                <a:cs typeface="Arial"/>
                <a:sym typeface="Arial"/>
              </a:rPr>
              <a:t>-ate the positive</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E-</a:t>
            </a:r>
            <a:r>
              <a:rPr lang="en-US" sz="1050" err="1">
                <a:solidFill>
                  <a:srgbClr val="1F1F1F"/>
                </a:solidFill>
                <a:latin typeface="Arial"/>
                <a:ea typeface="Arial"/>
                <a:cs typeface="Arial"/>
                <a:sym typeface="Arial"/>
              </a:rPr>
              <a:t>lim</a:t>
            </a:r>
            <a:r>
              <a:rPr lang="en-US" sz="1050">
                <a:solidFill>
                  <a:srgbClr val="1F1F1F"/>
                </a:solidFill>
                <a:latin typeface="Arial"/>
                <a:ea typeface="Arial"/>
                <a:cs typeface="Arial"/>
                <a:sym typeface="Arial"/>
              </a:rPr>
              <a:t>-</a:t>
            </a:r>
            <a:r>
              <a:rPr lang="en-US" sz="1050" err="1">
                <a:solidFill>
                  <a:srgbClr val="1F1F1F"/>
                </a:solidFill>
                <a:latin typeface="Arial"/>
                <a:ea typeface="Arial"/>
                <a:cs typeface="Arial"/>
                <a:sym typeface="Arial"/>
              </a:rPr>
              <a:t>i-nate</a:t>
            </a:r>
            <a:r>
              <a:rPr lang="en-US" sz="1050">
                <a:solidFill>
                  <a:srgbClr val="1F1F1F"/>
                </a:solidFill>
                <a:latin typeface="Arial"/>
                <a:ea typeface="Arial"/>
                <a:cs typeface="Arial"/>
                <a:sym typeface="Arial"/>
              </a:rPr>
              <a:t> the negative</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And latch on to the affirmative</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Don't mess with Mr. In-between</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You got to spread joy up to the maximum</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Bring gloom down to the minimum</a:t>
            </a:r>
            <a:endParaRPr sz="105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050">
                <a:solidFill>
                  <a:srgbClr val="1F1F1F"/>
                </a:solidFill>
                <a:latin typeface="Arial"/>
                <a:ea typeface="Arial"/>
                <a:cs typeface="Arial"/>
                <a:sym typeface="Arial"/>
              </a:rPr>
              <a:t>And have faith, or pandemonium</a:t>
            </a: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r>
              <a:rPr lang="en-US" sz="1050">
                <a:solidFill>
                  <a:srgbClr val="1F1F1F"/>
                </a:solidFill>
                <a:latin typeface="Arial"/>
                <a:ea typeface="Arial"/>
                <a:cs typeface="Arial"/>
                <a:sym typeface="Arial"/>
              </a:rPr>
              <a:t>Liable to walk upon the scene</a:t>
            </a: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76" name="Google Shape;776;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85" name="Google Shape;78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TITLE_AND_BODY_1">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6553200" y="4683919"/>
            <a:ext cx="2133600" cy="307800"/>
          </a:xfrm>
          <a:prstGeom prst="rect">
            <a:avLst/>
          </a:prstGeom>
          <a:noFill/>
          <a:ln>
            <a:noFill/>
          </a:ln>
        </p:spPr>
        <p:txBody>
          <a:bodyPr spcFirstLastPara="1" wrap="square" lIns="45700" tIns="45700" rIns="45700" bIns="4570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92968" y="863947"/>
            <a:ext cx="7358100" cy="1741200"/>
          </a:xfrm>
          <a:prstGeom prst="rect">
            <a:avLst/>
          </a:prstGeom>
          <a:noFill/>
          <a:ln>
            <a:noFill/>
          </a:ln>
        </p:spPr>
        <p:txBody>
          <a:bodyPr spcFirstLastPara="1" wrap="square" lIns="35700" tIns="35700" rIns="35700" bIns="35700" anchor="b" anchorCtr="0">
            <a:normAutofit/>
          </a:bodyPr>
          <a:lstStyle>
            <a:lvl1pPr lvl="0" algn="ctr">
              <a:lnSpc>
                <a:spcPct val="100000"/>
              </a:lnSpc>
              <a:spcBef>
                <a:spcPts val="0"/>
              </a:spcBef>
              <a:spcAft>
                <a:spcPts val="0"/>
              </a:spcAft>
              <a:buClr>
                <a:srgbClr val="000000"/>
              </a:buClr>
              <a:buSzPts val="5600"/>
              <a:buFont typeface="Helvetica Neue"/>
              <a:buNone/>
              <a:defRPr sz="56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7" name="Google Shape;17;p4"/>
          <p:cNvSpPr txBox="1">
            <a:spLocks noGrp="1"/>
          </p:cNvSpPr>
          <p:nvPr>
            <p:ph type="body" idx="1"/>
          </p:nvPr>
        </p:nvSpPr>
        <p:spPr>
          <a:xfrm>
            <a:off x="892968" y="2658814"/>
            <a:ext cx="7358100" cy="596100"/>
          </a:xfrm>
          <a:prstGeom prst="rect">
            <a:avLst/>
          </a:prstGeom>
          <a:noFill/>
          <a:ln>
            <a:noFill/>
          </a:ln>
        </p:spPr>
        <p:txBody>
          <a:bodyPr spcFirstLastPara="1" wrap="square" lIns="35700" tIns="35700" rIns="35700" bIns="35700" anchor="t" anchorCtr="0">
            <a:normAutofit/>
          </a:bodyPr>
          <a:lstStyle>
            <a:lvl1pPr marL="457200" lvl="0"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1pPr>
            <a:lvl2pPr marL="914400" lvl="1"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2pPr>
            <a:lvl3pPr marL="1371600" lvl="2"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3pPr>
            <a:lvl4pPr marL="1828800" lvl="3"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4pPr>
            <a:lvl5pPr marL="2286000" lvl="4"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18" name="Google Shape;18;p4"/>
          <p:cNvSpPr txBox="1">
            <a:spLocks noGrp="1"/>
          </p:cNvSpPr>
          <p:nvPr>
            <p:ph type="sldNum" idx="12"/>
          </p:nvPr>
        </p:nvSpPr>
        <p:spPr>
          <a:xfrm>
            <a:off x="4449876" y="4902398"/>
            <a:ext cx="239400" cy="241500"/>
          </a:xfrm>
          <a:prstGeom prst="rect">
            <a:avLst/>
          </a:prstGeom>
          <a:noFill/>
          <a:ln>
            <a:noFill/>
          </a:ln>
        </p:spPr>
        <p:txBody>
          <a:bodyPr spcFirstLastPara="1" wrap="square" lIns="35700" tIns="35700" rIns="35700" bIns="35700" anchor="t" anchorCtr="0">
            <a:spAutoFit/>
          </a:bodyPr>
          <a:lstStyle>
            <a:lvl1pPr marL="0" marR="0" lvl="0"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1000">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 name="Google Shape;2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 name="Google Shape;25;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 name="Google Shape;3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4" name="Google Shape;44;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3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notesSlide" Target="../notesSlides/notesSlide53.xml"/><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10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B15E-D0C9-8AB6-F596-0242B6FD167D}"/>
              </a:ext>
            </a:extLst>
          </p:cNvPr>
          <p:cNvSpPr>
            <a:spLocks noGrp="1"/>
          </p:cNvSpPr>
          <p:nvPr>
            <p:ph type="title"/>
          </p:nvPr>
        </p:nvSpPr>
        <p:spPr>
          <a:xfrm>
            <a:off x="311700" y="780668"/>
            <a:ext cx="8520600" cy="1525199"/>
          </a:xfrm>
        </p:spPr>
        <p:txBody>
          <a:bodyPr spcFirstLastPara="1" wrap="square" lIns="91425" tIns="91425" rIns="91425" bIns="91425" anchor="t" anchorCtr="0">
            <a:noAutofit/>
          </a:bodyPr>
          <a:lstStyle/>
          <a:p>
            <a:r>
              <a:rPr lang="en-US" sz="4400">
                <a:solidFill>
                  <a:schemeClr val="tx1">
                    <a:lumMod val="75000"/>
                    <a:lumOff val="25000"/>
                  </a:schemeClr>
                </a:solidFill>
                <a:latin typeface="Helvetica Neue"/>
              </a:rPr>
              <a:t>Welcome to </a:t>
            </a:r>
            <a:br>
              <a:rPr lang="en-US" sz="4400">
                <a:solidFill>
                  <a:schemeClr val="tx1">
                    <a:lumMod val="75000"/>
                    <a:lumOff val="25000"/>
                  </a:schemeClr>
                </a:solidFill>
              </a:rPr>
            </a:br>
            <a:r>
              <a:rPr lang="en-US" sz="4400" b="1">
                <a:solidFill>
                  <a:schemeClr val="tx1">
                    <a:lumMod val="75000"/>
                    <a:lumOff val="25000"/>
                  </a:schemeClr>
                </a:solidFill>
                <a:latin typeface="Helvetica Neue"/>
              </a:rPr>
              <a:t>BLISSFUL QUESTIONS</a:t>
            </a:r>
          </a:p>
        </p:txBody>
      </p:sp>
      <p:pic>
        <p:nvPicPr>
          <p:cNvPr id="5" name="Picture 4" descr="'Blissful Questions', the title of of this presentation written in Blissymbolics language.">
            <a:extLst>
              <a:ext uri="{FF2B5EF4-FFF2-40B4-BE49-F238E27FC236}">
                <a16:creationId xmlns:a16="http://schemas.microsoft.com/office/drawing/2014/main" id="{92C7813C-6C85-BB53-20B9-524814C9D864}"/>
              </a:ext>
            </a:extLst>
          </p:cNvPr>
          <p:cNvPicPr>
            <a:picLocks noChangeAspect="1"/>
          </p:cNvPicPr>
          <p:nvPr/>
        </p:nvPicPr>
        <p:blipFill>
          <a:blip r:embed="rId3"/>
          <a:stretch>
            <a:fillRect/>
          </a:stretch>
        </p:blipFill>
        <p:spPr>
          <a:xfrm>
            <a:off x="313191" y="2305050"/>
            <a:ext cx="3609975" cy="1295400"/>
          </a:xfrm>
          <a:prstGeom prst="rect">
            <a:avLst/>
          </a:prstGeom>
        </p:spPr>
      </p:pic>
      <p:sp>
        <p:nvSpPr>
          <p:cNvPr id="6" name="Google Shape;61;p15">
            <a:extLst>
              <a:ext uri="{FF2B5EF4-FFF2-40B4-BE49-F238E27FC236}">
                <a16:creationId xmlns:a16="http://schemas.microsoft.com/office/drawing/2014/main" id="{17530CD3-4758-3573-0717-FE49C806FE6A}"/>
              </a:ext>
              <a:ext uri="{C183D7F6-B498-43B3-948B-1728B52AA6E4}">
                <adec:decorative xmlns:adec="http://schemas.microsoft.com/office/drawing/2017/decorative" val="1"/>
              </a:ext>
            </a:extLst>
          </p:cNvPr>
          <p:cNvSpPr/>
          <p:nvPr/>
        </p:nvSpPr>
        <p:spPr>
          <a:xfrm>
            <a:off x="0" y="3896900"/>
            <a:ext cx="9144000" cy="505500"/>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 name="Text Placeholder 2">
            <a:extLst>
              <a:ext uri="{FF2B5EF4-FFF2-40B4-BE49-F238E27FC236}">
                <a16:creationId xmlns:a16="http://schemas.microsoft.com/office/drawing/2014/main" id="{B530CC83-896B-D954-B419-F5760EDD1E9A}"/>
              </a:ext>
            </a:extLst>
          </p:cNvPr>
          <p:cNvSpPr>
            <a:spLocks noGrp="1"/>
          </p:cNvSpPr>
          <p:nvPr>
            <p:ph type="body" idx="1"/>
          </p:nvPr>
        </p:nvSpPr>
        <p:spPr>
          <a:xfrm>
            <a:off x="311700" y="3923796"/>
            <a:ext cx="8520600" cy="459115"/>
          </a:xfrm>
        </p:spPr>
        <p:txBody>
          <a:bodyPr>
            <a:normAutofit fontScale="92500" lnSpcReduction="10000"/>
          </a:bodyPr>
          <a:lstStyle/>
          <a:p>
            <a:pPr marL="114300" indent="0">
              <a:buNone/>
            </a:pPr>
            <a:r>
              <a:rPr lang="en-US">
                <a:solidFill>
                  <a:srgbClr val="000000"/>
                </a:solidFill>
                <a:latin typeface="Helvetica Neue"/>
              </a:rPr>
              <a:t>In Conversation with </a:t>
            </a:r>
            <a:r>
              <a:rPr lang="en-US" b="1">
                <a:solidFill>
                  <a:srgbClr val="000000"/>
                </a:solidFill>
                <a:latin typeface="Helvetica Neue"/>
              </a:rPr>
              <a:t>Shirley McNaughton</a:t>
            </a:r>
            <a:r>
              <a:rPr lang="en-US">
                <a:solidFill>
                  <a:srgbClr val="000000"/>
                </a:solidFill>
                <a:latin typeface="Helvetica Neue"/>
              </a:rPr>
              <a:t> on </a:t>
            </a:r>
            <a:r>
              <a:rPr lang="en-US" err="1">
                <a:solidFill>
                  <a:srgbClr val="000000"/>
                </a:solidFill>
                <a:latin typeface="Helvetica Neue"/>
              </a:rPr>
              <a:t>Blissymbolics</a:t>
            </a:r>
            <a:r>
              <a:rPr lang="en-US">
                <a:solidFill>
                  <a:srgbClr val="000000"/>
                </a:solidFill>
                <a:latin typeface="Helvetica Neue"/>
              </a:rPr>
              <a:t> Today</a:t>
            </a:r>
          </a:p>
        </p:txBody>
      </p:sp>
      <p:sp>
        <p:nvSpPr>
          <p:cNvPr id="4" name="Slide Number Placeholder 3">
            <a:extLst>
              <a:ext uri="{FF2B5EF4-FFF2-40B4-BE49-F238E27FC236}">
                <a16:creationId xmlns:a16="http://schemas.microsoft.com/office/drawing/2014/main" id="{9F92B8E4-4E2B-11F1-BDC7-2D70E7ECBC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t>1</a:t>
            </a:fld>
            <a:endParaRPr lang="en-US"/>
          </a:p>
        </p:txBody>
      </p:sp>
    </p:spTree>
    <p:extLst>
      <p:ext uri="{BB962C8B-B14F-4D97-AF65-F5344CB8AC3E}">
        <p14:creationId xmlns:p14="http://schemas.microsoft.com/office/powerpoint/2010/main" val="120210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76" name="Google Shape;76;p16"/>
          <p:cNvSpPr txBox="1">
            <a:spLocks noGrp="1"/>
          </p:cNvSpPr>
          <p:nvPr>
            <p:ph type="ctrTitle"/>
          </p:nvPr>
        </p:nvSpPr>
        <p:spPr>
          <a:xfrm>
            <a:off x="426007" y="333942"/>
            <a:ext cx="3110400" cy="524367"/>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SzPct val="192592"/>
              <a:buNone/>
            </a:pPr>
            <a:r>
              <a:rPr lang="en-US" sz="3000" b="1">
                <a:solidFill>
                  <a:srgbClr val="3F3F3F"/>
                </a:solidFill>
                <a:latin typeface="Helvetica Neue"/>
                <a:ea typeface="Helvetica Neue"/>
                <a:cs typeface="Helvetica Neue"/>
                <a:sym typeface="Helvetica Neue"/>
              </a:rPr>
              <a:t>Meet the Authors</a:t>
            </a:r>
            <a:endParaRPr b="1">
              <a:latin typeface="Helvetica Neue"/>
              <a:ea typeface="Helvetica Neue"/>
              <a:cs typeface="Helvetica Neue"/>
              <a:sym typeface="Helvetica Neue"/>
            </a:endParaRPr>
          </a:p>
        </p:txBody>
      </p:sp>
      <p:pic>
        <p:nvPicPr>
          <p:cNvPr id="77" name="Google Shape;77;p16" descr="Image of Shirley McNaughton"/>
          <p:cNvPicPr preferRelativeResize="0"/>
          <p:nvPr/>
        </p:nvPicPr>
        <p:blipFill rotWithShape="1">
          <a:blip r:embed="rId3">
            <a:alphaModFix/>
          </a:blip>
          <a:srcRect l="27052" t="3806" r="29153" b="49438"/>
          <a:stretch/>
        </p:blipFill>
        <p:spPr>
          <a:xfrm>
            <a:off x="536565" y="1073997"/>
            <a:ext cx="2251589" cy="2137841"/>
          </a:xfrm>
          <a:prstGeom prst="rect">
            <a:avLst/>
          </a:prstGeom>
          <a:noFill/>
          <a:ln>
            <a:noFill/>
          </a:ln>
        </p:spPr>
      </p:pic>
      <p:sp>
        <p:nvSpPr>
          <p:cNvPr id="68" name="Google Shape;68;p16"/>
          <p:cNvSpPr txBox="1"/>
          <p:nvPr/>
        </p:nvSpPr>
        <p:spPr>
          <a:xfrm>
            <a:off x="476381" y="3247394"/>
            <a:ext cx="2059179" cy="65917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Shirley McNaughton</a:t>
            </a:r>
            <a:endParaRPr sz="1600" b="0" i="0" u="none" strike="noStrike" cap="none">
              <a:solidFill>
                <a:schemeClr val="dk1"/>
              </a:solidFill>
              <a:latin typeface="Arial"/>
              <a:ea typeface="Arial"/>
              <a:cs typeface="Arial"/>
              <a:sym typeface="Arial"/>
            </a:endParaRPr>
          </a:p>
        </p:txBody>
      </p:sp>
      <p:sp>
        <p:nvSpPr>
          <p:cNvPr id="73" name="Google Shape;73;p16"/>
          <p:cNvSpPr txBox="1"/>
          <p:nvPr/>
        </p:nvSpPr>
        <p:spPr>
          <a:xfrm>
            <a:off x="477694" y="3641108"/>
            <a:ext cx="2547899" cy="1279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none" strike="noStrike" cap="none">
                <a:solidFill>
                  <a:srgbClr val="595959"/>
                </a:solidFill>
                <a:latin typeface="Helvetica Neue"/>
                <a:ea typeface="Helvetica Neue"/>
                <a:cs typeface="Helvetica Neue"/>
                <a:sym typeface="Helvetica Neue"/>
              </a:rPr>
              <a:t>C.M., Ph.D., ARCT.</a:t>
            </a:r>
            <a:endParaRPr sz="1400" b="0" i="0" u="none" strike="noStrike" cap="none">
              <a:solidFill>
                <a:srgbClr val="595959"/>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n-US" sz="1400" b="0" i="0" u="none" strike="noStrike" cap="none">
                <a:solidFill>
                  <a:srgbClr val="595959"/>
                </a:solidFill>
                <a:latin typeface="Helvetica Neue"/>
                <a:ea typeface="Helvetica Neue"/>
                <a:cs typeface="Helvetica Neue"/>
                <a:sym typeface="Helvetica Neue"/>
              </a:rPr>
              <a:t>President, Blissymbolics Communication Institute – Canada.</a:t>
            </a:r>
            <a:endParaRPr sz="1400" b="0" i="0" u="none" strike="noStrike" cap="none">
              <a:solidFill>
                <a:srgbClr val="595959"/>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endParaRPr sz="1400" b="0" i="0" u="none" strike="noStrike" cap="none">
              <a:solidFill>
                <a:schemeClr val="dk2"/>
              </a:solidFill>
              <a:latin typeface="Arial"/>
              <a:ea typeface="Arial"/>
              <a:cs typeface="Arial"/>
              <a:sym typeface="Arial"/>
            </a:endParaRPr>
          </a:p>
        </p:txBody>
      </p:sp>
      <p:pic>
        <p:nvPicPr>
          <p:cNvPr id="75" name="Google Shape;75;p16" descr="Image of Gulay Syeda"/>
          <p:cNvPicPr preferRelativeResize="0"/>
          <p:nvPr/>
        </p:nvPicPr>
        <p:blipFill rotWithShape="1">
          <a:blip r:embed="rId4">
            <a:alphaModFix/>
          </a:blip>
          <a:srcRect t="-150" r="14532" b="10063"/>
          <a:stretch/>
        </p:blipFill>
        <p:spPr>
          <a:xfrm>
            <a:off x="3517607" y="1065561"/>
            <a:ext cx="2076465" cy="2136740"/>
          </a:xfrm>
          <a:prstGeom prst="rect">
            <a:avLst/>
          </a:prstGeom>
          <a:noFill/>
          <a:ln>
            <a:noFill/>
          </a:ln>
        </p:spPr>
      </p:pic>
      <p:sp>
        <p:nvSpPr>
          <p:cNvPr id="69" name="Google Shape;69;p16"/>
          <p:cNvSpPr txBox="1"/>
          <p:nvPr/>
        </p:nvSpPr>
        <p:spPr>
          <a:xfrm>
            <a:off x="3518046" y="3199355"/>
            <a:ext cx="1361250" cy="2591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Gulay Syeda</a:t>
            </a:r>
            <a:endParaRPr sz="1600" b="0" i="0" u="none" strike="noStrike" cap="none">
              <a:solidFill>
                <a:schemeClr val="dk1"/>
              </a:solidFill>
              <a:latin typeface="Arial"/>
              <a:ea typeface="Arial"/>
              <a:cs typeface="Arial"/>
              <a:sym typeface="Arial"/>
            </a:endParaRPr>
          </a:p>
        </p:txBody>
      </p:sp>
      <p:sp>
        <p:nvSpPr>
          <p:cNvPr id="72" name="Google Shape;72;p16"/>
          <p:cNvSpPr txBox="1"/>
          <p:nvPr/>
        </p:nvSpPr>
        <p:spPr>
          <a:xfrm>
            <a:off x="3519260" y="3575746"/>
            <a:ext cx="2116099" cy="1279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Product Designer.</a:t>
            </a:r>
            <a:endParaRPr/>
          </a:p>
          <a:p>
            <a:pPr marL="0" marR="0" lvl="0" indent="0" algn="l"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Master in Inclusive Design, OCAD </a:t>
            </a:r>
            <a:endParaRPr/>
          </a:p>
          <a:p>
            <a:pPr marL="0" marR="0" lvl="0" indent="0" algn="l"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University, Toronto, ON.</a:t>
            </a:r>
            <a:endParaRPr/>
          </a:p>
        </p:txBody>
      </p:sp>
      <p:pic>
        <p:nvPicPr>
          <p:cNvPr id="74" name="Google Shape;74;p16" descr="Image of Saee Tipnis"/>
          <p:cNvPicPr preferRelativeResize="0"/>
          <p:nvPr/>
        </p:nvPicPr>
        <p:blipFill rotWithShape="1">
          <a:blip r:embed="rId5">
            <a:alphaModFix/>
          </a:blip>
          <a:srcRect l="-487" t="9680" r="487" b="35312"/>
          <a:stretch/>
        </p:blipFill>
        <p:spPr>
          <a:xfrm>
            <a:off x="6369172" y="1028783"/>
            <a:ext cx="2180433" cy="2133606"/>
          </a:xfrm>
          <a:prstGeom prst="rect">
            <a:avLst/>
          </a:prstGeom>
          <a:noFill/>
          <a:ln>
            <a:noFill/>
          </a:ln>
        </p:spPr>
      </p:pic>
      <p:sp>
        <p:nvSpPr>
          <p:cNvPr id="71" name="Google Shape;71;p16"/>
          <p:cNvSpPr txBox="1"/>
          <p:nvPr/>
        </p:nvSpPr>
        <p:spPr>
          <a:xfrm>
            <a:off x="6370087" y="3199338"/>
            <a:ext cx="1365788"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Saee Tipnis</a:t>
            </a:r>
            <a:endParaRPr/>
          </a:p>
        </p:txBody>
      </p:sp>
      <p:sp>
        <p:nvSpPr>
          <p:cNvPr id="70" name="Google Shape;70;p16"/>
          <p:cNvSpPr txBox="1"/>
          <p:nvPr/>
        </p:nvSpPr>
        <p:spPr>
          <a:xfrm>
            <a:off x="6370325" y="3537815"/>
            <a:ext cx="2213466" cy="1279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Graphic Designer.</a:t>
            </a:r>
            <a:endParaRPr/>
          </a:p>
          <a:p>
            <a:pPr marL="0" marR="0" lvl="0" indent="0" algn="l"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Master in Inclusive Design, OCAD University, Toronto, ON.</a:t>
            </a:r>
            <a:endParaRPr/>
          </a:p>
        </p:txBody>
      </p:sp>
      <p:sp>
        <p:nvSpPr>
          <p:cNvPr id="78" name="Google Shape;78;p16">
            <a:extLst>
              <a:ext uri="{C183D7F6-B498-43B3-948B-1728B52AA6E4}">
                <adec:decorative xmlns:adec="http://schemas.microsoft.com/office/drawing/2017/decorative" val="1"/>
              </a:ext>
            </a:extLst>
          </p:cNvPr>
          <p:cNvSpPr/>
          <p:nvPr/>
        </p:nvSpPr>
        <p:spPr>
          <a:xfrm>
            <a:off x="3124500" y="1324583"/>
            <a:ext cx="309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9" name="Google Shape;79;p16">
            <a:extLst>
              <a:ext uri="{C183D7F6-B498-43B3-948B-1728B52AA6E4}">
                <adec:decorative xmlns:adec="http://schemas.microsoft.com/office/drawing/2017/decorative" val="1"/>
              </a:ext>
            </a:extLst>
          </p:cNvPr>
          <p:cNvSpPr/>
          <p:nvPr/>
        </p:nvSpPr>
        <p:spPr>
          <a:xfrm>
            <a:off x="5977766" y="1324583"/>
            <a:ext cx="309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7" name="Google Shape;87;p17"/>
          <p:cNvSpPr txBox="1">
            <a:spLocks noGrp="1"/>
          </p:cNvSpPr>
          <p:nvPr>
            <p:ph type="title" idx="4294967295"/>
          </p:nvPr>
        </p:nvSpPr>
        <p:spPr>
          <a:xfrm>
            <a:off x="470214" y="346821"/>
            <a:ext cx="6808714" cy="73863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en-US" sz="3600" b="1">
                <a:solidFill>
                  <a:srgbClr val="313131"/>
                </a:solidFill>
                <a:latin typeface="Helvetica Neue"/>
                <a:sym typeface="Helvetica Neue"/>
              </a:rPr>
              <a:t>Question</a:t>
            </a:r>
            <a:endParaRPr sz="3600"/>
          </a:p>
        </p:txBody>
      </p:sp>
      <p:sp>
        <p:nvSpPr>
          <p:cNvPr id="86" name="Google Shape;86;p17"/>
          <p:cNvSpPr txBox="1"/>
          <p:nvPr/>
        </p:nvSpPr>
        <p:spPr>
          <a:xfrm>
            <a:off x="481192" y="1435393"/>
            <a:ext cx="6598750" cy="1420872"/>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1000"/>
              </a:spcAft>
              <a:buClr>
                <a:schemeClr val="lt1"/>
              </a:buClr>
              <a:buSzPts val="1800"/>
              <a:buFont typeface="Arial"/>
              <a:buNone/>
            </a:pPr>
            <a:r>
              <a:rPr lang="en-US" sz="2400" b="0" i="0" u="none" strike="noStrike" cap="none">
                <a:solidFill>
                  <a:schemeClr val="dk2"/>
                </a:solidFill>
                <a:latin typeface="Helvetica Neue"/>
                <a:ea typeface="Helvetica Neue"/>
                <a:cs typeface="Helvetica Neue"/>
                <a:sym typeface="Helvetica Neue"/>
              </a:rPr>
              <a:t>Could you begin by telling us​ about the history of </a:t>
            </a:r>
            <a:r>
              <a:rPr lang="en-US" sz="2400" b="0" i="0" u="none" strike="noStrike" cap="none" err="1">
                <a:solidFill>
                  <a:schemeClr val="dk2"/>
                </a:solidFill>
                <a:latin typeface="Helvetica Neue"/>
                <a:ea typeface="Helvetica Neue"/>
                <a:cs typeface="Helvetica Neue"/>
                <a:sym typeface="Helvetica Neue"/>
              </a:rPr>
              <a:t>Blissymbolics</a:t>
            </a:r>
            <a:r>
              <a:rPr lang="en-US" sz="2400" b="0" i="0" u="none" strike="noStrike" cap="none">
                <a:solidFill>
                  <a:schemeClr val="dk2"/>
                </a:solidFill>
                <a:latin typeface="Helvetica Neue"/>
                <a:ea typeface="Helvetica Neue"/>
                <a:cs typeface="Helvetica Neue"/>
                <a:sym typeface="Helvetica Neue"/>
              </a:rPr>
              <a:t>?​</a:t>
            </a:r>
            <a:endParaRPr lang="en-US" sz="2400" b="0" i="0" u="none" strike="noStrike" cap="none">
              <a:solidFill>
                <a:schemeClr val="dk2"/>
              </a:solidFill>
              <a:latin typeface="Helvetica Neue"/>
              <a:ea typeface="Helvetica Neue"/>
              <a:cs typeface="Helvetica Neue"/>
            </a:endParaRPr>
          </a:p>
        </p:txBody>
      </p:sp>
      <p:sp>
        <p:nvSpPr>
          <p:cNvPr id="85" name="Google Shape;85;p1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a:t>
            </a:fld>
            <a:endParaRPr sz="1000">
              <a:latin typeface="Helvetica Neue"/>
              <a:ea typeface="Helvetica Neue"/>
              <a:cs typeface="Helvetica Neue"/>
              <a:sym typeface="Helvetica Neue"/>
            </a:endParaRPr>
          </a:p>
        </p:txBody>
      </p:sp>
      <p:sp>
        <p:nvSpPr>
          <p:cNvPr id="84" name="Google Shape;84;p1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88" name="Google Shape;88;p17">
            <a:extLs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6" name="Google Shape;96;p18"/>
          <p:cNvSpPr txBox="1">
            <a:spLocks noGrp="1"/>
          </p:cNvSpPr>
          <p:nvPr>
            <p:ph type="title" idx="4294967295"/>
          </p:nvPr>
        </p:nvSpPr>
        <p:spPr>
          <a:xfrm>
            <a:off x="511309" y="344186"/>
            <a:ext cx="52812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err="1">
                <a:solidFill>
                  <a:srgbClr val="313131"/>
                </a:solidFill>
                <a:latin typeface="Helvetica Neue"/>
                <a:ea typeface="Helvetica Neue"/>
                <a:cs typeface="Helvetica Neue"/>
                <a:sym typeface="Helvetica Neue"/>
              </a:rPr>
              <a:t>Blissymbolics</a:t>
            </a:r>
            <a:r>
              <a:rPr lang="en-US" sz="3000" b="0" i="0" u="none" strike="noStrike" cap="none">
                <a:solidFill>
                  <a:srgbClr val="313131"/>
                </a:solidFill>
                <a:latin typeface="Helvetica Neue"/>
                <a:ea typeface="Helvetica Neue"/>
                <a:cs typeface="Helvetica Neue"/>
                <a:sym typeface="Helvetica Neue"/>
              </a:rPr>
              <a:t> </a:t>
            </a:r>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Helvetica Neue"/>
                <a:ea typeface="Helvetica Neue"/>
                <a:cs typeface="Helvetica Neue"/>
                <a:sym typeface="Helvetica Neue"/>
              </a:rPr>
              <a:t>Semantic graphic language </a:t>
            </a:r>
            <a:r>
              <a:rPr lang="en-US" sz="2400" b="0" i="0" u="none" strike="noStrike" cap="none">
                <a:solidFill>
                  <a:srgbClr val="000000"/>
                </a:solidFill>
                <a:latin typeface="Helvetica Neue"/>
                <a:ea typeface="Helvetica Neue"/>
                <a:cs typeface="Helvetica Neue"/>
                <a:sym typeface="Helvetica Neue"/>
              </a:rPr>
              <a:t>​</a:t>
            </a:r>
            <a:endParaRPr/>
          </a:p>
        </p:txBody>
      </p:sp>
      <p:pic>
        <p:nvPicPr>
          <p:cNvPr id="95" name="Google Shape;95;p18" descr="Black and white image of Charles K. Bliss (1897 - 1985)"/>
          <p:cNvPicPr preferRelativeResize="0"/>
          <p:nvPr/>
        </p:nvPicPr>
        <p:blipFill rotWithShape="1">
          <a:blip r:embed="rId3">
            <a:alphaModFix/>
          </a:blip>
          <a:srcRect/>
          <a:stretch/>
        </p:blipFill>
        <p:spPr>
          <a:xfrm>
            <a:off x="616192" y="1584910"/>
            <a:ext cx="2033896" cy="2197726"/>
          </a:xfrm>
          <a:prstGeom prst="rect">
            <a:avLst/>
          </a:prstGeom>
          <a:noFill/>
          <a:ln w="9525" cap="flat" cmpd="sng">
            <a:solidFill>
              <a:srgbClr val="F5B301"/>
            </a:solidFill>
            <a:prstDash val="solid"/>
            <a:round/>
            <a:headEnd type="none" w="sm" len="sm"/>
            <a:tailEnd type="none" w="sm" len="sm"/>
          </a:ln>
        </p:spPr>
      </p:pic>
      <p:sp>
        <p:nvSpPr>
          <p:cNvPr id="94" name="Google Shape;94;p18"/>
          <p:cNvSpPr txBox="1"/>
          <p:nvPr/>
        </p:nvSpPr>
        <p:spPr>
          <a:xfrm>
            <a:off x="618427" y="3904688"/>
            <a:ext cx="1967400" cy="6465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US" sz="1800" b="1" i="0" u="none" strike="noStrike" cap="none">
                <a:solidFill>
                  <a:srgbClr val="313131"/>
                </a:solidFill>
                <a:latin typeface="Helvetica Neue"/>
                <a:ea typeface="Helvetica Neue"/>
                <a:cs typeface="Helvetica Neue"/>
                <a:sym typeface="Helvetica Neue"/>
              </a:rPr>
              <a:t>Charles K. Bliss</a:t>
            </a:r>
            <a:endParaRPr sz="1800" b="1" i="0" u="none" strike="noStrike" cap="none">
              <a:solidFill>
                <a:srgbClr val="31313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100"/>
              <a:buFont typeface="Arial"/>
              <a:buNone/>
            </a:pPr>
            <a:r>
              <a:rPr lang="en-US" sz="1800" b="0" i="0" u="none" strike="noStrike" cap="none">
                <a:solidFill>
                  <a:schemeClr val="dk1"/>
                </a:solidFill>
                <a:latin typeface="Helvetica Neue"/>
                <a:ea typeface="Helvetica Neue"/>
                <a:cs typeface="Helvetica Neue"/>
                <a:sym typeface="Helvetica Neue"/>
              </a:rPr>
              <a:t>(1897 - 1985)</a:t>
            </a:r>
            <a:endParaRPr sz="1800" b="0" i="0" u="none" strike="noStrike" cap="none">
              <a:solidFill>
                <a:schemeClr val="dk1"/>
              </a:solidFill>
              <a:latin typeface="Helvetica Neue"/>
              <a:ea typeface="Helvetica Neue"/>
              <a:cs typeface="Helvetica Neue"/>
              <a:sym typeface="Helvetica Neue"/>
            </a:endParaRPr>
          </a:p>
        </p:txBody>
      </p:sp>
      <p:pic>
        <p:nvPicPr>
          <p:cNvPr id="93" name="Google Shape;93;p18" descr="Cover page of the book, &quot;Semantography&quot; (Blissymbolics) by Charles K. Bliss (1942 - 1965)"/>
          <p:cNvPicPr preferRelativeResize="0"/>
          <p:nvPr/>
        </p:nvPicPr>
        <p:blipFill rotWithShape="1">
          <a:blip r:embed="rId4">
            <a:alphaModFix/>
          </a:blip>
          <a:srcRect/>
          <a:stretch/>
        </p:blipFill>
        <p:spPr>
          <a:xfrm>
            <a:off x="3777487" y="1585612"/>
            <a:ext cx="1589025" cy="2197724"/>
          </a:xfrm>
          <a:prstGeom prst="rect">
            <a:avLst/>
          </a:prstGeom>
          <a:noFill/>
          <a:ln w="9525" cap="flat" cmpd="sng">
            <a:solidFill>
              <a:srgbClr val="F5B301"/>
            </a:solidFill>
            <a:prstDash val="solid"/>
            <a:round/>
            <a:headEnd type="none" w="sm" len="sm"/>
            <a:tailEnd type="none" w="sm" len="sm"/>
          </a:ln>
        </p:spPr>
      </p:pic>
      <p:sp>
        <p:nvSpPr>
          <p:cNvPr id="97" name="Google Shape;97;p18"/>
          <p:cNvSpPr txBox="1"/>
          <p:nvPr/>
        </p:nvSpPr>
        <p:spPr>
          <a:xfrm>
            <a:off x="3746765" y="3903097"/>
            <a:ext cx="1967400" cy="6465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US" sz="1800" b="1" i="0" u="none" strike="noStrike" cap="none">
                <a:solidFill>
                  <a:srgbClr val="313131"/>
                </a:solidFill>
                <a:latin typeface="Helvetica Neue"/>
                <a:ea typeface="Helvetica Neue"/>
                <a:cs typeface="Helvetica Neue"/>
                <a:sym typeface="Helvetica Neue"/>
              </a:rPr>
              <a:t>Semantography​</a:t>
            </a:r>
            <a:endParaRPr sz="1800" b="1" i="0" u="none" strike="noStrike" cap="none">
              <a:solidFill>
                <a:srgbClr val="31313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100"/>
              <a:buFont typeface="Arial"/>
              <a:buNone/>
            </a:pPr>
            <a:r>
              <a:rPr lang="en-US" sz="1800" b="0" i="0" u="none" strike="noStrike" cap="none">
                <a:solidFill>
                  <a:schemeClr val="dk1"/>
                </a:solidFill>
                <a:latin typeface="Helvetica Neue"/>
                <a:ea typeface="Helvetica Neue"/>
                <a:cs typeface="Helvetica Neue"/>
                <a:sym typeface="Helvetica Neue"/>
              </a:rPr>
              <a:t>(1942 – 1965)​</a:t>
            </a:r>
            <a:endParaRPr sz="1800" b="0" i="0" u="none" strike="noStrike" cap="none">
              <a:solidFill>
                <a:schemeClr val="dk1"/>
              </a:solidFill>
              <a:latin typeface="Helvetica Neue"/>
              <a:ea typeface="Helvetica Neue"/>
              <a:cs typeface="Helvetica Neue"/>
              <a:sym typeface="Helvetica Neue"/>
            </a:endParaRPr>
          </a:p>
        </p:txBody>
      </p:sp>
      <p:sp>
        <p:nvSpPr>
          <p:cNvPr id="98" name="Google Shape;98;p1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sym typeface="Helvetica Neue"/>
              </a:rPr>
              <a:t>4</a:t>
            </a:r>
            <a:endParaRPr/>
          </a:p>
        </p:txBody>
      </p:sp>
      <p:sp>
        <p:nvSpPr>
          <p:cNvPr id="99" name="Google Shape;99;p1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9" name="Google Shape;109;p19"/>
          <p:cNvSpPr txBox="1">
            <a:spLocks noGrp="1"/>
          </p:cNvSpPr>
          <p:nvPr>
            <p:ph type="title" idx="4294967295"/>
          </p:nvPr>
        </p:nvSpPr>
        <p:spPr>
          <a:xfrm>
            <a:off x="311700" y="275692"/>
            <a:ext cx="6120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US" sz="2500" b="1">
                <a:solidFill>
                  <a:srgbClr val="3F3F3F"/>
                </a:solidFill>
                <a:latin typeface="Helvetica Neue"/>
                <a:ea typeface="Helvetica Neue"/>
                <a:cs typeface="Helvetica Neue"/>
                <a:sym typeface="Helvetica Neue"/>
              </a:rPr>
              <a:t>Inclusive Practices</a:t>
            </a:r>
            <a:endParaRPr/>
          </a:p>
        </p:txBody>
      </p:sp>
      <p:pic>
        <p:nvPicPr>
          <p:cNvPr id="105" name="Google Shape;105;p19" descr="Interdisciplinary Clinical team pioneered the use of “Bliss”for children who were non-speaking at the Ontario Crippled Children’s Centre, Toronto now Holland Bloorview Kids Rehabilitation Hospital."/>
          <p:cNvPicPr preferRelativeResize="0"/>
          <p:nvPr/>
        </p:nvPicPr>
        <p:blipFill rotWithShape="1">
          <a:blip r:embed="rId3">
            <a:alphaModFix/>
          </a:blip>
          <a:srcRect/>
          <a:stretch/>
        </p:blipFill>
        <p:spPr>
          <a:xfrm>
            <a:off x="388824" y="846614"/>
            <a:ext cx="6049050" cy="3284423"/>
          </a:xfrm>
          <a:prstGeom prst="rect">
            <a:avLst/>
          </a:prstGeom>
          <a:noFill/>
          <a:ln>
            <a:noFill/>
          </a:ln>
        </p:spPr>
      </p:pic>
      <p:sp>
        <p:nvSpPr>
          <p:cNvPr id="108" name="Google Shape;108;p19"/>
          <p:cNvSpPr txBox="1"/>
          <p:nvPr/>
        </p:nvSpPr>
        <p:spPr>
          <a:xfrm>
            <a:off x="6593158" y="854350"/>
            <a:ext cx="1246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2300"/>
              <a:buFont typeface="Georgia"/>
              <a:buNone/>
            </a:pPr>
            <a:r>
              <a:rPr lang="en-US" sz="1600" b="1" i="0" u="none" strike="noStrike" cap="none">
                <a:solidFill>
                  <a:srgbClr val="313131"/>
                </a:solidFill>
                <a:latin typeface="Helvetica Neue"/>
                <a:ea typeface="Helvetica Neue"/>
                <a:cs typeface="Helvetica Neue"/>
                <a:sym typeface="Helvetica Neue"/>
              </a:rPr>
              <a:t>1971-1972</a:t>
            </a:r>
            <a:endParaRPr sz="1800" b="0" i="0" u="none" strike="noStrike" cap="none">
              <a:solidFill>
                <a:srgbClr val="313131"/>
              </a:solidFill>
              <a:latin typeface="Arial"/>
              <a:ea typeface="Arial"/>
              <a:cs typeface="Arial"/>
              <a:sym typeface="Arial"/>
            </a:endParaRPr>
          </a:p>
        </p:txBody>
      </p:sp>
      <p:sp>
        <p:nvSpPr>
          <p:cNvPr id="104" name="Google Shape;104;p19"/>
          <p:cNvSpPr txBox="1"/>
          <p:nvPr/>
        </p:nvSpPr>
        <p:spPr>
          <a:xfrm>
            <a:off x="388386" y="4133355"/>
            <a:ext cx="7229134" cy="941756"/>
          </a:xfrm>
          <a:prstGeom prst="rect">
            <a:avLst/>
          </a:prstGeom>
          <a:noFill/>
          <a:ln>
            <a:noFill/>
          </a:ln>
        </p:spPr>
        <p:txBody>
          <a:bodyPr spcFirstLastPara="1" wrap="square" lIns="45700" tIns="45700" rIns="45700" bIns="45700" anchor="ctr" anchorCtr="0">
            <a:spAutoFit/>
          </a:bodyPr>
          <a:lstStyle/>
          <a:p>
            <a:pPr marL="0" marR="0" lvl="0" indent="0" algn="l" rtl="0">
              <a:lnSpc>
                <a:spcPct val="115000"/>
              </a:lnSpc>
              <a:spcBef>
                <a:spcPts val="0"/>
              </a:spcBef>
              <a:spcAft>
                <a:spcPts val="0"/>
              </a:spcAft>
              <a:buClr>
                <a:srgbClr val="000000"/>
              </a:buClr>
              <a:buSzPts val="2300"/>
              <a:buFont typeface="Georgia"/>
              <a:buNone/>
            </a:pPr>
            <a:r>
              <a:rPr lang="en-US" sz="1600" b="0" i="0" u="none" strike="noStrike" cap="none">
                <a:solidFill>
                  <a:schemeClr val="dk1"/>
                </a:solidFill>
                <a:latin typeface="Helvetica Neue"/>
                <a:ea typeface="Helvetica Neue"/>
                <a:cs typeface="Helvetica Neue"/>
                <a:sym typeface="Helvetica Neue"/>
              </a:rPr>
              <a:t>Interdisciplinary Clinical team pioneered the use of “Bliss”for children who were non-speaking at the Ontario Crippled Children’s Centre, Toronto now Holland Bloorview Kids Rehabilitation Hospital.</a:t>
            </a:r>
            <a:endParaRPr sz="1600" b="0" i="0" u="none" strike="noStrike" cap="none">
              <a:solidFill>
                <a:schemeClr val="dk1"/>
              </a:solidFill>
              <a:latin typeface="Helvetica Neue"/>
              <a:ea typeface="Helvetica Neue"/>
              <a:cs typeface="Helvetica Neue"/>
              <a:sym typeface="Helvetica Neue"/>
            </a:endParaRPr>
          </a:p>
        </p:txBody>
      </p:sp>
      <p:sp>
        <p:nvSpPr>
          <p:cNvPr id="106" name="Google Shape;106;p1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sym typeface="Helvetica Neue"/>
              </a:rPr>
              <a:t>5</a:t>
            </a:r>
            <a:endParaRPr/>
          </a:p>
        </p:txBody>
      </p:sp>
      <p:sp>
        <p:nvSpPr>
          <p:cNvPr id="107" name="Google Shape;107;p1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24" name="Google Shape;124;p20"/>
          <p:cNvSpPr txBox="1">
            <a:spLocks noGrp="1"/>
          </p:cNvSpPr>
          <p:nvPr>
            <p:ph type="title" idx="4294967295"/>
          </p:nvPr>
        </p:nvSpPr>
        <p:spPr>
          <a:xfrm>
            <a:off x="303234" y="330725"/>
            <a:ext cx="3969766"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rgbClr val="3F3F3F"/>
                </a:solidFill>
                <a:latin typeface="Helvetica Neue"/>
                <a:ea typeface="Helvetica Neue"/>
                <a:cs typeface="Helvetica Neue"/>
                <a:sym typeface="Helvetica Neue"/>
              </a:rPr>
              <a:t>Collection of Images</a:t>
            </a:r>
            <a:endParaRPr/>
          </a:p>
        </p:txBody>
      </p:sp>
      <p:grpSp>
        <p:nvGrpSpPr>
          <p:cNvPr id="117" name="Google Shape;117;p20" descr="Collection of Images from the film, “Mr. Symbol Man” that shows a classroom with early Bliss users."/>
          <p:cNvGrpSpPr/>
          <p:nvPr/>
        </p:nvGrpSpPr>
        <p:grpSpPr>
          <a:xfrm>
            <a:off x="292233" y="1002363"/>
            <a:ext cx="4261218" cy="3649025"/>
            <a:chOff x="288000" y="278463"/>
            <a:chExt cx="5090951" cy="4372925"/>
          </a:xfrm>
        </p:grpSpPr>
        <p:pic>
          <p:nvPicPr>
            <p:cNvPr id="118" name="Google Shape;118;p20" descr="pasted-movie.png"/>
            <p:cNvPicPr preferRelativeResize="0"/>
            <p:nvPr/>
          </p:nvPicPr>
          <p:blipFill rotWithShape="1">
            <a:blip r:embed="rId3">
              <a:alphaModFix/>
            </a:blip>
            <a:srcRect l="74059" t="68060" r="3105" b="12878"/>
            <a:stretch/>
          </p:blipFill>
          <p:spPr>
            <a:xfrm>
              <a:off x="2915425" y="3396263"/>
              <a:ext cx="2004931" cy="1255125"/>
            </a:xfrm>
            <a:prstGeom prst="rect">
              <a:avLst/>
            </a:prstGeom>
            <a:noFill/>
            <a:ln>
              <a:noFill/>
            </a:ln>
          </p:spPr>
        </p:pic>
        <p:pic>
          <p:nvPicPr>
            <p:cNvPr id="119" name="Google Shape;119;p20" descr="pasted-movie.png"/>
            <p:cNvPicPr preferRelativeResize="0"/>
            <p:nvPr/>
          </p:nvPicPr>
          <p:blipFill rotWithShape="1">
            <a:blip r:embed="rId3">
              <a:alphaModFix/>
            </a:blip>
            <a:srcRect l="3733" t="2862" r="57897" b="64524"/>
            <a:stretch/>
          </p:blipFill>
          <p:spPr>
            <a:xfrm>
              <a:off x="288000" y="278463"/>
              <a:ext cx="2400676" cy="1530349"/>
            </a:xfrm>
            <a:prstGeom prst="rect">
              <a:avLst/>
            </a:prstGeom>
            <a:noFill/>
            <a:ln>
              <a:noFill/>
            </a:ln>
          </p:spPr>
        </p:pic>
        <p:pic>
          <p:nvPicPr>
            <p:cNvPr id="120" name="Google Shape;120;p20" descr="pasted-movie.png"/>
            <p:cNvPicPr preferRelativeResize="0"/>
            <p:nvPr/>
          </p:nvPicPr>
          <p:blipFill rotWithShape="1">
            <a:blip r:embed="rId3">
              <a:alphaModFix/>
            </a:blip>
            <a:srcRect l="54733" t="9433" r="10496" b="63177"/>
            <a:stretch/>
          </p:blipFill>
          <p:spPr>
            <a:xfrm>
              <a:off x="2788625" y="297718"/>
              <a:ext cx="2590326" cy="1530344"/>
            </a:xfrm>
            <a:prstGeom prst="rect">
              <a:avLst/>
            </a:prstGeom>
            <a:noFill/>
            <a:ln>
              <a:noFill/>
            </a:ln>
          </p:spPr>
        </p:pic>
        <p:pic>
          <p:nvPicPr>
            <p:cNvPr id="121" name="Google Shape;121;p20" descr="pasted-movie.png"/>
            <p:cNvPicPr preferRelativeResize="0"/>
            <p:nvPr/>
          </p:nvPicPr>
          <p:blipFill rotWithShape="1">
            <a:blip r:embed="rId3">
              <a:alphaModFix/>
            </a:blip>
            <a:srcRect l="7233" t="40765" r="62676" b="31063"/>
            <a:stretch/>
          </p:blipFill>
          <p:spPr>
            <a:xfrm>
              <a:off x="288000" y="1915213"/>
              <a:ext cx="1882550" cy="1321851"/>
            </a:xfrm>
            <a:prstGeom prst="rect">
              <a:avLst/>
            </a:prstGeom>
            <a:noFill/>
            <a:ln>
              <a:noFill/>
            </a:ln>
          </p:spPr>
        </p:pic>
        <p:pic>
          <p:nvPicPr>
            <p:cNvPr id="122" name="Google Shape;122;p20" descr="pasted-movie.png"/>
            <p:cNvPicPr preferRelativeResize="0"/>
            <p:nvPr/>
          </p:nvPicPr>
          <p:blipFill rotWithShape="1">
            <a:blip r:embed="rId3">
              <a:alphaModFix/>
            </a:blip>
            <a:srcRect l="2472" t="70295" r="59840"/>
            <a:stretch/>
          </p:blipFill>
          <p:spPr>
            <a:xfrm>
              <a:off x="2303525" y="1915213"/>
              <a:ext cx="2358026" cy="1393901"/>
            </a:xfrm>
            <a:prstGeom prst="rect">
              <a:avLst/>
            </a:prstGeom>
            <a:noFill/>
            <a:ln>
              <a:noFill/>
            </a:ln>
          </p:spPr>
        </p:pic>
        <p:pic>
          <p:nvPicPr>
            <p:cNvPr id="123" name="Google Shape;123;p20" descr="pasted-movie.png"/>
            <p:cNvPicPr preferRelativeResize="0"/>
            <p:nvPr/>
          </p:nvPicPr>
          <p:blipFill rotWithShape="1">
            <a:blip r:embed="rId3">
              <a:alphaModFix/>
            </a:blip>
            <a:srcRect l="41831" t="70723" r="26146" b="7844"/>
            <a:stretch/>
          </p:blipFill>
          <p:spPr>
            <a:xfrm>
              <a:off x="288000" y="3396263"/>
              <a:ext cx="2500626" cy="1255125"/>
            </a:xfrm>
            <a:prstGeom prst="rect">
              <a:avLst/>
            </a:prstGeom>
            <a:noFill/>
            <a:ln>
              <a:noFill/>
            </a:ln>
          </p:spPr>
        </p:pic>
      </p:grpSp>
      <p:sp>
        <p:nvSpPr>
          <p:cNvPr id="116" name="Google Shape;116;p20"/>
          <p:cNvSpPr txBox="1"/>
          <p:nvPr/>
        </p:nvSpPr>
        <p:spPr>
          <a:xfrm>
            <a:off x="4380775" y="2527342"/>
            <a:ext cx="17271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endParaRPr sz="14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Collection of Images from the film, “Mr. Symbol Man” that shows a classroom with early Bliss users.</a:t>
            </a:r>
            <a:endParaRPr sz="1400" b="0" i="0" u="none" strike="noStrike" cap="none">
              <a:solidFill>
                <a:schemeClr val="dk2"/>
              </a:solidFill>
              <a:latin typeface="Arial"/>
              <a:ea typeface="Arial"/>
              <a:cs typeface="Arial"/>
              <a:sym typeface="Arial"/>
            </a:endParaRPr>
          </a:p>
        </p:txBody>
      </p:sp>
      <p:sp>
        <p:nvSpPr>
          <p:cNvPr id="114" name="Google Shape;114;p2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6</a:t>
            </a:fld>
            <a:endParaRPr sz="1000">
              <a:latin typeface="Helvetica Neue"/>
              <a:ea typeface="Helvetica Neue"/>
              <a:cs typeface="Helvetica Neue"/>
              <a:sym typeface="Helvetica Neue"/>
            </a:endParaRPr>
          </a:p>
        </p:txBody>
      </p:sp>
      <p:sp>
        <p:nvSpPr>
          <p:cNvPr id="115" name="Google Shape;115;p2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21"/>
          <p:cNvSpPr txBox="1">
            <a:spLocks noGrp="1"/>
          </p:cNvSpPr>
          <p:nvPr>
            <p:ph type="title" idx="4294967295"/>
          </p:nvPr>
        </p:nvSpPr>
        <p:spPr>
          <a:xfrm>
            <a:off x="1541925" y="478388"/>
            <a:ext cx="49296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err="1">
                <a:solidFill>
                  <a:srgbClr val="313131"/>
                </a:solidFill>
                <a:latin typeface="Helvetica Neue"/>
                <a:ea typeface="Helvetica Neue"/>
                <a:cs typeface="Helvetica Neue"/>
                <a:sym typeface="Helvetica Neue"/>
              </a:rPr>
              <a:t>Blissymbolics</a:t>
            </a:r>
            <a:r>
              <a:rPr lang="en-US" sz="2500" b="1" i="0" u="none" strike="noStrike" cap="none">
                <a:solidFill>
                  <a:srgbClr val="313131"/>
                </a:solidFill>
                <a:latin typeface="Helvetica Neue"/>
                <a:ea typeface="Helvetica Neue"/>
                <a:cs typeface="Helvetica Neue"/>
                <a:sym typeface="Helvetica Neue"/>
              </a:rPr>
              <a:t> Communication International (BCI)</a:t>
            </a:r>
            <a:endParaRPr/>
          </a:p>
        </p:txBody>
      </p:sp>
      <p:pic>
        <p:nvPicPr>
          <p:cNvPr id="129" name="Google Shape;129;p21" descr="Logo of the Blissymbolics Communication International (BCI)"/>
          <p:cNvPicPr preferRelativeResize="0"/>
          <p:nvPr/>
        </p:nvPicPr>
        <p:blipFill rotWithShape="1">
          <a:blip r:embed="rId3">
            <a:alphaModFix/>
          </a:blip>
          <a:srcRect/>
          <a:stretch/>
        </p:blipFill>
        <p:spPr>
          <a:xfrm>
            <a:off x="415100" y="427512"/>
            <a:ext cx="753025" cy="649669"/>
          </a:xfrm>
          <a:prstGeom prst="rect">
            <a:avLst/>
          </a:prstGeom>
          <a:noFill/>
          <a:ln>
            <a:noFill/>
          </a:ln>
        </p:spPr>
      </p:pic>
      <p:sp>
        <p:nvSpPr>
          <p:cNvPr id="131" name="Google Shape;131;p21"/>
          <p:cNvSpPr txBox="1"/>
          <p:nvPr/>
        </p:nvSpPr>
        <p:spPr>
          <a:xfrm>
            <a:off x="618300" y="1647725"/>
            <a:ext cx="5651400" cy="714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1"/>
                </a:solidFill>
                <a:latin typeface="Helvetica Neue"/>
                <a:ea typeface="Helvetica Neue"/>
                <a:cs typeface="Helvetica Neue"/>
                <a:sym typeface="Helvetica Neue"/>
              </a:rPr>
              <a:t>Established in 1975 in Canada to support, worldwide, the use of Blissymbolics for those who were nonspeaking.</a:t>
            </a:r>
            <a:endParaRPr sz="1600" b="0" i="0" u="none" strike="noStrike" cap="none">
              <a:solidFill>
                <a:schemeClr val="dk1"/>
              </a:solidFill>
              <a:latin typeface="Helvetica Neue"/>
              <a:ea typeface="Helvetica Neue"/>
              <a:cs typeface="Helvetica Neue"/>
              <a:sym typeface="Helvetica Neue"/>
            </a:endParaRPr>
          </a:p>
        </p:txBody>
      </p:sp>
      <p:sp>
        <p:nvSpPr>
          <p:cNvPr id="132" name="Google Shape;132;p2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7</a:t>
            </a:fld>
            <a:endParaRPr sz="1000">
              <a:latin typeface="Helvetica Neue"/>
              <a:ea typeface="Helvetica Neue"/>
              <a:cs typeface="Helvetica Neue"/>
              <a:sym typeface="Helvetica Neue"/>
            </a:endParaRPr>
          </a:p>
        </p:txBody>
      </p:sp>
      <p:sp>
        <p:nvSpPr>
          <p:cNvPr id="133" name="Google Shape;133;p2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a:extLst>
              <a:ext uri="{C183D7F6-B498-43B3-948B-1728B52AA6E4}">
                <adec:decorative xmlns:adec="http://schemas.microsoft.com/office/drawing/2017/decorative" val="1"/>
              </a:ext>
            </a:extLst>
          </p:cNvPr>
          <p:cNvSpPr/>
          <p:nvPr/>
        </p:nvSpPr>
        <p:spPr>
          <a:xfrm>
            <a:off x="-175" y="0"/>
            <a:ext cx="9144000" cy="51435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 name="Title 2">
            <a:extLst>
              <a:ext uri="{FF2B5EF4-FFF2-40B4-BE49-F238E27FC236}">
                <a16:creationId xmlns:a16="http://schemas.microsoft.com/office/drawing/2014/main" id="{B476DDA0-5E03-4242-661F-E2099880EF98}"/>
              </a:ext>
            </a:extLst>
          </p:cNvPr>
          <p:cNvSpPr>
            <a:spLocks noGrp="1"/>
          </p:cNvSpPr>
          <p:nvPr>
            <p:ph type="title" idx="4294967295"/>
          </p:nvPr>
        </p:nvSpPr>
        <p:spPr/>
        <p:txBody>
          <a:bodyPr>
            <a:normAutofit fontScale="90000"/>
          </a:bodyPr>
          <a:lstStyle/>
          <a:p>
            <a:r>
              <a:rPr lang="en-US" b="1"/>
              <a:t>Granted Access</a:t>
            </a:r>
          </a:p>
        </p:txBody>
      </p:sp>
      <p:sp>
        <p:nvSpPr>
          <p:cNvPr id="2" name="TextBox 1">
            <a:extLst>
              <a:ext uri="{FF2B5EF4-FFF2-40B4-BE49-F238E27FC236}">
                <a16:creationId xmlns:a16="http://schemas.microsoft.com/office/drawing/2014/main" id="{46960CC8-9D2F-6F77-E039-114660C7C56B}"/>
              </a:ext>
            </a:extLst>
          </p:cNvPr>
          <p:cNvSpPr txBox="1"/>
          <p:nvPr/>
        </p:nvSpPr>
        <p:spPr>
          <a:xfrm>
            <a:off x="313536" y="1453169"/>
            <a:ext cx="7896080" cy="22325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4999"/>
              </a:lnSpc>
            </a:pPr>
            <a:r>
              <a:rPr lang="en-US" sz="2500" b="1" dirty="0">
                <a:solidFill>
                  <a:schemeClr val="tx1"/>
                </a:solidFill>
                <a:latin typeface="Helvetica Neue"/>
              </a:rPr>
              <a:t>In 1982</a:t>
            </a:r>
            <a:endParaRPr lang="en-US" sz="2500" dirty="0">
              <a:solidFill>
                <a:schemeClr val="tx1"/>
              </a:solidFill>
              <a:latin typeface="Helvetica Neue"/>
            </a:endParaRPr>
          </a:p>
          <a:p>
            <a:pPr>
              <a:lnSpc>
                <a:spcPct val="114999"/>
              </a:lnSpc>
            </a:pPr>
            <a:endParaRPr lang="en-US" sz="2500">
              <a:latin typeface="Helvetica Neue"/>
            </a:endParaRPr>
          </a:p>
          <a:p>
            <a:pPr>
              <a:lnSpc>
                <a:spcPct val="114999"/>
              </a:lnSpc>
            </a:pPr>
            <a:r>
              <a:rPr lang="en-US" sz="1800" dirty="0">
                <a:solidFill>
                  <a:schemeClr val="dk1"/>
                </a:solidFill>
                <a:latin typeface="Helvetica Neue"/>
              </a:rPr>
              <a:t>Charles K Bliss granted BCI an “exclusive, non-cancelable and perpetual, world-wide license for the application of </a:t>
            </a:r>
            <a:r>
              <a:rPr lang="en-US" sz="1800" dirty="0" err="1">
                <a:solidFill>
                  <a:schemeClr val="dk1"/>
                </a:solidFill>
                <a:latin typeface="Helvetica Neue"/>
              </a:rPr>
              <a:t>Blissymbols</a:t>
            </a:r>
            <a:r>
              <a:rPr lang="en-US" sz="1800" dirty="0">
                <a:solidFill>
                  <a:schemeClr val="dk1"/>
                </a:solidFill>
                <a:latin typeface="Helvetica Neue"/>
              </a:rPr>
              <a:t>, for use by handicapped persons and persons having communication, language and learning difficulties.</a:t>
            </a:r>
            <a:endParaRPr lang="en-US" dirty="0">
              <a:solidFill>
                <a:schemeClr val="dk1"/>
              </a:solidFill>
            </a:endParaRPr>
          </a:p>
        </p:txBody>
      </p:sp>
      <p:sp>
        <p:nvSpPr>
          <p:cNvPr id="140" name="Google Shape;140;p2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rPr>
              <a:t>8</a:t>
            </a:r>
          </a:p>
        </p:txBody>
      </p:sp>
      <p:sp>
        <p:nvSpPr>
          <p:cNvPr id="141" name="Google Shape;141;p2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31313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62" name="Google Shape;162;p23"/>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err="1"/>
              <a:t>Blissymbolics</a:t>
            </a:r>
            <a:r>
              <a:rPr lang="en-US"/>
              <a:t> Around the World</a:t>
            </a:r>
            <a:endParaRPr/>
          </a:p>
        </p:txBody>
      </p:sp>
      <p:pic>
        <p:nvPicPr>
          <p:cNvPr id="148" name="Google Shape;148;p23" descr="Example of one of the many international meetings to develop Blissymbolics. This one was held in South Africa in the 80’s. "/>
          <p:cNvPicPr preferRelativeResize="0"/>
          <p:nvPr/>
        </p:nvPicPr>
        <p:blipFill rotWithShape="1">
          <a:blip r:embed="rId3">
            <a:alphaModFix/>
          </a:blip>
          <a:srcRect l="842" t="10200" r="56810" b="30631"/>
          <a:stretch/>
        </p:blipFill>
        <p:spPr>
          <a:xfrm>
            <a:off x="393119" y="962594"/>
            <a:ext cx="4123974" cy="2193696"/>
          </a:xfrm>
          <a:prstGeom prst="rect">
            <a:avLst/>
          </a:prstGeom>
          <a:noFill/>
          <a:ln>
            <a:noFill/>
          </a:ln>
        </p:spPr>
      </p:pic>
      <p:pic>
        <p:nvPicPr>
          <p:cNvPr id="147" name="Google Shape;147;p23" descr="The image shows a map demonstrating where Bliss has been used around the world. some areas highlighted here are North and South America, India, Australia, UK. "/>
          <p:cNvPicPr preferRelativeResize="0"/>
          <p:nvPr/>
        </p:nvPicPr>
        <p:blipFill rotWithShape="1">
          <a:blip r:embed="rId3">
            <a:alphaModFix/>
          </a:blip>
          <a:srcRect l="54057" t="6559" r="2240" b="8687"/>
          <a:stretch/>
        </p:blipFill>
        <p:spPr>
          <a:xfrm>
            <a:off x="4732700" y="956484"/>
            <a:ext cx="2970941" cy="2193700"/>
          </a:xfrm>
          <a:prstGeom prst="rect">
            <a:avLst/>
          </a:prstGeom>
          <a:noFill/>
          <a:ln>
            <a:noFill/>
          </a:ln>
        </p:spPr>
      </p:pic>
      <p:sp>
        <p:nvSpPr>
          <p:cNvPr id="151" name="Google Shape;151;p23" descr="Shows a map demonstrating where Bliss has been used around the world"/>
          <p:cNvSpPr txBox="1"/>
          <p:nvPr/>
        </p:nvSpPr>
        <p:spPr>
          <a:xfrm>
            <a:off x="393783" y="3169584"/>
            <a:ext cx="79014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r>
              <a:rPr lang="en-US" sz="1400" b="0" i="0" u="none" strike="noStrike" cap="none">
                <a:solidFill>
                  <a:schemeClr val="dk2"/>
                </a:solidFill>
                <a:latin typeface="Arial"/>
                <a:ea typeface="Arial"/>
                <a:cs typeface="Arial"/>
                <a:sym typeface="Arial"/>
              </a:rPr>
              <a:t> </a:t>
            </a:r>
            <a:r>
              <a:rPr lang="en-US" sz="1400" b="0" i="1" u="none" strike="noStrike" cap="none">
                <a:solidFill>
                  <a:schemeClr val="dk2"/>
                </a:solidFill>
                <a:latin typeface="Arial"/>
                <a:ea typeface="Arial"/>
                <a:cs typeface="Arial"/>
                <a:sym typeface="Arial"/>
              </a:rPr>
              <a:t>(Image on the left)</a:t>
            </a:r>
            <a:r>
              <a:rPr lang="en-US" sz="1400" b="0" i="0" u="none" strike="noStrike" cap="none">
                <a:solidFill>
                  <a:schemeClr val="dk2"/>
                </a:solidFill>
                <a:latin typeface="Arial"/>
                <a:ea typeface="Arial"/>
                <a:cs typeface="Arial"/>
                <a:sym typeface="Arial"/>
              </a:rPr>
              <a:t>: Example of one of the many international meetings to develop Blissymbolics. This one was held in South Africa in the 80’s. </a:t>
            </a: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(Image on the right)</a:t>
            </a:r>
            <a:r>
              <a:rPr lang="en-US" sz="1400" b="0" i="0" u="none" strike="noStrike" cap="none">
                <a:solidFill>
                  <a:schemeClr val="dk2"/>
                </a:solidFill>
                <a:latin typeface="Arial"/>
                <a:ea typeface="Arial"/>
                <a:cs typeface="Arial"/>
                <a:sym typeface="Arial"/>
              </a:rPr>
              <a:t> Shows a map demonstrating where Bliss has been used around the world.</a:t>
            </a:r>
            <a:endParaRPr sz="1400" b="0" i="0" u="none" strike="noStrike" cap="none">
              <a:solidFill>
                <a:schemeClr val="dk2"/>
              </a:solidFill>
              <a:latin typeface="Arial"/>
              <a:ea typeface="Arial"/>
              <a:cs typeface="Arial"/>
              <a:sym typeface="Arial"/>
            </a:endParaRPr>
          </a:p>
        </p:txBody>
      </p:sp>
      <p:sp>
        <p:nvSpPr>
          <p:cNvPr id="146" name="Google Shape;146;p23"/>
          <p:cNvSpPr txBox="1"/>
          <p:nvPr/>
        </p:nvSpPr>
        <p:spPr>
          <a:xfrm>
            <a:off x="470133" y="4064088"/>
            <a:ext cx="7360866" cy="923289"/>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300"/>
              <a:buFont typeface="Georgia"/>
              <a:buNone/>
            </a:pPr>
            <a:r>
              <a:rPr lang="en-US" sz="1800" b="1" i="0" u="none" strike="noStrike" cap="none">
                <a:solidFill>
                  <a:schemeClr val="dk1"/>
                </a:solidFill>
                <a:latin typeface="Helvetica Neue"/>
                <a:ea typeface="Helvetica Neue"/>
                <a:cs typeface="Helvetica Neue"/>
                <a:sym typeface="Helvetica Neue"/>
              </a:rPr>
              <a:t>During 70’s and 80’s,</a:t>
            </a:r>
            <a:endParaRPr/>
          </a:p>
          <a:p>
            <a:pPr marL="0" marR="0" lvl="0" indent="0" algn="l" rtl="0">
              <a:lnSpc>
                <a:spcPct val="100000"/>
              </a:lnSpc>
              <a:spcBef>
                <a:spcPts val="0"/>
              </a:spcBef>
              <a:spcAft>
                <a:spcPts val="0"/>
              </a:spcAft>
              <a:buClr>
                <a:srgbClr val="000000"/>
              </a:buClr>
              <a:buSzPts val="2300"/>
              <a:buFont typeface="Georgia"/>
              <a:buNone/>
            </a:pPr>
            <a:r>
              <a:rPr lang="en-US" sz="1800" b="0" i="0" u="none" strike="noStrike" cap="none">
                <a:solidFill>
                  <a:schemeClr val="dk1"/>
                </a:solidFill>
                <a:latin typeface="Helvetica Neue"/>
                <a:ea typeface="Helvetica Neue"/>
                <a:cs typeface="Helvetica Neue"/>
                <a:sym typeface="Helvetica Neue"/>
              </a:rPr>
              <a:t>Blissymbolics for Augmentative and Alternative Communication (AAC ) users spread to 33 countries, 17 languages.</a:t>
            </a:r>
            <a:endParaRPr/>
          </a:p>
        </p:txBody>
      </p:sp>
      <p:sp>
        <p:nvSpPr>
          <p:cNvPr id="149" name="Google Shape;149;p2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9</a:t>
            </a:fld>
            <a:endParaRPr sz="1000">
              <a:latin typeface="Helvetica Neue"/>
              <a:ea typeface="Helvetica Neue"/>
              <a:cs typeface="Helvetica Neue"/>
              <a:sym typeface="Helvetica Neue"/>
            </a:endParaRPr>
          </a:p>
        </p:txBody>
      </p:sp>
      <p:sp>
        <p:nvSpPr>
          <p:cNvPr id="150" name="Google Shape;150;p2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4" descr="This image shows when and by which countries the Blissymbolics were introduced. It started in Canada in 1971."/>
          <p:cNvPicPr preferRelativeResize="0"/>
          <p:nvPr/>
        </p:nvPicPr>
        <p:blipFill rotWithShape="1">
          <a:blip r:embed="rId3">
            <a:alphaModFix/>
          </a:blip>
          <a:srcRect/>
          <a:stretch/>
        </p:blipFill>
        <p:spPr>
          <a:xfrm>
            <a:off x="618300" y="344575"/>
            <a:ext cx="6629399" cy="3446534"/>
          </a:xfrm>
          <a:prstGeom prst="rect">
            <a:avLst/>
          </a:prstGeom>
          <a:noFill/>
          <a:ln>
            <a:noFill/>
          </a:ln>
        </p:spPr>
      </p:pic>
      <p:sp>
        <p:nvSpPr>
          <p:cNvPr id="170" name="Google Shape;170;p24" descr="Text &quot; Image Description: Shows when and by which countries the Blissymbolics were introduced&quot;"/>
          <p:cNvSpPr txBox="1">
            <a:spLocks noGrp="1"/>
          </p:cNvSpPr>
          <p:nvPr>
            <p:ph type="title" idx="4294967295"/>
          </p:nvPr>
        </p:nvSpPr>
        <p:spPr>
          <a:xfrm>
            <a:off x="516700" y="3897475"/>
            <a:ext cx="5912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r>
              <a:rPr lang="en-US" sz="1400" b="0" i="0" u="none" strike="noStrike" cap="none">
                <a:solidFill>
                  <a:schemeClr val="dk2"/>
                </a:solidFill>
                <a:latin typeface="Arial"/>
                <a:ea typeface="Arial"/>
                <a:cs typeface="Arial"/>
                <a:sym typeface="Arial"/>
              </a:rPr>
              <a:t> Shows when and by which countries the </a:t>
            </a:r>
            <a:r>
              <a:rPr lang="en-US" sz="1400" b="0" i="0" u="none" strike="noStrike" cap="none" err="1">
                <a:solidFill>
                  <a:schemeClr val="dk2"/>
                </a:solidFill>
                <a:latin typeface="Arial"/>
                <a:ea typeface="Arial"/>
                <a:cs typeface="Arial"/>
                <a:sym typeface="Arial"/>
              </a:rPr>
              <a:t>Blissymbolics</a:t>
            </a:r>
            <a:r>
              <a:rPr lang="en-US" sz="1400" b="0" i="0" u="none" strike="noStrike" cap="none">
                <a:solidFill>
                  <a:schemeClr val="dk2"/>
                </a:solidFill>
                <a:latin typeface="Arial"/>
                <a:ea typeface="Arial"/>
                <a:cs typeface="Arial"/>
                <a:sym typeface="Arial"/>
              </a:rPr>
              <a:t> were introduced.</a:t>
            </a:r>
            <a:endParaRPr/>
          </a:p>
        </p:txBody>
      </p:sp>
      <p:sp>
        <p:nvSpPr>
          <p:cNvPr id="168" name="Google Shape;168;p2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10</a:t>
            </a:fld>
            <a:endParaRPr sz="1000">
              <a:latin typeface="Helvetica Neue"/>
              <a:ea typeface="Helvetica Neue"/>
              <a:cs typeface="Helvetica Neue"/>
              <a:sym typeface="Helvetica Neue"/>
            </a:endParaRPr>
          </a:p>
        </p:txBody>
      </p:sp>
      <p:sp>
        <p:nvSpPr>
          <p:cNvPr id="169" name="Google Shape;169;p2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25"/>
          <p:cNvSpPr txBox="1">
            <a:spLocks noGrp="1"/>
          </p:cNvSpPr>
          <p:nvPr>
            <p:ph type="title" idx="4294967295"/>
          </p:nvPr>
        </p:nvSpPr>
        <p:spPr>
          <a:xfrm>
            <a:off x="527125" y="322475"/>
            <a:ext cx="6358800" cy="11220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600" b="1" i="0" u="none" strike="noStrike" cap="none">
                <a:solidFill>
                  <a:srgbClr val="000000"/>
                </a:solidFill>
                <a:latin typeface="Helvetica Neue"/>
                <a:ea typeface="Helvetica Neue"/>
                <a:cs typeface="Helvetica Neue"/>
                <a:sym typeface="Helvetica Neue"/>
              </a:rPr>
              <a:t>For over 50 years</a:t>
            </a:r>
            <a:r>
              <a:rPr lang="en-US" sz="1600" b="0" i="0" u="none" strike="noStrike" cap="none">
                <a:solidFill>
                  <a:srgbClr val="000000"/>
                </a:solidFill>
                <a:latin typeface="Helvetica Neue"/>
                <a:ea typeface="Helvetica Neue"/>
                <a:cs typeface="Helvetica Neue"/>
                <a:sym typeface="Helvetica Neue"/>
              </a:rPr>
              <a:t>, workshops and international meetings have been held by BCI in Australia, Brazil, Canada, England, Finland, Germany, India, Ireland, Israel, Italy, New Zealand, Russia, Scotland, South Africa, Spain, Sweden, The Netherlands, United States, Wales.</a:t>
            </a:r>
            <a:endParaRPr/>
          </a:p>
        </p:txBody>
      </p:sp>
      <p:grpSp>
        <p:nvGrpSpPr>
          <p:cNvPr id="177" name="Google Shape;177;p25" descr="Blissymbolics International meeting in Canada in 2016."/>
          <p:cNvGrpSpPr/>
          <p:nvPr/>
        </p:nvGrpSpPr>
        <p:grpSpPr>
          <a:xfrm>
            <a:off x="416212" y="1616503"/>
            <a:ext cx="8127800" cy="1546477"/>
            <a:chOff x="-278375" y="2303000"/>
            <a:chExt cx="9292100" cy="2357075"/>
          </a:xfrm>
        </p:grpSpPr>
        <p:pic>
          <p:nvPicPr>
            <p:cNvPr id="178" name="Google Shape;178;p25" descr="pasted-movie.png"/>
            <p:cNvPicPr preferRelativeResize="0"/>
            <p:nvPr/>
          </p:nvPicPr>
          <p:blipFill rotWithShape="1">
            <a:blip r:embed="rId3">
              <a:alphaModFix/>
            </a:blip>
            <a:srcRect t="6051" r="3437" b="5988"/>
            <a:stretch/>
          </p:blipFill>
          <p:spPr>
            <a:xfrm>
              <a:off x="-278375" y="2303000"/>
              <a:ext cx="6119351" cy="2357075"/>
            </a:xfrm>
            <a:prstGeom prst="rect">
              <a:avLst/>
            </a:prstGeom>
            <a:noFill/>
            <a:ln>
              <a:noFill/>
            </a:ln>
          </p:spPr>
        </p:pic>
        <p:pic>
          <p:nvPicPr>
            <p:cNvPr id="179" name="Google Shape;179;p25" descr="pasted-movie.png"/>
            <p:cNvPicPr preferRelativeResize="0"/>
            <p:nvPr/>
          </p:nvPicPr>
          <p:blipFill rotWithShape="1">
            <a:blip r:embed="rId4">
              <a:alphaModFix/>
            </a:blip>
            <a:srcRect b="3146"/>
            <a:stretch/>
          </p:blipFill>
          <p:spPr>
            <a:xfrm>
              <a:off x="5962250" y="2303000"/>
              <a:ext cx="3051475" cy="2357075"/>
            </a:xfrm>
            <a:prstGeom prst="rect">
              <a:avLst/>
            </a:prstGeom>
            <a:noFill/>
            <a:ln>
              <a:noFill/>
            </a:ln>
          </p:spPr>
        </p:pic>
      </p:grpSp>
      <p:sp>
        <p:nvSpPr>
          <p:cNvPr id="182" name="Google Shape;182;p25"/>
          <p:cNvSpPr txBox="1"/>
          <p:nvPr/>
        </p:nvSpPr>
        <p:spPr>
          <a:xfrm>
            <a:off x="527125" y="3205825"/>
            <a:ext cx="7658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Blissymbolics International meeting in Canada in 2016.</a:t>
            </a:r>
            <a:endParaRPr sz="1400" b="0" i="0" u="none" strike="noStrike" cap="none">
              <a:solidFill>
                <a:schemeClr val="dk2"/>
              </a:solidFill>
              <a:latin typeface="Arial"/>
              <a:ea typeface="Arial"/>
              <a:cs typeface="Arial"/>
              <a:sym typeface="Arial"/>
            </a:endParaRPr>
          </a:p>
        </p:txBody>
      </p:sp>
      <p:sp>
        <p:nvSpPr>
          <p:cNvPr id="175" name="Google Shape;175;p25"/>
          <p:cNvSpPr txBox="1"/>
          <p:nvPr/>
        </p:nvSpPr>
        <p:spPr>
          <a:xfrm>
            <a:off x="527125" y="4026400"/>
            <a:ext cx="5672400" cy="8310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600" b="0" i="0" u="none" strike="noStrike" cap="none">
                <a:solidFill>
                  <a:srgbClr val="000000"/>
                </a:solidFill>
                <a:latin typeface="Helvetica Neue"/>
                <a:ea typeface="Helvetica Neue"/>
                <a:cs typeface="Helvetica Neue"/>
                <a:sym typeface="Helvetica Neue"/>
              </a:rPr>
              <a:t>Our most recent special occasion in Canada was the hosting of a meeting of the international Bliss community at </a:t>
            </a:r>
            <a:endParaRPr sz="16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r>
              <a:rPr lang="en-US" sz="1600" b="0" i="0" u="none" strike="noStrike" cap="none">
                <a:solidFill>
                  <a:srgbClr val="000000"/>
                </a:solidFill>
                <a:latin typeface="Helvetica Neue"/>
                <a:ea typeface="Helvetica Neue"/>
                <a:cs typeface="Helvetica Neue"/>
                <a:sym typeface="Helvetica Neue"/>
              </a:rPr>
              <a:t>Brock University in 2016.</a:t>
            </a:r>
            <a:endParaRPr sz="1600" b="0" i="0" u="none" strike="noStrike" cap="none">
              <a:solidFill>
                <a:srgbClr val="000000"/>
              </a:solidFill>
              <a:latin typeface="Helvetica Neue"/>
              <a:ea typeface="Helvetica Neue"/>
              <a:cs typeface="Helvetica Neue"/>
              <a:sym typeface="Helvetica Neue"/>
            </a:endParaRPr>
          </a:p>
        </p:txBody>
      </p:sp>
      <p:sp>
        <p:nvSpPr>
          <p:cNvPr id="180" name="Google Shape;180;p2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11</a:t>
            </a:fld>
            <a:endParaRPr sz="1000">
              <a:latin typeface="Helvetica Neue"/>
              <a:ea typeface="Helvetica Neue"/>
              <a:cs typeface="Helvetica Neue"/>
              <a:sym typeface="Helvetica Neue"/>
            </a:endParaRPr>
          </a:p>
        </p:txBody>
      </p:sp>
      <p:sp>
        <p:nvSpPr>
          <p:cNvPr id="181" name="Google Shape;181;p2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9" name="Google Shape;189;p26" descr="Blissymbolics Communication Institute - Canada (BCIC) logo with their location address: 425-1210 Don Mills Rd., Toronto, ON Canada M3B 3N9"/>
          <p:cNvPicPr preferRelativeResize="0"/>
          <p:nvPr/>
        </p:nvPicPr>
        <p:blipFill rotWithShape="1">
          <a:blip r:embed="rId3">
            <a:alphaModFix/>
          </a:blip>
          <a:srcRect l="2655" t="20159" r="2512" b="11129"/>
          <a:stretch/>
        </p:blipFill>
        <p:spPr>
          <a:xfrm>
            <a:off x="1175663" y="377125"/>
            <a:ext cx="6792675" cy="726487"/>
          </a:xfrm>
          <a:prstGeom prst="rect">
            <a:avLst/>
          </a:prstGeom>
          <a:noFill/>
          <a:ln>
            <a:noFill/>
          </a:ln>
        </p:spPr>
      </p:pic>
      <p:pic>
        <p:nvPicPr>
          <p:cNvPr id="190" name="Google Shape;190;p26" descr="&quot;A program of Blissymbolics Communication International, Registered Charity in Canada.&quot;"/>
          <p:cNvPicPr preferRelativeResize="0"/>
          <p:nvPr/>
        </p:nvPicPr>
        <p:blipFill rotWithShape="1">
          <a:blip r:embed="rId4">
            <a:alphaModFix/>
          </a:blip>
          <a:srcRect t="24259"/>
          <a:stretch/>
        </p:blipFill>
        <p:spPr>
          <a:xfrm>
            <a:off x="869938" y="1142574"/>
            <a:ext cx="7404100" cy="230850"/>
          </a:xfrm>
          <a:prstGeom prst="rect">
            <a:avLst/>
          </a:prstGeom>
          <a:noFill/>
          <a:ln>
            <a:noFill/>
          </a:ln>
        </p:spPr>
      </p:pic>
      <p:sp>
        <p:nvSpPr>
          <p:cNvPr id="187" name="In 2011, the responsibility for internat"/>
          <p:cNvSpPr txBox="1">
            <a:spLocks noGrp="1"/>
          </p:cNvSpPr>
          <p:nvPr>
            <p:ph type="title" idx="4294967295"/>
          </p:nvPr>
        </p:nvSpPr>
        <p:spPr>
          <a:xfrm>
            <a:off x="886500" y="1718829"/>
            <a:ext cx="7371000" cy="12735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1800" b="1" i="0" u="none" strike="noStrike" cap="none">
                <a:solidFill>
                  <a:srgbClr val="000000"/>
                </a:solidFill>
                <a:latin typeface="Helvetica Neue"/>
                <a:ea typeface="Helvetica Neue"/>
                <a:cs typeface="Helvetica Neue"/>
                <a:sym typeface="Helvetica Neue"/>
              </a:rPr>
              <a:t>In 2011-</a:t>
            </a:r>
            <a:endParaRPr/>
          </a:p>
          <a:p>
            <a:pPr marL="0" marR="0" lvl="0" indent="0" algn="l" rtl="0">
              <a:lnSpc>
                <a:spcPct val="100000"/>
              </a:lnSpc>
              <a:spcBef>
                <a:spcPts val="0"/>
              </a:spcBef>
              <a:spcAft>
                <a:spcPts val="0"/>
              </a:spcAft>
              <a:buClr>
                <a:srgbClr val="000000"/>
              </a:buClr>
              <a:buSzPts val="2600"/>
              <a:buFont typeface="Arial"/>
              <a:buNone/>
            </a:pPr>
            <a:r>
              <a:rPr lang="en-US" sz="1800" b="0" i="0" u="none" strike="noStrike" cap="none">
                <a:solidFill>
                  <a:srgbClr val="000000"/>
                </a:solidFill>
                <a:latin typeface="Helvetica Neue"/>
                <a:ea typeface="Helvetica Neue"/>
                <a:cs typeface="Helvetica Neue"/>
                <a:sym typeface="Helvetica Neue"/>
              </a:rPr>
              <a:t>the responsibility for international </a:t>
            </a:r>
            <a:r>
              <a:rPr lang="en-US" sz="1800" b="1" i="0" u="none" strike="noStrike" cap="none">
                <a:solidFill>
                  <a:srgbClr val="000000"/>
                </a:solidFill>
                <a:latin typeface="Helvetica Neue"/>
                <a:ea typeface="Helvetica Neue"/>
                <a:cs typeface="Helvetica Neue"/>
                <a:sym typeface="Helvetica Neue"/>
              </a:rPr>
              <a:t>leadership moved to Sweden</a:t>
            </a:r>
            <a:r>
              <a:rPr lang="en-US" sz="1800" b="0" i="0" u="none" strike="noStrike" cap="none">
                <a:solidFill>
                  <a:srgbClr val="000000"/>
                </a:solidFill>
                <a:latin typeface="Helvetica Neue"/>
                <a:ea typeface="Helvetica Neue"/>
                <a:cs typeface="Helvetica Neue"/>
                <a:sym typeface="Helvetica Neue"/>
              </a:rPr>
              <a:t>, and</a:t>
            </a:r>
            <a:endParaRPr/>
          </a:p>
          <a:p>
            <a:pPr marL="0" marR="0" lvl="0" indent="0" algn="l" rtl="0">
              <a:lnSpc>
                <a:spcPct val="100000"/>
              </a:lnSpc>
              <a:spcBef>
                <a:spcPts val="0"/>
              </a:spcBef>
              <a:spcAft>
                <a:spcPts val="0"/>
              </a:spcAft>
              <a:buClr>
                <a:srgbClr val="000000"/>
              </a:buClr>
              <a:buSzPts val="2600"/>
              <a:buFont typeface="Arial"/>
              <a:buNone/>
            </a:pPr>
            <a:r>
              <a:rPr lang="en-US" sz="1800" b="0" i="0" u="sng" strike="noStrike" cap="none" err="1">
                <a:solidFill>
                  <a:srgbClr val="000000"/>
                </a:solidFill>
                <a:latin typeface="Helvetica Neue"/>
                <a:ea typeface="Helvetica Neue"/>
                <a:cs typeface="Helvetica Neue"/>
                <a:sym typeface="Helvetica Neue"/>
              </a:rPr>
              <a:t>Blissymbolics</a:t>
            </a:r>
            <a:r>
              <a:rPr lang="en-US" sz="1800" b="0" i="0" u="sng" strike="noStrike" cap="none">
                <a:solidFill>
                  <a:srgbClr val="000000"/>
                </a:solidFill>
                <a:latin typeface="Helvetica Neue"/>
                <a:ea typeface="Helvetica Neue"/>
                <a:cs typeface="Helvetica Neue"/>
                <a:sym typeface="Helvetica Neue"/>
              </a:rPr>
              <a:t> Communication Institute Canada (BCIC) focused on serving the needs of Canadian Bliss Alumni</a:t>
            </a:r>
            <a:r>
              <a:rPr lang="en-US" sz="1800" b="0" i="0" u="none" strike="noStrike" cap="none">
                <a:solidFill>
                  <a:srgbClr val="000000"/>
                </a:solidFill>
                <a:latin typeface="Helvetica Neue"/>
                <a:ea typeface="Helvetica Neue"/>
                <a:cs typeface="Helvetica Neue"/>
                <a:sym typeface="Helvetica Neue"/>
              </a:rPr>
              <a:t>.</a:t>
            </a:r>
            <a:endParaRPr/>
          </a:p>
        </p:txBody>
      </p:sp>
      <p:sp>
        <p:nvSpPr>
          <p:cNvPr id="191" name="Page Number 1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12</a:t>
            </a:fld>
            <a:endParaRPr sz="1000">
              <a:latin typeface="Helvetica Neue"/>
              <a:ea typeface="Helvetica Neue"/>
              <a:cs typeface="Helvetica Neue"/>
              <a:sym typeface="Helvetica Neue"/>
            </a:endParaRPr>
          </a:p>
        </p:txBody>
      </p:sp>
      <p:sp>
        <p:nvSpPr>
          <p:cNvPr id="192"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208" name="Google Shape;208;p27"/>
          <p:cNvSpPr txBox="1">
            <a:spLocks noGrp="1"/>
          </p:cNvSpPr>
          <p:nvPr>
            <p:ph type="title" idx="4294967295"/>
          </p:nvPr>
        </p:nvSpPr>
        <p:spPr>
          <a:xfrm>
            <a:off x="705574" y="293077"/>
            <a:ext cx="6732173"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tx1"/>
                </a:solidFill>
                <a:sym typeface="Arial"/>
              </a:rPr>
              <a:t>Three Sources for further information on </a:t>
            </a:r>
            <a:r>
              <a:rPr lang="en-US" sz="1800" b="1" i="0" u="none" strike="noStrike" cap="none" err="1">
                <a:solidFill>
                  <a:schemeClr val="tx1"/>
                </a:solidFill>
                <a:sym typeface="Arial"/>
              </a:rPr>
              <a:t>Blissymbolics</a:t>
            </a:r>
            <a:endParaRPr b="1">
              <a:solidFill>
                <a:schemeClr val="tx1"/>
              </a:solidFill>
            </a:endParaRPr>
          </a:p>
        </p:txBody>
      </p:sp>
      <p:sp>
        <p:nvSpPr>
          <p:cNvPr id="204" name="Google Shape;204;p27"/>
          <p:cNvSpPr txBox="1"/>
          <p:nvPr/>
        </p:nvSpPr>
        <p:spPr>
          <a:xfrm>
            <a:off x="341750" y="866925"/>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1.</a:t>
            </a:r>
            <a:endParaRPr sz="1200" b="0" i="0" u="none" strike="noStrike" cap="none">
              <a:solidFill>
                <a:schemeClr val="dk2"/>
              </a:solidFill>
              <a:latin typeface="Arial"/>
              <a:ea typeface="Arial"/>
              <a:cs typeface="Arial"/>
              <a:sym typeface="Arial"/>
            </a:endParaRPr>
          </a:p>
        </p:txBody>
      </p:sp>
      <p:sp>
        <p:nvSpPr>
          <p:cNvPr id="198" name="Google Shape;198;p27"/>
          <p:cNvSpPr txBox="1"/>
          <p:nvPr/>
        </p:nvSpPr>
        <p:spPr>
          <a:xfrm>
            <a:off x="944950" y="866925"/>
            <a:ext cx="5771400" cy="8067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1700" b="1" i="0" u="none" strike="noStrike" cap="none">
                <a:solidFill>
                  <a:srgbClr val="313131"/>
                </a:solidFill>
                <a:latin typeface="Helvetica Neue"/>
                <a:ea typeface="Helvetica Neue"/>
                <a:cs typeface="Helvetica Neue"/>
                <a:sym typeface="Helvetica Neue"/>
              </a:rPr>
              <a:t>Mr. Symbol Man</a:t>
            </a:r>
            <a:endParaRPr sz="1700" b="1" i="0" u="none" strike="noStrike" cap="none">
              <a:solidFill>
                <a:srgbClr val="31313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1"/>
              </a:buClr>
              <a:buSzPts val="2600"/>
              <a:buFont typeface="Arial"/>
              <a:buNone/>
            </a:pPr>
            <a:r>
              <a:rPr lang="en-US" sz="1700" b="0" i="0" u="none" strike="noStrike" cap="none">
                <a:solidFill>
                  <a:schemeClr val="dk1"/>
                </a:solidFill>
                <a:latin typeface="Helvetica Neue"/>
                <a:ea typeface="Helvetica Neue"/>
                <a:cs typeface="Helvetica Neue"/>
                <a:sym typeface="Helvetica Neue"/>
              </a:rPr>
              <a:t>1974 - National Film Board of Canada and Film Australia</a:t>
            </a:r>
            <a:endParaRPr sz="1700" b="0" i="0" u="none" strike="noStrike" cap="none">
              <a:solidFill>
                <a:srgbClr val="000000"/>
              </a:solidFill>
              <a:latin typeface="Helvetica Neue"/>
              <a:ea typeface="Helvetica Neue"/>
              <a:cs typeface="Helvetica Neue"/>
              <a:sym typeface="Helvetica Neue"/>
            </a:endParaRPr>
          </a:p>
        </p:txBody>
      </p:sp>
      <p:sp>
        <p:nvSpPr>
          <p:cNvPr id="205" name="Google Shape;205;p27"/>
          <p:cNvSpPr txBox="1"/>
          <p:nvPr/>
        </p:nvSpPr>
        <p:spPr>
          <a:xfrm>
            <a:off x="344525" y="1824075"/>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2.</a:t>
            </a:r>
            <a:endParaRPr sz="1200" b="0" i="0" u="none" strike="noStrike" cap="none">
              <a:solidFill>
                <a:schemeClr val="dk2"/>
              </a:solidFill>
              <a:latin typeface="Arial"/>
              <a:ea typeface="Arial"/>
              <a:cs typeface="Arial"/>
              <a:sym typeface="Arial"/>
            </a:endParaRPr>
          </a:p>
        </p:txBody>
      </p:sp>
      <p:sp>
        <p:nvSpPr>
          <p:cNvPr id="199" name="Google Shape;199;p27"/>
          <p:cNvSpPr txBox="1"/>
          <p:nvPr/>
        </p:nvSpPr>
        <p:spPr>
          <a:xfrm>
            <a:off x="944950" y="1771825"/>
            <a:ext cx="5771400" cy="6144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1700" b="1" i="0" u="none" strike="noStrike" cap="none">
                <a:solidFill>
                  <a:srgbClr val="313131"/>
                </a:solidFill>
                <a:latin typeface="Helvetica Neue"/>
                <a:ea typeface="Helvetica Neue"/>
                <a:cs typeface="Helvetica Neue"/>
                <a:sym typeface="Helvetica Neue"/>
              </a:rPr>
              <a:t>In the Land of Invented Languages</a:t>
            </a:r>
            <a:endParaRPr sz="1700" b="1" i="0" u="none" strike="noStrike" cap="none">
              <a:solidFill>
                <a:srgbClr val="31313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600"/>
              <a:buFont typeface="Arial"/>
              <a:buNone/>
            </a:pPr>
            <a:r>
              <a:rPr lang="en-US" sz="1700" b="0" i="0" u="none" strike="noStrike" cap="none">
                <a:solidFill>
                  <a:schemeClr val="dk1"/>
                </a:solidFill>
                <a:latin typeface="Helvetica Neue"/>
                <a:ea typeface="Helvetica Neue"/>
                <a:cs typeface="Helvetica Neue"/>
                <a:sym typeface="Helvetica Neue"/>
              </a:rPr>
              <a:t>2009 - </a:t>
            </a:r>
            <a:r>
              <a:rPr lang="en-US" sz="1700" b="0" i="0" u="none" strike="noStrike" cap="none">
                <a:solidFill>
                  <a:srgbClr val="000000"/>
                </a:solidFill>
                <a:latin typeface="Helvetica Neue"/>
                <a:ea typeface="Helvetica Neue"/>
                <a:cs typeface="Helvetica Neue"/>
                <a:sym typeface="Helvetica Neue"/>
              </a:rPr>
              <a:t>Arika Okrent, pp. 151-196</a:t>
            </a:r>
            <a:endParaRPr sz="1700" b="0" i="0" u="none" strike="noStrike" cap="none">
              <a:solidFill>
                <a:srgbClr val="000000"/>
              </a:solidFill>
              <a:latin typeface="Helvetica Neue"/>
              <a:ea typeface="Helvetica Neue"/>
              <a:cs typeface="Helvetica Neue"/>
              <a:sym typeface="Helvetica Neue"/>
            </a:endParaRPr>
          </a:p>
        </p:txBody>
      </p:sp>
      <p:sp>
        <p:nvSpPr>
          <p:cNvPr id="206" name="Google Shape;206;p27"/>
          <p:cNvSpPr txBox="1"/>
          <p:nvPr/>
        </p:nvSpPr>
        <p:spPr>
          <a:xfrm>
            <a:off x="341750" y="2708650"/>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3.</a:t>
            </a:r>
            <a:endParaRPr sz="1200" b="0" i="0" u="none" strike="noStrike" cap="none">
              <a:solidFill>
                <a:schemeClr val="dk2"/>
              </a:solidFill>
              <a:latin typeface="Arial"/>
              <a:ea typeface="Arial"/>
              <a:cs typeface="Arial"/>
              <a:sym typeface="Arial"/>
            </a:endParaRPr>
          </a:p>
        </p:txBody>
      </p:sp>
      <p:sp>
        <p:nvSpPr>
          <p:cNvPr id="207" name="Google Shape;207;p27"/>
          <p:cNvSpPr txBox="1"/>
          <p:nvPr/>
        </p:nvSpPr>
        <p:spPr>
          <a:xfrm>
            <a:off x="944950" y="2615925"/>
            <a:ext cx="19425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F1F1F"/>
                </a:solidFill>
                <a:latin typeface="Arial"/>
                <a:ea typeface="Arial"/>
                <a:cs typeface="Arial"/>
                <a:sym typeface="Arial"/>
              </a:rPr>
              <a:t>Symbol Secrets</a:t>
            </a:r>
            <a:endParaRPr sz="1800" b="1" i="0" u="none" strike="noStrike" cap="none">
              <a:solidFill>
                <a:srgbClr val="1F1F1F"/>
              </a:solidFill>
              <a:latin typeface="Arial"/>
              <a:ea typeface="Arial"/>
              <a:cs typeface="Arial"/>
              <a:sym typeface="Arial"/>
            </a:endParaRPr>
          </a:p>
        </p:txBody>
      </p:sp>
      <p:pic>
        <p:nvPicPr>
          <p:cNvPr id="197" name="Google Shape;197;p27" descr="Book cover of &quot;Symbol Secrets&quot; by Shirley McNaughton"/>
          <p:cNvPicPr preferRelativeResize="0"/>
          <p:nvPr/>
        </p:nvPicPr>
        <p:blipFill rotWithShape="1">
          <a:blip r:embed="rId3">
            <a:alphaModFix/>
          </a:blip>
          <a:srcRect r="1312" b="2761"/>
          <a:stretch/>
        </p:blipFill>
        <p:spPr>
          <a:xfrm>
            <a:off x="947881" y="3126657"/>
            <a:ext cx="2694600" cy="1659325"/>
          </a:xfrm>
          <a:prstGeom prst="rect">
            <a:avLst/>
          </a:prstGeom>
          <a:noFill/>
          <a:ln>
            <a:noFill/>
          </a:ln>
        </p:spPr>
      </p:pic>
      <p:sp>
        <p:nvSpPr>
          <p:cNvPr id="202" name="Google Shape;202;p27"/>
          <p:cNvSpPr txBox="1"/>
          <p:nvPr/>
        </p:nvSpPr>
        <p:spPr>
          <a:xfrm>
            <a:off x="3639550" y="3981850"/>
            <a:ext cx="30870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endParaRPr sz="14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Book cover of ‘Symbol Secrets’ </a:t>
            </a: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by Shirley McNaughton</a:t>
            </a:r>
            <a:endParaRPr sz="1400" b="0" i="0" u="none" strike="noStrike" cap="none">
              <a:solidFill>
                <a:schemeClr val="dk2"/>
              </a:solidFill>
              <a:latin typeface="Arial"/>
              <a:ea typeface="Arial"/>
              <a:cs typeface="Arial"/>
              <a:sym typeface="Arial"/>
            </a:endParaRPr>
          </a:p>
        </p:txBody>
      </p:sp>
      <p:sp>
        <p:nvSpPr>
          <p:cNvPr id="200" name="Google Shape;200;p2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13</a:t>
            </a:fld>
            <a:endParaRPr sz="1000">
              <a:latin typeface="Helvetica Neue"/>
              <a:ea typeface="Helvetica Neue"/>
              <a:cs typeface="Helvetica Neue"/>
              <a:sym typeface="Helvetica Neue"/>
            </a:endParaRPr>
          </a:p>
        </p:txBody>
      </p:sp>
      <p:sp>
        <p:nvSpPr>
          <p:cNvPr id="203" name="Google Shape;203;p27">
            <a:extLst>
              <a:ext uri="{C183D7F6-B498-43B3-948B-1728B52AA6E4}">
                <adec:decorative xmlns:adec="http://schemas.microsoft.com/office/drawing/2017/decorative" val="1"/>
              </a:ext>
            </a:extLst>
          </p:cNvPr>
          <p:cNvSpPr/>
          <p:nvPr/>
        </p:nvSpPr>
        <p:spPr>
          <a:xfrm>
            <a:off x="705575" y="866925"/>
            <a:ext cx="14100" cy="39210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01" name="Google Shape;201;p2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5" name="Google Shape;87;p17">
            <a:extLst>
              <a:ext uri="{FF2B5EF4-FFF2-40B4-BE49-F238E27FC236}">
                <a16:creationId xmlns:a16="http://schemas.microsoft.com/office/drawing/2014/main" id="{3B3479BD-6588-14CF-7C30-8A640A94BF34}"/>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7200"/>
              <a:buFont typeface="Arial"/>
              <a:buNone/>
              <a:tabLst/>
              <a:defRPr/>
            </a:pPr>
            <a:r>
              <a:rPr kumimoji="0" lang="en-US" sz="3600" b="1" i="0" u="none" strike="noStrike" kern="0" cap="none" spc="0" normalizeH="0" baseline="0" noProof="0">
                <a:ln>
                  <a:noFill/>
                </a:ln>
                <a:solidFill>
                  <a:srgbClr val="313131"/>
                </a:solidFill>
                <a:effectLst/>
                <a:uLnTx/>
                <a:uFillTx/>
                <a:latin typeface="Helvetica Neue"/>
                <a:ea typeface="Arial"/>
                <a:cs typeface="Arial"/>
                <a:sym typeface="Helvetica Neue"/>
              </a:rPr>
              <a:t>Question 1</a:t>
            </a:r>
            <a:endParaRPr kumimoji="0" lang="en-US" sz="3600" b="0" i="0" u="none" strike="noStrike" kern="0" cap="none" spc="0" normalizeH="0" baseline="0" noProof="0">
              <a:ln>
                <a:noFill/>
              </a:ln>
              <a:solidFill>
                <a:schemeClr val="dk1"/>
              </a:solidFill>
              <a:effectLst/>
              <a:uLnTx/>
              <a:uFillTx/>
              <a:latin typeface="Arial"/>
              <a:ea typeface="Arial"/>
              <a:cs typeface="Arial"/>
              <a:sym typeface="Arial"/>
            </a:endParaRPr>
          </a:p>
        </p:txBody>
      </p:sp>
      <p:sp>
        <p:nvSpPr>
          <p:cNvPr id="217" name="Google Shape;217;p28"/>
          <p:cNvSpPr txBox="1"/>
          <p:nvPr/>
        </p:nvSpPr>
        <p:spPr>
          <a:xfrm>
            <a:off x="474733" y="1284793"/>
            <a:ext cx="7786027" cy="15491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Helvetica Neue"/>
                <a:ea typeface="Helvetica Neue"/>
                <a:cs typeface="Helvetica Neue"/>
                <a:sym typeface="Helvetica Neue"/>
              </a:rPr>
              <a:t>Could you introduce </a:t>
            </a:r>
            <a:r>
              <a:rPr lang="en-US" sz="1800" b="0" i="0" u="none" strike="noStrike" cap="none" err="1">
                <a:solidFill>
                  <a:schemeClr val="dk2"/>
                </a:solidFill>
                <a:latin typeface="Helvetica Neue"/>
                <a:ea typeface="Helvetica Neue"/>
                <a:cs typeface="Helvetica Neue"/>
                <a:sym typeface="Helvetica Neue"/>
              </a:rPr>
              <a:t>Blissymbolics</a:t>
            </a:r>
            <a:r>
              <a:rPr lang="en-US" sz="1800" b="0" i="0" u="none" strike="noStrike" cap="none">
                <a:solidFill>
                  <a:schemeClr val="dk2"/>
                </a:solidFill>
                <a:latin typeface="Helvetica Neue"/>
                <a:ea typeface="Helvetica Neue"/>
                <a:cs typeface="Helvetica Neue"/>
                <a:sym typeface="Helvetica Neue"/>
              </a:rPr>
              <a:t> to our attendees and share your experience teaching children with cerebral palsy?</a:t>
            </a:r>
            <a:endParaRPr sz="1800" b="0" i="0" u="none" strike="noStrike" cap="none">
              <a:solidFill>
                <a:schemeClr val="dk2"/>
              </a:solidFill>
              <a:latin typeface="Helvetica Neue"/>
              <a:ea typeface="Helvetica Neue"/>
              <a:cs typeface="Helvetica Neue"/>
              <a:sym typeface="Helvetica Neue"/>
            </a:endParaRPr>
          </a:p>
          <a:p>
            <a:pPr marL="0" marR="0" lvl="0" indent="0" algn="l" rtl="0">
              <a:lnSpc>
                <a:spcPct val="100000"/>
              </a:lnSpc>
              <a:spcBef>
                <a:spcPts val="1000"/>
              </a:spcBef>
              <a:spcAft>
                <a:spcPts val="1000"/>
              </a:spcAft>
              <a:buClr>
                <a:srgbClr val="000000"/>
              </a:buClr>
              <a:buSzPts val="1800"/>
              <a:buFont typeface="Arial"/>
              <a:buNone/>
            </a:pPr>
            <a:r>
              <a:rPr lang="en-US" sz="1800" b="0" i="0" u="none" strike="noStrike" cap="none">
                <a:solidFill>
                  <a:schemeClr val="dk2"/>
                </a:solidFill>
                <a:latin typeface="Helvetica Neue"/>
                <a:ea typeface="Helvetica Neue"/>
                <a:cs typeface="Helvetica Neue"/>
                <a:sym typeface="Helvetica Neue"/>
              </a:rPr>
              <a:t>Please tell us how you believe Bliss can help children in their cognitive, language and social development, and in their literacy acquisition.</a:t>
            </a:r>
            <a:endParaRPr sz="1800" b="0" i="0" u="none" strike="noStrike" cap="none">
              <a:solidFill>
                <a:schemeClr val="dk2"/>
              </a:solidFill>
              <a:latin typeface="Helvetica Neue"/>
              <a:ea typeface="Helvetica Neue"/>
              <a:cs typeface="Helvetica Neue"/>
              <a:sym typeface="Helvetica Neue"/>
            </a:endParaRPr>
          </a:p>
        </p:txBody>
      </p:sp>
      <p:sp>
        <p:nvSpPr>
          <p:cNvPr id="214" name="Google Shape;214;p2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14</a:t>
            </a:fld>
            <a:endParaRPr sz="1000">
              <a:latin typeface="Helvetica Neue"/>
              <a:ea typeface="Helvetica Neue"/>
              <a:cs typeface="Helvetica Neue"/>
              <a:sym typeface="Helvetica Neue"/>
            </a:endParaRPr>
          </a:p>
        </p:txBody>
      </p:sp>
      <p:sp>
        <p:nvSpPr>
          <p:cNvPr id="213" name="Google Shape;213;p2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 name="Google Shape;88;p17">
            <a:extLst>
              <a:ext uri="{FF2B5EF4-FFF2-40B4-BE49-F238E27FC236}">
                <a16:creationId xmlns:a16="http://schemas.microsoft.com/office/drawing/2014/main" id="{1770651E-E7DA-D574-15E2-998D479EC271}"/>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7" name="Google Shape;227;p29"/>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Understanding Basic Concepts</a:t>
            </a:r>
            <a:endParaRPr lang="en-US">
              <a:solidFill>
                <a:schemeClr val="tx1"/>
              </a:solidFill>
            </a:endParaRPr>
          </a:p>
        </p:txBody>
      </p:sp>
      <p:pic>
        <p:nvPicPr>
          <p:cNvPr id="224" name="Google Shape;224;p29" descr="The diagram describes how words are formed and understood in Blissymbolics. A question mark in a square box is read as, Answer. While a question mark in a square which is open from the top is read as an Open Question. "/>
          <p:cNvPicPr preferRelativeResize="0"/>
          <p:nvPr/>
        </p:nvPicPr>
        <p:blipFill rotWithShape="1">
          <a:blip r:embed="rId3">
            <a:alphaModFix/>
          </a:blip>
          <a:srcRect/>
          <a:stretch/>
        </p:blipFill>
        <p:spPr>
          <a:xfrm>
            <a:off x="619275" y="1017188"/>
            <a:ext cx="6451225" cy="4006063"/>
          </a:xfrm>
          <a:prstGeom prst="rect">
            <a:avLst/>
          </a:prstGeom>
          <a:noFill/>
          <a:ln>
            <a:noFill/>
          </a:ln>
        </p:spPr>
      </p:pic>
      <p:sp>
        <p:nvSpPr>
          <p:cNvPr id="226" name="Google Shape;226;p2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15</a:t>
            </a:fld>
            <a:endParaRPr sz="1000">
              <a:latin typeface="Helvetica Neue"/>
              <a:ea typeface="Helvetica Neue"/>
              <a:cs typeface="Helvetica Neue"/>
              <a:sym typeface="Helvetica Neue"/>
            </a:endParaRPr>
          </a:p>
        </p:txBody>
      </p:sp>
      <p:sp>
        <p:nvSpPr>
          <p:cNvPr id="225" name="Google Shape;225;p2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0"/>
          <p:cNvSpPr txBox="1">
            <a:spLocks noGrp="1"/>
          </p:cNvSpPr>
          <p:nvPr>
            <p:ph type="title" idx="4294967295"/>
          </p:nvPr>
        </p:nvSpPr>
        <p:spPr>
          <a:xfrm>
            <a:off x="608525" y="482675"/>
            <a:ext cx="4112700" cy="646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1800" b="0" i="0" u="none" strike="noStrike" cap="none">
                <a:solidFill>
                  <a:schemeClr val="dk1"/>
                </a:solidFill>
                <a:latin typeface="Helvetica Neue"/>
                <a:ea typeface="Helvetica Neue"/>
                <a:cs typeface="Helvetica Neue"/>
                <a:sym typeface="Helvetica Neue"/>
              </a:rPr>
              <a:t>Here are the </a:t>
            </a:r>
            <a:r>
              <a:rPr lang="en-US" sz="1800" b="1" i="0" u="none" strike="noStrike" cap="none">
                <a:solidFill>
                  <a:srgbClr val="313131"/>
                </a:solidFill>
                <a:latin typeface="Helvetica Neue"/>
                <a:ea typeface="Helvetica Neue"/>
                <a:cs typeface="Helvetica Neue"/>
                <a:sym typeface="Helvetica Neue"/>
              </a:rPr>
              <a:t>Bliss-characters</a:t>
            </a:r>
            <a:r>
              <a:rPr lang="en-US" sz="1800" b="0" i="0" u="none" strike="noStrike" cap="none">
                <a:solidFill>
                  <a:schemeClr val="dk1"/>
                </a:solidFill>
                <a:latin typeface="Helvetica Neue"/>
                <a:ea typeface="Helvetica Neue"/>
                <a:cs typeface="Helvetica Neue"/>
                <a:sym typeface="Helvetica Neue"/>
              </a:rPr>
              <a:t> in the </a:t>
            </a:r>
            <a:endParaRPr/>
          </a:p>
          <a:p>
            <a:pPr marL="0" marR="0" lvl="0" indent="0" algn="l" rtl="0">
              <a:lnSpc>
                <a:spcPct val="100000"/>
              </a:lnSpc>
              <a:spcBef>
                <a:spcPts val="0"/>
              </a:spcBef>
              <a:spcAft>
                <a:spcPts val="0"/>
              </a:spcAft>
              <a:buClr>
                <a:srgbClr val="000000"/>
              </a:buClr>
              <a:buSzPts val="4000"/>
              <a:buFont typeface="Arial"/>
              <a:buNone/>
            </a:pPr>
            <a:r>
              <a:rPr lang="en-US" sz="1800" b="1" i="0" u="none" strike="noStrike" cap="none">
                <a:solidFill>
                  <a:srgbClr val="313131"/>
                </a:solidFill>
                <a:latin typeface="Helvetica Neue"/>
                <a:ea typeface="Helvetica Neue"/>
                <a:cs typeface="Helvetica Neue"/>
                <a:sym typeface="Helvetica Neue"/>
              </a:rPr>
              <a:t>Bliss-word</a:t>
            </a:r>
            <a:r>
              <a:rPr lang="en-US" sz="1800" b="0" i="0" u="none" strike="noStrike" cap="none">
                <a:solidFill>
                  <a:schemeClr val="dk1"/>
                </a:solidFill>
                <a:latin typeface="Helvetica Neue"/>
                <a:ea typeface="Helvetica Neue"/>
                <a:cs typeface="Helvetica Neue"/>
                <a:sym typeface="Helvetica Neue"/>
              </a:rPr>
              <a:t> for school</a:t>
            </a:r>
            <a:endParaRPr/>
          </a:p>
        </p:txBody>
      </p:sp>
      <p:pic>
        <p:nvPicPr>
          <p:cNvPr id="233" name="Google Shape;233;p30" descr="Building in Blissymbolics"/>
          <p:cNvPicPr preferRelativeResize="0"/>
          <p:nvPr/>
        </p:nvPicPr>
        <p:blipFill rotWithShape="1">
          <a:blip r:embed="rId3">
            <a:alphaModFix/>
          </a:blip>
          <a:srcRect t="23640" r="14229"/>
          <a:stretch/>
        </p:blipFill>
        <p:spPr>
          <a:xfrm>
            <a:off x="461475" y="1324288"/>
            <a:ext cx="1161671" cy="957025"/>
          </a:xfrm>
          <a:prstGeom prst="rect">
            <a:avLst/>
          </a:prstGeom>
          <a:noFill/>
          <a:ln>
            <a:noFill/>
          </a:ln>
        </p:spPr>
      </p:pic>
      <p:sp>
        <p:nvSpPr>
          <p:cNvPr id="234" name="Google Shape;234;p30"/>
          <p:cNvSpPr txBox="1"/>
          <p:nvPr/>
        </p:nvSpPr>
        <p:spPr>
          <a:xfrm>
            <a:off x="593932" y="2216591"/>
            <a:ext cx="1099500" cy="3231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500" b="0" i="0" u="none" strike="noStrike" cap="none">
                <a:solidFill>
                  <a:srgbClr val="000000"/>
                </a:solidFill>
                <a:latin typeface="Helvetica Neue"/>
                <a:ea typeface="Helvetica Neue"/>
                <a:cs typeface="Helvetica Neue"/>
                <a:sym typeface="Helvetica Neue"/>
              </a:rPr>
              <a:t>Building</a:t>
            </a:r>
            <a:endParaRPr sz="1500" b="0" i="0" u="none" strike="noStrike" cap="none">
              <a:solidFill>
                <a:srgbClr val="000000"/>
              </a:solidFill>
              <a:latin typeface="Helvetica Neue"/>
              <a:ea typeface="Helvetica Neue"/>
              <a:cs typeface="Helvetica Neue"/>
              <a:sym typeface="Helvetica Neue"/>
            </a:endParaRPr>
          </a:p>
        </p:txBody>
      </p:sp>
      <p:pic>
        <p:nvPicPr>
          <p:cNvPr id="235" name="Google Shape;235;p30" descr="Giving in Blissymbolics which is represented by an arrow coming out of an a semi-circular vessel "/>
          <p:cNvPicPr preferRelativeResize="0"/>
          <p:nvPr/>
        </p:nvPicPr>
        <p:blipFill rotWithShape="1">
          <a:blip r:embed="rId4">
            <a:alphaModFix/>
          </a:blip>
          <a:srcRect t="33691"/>
          <a:stretch/>
        </p:blipFill>
        <p:spPr>
          <a:xfrm>
            <a:off x="1872000" y="1413814"/>
            <a:ext cx="1259444" cy="777978"/>
          </a:xfrm>
          <a:prstGeom prst="rect">
            <a:avLst/>
          </a:prstGeom>
          <a:noFill/>
          <a:ln>
            <a:noFill/>
          </a:ln>
        </p:spPr>
      </p:pic>
      <p:sp>
        <p:nvSpPr>
          <p:cNvPr id="236" name="Google Shape;236;p30"/>
          <p:cNvSpPr txBox="1"/>
          <p:nvPr/>
        </p:nvSpPr>
        <p:spPr>
          <a:xfrm>
            <a:off x="2085270" y="2216591"/>
            <a:ext cx="854400" cy="3231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500" b="0" i="0" u="none" strike="noStrike" cap="none">
                <a:solidFill>
                  <a:srgbClr val="000000"/>
                </a:solidFill>
                <a:latin typeface="Helvetica Neue"/>
                <a:ea typeface="Helvetica Neue"/>
                <a:cs typeface="Helvetica Neue"/>
                <a:sym typeface="Helvetica Neue"/>
              </a:rPr>
              <a:t>Giving</a:t>
            </a:r>
            <a:endParaRPr sz="1500" b="0" i="0" u="none" strike="noStrike" cap="none">
              <a:solidFill>
                <a:srgbClr val="000000"/>
              </a:solidFill>
              <a:latin typeface="Helvetica Neue"/>
              <a:ea typeface="Helvetica Neue"/>
              <a:cs typeface="Helvetica Neue"/>
              <a:sym typeface="Helvetica Neue"/>
            </a:endParaRPr>
          </a:p>
        </p:txBody>
      </p:sp>
      <p:pic>
        <p:nvPicPr>
          <p:cNvPr id="237" name="Google Shape;237;p30" descr="SYmbol for Knowledge represented by a dome-shaped structure."/>
          <p:cNvPicPr preferRelativeResize="0"/>
          <p:nvPr/>
        </p:nvPicPr>
        <p:blipFill rotWithShape="1">
          <a:blip r:embed="rId5">
            <a:alphaModFix/>
          </a:blip>
          <a:srcRect t="33691"/>
          <a:stretch/>
        </p:blipFill>
        <p:spPr>
          <a:xfrm>
            <a:off x="3331495" y="1413820"/>
            <a:ext cx="1198954" cy="777978"/>
          </a:xfrm>
          <a:prstGeom prst="rect">
            <a:avLst/>
          </a:prstGeom>
          <a:noFill/>
          <a:ln>
            <a:noFill/>
          </a:ln>
        </p:spPr>
      </p:pic>
      <p:sp>
        <p:nvSpPr>
          <p:cNvPr id="238" name="Google Shape;238;p30"/>
          <p:cNvSpPr txBox="1"/>
          <p:nvPr/>
        </p:nvSpPr>
        <p:spPr>
          <a:xfrm>
            <a:off x="3278927" y="2216588"/>
            <a:ext cx="1304100" cy="3231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500" b="0" i="0" u="none" strike="noStrike" cap="none">
                <a:solidFill>
                  <a:srgbClr val="000000"/>
                </a:solidFill>
                <a:latin typeface="Helvetica Neue"/>
                <a:ea typeface="Helvetica Neue"/>
                <a:cs typeface="Helvetica Neue"/>
                <a:sym typeface="Helvetica Neue"/>
              </a:rPr>
              <a:t>Knowledge</a:t>
            </a:r>
            <a:endParaRPr sz="1500" b="0" i="0" u="none" strike="noStrike" cap="none">
              <a:solidFill>
                <a:srgbClr val="000000"/>
              </a:solidFill>
              <a:latin typeface="Helvetica Neue"/>
              <a:ea typeface="Helvetica Neue"/>
              <a:cs typeface="Helvetica Neue"/>
              <a:sym typeface="Helvetica Neue"/>
            </a:endParaRPr>
          </a:p>
        </p:txBody>
      </p:sp>
      <p:grpSp>
        <p:nvGrpSpPr>
          <p:cNvPr id="239" name="Google Shape;239;p30" descr="Images represents the word: SCHOOL in Bliss. This is achieved when the Building, Giving and Knowledge symbols are arranged together."/>
          <p:cNvGrpSpPr/>
          <p:nvPr/>
        </p:nvGrpSpPr>
        <p:grpSpPr>
          <a:xfrm>
            <a:off x="0" y="2992325"/>
            <a:ext cx="5851200" cy="1639200"/>
            <a:chOff x="0" y="2992325"/>
            <a:chExt cx="5851200" cy="1639200"/>
          </a:xfrm>
        </p:grpSpPr>
        <p:sp>
          <p:nvSpPr>
            <p:cNvPr id="240" name="Google Shape;240;p30"/>
            <p:cNvSpPr/>
            <p:nvPr/>
          </p:nvSpPr>
          <p:spPr>
            <a:xfrm>
              <a:off x="0" y="2992325"/>
              <a:ext cx="58512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41" name="Google Shape;241;p30"/>
            <p:cNvSpPr txBox="1"/>
            <p:nvPr/>
          </p:nvSpPr>
          <p:spPr>
            <a:xfrm>
              <a:off x="618300" y="3191194"/>
              <a:ext cx="16482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1800" b="0" i="0" u="none" strike="noStrike" cap="none">
                  <a:solidFill>
                    <a:srgbClr val="000000"/>
                  </a:solidFill>
                  <a:latin typeface="Helvetica Neue"/>
                  <a:ea typeface="Helvetica Neue"/>
                  <a:cs typeface="Helvetica Neue"/>
                  <a:sym typeface="Helvetica Neue"/>
                </a:rPr>
                <a:t>They </a:t>
              </a:r>
              <a:r>
                <a:rPr lang="en-US" sz="1800" b="1" i="0" u="none" strike="noStrike" cap="none">
                  <a:solidFill>
                    <a:srgbClr val="000000"/>
                  </a:solidFill>
                  <a:latin typeface="Helvetica Neue"/>
                  <a:ea typeface="Helvetica Neue"/>
                  <a:cs typeface="Helvetica Neue"/>
                  <a:sym typeface="Helvetica Neue"/>
                </a:rPr>
                <a:t>spell :</a:t>
              </a:r>
              <a:endParaRPr sz="1800" b="0" i="0" u="none" strike="noStrike" cap="none">
                <a:solidFill>
                  <a:srgbClr val="000000"/>
                </a:solidFill>
                <a:latin typeface="Helvetica Neue"/>
                <a:ea typeface="Helvetica Neue"/>
                <a:cs typeface="Helvetica Neue"/>
                <a:sym typeface="Helvetica Neue"/>
              </a:endParaRPr>
            </a:p>
          </p:txBody>
        </p:sp>
        <p:pic>
          <p:nvPicPr>
            <p:cNvPr id="242" name="Google Shape;242;p30" descr="image.pdf"/>
            <p:cNvPicPr preferRelativeResize="0"/>
            <p:nvPr/>
          </p:nvPicPr>
          <p:blipFill rotWithShape="1">
            <a:blip r:embed="rId6">
              <a:alphaModFix/>
            </a:blip>
            <a:srcRect t="24908" b="37311"/>
            <a:stretch/>
          </p:blipFill>
          <p:spPr>
            <a:xfrm>
              <a:off x="2834875" y="3191200"/>
              <a:ext cx="2268900" cy="794080"/>
            </a:xfrm>
            <a:prstGeom prst="rect">
              <a:avLst/>
            </a:prstGeom>
            <a:noFill/>
            <a:ln>
              <a:noFill/>
            </a:ln>
          </p:spPr>
        </p:pic>
        <p:sp>
          <p:nvSpPr>
            <p:cNvPr id="243" name="Google Shape;243;p30"/>
            <p:cNvSpPr txBox="1"/>
            <p:nvPr/>
          </p:nvSpPr>
          <p:spPr>
            <a:xfrm>
              <a:off x="3417025" y="4137844"/>
              <a:ext cx="11046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1800" b="1" i="0" u="none" strike="noStrike" cap="none">
                  <a:solidFill>
                    <a:srgbClr val="000000"/>
                  </a:solidFill>
                  <a:latin typeface="Helvetica Neue"/>
                  <a:ea typeface="Helvetica Neue"/>
                  <a:cs typeface="Helvetica Neue"/>
                  <a:sym typeface="Helvetica Neue"/>
                </a:rPr>
                <a:t>School</a:t>
              </a:r>
              <a:endParaRPr sz="1800" b="1" i="0" u="none" strike="noStrike" cap="none">
                <a:solidFill>
                  <a:srgbClr val="000000"/>
                </a:solidFill>
                <a:latin typeface="Helvetica Neue"/>
                <a:ea typeface="Helvetica Neue"/>
                <a:cs typeface="Helvetica Neue"/>
                <a:sym typeface="Helvetica Neue"/>
              </a:endParaRPr>
            </a:p>
          </p:txBody>
        </p:sp>
      </p:grpSp>
      <p:sp>
        <p:nvSpPr>
          <p:cNvPr id="244" name="Google Shape;244;p3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16</a:t>
            </a:fld>
            <a:endParaRPr sz="1000">
              <a:latin typeface="Helvetica Neue"/>
              <a:ea typeface="Helvetica Neue"/>
              <a:cs typeface="Helvetica Neue"/>
              <a:sym typeface="Helvetica Neue"/>
            </a:endParaRPr>
          </a:p>
        </p:txBody>
      </p:sp>
      <p:sp>
        <p:nvSpPr>
          <p:cNvPr id="245" name="Google Shape;245;p3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64" name="Google Shape;264;p31"/>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Forming Bliss Words</a:t>
            </a:r>
            <a:endParaRPr lang="en-US" b="1">
              <a:solidFill>
                <a:schemeClr val="tx1"/>
              </a:solidFill>
              <a:latin typeface="Helvetica Neue"/>
            </a:endParaRPr>
          </a:p>
        </p:txBody>
      </p:sp>
      <p:pic>
        <p:nvPicPr>
          <p:cNvPr id="250" name="Google Shape;250;p31" descr="House in Blissymbolics"/>
          <p:cNvPicPr preferRelativeResize="0"/>
          <p:nvPr/>
        </p:nvPicPr>
        <p:blipFill rotWithShape="1">
          <a:blip r:embed="rId3">
            <a:alphaModFix/>
          </a:blip>
          <a:srcRect l="25183" t="35403" r="23567" b="14255"/>
          <a:stretch/>
        </p:blipFill>
        <p:spPr>
          <a:xfrm>
            <a:off x="619449" y="1079560"/>
            <a:ext cx="836362" cy="821558"/>
          </a:xfrm>
          <a:prstGeom prst="rect">
            <a:avLst/>
          </a:prstGeom>
          <a:noFill/>
          <a:ln>
            <a:noFill/>
          </a:ln>
        </p:spPr>
      </p:pic>
      <p:grpSp>
        <p:nvGrpSpPr>
          <p:cNvPr id="251" name="Google Shape;251;p31" descr="House"/>
          <p:cNvGrpSpPr/>
          <p:nvPr/>
        </p:nvGrpSpPr>
        <p:grpSpPr>
          <a:xfrm>
            <a:off x="2855980" y="1225035"/>
            <a:ext cx="3941700" cy="520829"/>
            <a:chOff x="3215209" y="947449"/>
            <a:chExt cx="3941700" cy="520829"/>
          </a:xfrm>
        </p:grpSpPr>
        <p:sp>
          <p:nvSpPr>
            <p:cNvPr id="252" name="Google Shape;252;p31"/>
            <p:cNvSpPr/>
            <p:nvPr/>
          </p:nvSpPr>
          <p:spPr>
            <a:xfrm>
              <a:off x="3215209" y="957078"/>
              <a:ext cx="39417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1"/>
            <p:cNvSpPr txBox="1"/>
            <p:nvPr/>
          </p:nvSpPr>
          <p:spPr>
            <a:xfrm>
              <a:off x="3379733" y="947449"/>
              <a:ext cx="1648200" cy="4617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4000"/>
                <a:buFont typeface="Arial"/>
                <a:buNone/>
              </a:pPr>
              <a:r>
                <a:rPr lang="en-US" sz="2400" b="1" i="0" u="none" strike="noStrike" cap="none">
                  <a:solidFill>
                    <a:schemeClr val="tx1"/>
                  </a:solidFill>
                  <a:latin typeface="Helvetica Neue"/>
                  <a:ea typeface="Helvetica Neue"/>
                  <a:cs typeface="Helvetica Neue"/>
                  <a:sym typeface="Helvetica Neue"/>
                </a:rPr>
                <a:t>house</a:t>
              </a:r>
              <a:endParaRPr sz="2400" b="1" i="0" u="none" strike="noStrike" cap="none">
                <a:solidFill>
                  <a:schemeClr val="tx1"/>
                </a:solidFill>
                <a:latin typeface="Helvetica Neue"/>
                <a:ea typeface="Helvetica Neue"/>
                <a:cs typeface="Helvetica Neue"/>
                <a:sym typeface="Helvetica Neue"/>
              </a:endParaRPr>
            </a:p>
          </p:txBody>
        </p:sp>
      </p:grpSp>
      <p:pic>
        <p:nvPicPr>
          <p:cNvPr id="254" name="Google Shape;254;p31" descr="House and a Heart together forming a HOME "/>
          <p:cNvPicPr preferRelativeResize="0"/>
          <p:nvPr/>
        </p:nvPicPr>
        <p:blipFill rotWithShape="1">
          <a:blip r:embed="rId4">
            <a:alphaModFix/>
          </a:blip>
          <a:srcRect t="30723" b="11742"/>
          <a:stretch/>
        </p:blipFill>
        <p:spPr>
          <a:xfrm>
            <a:off x="573071" y="2199135"/>
            <a:ext cx="1703280" cy="914492"/>
          </a:xfrm>
          <a:prstGeom prst="rect">
            <a:avLst/>
          </a:prstGeom>
          <a:noFill/>
          <a:ln>
            <a:noFill/>
          </a:ln>
        </p:spPr>
      </p:pic>
      <p:grpSp>
        <p:nvGrpSpPr>
          <p:cNvPr id="255" name="Google Shape;255;p31" descr="House +Feeling = Home"/>
          <p:cNvGrpSpPr/>
          <p:nvPr/>
        </p:nvGrpSpPr>
        <p:grpSpPr>
          <a:xfrm>
            <a:off x="2855980" y="2415672"/>
            <a:ext cx="4066856" cy="516018"/>
            <a:chOff x="3215209" y="2138086"/>
            <a:chExt cx="4066856" cy="516018"/>
          </a:xfrm>
        </p:grpSpPr>
        <p:sp>
          <p:nvSpPr>
            <p:cNvPr id="256" name="Google Shape;256;p31"/>
            <p:cNvSpPr/>
            <p:nvPr/>
          </p:nvSpPr>
          <p:spPr>
            <a:xfrm>
              <a:off x="3215209" y="2142904"/>
              <a:ext cx="39417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31"/>
            <p:cNvSpPr txBox="1"/>
            <p:nvPr/>
          </p:nvSpPr>
          <p:spPr>
            <a:xfrm>
              <a:off x="3340365" y="2138086"/>
              <a:ext cx="3941700" cy="4617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4000"/>
                <a:buFont typeface="Arial"/>
                <a:buNone/>
              </a:pPr>
              <a:r>
                <a:rPr lang="en-US" sz="2400" b="1" i="0" u="none" strike="noStrike" cap="none">
                  <a:solidFill>
                    <a:schemeClr val="tx1"/>
                  </a:solidFill>
                  <a:latin typeface="Helvetica Neue"/>
                  <a:ea typeface="Helvetica Neue"/>
                  <a:cs typeface="Helvetica Neue"/>
                  <a:sym typeface="Helvetica Neue"/>
                </a:rPr>
                <a:t>house</a:t>
              </a:r>
              <a:r>
                <a:rPr lang="en-US" sz="2400" b="0" i="0" u="none" strike="noStrike" cap="none">
                  <a:solidFill>
                    <a:schemeClr val="lt1"/>
                  </a:solidFill>
                  <a:latin typeface="Helvetica Neue"/>
                  <a:ea typeface="Helvetica Neue"/>
                  <a:cs typeface="Helvetica Neue"/>
                  <a:sym typeface="Helvetica Neue"/>
                </a:rPr>
                <a:t> </a:t>
              </a:r>
              <a:r>
                <a:rPr lang="en-US" sz="2400" b="0" i="0" u="none" strike="noStrike" cap="none">
                  <a:solidFill>
                    <a:srgbClr val="000000"/>
                  </a:solidFill>
                  <a:latin typeface="Helvetica Neue"/>
                  <a:ea typeface="Helvetica Neue"/>
                  <a:cs typeface="Helvetica Neue"/>
                  <a:sym typeface="Helvetica Neue"/>
                </a:rPr>
                <a:t>+ feeling = home</a:t>
              </a:r>
              <a:endParaRPr sz="2400" b="0" i="0" u="none" strike="noStrike" cap="none">
                <a:solidFill>
                  <a:srgbClr val="000000"/>
                </a:solidFill>
                <a:latin typeface="Helvetica Neue"/>
                <a:ea typeface="Helvetica Neue"/>
                <a:cs typeface="Helvetica Neue"/>
                <a:sym typeface="Helvetica Neue"/>
              </a:endParaRPr>
            </a:p>
          </p:txBody>
        </p:sp>
      </p:grpSp>
      <p:pic>
        <p:nvPicPr>
          <p:cNvPr id="258" name="Google Shape;258;p31" descr="House and Animal together forming a BARN in Blissymbolics"/>
          <p:cNvPicPr preferRelativeResize="0"/>
          <p:nvPr/>
        </p:nvPicPr>
        <p:blipFill rotWithShape="1">
          <a:blip r:embed="rId5">
            <a:alphaModFix/>
          </a:blip>
          <a:srcRect t="31410" b="11057"/>
          <a:stretch/>
        </p:blipFill>
        <p:spPr>
          <a:xfrm>
            <a:off x="619449" y="3424292"/>
            <a:ext cx="1703280" cy="914492"/>
          </a:xfrm>
          <a:prstGeom prst="rect">
            <a:avLst/>
          </a:prstGeom>
          <a:noFill/>
          <a:ln>
            <a:noFill/>
          </a:ln>
        </p:spPr>
      </p:pic>
      <p:grpSp>
        <p:nvGrpSpPr>
          <p:cNvPr id="259" name="Google Shape;259;p31" descr="House + Animal = Barn"/>
          <p:cNvGrpSpPr/>
          <p:nvPr/>
        </p:nvGrpSpPr>
        <p:grpSpPr>
          <a:xfrm>
            <a:off x="2855980" y="3707227"/>
            <a:ext cx="3941700" cy="511200"/>
            <a:chOff x="3215209" y="3429641"/>
            <a:chExt cx="3941700" cy="511200"/>
          </a:xfrm>
        </p:grpSpPr>
        <p:sp>
          <p:nvSpPr>
            <p:cNvPr id="260" name="Google Shape;260;p31"/>
            <p:cNvSpPr/>
            <p:nvPr/>
          </p:nvSpPr>
          <p:spPr>
            <a:xfrm>
              <a:off x="3215209" y="3429641"/>
              <a:ext cx="39417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1"/>
            <p:cNvSpPr txBox="1"/>
            <p:nvPr/>
          </p:nvSpPr>
          <p:spPr>
            <a:xfrm>
              <a:off x="3340360" y="3429654"/>
              <a:ext cx="3545100" cy="4617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4000"/>
                <a:buFont typeface="Arial"/>
                <a:buNone/>
              </a:pPr>
              <a:r>
                <a:rPr lang="en-US" sz="2400" b="1" i="0" u="none" strike="noStrike" cap="none">
                  <a:solidFill>
                    <a:schemeClr val="tx1"/>
                  </a:solidFill>
                  <a:latin typeface="Helvetica Neue"/>
                  <a:ea typeface="Helvetica Neue"/>
                  <a:cs typeface="Helvetica Neue"/>
                  <a:sym typeface="Helvetica Neue"/>
                </a:rPr>
                <a:t>house</a:t>
              </a:r>
              <a:r>
                <a:rPr lang="en-US" sz="2400" b="0" i="0" u="none" strike="noStrike" cap="none">
                  <a:solidFill>
                    <a:srgbClr val="000000"/>
                  </a:solidFill>
                  <a:latin typeface="Helvetica Neue"/>
                  <a:ea typeface="Helvetica Neue"/>
                  <a:cs typeface="Helvetica Neue"/>
                  <a:sym typeface="Helvetica Neue"/>
                </a:rPr>
                <a:t> + animal = barn</a:t>
              </a:r>
              <a:endParaRPr sz="2400" b="0" i="0" u="none" strike="noStrike" cap="none">
                <a:solidFill>
                  <a:srgbClr val="000000"/>
                </a:solidFill>
                <a:latin typeface="Helvetica Neue"/>
                <a:ea typeface="Helvetica Neue"/>
                <a:cs typeface="Helvetica Neue"/>
                <a:sym typeface="Helvetica Neue"/>
              </a:endParaRPr>
            </a:p>
          </p:txBody>
        </p:sp>
      </p:grpSp>
      <p:sp>
        <p:nvSpPr>
          <p:cNvPr id="262" name="Google Shape;262;p3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17</a:t>
            </a:fld>
            <a:endParaRPr sz="1000">
              <a:latin typeface="Helvetica Neue"/>
              <a:ea typeface="Helvetica Neue"/>
              <a:cs typeface="Helvetica Neue"/>
              <a:sym typeface="Helvetica Neue"/>
            </a:endParaRPr>
          </a:p>
        </p:txBody>
      </p:sp>
      <p:sp>
        <p:nvSpPr>
          <p:cNvPr id="263" name="Google Shape;263;p3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87" name="Google Shape;287;p32"/>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Understanding the Basics</a:t>
            </a:r>
            <a:endParaRPr lang="en-US">
              <a:solidFill>
                <a:schemeClr val="tx1"/>
              </a:solidFill>
            </a:endParaRPr>
          </a:p>
        </p:txBody>
      </p:sp>
      <p:pic>
        <p:nvPicPr>
          <p:cNvPr id="269" name="Google Shape;269;p32" descr="Blissymbol for Language represented by a circle and a 'half-heart' like shape."/>
          <p:cNvPicPr preferRelativeResize="0"/>
          <p:nvPr/>
        </p:nvPicPr>
        <p:blipFill rotWithShape="1">
          <a:blip r:embed="rId3">
            <a:alphaModFix/>
          </a:blip>
          <a:srcRect/>
          <a:stretch/>
        </p:blipFill>
        <p:spPr>
          <a:xfrm>
            <a:off x="1219207" y="662643"/>
            <a:ext cx="1252550" cy="1251447"/>
          </a:xfrm>
          <a:prstGeom prst="rect">
            <a:avLst/>
          </a:prstGeom>
          <a:noFill/>
          <a:ln>
            <a:noFill/>
          </a:ln>
        </p:spPr>
      </p:pic>
      <p:sp>
        <p:nvSpPr>
          <p:cNvPr id="272" name="Google Shape;272;p32"/>
          <p:cNvSpPr txBox="1"/>
          <p:nvPr/>
        </p:nvSpPr>
        <p:spPr>
          <a:xfrm>
            <a:off x="1219207" y="2052407"/>
            <a:ext cx="13368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800" b="1" i="0" u="none" strike="noStrike" cap="none">
                <a:solidFill>
                  <a:srgbClr val="000000"/>
                </a:solidFill>
                <a:latin typeface="Helvetica Neue"/>
                <a:ea typeface="Helvetica Neue"/>
                <a:cs typeface="Helvetica Neue"/>
                <a:sym typeface="Helvetica Neue"/>
              </a:rPr>
              <a:t>language</a:t>
            </a:r>
            <a:endParaRPr sz="1800" b="0" i="0" u="none" strike="noStrike" cap="none">
              <a:solidFill>
                <a:srgbClr val="000000"/>
              </a:solidFill>
              <a:latin typeface="Helvetica Neue"/>
              <a:ea typeface="Helvetica Neue"/>
              <a:cs typeface="Helvetica Neue"/>
              <a:sym typeface="Helvetica Neue"/>
            </a:endParaRPr>
          </a:p>
        </p:txBody>
      </p:sp>
      <p:pic>
        <p:nvPicPr>
          <p:cNvPr id="270" name="Google Shape;270;p32" descr="A circle representing, 'MOUTH' in Blissymbolics"/>
          <p:cNvPicPr preferRelativeResize="0"/>
          <p:nvPr/>
        </p:nvPicPr>
        <p:blipFill rotWithShape="1">
          <a:blip r:embed="rId4">
            <a:alphaModFix/>
          </a:blip>
          <a:srcRect/>
          <a:stretch/>
        </p:blipFill>
        <p:spPr>
          <a:xfrm>
            <a:off x="3058401" y="550318"/>
            <a:ext cx="1251446" cy="1251447"/>
          </a:xfrm>
          <a:prstGeom prst="rect">
            <a:avLst/>
          </a:prstGeom>
          <a:noFill/>
          <a:ln>
            <a:noFill/>
          </a:ln>
        </p:spPr>
      </p:pic>
      <p:sp>
        <p:nvSpPr>
          <p:cNvPr id="273" name="Google Shape;273;p32"/>
          <p:cNvSpPr txBox="1"/>
          <p:nvPr/>
        </p:nvSpPr>
        <p:spPr>
          <a:xfrm>
            <a:off x="3204275" y="2052407"/>
            <a:ext cx="9597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800" b="1" i="0" u="none" strike="noStrike" cap="none">
                <a:solidFill>
                  <a:srgbClr val="000000"/>
                </a:solidFill>
                <a:latin typeface="Helvetica Neue"/>
                <a:ea typeface="Helvetica Neue"/>
                <a:cs typeface="Helvetica Neue"/>
                <a:sym typeface="Helvetica Neue"/>
              </a:rPr>
              <a:t>mouth</a:t>
            </a:r>
            <a:endParaRPr sz="1800" b="0" i="0" u="none" strike="noStrike" cap="none">
              <a:solidFill>
                <a:srgbClr val="000000"/>
              </a:solidFill>
              <a:latin typeface="Helvetica Neue"/>
              <a:ea typeface="Helvetica Neue"/>
              <a:cs typeface="Helvetica Neue"/>
              <a:sym typeface="Helvetica Neue"/>
            </a:endParaRPr>
          </a:p>
        </p:txBody>
      </p:sp>
      <p:pic>
        <p:nvPicPr>
          <p:cNvPr id="271" name="Google Shape;271;p32" descr="Half- heart shaped symbol for ear "/>
          <p:cNvPicPr preferRelativeResize="0"/>
          <p:nvPr/>
        </p:nvPicPr>
        <p:blipFill rotWithShape="1">
          <a:blip r:embed="rId5">
            <a:alphaModFix/>
          </a:blip>
          <a:srcRect/>
          <a:stretch/>
        </p:blipFill>
        <p:spPr>
          <a:xfrm>
            <a:off x="4995282" y="550318"/>
            <a:ext cx="1252550" cy="1251447"/>
          </a:xfrm>
          <a:prstGeom prst="rect">
            <a:avLst/>
          </a:prstGeom>
          <a:noFill/>
          <a:ln>
            <a:noFill/>
          </a:ln>
        </p:spPr>
      </p:pic>
      <p:sp>
        <p:nvSpPr>
          <p:cNvPr id="274" name="Google Shape;274;p32"/>
          <p:cNvSpPr txBox="1"/>
          <p:nvPr/>
        </p:nvSpPr>
        <p:spPr>
          <a:xfrm>
            <a:off x="5304580" y="2052407"/>
            <a:ext cx="5208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800" b="1" i="0" u="none" strike="noStrike" cap="none">
                <a:solidFill>
                  <a:srgbClr val="000000"/>
                </a:solidFill>
                <a:latin typeface="Helvetica Neue"/>
                <a:ea typeface="Helvetica Neue"/>
                <a:cs typeface="Helvetica Neue"/>
                <a:sym typeface="Helvetica Neue"/>
              </a:rPr>
              <a:t>ear</a:t>
            </a:r>
            <a:endParaRPr sz="1800" b="0" i="0" u="none" strike="noStrike" cap="none">
              <a:solidFill>
                <a:srgbClr val="000000"/>
              </a:solidFill>
              <a:latin typeface="Helvetica Neue"/>
              <a:ea typeface="Helvetica Neue"/>
              <a:cs typeface="Helvetica Neue"/>
              <a:sym typeface="Helvetica Neue"/>
            </a:endParaRPr>
          </a:p>
        </p:txBody>
      </p:sp>
      <p:pic>
        <p:nvPicPr>
          <p:cNvPr id="275" name="Google Shape;275;p32" descr="Images shows a symbol which looks like a vertically reflected capital Z. Two horizontally parallel lines symbolise the earth and sky line. Whereas the diagonal line toughing these two parallel lines represents communication. "/>
          <p:cNvPicPr preferRelativeResize="0"/>
          <p:nvPr/>
        </p:nvPicPr>
        <p:blipFill rotWithShape="1">
          <a:blip r:embed="rId6">
            <a:alphaModFix/>
          </a:blip>
          <a:srcRect/>
          <a:stretch/>
        </p:blipFill>
        <p:spPr>
          <a:xfrm>
            <a:off x="795627" y="3083519"/>
            <a:ext cx="1048262" cy="1047335"/>
          </a:xfrm>
          <a:prstGeom prst="rect">
            <a:avLst/>
          </a:prstGeom>
          <a:noFill/>
          <a:ln>
            <a:noFill/>
          </a:ln>
        </p:spPr>
      </p:pic>
      <p:sp>
        <p:nvSpPr>
          <p:cNvPr id="279" name="Google Shape;279;p32"/>
          <p:cNvSpPr txBox="1"/>
          <p:nvPr/>
        </p:nvSpPr>
        <p:spPr>
          <a:xfrm>
            <a:off x="618300" y="4236141"/>
            <a:ext cx="13419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400" b="1" i="0" u="none" strike="noStrike" cap="none">
                <a:solidFill>
                  <a:srgbClr val="000000"/>
                </a:solidFill>
                <a:latin typeface="Helvetica Neue"/>
                <a:ea typeface="Helvetica Neue"/>
                <a:cs typeface="Helvetica Neue"/>
                <a:sym typeface="Helvetica Neue"/>
              </a:rPr>
              <a:t>Blissymbol</a:t>
            </a:r>
            <a:endParaRPr sz="1400" b="0" i="0" u="none" strike="noStrike" cap="none">
              <a:solidFill>
                <a:srgbClr val="000000"/>
              </a:solidFill>
              <a:latin typeface="Helvetica Neue"/>
              <a:ea typeface="Helvetica Neue"/>
              <a:cs typeface="Helvetica Neue"/>
              <a:sym typeface="Helvetica Neue"/>
            </a:endParaRPr>
          </a:p>
        </p:txBody>
      </p:sp>
      <p:pic>
        <p:nvPicPr>
          <p:cNvPr id="277" name="Google Shape;277;p32" descr="Blissymbol for Sky"/>
          <p:cNvPicPr preferRelativeResize="0"/>
          <p:nvPr/>
        </p:nvPicPr>
        <p:blipFill rotWithShape="1">
          <a:blip r:embed="rId7">
            <a:alphaModFix/>
          </a:blip>
          <a:srcRect/>
          <a:stretch/>
        </p:blipFill>
        <p:spPr>
          <a:xfrm>
            <a:off x="1977807" y="3083519"/>
            <a:ext cx="1048262" cy="1047335"/>
          </a:xfrm>
          <a:prstGeom prst="rect">
            <a:avLst/>
          </a:prstGeom>
          <a:noFill/>
          <a:ln>
            <a:noFill/>
          </a:ln>
        </p:spPr>
      </p:pic>
      <p:sp>
        <p:nvSpPr>
          <p:cNvPr id="280" name="Google Shape;280;p32"/>
          <p:cNvSpPr txBox="1"/>
          <p:nvPr/>
        </p:nvSpPr>
        <p:spPr>
          <a:xfrm>
            <a:off x="2264333" y="4236141"/>
            <a:ext cx="4752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400" b="1" i="0" u="none" strike="noStrike" cap="none">
                <a:solidFill>
                  <a:srgbClr val="000000"/>
                </a:solidFill>
                <a:latin typeface="Helvetica Neue"/>
                <a:ea typeface="Helvetica Neue"/>
                <a:cs typeface="Helvetica Neue"/>
                <a:sym typeface="Helvetica Neue"/>
              </a:rPr>
              <a:t>sky</a:t>
            </a:r>
            <a:endParaRPr sz="1400" b="0" i="0" u="none" strike="noStrike" cap="none">
              <a:solidFill>
                <a:srgbClr val="000000"/>
              </a:solidFill>
              <a:latin typeface="Helvetica Neue"/>
              <a:ea typeface="Helvetica Neue"/>
              <a:cs typeface="Helvetica Neue"/>
              <a:sym typeface="Helvetica Neue"/>
            </a:endParaRPr>
          </a:p>
        </p:txBody>
      </p:sp>
      <p:pic>
        <p:nvPicPr>
          <p:cNvPr id="276" name="Google Shape;276;p32" descr="Blissymbol for earth "/>
          <p:cNvPicPr preferRelativeResize="0"/>
          <p:nvPr/>
        </p:nvPicPr>
        <p:blipFill rotWithShape="1">
          <a:blip r:embed="rId7">
            <a:alphaModFix/>
          </a:blip>
          <a:srcRect/>
          <a:stretch/>
        </p:blipFill>
        <p:spPr>
          <a:xfrm>
            <a:off x="3007588" y="3465879"/>
            <a:ext cx="1048262" cy="1047335"/>
          </a:xfrm>
          <a:prstGeom prst="rect">
            <a:avLst/>
          </a:prstGeom>
          <a:noFill/>
          <a:ln>
            <a:noFill/>
          </a:ln>
        </p:spPr>
      </p:pic>
      <p:sp>
        <p:nvSpPr>
          <p:cNvPr id="281" name="Google Shape;281;p32"/>
          <p:cNvSpPr txBox="1"/>
          <p:nvPr/>
        </p:nvSpPr>
        <p:spPr>
          <a:xfrm>
            <a:off x="3202167" y="4236141"/>
            <a:ext cx="6591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400" b="1" i="0" u="none" strike="noStrike" cap="none">
                <a:solidFill>
                  <a:srgbClr val="000000"/>
                </a:solidFill>
                <a:latin typeface="Helvetica Neue"/>
                <a:ea typeface="Helvetica Neue"/>
                <a:cs typeface="Helvetica Neue"/>
                <a:sym typeface="Helvetica Neue"/>
              </a:rPr>
              <a:t>earth</a:t>
            </a:r>
            <a:endParaRPr sz="1400" b="0" i="0" u="none" strike="noStrike" cap="none">
              <a:solidFill>
                <a:srgbClr val="000000"/>
              </a:solidFill>
              <a:latin typeface="Helvetica Neue"/>
              <a:ea typeface="Helvetica Neue"/>
              <a:cs typeface="Helvetica Neue"/>
              <a:sym typeface="Helvetica Neue"/>
            </a:endParaRPr>
          </a:p>
        </p:txBody>
      </p:sp>
      <p:pic>
        <p:nvPicPr>
          <p:cNvPr id="283" name="Google Shape;283;p32" descr="Blissymbol for World"/>
          <p:cNvPicPr preferRelativeResize="0"/>
          <p:nvPr/>
        </p:nvPicPr>
        <p:blipFill rotWithShape="1">
          <a:blip r:embed="rId8">
            <a:alphaModFix/>
          </a:blip>
          <a:srcRect/>
          <a:stretch/>
        </p:blipFill>
        <p:spPr>
          <a:xfrm>
            <a:off x="4112038" y="3083519"/>
            <a:ext cx="1046415" cy="1047335"/>
          </a:xfrm>
          <a:prstGeom prst="rect">
            <a:avLst/>
          </a:prstGeom>
          <a:noFill/>
          <a:ln>
            <a:noFill/>
          </a:ln>
        </p:spPr>
      </p:pic>
      <p:sp>
        <p:nvSpPr>
          <p:cNvPr id="284" name="Google Shape;284;p32"/>
          <p:cNvSpPr txBox="1"/>
          <p:nvPr/>
        </p:nvSpPr>
        <p:spPr>
          <a:xfrm>
            <a:off x="4296624" y="4236141"/>
            <a:ext cx="7113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400" b="1" i="0" u="none" strike="noStrike" cap="none">
                <a:solidFill>
                  <a:srgbClr val="000000"/>
                </a:solidFill>
                <a:latin typeface="Helvetica Neue"/>
                <a:ea typeface="Helvetica Neue"/>
                <a:cs typeface="Helvetica Neue"/>
                <a:sym typeface="Helvetica Neue"/>
              </a:rPr>
              <a:t>world</a:t>
            </a:r>
            <a:endParaRPr sz="1400" b="0" i="0" u="none" strike="noStrike" cap="none">
              <a:solidFill>
                <a:srgbClr val="000000"/>
              </a:solidFill>
              <a:latin typeface="Helvetica Neue"/>
              <a:ea typeface="Helvetica Neue"/>
              <a:cs typeface="Helvetica Neue"/>
              <a:sym typeface="Helvetica Neue"/>
            </a:endParaRPr>
          </a:p>
        </p:txBody>
      </p:sp>
      <p:pic>
        <p:nvPicPr>
          <p:cNvPr id="278" name="Google Shape;278;p32" descr="Slanting line represents a writing tool"/>
          <p:cNvPicPr preferRelativeResize="0"/>
          <p:nvPr/>
        </p:nvPicPr>
        <p:blipFill rotWithShape="1">
          <a:blip r:embed="rId9">
            <a:alphaModFix/>
          </a:blip>
          <a:srcRect/>
          <a:stretch/>
        </p:blipFill>
        <p:spPr>
          <a:xfrm>
            <a:off x="5505727" y="3127850"/>
            <a:ext cx="1046415" cy="1047335"/>
          </a:xfrm>
          <a:prstGeom prst="rect">
            <a:avLst/>
          </a:prstGeom>
          <a:noFill/>
          <a:ln>
            <a:noFill/>
          </a:ln>
        </p:spPr>
      </p:pic>
      <p:sp>
        <p:nvSpPr>
          <p:cNvPr id="282" name="Google Shape;282;p32"/>
          <p:cNvSpPr txBox="1"/>
          <p:nvPr/>
        </p:nvSpPr>
        <p:spPr>
          <a:xfrm>
            <a:off x="5290849" y="4236141"/>
            <a:ext cx="13545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1400" b="1" i="0" u="none" strike="noStrike" cap="none">
                <a:solidFill>
                  <a:srgbClr val="000000"/>
                </a:solidFill>
                <a:latin typeface="Helvetica Neue"/>
                <a:ea typeface="Helvetica Neue"/>
                <a:cs typeface="Helvetica Neue"/>
                <a:sym typeface="Helvetica Neue"/>
              </a:rPr>
              <a:t>writing tool</a:t>
            </a:r>
            <a:endParaRPr sz="1400" b="0" i="0" u="none" strike="noStrike" cap="none">
              <a:solidFill>
                <a:srgbClr val="000000"/>
              </a:solidFill>
              <a:latin typeface="Helvetica Neue"/>
              <a:ea typeface="Helvetica Neue"/>
              <a:cs typeface="Helvetica Neue"/>
              <a:sym typeface="Helvetica Neue"/>
            </a:endParaRPr>
          </a:p>
        </p:txBody>
      </p:sp>
      <p:sp>
        <p:nvSpPr>
          <p:cNvPr id="285" name="Google Shape;285;p3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18</a:t>
            </a:fld>
            <a:endParaRPr sz="1000">
              <a:latin typeface="Helvetica Neue"/>
              <a:ea typeface="Helvetica Neue"/>
              <a:cs typeface="Helvetica Neue"/>
              <a:sym typeface="Helvetica Neue"/>
            </a:endParaRPr>
          </a:p>
        </p:txBody>
      </p:sp>
      <p:sp>
        <p:nvSpPr>
          <p:cNvPr id="286" name="Google Shape;286;p3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3"/>
          <p:cNvSpPr txBox="1">
            <a:spLocks noGrp="1"/>
          </p:cNvSpPr>
          <p:nvPr>
            <p:ph type="title" idx="4294967295"/>
          </p:nvPr>
        </p:nvSpPr>
        <p:spPr>
          <a:xfrm>
            <a:off x="683855" y="3042358"/>
            <a:ext cx="4915200" cy="5850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err="1">
                <a:solidFill>
                  <a:srgbClr val="000000"/>
                </a:solidFill>
                <a:latin typeface="Helvetica Neue"/>
                <a:ea typeface="Helvetica Neue"/>
                <a:cs typeface="Helvetica Neue"/>
                <a:sym typeface="Helvetica Neue"/>
              </a:rPr>
              <a:t>Blissymbolics</a:t>
            </a:r>
            <a:r>
              <a:rPr lang="en-US" sz="3200" b="1" i="0" u="none" strike="noStrike" cap="none">
                <a:solidFill>
                  <a:srgbClr val="000000"/>
                </a:solidFill>
                <a:latin typeface="Helvetica Neue"/>
                <a:ea typeface="Helvetica Neue"/>
                <a:cs typeface="Helvetica Neue"/>
                <a:sym typeface="Helvetica Neue"/>
              </a:rPr>
              <a:t> Strategies</a:t>
            </a:r>
            <a:endParaRPr sz="1400" b="0" i="0" u="none" strike="noStrike" cap="none">
              <a:solidFill>
                <a:srgbClr val="000000"/>
              </a:solidFill>
              <a:latin typeface="Helvetica Neue"/>
              <a:ea typeface="Helvetica Neue"/>
              <a:cs typeface="Helvetica Neue"/>
              <a:sym typeface="Helvetica Neue"/>
            </a:endParaRPr>
          </a:p>
        </p:txBody>
      </p:sp>
      <p:sp>
        <p:nvSpPr>
          <p:cNvPr id="293" name="Google Shape;293;p3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94" name="Google Shape;294;p33">
            <a:extLst>
              <a:ext uri="{C183D7F6-B498-43B3-948B-1728B52AA6E4}">
                <adec:decorative xmlns:adec="http://schemas.microsoft.com/office/drawing/2017/decorative" val="1"/>
              </a:ext>
            </a:extLst>
          </p:cNvPr>
          <p:cNvSpPr/>
          <p:nvPr/>
        </p:nvSpPr>
        <p:spPr>
          <a:xfrm>
            <a:off x="683850" y="3679671"/>
            <a:ext cx="8460000" cy="31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95" name="Google Shape;295;p3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19</a:t>
            </a:fld>
            <a:endParaRPr sz="1000">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8" name="Google Shape;308;p34"/>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Learning the Basics</a:t>
            </a:r>
            <a:endParaRPr lang="en-US">
              <a:solidFill>
                <a:schemeClr val="tx1"/>
              </a:solidFill>
            </a:endParaRPr>
          </a:p>
        </p:txBody>
      </p:sp>
      <p:sp>
        <p:nvSpPr>
          <p:cNvPr id="301" name="Google Shape;301;p3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pic>
        <p:nvPicPr>
          <p:cNvPr id="307" name="Google Shape;307;p34" descr="Blissymbols for Adjective, Adverb, Noun, Plural and Verb in Bliss"/>
          <p:cNvPicPr preferRelativeResize="0"/>
          <p:nvPr/>
        </p:nvPicPr>
        <p:blipFill rotWithShape="1">
          <a:blip r:embed="rId3">
            <a:alphaModFix/>
          </a:blip>
          <a:srcRect/>
          <a:stretch/>
        </p:blipFill>
        <p:spPr>
          <a:xfrm>
            <a:off x="593700" y="1829900"/>
            <a:ext cx="7704801" cy="722325"/>
          </a:xfrm>
          <a:prstGeom prst="rect">
            <a:avLst/>
          </a:prstGeom>
          <a:noFill/>
          <a:ln>
            <a:noFill/>
          </a:ln>
        </p:spPr>
      </p:pic>
      <p:sp>
        <p:nvSpPr>
          <p:cNvPr id="302" name="Google Shape;302;p34"/>
          <p:cNvSpPr txBox="1"/>
          <p:nvPr/>
        </p:nvSpPr>
        <p:spPr>
          <a:xfrm>
            <a:off x="671925" y="2784838"/>
            <a:ext cx="1265700" cy="415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ADJECTIVE</a:t>
            </a:r>
            <a:endParaRPr sz="1500" b="0" i="0" u="none" strike="noStrike" cap="none">
              <a:solidFill>
                <a:schemeClr val="dk1"/>
              </a:solidFill>
              <a:latin typeface="Arial"/>
              <a:ea typeface="Arial"/>
              <a:cs typeface="Arial"/>
              <a:sym typeface="Arial"/>
            </a:endParaRPr>
          </a:p>
        </p:txBody>
      </p:sp>
      <p:sp>
        <p:nvSpPr>
          <p:cNvPr id="303" name="Google Shape;303;p34"/>
          <p:cNvSpPr txBox="1"/>
          <p:nvPr/>
        </p:nvSpPr>
        <p:spPr>
          <a:xfrm>
            <a:off x="2748250" y="2784838"/>
            <a:ext cx="995100" cy="415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ADVERB</a:t>
            </a:r>
            <a:endParaRPr sz="1500" b="0" i="0" u="none" strike="noStrike" cap="none">
              <a:solidFill>
                <a:schemeClr val="dk1"/>
              </a:solidFill>
              <a:latin typeface="Arial"/>
              <a:ea typeface="Arial"/>
              <a:cs typeface="Arial"/>
              <a:sym typeface="Arial"/>
            </a:endParaRPr>
          </a:p>
        </p:txBody>
      </p:sp>
      <p:sp>
        <p:nvSpPr>
          <p:cNvPr id="304" name="Google Shape;304;p34"/>
          <p:cNvSpPr txBox="1"/>
          <p:nvPr/>
        </p:nvSpPr>
        <p:spPr>
          <a:xfrm>
            <a:off x="4644850" y="2842388"/>
            <a:ext cx="810600" cy="415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NOUN</a:t>
            </a:r>
            <a:endParaRPr sz="1500" b="0" i="0" u="none" strike="noStrike" cap="none">
              <a:solidFill>
                <a:schemeClr val="dk1"/>
              </a:solidFill>
              <a:latin typeface="Arial"/>
              <a:ea typeface="Arial"/>
              <a:cs typeface="Arial"/>
              <a:sym typeface="Arial"/>
            </a:endParaRPr>
          </a:p>
        </p:txBody>
      </p:sp>
      <p:sp>
        <p:nvSpPr>
          <p:cNvPr id="305" name="Google Shape;305;p34"/>
          <p:cNvSpPr txBox="1"/>
          <p:nvPr/>
        </p:nvSpPr>
        <p:spPr>
          <a:xfrm>
            <a:off x="5980600" y="2842388"/>
            <a:ext cx="995100" cy="415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PLURAL</a:t>
            </a:r>
            <a:endParaRPr sz="1500" b="0" i="0" u="none" strike="noStrike" cap="none">
              <a:solidFill>
                <a:schemeClr val="dk1"/>
              </a:solidFill>
              <a:latin typeface="Arial"/>
              <a:ea typeface="Arial"/>
              <a:cs typeface="Arial"/>
              <a:sym typeface="Arial"/>
            </a:endParaRPr>
          </a:p>
        </p:txBody>
      </p:sp>
      <p:sp>
        <p:nvSpPr>
          <p:cNvPr id="306" name="Google Shape;306;p34"/>
          <p:cNvSpPr txBox="1"/>
          <p:nvPr/>
        </p:nvSpPr>
        <p:spPr>
          <a:xfrm>
            <a:off x="7500850" y="2842388"/>
            <a:ext cx="725400" cy="415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VERB</a:t>
            </a:r>
            <a:endParaRPr sz="1500" b="0" i="0" u="none" strike="noStrike" cap="none">
              <a:solidFill>
                <a:schemeClr val="dk1"/>
              </a:solidFill>
              <a:latin typeface="Arial"/>
              <a:ea typeface="Arial"/>
              <a:cs typeface="Arial"/>
              <a:sym typeface="Arial"/>
            </a:endParaRPr>
          </a:p>
        </p:txBody>
      </p:sp>
      <p:sp>
        <p:nvSpPr>
          <p:cNvPr id="300" name="Google Shape;300;p3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20</a:t>
            </a:fld>
            <a:endParaRPr sz="1000">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9" name="Google Shape;319;p35"/>
          <p:cNvSpPr txBox="1">
            <a:spLocks noGrp="1"/>
          </p:cNvSpPr>
          <p:nvPr>
            <p:ph type="title"/>
          </p:nvPr>
        </p:nvSpPr>
        <p:spPr>
          <a:xfrm>
            <a:off x="372268" y="-947919"/>
            <a:ext cx="7358100" cy="1741200"/>
          </a:xfrm>
          <a:prstGeom prst="rect">
            <a:avLst/>
          </a:prstGeom>
          <a:noFill/>
          <a:ln>
            <a:noFill/>
          </a:ln>
        </p:spPr>
        <p:txBody>
          <a:bodyPr spcFirstLastPara="1" wrap="square" lIns="35700" tIns="35700" rIns="35700" bIns="35700" anchor="b" anchorCtr="0">
            <a:normAutofit/>
          </a:bodyPr>
          <a:lstStyle/>
          <a:p>
            <a:pPr marL="0" lvl="0" indent="0" algn="l" rtl="0">
              <a:lnSpc>
                <a:spcPct val="100000"/>
              </a:lnSpc>
              <a:spcBef>
                <a:spcPts val="0"/>
              </a:spcBef>
              <a:spcAft>
                <a:spcPts val="0"/>
              </a:spcAft>
              <a:buSzPts val="5600"/>
              <a:buNone/>
            </a:pPr>
            <a:r>
              <a:rPr lang="en-US" sz="2400" b="1">
                <a:solidFill>
                  <a:schemeClr val="tx1"/>
                </a:solidFill>
              </a:rPr>
              <a:t>Blissymbol Grammar Strategies</a:t>
            </a:r>
            <a:endParaRPr lang="en-US">
              <a:solidFill>
                <a:schemeClr val="tx1"/>
              </a:solidFill>
            </a:endParaRPr>
          </a:p>
        </p:txBody>
      </p:sp>
      <p:sp>
        <p:nvSpPr>
          <p:cNvPr id="313" name="Google Shape;313;p35"/>
          <p:cNvSpPr txBox="1"/>
          <p:nvPr/>
        </p:nvSpPr>
        <p:spPr>
          <a:xfrm>
            <a:off x="414866" y="835186"/>
            <a:ext cx="4611300" cy="903094"/>
          </a:xfrm>
          <a:prstGeom prst="rect">
            <a:avLst/>
          </a:prstGeom>
          <a:noFill/>
          <a:ln>
            <a:noFill/>
          </a:ln>
        </p:spPr>
        <p:txBody>
          <a:bodyPr spcFirstLastPara="1" wrap="square" lIns="35700" tIns="35700" rIns="35700" bIns="3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0" i="0" u="none" strike="noStrike" cap="none">
                <a:solidFill>
                  <a:srgbClr val="000000"/>
                </a:solidFill>
                <a:latin typeface="Helvetica Neue"/>
                <a:ea typeface="Helvetica Neue"/>
                <a:cs typeface="Helvetica Neue"/>
                <a:sym typeface="Helvetica Neue"/>
              </a:rPr>
              <a:t>(Based on spoken language - English)</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Helvetica Neue"/>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Helvetica Neue"/>
              <a:buNone/>
            </a:pPr>
            <a:r>
              <a:rPr lang="en-US" sz="1800" b="1" i="0" u="none" strike="noStrike" cap="none">
                <a:solidFill>
                  <a:srgbClr val="000000"/>
                </a:solidFill>
                <a:latin typeface="Helvetica Neue"/>
                <a:ea typeface="Helvetica Neue"/>
                <a:cs typeface="Helvetica Neue"/>
                <a:sym typeface="Helvetica Neue"/>
              </a:rPr>
              <a:t>As represented in Bliss</a:t>
            </a:r>
            <a:endParaRPr sz="1600" b="0" i="0" u="none" strike="noStrike" cap="none">
              <a:solidFill>
                <a:srgbClr val="000000"/>
              </a:solidFill>
              <a:latin typeface="Helvetica Neue"/>
              <a:ea typeface="Helvetica Neue"/>
              <a:cs typeface="Helvetica Neue"/>
              <a:sym typeface="Helvetica Neue"/>
            </a:endParaRPr>
          </a:p>
        </p:txBody>
      </p:sp>
      <p:pic>
        <p:nvPicPr>
          <p:cNvPr id="316" name="Google Shape;316;p35" descr="Image shows Blissymbols used for Verbs, Nouns, pronouns"/>
          <p:cNvPicPr preferRelativeResize="0"/>
          <p:nvPr/>
        </p:nvPicPr>
        <p:blipFill rotWithShape="1">
          <a:blip r:embed="rId3">
            <a:alphaModFix/>
          </a:blip>
          <a:srcRect b="4697"/>
          <a:stretch/>
        </p:blipFill>
        <p:spPr>
          <a:xfrm>
            <a:off x="474506" y="1788174"/>
            <a:ext cx="5685800" cy="3030150"/>
          </a:xfrm>
          <a:prstGeom prst="rect">
            <a:avLst/>
          </a:prstGeom>
          <a:noFill/>
          <a:ln>
            <a:noFill/>
          </a:ln>
        </p:spPr>
      </p:pic>
      <p:sp>
        <p:nvSpPr>
          <p:cNvPr id="318" name="Google Shape;318;p3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17" name="Google Shape;317;p3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100"/>
              <a:buFont typeface="Helvetica Neue Light"/>
              <a:buNone/>
            </a:pPr>
            <a:fld id="{00000000-1234-1234-1234-123412341234}" type="slidenum">
              <a:rPr lang="en-US" sz="1400" b="0" i="0" u="none" strike="noStrike" cap="none">
                <a:solidFill>
                  <a:schemeClr val="dk2"/>
                </a:solidFill>
                <a:latin typeface="Helvetica Neue"/>
                <a:ea typeface="Helvetica Neue"/>
                <a:cs typeface="Helvetica Neue"/>
                <a:sym typeface="Helvetica Neue"/>
              </a:rPr>
              <a:t>21</a:t>
            </a:fld>
            <a:endParaRPr sz="1300" b="0" i="0" u="none" strike="noStrike" cap="none">
              <a:solidFill>
                <a:schemeClr val="dk2"/>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6"/>
          <p:cNvSpPr txBox="1">
            <a:spLocks noGrp="1"/>
          </p:cNvSpPr>
          <p:nvPr>
            <p:ph type="title" idx="4294967295"/>
          </p:nvPr>
        </p:nvSpPr>
        <p:spPr>
          <a:xfrm>
            <a:off x="618307" y="521647"/>
            <a:ext cx="1233300" cy="5850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tx1"/>
                </a:solidFill>
                <a:latin typeface="Helvetica Neue"/>
                <a:ea typeface="Helvetica Neue"/>
                <a:cs typeface="Helvetica Neue"/>
                <a:sym typeface="Helvetica Neue"/>
              </a:rPr>
              <a:t>Plural</a:t>
            </a:r>
            <a:endParaRPr lang="en-US" sz="1400" b="0" i="0" u="none" strike="noStrike" cap="none">
              <a:solidFill>
                <a:schemeClr val="tx1"/>
              </a:solidFill>
              <a:latin typeface="Helvetica Neue"/>
              <a:ea typeface="Helvetica Neue"/>
              <a:cs typeface="Helvetica Neue"/>
              <a:sym typeface="Helvetica Neue"/>
            </a:endParaRPr>
          </a:p>
        </p:txBody>
      </p:sp>
      <p:pic>
        <p:nvPicPr>
          <p:cNvPr id="326" name="Google Shape;326;p36" descr="A big X represents multiplication sign "/>
          <p:cNvPicPr preferRelativeResize="0"/>
          <p:nvPr/>
        </p:nvPicPr>
        <p:blipFill rotWithShape="1">
          <a:blip r:embed="rId3">
            <a:alphaModFix/>
          </a:blip>
          <a:srcRect/>
          <a:stretch/>
        </p:blipFill>
        <p:spPr>
          <a:xfrm>
            <a:off x="1398656" y="1535779"/>
            <a:ext cx="1269928" cy="1271049"/>
          </a:xfrm>
          <a:prstGeom prst="rect">
            <a:avLst/>
          </a:prstGeom>
          <a:noFill/>
          <a:ln>
            <a:noFill/>
          </a:ln>
        </p:spPr>
      </p:pic>
      <p:sp>
        <p:nvSpPr>
          <p:cNvPr id="329" name="Google Shape;329;p36"/>
          <p:cNvSpPr txBox="1"/>
          <p:nvPr/>
        </p:nvSpPr>
        <p:spPr>
          <a:xfrm>
            <a:off x="574193" y="2912188"/>
            <a:ext cx="2309348" cy="369405"/>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200"/>
              <a:buFont typeface="Arial"/>
              <a:buNone/>
            </a:pPr>
            <a:r>
              <a:rPr lang="en-US" sz="1800" b="0" i="0" u="none" strike="noStrike" cap="none">
                <a:solidFill>
                  <a:schemeClr val="tx1"/>
                </a:solidFill>
                <a:latin typeface="Helvetica Neue"/>
                <a:ea typeface="Helvetica Neue"/>
                <a:cs typeface="Helvetica Neue"/>
                <a:sym typeface="Helvetica Neue"/>
              </a:rPr>
              <a:t>multiplication</a:t>
            </a:r>
            <a:endParaRPr sz="1800" b="0" i="0" u="none" strike="noStrike" cap="none">
              <a:solidFill>
                <a:schemeClr val="tx1"/>
              </a:solidFill>
              <a:latin typeface="Helvetica Neue"/>
              <a:ea typeface="Helvetica Neue"/>
              <a:cs typeface="Helvetica Neue"/>
              <a:sym typeface="Helvetica Neue"/>
            </a:endParaRPr>
          </a:p>
        </p:txBody>
      </p:sp>
      <p:pic>
        <p:nvPicPr>
          <p:cNvPr id="327" name="Google Shape;327;p36" descr="Blissymbol for plural indicator, it is a small version of the multiplication sign placed on the sky line."/>
          <p:cNvPicPr preferRelativeResize="0"/>
          <p:nvPr/>
        </p:nvPicPr>
        <p:blipFill rotWithShape="1">
          <a:blip r:embed="rId4">
            <a:alphaModFix/>
          </a:blip>
          <a:srcRect/>
          <a:stretch/>
        </p:blipFill>
        <p:spPr>
          <a:xfrm>
            <a:off x="2546410" y="1468528"/>
            <a:ext cx="1269928" cy="1271049"/>
          </a:xfrm>
          <a:prstGeom prst="rect">
            <a:avLst/>
          </a:prstGeom>
          <a:noFill/>
          <a:ln>
            <a:noFill/>
          </a:ln>
        </p:spPr>
      </p:pic>
      <p:sp>
        <p:nvSpPr>
          <p:cNvPr id="330" name="Google Shape;330;p36"/>
          <p:cNvSpPr txBox="1"/>
          <p:nvPr/>
        </p:nvSpPr>
        <p:spPr>
          <a:xfrm>
            <a:off x="2496321" y="2912250"/>
            <a:ext cx="17886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200"/>
              <a:buFont typeface="Arial"/>
              <a:buNone/>
            </a:pPr>
            <a:r>
              <a:rPr lang="en-US" sz="1800" b="0" i="0" u="none" strike="noStrike" cap="none">
                <a:solidFill>
                  <a:schemeClr val="tx1"/>
                </a:solidFill>
                <a:latin typeface="Helvetica Neue"/>
                <a:ea typeface="Helvetica Neue"/>
                <a:cs typeface="Helvetica Neue"/>
                <a:sym typeface="Helvetica Neue"/>
              </a:rPr>
              <a:t>plural indicator</a:t>
            </a:r>
            <a:endParaRPr sz="1800" b="0" i="0" u="none" strike="noStrike" cap="none">
              <a:solidFill>
                <a:schemeClr val="tx1"/>
              </a:solidFill>
              <a:latin typeface="Helvetica Neue"/>
              <a:ea typeface="Helvetica Neue"/>
              <a:cs typeface="Helvetica Neue"/>
              <a:sym typeface="Helvetica Neue"/>
            </a:endParaRPr>
          </a:p>
        </p:txBody>
      </p:sp>
      <p:pic>
        <p:nvPicPr>
          <p:cNvPr id="325" name="Google Shape;325;p36" descr="Blissymbol for &quot;We&quot;"/>
          <p:cNvPicPr preferRelativeResize="0"/>
          <p:nvPr/>
        </p:nvPicPr>
        <p:blipFill rotWithShape="1">
          <a:blip r:embed="rId5">
            <a:alphaModFix/>
          </a:blip>
          <a:srcRect/>
          <a:stretch/>
        </p:blipFill>
        <p:spPr>
          <a:xfrm>
            <a:off x="3981104" y="1555954"/>
            <a:ext cx="1269928" cy="1271049"/>
          </a:xfrm>
          <a:prstGeom prst="rect">
            <a:avLst/>
          </a:prstGeom>
          <a:noFill/>
          <a:ln>
            <a:noFill/>
          </a:ln>
        </p:spPr>
      </p:pic>
      <p:sp>
        <p:nvSpPr>
          <p:cNvPr id="331" name="Google Shape;331;p36"/>
          <p:cNvSpPr txBox="1"/>
          <p:nvPr/>
        </p:nvSpPr>
        <p:spPr>
          <a:xfrm>
            <a:off x="4404152" y="2912188"/>
            <a:ext cx="587151" cy="369405"/>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200"/>
              <a:buFont typeface="Arial"/>
              <a:buNone/>
            </a:pPr>
            <a:r>
              <a:rPr lang="en-US" sz="1800" b="0" i="0" u="none" strike="noStrike" cap="none">
                <a:solidFill>
                  <a:schemeClr val="tx1"/>
                </a:solidFill>
                <a:latin typeface="Helvetica Neue"/>
                <a:ea typeface="Helvetica Neue"/>
                <a:cs typeface="Helvetica Neue"/>
                <a:sym typeface="Helvetica Neue"/>
              </a:rPr>
              <a:t>we</a:t>
            </a:r>
            <a:endParaRPr sz="1800" b="0" i="0" u="none" strike="noStrike" cap="none">
              <a:solidFill>
                <a:schemeClr val="tx1"/>
              </a:solidFill>
              <a:latin typeface="Helvetica Neue"/>
              <a:ea typeface="Helvetica Neue"/>
              <a:cs typeface="Helvetica Neue"/>
              <a:sym typeface="Helvetica Neue"/>
            </a:endParaRPr>
          </a:p>
        </p:txBody>
      </p:sp>
      <p:pic>
        <p:nvPicPr>
          <p:cNvPr id="328" name="Google Shape;328;p36" descr="Blissymbol for &quot;They&quot;"/>
          <p:cNvPicPr preferRelativeResize="0"/>
          <p:nvPr/>
        </p:nvPicPr>
        <p:blipFill rotWithShape="1">
          <a:blip r:embed="rId6">
            <a:alphaModFix/>
          </a:blip>
          <a:srcRect/>
          <a:stretch/>
        </p:blipFill>
        <p:spPr>
          <a:xfrm>
            <a:off x="5602607" y="1555954"/>
            <a:ext cx="1272171" cy="1271049"/>
          </a:xfrm>
          <a:prstGeom prst="rect">
            <a:avLst/>
          </a:prstGeom>
          <a:noFill/>
          <a:ln>
            <a:noFill/>
          </a:ln>
        </p:spPr>
      </p:pic>
      <p:sp>
        <p:nvSpPr>
          <p:cNvPr id="332" name="Google Shape;332;p36"/>
          <p:cNvSpPr txBox="1"/>
          <p:nvPr/>
        </p:nvSpPr>
        <p:spPr>
          <a:xfrm>
            <a:off x="5963914" y="2922276"/>
            <a:ext cx="821277" cy="369405"/>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200"/>
              <a:buFont typeface="Arial"/>
              <a:buNone/>
            </a:pPr>
            <a:r>
              <a:rPr lang="en-US" sz="1800" b="0" i="0" u="none" strike="noStrike" cap="none">
                <a:solidFill>
                  <a:schemeClr val="tx1"/>
                </a:solidFill>
                <a:latin typeface="Helvetica Neue"/>
                <a:ea typeface="Helvetica Neue"/>
                <a:cs typeface="Helvetica Neue"/>
                <a:sym typeface="Helvetica Neue"/>
              </a:rPr>
              <a:t>they</a:t>
            </a:r>
            <a:endParaRPr sz="1800" b="0" i="0" u="none" strike="noStrike" cap="none">
              <a:solidFill>
                <a:schemeClr val="tx1"/>
              </a:solidFill>
              <a:latin typeface="Helvetica Neue"/>
              <a:ea typeface="Helvetica Neue"/>
              <a:cs typeface="Helvetica Neue"/>
              <a:sym typeface="Helvetica Neue"/>
            </a:endParaRPr>
          </a:p>
        </p:txBody>
      </p:sp>
      <p:sp>
        <p:nvSpPr>
          <p:cNvPr id="333" name="Google Shape;333;p3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22</a:t>
            </a:fld>
            <a:endParaRPr sz="1000">
              <a:latin typeface="Helvetica Neue"/>
              <a:ea typeface="Helvetica Neue"/>
              <a:cs typeface="Helvetica Neue"/>
              <a:sym typeface="Helvetica Neue"/>
            </a:endParaRPr>
          </a:p>
        </p:txBody>
      </p:sp>
      <p:sp>
        <p:nvSpPr>
          <p:cNvPr id="334" name="Google Shape;334;p3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50" name="Google Shape;350;p3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Time</a:t>
            </a:r>
            <a:endParaRPr lang="en-US">
              <a:solidFill>
                <a:schemeClr val="tx1"/>
              </a:solidFill>
            </a:endParaRPr>
          </a:p>
        </p:txBody>
      </p:sp>
      <p:pic>
        <p:nvPicPr>
          <p:cNvPr id="340" name="Google Shape;340;p37" descr="A parabolic mirror or a circular closing bracket used to represent &quot;PAST&quot; in Blissymbolics"/>
          <p:cNvPicPr preferRelativeResize="0"/>
          <p:nvPr/>
        </p:nvPicPr>
        <p:blipFill rotWithShape="1">
          <a:blip r:embed="rId3">
            <a:alphaModFix/>
          </a:blip>
          <a:srcRect l="22749" t="51673" r="27041"/>
          <a:stretch/>
        </p:blipFill>
        <p:spPr>
          <a:xfrm>
            <a:off x="766290" y="977993"/>
            <a:ext cx="1416956" cy="1363898"/>
          </a:xfrm>
          <a:prstGeom prst="rect">
            <a:avLst/>
          </a:prstGeom>
          <a:noFill/>
          <a:ln>
            <a:noFill/>
          </a:ln>
        </p:spPr>
      </p:pic>
      <p:pic>
        <p:nvPicPr>
          <p:cNvPr id="341" name="Google Shape;341;p37" descr="Two parabolic mirrors or circular brackets facing in opposite direction used to represent &quot;PRESENT&quot; in Blissymbolics"/>
          <p:cNvPicPr preferRelativeResize="0"/>
          <p:nvPr/>
        </p:nvPicPr>
        <p:blipFill rotWithShape="1">
          <a:blip r:embed="rId4">
            <a:alphaModFix/>
          </a:blip>
          <a:srcRect l="19962" t="31918" r="13583" b="8192"/>
          <a:stretch/>
        </p:blipFill>
        <p:spPr>
          <a:xfrm>
            <a:off x="3115865" y="886989"/>
            <a:ext cx="1331329" cy="1199698"/>
          </a:xfrm>
          <a:prstGeom prst="rect">
            <a:avLst/>
          </a:prstGeom>
          <a:noFill/>
          <a:ln>
            <a:noFill/>
          </a:ln>
        </p:spPr>
      </p:pic>
      <p:pic>
        <p:nvPicPr>
          <p:cNvPr id="342" name="Google Shape;342;p37" descr="A parabolic mirror or a circular opening bracket used to represent &quot;FUTURE&quot; in Blissymbolics"/>
          <p:cNvPicPr preferRelativeResize="0"/>
          <p:nvPr/>
        </p:nvPicPr>
        <p:blipFill rotWithShape="1">
          <a:blip r:embed="rId5">
            <a:alphaModFix/>
          </a:blip>
          <a:srcRect l="28718" t="49258" r="28960" b="3504"/>
          <a:stretch/>
        </p:blipFill>
        <p:spPr>
          <a:xfrm>
            <a:off x="5379814" y="843599"/>
            <a:ext cx="1137586" cy="1269629"/>
          </a:xfrm>
          <a:prstGeom prst="rect">
            <a:avLst/>
          </a:prstGeom>
          <a:noFill/>
          <a:ln>
            <a:noFill/>
          </a:ln>
        </p:spPr>
      </p:pic>
      <p:grpSp>
        <p:nvGrpSpPr>
          <p:cNvPr id="343" name="Google Shape;343;p37" descr="Past, Present and Future written in English. This is to support the above Blissymbols"/>
          <p:cNvGrpSpPr/>
          <p:nvPr/>
        </p:nvGrpSpPr>
        <p:grpSpPr>
          <a:xfrm>
            <a:off x="766295" y="2420050"/>
            <a:ext cx="6108900" cy="511200"/>
            <a:chOff x="766295" y="2420050"/>
            <a:chExt cx="6108900" cy="511200"/>
          </a:xfrm>
        </p:grpSpPr>
        <p:sp>
          <p:nvSpPr>
            <p:cNvPr id="344" name="Google Shape;344;p37"/>
            <p:cNvSpPr/>
            <p:nvPr/>
          </p:nvSpPr>
          <p:spPr>
            <a:xfrm>
              <a:off x="766295" y="2420050"/>
              <a:ext cx="6108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37"/>
            <p:cNvSpPr txBox="1"/>
            <p:nvPr/>
          </p:nvSpPr>
          <p:spPr>
            <a:xfrm>
              <a:off x="1045180" y="2469423"/>
              <a:ext cx="859200" cy="415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2100" b="1" i="0" u="none" strike="noStrike" cap="none">
                  <a:solidFill>
                    <a:srgbClr val="222222"/>
                  </a:solidFill>
                  <a:latin typeface="Arial"/>
                  <a:ea typeface="Arial"/>
                  <a:cs typeface="Arial"/>
                  <a:sym typeface="Arial"/>
                </a:rPr>
                <a:t>PAST</a:t>
              </a:r>
              <a:endParaRPr sz="1100" b="0" i="0" u="none" strike="noStrike" cap="none">
                <a:solidFill>
                  <a:srgbClr val="222222"/>
                </a:solidFill>
                <a:latin typeface="Arial"/>
                <a:ea typeface="Arial"/>
                <a:cs typeface="Arial"/>
                <a:sym typeface="Arial"/>
              </a:endParaRPr>
            </a:p>
          </p:txBody>
        </p:sp>
        <p:sp>
          <p:nvSpPr>
            <p:cNvPr id="346" name="Google Shape;346;p37"/>
            <p:cNvSpPr txBox="1"/>
            <p:nvPr/>
          </p:nvSpPr>
          <p:spPr>
            <a:xfrm>
              <a:off x="3038251" y="2467896"/>
              <a:ext cx="1416900" cy="4155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2400"/>
                <a:buFont typeface="Arial"/>
                <a:buNone/>
              </a:pPr>
              <a:r>
                <a:rPr lang="en-US" sz="2100" b="1" i="0" u="none" strike="noStrike" cap="none">
                  <a:solidFill>
                    <a:srgbClr val="222222"/>
                  </a:solidFill>
                  <a:latin typeface="Arial"/>
                  <a:ea typeface="Arial"/>
                  <a:cs typeface="Arial"/>
                  <a:sym typeface="Arial"/>
                </a:rPr>
                <a:t>PRESENT</a:t>
              </a:r>
              <a:endParaRPr sz="1100" b="0" i="0" u="none" strike="noStrike" cap="none">
                <a:solidFill>
                  <a:srgbClr val="222222"/>
                </a:solidFill>
                <a:latin typeface="Arial"/>
                <a:ea typeface="Arial"/>
                <a:cs typeface="Arial"/>
                <a:sym typeface="Arial"/>
              </a:endParaRPr>
            </a:p>
          </p:txBody>
        </p:sp>
        <p:sp>
          <p:nvSpPr>
            <p:cNvPr id="347" name="Google Shape;347;p37"/>
            <p:cNvSpPr txBox="1"/>
            <p:nvPr/>
          </p:nvSpPr>
          <p:spPr>
            <a:xfrm>
              <a:off x="5379827" y="2467900"/>
              <a:ext cx="1331400" cy="4155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2400"/>
                <a:buFont typeface="Arial"/>
                <a:buNone/>
              </a:pPr>
              <a:r>
                <a:rPr lang="en-US" sz="2100" b="1" i="0" u="none" strike="noStrike" cap="none">
                  <a:solidFill>
                    <a:srgbClr val="222222"/>
                  </a:solidFill>
                  <a:latin typeface="Arial"/>
                  <a:ea typeface="Arial"/>
                  <a:cs typeface="Arial"/>
                  <a:sym typeface="Arial"/>
                </a:rPr>
                <a:t>FUTURE</a:t>
              </a:r>
              <a:endParaRPr sz="1100" b="0" i="0" u="none" strike="noStrike" cap="none">
                <a:solidFill>
                  <a:srgbClr val="222222"/>
                </a:solidFill>
                <a:latin typeface="Arial"/>
                <a:ea typeface="Arial"/>
                <a:cs typeface="Arial"/>
                <a:sym typeface="Arial"/>
              </a:endParaRPr>
            </a:p>
          </p:txBody>
        </p:sp>
      </p:grpSp>
      <p:sp>
        <p:nvSpPr>
          <p:cNvPr id="339" name="Google Shape;339;p37"/>
          <p:cNvSpPr txBox="1"/>
          <p:nvPr/>
        </p:nvSpPr>
        <p:spPr>
          <a:xfrm>
            <a:off x="890100" y="3264625"/>
            <a:ext cx="5985000" cy="646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1800" b="0" i="0" u="none" strike="noStrike" cap="none">
                <a:solidFill>
                  <a:srgbClr val="000000"/>
                </a:solidFill>
                <a:latin typeface="Helvetica Neue"/>
                <a:ea typeface="Helvetica Neue"/>
                <a:cs typeface="Helvetica Neue"/>
                <a:sym typeface="Helvetica Neue"/>
              </a:rPr>
              <a:t>Time is represented by parabolic mirrors and provides the reference for tenses.</a:t>
            </a:r>
            <a:endParaRPr/>
          </a:p>
        </p:txBody>
      </p:sp>
      <p:sp>
        <p:nvSpPr>
          <p:cNvPr id="348" name="Google Shape;348;p3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23</a:t>
            </a:fld>
            <a:endParaRPr sz="1000">
              <a:latin typeface="Helvetica Neue"/>
              <a:ea typeface="Helvetica Neue"/>
              <a:cs typeface="Helvetica Neue"/>
              <a:sym typeface="Helvetica Neue"/>
            </a:endParaRPr>
          </a:p>
        </p:txBody>
      </p:sp>
      <p:sp>
        <p:nvSpPr>
          <p:cNvPr id="349" name="Google Shape;349;p3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2" name="Title 1">
            <a:extLst>
              <a:ext uri="{FF2B5EF4-FFF2-40B4-BE49-F238E27FC236}">
                <a16:creationId xmlns:a16="http://schemas.microsoft.com/office/drawing/2014/main" id="{9023AE23-A03D-7A36-D53B-BD7B5319ADF7}"/>
              </a:ext>
            </a:extLst>
          </p:cNvPr>
          <p:cNvSpPr txBox="1">
            <a:spLocks noGrp="1"/>
          </p:cNvSpPr>
          <p:nvPr>
            <p:ph type="title" idx="4294967295"/>
          </p:nvPr>
        </p:nvSpPr>
        <p:spPr>
          <a:xfrm>
            <a:off x="342184" y="240405"/>
            <a:ext cx="2079415" cy="477054"/>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chemeClr val="tx1"/>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Verb Tenses</a:t>
            </a:r>
          </a:p>
        </p:txBody>
      </p:sp>
      <p:grpSp>
        <p:nvGrpSpPr>
          <p:cNvPr id="357" name="Google Shape;357;p38" descr="Verb tenses in Blissymbols:  Action, Past Action, Future Action, Present Passive, Future Passive, Present Conditional, Past Conditional, Future Conditional and Present Active."/>
          <p:cNvGrpSpPr/>
          <p:nvPr/>
        </p:nvGrpSpPr>
        <p:grpSpPr>
          <a:xfrm>
            <a:off x="457275" y="774828"/>
            <a:ext cx="5606485" cy="4139941"/>
            <a:chOff x="704700" y="512846"/>
            <a:chExt cx="6165218" cy="4552521"/>
          </a:xfrm>
        </p:grpSpPr>
        <p:pic>
          <p:nvPicPr>
            <p:cNvPr id="358" name="Google Shape;358;p38" descr="Blissymbol for Action"/>
            <p:cNvPicPr preferRelativeResize="0"/>
            <p:nvPr/>
          </p:nvPicPr>
          <p:blipFill rotWithShape="1">
            <a:blip r:embed="rId3">
              <a:alphaModFix/>
            </a:blip>
            <a:srcRect/>
            <a:stretch/>
          </p:blipFill>
          <p:spPr>
            <a:xfrm>
              <a:off x="1504783" y="633150"/>
              <a:ext cx="173125" cy="169675"/>
            </a:xfrm>
            <a:prstGeom prst="rect">
              <a:avLst/>
            </a:prstGeom>
            <a:noFill/>
            <a:ln>
              <a:noFill/>
            </a:ln>
          </p:spPr>
        </p:pic>
        <p:pic>
          <p:nvPicPr>
            <p:cNvPr id="359" name="Google Shape;359;p38" descr="Future Action in Bliss"/>
            <p:cNvPicPr preferRelativeResize="0"/>
            <p:nvPr/>
          </p:nvPicPr>
          <p:blipFill rotWithShape="1">
            <a:blip r:embed="rId4">
              <a:alphaModFix/>
            </a:blip>
            <a:srcRect/>
            <a:stretch/>
          </p:blipFill>
          <p:spPr>
            <a:xfrm>
              <a:off x="6024149" y="673200"/>
              <a:ext cx="79174" cy="169675"/>
            </a:xfrm>
            <a:prstGeom prst="rect">
              <a:avLst/>
            </a:prstGeom>
            <a:noFill/>
            <a:ln>
              <a:noFill/>
            </a:ln>
          </p:spPr>
        </p:pic>
        <p:grpSp>
          <p:nvGrpSpPr>
            <p:cNvPr id="360" name="Google Shape;360;p38" descr="Image showing Blissymbols for action in all tenses"/>
            <p:cNvGrpSpPr/>
            <p:nvPr/>
          </p:nvGrpSpPr>
          <p:grpSpPr>
            <a:xfrm>
              <a:off x="704700" y="512846"/>
              <a:ext cx="6165218" cy="4552521"/>
              <a:chOff x="704700" y="242971"/>
              <a:chExt cx="6165218" cy="4552521"/>
            </a:xfrm>
          </p:grpSpPr>
          <p:sp>
            <p:nvSpPr>
              <p:cNvPr id="361" name="Google Shape;361;p38"/>
              <p:cNvSpPr txBox="1"/>
              <p:nvPr/>
            </p:nvSpPr>
            <p:spPr>
              <a:xfrm>
                <a:off x="3272059" y="980067"/>
                <a:ext cx="12288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Past Action</a:t>
                </a:r>
                <a:endParaRPr sz="1200" b="1" i="0" u="none" strike="noStrike" cap="none">
                  <a:solidFill>
                    <a:schemeClr val="dk1"/>
                  </a:solidFill>
                  <a:latin typeface="Helvetica Neue"/>
                  <a:ea typeface="Helvetica Neue"/>
                  <a:cs typeface="Helvetica Neue"/>
                  <a:sym typeface="Helvetica Neue"/>
                </a:endParaRPr>
              </a:p>
            </p:txBody>
          </p:sp>
          <p:sp>
            <p:nvSpPr>
              <p:cNvPr id="362" name="Google Shape;362;p38"/>
              <p:cNvSpPr/>
              <p:nvPr/>
            </p:nvSpPr>
            <p:spPr>
              <a:xfrm>
                <a:off x="3731659" y="66359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38"/>
              <p:cNvSpPr txBox="1"/>
              <p:nvPr/>
            </p:nvSpPr>
            <p:spPr>
              <a:xfrm>
                <a:off x="3098959" y="2222216"/>
                <a:ext cx="15750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Past Passive</a:t>
                </a:r>
                <a:endParaRPr sz="1200" b="1" i="0" u="none" strike="noStrike" cap="none">
                  <a:solidFill>
                    <a:schemeClr val="dk1"/>
                  </a:solidFill>
                  <a:latin typeface="Helvetica Neue"/>
                  <a:ea typeface="Helvetica Neue"/>
                  <a:cs typeface="Helvetica Neue"/>
                  <a:sym typeface="Helvetica Neue"/>
                </a:endParaRPr>
              </a:p>
            </p:txBody>
          </p:sp>
          <p:sp>
            <p:nvSpPr>
              <p:cNvPr id="364" name="Google Shape;364;p38"/>
              <p:cNvSpPr/>
              <p:nvPr/>
            </p:nvSpPr>
            <p:spPr>
              <a:xfrm>
                <a:off x="3731659" y="1905744"/>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38"/>
              <p:cNvSpPr/>
              <p:nvPr/>
            </p:nvSpPr>
            <p:spPr>
              <a:xfrm>
                <a:off x="3731659" y="306002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38"/>
              <p:cNvSpPr txBox="1"/>
              <p:nvPr/>
            </p:nvSpPr>
            <p:spPr>
              <a:xfrm>
                <a:off x="3098959" y="3442654"/>
                <a:ext cx="15750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Past Conditional</a:t>
                </a:r>
                <a:endParaRPr sz="1200" b="1" i="0" u="none" strike="noStrike" cap="none">
                  <a:solidFill>
                    <a:schemeClr val="dk1"/>
                  </a:solidFill>
                  <a:latin typeface="Helvetica Neue"/>
                  <a:ea typeface="Helvetica Neue"/>
                  <a:cs typeface="Helvetica Neue"/>
                  <a:sym typeface="Helvetica Neue"/>
                </a:endParaRPr>
              </a:p>
            </p:txBody>
          </p:sp>
          <p:sp>
            <p:nvSpPr>
              <p:cNvPr id="367" name="Google Shape;367;p38"/>
              <p:cNvSpPr txBox="1"/>
              <p:nvPr/>
            </p:nvSpPr>
            <p:spPr>
              <a:xfrm>
                <a:off x="5468018" y="980067"/>
                <a:ext cx="12288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Future Action</a:t>
                </a:r>
                <a:endParaRPr sz="1200" b="1" i="0" u="none" strike="noStrike" cap="none">
                  <a:solidFill>
                    <a:schemeClr val="dk1"/>
                  </a:solidFill>
                  <a:latin typeface="Helvetica Neue"/>
                  <a:ea typeface="Helvetica Neue"/>
                  <a:cs typeface="Helvetica Neue"/>
                  <a:sym typeface="Helvetica Neue"/>
                </a:endParaRPr>
              </a:p>
            </p:txBody>
          </p:sp>
          <p:sp>
            <p:nvSpPr>
              <p:cNvPr id="368" name="Google Shape;368;p38"/>
              <p:cNvSpPr/>
              <p:nvPr/>
            </p:nvSpPr>
            <p:spPr>
              <a:xfrm>
                <a:off x="5927618" y="65673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38"/>
              <p:cNvSpPr txBox="1"/>
              <p:nvPr/>
            </p:nvSpPr>
            <p:spPr>
              <a:xfrm>
                <a:off x="5294918" y="2222216"/>
                <a:ext cx="15750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Future Passive</a:t>
                </a:r>
                <a:endParaRPr sz="1200" b="1" i="0" u="none" strike="noStrike" cap="none">
                  <a:solidFill>
                    <a:schemeClr val="dk1"/>
                  </a:solidFill>
                  <a:latin typeface="Helvetica Neue"/>
                  <a:ea typeface="Helvetica Neue"/>
                  <a:cs typeface="Helvetica Neue"/>
                  <a:sym typeface="Helvetica Neue"/>
                </a:endParaRPr>
              </a:p>
            </p:txBody>
          </p:sp>
          <p:sp>
            <p:nvSpPr>
              <p:cNvPr id="370" name="Google Shape;370;p38"/>
              <p:cNvSpPr/>
              <p:nvPr/>
            </p:nvSpPr>
            <p:spPr>
              <a:xfrm>
                <a:off x="5927618" y="1898888"/>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38"/>
              <p:cNvSpPr/>
              <p:nvPr/>
            </p:nvSpPr>
            <p:spPr>
              <a:xfrm>
                <a:off x="5927618" y="305316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38"/>
              <p:cNvSpPr txBox="1"/>
              <p:nvPr/>
            </p:nvSpPr>
            <p:spPr>
              <a:xfrm>
                <a:off x="5294918" y="3376498"/>
                <a:ext cx="15750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Future Conditional</a:t>
                </a:r>
                <a:endParaRPr sz="1200" b="1" i="0" u="none" strike="noStrike" cap="none">
                  <a:solidFill>
                    <a:schemeClr val="dk1"/>
                  </a:solidFill>
                  <a:latin typeface="Helvetica Neue"/>
                  <a:ea typeface="Helvetica Neue"/>
                  <a:cs typeface="Helvetica Neue"/>
                  <a:sym typeface="Helvetica Neue"/>
                </a:endParaRPr>
              </a:p>
            </p:txBody>
          </p:sp>
          <p:sp>
            <p:nvSpPr>
              <p:cNvPr id="373" name="Google Shape;373;p38"/>
              <p:cNvSpPr txBox="1"/>
              <p:nvPr/>
            </p:nvSpPr>
            <p:spPr>
              <a:xfrm>
                <a:off x="976950" y="980067"/>
                <a:ext cx="12288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Action</a:t>
                </a:r>
                <a:endParaRPr sz="1200" b="1" i="0" u="none" strike="noStrike" cap="none">
                  <a:solidFill>
                    <a:schemeClr val="dk1"/>
                  </a:solidFill>
                  <a:latin typeface="Helvetica Neue"/>
                  <a:ea typeface="Helvetica Neue"/>
                  <a:cs typeface="Helvetica Neue"/>
                  <a:sym typeface="Helvetica Neue"/>
                </a:endParaRPr>
              </a:p>
            </p:txBody>
          </p:sp>
          <p:sp>
            <p:nvSpPr>
              <p:cNvPr id="374" name="Google Shape;374;p38"/>
              <p:cNvSpPr/>
              <p:nvPr/>
            </p:nvSpPr>
            <p:spPr>
              <a:xfrm>
                <a:off x="1436550" y="636940"/>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38"/>
              <p:cNvSpPr txBox="1"/>
              <p:nvPr/>
            </p:nvSpPr>
            <p:spPr>
              <a:xfrm>
                <a:off x="803850" y="2222216"/>
                <a:ext cx="15750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Present Passive</a:t>
                </a:r>
                <a:endParaRPr sz="1200" b="1" i="0" u="none" strike="noStrike" cap="none">
                  <a:solidFill>
                    <a:schemeClr val="dk1"/>
                  </a:solidFill>
                  <a:latin typeface="Helvetica Neue"/>
                  <a:ea typeface="Helvetica Neue"/>
                  <a:cs typeface="Helvetica Neue"/>
                  <a:sym typeface="Helvetica Neue"/>
                </a:endParaRPr>
              </a:p>
            </p:txBody>
          </p:sp>
          <p:sp>
            <p:nvSpPr>
              <p:cNvPr id="376" name="Google Shape;376;p38"/>
              <p:cNvSpPr/>
              <p:nvPr/>
            </p:nvSpPr>
            <p:spPr>
              <a:xfrm>
                <a:off x="1436550" y="187908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38"/>
              <p:cNvSpPr txBox="1"/>
              <p:nvPr/>
            </p:nvSpPr>
            <p:spPr>
              <a:xfrm>
                <a:off x="704700" y="3345625"/>
                <a:ext cx="1918358" cy="40610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Present Conditional</a:t>
                </a:r>
                <a:endParaRPr sz="1200" b="1" i="0" u="none" strike="noStrike" cap="none">
                  <a:solidFill>
                    <a:schemeClr val="dk1"/>
                  </a:solidFill>
                  <a:latin typeface="Helvetica Neue"/>
                  <a:ea typeface="Helvetica Neue"/>
                  <a:cs typeface="Helvetica Neue"/>
                  <a:sym typeface="Helvetica Neue"/>
                </a:endParaRPr>
              </a:p>
            </p:txBody>
          </p:sp>
          <p:sp>
            <p:nvSpPr>
              <p:cNvPr id="378" name="Google Shape;378;p38"/>
              <p:cNvSpPr/>
              <p:nvPr/>
            </p:nvSpPr>
            <p:spPr>
              <a:xfrm>
                <a:off x="1436550" y="3033371"/>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38"/>
              <p:cNvSpPr txBox="1"/>
              <p:nvPr/>
            </p:nvSpPr>
            <p:spPr>
              <a:xfrm>
                <a:off x="704700" y="4426192"/>
                <a:ext cx="17733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Helvetica Neue"/>
                    <a:ea typeface="Helvetica Neue"/>
                    <a:cs typeface="Helvetica Neue"/>
                    <a:sym typeface="Helvetica Neue"/>
                  </a:rPr>
                  <a:t>Present Active</a:t>
                </a:r>
                <a:endParaRPr sz="1200" b="1" i="0" u="none" strike="noStrike" cap="none">
                  <a:solidFill>
                    <a:schemeClr val="dk1"/>
                  </a:solidFill>
                  <a:latin typeface="Helvetica Neue"/>
                  <a:ea typeface="Helvetica Neue"/>
                  <a:cs typeface="Helvetica Neue"/>
                  <a:sym typeface="Helvetica Neue"/>
                </a:endParaRPr>
              </a:p>
            </p:txBody>
          </p:sp>
          <p:sp>
            <p:nvSpPr>
              <p:cNvPr id="380" name="Google Shape;380;p38"/>
              <p:cNvSpPr/>
              <p:nvPr/>
            </p:nvSpPr>
            <p:spPr>
              <a:xfrm>
                <a:off x="1436550" y="408306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1" name="Google Shape;381;p38"/>
              <p:cNvPicPr preferRelativeResize="0"/>
              <p:nvPr/>
            </p:nvPicPr>
            <p:blipFill rotWithShape="1">
              <a:blip r:embed="rId5">
                <a:alphaModFix/>
              </a:blip>
              <a:srcRect/>
              <a:stretch/>
            </p:blipFill>
            <p:spPr>
              <a:xfrm>
                <a:off x="3868124" y="242971"/>
                <a:ext cx="173125" cy="343679"/>
              </a:xfrm>
              <a:prstGeom prst="rect">
                <a:avLst/>
              </a:prstGeom>
              <a:noFill/>
              <a:ln>
                <a:noFill/>
              </a:ln>
            </p:spPr>
          </p:pic>
          <p:pic>
            <p:nvPicPr>
              <p:cNvPr id="382" name="Google Shape;382;p38"/>
              <p:cNvPicPr preferRelativeResize="0"/>
              <p:nvPr/>
            </p:nvPicPr>
            <p:blipFill rotWithShape="1">
              <a:blip r:embed="rId6">
                <a:alphaModFix/>
              </a:blip>
              <a:srcRect/>
              <a:stretch/>
            </p:blipFill>
            <p:spPr>
              <a:xfrm>
                <a:off x="1504775" y="1641525"/>
                <a:ext cx="135200" cy="138850"/>
              </a:xfrm>
              <a:prstGeom prst="rect">
                <a:avLst/>
              </a:prstGeom>
              <a:noFill/>
              <a:ln>
                <a:noFill/>
              </a:ln>
            </p:spPr>
          </p:pic>
          <p:pic>
            <p:nvPicPr>
              <p:cNvPr id="383" name="Google Shape;383;p38"/>
              <p:cNvPicPr preferRelativeResize="0"/>
              <p:nvPr/>
            </p:nvPicPr>
            <p:blipFill rotWithShape="1">
              <a:blip r:embed="rId7">
                <a:alphaModFix/>
              </a:blip>
              <a:srcRect/>
              <a:stretch/>
            </p:blipFill>
            <p:spPr>
              <a:xfrm>
                <a:off x="3731646" y="1641521"/>
                <a:ext cx="309600" cy="177504"/>
              </a:xfrm>
              <a:prstGeom prst="rect">
                <a:avLst/>
              </a:prstGeom>
              <a:noFill/>
              <a:ln>
                <a:noFill/>
              </a:ln>
            </p:spPr>
          </p:pic>
          <p:pic>
            <p:nvPicPr>
              <p:cNvPr id="384" name="Google Shape;384;p38"/>
              <p:cNvPicPr preferRelativeResize="0"/>
              <p:nvPr/>
            </p:nvPicPr>
            <p:blipFill rotWithShape="1">
              <a:blip r:embed="rId8">
                <a:alphaModFix/>
              </a:blip>
              <a:srcRect/>
              <a:stretch/>
            </p:blipFill>
            <p:spPr>
              <a:xfrm>
                <a:off x="5927621" y="1636521"/>
                <a:ext cx="309600" cy="187504"/>
              </a:xfrm>
              <a:prstGeom prst="rect">
                <a:avLst/>
              </a:prstGeom>
              <a:noFill/>
              <a:ln>
                <a:noFill/>
              </a:ln>
            </p:spPr>
          </p:pic>
          <p:pic>
            <p:nvPicPr>
              <p:cNvPr id="385" name="Google Shape;385;p38"/>
              <p:cNvPicPr preferRelativeResize="0"/>
              <p:nvPr/>
            </p:nvPicPr>
            <p:blipFill rotWithShape="1">
              <a:blip r:embed="rId9">
                <a:alphaModFix/>
              </a:blip>
              <a:srcRect/>
              <a:stretch/>
            </p:blipFill>
            <p:spPr>
              <a:xfrm>
                <a:off x="1551751" y="2780807"/>
                <a:ext cx="79175" cy="161805"/>
              </a:xfrm>
              <a:prstGeom prst="rect">
                <a:avLst/>
              </a:prstGeom>
              <a:noFill/>
              <a:ln>
                <a:noFill/>
              </a:ln>
            </p:spPr>
          </p:pic>
          <p:pic>
            <p:nvPicPr>
              <p:cNvPr id="386" name="Google Shape;386;p38"/>
              <p:cNvPicPr preferRelativeResize="0"/>
              <p:nvPr/>
            </p:nvPicPr>
            <p:blipFill rotWithShape="1">
              <a:blip r:embed="rId10">
                <a:alphaModFix/>
              </a:blip>
              <a:srcRect/>
              <a:stretch/>
            </p:blipFill>
            <p:spPr>
              <a:xfrm>
                <a:off x="3799887" y="2837042"/>
                <a:ext cx="173125" cy="147483"/>
              </a:xfrm>
              <a:prstGeom prst="rect">
                <a:avLst/>
              </a:prstGeom>
              <a:noFill/>
              <a:ln>
                <a:noFill/>
              </a:ln>
            </p:spPr>
          </p:pic>
          <p:pic>
            <p:nvPicPr>
              <p:cNvPr id="387" name="Google Shape;387;p38"/>
              <p:cNvPicPr preferRelativeResize="0"/>
              <p:nvPr/>
            </p:nvPicPr>
            <p:blipFill rotWithShape="1">
              <a:blip r:embed="rId11">
                <a:alphaModFix/>
              </a:blip>
              <a:srcRect/>
              <a:stretch/>
            </p:blipFill>
            <p:spPr>
              <a:xfrm>
                <a:off x="5941513" y="2861941"/>
                <a:ext cx="244426" cy="177500"/>
              </a:xfrm>
              <a:prstGeom prst="rect">
                <a:avLst/>
              </a:prstGeom>
              <a:noFill/>
              <a:ln>
                <a:noFill/>
              </a:ln>
            </p:spPr>
          </p:pic>
          <p:pic>
            <p:nvPicPr>
              <p:cNvPr id="388" name="Google Shape;388;p38"/>
              <p:cNvPicPr preferRelativeResize="0"/>
              <p:nvPr/>
            </p:nvPicPr>
            <p:blipFill rotWithShape="1">
              <a:blip r:embed="rId12">
                <a:alphaModFix/>
              </a:blip>
              <a:srcRect/>
              <a:stretch/>
            </p:blipFill>
            <p:spPr>
              <a:xfrm>
                <a:off x="1523746" y="3858232"/>
                <a:ext cx="135200" cy="138851"/>
              </a:xfrm>
              <a:prstGeom prst="rect">
                <a:avLst/>
              </a:prstGeom>
              <a:noFill/>
              <a:ln>
                <a:noFill/>
              </a:ln>
            </p:spPr>
          </p:pic>
        </p:grpSp>
      </p:grpSp>
      <p:sp>
        <p:nvSpPr>
          <p:cNvPr id="355" name="Google Shape;355;p38" descr="Page Number 24"/>
          <p:cNvSpPr txBox="1">
            <a:spLocks/>
          </p:cNvSpPr>
          <p:nvPr/>
        </p:nvSpPr>
        <p:spPr>
          <a:xfrm>
            <a:off x="8377125" y="4549600"/>
            <a:ext cx="309600" cy="3078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smtClean="0">
                <a:ln>
                  <a:noFill/>
                </a:ln>
                <a:solidFill>
                  <a:schemeClr val="dk2"/>
                </a:solidFill>
                <a:effectLst/>
                <a:uLnTx/>
                <a:uFillTx/>
                <a:latin typeface="Helvetica Neue"/>
                <a:ea typeface="Helvetica Neue"/>
                <a:cs typeface="Helvetica Neue"/>
                <a:sym typeface="Helvetica Neue"/>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lang="en-US" sz="1000" b="0" i="0" u="none" strike="noStrike" kern="0" cap="none" spc="0" normalizeH="0" baseline="0" noProof="0">
              <a:ln>
                <a:noFill/>
              </a:ln>
              <a:solidFill>
                <a:schemeClr val="dk2"/>
              </a:solidFill>
              <a:effectLst/>
              <a:uLnTx/>
              <a:uFillTx/>
              <a:latin typeface="Helvetica Neue"/>
              <a:ea typeface="Helvetica Neue"/>
              <a:cs typeface="Helvetica Neue"/>
              <a:sym typeface="Helvetica Neue"/>
            </a:endParaRPr>
          </a:p>
        </p:txBody>
      </p:sp>
      <p:sp>
        <p:nvSpPr>
          <p:cNvPr id="356" name="Google Shape;356;p3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5" name="Google Shape;395;p39"/>
          <p:cNvSpPr txBox="1">
            <a:spLocks noGrp="1"/>
          </p:cNvSpPr>
          <p:nvPr>
            <p:ph type="title" idx="4294967295"/>
          </p:nvPr>
        </p:nvSpPr>
        <p:spPr>
          <a:xfrm>
            <a:off x="498300" y="195425"/>
            <a:ext cx="13212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tx1"/>
                </a:solidFill>
                <a:latin typeface="Helvetica Neue"/>
                <a:ea typeface="Helvetica Neue"/>
                <a:cs typeface="Helvetica Neue"/>
                <a:sym typeface="Helvetica Neue"/>
              </a:rPr>
              <a:t>Examples</a:t>
            </a:r>
            <a:endParaRPr>
              <a:solidFill>
                <a:schemeClr val="tx1"/>
              </a:solidFill>
            </a:endParaRPr>
          </a:p>
        </p:txBody>
      </p:sp>
      <p:grpSp>
        <p:nvGrpSpPr>
          <p:cNvPr id="396" name="Google Shape;396;p39" descr="An example of tenses in Blissymbolics. "/>
          <p:cNvGrpSpPr/>
          <p:nvPr/>
        </p:nvGrpSpPr>
        <p:grpSpPr>
          <a:xfrm>
            <a:off x="296508" y="572865"/>
            <a:ext cx="6854850" cy="4124075"/>
            <a:chOff x="431975" y="792300"/>
            <a:chExt cx="6854850" cy="4124075"/>
          </a:xfrm>
        </p:grpSpPr>
        <p:pic>
          <p:nvPicPr>
            <p:cNvPr id="397" name="Google Shape;397;p39"/>
            <p:cNvPicPr preferRelativeResize="0"/>
            <p:nvPr/>
          </p:nvPicPr>
          <p:blipFill rotWithShape="1">
            <a:blip r:embed="rId3">
              <a:alphaModFix/>
            </a:blip>
            <a:srcRect/>
            <a:stretch/>
          </p:blipFill>
          <p:spPr>
            <a:xfrm>
              <a:off x="866775" y="792300"/>
              <a:ext cx="5500348" cy="3754774"/>
            </a:xfrm>
            <a:prstGeom prst="rect">
              <a:avLst/>
            </a:prstGeom>
            <a:noFill/>
            <a:ln>
              <a:noFill/>
            </a:ln>
          </p:spPr>
        </p:pic>
        <p:sp>
          <p:nvSpPr>
            <p:cNvPr id="398" name="Google Shape;398;p39"/>
            <p:cNvSpPr txBox="1"/>
            <p:nvPr/>
          </p:nvSpPr>
          <p:spPr>
            <a:xfrm>
              <a:off x="431975" y="1360100"/>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writes</a:t>
              </a:r>
              <a:endParaRPr sz="1200" b="1" i="0" u="none" strike="noStrike" cap="none">
                <a:solidFill>
                  <a:schemeClr val="dk2"/>
                </a:solidFill>
                <a:latin typeface="Helvetica Neue"/>
                <a:ea typeface="Helvetica Neue"/>
                <a:cs typeface="Helvetica Neue"/>
                <a:sym typeface="Helvetica Neue"/>
              </a:endParaRPr>
            </a:p>
          </p:txBody>
        </p:sp>
        <p:sp>
          <p:nvSpPr>
            <p:cNvPr id="399" name="Google Shape;399;p39"/>
            <p:cNvSpPr txBox="1"/>
            <p:nvPr/>
          </p:nvSpPr>
          <p:spPr>
            <a:xfrm>
              <a:off x="2956350" y="1360100"/>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wrote</a:t>
              </a:r>
              <a:endParaRPr sz="1200" b="1" i="0" u="none" strike="noStrike" cap="none">
                <a:solidFill>
                  <a:schemeClr val="dk2"/>
                </a:solidFill>
                <a:latin typeface="Helvetica Neue"/>
                <a:ea typeface="Helvetica Neue"/>
                <a:cs typeface="Helvetica Neue"/>
                <a:sym typeface="Helvetica Neue"/>
              </a:endParaRPr>
            </a:p>
          </p:txBody>
        </p:sp>
        <p:sp>
          <p:nvSpPr>
            <p:cNvPr id="400" name="Google Shape;400;p39"/>
            <p:cNvSpPr txBox="1"/>
            <p:nvPr/>
          </p:nvSpPr>
          <p:spPr>
            <a:xfrm>
              <a:off x="5644025" y="1360100"/>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will write</a:t>
              </a:r>
              <a:endParaRPr sz="1200" b="1" i="0" u="none" strike="noStrike" cap="none">
                <a:solidFill>
                  <a:schemeClr val="dk2"/>
                </a:solidFill>
                <a:latin typeface="Helvetica Neue"/>
                <a:ea typeface="Helvetica Neue"/>
                <a:cs typeface="Helvetica Neue"/>
                <a:sym typeface="Helvetica Neue"/>
              </a:endParaRPr>
            </a:p>
          </p:txBody>
        </p:sp>
        <p:sp>
          <p:nvSpPr>
            <p:cNvPr id="401" name="Google Shape;401;p39"/>
            <p:cNvSpPr txBox="1"/>
            <p:nvPr/>
          </p:nvSpPr>
          <p:spPr>
            <a:xfrm>
              <a:off x="498300" y="2462963"/>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is written</a:t>
              </a:r>
              <a:endParaRPr sz="1200" b="1" i="0" u="none" strike="noStrike" cap="none">
                <a:solidFill>
                  <a:schemeClr val="dk2"/>
                </a:solidFill>
                <a:latin typeface="Helvetica Neue"/>
                <a:ea typeface="Helvetica Neue"/>
                <a:cs typeface="Helvetica Neue"/>
                <a:sym typeface="Helvetica Neue"/>
              </a:endParaRPr>
            </a:p>
          </p:txBody>
        </p:sp>
        <p:sp>
          <p:nvSpPr>
            <p:cNvPr id="402" name="Google Shape;402;p39"/>
            <p:cNvSpPr txBox="1"/>
            <p:nvPr/>
          </p:nvSpPr>
          <p:spPr>
            <a:xfrm>
              <a:off x="2956350" y="2462963"/>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was written</a:t>
              </a:r>
              <a:endParaRPr sz="1200" b="1" i="0" u="none" strike="noStrike" cap="none">
                <a:solidFill>
                  <a:schemeClr val="dk2"/>
                </a:solidFill>
                <a:latin typeface="Helvetica Neue"/>
                <a:ea typeface="Helvetica Neue"/>
                <a:cs typeface="Helvetica Neue"/>
                <a:sym typeface="Helvetica Neue"/>
              </a:endParaRPr>
            </a:p>
          </p:txBody>
        </p:sp>
        <p:sp>
          <p:nvSpPr>
            <p:cNvPr id="403" name="Google Shape;403;p39"/>
            <p:cNvSpPr txBox="1"/>
            <p:nvPr/>
          </p:nvSpPr>
          <p:spPr>
            <a:xfrm>
              <a:off x="5644025" y="2462963"/>
              <a:ext cx="1321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will be written</a:t>
              </a:r>
              <a:endParaRPr sz="1200" b="1" i="0" u="none" strike="noStrike" cap="none">
                <a:solidFill>
                  <a:schemeClr val="dk2"/>
                </a:solidFill>
                <a:latin typeface="Helvetica Neue"/>
                <a:ea typeface="Helvetica Neue"/>
                <a:cs typeface="Helvetica Neue"/>
                <a:sym typeface="Helvetica Neue"/>
              </a:endParaRPr>
            </a:p>
          </p:txBody>
        </p:sp>
        <p:sp>
          <p:nvSpPr>
            <p:cNvPr id="404" name="Google Shape;404;p39"/>
            <p:cNvSpPr txBox="1"/>
            <p:nvPr/>
          </p:nvSpPr>
          <p:spPr>
            <a:xfrm>
              <a:off x="650700" y="3500700"/>
              <a:ext cx="10485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would write</a:t>
              </a:r>
              <a:endParaRPr sz="1200" b="1" i="0" u="none" strike="noStrike" cap="none">
                <a:solidFill>
                  <a:schemeClr val="dk2"/>
                </a:solidFill>
                <a:latin typeface="Helvetica Neue"/>
                <a:ea typeface="Helvetica Neue"/>
                <a:cs typeface="Helvetica Neue"/>
                <a:sym typeface="Helvetica Neue"/>
              </a:endParaRPr>
            </a:p>
          </p:txBody>
        </p:sp>
        <p:sp>
          <p:nvSpPr>
            <p:cNvPr id="405" name="Google Shape;405;p39"/>
            <p:cNvSpPr txBox="1"/>
            <p:nvPr/>
          </p:nvSpPr>
          <p:spPr>
            <a:xfrm>
              <a:off x="2865963" y="3500700"/>
              <a:ext cx="17637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would have written</a:t>
              </a:r>
              <a:endParaRPr sz="1200" b="1" i="0" u="none" strike="noStrike" cap="none">
                <a:solidFill>
                  <a:schemeClr val="dk2"/>
                </a:solidFill>
                <a:latin typeface="Helvetica Neue"/>
                <a:ea typeface="Helvetica Neue"/>
                <a:cs typeface="Helvetica Neue"/>
                <a:sym typeface="Helvetica Neue"/>
              </a:endParaRPr>
            </a:p>
          </p:txBody>
        </p:sp>
        <p:sp>
          <p:nvSpPr>
            <p:cNvPr id="406" name="Google Shape;406;p39"/>
            <p:cNvSpPr txBox="1"/>
            <p:nvPr/>
          </p:nvSpPr>
          <p:spPr>
            <a:xfrm>
              <a:off x="5322425" y="3500700"/>
              <a:ext cx="19644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would write (in future)</a:t>
              </a:r>
              <a:endParaRPr sz="1200" b="1" i="0" u="none" strike="noStrike" cap="none">
                <a:solidFill>
                  <a:schemeClr val="dk2"/>
                </a:solidFill>
                <a:latin typeface="Helvetica Neue"/>
                <a:ea typeface="Helvetica Neue"/>
                <a:cs typeface="Helvetica Neue"/>
                <a:sym typeface="Helvetica Neue"/>
              </a:endParaRPr>
            </a:p>
          </p:txBody>
        </p:sp>
        <p:sp>
          <p:nvSpPr>
            <p:cNvPr id="407" name="Google Shape;407;p39"/>
            <p:cNvSpPr txBox="1"/>
            <p:nvPr/>
          </p:nvSpPr>
          <p:spPr>
            <a:xfrm>
              <a:off x="431975" y="4547075"/>
              <a:ext cx="16323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2"/>
                  </a:solidFill>
                  <a:latin typeface="Helvetica Neue"/>
                  <a:ea typeface="Helvetica Neue"/>
                  <a:cs typeface="Helvetica Neue"/>
                  <a:sym typeface="Helvetica Neue"/>
                </a:rPr>
                <a:t>writes (transitive)</a:t>
              </a:r>
              <a:endParaRPr sz="1200" b="1" i="0" u="none" strike="noStrike" cap="none">
                <a:solidFill>
                  <a:schemeClr val="dk2"/>
                </a:solidFill>
                <a:latin typeface="Helvetica Neue"/>
                <a:ea typeface="Helvetica Neue"/>
                <a:cs typeface="Helvetica Neue"/>
                <a:sym typeface="Helvetica Neue"/>
              </a:endParaRPr>
            </a:p>
          </p:txBody>
        </p:sp>
      </p:grpSp>
      <p:sp>
        <p:nvSpPr>
          <p:cNvPr id="393" name="Google Shape;393;p3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25</a:t>
            </a:fld>
            <a:endParaRPr sz="1000">
              <a:latin typeface="Helvetica Neue"/>
              <a:ea typeface="Helvetica Neue"/>
              <a:cs typeface="Helvetica Neue"/>
              <a:sym typeface="Helvetica Neue"/>
            </a:endParaRPr>
          </a:p>
        </p:txBody>
      </p:sp>
      <p:sp>
        <p:nvSpPr>
          <p:cNvPr id="394" name="Google Shape;394;p3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0"/>
          <p:cNvSpPr txBox="1">
            <a:spLocks noGrp="1"/>
          </p:cNvSpPr>
          <p:nvPr>
            <p:ph type="title" idx="4294967295"/>
          </p:nvPr>
        </p:nvSpPr>
        <p:spPr>
          <a:xfrm>
            <a:off x="463224" y="523750"/>
            <a:ext cx="6249900" cy="769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200" b="0" i="0" u="none" strike="noStrike" cap="none">
                <a:solidFill>
                  <a:srgbClr val="000000"/>
                </a:solidFill>
                <a:latin typeface="Arial"/>
                <a:ea typeface="Arial"/>
                <a:cs typeface="Arial"/>
                <a:sym typeface="Arial"/>
              </a:rPr>
              <a:t>First, second and third person provide the reference for Bliss pronouns!</a:t>
            </a:r>
            <a:endParaRPr sz="100" b="0" i="0" u="none" strike="noStrike" cap="none">
              <a:solidFill>
                <a:srgbClr val="000000"/>
              </a:solidFill>
              <a:latin typeface="Arial"/>
              <a:ea typeface="Arial"/>
              <a:cs typeface="Arial"/>
              <a:sym typeface="Arial"/>
            </a:endParaRPr>
          </a:p>
        </p:txBody>
      </p:sp>
      <p:pic>
        <p:nvPicPr>
          <p:cNvPr id="417" name="Google Shape;417;p40" descr="Blissymbol for &quot;I&quot;"/>
          <p:cNvPicPr preferRelativeResize="0"/>
          <p:nvPr/>
        </p:nvPicPr>
        <p:blipFill rotWithShape="1">
          <a:blip r:embed="rId3">
            <a:alphaModFix/>
          </a:blip>
          <a:srcRect/>
          <a:stretch/>
        </p:blipFill>
        <p:spPr>
          <a:xfrm>
            <a:off x="1600200" y="1278731"/>
            <a:ext cx="1351360" cy="1350169"/>
          </a:xfrm>
          <a:prstGeom prst="rect">
            <a:avLst/>
          </a:prstGeom>
          <a:noFill/>
          <a:ln>
            <a:noFill/>
          </a:ln>
        </p:spPr>
      </p:pic>
      <p:sp>
        <p:nvSpPr>
          <p:cNvPr id="413" name="Google Shape;413;p40"/>
          <p:cNvSpPr txBox="1"/>
          <p:nvPr/>
        </p:nvSpPr>
        <p:spPr>
          <a:xfrm>
            <a:off x="804000" y="3074194"/>
            <a:ext cx="923100" cy="400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000" b="0" i="0" u="none" strike="noStrike" cap="none">
                <a:solidFill>
                  <a:srgbClr val="000000"/>
                </a:solidFill>
                <a:latin typeface="Arial"/>
                <a:ea typeface="Arial"/>
                <a:cs typeface="Arial"/>
                <a:sym typeface="Arial"/>
              </a:rPr>
              <a:t>YOU</a:t>
            </a:r>
            <a:endParaRPr sz="2000" b="0" i="0" u="none" strike="noStrike" cap="none">
              <a:solidFill>
                <a:srgbClr val="000000"/>
              </a:solidFill>
              <a:latin typeface="Arial"/>
              <a:ea typeface="Arial"/>
              <a:cs typeface="Arial"/>
              <a:sym typeface="Arial"/>
            </a:endParaRPr>
          </a:p>
        </p:txBody>
      </p:sp>
      <p:pic>
        <p:nvPicPr>
          <p:cNvPr id="418" name="Google Shape;418;p40" descr="Blissymbol for ‘You'"/>
          <p:cNvPicPr preferRelativeResize="0"/>
          <p:nvPr/>
        </p:nvPicPr>
        <p:blipFill rotWithShape="1">
          <a:blip r:embed="rId4">
            <a:alphaModFix/>
          </a:blip>
          <a:srcRect/>
          <a:stretch/>
        </p:blipFill>
        <p:spPr>
          <a:xfrm>
            <a:off x="1600200" y="2421731"/>
            <a:ext cx="1351360" cy="1350169"/>
          </a:xfrm>
          <a:prstGeom prst="rect">
            <a:avLst/>
          </a:prstGeom>
          <a:noFill/>
          <a:ln>
            <a:noFill/>
          </a:ln>
        </p:spPr>
      </p:pic>
      <p:sp>
        <p:nvSpPr>
          <p:cNvPr id="414" name="Google Shape;414;p40"/>
          <p:cNvSpPr txBox="1"/>
          <p:nvPr/>
        </p:nvSpPr>
        <p:spPr>
          <a:xfrm>
            <a:off x="930900" y="4119794"/>
            <a:ext cx="669300" cy="400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000" b="0" i="0" u="none" strike="noStrike" cap="none">
                <a:solidFill>
                  <a:srgbClr val="000000"/>
                </a:solidFill>
                <a:latin typeface="Arial"/>
                <a:ea typeface="Arial"/>
                <a:cs typeface="Arial"/>
                <a:sym typeface="Arial"/>
              </a:rPr>
              <a:t>HE</a:t>
            </a:r>
            <a:endParaRPr sz="2000" b="0" i="0" u="none" strike="noStrike" cap="none">
              <a:solidFill>
                <a:srgbClr val="000000"/>
              </a:solidFill>
              <a:latin typeface="Arial"/>
              <a:ea typeface="Arial"/>
              <a:cs typeface="Arial"/>
              <a:sym typeface="Arial"/>
            </a:endParaRPr>
          </a:p>
        </p:txBody>
      </p:sp>
      <p:pic>
        <p:nvPicPr>
          <p:cNvPr id="419" name="Google Shape;419;p40" descr="Blissymbol made with the symbol of a man with number 3. This means ‘he'"/>
          <p:cNvPicPr preferRelativeResize="0"/>
          <p:nvPr/>
        </p:nvPicPr>
        <p:blipFill rotWithShape="1">
          <a:blip r:embed="rId5">
            <a:alphaModFix/>
          </a:blip>
          <a:srcRect/>
          <a:stretch/>
        </p:blipFill>
        <p:spPr>
          <a:xfrm>
            <a:off x="1600200" y="3393281"/>
            <a:ext cx="1351360" cy="1350169"/>
          </a:xfrm>
          <a:prstGeom prst="rect">
            <a:avLst/>
          </a:prstGeom>
          <a:noFill/>
          <a:ln>
            <a:noFill/>
          </a:ln>
        </p:spPr>
      </p:pic>
      <p:sp>
        <p:nvSpPr>
          <p:cNvPr id="416" name="Google Shape;416;p40"/>
          <p:cNvSpPr txBox="1"/>
          <p:nvPr/>
        </p:nvSpPr>
        <p:spPr>
          <a:xfrm>
            <a:off x="3884700" y="2021525"/>
            <a:ext cx="546300" cy="400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000" b="0" i="0" u="none" strike="noStrike" cap="none">
                <a:solidFill>
                  <a:srgbClr val="000000"/>
                </a:solidFill>
                <a:latin typeface="Arial"/>
                <a:ea typeface="Arial"/>
                <a:cs typeface="Arial"/>
                <a:sym typeface="Arial"/>
              </a:rPr>
              <a:t>ME</a:t>
            </a:r>
            <a:endParaRPr sz="2000" b="0" i="0" u="none" strike="noStrike" cap="none">
              <a:solidFill>
                <a:srgbClr val="000000"/>
              </a:solidFill>
              <a:latin typeface="Arial"/>
              <a:ea typeface="Arial"/>
              <a:cs typeface="Arial"/>
              <a:sym typeface="Arial"/>
            </a:endParaRPr>
          </a:p>
        </p:txBody>
      </p:sp>
      <p:pic>
        <p:nvPicPr>
          <p:cNvPr id="421" name="Google Shape;421;p40" descr="Blissymbol for ‘me'"/>
          <p:cNvPicPr preferRelativeResize="0"/>
          <p:nvPr/>
        </p:nvPicPr>
        <p:blipFill rotWithShape="1">
          <a:blip r:embed="rId6">
            <a:alphaModFix/>
          </a:blip>
          <a:srcRect/>
          <a:stretch/>
        </p:blipFill>
        <p:spPr>
          <a:xfrm>
            <a:off x="4431012" y="1419606"/>
            <a:ext cx="1348978" cy="1350169"/>
          </a:xfrm>
          <a:prstGeom prst="rect">
            <a:avLst/>
          </a:prstGeom>
          <a:noFill/>
          <a:ln>
            <a:noFill/>
          </a:ln>
        </p:spPr>
      </p:pic>
      <p:sp>
        <p:nvSpPr>
          <p:cNvPr id="415" name="Google Shape;415;p40"/>
          <p:cNvSpPr txBox="1"/>
          <p:nvPr/>
        </p:nvSpPr>
        <p:spPr>
          <a:xfrm>
            <a:off x="3776100" y="3815044"/>
            <a:ext cx="923100" cy="400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000" b="0" i="0" u="none" strike="noStrike" cap="none">
                <a:solidFill>
                  <a:srgbClr val="000000"/>
                </a:solidFill>
                <a:latin typeface="Arial"/>
                <a:ea typeface="Arial"/>
                <a:cs typeface="Arial"/>
                <a:sym typeface="Arial"/>
              </a:rPr>
              <a:t>SHE</a:t>
            </a:r>
            <a:endParaRPr sz="2000" b="0" i="0" u="none" strike="noStrike" cap="none">
              <a:solidFill>
                <a:srgbClr val="000000"/>
              </a:solidFill>
              <a:latin typeface="Arial"/>
              <a:ea typeface="Arial"/>
              <a:cs typeface="Arial"/>
              <a:sym typeface="Arial"/>
            </a:endParaRPr>
          </a:p>
        </p:txBody>
      </p:sp>
      <p:pic>
        <p:nvPicPr>
          <p:cNvPr id="420" name="Google Shape;420;p40" descr="Blissymbol made with a combination of a woman and number 3. This means ‘she’."/>
          <p:cNvPicPr preferRelativeResize="0"/>
          <p:nvPr/>
        </p:nvPicPr>
        <p:blipFill rotWithShape="1">
          <a:blip r:embed="rId7">
            <a:alphaModFix/>
          </a:blip>
          <a:srcRect/>
          <a:stretch/>
        </p:blipFill>
        <p:spPr>
          <a:xfrm>
            <a:off x="4610523" y="2992327"/>
            <a:ext cx="1526345" cy="1527675"/>
          </a:xfrm>
          <a:prstGeom prst="rect">
            <a:avLst/>
          </a:prstGeom>
          <a:noFill/>
          <a:ln>
            <a:noFill/>
          </a:ln>
        </p:spPr>
      </p:pic>
      <p:sp>
        <p:nvSpPr>
          <p:cNvPr id="422" name="Google Shape;422;p4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26</a:t>
            </a:fld>
            <a:endParaRPr sz="1000">
              <a:latin typeface="Helvetica Neue"/>
              <a:ea typeface="Helvetica Neue"/>
              <a:cs typeface="Helvetica Neue"/>
              <a:sym typeface="Helvetica Neue"/>
            </a:endParaRPr>
          </a:p>
        </p:txBody>
      </p:sp>
      <p:sp>
        <p:nvSpPr>
          <p:cNvPr id="423" name="Google Shape;423;p4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1">
            <a:extLst>
              <a:ext uri="{C183D7F6-B498-43B3-948B-1728B52AA6E4}">
                <adec:decorative xmlns:adec="http://schemas.microsoft.com/office/drawing/2017/decorative" val="1"/>
              </a:ext>
            </a:extLst>
          </p:cNvPr>
          <p:cNvSpPr/>
          <p:nvPr/>
        </p:nvSpPr>
        <p:spPr>
          <a:xfrm>
            <a:off x="0" y="4068375"/>
            <a:ext cx="69042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p41"/>
          <p:cNvSpPr txBox="1">
            <a:spLocks noGrp="1"/>
          </p:cNvSpPr>
          <p:nvPr>
            <p:ph type="title" idx="4294967295"/>
          </p:nvPr>
        </p:nvSpPr>
        <p:spPr>
          <a:xfrm>
            <a:off x="386800" y="431250"/>
            <a:ext cx="3733800" cy="3693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3200"/>
              <a:buFont typeface="Arial"/>
              <a:buNone/>
            </a:pPr>
            <a:r>
              <a:rPr lang="en-US" sz="1800" b="0" i="0" u="none" strike="noStrike" cap="none">
                <a:solidFill>
                  <a:srgbClr val="F5B301"/>
                </a:solidFill>
                <a:latin typeface="Arial"/>
                <a:ea typeface="Arial"/>
                <a:cs typeface="Arial"/>
                <a:sym typeface="Arial"/>
              </a:rPr>
              <a:t>Mother </a:t>
            </a:r>
            <a:r>
              <a:rPr lang="en-US" sz="1800" b="0" i="0" u="none" strike="noStrike" cap="none">
                <a:solidFill>
                  <a:srgbClr val="000000"/>
                </a:solidFill>
                <a:latin typeface="Arial"/>
                <a:ea typeface="Arial"/>
                <a:cs typeface="Arial"/>
                <a:sym typeface="Arial"/>
              </a:rPr>
              <a:t>and other family members</a:t>
            </a:r>
            <a:endParaRPr/>
          </a:p>
        </p:txBody>
      </p:sp>
      <p:pic>
        <p:nvPicPr>
          <p:cNvPr id="430" name="Google Shape;430;p41" descr="Bliss word for mother"/>
          <p:cNvPicPr preferRelativeResize="0"/>
          <p:nvPr/>
        </p:nvPicPr>
        <p:blipFill rotWithShape="1">
          <a:blip r:embed="rId3">
            <a:alphaModFix/>
          </a:blip>
          <a:srcRect/>
          <a:stretch/>
        </p:blipFill>
        <p:spPr>
          <a:xfrm>
            <a:off x="76200" y="571950"/>
            <a:ext cx="1296485" cy="1295346"/>
          </a:xfrm>
          <a:prstGeom prst="rect">
            <a:avLst/>
          </a:prstGeom>
          <a:noFill/>
          <a:ln>
            <a:noFill/>
          </a:ln>
        </p:spPr>
      </p:pic>
      <p:sp>
        <p:nvSpPr>
          <p:cNvPr id="436" name="Google Shape;436;p41"/>
          <p:cNvSpPr txBox="1"/>
          <p:nvPr/>
        </p:nvSpPr>
        <p:spPr>
          <a:xfrm>
            <a:off x="328537" y="1943500"/>
            <a:ext cx="9174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i="0" u="none" strike="noStrike" cap="none">
                <a:solidFill>
                  <a:srgbClr val="313131"/>
                </a:solidFill>
                <a:latin typeface="Arial"/>
                <a:ea typeface="Arial"/>
                <a:cs typeface="Arial"/>
                <a:sym typeface="Arial"/>
              </a:rPr>
              <a:t>MOTHER</a:t>
            </a:r>
            <a:endParaRPr sz="1300" b="0" i="0" u="none" strike="noStrike" cap="none">
              <a:solidFill>
                <a:srgbClr val="313131"/>
              </a:solidFill>
              <a:latin typeface="Arial"/>
              <a:ea typeface="Arial"/>
              <a:cs typeface="Arial"/>
              <a:sym typeface="Arial"/>
            </a:endParaRPr>
          </a:p>
        </p:txBody>
      </p:sp>
      <p:pic>
        <p:nvPicPr>
          <p:cNvPr id="431" name="Google Shape;431;p41" descr="Blissymbol for Father"/>
          <p:cNvPicPr preferRelativeResize="0"/>
          <p:nvPr/>
        </p:nvPicPr>
        <p:blipFill rotWithShape="1">
          <a:blip r:embed="rId4">
            <a:alphaModFix/>
          </a:blip>
          <a:srcRect/>
          <a:stretch/>
        </p:blipFill>
        <p:spPr>
          <a:xfrm>
            <a:off x="1175880" y="592511"/>
            <a:ext cx="1296485" cy="1295346"/>
          </a:xfrm>
          <a:prstGeom prst="rect">
            <a:avLst/>
          </a:prstGeom>
          <a:noFill/>
          <a:ln>
            <a:noFill/>
          </a:ln>
        </p:spPr>
      </p:pic>
      <p:sp>
        <p:nvSpPr>
          <p:cNvPr id="437" name="Google Shape;437;p41"/>
          <p:cNvSpPr txBox="1"/>
          <p:nvPr/>
        </p:nvSpPr>
        <p:spPr>
          <a:xfrm>
            <a:off x="1410262" y="1943500"/>
            <a:ext cx="9510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i="0" u="none" strike="noStrike" cap="none">
                <a:solidFill>
                  <a:srgbClr val="313131"/>
                </a:solidFill>
                <a:latin typeface="Arial"/>
                <a:ea typeface="Arial"/>
                <a:cs typeface="Arial"/>
                <a:sym typeface="Arial"/>
              </a:rPr>
              <a:t>FATHER</a:t>
            </a:r>
            <a:endParaRPr sz="1300" b="0" i="0" u="none" strike="noStrike" cap="none">
              <a:solidFill>
                <a:srgbClr val="313131"/>
              </a:solidFill>
              <a:latin typeface="Arial"/>
              <a:ea typeface="Arial"/>
              <a:cs typeface="Arial"/>
              <a:sym typeface="Arial"/>
            </a:endParaRPr>
          </a:p>
        </p:txBody>
      </p:sp>
      <p:pic>
        <p:nvPicPr>
          <p:cNvPr id="432" name="Google Shape;432;p41" descr="Blissymbol of Sister"/>
          <p:cNvPicPr preferRelativeResize="0"/>
          <p:nvPr/>
        </p:nvPicPr>
        <p:blipFill rotWithShape="1">
          <a:blip r:embed="rId5">
            <a:alphaModFix/>
          </a:blip>
          <a:srcRect/>
          <a:stretch/>
        </p:blipFill>
        <p:spPr>
          <a:xfrm>
            <a:off x="2196266" y="571950"/>
            <a:ext cx="1296485" cy="1295346"/>
          </a:xfrm>
          <a:prstGeom prst="rect">
            <a:avLst/>
          </a:prstGeom>
          <a:noFill/>
          <a:ln>
            <a:noFill/>
          </a:ln>
        </p:spPr>
      </p:pic>
      <p:sp>
        <p:nvSpPr>
          <p:cNvPr id="438" name="Google Shape;438;p41"/>
          <p:cNvSpPr txBox="1"/>
          <p:nvPr/>
        </p:nvSpPr>
        <p:spPr>
          <a:xfrm>
            <a:off x="2466837" y="1943500"/>
            <a:ext cx="9174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i="0" u="none" strike="noStrike" cap="none">
                <a:solidFill>
                  <a:srgbClr val="313131"/>
                </a:solidFill>
                <a:latin typeface="Arial"/>
                <a:ea typeface="Arial"/>
                <a:cs typeface="Arial"/>
                <a:sym typeface="Arial"/>
              </a:rPr>
              <a:t>SISTER</a:t>
            </a:r>
            <a:endParaRPr sz="1300" b="0" i="0" u="none" strike="noStrike" cap="none">
              <a:solidFill>
                <a:srgbClr val="313131"/>
              </a:solidFill>
              <a:latin typeface="Arial"/>
              <a:ea typeface="Arial"/>
              <a:cs typeface="Arial"/>
              <a:sym typeface="Arial"/>
            </a:endParaRPr>
          </a:p>
        </p:txBody>
      </p:sp>
      <p:pic>
        <p:nvPicPr>
          <p:cNvPr id="433" name="Google Shape;433;p41" descr="Blissymbol for Brother"/>
          <p:cNvPicPr preferRelativeResize="0"/>
          <p:nvPr/>
        </p:nvPicPr>
        <p:blipFill rotWithShape="1">
          <a:blip r:embed="rId6">
            <a:alphaModFix/>
          </a:blip>
          <a:srcRect/>
          <a:stretch/>
        </p:blipFill>
        <p:spPr>
          <a:xfrm>
            <a:off x="3551433" y="592500"/>
            <a:ext cx="1296485" cy="1295346"/>
          </a:xfrm>
          <a:prstGeom prst="rect">
            <a:avLst/>
          </a:prstGeom>
          <a:noFill/>
          <a:ln>
            <a:noFill/>
          </a:ln>
        </p:spPr>
      </p:pic>
      <p:sp>
        <p:nvSpPr>
          <p:cNvPr id="439" name="Google Shape;439;p41"/>
          <p:cNvSpPr txBox="1"/>
          <p:nvPr/>
        </p:nvSpPr>
        <p:spPr>
          <a:xfrm>
            <a:off x="3551433" y="1943500"/>
            <a:ext cx="11709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i="0" u="none" strike="noStrike" cap="none">
                <a:solidFill>
                  <a:srgbClr val="313131"/>
                </a:solidFill>
                <a:latin typeface="Arial"/>
                <a:ea typeface="Arial"/>
                <a:cs typeface="Arial"/>
                <a:sym typeface="Arial"/>
              </a:rPr>
              <a:t>BROTHER</a:t>
            </a:r>
            <a:endParaRPr sz="1300" b="0" i="0" u="none" strike="noStrike" cap="none">
              <a:solidFill>
                <a:srgbClr val="313131"/>
              </a:solidFill>
              <a:latin typeface="Arial"/>
              <a:ea typeface="Arial"/>
              <a:cs typeface="Arial"/>
              <a:sym typeface="Arial"/>
            </a:endParaRPr>
          </a:p>
        </p:txBody>
      </p:sp>
      <p:pic>
        <p:nvPicPr>
          <p:cNvPr id="434" name="Google Shape;434;p41" descr="Blissymbol for Grandmother"/>
          <p:cNvPicPr preferRelativeResize="0"/>
          <p:nvPr/>
        </p:nvPicPr>
        <p:blipFill rotWithShape="1">
          <a:blip r:embed="rId7">
            <a:alphaModFix/>
          </a:blip>
          <a:srcRect/>
          <a:stretch/>
        </p:blipFill>
        <p:spPr>
          <a:xfrm>
            <a:off x="5193601" y="626779"/>
            <a:ext cx="1296485" cy="1295346"/>
          </a:xfrm>
          <a:prstGeom prst="rect">
            <a:avLst/>
          </a:prstGeom>
          <a:noFill/>
          <a:ln>
            <a:noFill/>
          </a:ln>
        </p:spPr>
      </p:pic>
      <p:sp>
        <p:nvSpPr>
          <p:cNvPr id="440" name="Google Shape;440;p41"/>
          <p:cNvSpPr txBox="1"/>
          <p:nvPr/>
        </p:nvSpPr>
        <p:spPr>
          <a:xfrm>
            <a:off x="5153725" y="1943500"/>
            <a:ext cx="19839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i="0" u="none" strike="noStrike" cap="none">
                <a:solidFill>
                  <a:srgbClr val="313131"/>
                </a:solidFill>
                <a:latin typeface="Arial"/>
                <a:ea typeface="Arial"/>
                <a:cs typeface="Arial"/>
                <a:sym typeface="Arial"/>
              </a:rPr>
              <a:t>GRANDMOTHER</a:t>
            </a:r>
            <a:endParaRPr sz="1300" b="0" i="0" u="none" strike="noStrike" cap="none">
              <a:solidFill>
                <a:srgbClr val="313131"/>
              </a:solidFill>
              <a:latin typeface="Arial"/>
              <a:ea typeface="Arial"/>
              <a:cs typeface="Arial"/>
              <a:sym typeface="Arial"/>
            </a:endParaRPr>
          </a:p>
        </p:txBody>
      </p:sp>
      <p:pic>
        <p:nvPicPr>
          <p:cNvPr id="435" name="Google Shape;435;p41" descr="Blissymbol for Grandfather"/>
          <p:cNvPicPr preferRelativeResize="0"/>
          <p:nvPr/>
        </p:nvPicPr>
        <p:blipFill rotWithShape="1">
          <a:blip r:embed="rId8">
            <a:alphaModFix/>
          </a:blip>
          <a:srcRect/>
          <a:stretch/>
        </p:blipFill>
        <p:spPr>
          <a:xfrm>
            <a:off x="6903970" y="626779"/>
            <a:ext cx="1294200" cy="1295346"/>
          </a:xfrm>
          <a:prstGeom prst="rect">
            <a:avLst/>
          </a:prstGeom>
          <a:noFill/>
          <a:ln>
            <a:noFill/>
          </a:ln>
        </p:spPr>
      </p:pic>
      <p:sp>
        <p:nvSpPr>
          <p:cNvPr id="441" name="Google Shape;441;p41"/>
          <p:cNvSpPr txBox="1"/>
          <p:nvPr/>
        </p:nvSpPr>
        <p:spPr>
          <a:xfrm>
            <a:off x="6891001" y="1943500"/>
            <a:ext cx="1594200" cy="292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300" b="1">
                <a:solidFill>
                  <a:srgbClr val="313131"/>
                </a:solidFill>
              </a:rPr>
              <a:t>GRANDFATHER</a:t>
            </a:r>
            <a:endParaRPr sz="1300" b="0" i="0" u="none" strike="noStrike" cap="none">
              <a:solidFill>
                <a:srgbClr val="313131"/>
              </a:solidFill>
              <a:latin typeface="Arial"/>
              <a:ea typeface="Arial"/>
              <a:cs typeface="Arial"/>
              <a:sym typeface="Arial"/>
            </a:endParaRPr>
          </a:p>
        </p:txBody>
      </p:sp>
      <p:sp>
        <p:nvSpPr>
          <p:cNvPr id="442" name="Google Shape;442;p41"/>
          <p:cNvSpPr txBox="1"/>
          <p:nvPr/>
        </p:nvSpPr>
        <p:spPr>
          <a:xfrm>
            <a:off x="265725" y="2718388"/>
            <a:ext cx="5441700" cy="3693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0000"/>
              </a:buClr>
              <a:buSzPts val="2800"/>
              <a:buFont typeface="Arial"/>
              <a:buNone/>
            </a:pPr>
            <a:r>
              <a:rPr lang="en-US" sz="1800" b="1" i="0" u="none" strike="noStrike" cap="none">
                <a:solidFill>
                  <a:srgbClr val="313131"/>
                </a:solidFill>
                <a:latin typeface="Arial"/>
                <a:ea typeface="Arial"/>
                <a:cs typeface="Arial"/>
                <a:sym typeface="Arial"/>
              </a:rPr>
              <a:t>They are all derived from the Bliss-characters …</a:t>
            </a:r>
            <a:endParaRPr sz="400" b="0" i="0" u="none" strike="noStrike" cap="none">
              <a:solidFill>
                <a:srgbClr val="313131"/>
              </a:solidFill>
              <a:latin typeface="Arial"/>
              <a:ea typeface="Arial"/>
              <a:cs typeface="Arial"/>
              <a:sym typeface="Arial"/>
            </a:endParaRPr>
          </a:p>
        </p:txBody>
      </p:sp>
      <p:pic>
        <p:nvPicPr>
          <p:cNvPr id="443" name="Google Shape;443;p41" descr="Blissymbol for Protection "/>
          <p:cNvPicPr preferRelativeResize="0"/>
          <p:nvPr/>
        </p:nvPicPr>
        <p:blipFill rotWithShape="1">
          <a:blip r:embed="rId9">
            <a:alphaModFix/>
          </a:blip>
          <a:srcRect/>
          <a:stretch/>
        </p:blipFill>
        <p:spPr>
          <a:xfrm>
            <a:off x="173888" y="2893585"/>
            <a:ext cx="1226667" cy="1225590"/>
          </a:xfrm>
          <a:prstGeom prst="rect">
            <a:avLst/>
          </a:prstGeom>
          <a:noFill/>
          <a:ln>
            <a:noFill/>
          </a:ln>
        </p:spPr>
      </p:pic>
      <p:sp>
        <p:nvSpPr>
          <p:cNvPr id="446" name="Google Shape;446;p41"/>
          <p:cNvSpPr txBox="1"/>
          <p:nvPr/>
        </p:nvSpPr>
        <p:spPr>
          <a:xfrm>
            <a:off x="269425" y="4162425"/>
            <a:ext cx="10356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protection</a:t>
            </a:r>
            <a:endParaRPr sz="1500" b="0" i="0" u="none" strike="noStrike" cap="none">
              <a:solidFill>
                <a:srgbClr val="313131"/>
              </a:solidFill>
              <a:latin typeface="Arial"/>
              <a:ea typeface="Arial"/>
              <a:cs typeface="Arial"/>
              <a:sym typeface="Arial"/>
            </a:endParaRPr>
          </a:p>
        </p:txBody>
      </p:sp>
      <p:pic>
        <p:nvPicPr>
          <p:cNvPr id="444" name="Google Shape;444;p41" descr="Blissymbol for woman"/>
          <p:cNvPicPr preferRelativeResize="0"/>
          <p:nvPr/>
        </p:nvPicPr>
        <p:blipFill rotWithShape="1">
          <a:blip r:embed="rId10">
            <a:alphaModFix/>
          </a:blip>
          <a:srcRect/>
          <a:stretch/>
        </p:blipFill>
        <p:spPr>
          <a:xfrm>
            <a:off x="1210794" y="2824050"/>
            <a:ext cx="1226667" cy="1225590"/>
          </a:xfrm>
          <a:prstGeom prst="rect">
            <a:avLst/>
          </a:prstGeom>
          <a:noFill/>
          <a:ln>
            <a:noFill/>
          </a:ln>
        </p:spPr>
      </p:pic>
      <p:sp>
        <p:nvSpPr>
          <p:cNvPr id="447" name="Google Shape;447;p41"/>
          <p:cNvSpPr txBox="1"/>
          <p:nvPr/>
        </p:nvSpPr>
        <p:spPr>
          <a:xfrm>
            <a:off x="1485100" y="4162425"/>
            <a:ext cx="8013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woman</a:t>
            </a:r>
            <a:endParaRPr sz="1500" b="0" i="0" u="none" strike="noStrike" cap="none">
              <a:solidFill>
                <a:srgbClr val="313131"/>
              </a:solidFill>
              <a:latin typeface="Arial"/>
              <a:ea typeface="Arial"/>
              <a:cs typeface="Arial"/>
              <a:sym typeface="Arial"/>
            </a:endParaRPr>
          </a:p>
        </p:txBody>
      </p:sp>
      <p:pic>
        <p:nvPicPr>
          <p:cNvPr id="445" name="Google Shape;445;p41" descr="Blissymbol for a Man."/>
          <p:cNvPicPr preferRelativeResize="0"/>
          <p:nvPr/>
        </p:nvPicPr>
        <p:blipFill rotWithShape="1">
          <a:blip r:embed="rId11">
            <a:alphaModFix/>
          </a:blip>
          <a:srcRect/>
          <a:stretch/>
        </p:blipFill>
        <p:spPr>
          <a:xfrm>
            <a:off x="2237945" y="2772179"/>
            <a:ext cx="1226667" cy="1225590"/>
          </a:xfrm>
          <a:prstGeom prst="rect">
            <a:avLst/>
          </a:prstGeom>
          <a:noFill/>
          <a:ln>
            <a:noFill/>
          </a:ln>
        </p:spPr>
      </p:pic>
      <p:sp>
        <p:nvSpPr>
          <p:cNvPr id="448" name="Google Shape;448;p41"/>
          <p:cNvSpPr txBox="1"/>
          <p:nvPr/>
        </p:nvSpPr>
        <p:spPr>
          <a:xfrm>
            <a:off x="2621653" y="4162425"/>
            <a:ext cx="5526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man</a:t>
            </a:r>
            <a:endParaRPr sz="1500" b="0" i="0" u="none" strike="noStrike" cap="none">
              <a:solidFill>
                <a:srgbClr val="313131"/>
              </a:solidFill>
              <a:latin typeface="Arial"/>
              <a:ea typeface="Arial"/>
              <a:cs typeface="Arial"/>
              <a:sym typeface="Arial"/>
            </a:endParaRPr>
          </a:p>
        </p:txBody>
      </p:sp>
      <p:pic>
        <p:nvPicPr>
          <p:cNvPr id="453" name="Google Shape;453;p41" descr="Blissymbol for parent."/>
          <p:cNvPicPr preferRelativeResize="0"/>
          <p:nvPr/>
        </p:nvPicPr>
        <p:blipFill rotWithShape="1">
          <a:blip r:embed="rId12">
            <a:alphaModFix/>
          </a:blip>
          <a:srcRect/>
          <a:stretch/>
        </p:blipFill>
        <p:spPr>
          <a:xfrm>
            <a:off x="3350762" y="2824056"/>
            <a:ext cx="1224504" cy="1225590"/>
          </a:xfrm>
          <a:prstGeom prst="rect">
            <a:avLst/>
          </a:prstGeom>
          <a:noFill/>
          <a:ln>
            <a:noFill/>
          </a:ln>
        </p:spPr>
      </p:pic>
      <p:sp>
        <p:nvSpPr>
          <p:cNvPr id="454" name="Google Shape;454;p41"/>
          <p:cNvSpPr txBox="1"/>
          <p:nvPr/>
        </p:nvSpPr>
        <p:spPr>
          <a:xfrm>
            <a:off x="3670513" y="4162425"/>
            <a:ext cx="7374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parent</a:t>
            </a:r>
            <a:endParaRPr sz="1500" b="0" i="0" u="none" strike="noStrike" cap="none">
              <a:solidFill>
                <a:srgbClr val="313131"/>
              </a:solidFill>
              <a:latin typeface="Arial"/>
              <a:ea typeface="Arial"/>
              <a:cs typeface="Arial"/>
              <a:sym typeface="Arial"/>
            </a:endParaRPr>
          </a:p>
        </p:txBody>
      </p:sp>
      <p:pic>
        <p:nvPicPr>
          <p:cNvPr id="452" name="Google Shape;452;p41" descr="A triangle. it represents creation in Blissymbolics."/>
          <p:cNvPicPr preferRelativeResize="0"/>
          <p:nvPr/>
        </p:nvPicPr>
        <p:blipFill rotWithShape="1">
          <a:blip r:embed="rId13">
            <a:alphaModFix/>
          </a:blip>
          <a:srcRect/>
          <a:stretch/>
        </p:blipFill>
        <p:spPr>
          <a:xfrm>
            <a:off x="4564084" y="2824056"/>
            <a:ext cx="1226667" cy="1225590"/>
          </a:xfrm>
          <a:prstGeom prst="rect">
            <a:avLst/>
          </a:prstGeom>
          <a:noFill/>
          <a:ln>
            <a:noFill/>
          </a:ln>
        </p:spPr>
      </p:pic>
      <p:sp>
        <p:nvSpPr>
          <p:cNvPr id="450" name="Google Shape;450;p41"/>
          <p:cNvSpPr txBox="1"/>
          <p:nvPr/>
        </p:nvSpPr>
        <p:spPr>
          <a:xfrm>
            <a:off x="4904175" y="4192200"/>
            <a:ext cx="8676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creation</a:t>
            </a:r>
            <a:endParaRPr sz="1500" b="0" i="0" u="none" strike="noStrike" cap="none">
              <a:solidFill>
                <a:srgbClr val="313131"/>
              </a:solidFill>
              <a:latin typeface="Arial"/>
              <a:ea typeface="Arial"/>
              <a:cs typeface="Arial"/>
              <a:sym typeface="Arial"/>
            </a:endParaRPr>
          </a:p>
        </p:txBody>
      </p:sp>
      <p:pic>
        <p:nvPicPr>
          <p:cNvPr id="449" name="Google Shape;449;p41" descr="Blissymbol for ‘Action”."/>
          <p:cNvPicPr preferRelativeResize="0"/>
          <p:nvPr/>
        </p:nvPicPr>
        <p:blipFill rotWithShape="1">
          <a:blip r:embed="rId14">
            <a:alphaModFix/>
          </a:blip>
          <a:srcRect/>
          <a:stretch/>
        </p:blipFill>
        <p:spPr>
          <a:xfrm>
            <a:off x="5688346" y="2824056"/>
            <a:ext cx="1224504" cy="1225590"/>
          </a:xfrm>
          <a:prstGeom prst="rect">
            <a:avLst/>
          </a:prstGeom>
          <a:noFill/>
          <a:ln>
            <a:noFill/>
          </a:ln>
        </p:spPr>
      </p:pic>
      <p:sp>
        <p:nvSpPr>
          <p:cNvPr id="451" name="Google Shape;451;p41"/>
          <p:cNvSpPr txBox="1"/>
          <p:nvPr/>
        </p:nvSpPr>
        <p:spPr>
          <a:xfrm>
            <a:off x="6052349" y="4192200"/>
            <a:ext cx="801300" cy="32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400"/>
              <a:buFont typeface="Arial"/>
              <a:buNone/>
            </a:pPr>
            <a:r>
              <a:rPr lang="en-US" sz="1500" b="1" i="0" u="none" strike="noStrike" cap="none">
                <a:solidFill>
                  <a:srgbClr val="313131"/>
                </a:solidFill>
                <a:latin typeface="Arial"/>
                <a:ea typeface="Arial"/>
                <a:cs typeface="Arial"/>
                <a:sym typeface="Arial"/>
              </a:rPr>
              <a:t>action</a:t>
            </a:r>
            <a:endParaRPr sz="1500" b="0" i="0" u="none" strike="noStrike" cap="none">
              <a:solidFill>
                <a:srgbClr val="313131"/>
              </a:solidFill>
              <a:latin typeface="Arial"/>
              <a:ea typeface="Arial"/>
              <a:cs typeface="Arial"/>
              <a:sym typeface="Arial"/>
            </a:endParaRPr>
          </a:p>
        </p:txBody>
      </p:sp>
      <p:sp>
        <p:nvSpPr>
          <p:cNvPr id="455" name="Google Shape;455;p4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27</a:t>
            </a:fld>
            <a:endParaRPr sz="1000">
              <a:latin typeface="Helvetica Neue"/>
              <a:ea typeface="Helvetica Neue"/>
              <a:cs typeface="Helvetica Neue"/>
              <a:sym typeface="Helvetica Neue"/>
            </a:endParaRPr>
          </a:p>
        </p:txBody>
      </p:sp>
      <p:sp>
        <p:nvSpPr>
          <p:cNvPr id="456" name="Google Shape;456;p4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2"/>
          <p:cNvSpPr txBox="1">
            <a:spLocks noGrp="1"/>
          </p:cNvSpPr>
          <p:nvPr>
            <p:ph type="title" idx="4294967295"/>
          </p:nvPr>
        </p:nvSpPr>
        <p:spPr>
          <a:xfrm>
            <a:off x="507325" y="735306"/>
            <a:ext cx="6013500" cy="1172588"/>
          </a:xfrm>
          <a:prstGeom prst="rect">
            <a:avLst/>
          </a:prstGeom>
          <a:noFill/>
          <a:ln>
            <a:noFill/>
          </a:ln>
        </p:spPr>
        <p:txBody>
          <a:bodyPr spcFirstLastPara="1" wrap="square" lIns="45700" tIns="45700" rIns="45700" bIns="45700" anchor="ctr" anchorCtr="0">
            <a:spAutoFit/>
          </a:bodyPr>
          <a:lstStyle/>
          <a:p>
            <a:pPr marL="0" marR="0" lvl="0" indent="0" algn="l" rtl="0">
              <a:lnSpc>
                <a:spcPct val="130000"/>
              </a:lnSpc>
              <a:spcBef>
                <a:spcPts val="0"/>
              </a:spcBef>
              <a:spcAft>
                <a:spcPts val="0"/>
              </a:spcAft>
              <a:buClr>
                <a:srgbClr val="000000"/>
              </a:buClr>
              <a:buSzPts val="2300"/>
              <a:buFont typeface="Arial"/>
              <a:buNone/>
            </a:pPr>
            <a:r>
              <a:rPr lang="en-US" sz="1800" b="0" i="0" u="none" strike="noStrike" cap="none">
                <a:solidFill>
                  <a:srgbClr val="000000"/>
                </a:solidFill>
                <a:latin typeface="Helvetica Neue"/>
                <a:ea typeface="Helvetica Neue"/>
                <a:cs typeface="Helvetica Neue"/>
                <a:sym typeface="Helvetica Neue"/>
              </a:rPr>
              <a:t>In addition to the grammar capabilities in </a:t>
            </a:r>
            <a:r>
              <a:rPr lang="en-US" sz="1800" b="0" i="0" u="none" strike="noStrike" cap="none" err="1">
                <a:solidFill>
                  <a:srgbClr val="000000"/>
                </a:solidFill>
                <a:latin typeface="Helvetica Neue"/>
                <a:ea typeface="Helvetica Neue"/>
                <a:cs typeface="Helvetica Neue"/>
                <a:sym typeface="Helvetica Neue"/>
              </a:rPr>
              <a:t>Blissymbolics</a:t>
            </a:r>
            <a:r>
              <a:rPr lang="en-US" sz="1800" b="0" i="0" u="none" strike="noStrike" cap="none">
                <a:solidFill>
                  <a:srgbClr val="000000"/>
                </a:solidFill>
                <a:latin typeface="Helvetica Neue"/>
                <a:ea typeface="Helvetica Neue"/>
                <a:cs typeface="Helvetica Neue"/>
                <a:sym typeface="Helvetica Neue"/>
              </a:rPr>
              <a:t>, </a:t>
            </a:r>
            <a:endParaRPr/>
          </a:p>
          <a:p>
            <a:pPr marL="0" marR="0" lvl="0" indent="0" algn="l" rtl="0">
              <a:lnSpc>
                <a:spcPct val="130000"/>
              </a:lnSpc>
              <a:spcBef>
                <a:spcPts val="0"/>
              </a:spcBef>
              <a:spcAft>
                <a:spcPts val="0"/>
              </a:spcAft>
              <a:buClr>
                <a:srgbClr val="000000"/>
              </a:buClr>
              <a:buSzPts val="2300"/>
              <a:buFont typeface="Arial"/>
              <a:buNone/>
            </a:pPr>
            <a:r>
              <a:rPr lang="en-US" sz="1800" b="0" i="0" u="none" strike="noStrike" cap="none">
                <a:solidFill>
                  <a:srgbClr val="000000"/>
                </a:solidFill>
                <a:latin typeface="Helvetica Neue"/>
                <a:ea typeface="Helvetica Neue"/>
                <a:cs typeface="Helvetica Neue"/>
                <a:sym typeface="Helvetica Neue"/>
              </a:rPr>
              <a:t>here are Bliss strategies that enable the user to expand their vocabulary.</a:t>
            </a:r>
            <a:endParaRPr/>
          </a:p>
        </p:txBody>
      </p:sp>
      <p:sp>
        <p:nvSpPr>
          <p:cNvPr id="462" name="Google Shape;462;p4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28</a:t>
            </a:fld>
            <a:endParaRPr sz="1000">
              <a:latin typeface="Helvetica Neue"/>
              <a:ea typeface="Helvetica Neue"/>
              <a:cs typeface="Helvetica Neue"/>
              <a:sym typeface="Helvetica Neue"/>
            </a:endParaRPr>
          </a:p>
        </p:txBody>
      </p:sp>
      <p:sp>
        <p:nvSpPr>
          <p:cNvPr id="463" name="Google Shape;463;p4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70" name="Google Shape;470;p43"/>
          <p:cNvSpPr txBox="1">
            <a:spLocks noGrp="1"/>
          </p:cNvSpPr>
          <p:nvPr>
            <p:ph type="title" idx="4294967295"/>
          </p:nvPr>
        </p:nvSpPr>
        <p:spPr>
          <a:xfrm>
            <a:off x="345425" y="409375"/>
            <a:ext cx="5719800" cy="3540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1700" b="1" i="0" u="none" strike="noStrike" cap="none">
                <a:solidFill>
                  <a:srgbClr val="000000"/>
                </a:solidFill>
                <a:latin typeface="Arial"/>
                <a:ea typeface="Arial"/>
                <a:cs typeface="Arial"/>
                <a:sym typeface="Arial"/>
              </a:rPr>
              <a:t>The two most frequently used strategies are:</a:t>
            </a:r>
            <a:endParaRPr sz="1700" b="0" i="0" u="none" strike="noStrike" cap="none">
              <a:solidFill>
                <a:srgbClr val="000000"/>
              </a:solidFill>
              <a:latin typeface="Arial"/>
              <a:ea typeface="Arial"/>
              <a:cs typeface="Arial"/>
              <a:sym typeface="Arial"/>
            </a:endParaRPr>
          </a:p>
        </p:txBody>
      </p:sp>
      <p:pic>
        <p:nvPicPr>
          <p:cNvPr id="471" name="Google Shape;471;p43" descr="Symbol for &quot;Opposite&quot; in Bliss"/>
          <p:cNvPicPr preferRelativeResize="0"/>
          <p:nvPr/>
        </p:nvPicPr>
        <p:blipFill rotWithShape="1">
          <a:blip r:embed="rId3">
            <a:alphaModFix/>
          </a:blip>
          <a:srcRect/>
          <a:stretch/>
        </p:blipFill>
        <p:spPr>
          <a:xfrm>
            <a:off x="659025" y="525438"/>
            <a:ext cx="1351360" cy="1350169"/>
          </a:xfrm>
          <a:prstGeom prst="rect">
            <a:avLst/>
          </a:prstGeom>
          <a:noFill/>
          <a:ln>
            <a:noFill/>
          </a:ln>
        </p:spPr>
      </p:pic>
      <p:sp>
        <p:nvSpPr>
          <p:cNvPr id="468" name="Google Shape;468;p43" descr="Opposite Meaning"/>
          <p:cNvSpPr/>
          <p:nvPr/>
        </p:nvSpPr>
        <p:spPr>
          <a:xfrm>
            <a:off x="3269776" y="1483100"/>
            <a:ext cx="36054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73" name="Google Shape;473;p43" descr="blissymbol used for &quot;Combine Strategy&quot;. This symbol is used to produce new Bliss-words"/>
          <p:cNvGrpSpPr/>
          <p:nvPr/>
        </p:nvGrpSpPr>
        <p:grpSpPr>
          <a:xfrm>
            <a:off x="226625" y="2714012"/>
            <a:ext cx="2754515" cy="1350169"/>
            <a:chOff x="226625" y="2714012"/>
            <a:chExt cx="2754515" cy="1350169"/>
          </a:xfrm>
        </p:grpSpPr>
        <p:pic>
          <p:nvPicPr>
            <p:cNvPr id="474" name="Google Shape;474;p43" descr="blissymbol used for &quot;Combine Strategy&quot;. This symbol is used to produce new Bliss-words"/>
            <p:cNvPicPr preferRelativeResize="0"/>
            <p:nvPr/>
          </p:nvPicPr>
          <p:blipFill rotWithShape="1">
            <a:blip r:embed="rId4">
              <a:alphaModFix/>
            </a:blip>
            <a:srcRect/>
            <a:stretch/>
          </p:blipFill>
          <p:spPr>
            <a:xfrm>
              <a:off x="1632162" y="2714012"/>
              <a:ext cx="1348978" cy="1350169"/>
            </a:xfrm>
            <a:prstGeom prst="rect">
              <a:avLst/>
            </a:prstGeom>
            <a:noFill/>
            <a:ln>
              <a:noFill/>
            </a:ln>
          </p:spPr>
        </p:pic>
        <p:pic>
          <p:nvPicPr>
            <p:cNvPr id="475" name="Google Shape;475;p43" descr="blissymbol used for &quot;Combine Strategy&quot;. This symbol is used to produce new Bliss-words"/>
            <p:cNvPicPr preferRelativeResize="0"/>
            <p:nvPr/>
          </p:nvPicPr>
          <p:blipFill rotWithShape="1">
            <a:blip r:embed="rId4">
              <a:alphaModFix/>
            </a:blip>
            <a:srcRect/>
            <a:stretch/>
          </p:blipFill>
          <p:spPr>
            <a:xfrm>
              <a:off x="226625" y="2714012"/>
              <a:ext cx="1351360" cy="1350169"/>
            </a:xfrm>
            <a:prstGeom prst="rect">
              <a:avLst/>
            </a:prstGeom>
            <a:noFill/>
            <a:ln>
              <a:noFill/>
            </a:ln>
          </p:spPr>
        </p:pic>
      </p:grpSp>
      <p:sp>
        <p:nvSpPr>
          <p:cNvPr id="469" name="Google Shape;469;p43">
            <a:extLst>
              <a:ext uri="{C183D7F6-B498-43B3-948B-1728B52AA6E4}">
                <adec:decorative xmlns:adec="http://schemas.microsoft.com/office/drawing/2017/decorative" val="1"/>
              </a:ext>
            </a:extLst>
          </p:cNvPr>
          <p:cNvSpPr/>
          <p:nvPr/>
        </p:nvSpPr>
        <p:spPr>
          <a:xfrm>
            <a:off x="3269775" y="2784250"/>
            <a:ext cx="3605400" cy="8976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43">
            <a:extLst>
              <a:ext uri="{C183D7F6-B498-43B3-948B-1728B52AA6E4}">
                <adec:decorative xmlns:adec="http://schemas.microsoft.com/office/drawing/2017/decorative" val="1"/>
              </a:ext>
            </a:extLst>
          </p:cNvPr>
          <p:cNvSpPr txBox="1"/>
          <p:nvPr/>
        </p:nvSpPr>
        <p:spPr>
          <a:xfrm>
            <a:off x="4033274" y="1554050"/>
            <a:ext cx="2078400" cy="3693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3200"/>
              <a:buFont typeface="Arial"/>
              <a:buNone/>
            </a:pPr>
            <a:r>
              <a:rPr lang="en-US" sz="1800" b="0" i="0" u="none" strike="noStrike" cap="none">
                <a:solidFill>
                  <a:srgbClr val="313131"/>
                </a:solidFill>
                <a:latin typeface="Arial"/>
                <a:ea typeface="Arial"/>
                <a:cs typeface="Arial"/>
                <a:sym typeface="Arial"/>
              </a:rPr>
              <a:t>Opposite </a:t>
            </a:r>
            <a:r>
              <a:rPr lang="en-US" sz="1800" b="1" i="0" u="none" strike="noStrike" cap="none">
                <a:solidFill>
                  <a:srgbClr val="313131"/>
                </a:solidFill>
                <a:latin typeface="Arial"/>
                <a:ea typeface="Arial"/>
                <a:cs typeface="Arial"/>
                <a:sym typeface="Arial"/>
              </a:rPr>
              <a:t>meaning</a:t>
            </a:r>
            <a:endParaRPr sz="1800" b="0" i="0" u="none" strike="noStrike" cap="none">
              <a:solidFill>
                <a:srgbClr val="313131"/>
              </a:solidFill>
              <a:latin typeface="Arial"/>
              <a:ea typeface="Arial"/>
              <a:cs typeface="Arial"/>
              <a:sym typeface="Arial"/>
            </a:endParaRPr>
          </a:p>
        </p:txBody>
      </p:sp>
      <p:sp>
        <p:nvSpPr>
          <p:cNvPr id="476" name="Google Shape;476;p43"/>
          <p:cNvSpPr txBox="1"/>
          <p:nvPr/>
        </p:nvSpPr>
        <p:spPr>
          <a:xfrm>
            <a:off x="3530626" y="2909800"/>
            <a:ext cx="3083700" cy="6465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2800"/>
              <a:buFont typeface="Arial"/>
              <a:buNone/>
            </a:pPr>
            <a:r>
              <a:rPr lang="en-US" sz="1800" b="1" i="0" u="none" strike="noStrike" cap="none">
                <a:solidFill>
                  <a:srgbClr val="313131"/>
                </a:solidFill>
                <a:latin typeface="Arial"/>
                <a:ea typeface="Arial"/>
                <a:cs typeface="Arial"/>
                <a:sym typeface="Arial"/>
              </a:rPr>
              <a:t>Combine strategy to </a:t>
            </a:r>
            <a:endParaRPr sz="1800" b="1" i="0" u="none" strike="noStrike" cap="none">
              <a:solidFill>
                <a:srgbClr val="313131"/>
              </a:solidFill>
              <a:latin typeface="Arial"/>
              <a:ea typeface="Arial"/>
              <a:cs typeface="Arial"/>
              <a:sym typeface="Arial"/>
            </a:endParaRPr>
          </a:p>
          <a:p>
            <a:pPr marL="0" marR="0" lvl="0" indent="0" algn="ctr" rtl="0">
              <a:lnSpc>
                <a:spcPct val="100000"/>
              </a:lnSpc>
              <a:spcBef>
                <a:spcPts val="0"/>
              </a:spcBef>
              <a:spcAft>
                <a:spcPts val="0"/>
              </a:spcAft>
              <a:buClr>
                <a:srgbClr val="0000FF"/>
              </a:buClr>
              <a:buSzPts val="2800"/>
              <a:buFont typeface="Arial"/>
              <a:buNone/>
            </a:pPr>
            <a:r>
              <a:rPr lang="en-US" sz="1800" b="1" i="0" u="none" strike="noStrike" cap="none">
                <a:solidFill>
                  <a:srgbClr val="313131"/>
                </a:solidFill>
                <a:latin typeface="Arial"/>
                <a:ea typeface="Arial"/>
                <a:cs typeface="Arial"/>
                <a:sym typeface="Arial"/>
              </a:rPr>
              <a:t>produce a new Bliss-word</a:t>
            </a:r>
            <a:endParaRPr sz="1800" b="0" i="0" u="none" strike="noStrike" cap="none">
              <a:solidFill>
                <a:srgbClr val="313131"/>
              </a:solidFill>
              <a:latin typeface="Arial"/>
              <a:ea typeface="Arial"/>
              <a:cs typeface="Arial"/>
              <a:sym typeface="Arial"/>
            </a:endParaRPr>
          </a:p>
        </p:txBody>
      </p:sp>
      <p:sp>
        <p:nvSpPr>
          <p:cNvPr id="477" name="Google Shape;477;p4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29</a:t>
            </a:fld>
            <a:endParaRPr sz="1000">
              <a:latin typeface="Helvetica Neue"/>
              <a:ea typeface="Helvetica Neue"/>
              <a:cs typeface="Helvetica Neue"/>
              <a:sym typeface="Helvetica Neue"/>
            </a:endParaRPr>
          </a:p>
        </p:txBody>
      </p:sp>
      <p:sp>
        <p:nvSpPr>
          <p:cNvPr id="478" name="Google Shape;478;p4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5" name="Google Shape;485;p44"/>
          <p:cNvSpPr txBox="1">
            <a:spLocks noGrp="1"/>
          </p:cNvSpPr>
          <p:nvPr>
            <p:ph type="title" idx="4294967295"/>
          </p:nvPr>
        </p:nvSpPr>
        <p:spPr>
          <a:xfrm>
            <a:off x="448653" y="299300"/>
            <a:ext cx="6093300" cy="86173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500" b="1" i="0" u="none" strike="noStrike" cap="none">
                <a:solidFill>
                  <a:schemeClr val="tx1"/>
                </a:solidFill>
                <a:latin typeface="Arial"/>
                <a:ea typeface="Arial"/>
                <a:cs typeface="Arial"/>
                <a:sym typeface="Arial"/>
              </a:rPr>
              <a:t>Examples of Opposite Meaning strategy</a:t>
            </a:r>
            <a:endParaRPr lang="en-US" sz="2500" b="0" i="0" u="none" strike="noStrike" cap="none">
              <a:solidFill>
                <a:schemeClr val="tx1"/>
              </a:solidFill>
              <a:latin typeface="Arial"/>
              <a:ea typeface="Arial"/>
              <a:cs typeface="Arial"/>
              <a:sym typeface="Arial"/>
            </a:endParaRPr>
          </a:p>
        </p:txBody>
      </p:sp>
      <p:grpSp>
        <p:nvGrpSpPr>
          <p:cNvPr id="486" name="Google Shape;486;p44" descr="Opposite of happy is SAD"/>
          <p:cNvGrpSpPr/>
          <p:nvPr/>
        </p:nvGrpSpPr>
        <p:grpSpPr>
          <a:xfrm>
            <a:off x="259687" y="912938"/>
            <a:ext cx="2187075" cy="1460474"/>
            <a:chOff x="-56825" y="915088"/>
            <a:chExt cx="2187075" cy="1460474"/>
          </a:xfrm>
        </p:grpSpPr>
        <p:pic>
          <p:nvPicPr>
            <p:cNvPr id="487" name="Google Shape;487;p44" descr="Blissymbol for Opposite"/>
            <p:cNvPicPr preferRelativeResize="0"/>
            <p:nvPr/>
          </p:nvPicPr>
          <p:blipFill rotWithShape="1">
            <a:blip r:embed="rId3">
              <a:alphaModFix/>
            </a:blip>
            <a:srcRect/>
            <a:stretch/>
          </p:blipFill>
          <p:spPr>
            <a:xfrm>
              <a:off x="-56825" y="915088"/>
              <a:ext cx="1453177" cy="1453175"/>
            </a:xfrm>
            <a:prstGeom prst="rect">
              <a:avLst/>
            </a:prstGeom>
            <a:noFill/>
            <a:ln>
              <a:noFill/>
            </a:ln>
          </p:spPr>
        </p:pic>
        <p:pic>
          <p:nvPicPr>
            <p:cNvPr id="488" name="Google Shape;488;p44" descr="image.pdf"/>
            <p:cNvPicPr preferRelativeResize="0"/>
            <p:nvPr/>
          </p:nvPicPr>
          <p:blipFill rotWithShape="1">
            <a:blip r:embed="rId4">
              <a:alphaModFix/>
            </a:blip>
            <a:srcRect/>
            <a:stretch/>
          </p:blipFill>
          <p:spPr>
            <a:xfrm>
              <a:off x="945366" y="1191725"/>
              <a:ext cx="1184884" cy="1183837"/>
            </a:xfrm>
            <a:prstGeom prst="rect">
              <a:avLst/>
            </a:prstGeom>
            <a:noFill/>
            <a:ln>
              <a:noFill/>
            </a:ln>
          </p:spPr>
        </p:pic>
      </p:grpSp>
      <p:sp>
        <p:nvSpPr>
          <p:cNvPr id="483" name="Google Shape;483;p44">
            <a:extLst>
              <a:ext uri="{C183D7F6-B498-43B3-948B-1728B52AA6E4}">
                <adec:decorative xmlns:adec="http://schemas.microsoft.com/office/drawing/2017/decorative" val="1"/>
              </a:ext>
            </a:extLst>
          </p:cNvPr>
          <p:cNvSpPr/>
          <p:nvPr/>
        </p:nvSpPr>
        <p:spPr>
          <a:xfrm>
            <a:off x="2446762" y="1643175"/>
            <a:ext cx="3519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p44"/>
          <p:cNvSpPr txBox="1"/>
          <p:nvPr/>
        </p:nvSpPr>
        <p:spPr>
          <a:xfrm>
            <a:off x="2828200" y="1714125"/>
            <a:ext cx="27570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1800" b="1" i="0" u="none" strike="noStrike" cap="none">
                <a:solidFill>
                  <a:srgbClr val="313131"/>
                </a:solidFill>
                <a:latin typeface="Arial"/>
                <a:ea typeface="Arial"/>
                <a:cs typeface="Arial"/>
                <a:sym typeface="Arial"/>
              </a:rPr>
              <a:t>Opposite of happy = sad</a:t>
            </a:r>
            <a:endParaRPr sz="1800" b="0" i="0" u="none" strike="noStrike" cap="none">
              <a:solidFill>
                <a:srgbClr val="313131"/>
              </a:solidFill>
              <a:latin typeface="Arial"/>
              <a:ea typeface="Arial"/>
              <a:cs typeface="Arial"/>
              <a:sym typeface="Arial"/>
            </a:endParaRPr>
          </a:p>
        </p:txBody>
      </p:sp>
      <p:pic>
        <p:nvPicPr>
          <p:cNvPr id="493" name="Google Shape;493;p44" descr="Blissymbol for SAD"/>
          <p:cNvPicPr preferRelativeResize="0"/>
          <p:nvPr/>
        </p:nvPicPr>
        <p:blipFill rotWithShape="1">
          <a:blip r:embed="rId5">
            <a:alphaModFix/>
          </a:blip>
          <a:srcRect/>
          <a:stretch/>
        </p:blipFill>
        <p:spPr>
          <a:xfrm>
            <a:off x="6293112" y="1135575"/>
            <a:ext cx="1297251" cy="1296128"/>
          </a:xfrm>
          <a:prstGeom prst="rect">
            <a:avLst/>
          </a:prstGeom>
          <a:noFill/>
          <a:ln>
            <a:noFill/>
          </a:ln>
        </p:spPr>
      </p:pic>
      <p:sp>
        <p:nvSpPr>
          <p:cNvPr id="484" name="Google Shape;484;p44">
            <a:extLst>
              <a:ext uri="{C183D7F6-B498-43B3-948B-1728B52AA6E4}">
                <adec:decorative xmlns:adec="http://schemas.microsoft.com/office/drawing/2017/decorative" val="1"/>
              </a:ext>
            </a:extLst>
          </p:cNvPr>
          <p:cNvSpPr/>
          <p:nvPr/>
        </p:nvSpPr>
        <p:spPr>
          <a:xfrm>
            <a:off x="2457212" y="3171150"/>
            <a:ext cx="3519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0" name="Google Shape;490;p44" descr="Opposite of sad is HAPPY"/>
          <p:cNvGrpSpPr/>
          <p:nvPr/>
        </p:nvGrpSpPr>
        <p:grpSpPr>
          <a:xfrm>
            <a:off x="-56825" y="2362225"/>
            <a:ext cx="2394479" cy="1591000"/>
            <a:chOff x="-56825" y="2362225"/>
            <a:chExt cx="2394479" cy="1591000"/>
          </a:xfrm>
        </p:grpSpPr>
        <p:pic>
          <p:nvPicPr>
            <p:cNvPr id="491" name="Google Shape;491;p44" descr="Blissymbol for Opposite"/>
            <p:cNvPicPr preferRelativeResize="0"/>
            <p:nvPr/>
          </p:nvPicPr>
          <p:blipFill rotWithShape="1">
            <a:blip r:embed="rId3">
              <a:alphaModFix/>
            </a:blip>
            <a:srcRect/>
            <a:stretch/>
          </p:blipFill>
          <p:spPr>
            <a:xfrm>
              <a:off x="-56825" y="2362225"/>
              <a:ext cx="1590985" cy="1591000"/>
            </a:xfrm>
            <a:prstGeom prst="rect">
              <a:avLst/>
            </a:prstGeom>
            <a:noFill/>
            <a:ln>
              <a:noFill/>
            </a:ln>
          </p:spPr>
        </p:pic>
        <p:pic>
          <p:nvPicPr>
            <p:cNvPr id="492" name="Google Shape;492;p44" descr="image.pdf"/>
            <p:cNvPicPr preferRelativeResize="0"/>
            <p:nvPr/>
          </p:nvPicPr>
          <p:blipFill rotWithShape="1">
            <a:blip r:embed="rId5">
              <a:alphaModFix/>
            </a:blip>
            <a:srcRect/>
            <a:stretch/>
          </p:blipFill>
          <p:spPr>
            <a:xfrm>
              <a:off x="1040406" y="2636535"/>
              <a:ext cx="1297248" cy="1296117"/>
            </a:xfrm>
            <a:prstGeom prst="rect">
              <a:avLst/>
            </a:prstGeom>
            <a:noFill/>
            <a:ln>
              <a:noFill/>
            </a:ln>
          </p:spPr>
        </p:pic>
      </p:grpSp>
      <p:sp>
        <p:nvSpPr>
          <p:cNvPr id="495" name="Google Shape;495;p44"/>
          <p:cNvSpPr txBox="1"/>
          <p:nvPr/>
        </p:nvSpPr>
        <p:spPr>
          <a:xfrm>
            <a:off x="2687000" y="3242100"/>
            <a:ext cx="3060300" cy="369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1800" b="1" i="0" u="none" strike="noStrike" cap="none">
                <a:solidFill>
                  <a:srgbClr val="313131"/>
                </a:solidFill>
                <a:latin typeface="Arial"/>
                <a:ea typeface="Arial"/>
                <a:cs typeface="Arial"/>
                <a:sym typeface="Arial"/>
              </a:rPr>
              <a:t>Opposite of sad = happy</a:t>
            </a:r>
            <a:endParaRPr sz="1800" b="0" i="0" u="none" strike="noStrike" cap="none">
              <a:solidFill>
                <a:srgbClr val="313131"/>
              </a:solidFill>
              <a:latin typeface="Arial"/>
              <a:ea typeface="Arial"/>
              <a:cs typeface="Arial"/>
              <a:sym typeface="Arial"/>
            </a:endParaRPr>
          </a:p>
        </p:txBody>
      </p:sp>
      <p:pic>
        <p:nvPicPr>
          <p:cNvPr id="489" name="Google Shape;489;p44" descr="Blissymbol for HAPPY"/>
          <p:cNvPicPr preferRelativeResize="0"/>
          <p:nvPr/>
        </p:nvPicPr>
        <p:blipFill rotWithShape="1">
          <a:blip r:embed="rId4">
            <a:alphaModFix/>
          </a:blip>
          <a:srcRect/>
          <a:stretch/>
        </p:blipFill>
        <p:spPr>
          <a:xfrm>
            <a:off x="6273101" y="2833793"/>
            <a:ext cx="1184875" cy="1185907"/>
          </a:xfrm>
          <a:prstGeom prst="rect">
            <a:avLst/>
          </a:prstGeom>
          <a:noFill/>
          <a:ln>
            <a:noFill/>
          </a:ln>
        </p:spPr>
      </p:pic>
      <p:sp>
        <p:nvSpPr>
          <p:cNvPr id="496" name="Google Shape;496;p4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30</a:t>
            </a:fld>
            <a:endParaRPr sz="1000">
              <a:latin typeface="Helvetica Neue"/>
              <a:ea typeface="Helvetica Neue"/>
              <a:cs typeface="Helvetica Neue"/>
              <a:sym typeface="Helvetica Neue"/>
            </a:endParaRPr>
          </a:p>
        </p:txBody>
      </p:sp>
      <p:sp>
        <p:nvSpPr>
          <p:cNvPr id="497" name="Google Shape;497;p4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5"/>
          <p:cNvSpPr txBox="1">
            <a:spLocks noGrp="1"/>
          </p:cNvSpPr>
          <p:nvPr>
            <p:ph type="title" idx="4294967295"/>
          </p:nvPr>
        </p:nvSpPr>
        <p:spPr>
          <a:xfrm>
            <a:off x="618301" y="450225"/>
            <a:ext cx="5790900" cy="554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000" b="1" i="0" u="none" strike="noStrike" cap="none">
                <a:solidFill>
                  <a:schemeClr val="tx1"/>
                </a:solidFill>
                <a:latin typeface="Arial"/>
                <a:ea typeface="Arial"/>
                <a:cs typeface="Arial"/>
                <a:sym typeface="Arial"/>
              </a:rPr>
              <a:t>Example of Combine Strategy</a:t>
            </a:r>
            <a:endParaRPr lang="en-US" sz="3000" b="0" i="0" u="none" strike="noStrike" cap="none">
              <a:solidFill>
                <a:schemeClr val="tx1"/>
              </a:solidFill>
              <a:latin typeface="Arial"/>
              <a:ea typeface="Arial"/>
              <a:cs typeface="Arial"/>
              <a:sym typeface="Arial"/>
            </a:endParaRPr>
          </a:p>
        </p:txBody>
      </p:sp>
      <p:grpSp>
        <p:nvGrpSpPr>
          <p:cNvPr id="503" name="Google Shape;503;p45" descr="An example of the application of Combine strategy in Blissymbolics. The word formed here reads - FUN."/>
          <p:cNvGrpSpPr/>
          <p:nvPr/>
        </p:nvGrpSpPr>
        <p:grpSpPr>
          <a:xfrm>
            <a:off x="1285425" y="1349725"/>
            <a:ext cx="3942160" cy="1428750"/>
            <a:chOff x="1285425" y="1349725"/>
            <a:chExt cx="3942160" cy="1428750"/>
          </a:xfrm>
        </p:grpSpPr>
        <p:pic>
          <p:nvPicPr>
            <p:cNvPr id="504" name="Google Shape;504;p45" descr="image.pdf"/>
            <p:cNvPicPr preferRelativeResize="0"/>
            <p:nvPr/>
          </p:nvPicPr>
          <p:blipFill rotWithShape="1">
            <a:blip r:embed="rId3">
              <a:alphaModFix/>
            </a:blip>
            <a:srcRect/>
            <a:stretch/>
          </p:blipFill>
          <p:spPr>
            <a:xfrm>
              <a:off x="1285425" y="1406875"/>
              <a:ext cx="1351360" cy="1350169"/>
            </a:xfrm>
            <a:prstGeom prst="rect">
              <a:avLst/>
            </a:prstGeom>
            <a:noFill/>
            <a:ln>
              <a:noFill/>
            </a:ln>
          </p:spPr>
        </p:pic>
        <p:pic>
          <p:nvPicPr>
            <p:cNvPr id="505" name="Google Shape;505;p45" descr="image.pdf"/>
            <p:cNvPicPr preferRelativeResize="0"/>
            <p:nvPr/>
          </p:nvPicPr>
          <p:blipFill rotWithShape="1">
            <a:blip r:embed="rId3">
              <a:alphaModFix/>
            </a:blip>
            <a:srcRect/>
            <a:stretch/>
          </p:blipFill>
          <p:spPr>
            <a:xfrm>
              <a:off x="3876225" y="1349725"/>
              <a:ext cx="1351360" cy="1350169"/>
            </a:xfrm>
            <a:prstGeom prst="rect">
              <a:avLst/>
            </a:prstGeom>
            <a:noFill/>
            <a:ln>
              <a:noFill/>
            </a:ln>
          </p:spPr>
        </p:pic>
        <p:pic>
          <p:nvPicPr>
            <p:cNvPr id="506" name="Google Shape;506;p45" descr="Period of Time"/>
            <p:cNvPicPr preferRelativeResize="0"/>
            <p:nvPr/>
          </p:nvPicPr>
          <p:blipFill rotWithShape="1">
            <a:blip r:embed="rId4">
              <a:alphaModFix/>
            </a:blip>
            <a:srcRect/>
            <a:stretch/>
          </p:blipFill>
          <p:spPr>
            <a:xfrm>
              <a:off x="2096637" y="1392588"/>
              <a:ext cx="1348978" cy="1350169"/>
            </a:xfrm>
            <a:prstGeom prst="rect">
              <a:avLst/>
            </a:prstGeom>
            <a:noFill/>
            <a:ln>
              <a:noFill/>
            </a:ln>
          </p:spPr>
        </p:pic>
        <p:pic>
          <p:nvPicPr>
            <p:cNvPr id="507" name="Google Shape;507;p45" descr="Happiness"/>
            <p:cNvPicPr preferRelativeResize="0"/>
            <p:nvPr/>
          </p:nvPicPr>
          <p:blipFill rotWithShape="1">
            <a:blip r:embed="rId5">
              <a:alphaModFix/>
            </a:blip>
            <a:srcRect/>
            <a:stretch/>
          </p:blipFill>
          <p:spPr>
            <a:xfrm>
              <a:off x="3190425" y="1428306"/>
              <a:ext cx="1351360" cy="1350169"/>
            </a:xfrm>
            <a:prstGeom prst="rect">
              <a:avLst/>
            </a:prstGeom>
            <a:noFill/>
            <a:ln>
              <a:noFill/>
            </a:ln>
          </p:spPr>
        </p:pic>
      </p:grpSp>
      <p:sp>
        <p:nvSpPr>
          <p:cNvPr id="508" name="Google Shape;508;p45"/>
          <p:cNvSpPr txBox="1"/>
          <p:nvPr/>
        </p:nvSpPr>
        <p:spPr>
          <a:xfrm>
            <a:off x="618301" y="3202450"/>
            <a:ext cx="6256500" cy="400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FF"/>
              </a:buClr>
              <a:buSzPts val="2800"/>
              <a:buFont typeface="Arial"/>
              <a:buNone/>
            </a:pPr>
            <a:r>
              <a:rPr lang="en-US" sz="2000" b="1" i="0" u="none" strike="noStrike" cap="none">
                <a:solidFill>
                  <a:srgbClr val="313131"/>
                </a:solidFill>
                <a:latin typeface="Arial"/>
                <a:ea typeface="Arial"/>
                <a:cs typeface="Arial"/>
                <a:sym typeface="Arial"/>
              </a:rPr>
              <a:t>Period of time</a:t>
            </a:r>
            <a:r>
              <a:rPr lang="en-US" sz="2000" b="1" i="0" u="none" strike="noStrike" cap="none">
                <a:solidFill>
                  <a:srgbClr val="000000"/>
                </a:solidFill>
                <a:latin typeface="Arial"/>
                <a:ea typeface="Arial"/>
                <a:cs typeface="Arial"/>
                <a:sym typeface="Arial"/>
              </a:rPr>
              <a:t> </a:t>
            </a:r>
            <a:r>
              <a:rPr lang="en-US" sz="2000" b="0" i="0" u="none" strike="noStrike" cap="none">
                <a:solidFill>
                  <a:srgbClr val="000000"/>
                </a:solidFill>
                <a:latin typeface="Arial"/>
                <a:ea typeface="Arial"/>
                <a:cs typeface="Arial"/>
                <a:sym typeface="Arial"/>
              </a:rPr>
              <a:t>in which you have</a:t>
            </a:r>
            <a:r>
              <a:rPr lang="en-US" sz="2000" b="1" i="0" u="none" strike="noStrike" cap="none">
                <a:solidFill>
                  <a:srgbClr val="0000FF"/>
                </a:solidFill>
                <a:latin typeface="Arial"/>
                <a:ea typeface="Arial"/>
                <a:cs typeface="Arial"/>
                <a:sym typeface="Arial"/>
              </a:rPr>
              <a:t> </a:t>
            </a:r>
            <a:r>
              <a:rPr lang="en-US" sz="2000" b="1" i="0" u="none" strike="noStrike" cap="none">
                <a:solidFill>
                  <a:srgbClr val="313131"/>
                </a:solidFill>
                <a:latin typeface="Arial"/>
                <a:ea typeface="Arial"/>
                <a:cs typeface="Arial"/>
                <a:sym typeface="Arial"/>
              </a:rPr>
              <a:t>happiness</a:t>
            </a:r>
            <a:r>
              <a:rPr lang="en-US" sz="2000" b="1" i="0" u="none" strike="noStrike" cap="none">
                <a:solidFill>
                  <a:srgbClr val="000000"/>
                </a:solidFill>
                <a:latin typeface="Arial"/>
                <a:ea typeface="Arial"/>
                <a:cs typeface="Arial"/>
                <a:sym typeface="Arial"/>
              </a:rPr>
              <a:t> = </a:t>
            </a:r>
            <a:r>
              <a:rPr lang="en-US" sz="2000" b="1" i="0" u="none" strike="noStrike" cap="none">
                <a:solidFill>
                  <a:schemeClr val="tx1"/>
                </a:solidFill>
                <a:latin typeface="Arial"/>
                <a:ea typeface="Arial"/>
                <a:cs typeface="Arial"/>
                <a:sym typeface="Arial"/>
              </a:rPr>
              <a:t>fun</a:t>
            </a:r>
            <a:endParaRPr sz="600" b="0" i="0" u="none" strike="noStrike" cap="none">
              <a:solidFill>
                <a:schemeClr val="tx1"/>
              </a:solidFill>
              <a:latin typeface="Arial"/>
              <a:ea typeface="Arial"/>
              <a:cs typeface="Arial"/>
              <a:sym typeface="Arial"/>
            </a:endParaRPr>
          </a:p>
        </p:txBody>
      </p:sp>
      <p:sp>
        <p:nvSpPr>
          <p:cNvPr id="509" name="Google Shape;509;p4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31</a:t>
            </a:fld>
            <a:endParaRPr sz="1000">
              <a:latin typeface="Helvetica Neue"/>
              <a:ea typeface="Helvetica Neue"/>
              <a:cs typeface="Helvetica Neue"/>
              <a:sym typeface="Helvetica Neue"/>
            </a:endParaRPr>
          </a:p>
        </p:txBody>
      </p:sp>
      <p:sp>
        <p:nvSpPr>
          <p:cNvPr id="510" name="Google Shape;510;p4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3" name="Title 1">
            <a:extLst>
              <a:ext uri="{FF2B5EF4-FFF2-40B4-BE49-F238E27FC236}">
                <a16:creationId xmlns:a16="http://schemas.microsoft.com/office/drawing/2014/main" id="{5E22798C-F792-18F3-01BE-7781E6F09E6E}"/>
              </a:ext>
            </a:extLst>
          </p:cNvPr>
          <p:cNvSpPr txBox="1">
            <a:spLocks noGrp="1"/>
          </p:cNvSpPr>
          <p:nvPr>
            <p:ph type="title" idx="4294967295"/>
          </p:nvPr>
        </p:nvSpPr>
        <p:spPr>
          <a:xfrm>
            <a:off x="311700" y="286100"/>
            <a:ext cx="8520600"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2800"/>
              <a:buFont typeface="Arial"/>
              <a:buNone/>
              <a:tabLst/>
              <a:defRPr/>
            </a:pPr>
            <a:r>
              <a:rPr kumimoji="0" lang="en-CA" sz="2800" b="1" i="0" u="none" strike="noStrike" kern="0" cap="none" spc="0" normalizeH="0" baseline="0" noProof="0">
                <a:ln>
                  <a:noFill/>
                </a:ln>
                <a:solidFill>
                  <a:schemeClr val="tx1"/>
                </a:solidFill>
                <a:effectLst/>
                <a:uLnTx/>
                <a:uFillTx/>
                <a:latin typeface="Arial"/>
                <a:ea typeface="Arial"/>
                <a:cs typeface="Arial"/>
                <a:sym typeface="Arial"/>
              </a:rPr>
              <a:t>Grammar</a:t>
            </a:r>
            <a:endParaRPr lang="en-CA" sz="2800" b="1" i="0" u="none" strike="noStrike" kern="0" cap="none" spc="0" normalizeH="0" baseline="0" noProof="0">
              <a:ln>
                <a:noFill/>
              </a:ln>
              <a:solidFill>
                <a:schemeClr val="tx1"/>
              </a:solidFill>
              <a:effectLst/>
              <a:uLnTx/>
              <a:uFillTx/>
              <a:latin typeface="Arial"/>
              <a:ea typeface="Arial"/>
              <a:cs typeface="Arial"/>
            </a:endParaRPr>
          </a:p>
        </p:txBody>
      </p:sp>
      <p:grpSp>
        <p:nvGrpSpPr>
          <p:cNvPr id="6" name="Group 1" descr="Blissymbols for Abstract, Answer, Belongs to, Combine (indicator) and command.">
            <a:extLst>
              <a:ext uri="{FF2B5EF4-FFF2-40B4-BE49-F238E27FC236}">
                <a16:creationId xmlns:a16="http://schemas.microsoft.com/office/drawing/2014/main" id="{5CA750E4-5D86-16A2-8AB0-81192140368E}"/>
              </a:ext>
            </a:extLst>
          </p:cNvPr>
          <p:cNvGrpSpPr/>
          <p:nvPr/>
        </p:nvGrpSpPr>
        <p:grpSpPr>
          <a:xfrm>
            <a:off x="522167" y="837556"/>
            <a:ext cx="6733933" cy="1534208"/>
            <a:chOff x="522167" y="837556"/>
            <a:chExt cx="6733933" cy="1534208"/>
          </a:xfrm>
        </p:grpSpPr>
        <p:sp>
          <p:nvSpPr>
            <p:cNvPr id="524" name="Google Shape;524;p46"/>
            <p:cNvSpPr txBox="1"/>
            <p:nvPr/>
          </p:nvSpPr>
          <p:spPr>
            <a:xfrm>
              <a:off x="6257700" y="1971564"/>
              <a:ext cx="998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command</a:t>
              </a:r>
              <a:endParaRPr sz="1400" b="0" i="0" u="none" strike="noStrike" cap="none">
                <a:solidFill>
                  <a:schemeClr val="dk2"/>
                </a:solidFill>
                <a:latin typeface="Arial"/>
                <a:ea typeface="Arial"/>
                <a:cs typeface="Arial"/>
                <a:sym typeface="Arial"/>
              </a:endParaRPr>
            </a:p>
          </p:txBody>
        </p:sp>
        <p:sp>
          <p:nvSpPr>
            <p:cNvPr id="523" name="Google Shape;523;p46"/>
            <p:cNvSpPr txBox="1"/>
            <p:nvPr/>
          </p:nvSpPr>
          <p:spPr>
            <a:xfrm>
              <a:off x="4369388" y="1971564"/>
              <a:ext cx="1731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combine (indicator)</a:t>
              </a:r>
              <a:endParaRPr sz="1400" b="0" i="0" u="none" strike="noStrike" cap="none">
                <a:solidFill>
                  <a:schemeClr val="dk2"/>
                </a:solidFill>
                <a:latin typeface="Arial"/>
                <a:ea typeface="Arial"/>
                <a:cs typeface="Arial"/>
                <a:sym typeface="Arial"/>
              </a:endParaRPr>
            </a:p>
          </p:txBody>
        </p:sp>
        <p:sp>
          <p:nvSpPr>
            <p:cNvPr id="522" name="Google Shape;522;p46"/>
            <p:cNvSpPr txBox="1"/>
            <p:nvPr/>
          </p:nvSpPr>
          <p:spPr>
            <a:xfrm>
              <a:off x="3019275" y="1971564"/>
              <a:ext cx="1192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belongs with</a:t>
              </a:r>
              <a:endParaRPr sz="1400" b="0" i="0" u="none" strike="noStrike" cap="none">
                <a:solidFill>
                  <a:schemeClr val="dk2"/>
                </a:solidFill>
                <a:latin typeface="Arial"/>
                <a:ea typeface="Arial"/>
                <a:cs typeface="Arial"/>
                <a:sym typeface="Arial"/>
              </a:endParaRPr>
            </a:p>
          </p:txBody>
        </p:sp>
        <p:sp>
          <p:nvSpPr>
            <p:cNvPr id="521" name="Google Shape;521;p46"/>
            <p:cNvSpPr txBox="1"/>
            <p:nvPr/>
          </p:nvSpPr>
          <p:spPr>
            <a:xfrm>
              <a:off x="1952075" y="1971564"/>
              <a:ext cx="86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answer</a:t>
              </a:r>
              <a:endParaRPr sz="1400" b="0" i="0" u="none" strike="noStrike" cap="none">
                <a:solidFill>
                  <a:schemeClr val="dk2"/>
                </a:solidFill>
                <a:latin typeface="Arial"/>
                <a:ea typeface="Arial"/>
                <a:cs typeface="Arial"/>
                <a:sym typeface="Arial"/>
              </a:endParaRPr>
            </a:p>
          </p:txBody>
        </p:sp>
        <p:sp>
          <p:nvSpPr>
            <p:cNvPr id="520" name="Google Shape;520;p46"/>
            <p:cNvSpPr txBox="1"/>
            <p:nvPr/>
          </p:nvSpPr>
          <p:spPr>
            <a:xfrm>
              <a:off x="884875" y="1971564"/>
              <a:ext cx="86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abstract</a:t>
              </a:r>
              <a:endParaRPr sz="1400" b="0" i="0" u="none" strike="noStrike" cap="none">
                <a:solidFill>
                  <a:schemeClr val="dk2"/>
                </a:solidFill>
                <a:latin typeface="Arial"/>
                <a:ea typeface="Arial"/>
                <a:cs typeface="Arial"/>
                <a:sym typeface="Arial"/>
              </a:endParaRPr>
            </a:p>
          </p:txBody>
        </p:sp>
        <p:pic>
          <p:nvPicPr>
            <p:cNvPr id="515" name="Google Shape;515;p46" descr="List of Blissymbols "/>
            <p:cNvPicPr preferRelativeResize="0"/>
            <p:nvPr/>
          </p:nvPicPr>
          <p:blipFill rotWithShape="1">
            <a:blip r:embed="rId3">
              <a:alphaModFix/>
            </a:blip>
            <a:srcRect b="29735"/>
            <a:stretch/>
          </p:blipFill>
          <p:spPr>
            <a:xfrm>
              <a:off x="522167" y="837556"/>
              <a:ext cx="6310599" cy="954800"/>
            </a:xfrm>
            <a:prstGeom prst="rect">
              <a:avLst/>
            </a:prstGeom>
            <a:noFill/>
            <a:ln>
              <a:noFill/>
            </a:ln>
          </p:spPr>
        </p:pic>
      </p:grpSp>
      <p:grpSp>
        <p:nvGrpSpPr>
          <p:cNvPr id="4" name="Group 2" descr="Blissymbols for generalization, group of, intensity, metaphor and not.">
            <a:extLst>
              <a:ext uri="{FF2B5EF4-FFF2-40B4-BE49-F238E27FC236}">
                <a16:creationId xmlns:a16="http://schemas.microsoft.com/office/drawing/2014/main" id="{D29E4FC2-81E1-9EE5-6A77-1DAF94FFEC8A}"/>
              </a:ext>
            </a:extLst>
          </p:cNvPr>
          <p:cNvGrpSpPr/>
          <p:nvPr/>
        </p:nvGrpSpPr>
        <p:grpSpPr>
          <a:xfrm>
            <a:off x="1092850" y="2539421"/>
            <a:ext cx="5895575" cy="1162244"/>
            <a:chOff x="1092850" y="2539421"/>
            <a:chExt cx="5895575" cy="1162244"/>
          </a:xfrm>
        </p:grpSpPr>
        <p:sp>
          <p:nvSpPr>
            <p:cNvPr id="529" name="Google Shape;529;p46"/>
            <p:cNvSpPr txBox="1"/>
            <p:nvPr/>
          </p:nvSpPr>
          <p:spPr>
            <a:xfrm>
              <a:off x="6120825" y="3301465"/>
              <a:ext cx="86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not</a:t>
              </a:r>
              <a:endParaRPr sz="1400" b="0" i="0" u="none" strike="noStrike" cap="none">
                <a:solidFill>
                  <a:schemeClr val="dk2"/>
                </a:solidFill>
                <a:latin typeface="Arial"/>
                <a:ea typeface="Arial"/>
                <a:cs typeface="Arial"/>
                <a:sym typeface="Arial"/>
              </a:endParaRPr>
            </a:p>
          </p:txBody>
        </p:sp>
        <p:sp>
          <p:nvSpPr>
            <p:cNvPr id="528" name="Google Shape;528;p46"/>
            <p:cNvSpPr txBox="1"/>
            <p:nvPr/>
          </p:nvSpPr>
          <p:spPr>
            <a:xfrm>
              <a:off x="4862425" y="3301465"/>
              <a:ext cx="998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metaphor</a:t>
              </a:r>
              <a:endParaRPr sz="1400" b="0" i="0" u="none" strike="noStrike" cap="none">
                <a:solidFill>
                  <a:schemeClr val="dk2"/>
                </a:solidFill>
                <a:latin typeface="Arial"/>
                <a:ea typeface="Arial"/>
                <a:cs typeface="Arial"/>
                <a:sym typeface="Arial"/>
              </a:endParaRPr>
            </a:p>
          </p:txBody>
        </p:sp>
        <p:sp>
          <p:nvSpPr>
            <p:cNvPr id="527" name="Google Shape;527;p46"/>
            <p:cNvSpPr txBox="1"/>
            <p:nvPr/>
          </p:nvSpPr>
          <p:spPr>
            <a:xfrm>
              <a:off x="3734825" y="3301465"/>
              <a:ext cx="86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intensity</a:t>
              </a:r>
              <a:endParaRPr sz="1400" b="0" i="0" u="none" strike="noStrike" cap="none">
                <a:solidFill>
                  <a:schemeClr val="dk2"/>
                </a:solidFill>
                <a:latin typeface="Arial"/>
                <a:ea typeface="Arial"/>
                <a:cs typeface="Arial"/>
                <a:sym typeface="Arial"/>
              </a:endParaRPr>
            </a:p>
          </p:txBody>
        </p:sp>
        <p:sp>
          <p:nvSpPr>
            <p:cNvPr id="526" name="Google Shape;526;p46"/>
            <p:cNvSpPr txBox="1"/>
            <p:nvPr/>
          </p:nvSpPr>
          <p:spPr>
            <a:xfrm>
              <a:off x="2619475" y="3301465"/>
              <a:ext cx="86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group of</a:t>
              </a:r>
              <a:endParaRPr sz="1400" b="0" i="0" u="none" strike="noStrike" cap="none">
                <a:solidFill>
                  <a:schemeClr val="dk2"/>
                </a:solidFill>
                <a:latin typeface="Arial"/>
                <a:ea typeface="Arial"/>
                <a:cs typeface="Arial"/>
                <a:sym typeface="Arial"/>
              </a:endParaRPr>
            </a:p>
          </p:txBody>
        </p:sp>
        <p:sp>
          <p:nvSpPr>
            <p:cNvPr id="525" name="Google Shape;525;p46"/>
            <p:cNvSpPr txBox="1"/>
            <p:nvPr/>
          </p:nvSpPr>
          <p:spPr>
            <a:xfrm>
              <a:off x="1092850" y="3301465"/>
              <a:ext cx="1374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generalization</a:t>
              </a:r>
              <a:endParaRPr sz="1400" b="0" i="0" u="none" strike="noStrike" cap="none">
                <a:solidFill>
                  <a:schemeClr val="dk2"/>
                </a:solidFill>
                <a:latin typeface="Arial"/>
                <a:ea typeface="Arial"/>
                <a:cs typeface="Arial"/>
                <a:sym typeface="Arial"/>
              </a:endParaRPr>
            </a:p>
          </p:txBody>
        </p:sp>
        <p:pic>
          <p:nvPicPr>
            <p:cNvPr id="516" name="Google Shape;516;p46" descr="List of Blissymbols representing generalisation, group of, intensity, metaphor and not."/>
            <p:cNvPicPr preferRelativeResize="0"/>
            <p:nvPr/>
          </p:nvPicPr>
          <p:blipFill rotWithShape="1">
            <a:blip r:embed="rId4">
              <a:alphaModFix/>
            </a:blip>
            <a:srcRect b="38229"/>
            <a:stretch/>
          </p:blipFill>
          <p:spPr>
            <a:xfrm>
              <a:off x="1092850" y="2539421"/>
              <a:ext cx="5507000" cy="746375"/>
            </a:xfrm>
            <a:prstGeom prst="rect">
              <a:avLst/>
            </a:prstGeom>
            <a:noFill/>
            <a:ln>
              <a:noFill/>
            </a:ln>
          </p:spPr>
        </p:pic>
      </p:grpSp>
      <p:grpSp>
        <p:nvGrpSpPr>
          <p:cNvPr id="5" name="Group 3" descr="Blissymbols for opposite, meaning, rhymes (with), same, similar sound, similar (to) and type.">
            <a:extLst>
              <a:ext uri="{FF2B5EF4-FFF2-40B4-BE49-F238E27FC236}">
                <a16:creationId xmlns:a16="http://schemas.microsoft.com/office/drawing/2014/main" id="{7F793F95-EFFC-28ED-3FEA-8CC0D8967BA6}"/>
              </a:ext>
            </a:extLst>
          </p:cNvPr>
          <p:cNvGrpSpPr/>
          <p:nvPr/>
        </p:nvGrpSpPr>
        <p:grpSpPr>
          <a:xfrm>
            <a:off x="618300" y="3853277"/>
            <a:ext cx="6269819" cy="1102800"/>
            <a:chOff x="618300" y="3853277"/>
            <a:chExt cx="6269819" cy="1102800"/>
          </a:xfrm>
        </p:grpSpPr>
        <p:sp>
          <p:nvSpPr>
            <p:cNvPr id="536" name="Google Shape;536;p46"/>
            <p:cNvSpPr txBox="1"/>
            <p:nvPr/>
          </p:nvSpPr>
          <p:spPr>
            <a:xfrm>
              <a:off x="6377219" y="4571177"/>
              <a:ext cx="5109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type</a:t>
              </a:r>
              <a:endParaRPr sz="1300" b="0" i="0" u="none" strike="noStrike" cap="none">
                <a:solidFill>
                  <a:schemeClr val="dk2"/>
                </a:solidFill>
                <a:latin typeface="Arial"/>
                <a:ea typeface="Arial"/>
                <a:cs typeface="Arial"/>
                <a:sym typeface="Arial"/>
              </a:endParaRPr>
            </a:p>
          </p:txBody>
        </p:sp>
        <p:sp>
          <p:nvSpPr>
            <p:cNvPr id="535" name="Google Shape;535;p46"/>
            <p:cNvSpPr txBox="1"/>
            <p:nvPr/>
          </p:nvSpPr>
          <p:spPr>
            <a:xfrm>
              <a:off x="5378825" y="4571177"/>
              <a:ext cx="9984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similar (to)</a:t>
              </a:r>
              <a:endParaRPr sz="1300" b="0" i="0" u="none" strike="noStrike" cap="none">
                <a:solidFill>
                  <a:schemeClr val="dk2"/>
                </a:solidFill>
                <a:latin typeface="Arial"/>
                <a:ea typeface="Arial"/>
                <a:cs typeface="Arial"/>
                <a:sym typeface="Arial"/>
              </a:endParaRPr>
            </a:p>
          </p:txBody>
        </p:sp>
        <p:sp>
          <p:nvSpPr>
            <p:cNvPr id="534" name="Google Shape;534;p46"/>
            <p:cNvSpPr txBox="1"/>
            <p:nvPr/>
          </p:nvSpPr>
          <p:spPr>
            <a:xfrm>
              <a:off x="4186029" y="4532902"/>
              <a:ext cx="11928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similar sound</a:t>
              </a:r>
              <a:endParaRPr sz="1300" b="0" i="0" u="none" strike="noStrike" cap="none">
                <a:solidFill>
                  <a:schemeClr val="dk2"/>
                </a:solidFill>
                <a:latin typeface="Arial"/>
                <a:ea typeface="Arial"/>
                <a:cs typeface="Arial"/>
                <a:sym typeface="Arial"/>
              </a:endParaRPr>
            </a:p>
          </p:txBody>
        </p:sp>
        <p:sp>
          <p:nvSpPr>
            <p:cNvPr id="533" name="Google Shape;533;p46"/>
            <p:cNvSpPr txBox="1"/>
            <p:nvPr/>
          </p:nvSpPr>
          <p:spPr>
            <a:xfrm>
              <a:off x="3567725" y="4532902"/>
              <a:ext cx="6183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same</a:t>
              </a:r>
              <a:endParaRPr sz="1300" b="0" i="0" u="none" strike="noStrike" cap="none">
                <a:solidFill>
                  <a:schemeClr val="dk2"/>
                </a:solidFill>
                <a:latin typeface="Arial"/>
                <a:ea typeface="Arial"/>
                <a:cs typeface="Arial"/>
                <a:sym typeface="Arial"/>
              </a:endParaRPr>
            </a:p>
          </p:txBody>
        </p:sp>
        <p:sp>
          <p:nvSpPr>
            <p:cNvPr id="532" name="Google Shape;532;p46"/>
            <p:cNvSpPr txBox="1"/>
            <p:nvPr/>
          </p:nvSpPr>
          <p:spPr>
            <a:xfrm>
              <a:off x="2376250" y="4571177"/>
              <a:ext cx="11928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rhymes (with)</a:t>
              </a:r>
              <a:endParaRPr sz="1300" b="0" i="0" u="none" strike="noStrike" cap="none">
                <a:solidFill>
                  <a:schemeClr val="dk2"/>
                </a:solidFill>
                <a:latin typeface="Arial"/>
                <a:ea typeface="Arial"/>
                <a:cs typeface="Arial"/>
                <a:sym typeface="Arial"/>
              </a:endParaRPr>
            </a:p>
          </p:txBody>
        </p:sp>
        <p:sp>
          <p:nvSpPr>
            <p:cNvPr id="531" name="Google Shape;531;p46"/>
            <p:cNvSpPr txBox="1"/>
            <p:nvPr/>
          </p:nvSpPr>
          <p:spPr>
            <a:xfrm>
              <a:off x="1526100" y="4571177"/>
              <a:ext cx="9315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meaning</a:t>
              </a:r>
              <a:endParaRPr sz="1300" b="0" i="0" u="none" strike="noStrike" cap="none">
                <a:solidFill>
                  <a:schemeClr val="dk2"/>
                </a:solidFill>
                <a:latin typeface="Arial"/>
                <a:ea typeface="Arial"/>
                <a:cs typeface="Arial"/>
                <a:sym typeface="Arial"/>
              </a:endParaRPr>
            </a:p>
          </p:txBody>
        </p:sp>
        <p:sp>
          <p:nvSpPr>
            <p:cNvPr id="530" name="Google Shape;530;p46"/>
            <p:cNvSpPr txBox="1"/>
            <p:nvPr/>
          </p:nvSpPr>
          <p:spPr>
            <a:xfrm>
              <a:off x="720425" y="4571177"/>
              <a:ext cx="867600" cy="38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2"/>
                  </a:solidFill>
                  <a:latin typeface="Arial"/>
                  <a:ea typeface="Arial"/>
                  <a:cs typeface="Arial"/>
                  <a:sym typeface="Arial"/>
                </a:rPr>
                <a:t>opposite</a:t>
              </a:r>
              <a:endParaRPr sz="1300" b="0" i="0" u="none" strike="noStrike" cap="none">
                <a:solidFill>
                  <a:schemeClr val="dk2"/>
                </a:solidFill>
                <a:latin typeface="Arial"/>
                <a:ea typeface="Arial"/>
                <a:cs typeface="Arial"/>
                <a:sym typeface="Arial"/>
              </a:endParaRPr>
            </a:p>
          </p:txBody>
        </p:sp>
        <p:pic>
          <p:nvPicPr>
            <p:cNvPr id="517" name="Google Shape;517;p46" descr="Blissymbols for opposite, meaning, rhymes, same, similar sound, similar to and type"/>
            <p:cNvPicPr preferRelativeResize="0"/>
            <p:nvPr/>
          </p:nvPicPr>
          <p:blipFill rotWithShape="1">
            <a:blip r:embed="rId5">
              <a:alphaModFix/>
            </a:blip>
            <a:srcRect b="40141"/>
            <a:stretch/>
          </p:blipFill>
          <p:spPr>
            <a:xfrm>
              <a:off x="618300" y="3853277"/>
              <a:ext cx="6256801" cy="543962"/>
            </a:xfrm>
            <a:prstGeom prst="rect">
              <a:avLst/>
            </a:prstGeom>
            <a:noFill/>
            <a:ln>
              <a:noFill/>
            </a:ln>
          </p:spPr>
        </p:pic>
      </p:grpSp>
      <p:sp>
        <p:nvSpPr>
          <p:cNvPr id="518" name="Google Shape;518;p4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32</a:t>
            </a:fld>
            <a:endParaRPr sz="1000">
              <a:latin typeface="Helvetica Neue"/>
              <a:ea typeface="Helvetica Neue"/>
              <a:cs typeface="Helvetica Neue"/>
              <a:sym typeface="Helvetica Neue"/>
            </a:endParaRPr>
          </a:p>
        </p:txBody>
      </p:sp>
      <p:sp>
        <p:nvSpPr>
          <p:cNvPr id="519" name="Google Shape;519;p4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51" name="Google Shape;551;p4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Making Bliss Words</a:t>
            </a:r>
            <a:endParaRPr lang="en-US">
              <a:solidFill>
                <a:schemeClr val="tx1"/>
              </a:solidFill>
            </a:endParaRPr>
          </a:p>
        </p:txBody>
      </p:sp>
      <p:sp>
        <p:nvSpPr>
          <p:cNvPr id="542" name="Google Shape;542;p47" descr="YUCK written in english"/>
          <p:cNvSpPr/>
          <p:nvPr/>
        </p:nvSpPr>
        <p:spPr>
          <a:xfrm>
            <a:off x="1219983" y="1292992"/>
            <a:ext cx="18003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47"/>
          <p:cNvSpPr txBox="1"/>
          <p:nvPr/>
        </p:nvSpPr>
        <p:spPr>
          <a:xfrm>
            <a:off x="808087" y="1310092"/>
            <a:ext cx="2624100" cy="4770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600"/>
              <a:buFont typeface="Arial"/>
              <a:buNone/>
            </a:pPr>
            <a:r>
              <a:rPr lang="en-US" sz="2500" b="1" i="0" u="none" strike="noStrike" cap="none">
                <a:solidFill>
                  <a:srgbClr val="313131"/>
                </a:solidFill>
                <a:latin typeface="Arial"/>
                <a:ea typeface="Arial"/>
                <a:cs typeface="Arial"/>
                <a:sym typeface="Arial"/>
              </a:rPr>
              <a:t>Yuck!</a:t>
            </a:r>
            <a:endParaRPr sz="2500" b="1" i="0" u="none" strike="noStrike" cap="none">
              <a:solidFill>
                <a:srgbClr val="313131"/>
              </a:solidFill>
              <a:latin typeface="Arial"/>
              <a:ea typeface="Arial"/>
              <a:cs typeface="Arial"/>
              <a:sym typeface="Arial"/>
            </a:endParaRPr>
          </a:p>
        </p:txBody>
      </p:sp>
      <p:pic>
        <p:nvPicPr>
          <p:cNvPr id="546" name="Google Shape;546;p47" descr="Blissymbol for yuck. It is represented by a heart with a mouth. This suggests that the emotion is coming from the heart. the negative symbol tells that is it a bad feeling. "/>
          <p:cNvPicPr preferRelativeResize="0"/>
          <p:nvPr/>
        </p:nvPicPr>
        <p:blipFill rotWithShape="1">
          <a:blip r:embed="rId3">
            <a:alphaModFix/>
          </a:blip>
          <a:srcRect/>
          <a:stretch/>
        </p:blipFill>
        <p:spPr>
          <a:xfrm>
            <a:off x="3896915" y="940993"/>
            <a:ext cx="1350169" cy="1350169"/>
          </a:xfrm>
          <a:prstGeom prst="rect">
            <a:avLst/>
          </a:prstGeom>
          <a:noFill/>
          <a:ln>
            <a:noFill/>
          </a:ln>
        </p:spPr>
      </p:pic>
      <p:sp>
        <p:nvSpPr>
          <p:cNvPr id="544" name="Google Shape;544;p47"/>
          <p:cNvSpPr txBox="1"/>
          <p:nvPr/>
        </p:nvSpPr>
        <p:spPr>
          <a:xfrm>
            <a:off x="1761784" y="2389542"/>
            <a:ext cx="716700" cy="3693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1800" b="0" i="0" u="none" strike="noStrike" cap="none">
                <a:solidFill>
                  <a:srgbClr val="000000"/>
                </a:solidFill>
                <a:latin typeface="Arial"/>
                <a:ea typeface="Arial"/>
                <a:cs typeface="Arial"/>
                <a:sym typeface="Arial"/>
              </a:rPr>
              <a:t>AND</a:t>
            </a:r>
            <a:endParaRPr sz="100" b="0" i="0" u="none" strike="noStrike" cap="none">
              <a:solidFill>
                <a:srgbClr val="000000"/>
              </a:solidFill>
              <a:latin typeface="Arial"/>
              <a:ea typeface="Arial"/>
              <a:cs typeface="Arial"/>
              <a:sym typeface="Arial"/>
            </a:endParaRPr>
          </a:p>
        </p:txBody>
      </p:sp>
      <p:sp>
        <p:nvSpPr>
          <p:cNvPr id="541" name="Google Shape;541;p47" descr="WOW written in english "/>
          <p:cNvSpPr/>
          <p:nvPr/>
        </p:nvSpPr>
        <p:spPr>
          <a:xfrm>
            <a:off x="1219983" y="3361292"/>
            <a:ext cx="18003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47"/>
          <p:cNvSpPr txBox="1"/>
          <p:nvPr/>
        </p:nvSpPr>
        <p:spPr>
          <a:xfrm>
            <a:off x="1462841" y="3361292"/>
            <a:ext cx="1314600" cy="4770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FF"/>
              </a:buClr>
              <a:buSzPts val="3600"/>
              <a:buFont typeface="Arial"/>
              <a:buNone/>
            </a:pPr>
            <a:r>
              <a:rPr lang="en-US" sz="2500" b="1" i="0" u="none" strike="noStrike" cap="none">
                <a:solidFill>
                  <a:srgbClr val="313131"/>
                </a:solidFill>
                <a:latin typeface="Arial"/>
                <a:ea typeface="Arial"/>
                <a:cs typeface="Arial"/>
                <a:sym typeface="Arial"/>
              </a:rPr>
              <a:t>Wow!</a:t>
            </a:r>
            <a:endParaRPr sz="2500" b="0" i="0" u="none" strike="noStrike" cap="none">
              <a:solidFill>
                <a:srgbClr val="313131"/>
              </a:solidFill>
              <a:latin typeface="Arial"/>
              <a:ea typeface="Arial"/>
              <a:cs typeface="Arial"/>
              <a:sym typeface="Arial"/>
            </a:endParaRPr>
          </a:p>
        </p:txBody>
      </p:sp>
      <p:pic>
        <p:nvPicPr>
          <p:cNvPr id="547" name="Google Shape;547;p47" descr="Blissymbol for wow which is constructed with a heart and a mouth with a Positive sign. An exclamation mark at the end enhances the emotion."/>
          <p:cNvPicPr preferRelativeResize="0"/>
          <p:nvPr/>
        </p:nvPicPr>
        <p:blipFill rotWithShape="1">
          <a:blip r:embed="rId4">
            <a:alphaModFix/>
          </a:blip>
          <a:srcRect/>
          <a:stretch/>
        </p:blipFill>
        <p:spPr>
          <a:xfrm>
            <a:off x="3791370" y="2758848"/>
            <a:ext cx="1348978" cy="1350169"/>
          </a:xfrm>
          <a:prstGeom prst="rect">
            <a:avLst/>
          </a:prstGeom>
          <a:noFill/>
          <a:ln>
            <a:noFill/>
          </a:ln>
        </p:spPr>
      </p:pic>
      <p:sp>
        <p:nvSpPr>
          <p:cNvPr id="548" name="Google Shape;548;p47"/>
          <p:cNvSpPr txBox="1"/>
          <p:nvPr/>
        </p:nvSpPr>
        <p:spPr>
          <a:xfrm>
            <a:off x="635232" y="4401492"/>
            <a:ext cx="5848800" cy="3693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0000"/>
              </a:buClr>
              <a:buSzPts val="2400"/>
              <a:buFont typeface="Arial"/>
              <a:buNone/>
            </a:pPr>
            <a:r>
              <a:rPr lang="en-US" sz="1800" b="1" i="0" u="none" strike="noStrike" cap="none">
                <a:solidFill>
                  <a:srgbClr val="313131"/>
                </a:solidFill>
                <a:latin typeface="Arial"/>
                <a:ea typeface="Arial"/>
                <a:cs typeface="Arial"/>
                <a:sym typeface="Arial"/>
              </a:rPr>
              <a:t>Or whatever words YOU wish to give these symbols!</a:t>
            </a:r>
            <a:endParaRPr sz="800" b="0" i="0" u="none" strike="noStrike" cap="none">
              <a:solidFill>
                <a:srgbClr val="313131"/>
              </a:solidFill>
              <a:latin typeface="Arial"/>
              <a:ea typeface="Arial"/>
              <a:cs typeface="Arial"/>
              <a:sym typeface="Arial"/>
            </a:endParaRPr>
          </a:p>
        </p:txBody>
      </p:sp>
      <p:sp>
        <p:nvSpPr>
          <p:cNvPr id="549" name="Google Shape;549;p4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33</a:t>
            </a:fld>
            <a:endParaRPr sz="1000">
              <a:latin typeface="Helvetica Neue"/>
              <a:ea typeface="Helvetica Neue"/>
              <a:cs typeface="Helvetica Neue"/>
              <a:sym typeface="Helvetica Neue"/>
            </a:endParaRPr>
          </a:p>
        </p:txBody>
      </p:sp>
      <p:sp>
        <p:nvSpPr>
          <p:cNvPr id="550" name="Google Shape;550;p4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48" descr="Image demonstrates Blissymbols sequenced into sentences."/>
          <p:cNvPicPr preferRelativeResize="0"/>
          <p:nvPr/>
        </p:nvPicPr>
        <p:blipFill rotWithShape="1">
          <a:blip r:embed="rId3">
            <a:alphaModFix/>
          </a:blip>
          <a:srcRect/>
          <a:stretch/>
        </p:blipFill>
        <p:spPr>
          <a:xfrm>
            <a:off x="618300" y="0"/>
            <a:ext cx="5494859" cy="5143500"/>
          </a:xfrm>
          <a:prstGeom prst="rect">
            <a:avLst/>
          </a:prstGeom>
          <a:noFill/>
          <a:ln>
            <a:noFill/>
          </a:ln>
        </p:spPr>
      </p:pic>
      <p:sp>
        <p:nvSpPr>
          <p:cNvPr id="559" name="Google Shape;559;p48" descr="Text: &quot;Image Description&quot;"/>
          <p:cNvSpPr txBox="1">
            <a:spLocks noGrp="1"/>
          </p:cNvSpPr>
          <p:nvPr>
            <p:ph type="title" idx="4294967295"/>
          </p:nvPr>
        </p:nvSpPr>
        <p:spPr>
          <a:xfrm>
            <a:off x="6230925" y="119050"/>
            <a:ext cx="25104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Demonstrates </a:t>
            </a:r>
            <a:r>
              <a:rPr lang="en-US" sz="1400" b="0" i="0" u="none" strike="noStrike" cap="none" err="1">
                <a:solidFill>
                  <a:schemeClr val="dk2"/>
                </a:solidFill>
                <a:latin typeface="Arial"/>
                <a:ea typeface="Arial"/>
                <a:cs typeface="Arial"/>
                <a:sym typeface="Arial"/>
              </a:rPr>
              <a:t>Blissymbols</a:t>
            </a:r>
            <a:r>
              <a:rPr lang="en-US" sz="1400" b="0" i="0" u="none" strike="noStrike" cap="none">
                <a:solidFill>
                  <a:schemeClr val="dk2"/>
                </a:solidFill>
                <a:latin typeface="Arial"/>
                <a:ea typeface="Arial"/>
                <a:cs typeface="Arial"/>
                <a:sym typeface="Arial"/>
              </a:rPr>
              <a:t> sequenced into sentences.</a:t>
            </a:r>
            <a:endParaRPr sz="1400" b="1" i="0" u="none" strike="noStrike" cap="none">
              <a:solidFill>
                <a:schemeClr val="dk2"/>
              </a:solidFill>
              <a:latin typeface="Arial"/>
              <a:ea typeface="Arial"/>
              <a:cs typeface="Arial"/>
              <a:sym typeface="Arial"/>
            </a:endParaRPr>
          </a:p>
        </p:txBody>
      </p:sp>
      <p:sp>
        <p:nvSpPr>
          <p:cNvPr id="557" name="Google Shape;557;p48" descr="Page Number 3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34</a:t>
            </a:fld>
            <a:endParaRPr sz="1000">
              <a:latin typeface="Helvetica Neue"/>
              <a:ea typeface="Helvetica Neue"/>
              <a:cs typeface="Helvetica Neue"/>
              <a:sym typeface="Helvetica Neue"/>
            </a:endParaRPr>
          </a:p>
        </p:txBody>
      </p:sp>
      <p:sp>
        <p:nvSpPr>
          <p:cNvPr id="558" name="Google Shape;558;p4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6" name="Google Shape;87;p17">
            <a:extLst>
              <a:ext uri="{FF2B5EF4-FFF2-40B4-BE49-F238E27FC236}">
                <a16:creationId xmlns:a16="http://schemas.microsoft.com/office/drawing/2014/main" id="{40BFD9D0-081D-C03A-5582-52AB88024010}"/>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7200"/>
              <a:buFont typeface="Arial"/>
              <a:buNone/>
              <a:tabLst/>
              <a:defRPr/>
            </a:pPr>
            <a:r>
              <a:rPr kumimoji="0" lang="en-US" sz="3600" b="1" i="0" u="none" strike="noStrike" kern="0" cap="none" spc="0" normalizeH="0" baseline="0" noProof="0">
                <a:ln>
                  <a:noFill/>
                </a:ln>
                <a:solidFill>
                  <a:schemeClr val="tx1"/>
                </a:solidFill>
                <a:effectLst/>
                <a:uLnTx/>
                <a:uFillTx/>
                <a:latin typeface="Helvetica Neue"/>
                <a:ea typeface="Arial"/>
                <a:cs typeface="Arial"/>
                <a:sym typeface="Helvetica Neue"/>
              </a:rPr>
              <a:t>Question 2</a:t>
            </a:r>
            <a:endParaRPr kumimoji="0" lang="en-US" sz="3600" b="0" i="0" u="none" strike="noStrike" kern="0" cap="none" spc="0" normalizeH="0" baseline="0" noProof="0">
              <a:ln>
                <a:noFill/>
              </a:ln>
              <a:solidFill>
                <a:schemeClr val="tx1"/>
              </a:solidFill>
              <a:effectLst/>
              <a:uLnTx/>
              <a:uFillTx/>
              <a:ea typeface="Arial"/>
              <a:cs typeface="Arial"/>
              <a:sym typeface="Arial"/>
            </a:endParaRPr>
          </a:p>
        </p:txBody>
      </p:sp>
      <p:sp>
        <p:nvSpPr>
          <p:cNvPr id="7" name="Google Shape;88;p17">
            <a:extLst>
              <a:ext uri="{FF2B5EF4-FFF2-40B4-BE49-F238E27FC236}">
                <a16:creationId xmlns:a16="http://schemas.microsoft.com/office/drawing/2014/main" id="{6BBDAE2A-21A3-851E-732E-8029479E5C7F}"/>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9" name="Google Shape;86;p17">
            <a:extLst>
              <a:ext uri="{FF2B5EF4-FFF2-40B4-BE49-F238E27FC236}">
                <a16:creationId xmlns:a16="http://schemas.microsoft.com/office/drawing/2014/main" id="{5FE34C74-A1EB-D07B-E3C4-116498774746}"/>
              </a:ext>
            </a:extLst>
          </p:cNvPr>
          <p:cNvSpPr txBox="1"/>
          <p:nvPr/>
        </p:nvSpPr>
        <p:spPr>
          <a:xfrm>
            <a:off x="481192" y="1435393"/>
            <a:ext cx="6598750" cy="2400627"/>
          </a:xfrm>
          <a:prstGeom prst="rect">
            <a:avLst/>
          </a:prstGeom>
          <a:noFill/>
          <a:ln>
            <a:noFill/>
          </a:ln>
        </p:spPr>
        <p:txBody>
          <a:bodyPr spcFirstLastPara="1" wrap="square" lIns="91425" tIns="91425" rIns="91425" bIns="91425" anchor="t" anchorCtr="0">
            <a:spAutoFit/>
          </a:bodyPr>
          <a:lstStyle/>
          <a:p>
            <a:pPr>
              <a:lnSpc>
                <a:spcPct val="150000"/>
              </a:lnSpc>
            </a:pPr>
            <a:r>
              <a:rPr lang="en-US" sz="2400">
                <a:solidFill>
                  <a:schemeClr val="dk2"/>
                </a:solidFill>
                <a:latin typeface="Helvetica Neue"/>
                <a:ea typeface="Helvetica Neue"/>
                <a:cs typeface="Helvetica Neue"/>
                <a:sym typeface="Helvetica Neue"/>
              </a:rPr>
              <a:t>Can </a:t>
            </a:r>
            <a:r>
              <a:rPr lang="en-US" sz="2400" b="0" i="0" u="none" strike="noStrike" cap="none">
                <a:solidFill>
                  <a:schemeClr val="dk2"/>
                </a:solidFill>
                <a:latin typeface="Helvetica Neue"/>
                <a:ea typeface="Helvetica Neue"/>
                <a:cs typeface="Helvetica Neue"/>
                <a:sym typeface="Helvetica Neue"/>
              </a:rPr>
              <a:t>you </a:t>
            </a:r>
            <a:r>
              <a:rPr lang="en-US" sz="2400">
                <a:solidFill>
                  <a:schemeClr val="dk2"/>
                </a:solidFill>
                <a:latin typeface="Helvetica Neue"/>
                <a:ea typeface="Helvetica Neue"/>
                <a:cs typeface="Helvetica Neue"/>
                <a:sym typeface="Helvetica Neue"/>
              </a:rPr>
              <a:t>please elaborate more on </a:t>
            </a:r>
            <a:r>
              <a:rPr lang="en-US" sz="2400" b="0" i="0" u="none" strike="noStrike" cap="none">
                <a:solidFill>
                  <a:schemeClr val="dk2"/>
                </a:solidFill>
                <a:latin typeface="Helvetica Neue"/>
                <a:ea typeface="Helvetica Neue"/>
                <a:cs typeface="Helvetica Neue"/>
                <a:sym typeface="Helvetica Neue"/>
              </a:rPr>
              <a:t>the </a:t>
            </a:r>
            <a:r>
              <a:rPr lang="en-US" sz="2400">
                <a:solidFill>
                  <a:schemeClr val="dk2"/>
                </a:solidFill>
                <a:latin typeface="Helvetica Neue"/>
                <a:ea typeface="Helvetica Neue"/>
                <a:cs typeface="Helvetica Neue"/>
                <a:sym typeface="Helvetica Neue"/>
              </a:rPr>
              <a:t>transition/evolution from low tech (e.g. Bliss boards) to high tech (e.g. VOCA or digital systems) technologies</a:t>
            </a:r>
            <a:r>
              <a:rPr lang="en-US" sz="2400" b="0" i="0" u="none" strike="noStrike" cap="none">
                <a:solidFill>
                  <a:schemeClr val="dk2"/>
                </a:solidFill>
                <a:latin typeface="Helvetica Neue"/>
                <a:ea typeface="Helvetica Neue"/>
                <a:cs typeface="Helvetica Neue"/>
                <a:sym typeface="Helvetica Neue"/>
              </a:rPr>
              <a:t>?</a:t>
            </a:r>
            <a:endParaRPr lang="en-US" sz="2400">
              <a:solidFill>
                <a:schemeClr val="dk2"/>
              </a:solidFill>
              <a:latin typeface="Helvetica Neue"/>
              <a:ea typeface="Helvetica Neue"/>
              <a:cs typeface="Helvetica Neue"/>
              <a:sym typeface="Helvetica Neue"/>
            </a:endParaRPr>
          </a:p>
        </p:txBody>
      </p:sp>
      <p:sp>
        <p:nvSpPr>
          <p:cNvPr id="564" name="Google Shape;564;p4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35</a:t>
            </a:fld>
            <a:endParaRPr sz="1000">
              <a:latin typeface="Helvetica Neue"/>
              <a:ea typeface="Helvetica Neue"/>
              <a:cs typeface="Helvetica Neue"/>
              <a:sym typeface="Helvetica Neue"/>
            </a:endParaRPr>
          </a:p>
        </p:txBody>
      </p:sp>
      <p:sp>
        <p:nvSpPr>
          <p:cNvPr id="565" name="Google Shape;565;p4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pic>
        <p:nvPicPr>
          <p:cNvPr id="575" name="Google Shape;575;p50" descr=" This demonstrates a Bliss user communicating with his teacher using his display."/>
          <p:cNvPicPr preferRelativeResize="0"/>
          <p:nvPr/>
        </p:nvPicPr>
        <p:blipFill rotWithShape="1">
          <a:blip r:embed="rId3">
            <a:alphaModFix/>
          </a:blip>
          <a:srcRect t="1956" r="813" b="3058"/>
          <a:stretch/>
        </p:blipFill>
        <p:spPr>
          <a:xfrm>
            <a:off x="618300" y="341974"/>
            <a:ext cx="7758823" cy="3107132"/>
          </a:xfrm>
          <a:prstGeom prst="rect">
            <a:avLst/>
          </a:prstGeom>
          <a:noFill/>
          <a:ln>
            <a:noFill/>
          </a:ln>
        </p:spPr>
      </p:pic>
      <p:sp>
        <p:nvSpPr>
          <p:cNvPr id="578" name="Google Shape;578;p50"/>
          <p:cNvSpPr txBox="1">
            <a:spLocks noGrp="1"/>
          </p:cNvSpPr>
          <p:nvPr>
            <p:ph type="title" idx="4294967295"/>
          </p:nvPr>
        </p:nvSpPr>
        <p:spPr>
          <a:xfrm>
            <a:off x="618300" y="3573725"/>
            <a:ext cx="56919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This demonstrates a Bliss user communicating with his teacher using his display.</a:t>
            </a:r>
            <a:endParaRPr/>
          </a:p>
        </p:txBody>
      </p:sp>
      <p:sp>
        <p:nvSpPr>
          <p:cNvPr id="576" name="Google Shape;576;p50" descr="Page Number 3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36</a:t>
            </a:fld>
            <a:endParaRPr sz="1000">
              <a:latin typeface="Helvetica Neue"/>
              <a:ea typeface="Helvetica Neue"/>
              <a:cs typeface="Helvetica Neue"/>
              <a:sym typeface="Helvetica Neue"/>
            </a:endParaRPr>
          </a:p>
        </p:txBody>
      </p:sp>
      <p:sp>
        <p:nvSpPr>
          <p:cNvPr id="577" name="Google Shape;577;p5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grpSp>
        <p:nvGrpSpPr>
          <p:cNvPr id="583" name="Google Shape;583;p51" descr=" This demonstrates two Bliss users communicating prototyping with technology."/>
          <p:cNvGrpSpPr/>
          <p:nvPr/>
        </p:nvGrpSpPr>
        <p:grpSpPr>
          <a:xfrm>
            <a:off x="220550" y="404579"/>
            <a:ext cx="8257776" cy="3032224"/>
            <a:chOff x="220550" y="412013"/>
            <a:chExt cx="8257776" cy="3032224"/>
          </a:xfrm>
        </p:grpSpPr>
        <p:pic>
          <p:nvPicPr>
            <p:cNvPr id="584" name="Google Shape;584;p51" descr="pasted-movie.png"/>
            <p:cNvPicPr preferRelativeResize="0"/>
            <p:nvPr/>
          </p:nvPicPr>
          <p:blipFill rotWithShape="1">
            <a:blip r:embed="rId3">
              <a:alphaModFix/>
            </a:blip>
            <a:srcRect/>
            <a:stretch/>
          </p:blipFill>
          <p:spPr>
            <a:xfrm>
              <a:off x="220550" y="445050"/>
              <a:ext cx="4033193" cy="2966158"/>
            </a:xfrm>
            <a:prstGeom prst="rect">
              <a:avLst/>
            </a:prstGeom>
            <a:noFill/>
            <a:ln>
              <a:noFill/>
            </a:ln>
          </p:spPr>
        </p:pic>
        <p:pic>
          <p:nvPicPr>
            <p:cNvPr id="585" name="Google Shape;585;p51" descr=" This demonstrates two Bliss users communicating prototyping with technology."/>
            <p:cNvPicPr preferRelativeResize="0"/>
            <p:nvPr/>
          </p:nvPicPr>
          <p:blipFill rotWithShape="1">
            <a:blip r:embed="rId4">
              <a:alphaModFix/>
            </a:blip>
            <a:srcRect/>
            <a:stretch/>
          </p:blipFill>
          <p:spPr>
            <a:xfrm>
              <a:off x="4309035" y="412013"/>
              <a:ext cx="4169291" cy="3032224"/>
            </a:xfrm>
            <a:prstGeom prst="rect">
              <a:avLst/>
            </a:prstGeom>
            <a:noFill/>
            <a:ln>
              <a:noFill/>
            </a:ln>
          </p:spPr>
        </p:pic>
      </p:grpSp>
      <p:sp>
        <p:nvSpPr>
          <p:cNvPr id="588" name="Google Shape;588;p51" descr="Text &quot;Image Description: Two examples of early technology prototypes for Bliss users.&quot;"/>
          <p:cNvSpPr txBox="1">
            <a:spLocks noGrp="1"/>
          </p:cNvSpPr>
          <p:nvPr>
            <p:ph type="title" idx="4294967295"/>
          </p:nvPr>
        </p:nvSpPr>
        <p:spPr>
          <a:xfrm>
            <a:off x="220550" y="3509450"/>
            <a:ext cx="6992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Two examples of early technology prototypes for Bliss users.</a:t>
            </a:r>
            <a:endParaRPr/>
          </a:p>
        </p:txBody>
      </p:sp>
      <p:sp>
        <p:nvSpPr>
          <p:cNvPr id="586" name="Google Shape;586;p5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37</a:t>
            </a:fld>
            <a:endParaRPr sz="1000">
              <a:latin typeface="Helvetica Neue"/>
              <a:ea typeface="Helvetica Neue"/>
              <a:cs typeface="Helvetica Neue"/>
              <a:sym typeface="Helvetica Neue"/>
            </a:endParaRPr>
          </a:p>
        </p:txBody>
      </p:sp>
      <p:sp>
        <p:nvSpPr>
          <p:cNvPr id="587" name="Google Shape;587;p5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593" name="Google Shape;593;p52" descr="This is another prototype technology for Bliss users. This was designed for an ambulatory student."/>
          <p:cNvPicPr preferRelativeResize="0"/>
          <p:nvPr/>
        </p:nvPicPr>
        <p:blipFill rotWithShape="1">
          <a:blip r:embed="rId3">
            <a:alphaModFix/>
          </a:blip>
          <a:srcRect/>
          <a:stretch/>
        </p:blipFill>
        <p:spPr>
          <a:xfrm>
            <a:off x="-1921" y="0"/>
            <a:ext cx="6814218" cy="5143500"/>
          </a:xfrm>
          <a:prstGeom prst="rect">
            <a:avLst/>
          </a:prstGeom>
          <a:noFill/>
          <a:ln>
            <a:noFill/>
          </a:ln>
        </p:spPr>
      </p:pic>
      <p:sp>
        <p:nvSpPr>
          <p:cNvPr id="596" name="Google Shape;596;p52" descr="Text: &quot;Image Description.&quot;"/>
          <p:cNvSpPr txBox="1">
            <a:spLocks noGrp="1"/>
          </p:cNvSpPr>
          <p:nvPr>
            <p:ph type="title" idx="4294967295"/>
          </p:nvPr>
        </p:nvSpPr>
        <p:spPr>
          <a:xfrm>
            <a:off x="6959625" y="86725"/>
            <a:ext cx="1900500" cy="1477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This is another prototype technology for Bliss users. This was designed for an ambulatory student.</a:t>
            </a:r>
            <a:endParaRPr/>
          </a:p>
        </p:txBody>
      </p:sp>
      <p:sp>
        <p:nvSpPr>
          <p:cNvPr id="594" name="Google Shape;594;p5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38</a:t>
            </a:fld>
            <a:endParaRPr sz="1000">
              <a:latin typeface="Helvetica Neue"/>
              <a:ea typeface="Helvetica Neue"/>
              <a:cs typeface="Helvetica Neue"/>
              <a:sym typeface="Helvetica Neue"/>
            </a:endParaRPr>
          </a:p>
        </p:txBody>
      </p:sp>
      <p:sp>
        <p:nvSpPr>
          <p:cNvPr id="595" name="Google Shape;595;p5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1" name="Google Shape;601;p53" descr="An early prototype with 200 Blissymbols. This includes a Light Emitting Diodes (LEDs)."/>
          <p:cNvPicPr preferRelativeResize="0"/>
          <p:nvPr/>
        </p:nvPicPr>
        <p:blipFill rotWithShape="1">
          <a:blip r:embed="rId3">
            <a:alphaModFix/>
          </a:blip>
          <a:srcRect/>
          <a:stretch/>
        </p:blipFill>
        <p:spPr>
          <a:xfrm>
            <a:off x="618300" y="265400"/>
            <a:ext cx="6887888" cy="3635274"/>
          </a:xfrm>
          <a:prstGeom prst="rect">
            <a:avLst/>
          </a:prstGeom>
          <a:noFill/>
          <a:ln>
            <a:noFill/>
          </a:ln>
        </p:spPr>
      </p:pic>
      <p:sp>
        <p:nvSpPr>
          <p:cNvPr id="604" name="Google Shape;604;p53"/>
          <p:cNvSpPr txBox="1">
            <a:spLocks noGrp="1"/>
          </p:cNvSpPr>
          <p:nvPr>
            <p:ph type="title" idx="4294967295"/>
          </p:nvPr>
        </p:nvSpPr>
        <p:spPr>
          <a:xfrm>
            <a:off x="618300" y="3953975"/>
            <a:ext cx="67338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An early prototype with 200 </a:t>
            </a:r>
            <a:r>
              <a:rPr lang="en-US" sz="1400" b="0" i="0" u="none" strike="noStrike" cap="none" err="1">
                <a:solidFill>
                  <a:schemeClr val="dk2"/>
                </a:solidFill>
                <a:latin typeface="Arial"/>
                <a:ea typeface="Arial"/>
                <a:cs typeface="Arial"/>
                <a:sym typeface="Arial"/>
              </a:rPr>
              <a:t>Blissymbols</a:t>
            </a:r>
            <a:r>
              <a:rPr lang="en-US" sz="1400" b="0" i="0" u="none" strike="noStrike" cap="none">
                <a:solidFill>
                  <a:schemeClr val="dk2"/>
                </a:solidFill>
                <a:latin typeface="Arial"/>
                <a:ea typeface="Arial"/>
                <a:cs typeface="Arial"/>
                <a:sym typeface="Arial"/>
              </a:rPr>
              <a:t>. This includes a Light Emitting Diodes (LEDs).</a:t>
            </a:r>
            <a:endParaRPr/>
          </a:p>
        </p:txBody>
      </p:sp>
      <p:sp>
        <p:nvSpPr>
          <p:cNvPr id="602" name="Google Shape;602;p5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39</a:t>
            </a:fld>
            <a:endParaRPr sz="1000">
              <a:latin typeface="Helvetica Neue"/>
              <a:ea typeface="Helvetica Neue"/>
              <a:cs typeface="Helvetica Neue"/>
              <a:sym typeface="Helvetica Neue"/>
            </a:endParaRPr>
          </a:p>
        </p:txBody>
      </p:sp>
      <p:sp>
        <p:nvSpPr>
          <p:cNvPr id="603" name="Google Shape;603;p5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54" descr="An example of an early manufactured Bliss display. It was manufactured by Prentke Romich Company in 1975."/>
          <p:cNvPicPr preferRelativeResize="0"/>
          <p:nvPr/>
        </p:nvPicPr>
        <p:blipFill rotWithShape="1">
          <a:blip r:embed="rId3">
            <a:alphaModFix/>
          </a:blip>
          <a:srcRect/>
          <a:stretch/>
        </p:blipFill>
        <p:spPr>
          <a:xfrm>
            <a:off x="618301" y="0"/>
            <a:ext cx="6256800" cy="4752262"/>
          </a:xfrm>
          <a:prstGeom prst="rect">
            <a:avLst/>
          </a:prstGeom>
          <a:noFill/>
          <a:ln>
            <a:noFill/>
          </a:ln>
        </p:spPr>
      </p:pic>
      <p:sp>
        <p:nvSpPr>
          <p:cNvPr id="612" name="Google Shape;612;p54"/>
          <p:cNvSpPr txBox="1">
            <a:spLocks noGrp="1"/>
          </p:cNvSpPr>
          <p:nvPr>
            <p:ph type="title" idx="4294967295"/>
          </p:nvPr>
        </p:nvSpPr>
        <p:spPr>
          <a:xfrm>
            <a:off x="7012925" y="149525"/>
            <a:ext cx="18969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a:solidFill>
                  <a:schemeClr val="dk2"/>
                </a:solidFill>
                <a:latin typeface="Arial"/>
                <a:ea typeface="Arial"/>
                <a:cs typeface="Arial"/>
                <a:sym typeface="Arial"/>
              </a:rPr>
              <a:t>Image Description:</a:t>
            </a:r>
            <a:endParaRPr/>
          </a:p>
          <a:p>
            <a:pPr marL="0" marR="0" lvl="0" indent="0" algn="l" rtl="0">
              <a:lnSpc>
                <a:spcPct val="100000"/>
              </a:lnSpc>
              <a:spcBef>
                <a:spcPts val="0"/>
              </a:spcBef>
              <a:spcAft>
                <a:spcPts val="0"/>
              </a:spcAft>
              <a:buClr>
                <a:schemeClr val="dk1"/>
              </a:buClr>
              <a:buSzPts val="1100"/>
              <a:buFont typeface="Arial"/>
              <a:buNone/>
            </a:pPr>
            <a:r>
              <a:rPr lang="en-US" sz="1400" b="0" i="0" u="none" strike="noStrike" cap="none">
                <a:solidFill>
                  <a:schemeClr val="dk2"/>
                </a:solidFill>
                <a:latin typeface="Arial"/>
                <a:ea typeface="Arial"/>
                <a:cs typeface="Arial"/>
                <a:sym typeface="Arial"/>
              </a:rPr>
              <a:t>An example of an early manufactured Bliss display. It was manufactured by </a:t>
            </a:r>
            <a:r>
              <a:rPr lang="en-US" sz="1400" b="0" i="0" u="none" strike="noStrike" cap="none" err="1">
                <a:solidFill>
                  <a:schemeClr val="dk2"/>
                </a:solidFill>
                <a:latin typeface="Arial"/>
                <a:ea typeface="Arial"/>
                <a:cs typeface="Arial"/>
                <a:sym typeface="Arial"/>
              </a:rPr>
              <a:t>Prentke</a:t>
            </a:r>
            <a:r>
              <a:rPr lang="en-US" sz="1400" b="0" i="0" u="none" strike="noStrike" cap="none">
                <a:solidFill>
                  <a:schemeClr val="dk2"/>
                </a:solidFill>
                <a:latin typeface="Arial"/>
                <a:ea typeface="Arial"/>
                <a:cs typeface="Arial"/>
                <a:sym typeface="Arial"/>
              </a:rPr>
              <a:t> </a:t>
            </a:r>
            <a:r>
              <a:rPr lang="en-US" sz="1400" b="0" i="0" u="none" strike="noStrike" cap="none" err="1">
                <a:solidFill>
                  <a:schemeClr val="dk2"/>
                </a:solidFill>
                <a:latin typeface="Arial"/>
                <a:ea typeface="Arial"/>
                <a:cs typeface="Arial"/>
                <a:sym typeface="Arial"/>
              </a:rPr>
              <a:t>Romich</a:t>
            </a:r>
            <a:r>
              <a:rPr lang="en-US" sz="1400" b="0" i="0" u="none" strike="noStrike" cap="none">
                <a:solidFill>
                  <a:schemeClr val="dk2"/>
                </a:solidFill>
                <a:latin typeface="Arial"/>
                <a:ea typeface="Arial"/>
                <a:cs typeface="Arial"/>
                <a:sym typeface="Arial"/>
              </a:rPr>
              <a:t> Company in 1975.</a:t>
            </a:r>
            <a:endParaRPr/>
          </a:p>
        </p:txBody>
      </p:sp>
      <p:sp>
        <p:nvSpPr>
          <p:cNvPr id="610" name="Google Shape;610;p5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40</a:t>
            </a:fld>
            <a:endParaRPr sz="1000">
              <a:latin typeface="Helvetica Neue"/>
              <a:ea typeface="Helvetica Neue"/>
              <a:cs typeface="Helvetica Neue"/>
              <a:sym typeface="Helvetica Neue"/>
            </a:endParaRPr>
          </a:p>
        </p:txBody>
      </p:sp>
      <p:sp>
        <p:nvSpPr>
          <p:cNvPr id="611" name="Google Shape;611;p5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pic>
        <p:nvPicPr>
          <p:cNvPr id="617" name="Google Shape;617;p55" descr="A personalized exploratory technology “system” for Sue Odell, one of the Adult Bliss Students."/>
          <p:cNvPicPr preferRelativeResize="0"/>
          <p:nvPr/>
        </p:nvPicPr>
        <p:blipFill rotWithShape="1">
          <a:blip r:embed="rId3">
            <a:alphaModFix/>
          </a:blip>
          <a:srcRect/>
          <a:stretch/>
        </p:blipFill>
        <p:spPr>
          <a:xfrm>
            <a:off x="618300" y="0"/>
            <a:ext cx="5193385" cy="5143499"/>
          </a:xfrm>
          <a:prstGeom prst="rect">
            <a:avLst/>
          </a:prstGeom>
          <a:noFill/>
          <a:ln>
            <a:noFill/>
          </a:ln>
        </p:spPr>
      </p:pic>
      <p:sp>
        <p:nvSpPr>
          <p:cNvPr id="620" name="Google Shape;620;p55"/>
          <p:cNvSpPr txBox="1">
            <a:spLocks noGrp="1"/>
          </p:cNvSpPr>
          <p:nvPr>
            <p:ph type="title" idx="4294967295"/>
          </p:nvPr>
        </p:nvSpPr>
        <p:spPr>
          <a:xfrm>
            <a:off x="5879625" y="161075"/>
            <a:ext cx="2097600" cy="1477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a:solidFill>
                  <a:schemeClr val="dk2"/>
                </a:solidFill>
                <a:latin typeface="Arial"/>
                <a:ea typeface="Arial"/>
                <a:cs typeface="Arial"/>
                <a:sym typeface="Arial"/>
              </a:rPr>
              <a:t>Image Description:</a:t>
            </a:r>
            <a:endParaRPr/>
          </a:p>
          <a:p>
            <a:pPr marL="0" marR="0" lvl="0" indent="0" algn="l" rtl="0">
              <a:lnSpc>
                <a:spcPct val="100000"/>
              </a:lnSpc>
              <a:spcBef>
                <a:spcPts val="0"/>
              </a:spcBef>
              <a:spcAft>
                <a:spcPts val="0"/>
              </a:spcAft>
              <a:buClr>
                <a:schemeClr val="dk1"/>
              </a:buClr>
              <a:buSzPts val="1100"/>
              <a:buFont typeface="Arial"/>
              <a:buNone/>
            </a:pPr>
            <a:r>
              <a:rPr lang="en-US" sz="1400" b="0" i="0" u="none" strike="noStrike" cap="none">
                <a:solidFill>
                  <a:schemeClr val="dk2"/>
                </a:solidFill>
                <a:latin typeface="Arial"/>
                <a:ea typeface="Arial"/>
                <a:cs typeface="Arial"/>
                <a:sym typeface="Arial"/>
              </a:rPr>
              <a:t>A personalized exploratory technology “system” for Sue Odell, one of the Adult Bliss Students.</a:t>
            </a:r>
            <a:endParaRPr/>
          </a:p>
        </p:txBody>
      </p:sp>
      <p:sp>
        <p:nvSpPr>
          <p:cNvPr id="618" name="Google Shape;618;p5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41</a:t>
            </a:fld>
            <a:endParaRPr sz="1000">
              <a:latin typeface="Helvetica Neue"/>
              <a:ea typeface="Helvetica Neue"/>
              <a:cs typeface="Helvetica Neue"/>
              <a:sym typeface="Helvetica Neue"/>
            </a:endParaRPr>
          </a:p>
        </p:txBody>
      </p:sp>
      <p:sp>
        <p:nvSpPr>
          <p:cNvPr id="619" name="Google Shape;619;p5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56" descr="Sue Odell communicating in Blissymbolics with Shirley McNaughton using a display producing very lengthy sentences."/>
          <p:cNvPicPr preferRelativeResize="0"/>
          <p:nvPr/>
        </p:nvPicPr>
        <p:blipFill rotWithShape="1">
          <a:blip r:embed="rId3">
            <a:alphaModFix/>
          </a:blip>
          <a:srcRect/>
          <a:stretch/>
        </p:blipFill>
        <p:spPr>
          <a:xfrm>
            <a:off x="0" y="0"/>
            <a:ext cx="6875101" cy="4785618"/>
          </a:xfrm>
          <a:prstGeom prst="rect">
            <a:avLst/>
          </a:prstGeom>
          <a:noFill/>
          <a:ln>
            <a:noFill/>
          </a:ln>
        </p:spPr>
      </p:pic>
      <p:sp>
        <p:nvSpPr>
          <p:cNvPr id="628" name="Google Shape;628;p56"/>
          <p:cNvSpPr txBox="1">
            <a:spLocks noGrp="1"/>
          </p:cNvSpPr>
          <p:nvPr>
            <p:ph type="title" idx="4294967295"/>
          </p:nvPr>
        </p:nvSpPr>
        <p:spPr>
          <a:xfrm>
            <a:off x="0" y="4755025"/>
            <a:ext cx="78777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300" b="1" i="0" u="none" strike="noStrike" cap="none">
                <a:solidFill>
                  <a:schemeClr val="dk2"/>
                </a:solidFill>
                <a:latin typeface="Arial"/>
                <a:ea typeface="Arial"/>
                <a:cs typeface="Arial"/>
                <a:sym typeface="Arial"/>
              </a:rPr>
              <a:t>Image Description: </a:t>
            </a:r>
            <a:r>
              <a:rPr lang="en-US" sz="1300" b="0" i="0" u="none" strike="noStrike" cap="none">
                <a:solidFill>
                  <a:schemeClr val="dk2"/>
                </a:solidFill>
                <a:latin typeface="Arial"/>
                <a:ea typeface="Arial"/>
                <a:cs typeface="Arial"/>
                <a:sym typeface="Arial"/>
              </a:rPr>
              <a:t>Sue Odell communicating with a display producing very lengthy sentences.</a:t>
            </a:r>
            <a:endParaRPr/>
          </a:p>
        </p:txBody>
      </p:sp>
      <p:sp>
        <p:nvSpPr>
          <p:cNvPr id="626" name="Google Shape;626;p5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42</a:t>
            </a:fld>
            <a:endParaRPr sz="1000">
              <a:latin typeface="Helvetica Neue"/>
              <a:ea typeface="Helvetica Neue"/>
              <a:cs typeface="Helvetica Neue"/>
              <a:sym typeface="Helvetica Neue"/>
            </a:endParaRPr>
          </a:p>
        </p:txBody>
      </p:sp>
      <p:sp>
        <p:nvSpPr>
          <p:cNvPr id="627" name="Google Shape;627;p5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6" name="Google Shape;636;p5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History of BMW</a:t>
            </a:r>
            <a:endParaRPr lang="en-US">
              <a:solidFill>
                <a:schemeClr val="tx1"/>
              </a:solidFill>
            </a:endParaRPr>
          </a:p>
        </p:txBody>
      </p:sp>
      <p:sp>
        <p:nvSpPr>
          <p:cNvPr id="633" name="Google Shape;633;p57"/>
          <p:cNvSpPr txBox="1"/>
          <p:nvPr/>
        </p:nvSpPr>
        <p:spPr>
          <a:xfrm>
            <a:off x="486763" y="1287303"/>
            <a:ext cx="7083000" cy="25449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endParaRPr sz="1800" b="1" i="0" u="none" strike="noStrike" cap="none">
              <a:solidFill>
                <a:srgbClr val="313131"/>
              </a:solidFill>
              <a:latin typeface="Helvetica Neue"/>
              <a:ea typeface="Helvetica Neue"/>
              <a:cs typeface="Helvetica Neue"/>
              <a:sym typeface="Helvetica Neue"/>
            </a:endParaRPr>
          </a:p>
          <a:p>
            <a:pPr marL="0" marR="0" lvl="0" indent="0" algn="l" rtl="0">
              <a:lnSpc>
                <a:spcPct val="100000"/>
              </a:lnSpc>
              <a:spcBef>
                <a:spcPts val="1000"/>
              </a:spcBef>
              <a:spcAft>
                <a:spcPts val="0"/>
              </a:spcAft>
              <a:buClr>
                <a:srgbClr val="000000"/>
              </a:buClr>
              <a:buSzPts val="2400"/>
              <a:buFont typeface="Arial"/>
              <a:buNone/>
            </a:pPr>
            <a:r>
              <a:rPr lang="en-US" sz="1800" b="0" i="0" u="none" strike="noStrike" cap="none">
                <a:solidFill>
                  <a:srgbClr val="000000"/>
                </a:solidFill>
                <a:latin typeface="Helvetica Neue"/>
                <a:ea typeface="Helvetica Neue"/>
                <a:cs typeface="Helvetica Neue"/>
                <a:sym typeface="Helvetica Neue"/>
              </a:rPr>
              <a:t>This is a program I designed back in the early 90’s.</a:t>
            </a:r>
            <a:endParaRPr sz="1800" b="0" i="0" u="none" strike="noStrike" cap="none">
              <a:solidFill>
                <a:srgbClr val="000000"/>
              </a:solidFill>
              <a:latin typeface="Helvetica Neue"/>
              <a:ea typeface="Helvetica Neue"/>
              <a:cs typeface="Helvetica Neue"/>
              <a:sym typeface="Helvetica Neue"/>
            </a:endParaRPr>
          </a:p>
          <a:p>
            <a:pPr marL="0" marR="0" lvl="0" indent="0" algn="l" rtl="0">
              <a:lnSpc>
                <a:spcPct val="100000"/>
              </a:lnSpc>
              <a:spcBef>
                <a:spcPts val="1000"/>
              </a:spcBef>
              <a:spcAft>
                <a:spcPts val="0"/>
              </a:spcAft>
              <a:buClr>
                <a:srgbClr val="000000"/>
              </a:buClr>
              <a:buSzPts val="2400"/>
              <a:buFont typeface="Arial"/>
              <a:buNone/>
            </a:pPr>
            <a:r>
              <a:rPr lang="en-US" sz="1800" b="0" i="0" u="none" strike="noStrike" cap="none">
                <a:solidFill>
                  <a:srgbClr val="000000"/>
                </a:solidFill>
                <a:latin typeface="Helvetica Neue"/>
                <a:ea typeface="Helvetica Neue"/>
                <a:cs typeface="Helvetica Neue"/>
                <a:sym typeface="Helvetica Neue"/>
              </a:rPr>
              <a:t>It relied on 3 approaches </a:t>
            </a:r>
            <a:r>
              <a:rPr lang="en-US" sz="1800" b="0" i="0" u="none" strike="noStrike" cap="none">
                <a:solidFill>
                  <a:srgbClr val="313131"/>
                </a:solidFill>
                <a:latin typeface="Helvetica Neue"/>
                <a:ea typeface="Helvetica Neue"/>
                <a:cs typeface="Helvetica Neue"/>
                <a:sym typeface="Helvetica Neue"/>
              </a:rPr>
              <a:t>to</a:t>
            </a:r>
            <a:r>
              <a:rPr lang="en-US" sz="1800" b="0" i="0" u="none" strike="noStrike" cap="none">
                <a:solidFill>
                  <a:srgbClr val="F5B301"/>
                </a:solidFill>
                <a:latin typeface="Helvetica Neue"/>
                <a:ea typeface="Helvetica Neue"/>
                <a:cs typeface="Helvetica Neue"/>
                <a:sym typeface="Helvetica Neue"/>
              </a:rPr>
              <a:t> </a:t>
            </a:r>
            <a:r>
              <a:rPr lang="en-US" sz="1800" b="1" i="0" u="none" strike="noStrike" cap="none">
                <a:solidFill>
                  <a:schemeClr val="tx1"/>
                </a:solidFill>
                <a:latin typeface="Helvetica Neue"/>
                <a:ea typeface="Helvetica Neue"/>
                <a:cs typeface="Helvetica Neue"/>
                <a:sym typeface="Helvetica Neue"/>
              </a:rPr>
              <a:t>access Bliss-words:</a:t>
            </a:r>
            <a:endParaRPr sz="1800" b="1" i="0" u="none" strike="noStrike" cap="none">
              <a:solidFill>
                <a:schemeClr val="tx1"/>
              </a:solidFill>
              <a:latin typeface="Helvetica Neue"/>
              <a:ea typeface="Helvetica Neue"/>
              <a:cs typeface="Helvetica Neue"/>
              <a:sym typeface="Helvetica Neue"/>
            </a:endParaRPr>
          </a:p>
          <a:p>
            <a:pPr marL="0" marR="0" lvl="0" indent="0" algn="l" rtl="0">
              <a:lnSpc>
                <a:spcPct val="100000"/>
              </a:lnSpc>
              <a:spcBef>
                <a:spcPts val="1000"/>
              </a:spcBef>
              <a:spcAft>
                <a:spcPts val="0"/>
              </a:spcAft>
              <a:buClr>
                <a:srgbClr val="000000"/>
              </a:buClr>
              <a:buSzPts val="1800"/>
              <a:buFont typeface="Arial"/>
              <a:buNone/>
            </a:pPr>
            <a:endParaRPr sz="1800" b="0" i="0" u="none" strike="noStrike" cap="none">
              <a:solidFill>
                <a:srgbClr val="1803F2"/>
              </a:solidFill>
              <a:latin typeface="Helvetica Neue"/>
              <a:ea typeface="Helvetica Neue"/>
              <a:cs typeface="Helvetica Neue"/>
              <a:sym typeface="Helvetica Neue"/>
            </a:endParaRPr>
          </a:p>
          <a:p>
            <a:pPr marL="457200" marR="0" lvl="0" indent="-342900" algn="l" rtl="0">
              <a:lnSpc>
                <a:spcPct val="100000"/>
              </a:lnSpc>
              <a:spcBef>
                <a:spcPts val="1000"/>
              </a:spcBef>
              <a:spcAft>
                <a:spcPts val="0"/>
              </a:spcAft>
              <a:buClr>
                <a:srgbClr val="000000"/>
              </a:buClr>
              <a:buSzPts val="1800"/>
              <a:buFont typeface="Helvetica Neue"/>
              <a:buChar char="●"/>
            </a:pPr>
            <a:r>
              <a:rPr lang="en-US" sz="1800" b="1" i="0" u="none" strike="noStrike" cap="none" err="1">
                <a:solidFill>
                  <a:schemeClr val="tx1"/>
                </a:solidFill>
                <a:latin typeface="Helvetica Neue"/>
                <a:ea typeface="Helvetica Neue"/>
                <a:cs typeface="Helvetica Neue"/>
                <a:sym typeface="Helvetica Neue"/>
              </a:rPr>
              <a:t>Blissymbolics</a:t>
            </a:r>
            <a:r>
              <a:rPr lang="en-US" sz="1800" b="1" i="0" u="none" strike="noStrike" cap="none">
                <a:solidFill>
                  <a:schemeClr val="tx1"/>
                </a:solidFill>
                <a:latin typeface="Helvetica Neue"/>
                <a:ea typeface="Helvetica Neue"/>
                <a:cs typeface="Helvetica Neue"/>
                <a:sym typeface="Helvetica Neue"/>
              </a:rPr>
              <a:t> </a:t>
            </a:r>
            <a:r>
              <a:rPr lang="en-US" sz="1800" b="0" i="0" u="none" strike="noStrike" cap="none">
                <a:solidFill>
                  <a:srgbClr val="000000"/>
                </a:solidFill>
                <a:latin typeface="Helvetica Neue"/>
                <a:ea typeface="Helvetica Neue"/>
                <a:cs typeface="Helvetica Neue"/>
                <a:sym typeface="Helvetica Neue"/>
              </a:rPr>
              <a:t>supported by BCI</a:t>
            </a:r>
            <a:endParaRPr sz="1800" b="0" i="0" u="none" strike="noStrike" cap="none">
              <a:solidFill>
                <a:srgbClr val="000000"/>
              </a:solidFill>
              <a:latin typeface="Helvetica Neue"/>
              <a:ea typeface="Helvetica Neue"/>
              <a:cs typeface="Helvetica Neue"/>
              <a:sym typeface="Helvetica Neue"/>
            </a:endParaRPr>
          </a:p>
          <a:p>
            <a:pPr marL="457200" marR="0" lvl="0" indent="-342900" algn="l" rtl="0">
              <a:lnSpc>
                <a:spcPct val="100000"/>
              </a:lnSpc>
              <a:spcBef>
                <a:spcPts val="0"/>
              </a:spcBef>
              <a:spcAft>
                <a:spcPts val="0"/>
              </a:spcAft>
              <a:buClr>
                <a:srgbClr val="000000"/>
              </a:buClr>
              <a:buSzPts val="1800"/>
              <a:buFont typeface="Helvetica Neue"/>
              <a:buChar char="●"/>
            </a:pPr>
            <a:r>
              <a:rPr lang="en-US" sz="1800" b="1" i="0" u="none" strike="noStrike" cap="none" err="1">
                <a:solidFill>
                  <a:schemeClr val="tx1"/>
                </a:solidFill>
                <a:latin typeface="Helvetica Neue"/>
                <a:ea typeface="Helvetica Neue"/>
                <a:cs typeface="Helvetica Neue"/>
                <a:sym typeface="Helvetica Neue"/>
              </a:rPr>
              <a:t>Minspeak</a:t>
            </a:r>
            <a:r>
              <a:rPr lang="en-US" sz="1800" b="0" i="0" u="none" strike="noStrike" cap="none">
                <a:solidFill>
                  <a:srgbClr val="F5B301"/>
                </a:solidFill>
                <a:latin typeface="Helvetica Neue"/>
                <a:ea typeface="Helvetica Neue"/>
                <a:cs typeface="Helvetica Neue"/>
                <a:sym typeface="Helvetica Neue"/>
              </a:rPr>
              <a:t> </a:t>
            </a:r>
            <a:r>
              <a:rPr lang="en-US" sz="1800" b="0" i="0" u="none" strike="noStrike" cap="none">
                <a:solidFill>
                  <a:srgbClr val="000000"/>
                </a:solidFill>
                <a:latin typeface="Helvetica Neue"/>
                <a:ea typeface="Helvetica Neue"/>
                <a:cs typeface="Helvetica Neue"/>
                <a:sym typeface="Helvetica Neue"/>
              </a:rPr>
              <a:t>developed by Bruce Baker</a:t>
            </a:r>
            <a:endParaRPr sz="1800" b="0" i="0" u="none" strike="noStrike" cap="none">
              <a:solidFill>
                <a:srgbClr val="000000"/>
              </a:solidFill>
              <a:latin typeface="Helvetica Neue"/>
              <a:ea typeface="Helvetica Neue"/>
              <a:cs typeface="Helvetica Neue"/>
              <a:sym typeface="Helvetica Neue"/>
            </a:endParaRPr>
          </a:p>
          <a:p>
            <a:pPr marL="457200" marR="0" lvl="0" indent="-342900" algn="l" rtl="0">
              <a:lnSpc>
                <a:spcPct val="100000"/>
              </a:lnSpc>
              <a:spcBef>
                <a:spcPts val="0"/>
              </a:spcBef>
              <a:spcAft>
                <a:spcPts val="0"/>
              </a:spcAft>
              <a:buClr>
                <a:srgbClr val="000000"/>
              </a:buClr>
              <a:buSzPts val="1800"/>
              <a:buFont typeface="Helvetica Neue"/>
              <a:buChar char="●"/>
            </a:pPr>
            <a:r>
              <a:rPr lang="en-US" sz="1800" b="1" i="0" u="none" strike="noStrike" cap="none">
                <a:solidFill>
                  <a:schemeClr val="tx1"/>
                </a:solidFill>
                <a:latin typeface="Helvetica Neue"/>
                <a:ea typeface="Helvetica Neue"/>
                <a:cs typeface="Helvetica Neue"/>
                <a:sym typeface="Helvetica Neue"/>
              </a:rPr>
              <a:t>Words Strategy </a:t>
            </a:r>
            <a:r>
              <a:rPr lang="en-US" sz="1800" b="0" i="0" u="none" strike="noStrike" cap="none">
                <a:solidFill>
                  <a:srgbClr val="000000"/>
                </a:solidFill>
                <a:latin typeface="Helvetica Neue"/>
                <a:ea typeface="Helvetica Neue"/>
                <a:cs typeface="Helvetica Neue"/>
                <a:sym typeface="Helvetica Neue"/>
              </a:rPr>
              <a:t>developed by Bruce Baker </a:t>
            </a:r>
            <a:endParaRPr/>
          </a:p>
        </p:txBody>
      </p:sp>
      <p:sp>
        <p:nvSpPr>
          <p:cNvPr id="634" name="Google Shape;634;p5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43</a:t>
            </a:fld>
            <a:endParaRPr sz="1000">
              <a:latin typeface="Helvetica Neue"/>
              <a:ea typeface="Helvetica Neue"/>
              <a:cs typeface="Helvetica Neue"/>
              <a:sym typeface="Helvetica Neue"/>
            </a:endParaRPr>
          </a:p>
        </p:txBody>
      </p:sp>
      <p:sp>
        <p:nvSpPr>
          <p:cNvPr id="635" name="Google Shape;635;p5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2" name="Google Shape;642;p58"/>
          <p:cNvSpPr txBox="1">
            <a:spLocks noGrp="1"/>
          </p:cNvSpPr>
          <p:nvPr>
            <p:ph type="title" idx="4294967295"/>
          </p:nvPr>
        </p:nvSpPr>
        <p:spPr>
          <a:xfrm>
            <a:off x="528999" y="395325"/>
            <a:ext cx="3241723" cy="5541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5100"/>
              <a:buFont typeface="Arial"/>
              <a:buNone/>
            </a:pPr>
            <a:r>
              <a:rPr lang="en-US" sz="3000" b="1" i="0" u="none" strike="noStrike" cap="none">
                <a:solidFill>
                  <a:srgbClr val="313131"/>
                </a:solidFill>
                <a:latin typeface="Helvetica Neue"/>
                <a:ea typeface="Helvetica Neue"/>
                <a:cs typeface="Helvetica Neue"/>
                <a:sym typeface="Helvetica Neue"/>
              </a:rPr>
              <a:t>B</a:t>
            </a:r>
            <a:r>
              <a:rPr lang="en-US" sz="3000" b="1" i="0" u="none" strike="noStrike" cap="none">
                <a:solidFill>
                  <a:srgbClr val="FF0000"/>
                </a:solidFill>
                <a:latin typeface="Helvetica Neue"/>
                <a:ea typeface="Helvetica Neue"/>
                <a:cs typeface="Helvetica Neue"/>
                <a:sym typeface="Helvetica Neue"/>
              </a:rPr>
              <a:t>M</a:t>
            </a:r>
            <a:r>
              <a:rPr lang="en-US" sz="3000" b="1" i="0" u="none" strike="noStrike" cap="none">
                <a:solidFill>
                  <a:srgbClr val="313131"/>
                </a:solidFill>
                <a:latin typeface="Helvetica Neue"/>
                <a:ea typeface="Helvetica Neue"/>
                <a:cs typeface="Helvetica Neue"/>
                <a:sym typeface="Helvetica Neue"/>
              </a:rPr>
              <a:t>W - </a:t>
            </a:r>
            <a:r>
              <a:rPr lang="en-US" sz="3000" b="1" i="0" u="none" strike="noStrike" cap="none" err="1">
                <a:solidFill>
                  <a:srgbClr val="313131"/>
                </a:solidFill>
                <a:latin typeface="Helvetica Neue"/>
                <a:ea typeface="Helvetica Neue"/>
                <a:cs typeface="Helvetica Neue"/>
                <a:sym typeface="Helvetica Neue"/>
              </a:rPr>
              <a:t>Minspeak</a:t>
            </a:r>
            <a:endParaRPr/>
          </a:p>
        </p:txBody>
      </p:sp>
      <p:pic>
        <p:nvPicPr>
          <p:cNvPr id="641" name="Google Shape;641;p58" descr="An illustration of a red apple. Example of a Minspeak icon."/>
          <p:cNvPicPr preferRelativeResize="0"/>
          <p:nvPr/>
        </p:nvPicPr>
        <p:blipFill rotWithShape="1">
          <a:blip r:embed="rId3">
            <a:alphaModFix/>
          </a:blip>
          <a:srcRect/>
          <a:stretch/>
        </p:blipFill>
        <p:spPr>
          <a:xfrm>
            <a:off x="529002" y="1028324"/>
            <a:ext cx="5364175" cy="3521275"/>
          </a:xfrm>
          <a:prstGeom prst="rect">
            <a:avLst/>
          </a:prstGeom>
          <a:noFill/>
          <a:ln>
            <a:noFill/>
          </a:ln>
        </p:spPr>
      </p:pic>
      <p:sp>
        <p:nvSpPr>
          <p:cNvPr id="645" name="Google Shape;645;p58"/>
          <p:cNvSpPr txBox="1"/>
          <p:nvPr/>
        </p:nvSpPr>
        <p:spPr>
          <a:xfrm>
            <a:off x="983900" y="4312375"/>
            <a:ext cx="5515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Example of a Minspeak icon.</a:t>
            </a:r>
            <a:endParaRPr sz="1400" b="0" i="0" u="none" strike="noStrike" cap="none">
              <a:solidFill>
                <a:schemeClr val="dk2"/>
              </a:solidFill>
              <a:latin typeface="Arial"/>
              <a:ea typeface="Arial"/>
              <a:cs typeface="Arial"/>
              <a:sym typeface="Arial"/>
            </a:endParaRPr>
          </a:p>
        </p:txBody>
      </p:sp>
      <p:sp>
        <p:nvSpPr>
          <p:cNvPr id="643" name="Google Shape;643;p5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44</a:t>
            </a:fld>
            <a:endParaRPr sz="1000">
              <a:latin typeface="Helvetica Neue"/>
              <a:ea typeface="Helvetica Neue"/>
              <a:cs typeface="Helvetica Neue"/>
              <a:sym typeface="Helvetica Neue"/>
            </a:endParaRPr>
          </a:p>
        </p:txBody>
      </p:sp>
      <p:sp>
        <p:nvSpPr>
          <p:cNvPr id="644" name="Google Shape;644;p5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59" descr="Example of a BMW Display. This display was used by Lee Mehrlich."/>
          <p:cNvPicPr preferRelativeResize="0"/>
          <p:nvPr/>
        </p:nvPicPr>
        <p:blipFill rotWithShape="1">
          <a:blip r:embed="rId3">
            <a:alphaModFix/>
          </a:blip>
          <a:srcRect/>
          <a:stretch/>
        </p:blipFill>
        <p:spPr>
          <a:xfrm>
            <a:off x="618300" y="240750"/>
            <a:ext cx="6256802" cy="4692605"/>
          </a:xfrm>
          <a:prstGeom prst="rect">
            <a:avLst/>
          </a:prstGeom>
          <a:noFill/>
          <a:ln>
            <a:noFill/>
          </a:ln>
        </p:spPr>
      </p:pic>
      <p:sp>
        <p:nvSpPr>
          <p:cNvPr id="653" name="Google Shape;653;p59"/>
          <p:cNvSpPr txBox="1">
            <a:spLocks noGrp="1"/>
          </p:cNvSpPr>
          <p:nvPr>
            <p:ph type="title" idx="4294967295"/>
          </p:nvPr>
        </p:nvSpPr>
        <p:spPr>
          <a:xfrm>
            <a:off x="6993600" y="240750"/>
            <a:ext cx="19263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Example of a BMW Display. This display was used by Lee </a:t>
            </a:r>
            <a:r>
              <a:rPr lang="en-US" sz="1400" b="0" i="0" u="none" strike="noStrike" cap="none" err="1">
                <a:solidFill>
                  <a:schemeClr val="dk2"/>
                </a:solidFill>
                <a:latin typeface="Arial"/>
                <a:ea typeface="Arial"/>
                <a:cs typeface="Arial"/>
                <a:sym typeface="Arial"/>
              </a:rPr>
              <a:t>Mehrlich</a:t>
            </a:r>
            <a:r>
              <a:rPr lang="en-US" sz="1400" b="0" i="0" u="none" strike="noStrike" cap="none">
                <a:solidFill>
                  <a:schemeClr val="dk2"/>
                </a:solidFill>
                <a:latin typeface="Arial"/>
                <a:ea typeface="Arial"/>
                <a:cs typeface="Arial"/>
                <a:sym typeface="Arial"/>
              </a:rPr>
              <a:t>.</a:t>
            </a:r>
            <a:endParaRPr/>
          </a:p>
        </p:txBody>
      </p:sp>
      <p:sp>
        <p:nvSpPr>
          <p:cNvPr id="651" name="Google Shape;651;p5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45</a:t>
            </a:fld>
            <a:endParaRPr sz="1000">
              <a:latin typeface="Helvetica Neue"/>
              <a:ea typeface="Helvetica Neue"/>
              <a:cs typeface="Helvetica Neue"/>
              <a:sym typeface="Helvetica Neue"/>
            </a:endParaRPr>
          </a:p>
        </p:txBody>
      </p:sp>
      <p:sp>
        <p:nvSpPr>
          <p:cNvPr id="652" name="Google Shape;652;p5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 name="Google Shape;87;p17">
            <a:extLst>
              <a:ext uri="{FF2B5EF4-FFF2-40B4-BE49-F238E27FC236}">
                <a16:creationId xmlns:a16="http://schemas.microsoft.com/office/drawing/2014/main" id="{764C802E-5491-71EE-C5A0-E2EBFF6247C8}"/>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7200"/>
              <a:buFont typeface="Arial"/>
              <a:buNone/>
              <a:tabLst/>
              <a:defRPr/>
            </a:pPr>
            <a:r>
              <a:rPr kumimoji="0" lang="en-US" sz="3600" b="1" i="0" u="none" strike="noStrike" kern="0" cap="none" spc="0" normalizeH="0" baseline="0" noProof="0">
                <a:ln>
                  <a:noFill/>
                </a:ln>
                <a:solidFill>
                  <a:schemeClr val="tx1"/>
                </a:solidFill>
                <a:effectLst/>
                <a:uLnTx/>
                <a:uFillTx/>
                <a:latin typeface="Helvetica Neue"/>
                <a:ea typeface="Arial"/>
                <a:cs typeface="Arial"/>
                <a:sym typeface="Helvetica Neue"/>
              </a:rPr>
              <a:t>Question 3</a:t>
            </a:r>
            <a:endParaRPr kumimoji="0" lang="en-US" sz="3600" b="0" i="0" u="none" strike="noStrike" kern="0" cap="none" spc="0" normalizeH="0" baseline="0" noProof="0">
              <a:ln>
                <a:noFill/>
              </a:ln>
              <a:solidFill>
                <a:schemeClr val="tx1"/>
              </a:solidFill>
              <a:effectLst/>
              <a:uLnTx/>
              <a:uFillTx/>
              <a:ea typeface="Arial"/>
              <a:cs typeface="Arial"/>
              <a:sym typeface="Arial"/>
            </a:endParaRPr>
          </a:p>
        </p:txBody>
      </p:sp>
      <p:sp>
        <p:nvSpPr>
          <p:cNvPr id="7" name="Google Shape;88;p17">
            <a:extLst>
              <a:ext uri="{FF2B5EF4-FFF2-40B4-BE49-F238E27FC236}">
                <a16:creationId xmlns:a16="http://schemas.microsoft.com/office/drawing/2014/main" id="{2169A579-F676-C57C-1ECE-0E3E6457660B}"/>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9" name="Google Shape;86;p17">
            <a:extLst>
              <a:ext uri="{FF2B5EF4-FFF2-40B4-BE49-F238E27FC236}">
                <a16:creationId xmlns:a16="http://schemas.microsoft.com/office/drawing/2014/main" id="{BE58836D-FD0F-75FE-694B-D2EF932F18F4}"/>
              </a:ext>
            </a:extLst>
          </p:cNvPr>
          <p:cNvSpPr txBox="1"/>
          <p:nvPr/>
        </p:nvSpPr>
        <p:spPr>
          <a:xfrm>
            <a:off x="481192" y="1435393"/>
            <a:ext cx="6598750" cy="2400627"/>
          </a:xfrm>
          <a:prstGeom prst="rect">
            <a:avLst/>
          </a:prstGeom>
          <a:noFill/>
          <a:ln>
            <a:noFill/>
          </a:ln>
        </p:spPr>
        <p:txBody>
          <a:bodyPr spcFirstLastPara="1" wrap="square" lIns="91425" tIns="91425" rIns="91425" bIns="91425" anchor="t" anchorCtr="0">
            <a:spAutoFit/>
          </a:bodyPr>
          <a:lstStyle/>
          <a:p>
            <a:pPr>
              <a:lnSpc>
                <a:spcPct val="150000"/>
              </a:lnSpc>
            </a:pPr>
            <a:r>
              <a:rPr lang="en-US" sz="2400">
                <a:solidFill>
                  <a:schemeClr val="dk2"/>
                </a:solidFill>
                <a:latin typeface="Helvetica Neue"/>
                <a:ea typeface="Helvetica Neue"/>
                <a:cs typeface="Helvetica Neue"/>
                <a:sym typeface="Helvetica Neue"/>
              </a:rPr>
              <a:t>Are there any advances in Bliss in different parts of the world which </a:t>
            </a:r>
            <a:r>
              <a:rPr lang="en-US" sz="2400" b="0" i="0" u="none" strike="noStrike" cap="none">
                <a:solidFill>
                  <a:schemeClr val="dk2"/>
                </a:solidFill>
                <a:latin typeface="Helvetica Neue"/>
                <a:ea typeface="Helvetica Neue"/>
                <a:cs typeface="Helvetica Neue"/>
                <a:sym typeface="Helvetica Neue"/>
              </a:rPr>
              <a:t>you </a:t>
            </a:r>
            <a:r>
              <a:rPr lang="en-US" sz="2400">
                <a:solidFill>
                  <a:schemeClr val="dk2"/>
                </a:solidFill>
                <a:latin typeface="Helvetica Neue"/>
                <a:ea typeface="Helvetica Neue"/>
                <a:cs typeface="Helvetica Neue"/>
                <a:sym typeface="Helvetica Neue"/>
              </a:rPr>
              <a:t>would like to highlight? And what is </a:t>
            </a:r>
            <a:r>
              <a:rPr lang="en-US" sz="2400" b="0" i="0" u="none" strike="noStrike" cap="none">
                <a:solidFill>
                  <a:schemeClr val="dk2"/>
                </a:solidFill>
                <a:latin typeface="Helvetica Neue"/>
                <a:ea typeface="Helvetica Neue"/>
                <a:cs typeface="Helvetica Neue"/>
                <a:sym typeface="Helvetica Neue"/>
              </a:rPr>
              <a:t>the</a:t>
            </a:r>
            <a:r>
              <a:rPr lang="en-US" sz="2400">
                <a:solidFill>
                  <a:schemeClr val="dk2"/>
                </a:solidFill>
                <a:latin typeface="Helvetica Neue"/>
                <a:ea typeface="Helvetica Neue"/>
                <a:cs typeface="Helvetica Neue"/>
                <a:sym typeface="Helvetica Neue"/>
              </a:rPr>
              <a:t> current state of Bliss in Canada</a:t>
            </a:r>
            <a:r>
              <a:rPr lang="en-US" sz="2400" b="0" i="0" u="none" strike="noStrike" cap="none">
                <a:solidFill>
                  <a:schemeClr val="dk2"/>
                </a:solidFill>
                <a:latin typeface="Helvetica Neue"/>
                <a:ea typeface="Helvetica Neue"/>
                <a:cs typeface="Helvetica Neue"/>
                <a:sym typeface="Helvetica Neue"/>
              </a:rPr>
              <a:t>?</a:t>
            </a:r>
            <a:endParaRPr lang="en-US" sz="2400">
              <a:solidFill>
                <a:schemeClr val="dk2"/>
              </a:solidFill>
              <a:latin typeface="Helvetica Neue"/>
              <a:ea typeface="Helvetica Neue"/>
              <a:cs typeface="Helvetica Neue"/>
              <a:sym typeface="Helvetica Neue"/>
            </a:endParaRPr>
          </a:p>
        </p:txBody>
      </p:sp>
      <p:sp>
        <p:nvSpPr>
          <p:cNvPr id="669" name="Google Shape;669;p61"/>
          <p:cNvSpPr txBox="1">
            <a:spLocks/>
          </p:cNvSpPr>
          <p:nvPr/>
        </p:nvSpPr>
        <p:spPr>
          <a:xfrm>
            <a:off x="8377238" y="4549775"/>
            <a:ext cx="309562" cy="307975"/>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smtClean="0">
                <a:ln>
                  <a:noFill/>
                </a:ln>
                <a:solidFill>
                  <a:schemeClr val="dk2"/>
                </a:solidFill>
                <a:effectLst/>
                <a:uLnTx/>
                <a:uFillTx/>
                <a:latin typeface="Helvetica Neue"/>
                <a:ea typeface="Helvetica Neue"/>
                <a:cs typeface="Helvetica Neue"/>
                <a:sym typeface="Helvetica Neue"/>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46</a:t>
            </a:fld>
            <a:endParaRPr kumimoji="0" lang="en-US" sz="1000" b="0" i="0" u="none" strike="noStrike" kern="0" cap="none" spc="0" normalizeH="0" baseline="0" noProof="0">
              <a:ln>
                <a:noFill/>
              </a:ln>
              <a:solidFill>
                <a:schemeClr val="dk2"/>
              </a:solidFill>
              <a:effectLst/>
              <a:uLnTx/>
              <a:uFillTx/>
              <a:latin typeface="Helvetica Neue"/>
              <a:ea typeface="Helvetica Neue"/>
              <a:cs typeface="Helvetica Neue"/>
              <a:sym typeface="Helvetica Neue"/>
            </a:endParaRPr>
          </a:p>
        </p:txBody>
      </p:sp>
      <p:sp>
        <p:nvSpPr>
          <p:cNvPr id="670" name="Google Shape;670;p6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81" name="Google Shape;681;p62"/>
          <p:cNvSpPr txBox="1">
            <a:spLocks noGrp="1"/>
          </p:cNvSpPr>
          <p:nvPr>
            <p:ph type="title" idx="4294967295"/>
          </p:nvPr>
        </p:nvSpPr>
        <p:spPr>
          <a:xfrm>
            <a:off x="464527" y="437975"/>
            <a:ext cx="4643400" cy="3693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500"/>
              <a:buFont typeface="Arial"/>
              <a:buNone/>
            </a:pPr>
            <a:r>
              <a:rPr lang="en-US" sz="1800" i="0" u="none" strike="noStrike" cap="none">
                <a:solidFill>
                  <a:schemeClr val="tx1"/>
                </a:solidFill>
                <a:latin typeface="Helvetica Neue"/>
                <a:ea typeface="Helvetica Neue"/>
                <a:cs typeface="Helvetica Neue"/>
                <a:sym typeface="Helvetica Neue"/>
              </a:rPr>
              <a:t>The unique capability of </a:t>
            </a:r>
            <a:r>
              <a:rPr lang="en-US" sz="1800" b="1" i="0" u="none" strike="noStrike" cap="none" err="1">
                <a:solidFill>
                  <a:schemeClr val="tx1"/>
                </a:solidFill>
                <a:latin typeface="Helvetica Neue"/>
                <a:ea typeface="Helvetica Neue"/>
                <a:cs typeface="Helvetica Neue"/>
                <a:sym typeface="Helvetica Neue"/>
              </a:rPr>
              <a:t>Blissymbolics</a:t>
            </a:r>
            <a:endParaRPr>
              <a:solidFill>
                <a:schemeClr val="tx1"/>
              </a:solidFill>
            </a:endParaRPr>
          </a:p>
        </p:txBody>
      </p:sp>
      <p:sp>
        <p:nvSpPr>
          <p:cNvPr id="679" name="Google Shape;679;p62"/>
          <p:cNvSpPr txBox="1"/>
          <p:nvPr/>
        </p:nvSpPr>
        <p:spPr>
          <a:xfrm>
            <a:off x="464516" y="954338"/>
            <a:ext cx="4687500" cy="6465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1800" i="0" u="none" strike="noStrike" cap="none">
                <a:solidFill>
                  <a:schemeClr val="tx1"/>
                </a:solidFill>
                <a:latin typeface="Helvetica Neue"/>
                <a:ea typeface="Helvetica Neue"/>
                <a:cs typeface="Helvetica Neue"/>
                <a:sym typeface="Helvetica Neue"/>
              </a:rPr>
              <a:t>Begin with </a:t>
            </a:r>
            <a:r>
              <a:rPr lang="en-US" sz="1800" b="1" i="0" u="none" strike="noStrike" cap="none">
                <a:solidFill>
                  <a:schemeClr val="tx1"/>
                </a:solidFill>
                <a:latin typeface="Helvetica Neue"/>
                <a:ea typeface="Helvetica Neue"/>
                <a:cs typeface="Helvetica Neue"/>
                <a:sym typeface="Helvetica Neue"/>
              </a:rPr>
              <a:t>Communication And you get additional support for :</a:t>
            </a:r>
            <a:endParaRPr sz="1800" b="0" i="0" u="none" strike="noStrike" cap="none">
              <a:solidFill>
                <a:schemeClr val="tx1"/>
              </a:solidFill>
              <a:latin typeface="Helvetica Neue"/>
              <a:ea typeface="Helvetica Neue"/>
              <a:cs typeface="Helvetica Neue"/>
              <a:sym typeface="Helvetica Neue"/>
            </a:endParaRPr>
          </a:p>
        </p:txBody>
      </p:sp>
      <p:sp>
        <p:nvSpPr>
          <p:cNvPr id="680" name="Google Shape;680;p62"/>
          <p:cNvSpPr txBox="1"/>
          <p:nvPr/>
        </p:nvSpPr>
        <p:spPr>
          <a:xfrm>
            <a:off x="464516" y="1884945"/>
            <a:ext cx="4075500" cy="1477500"/>
          </a:xfrm>
          <a:prstGeom prst="rect">
            <a:avLst/>
          </a:prstGeom>
          <a:noFill/>
          <a:ln>
            <a:noFill/>
          </a:ln>
        </p:spPr>
        <p:txBody>
          <a:bodyPr spcFirstLastPara="1" wrap="square" lIns="45700" tIns="45700" rIns="45700" bIns="45700" anchor="t" anchorCtr="0">
            <a:spAutoFit/>
          </a:bodyPr>
          <a:lstStyle/>
          <a:p>
            <a:pPr marL="457200" marR="0" lvl="0" indent="-342900" algn="l" rtl="0">
              <a:lnSpc>
                <a:spcPct val="100000"/>
              </a:lnSpc>
              <a:spcBef>
                <a:spcPts val="0"/>
              </a:spcBef>
              <a:spcAft>
                <a:spcPts val="0"/>
              </a:spcAft>
              <a:buClr>
                <a:schemeClr val="dk1"/>
              </a:buClr>
              <a:buSzPts val="1800"/>
              <a:buFont typeface="Helvetica Neue"/>
              <a:buChar char="●"/>
            </a:pPr>
            <a:r>
              <a:rPr lang="en-US" sz="1800" b="1" i="0" u="none" strike="noStrike" cap="none">
                <a:solidFill>
                  <a:schemeClr val="dk1"/>
                </a:solidFill>
                <a:latin typeface="Helvetica Neue"/>
                <a:ea typeface="Helvetica Neue"/>
                <a:cs typeface="Helvetica Neue"/>
                <a:sym typeface="Helvetica Neue"/>
              </a:rPr>
              <a:t>Language Development</a:t>
            </a:r>
            <a:endParaRPr sz="1800" b="1" i="0" u="none" strike="noStrike" cap="none">
              <a:solidFill>
                <a:schemeClr val="dk1"/>
              </a:solidFill>
              <a:latin typeface="Helvetica Neue"/>
              <a:ea typeface="Helvetica Neue"/>
              <a:cs typeface="Helvetica Neue"/>
              <a:sym typeface="Helvetica Neue"/>
            </a:endParaRPr>
          </a:p>
          <a:p>
            <a:pPr marL="45720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Helvetica Neue"/>
              <a:ea typeface="Helvetica Neue"/>
              <a:cs typeface="Helvetica Neue"/>
              <a:sym typeface="Helvetica Neue"/>
            </a:endParaRPr>
          </a:p>
          <a:p>
            <a:pPr marL="457200" marR="0" lvl="0" indent="-342900" algn="l" rtl="0">
              <a:lnSpc>
                <a:spcPct val="100000"/>
              </a:lnSpc>
              <a:spcBef>
                <a:spcPts val="0"/>
              </a:spcBef>
              <a:spcAft>
                <a:spcPts val="0"/>
              </a:spcAft>
              <a:buClr>
                <a:schemeClr val="dk1"/>
              </a:buClr>
              <a:buSzPts val="1800"/>
              <a:buFont typeface="Helvetica Neue"/>
              <a:buChar char="●"/>
            </a:pPr>
            <a:r>
              <a:rPr lang="en-US" sz="1800" b="1" i="0" u="none" strike="noStrike" cap="none">
                <a:solidFill>
                  <a:schemeClr val="dk1"/>
                </a:solidFill>
                <a:latin typeface="Helvetica Neue"/>
                <a:ea typeface="Helvetica Neue"/>
                <a:cs typeface="Helvetica Neue"/>
                <a:sym typeface="Helvetica Neue"/>
              </a:rPr>
              <a:t>Cognitive Development</a:t>
            </a:r>
            <a:endParaRPr sz="1800" b="1" i="0" u="none" strike="noStrike" cap="none">
              <a:solidFill>
                <a:schemeClr val="dk1"/>
              </a:solidFill>
              <a:latin typeface="Helvetica Neue"/>
              <a:ea typeface="Helvetica Neue"/>
              <a:cs typeface="Helvetica Neue"/>
              <a:sym typeface="Helvetica Neue"/>
            </a:endParaRPr>
          </a:p>
          <a:p>
            <a:pPr marL="45720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Helvetica Neue"/>
              <a:ea typeface="Helvetica Neue"/>
              <a:cs typeface="Helvetica Neue"/>
              <a:sym typeface="Helvetica Neue"/>
            </a:endParaRPr>
          </a:p>
          <a:p>
            <a:pPr marL="457200" marR="0" lvl="0" indent="-342900" algn="l" rtl="0">
              <a:lnSpc>
                <a:spcPct val="100000"/>
              </a:lnSpc>
              <a:spcBef>
                <a:spcPts val="0"/>
              </a:spcBef>
              <a:spcAft>
                <a:spcPts val="0"/>
              </a:spcAft>
              <a:buClr>
                <a:schemeClr val="dk1"/>
              </a:buClr>
              <a:buSzPts val="1800"/>
              <a:buFont typeface="Helvetica Neue"/>
              <a:buChar char="●"/>
            </a:pPr>
            <a:r>
              <a:rPr lang="en-US" sz="1800" b="1" i="0" u="none" strike="noStrike" cap="none">
                <a:solidFill>
                  <a:schemeClr val="dk1"/>
                </a:solidFill>
                <a:latin typeface="Helvetica Neue"/>
                <a:ea typeface="Helvetica Neue"/>
                <a:cs typeface="Helvetica Neue"/>
                <a:sym typeface="Helvetica Neue"/>
              </a:rPr>
              <a:t>Literacy Acquisition</a:t>
            </a:r>
            <a:endParaRPr sz="1800" b="1" i="0" u="none" strike="noStrike" cap="none">
              <a:solidFill>
                <a:schemeClr val="dk1"/>
              </a:solidFill>
              <a:latin typeface="Helvetica Neue"/>
              <a:ea typeface="Helvetica Neue"/>
              <a:cs typeface="Helvetica Neue"/>
              <a:sym typeface="Helvetica Neue"/>
            </a:endParaRPr>
          </a:p>
        </p:txBody>
      </p:sp>
      <p:sp>
        <p:nvSpPr>
          <p:cNvPr id="682" name="Google Shape;682;p6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47</a:t>
            </a:fld>
            <a:endParaRPr sz="1000">
              <a:latin typeface="Helvetica Neue"/>
              <a:ea typeface="Helvetica Neue"/>
              <a:cs typeface="Helvetica Neue"/>
              <a:sym typeface="Helvetica Neue"/>
            </a:endParaRPr>
          </a:p>
        </p:txBody>
      </p:sp>
      <p:sp>
        <p:nvSpPr>
          <p:cNvPr id="683" name="Google Shape;683;p6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Google Shape;688;p63" descr="Shirley McNaughton’s Doctoral Thesis (1998)."/>
          <p:cNvPicPr preferRelativeResize="0"/>
          <p:nvPr/>
        </p:nvPicPr>
        <p:blipFill rotWithShape="1">
          <a:blip r:embed="rId3">
            <a:alphaModFix/>
          </a:blip>
          <a:srcRect/>
          <a:stretch/>
        </p:blipFill>
        <p:spPr>
          <a:xfrm>
            <a:off x="618310" y="0"/>
            <a:ext cx="4041322" cy="5143501"/>
          </a:xfrm>
          <a:prstGeom prst="rect">
            <a:avLst/>
          </a:prstGeom>
          <a:noFill/>
          <a:ln>
            <a:noFill/>
          </a:ln>
        </p:spPr>
      </p:pic>
      <p:sp>
        <p:nvSpPr>
          <p:cNvPr id="691" name="Google Shape;691;p63"/>
          <p:cNvSpPr txBox="1">
            <a:spLocks noGrp="1"/>
          </p:cNvSpPr>
          <p:nvPr>
            <p:ph type="title" idx="4294967295"/>
          </p:nvPr>
        </p:nvSpPr>
        <p:spPr>
          <a:xfrm>
            <a:off x="4903825" y="313975"/>
            <a:ext cx="2906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Shirley McNaughton’s Doctoral Thesis (1998).</a:t>
            </a:r>
            <a:endParaRPr/>
          </a:p>
        </p:txBody>
      </p:sp>
      <p:sp>
        <p:nvSpPr>
          <p:cNvPr id="689" name="Google Shape;689;p6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48</a:t>
            </a:fld>
            <a:endParaRPr sz="1000">
              <a:latin typeface="Helvetica Neue"/>
              <a:ea typeface="Helvetica Neue"/>
              <a:cs typeface="Helvetica Neue"/>
              <a:sym typeface="Helvetica Neue"/>
            </a:endParaRPr>
          </a:p>
        </p:txBody>
      </p:sp>
      <p:sp>
        <p:nvSpPr>
          <p:cNvPr id="690" name="Google Shape;690;p6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696" name="Google Shape;696;p64" descr="The dedication of Shirley’s Doctoral Thesis, which reads :&#10;&quot;It is hoped this work will have an impact upon the reading instruction of those for whom it was written and that it will be judged by them as offering both dignity and home. They deserve no less”."/>
          <p:cNvPicPr preferRelativeResize="0"/>
          <p:nvPr/>
        </p:nvPicPr>
        <p:blipFill rotWithShape="1">
          <a:blip r:embed="rId3">
            <a:alphaModFix/>
          </a:blip>
          <a:srcRect l="1655" r="1481"/>
          <a:stretch/>
        </p:blipFill>
        <p:spPr>
          <a:xfrm>
            <a:off x="618300" y="0"/>
            <a:ext cx="5134725" cy="5143500"/>
          </a:xfrm>
          <a:prstGeom prst="rect">
            <a:avLst/>
          </a:prstGeom>
          <a:noFill/>
          <a:ln>
            <a:noFill/>
          </a:ln>
        </p:spPr>
      </p:pic>
      <p:sp>
        <p:nvSpPr>
          <p:cNvPr id="699" name="Google Shape;699;p64"/>
          <p:cNvSpPr txBox="1">
            <a:spLocks noGrp="1"/>
          </p:cNvSpPr>
          <p:nvPr>
            <p:ph type="title" idx="4294967295"/>
          </p:nvPr>
        </p:nvSpPr>
        <p:spPr>
          <a:xfrm>
            <a:off x="5903400" y="303525"/>
            <a:ext cx="19743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Arial"/>
                <a:ea typeface="Arial"/>
                <a:cs typeface="Arial"/>
                <a:sym typeface="Arial"/>
              </a:rPr>
              <a:t>Image Description: </a:t>
            </a:r>
            <a:r>
              <a:rPr lang="en-US" sz="1400" b="0" i="0" u="none" strike="noStrike" cap="none">
                <a:solidFill>
                  <a:schemeClr val="dk2"/>
                </a:solidFill>
                <a:latin typeface="Arial"/>
                <a:ea typeface="Arial"/>
                <a:cs typeface="Arial"/>
                <a:sym typeface="Arial"/>
              </a:rPr>
              <a:t>The dedication of Shirley’s Doctoral Thesis.</a:t>
            </a:r>
            <a:endParaRPr/>
          </a:p>
        </p:txBody>
      </p:sp>
      <p:sp>
        <p:nvSpPr>
          <p:cNvPr id="697" name="Google Shape;697;p6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49</a:t>
            </a:fld>
            <a:endParaRPr sz="1000">
              <a:latin typeface="Helvetica Neue"/>
              <a:ea typeface="Helvetica Neue"/>
              <a:cs typeface="Helvetica Neue"/>
              <a:sym typeface="Helvetica Neue"/>
            </a:endParaRPr>
          </a:p>
        </p:txBody>
      </p:sp>
      <p:sp>
        <p:nvSpPr>
          <p:cNvPr id="698" name="Google Shape;698;p6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2" name="Title 1">
            <a:extLst>
              <a:ext uri="{FF2B5EF4-FFF2-40B4-BE49-F238E27FC236}">
                <a16:creationId xmlns:a16="http://schemas.microsoft.com/office/drawing/2014/main" id="{679C15E9-A626-02C8-0CE2-E640E07056E5}"/>
              </a:ext>
            </a:extLst>
          </p:cNvPr>
          <p:cNvSpPr txBox="1">
            <a:spLocks noGrp="1"/>
          </p:cNvSpPr>
          <p:nvPr>
            <p:ph type="title" idx="4294967295"/>
          </p:nvPr>
        </p:nvSpPr>
        <p:spPr>
          <a:xfrm>
            <a:off x="468488" y="208191"/>
            <a:ext cx="4413799" cy="4770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2500" b="1" i="0" u="none" strike="noStrike" kern="0" cap="none" spc="0" normalizeH="0" baseline="0" noProof="0">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Teaching in </a:t>
            </a:r>
            <a:r>
              <a:rPr kumimoji="0" lang="en-CA" sz="2500" b="1" i="0" u="none" strike="noStrike" kern="0" cap="none" spc="0" normalizeH="0" baseline="0" noProof="0" err="1">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Blissymbols</a:t>
            </a:r>
            <a:endParaRPr kumimoji="0" lang="en-CA" sz="2500" b="1" i="0" u="none" strike="noStrike" kern="0" cap="none" spc="0" normalizeH="0" baseline="0" noProof="0">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704" name="Google Shape;704;p65" descr="Title of a book, &quot;English Bliss words&quot; by Louis Alberts"/>
          <p:cNvPicPr preferRelativeResize="0"/>
          <p:nvPr/>
        </p:nvPicPr>
        <p:blipFill rotWithShape="1">
          <a:blip r:embed="rId3">
            <a:alphaModFix/>
          </a:blip>
          <a:srcRect b="46991"/>
          <a:stretch/>
        </p:blipFill>
        <p:spPr>
          <a:xfrm>
            <a:off x="468489" y="973563"/>
            <a:ext cx="4413799" cy="1141150"/>
          </a:xfrm>
          <a:prstGeom prst="rect">
            <a:avLst/>
          </a:prstGeom>
          <a:noFill/>
          <a:ln>
            <a:noFill/>
          </a:ln>
        </p:spPr>
      </p:pic>
      <p:pic>
        <p:nvPicPr>
          <p:cNvPr id="706" name="Google Shape;706;p65" descr="Image demonstrates blissymbols which read - This is My family. "/>
          <p:cNvPicPr preferRelativeResize="0"/>
          <p:nvPr/>
        </p:nvPicPr>
        <p:blipFill rotWithShape="1">
          <a:blip r:embed="rId4">
            <a:alphaModFix/>
          </a:blip>
          <a:srcRect b="2477"/>
          <a:stretch/>
        </p:blipFill>
        <p:spPr>
          <a:xfrm>
            <a:off x="468489" y="2305066"/>
            <a:ext cx="1661506" cy="2533258"/>
          </a:xfrm>
          <a:prstGeom prst="rect">
            <a:avLst/>
          </a:prstGeom>
          <a:noFill/>
          <a:ln>
            <a:noFill/>
          </a:ln>
        </p:spPr>
      </p:pic>
      <p:pic>
        <p:nvPicPr>
          <p:cNvPr id="705" name="Google Shape;705;p65" descr="Image demonstrates blissymbols for all members in the family with drawings of each family member."/>
          <p:cNvPicPr preferRelativeResize="0"/>
          <p:nvPr/>
        </p:nvPicPr>
        <p:blipFill rotWithShape="1">
          <a:blip r:embed="rId5">
            <a:alphaModFix/>
          </a:blip>
          <a:srcRect t="35544"/>
          <a:stretch/>
        </p:blipFill>
        <p:spPr>
          <a:xfrm>
            <a:off x="2160518" y="2851484"/>
            <a:ext cx="4153925" cy="1765493"/>
          </a:xfrm>
          <a:prstGeom prst="rect">
            <a:avLst/>
          </a:prstGeom>
          <a:noFill/>
          <a:ln>
            <a:noFill/>
          </a:ln>
        </p:spPr>
      </p:pic>
      <p:pic>
        <p:nvPicPr>
          <p:cNvPr id="4" name="Google Shape;705;p65" descr="Image demonstrates blissymbols for all members in the family with drawings of each family member.">
            <a:extLst>
              <a:ext uri="{FF2B5EF4-FFF2-40B4-BE49-F238E27FC236}">
                <a16:creationId xmlns:a16="http://schemas.microsoft.com/office/drawing/2014/main" id="{18E55E32-BA8A-4115-504F-C80F3AB78847}"/>
              </a:ext>
            </a:extLst>
          </p:cNvPr>
          <p:cNvPicPr preferRelativeResize="0"/>
          <p:nvPr/>
        </p:nvPicPr>
        <p:blipFill rotWithShape="1">
          <a:blip r:embed="rId5">
            <a:alphaModFix/>
          </a:blip>
          <a:srcRect t="2505" b="66588"/>
          <a:stretch/>
        </p:blipFill>
        <p:spPr>
          <a:xfrm>
            <a:off x="2129995" y="2306293"/>
            <a:ext cx="4153925" cy="846550"/>
          </a:xfrm>
          <a:prstGeom prst="rect">
            <a:avLst/>
          </a:prstGeom>
          <a:noFill/>
          <a:ln>
            <a:noFill/>
          </a:ln>
        </p:spPr>
      </p:pic>
      <p:sp>
        <p:nvSpPr>
          <p:cNvPr id="707" name="Google Shape;707;p6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50</a:t>
            </a:fld>
            <a:endParaRPr sz="1000">
              <a:latin typeface="Helvetica Neue"/>
              <a:ea typeface="Helvetica Neue"/>
              <a:cs typeface="Helvetica Neue"/>
              <a:sym typeface="Helvetica Neue"/>
            </a:endParaRPr>
          </a:p>
        </p:txBody>
      </p:sp>
      <p:sp>
        <p:nvSpPr>
          <p:cNvPr id="708" name="Google Shape;708;p6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8" name="Google Shape;718;p66"/>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11111"/>
              <a:buNone/>
            </a:pPr>
            <a:r>
              <a:rPr lang="en-US" b="1">
                <a:solidFill>
                  <a:schemeClr val="tx1"/>
                </a:solidFill>
                <a:latin typeface="Helvetica Neue"/>
                <a:ea typeface="Helvetica Neue"/>
                <a:cs typeface="Helvetica Neue"/>
                <a:sym typeface="Helvetica Neue"/>
              </a:rPr>
              <a:t>Valuable Features of </a:t>
            </a:r>
            <a:r>
              <a:rPr lang="en-US" b="1" err="1">
                <a:solidFill>
                  <a:schemeClr val="tx1"/>
                </a:solidFill>
                <a:latin typeface="Helvetica Neue"/>
                <a:ea typeface="Helvetica Neue"/>
                <a:cs typeface="Helvetica Neue"/>
                <a:sym typeface="Helvetica Neue"/>
              </a:rPr>
              <a:t>Blissymbolics</a:t>
            </a:r>
            <a:endParaRPr>
              <a:solidFill>
                <a:schemeClr val="tx1"/>
              </a:solidFill>
              <a:latin typeface="Helvetica Neue"/>
              <a:ea typeface="Helvetica Neue"/>
              <a:cs typeface="Helvetica Neue"/>
              <a:sym typeface="Helvetica Neue"/>
            </a:endParaRPr>
          </a:p>
        </p:txBody>
      </p:sp>
      <p:sp>
        <p:nvSpPr>
          <p:cNvPr id="714" name="Google Shape;714;p66"/>
          <p:cNvSpPr txBox="1"/>
          <p:nvPr/>
        </p:nvSpPr>
        <p:spPr>
          <a:xfrm>
            <a:off x="449975" y="1106004"/>
            <a:ext cx="7354500" cy="1585009"/>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500"/>
              <a:buFont typeface="Arial"/>
              <a:buNone/>
            </a:pPr>
            <a:r>
              <a:rPr lang="en-US" sz="1800" b="1" i="0" u="sng" strike="noStrike" cap="none">
                <a:solidFill>
                  <a:srgbClr val="000000"/>
                </a:solidFill>
                <a:latin typeface="Helvetica Neue"/>
                <a:ea typeface="Helvetica Neue"/>
                <a:cs typeface="Helvetica Neue"/>
                <a:sym typeface="Helvetica Neue"/>
              </a:rPr>
              <a:t>Two valuable features</a:t>
            </a:r>
            <a:r>
              <a:rPr lang="en-US" sz="1800" b="1" i="0" u="none" strike="noStrike" cap="none">
                <a:solidFill>
                  <a:srgbClr val="000000"/>
                </a:solidFill>
                <a:latin typeface="Helvetica Neue"/>
                <a:ea typeface="Helvetica Neue"/>
                <a:cs typeface="Helvetica Neue"/>
                <a:sym typeface="Helvetica Neue"/>
              </a:rPr>
              <a:t> of </a:t>
            </a:r>
            <a:r>
              <a:rPr lang="en-US" sz="1800" b="1" i="0" u="none" strike="noStrike" cap="none" err="1">
                <a:solidFill>
                  <a:srgbClr val="000000"/>
                </a:solidFill>
                <a:latin typeface="Helvetica Neue"/>
                <a:ea typeface="Helvetica Neue"/>
                <a:cs typeface="Helvetica Neue"/>
                <a:sym typeface="Helvetica Neue"/>
              </a:rPr>
              <a:t>Blissymbolics</a:t>
            </a:r>
            <a:r>
              <a:rPr lang="en-US" sz="1800" b="1" i="0" u="none" strike="noStrike" cap="none">
                <a:solidFill>
                  <a:srgbClr val="000000"/>
                </a:solidFill>
                <a:latin typeface="Helvetica Neue"/>
                <a:ea typeface="Helvetica Neue"/>
                <a:cs typeface="Helvetica Neue"/>
                <a:sym typeface="Helvetica Neue"/>
              </a:rPr>
              <a:t>.</a:t>
            </a:r>
            <a:r>
              <a:rPr lang="en-US" sz="1800" b="0" i="0" u="none" strike="noStrike" cap="none">
                <a:solidFill>
                  <a:srgbClr val="000000"/>
                </a:solidFill>
                <a:latin typeface="Helvetica Neue"/>
                <a:ea typeface="Helvetica Neue"/>
                <a:cs typeface="Helvetica Neue"/>
                <a:sym typeface="Helvetica Neue"/>
              </a:rPr>
              <a:t> For the AAC user:</a:t>
            </a:r>
            <a:endParaRPr sz="1800" b="0" i="0" u="none" strike="noStrike" cap="none">
              <a:solidFill>
                <a:srgbClr val="000000"/>
              </a:solidFill>
              <a:latin typeface="Helvetica Neue"/>
              <a:ea typeface="Helvetica Neue"/>
              <a:cs typeface="Helvetica Neue"/>
              <a:sym typeface="Helvetica Neue"/>
            </a:endParaRPr>
          </a:p>
          <a:p>
            <a:pPr marL="457200" marR="0" lvl="0" indent="-342900" algn="l" rtl="0">
              <a:lnSpc>
                <a:spcPct val="100000"/>
              </a:lnSpc>
              <a:spcBef>
                <a:spcPts val="1000"/>
              </a:spcBef>
              <a:spcAft>
                <a:spcPts val="0"/>
              </a:spcAft>
              <a:buClr>
                <a:srgbClr val="000000"/>
              </a:buClr>
              <a:buSzPts val="1800"/>
              <a:buFont typeface="Helvetica Neue"/>
              <a:buAutoNum type="arabicPeriod"/>
            </a:pPr>
            <a:r>
              <a:rPr lang="en-US" sz="1800" b="0" i="0" u="none" strike="noStrike" cap="none">
                <a:solidFill>
                  <a:srgbClr val="000000"/>
                </a:solidFill>
                <a:latin typeface="Helvetica Neue"/>
                <a:ea typeface="Helvetica Neue"/>
                <a:cs typeface="Helvetica Neue"/>
                <a:sym typeface="Helvetica Neue"/>
              </a:rPr>
              <a:t>Bliss words are composed of </a:t>
            </a:r>
            <a:r>
              <a:rPr lang="en-US" sz="1800" b="1" i="0" u="none" strike="noStrike" cap="none">
                <a:solidFill>
                  <a:schemeClr val="tx1"/>
                </a:solidFill>
                <a:latin typeface="Helvetica Neue"/>
                <a:ea typeface="Helvetica Neue"/>
                <a:cs typeface="Helvetica Neue"/>
                <a:sym typeface="Helvetica Neue"/>
              </a:rPr>
              <a:t>semantic</a:t>
            </a:r>
            <a:r>
              <a:rPr lang="en-US" sz="1800" b="1" i="0" u="none" strike="noStrike" cap="none">
                <a:solidFill>
                  <a:srgbClr val="000000"/>
                </a:solidFill>
                <a:latin typeface="Helvetica Neue"/>
                <a:ea typeface="Helvetica Neue"/>
                <a:cs typeface="Helvetica Neue"/>
                <a:sym typeface="Helvetica Neue"/>
              </a:rPr>
              <a:t> </a:t>
            </a:r>
            <a:r>
              <a:rPr lang="en-US" sz="1800" b="0" i="0" u="none" strike="noStrike" cap="none">
                <a:solidFill>
                  <a:srgbClr val="000000"/>
                </a:solidFill>
                <a:latin typeface="Helvetica Neue"/>
                <a:ea typeface="Helvetica Neue"/>
                <a:cs typeface="Helvetica Neue"/>
                <a:sym typeface="Helvetica Neue"/>
              </a:rPr>
              <a:t>Bliss characters</a:t>
            </a:r>
            <a:endParaRPr sz="1800" b="0" i="0" u="none" strike="noStrike" cap="none">
              <a:solidFill>
                <a:srgbClr val="000000"/>
              </a:solidFill>
              <a:latin typeface="Helvetica Neue"/>
              <a:ea typeface="Helvetica Neue"/>
              <a:cs typeface="Helvetica Neue"/>
              <a:sym typeface="Helvetica Neue"/>
            </a:endParaRPr>
          </a:p>
          <a:p>
            <a:pPr marL="457200" marR="0" lvl="0" indent="-342900" algn="l" rtl="0">
              <a:lnSpc>
                <a:spcPct val="100000"/>
              </a:lnSpc>
              <a:spcBef>
                <a:spcPts val="1000"/>
              </a:spcBef>
              <a:spcAft>
                <a:spcPts val="1000"/>
              </a:spcAft>
              <a:buClr>
                <a:srgbClr val="000000"/>
              </a:buClr>
              <a:buSzPts val="1800"/>
              <a:buFont typeface="Helvetica Neue"/>
              <a:buAutoNum type="arabicPeriod"/>
            </a:pPr>
            <a:r>
              <a:rPr lang="en-US" sz="1800" b="0" i="0" u="none" strike="noStrike" cap="none">
                <a:solidFill>
                  <a:srgbClr val="000000"/>
                </a:solidFill>
                <a:latin typeface="Helvetica Neue"/>
                <a:ea typeface="Helvetica Neue"/>
                <a:cs typeface="Helvetica Neue"/>
                <a:sym typeface="Helvetica Neue"/>
              </a:rPr>
              <a:t>A range of</a:t>
            </a:r>
            <a:r>
              <a:rPr lang="en-US" sz="1800" b="1" i="0" u="none" strike="noStrike" cap="none">
                <a:solidFill>
                  <a:srgbClr val="000000"/>
                </a:solidFill>
                <a:latin typeface="Helvetica Neue"/>
                <a:ea typeface="Helvetica Neue"/>
                <a:cs typeface="Helvetica Neue"/>
                <a:sym typeface="Helvetica Neue"/>
              </a:rPr>
              <a:t> </a:t>
            </a:r>
            <a:r>
              <a:rPr lang="en-US" sz="1800" b="1" i="0" u="none" strike="noStrike" cap="none">
                <a:solidFill>
                  <a:schemeClr val="tx1"/>
                </a:solidFill>
                <a:latin typeface="Helvetica Neue"/>
                <a:ea typeface="Helvetica Neue"/>
                <a:cs typeface="Helvetica Neue"/>
                <a:sym typeface="Helvetica Neue"/>
              </a:rPr>
              <a:t>strategies</a:t>
            </a:r>
            <a:r>
              <a:rPr lang="en-US" sz="1800" b="0" i="0" u="none" strike="noStrike" cap="none">
                <a:solidFill>
                  <a:srgbClr val="000000"/>
                </a:solidFill>
                <a:latin typeface="Helvetica Neue"/>
                <a:ea typeface="Helvetica Neue"/>
                <a:cs typeface="Helvetica Neue"/>
                <a:sym typeface="Helvetica Neue"/>
              </a:rPr>
              <a:t> can be used to locate and expand vocabulary</a:t>
            </a:r>
            <a:endParaRPr sz="1800" b="0" i="0" u="none" strike="noStrike" cap="none">
              <a:solidFill>
                <a:srgbClr val="000000"/>
              </a:solidFill>
              <a:latin typeface="Helvetica Neue"/>
              <a:ea typeface="Helvetica Neue"/>
              <a:cs typeface="Helvetica Neue"/>
              <a:sym typeface="Helvetica Neue"/>
            </a:endParaRPr>
          </a:p>
        </p:txBody>
      </p:sp>
      <p:sp>
        <p:nvSpPr>
          <p:cNvPr id="713" name="Google Shape;713;p66">
            <a:extLst>
              <a:ext uri="{C183D7F6-B498-43B3-948B-1728B52AA6E4}">
                <adec:decorative xmlns:adec="http://schemas.microsoft.com/office/drawing/2017/decorative" val="1"/>
              </a:ext>
            </a:extLst>
          </p:cNvPr>
          <p:cNvSpPr/>
          <p:nvPr/>
        </p:nvSpPr>
        <p:spPr>
          <a:xfrm>
            <a:off x="568508" y="3074758"/>
            <a:ext cx="63702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p66"/>
          <p:cNvSpPr txBox="1"/>
          <p:nvPr/>
        </p:nvSpPr>
        <p:spPr>
          <a:xfrm>
            <a:off x="640775" y="3122608"/>
            <a:ext cx="5836200" cy="4155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500"/>
              <a:buFont typeface="Arial"/>
              <a:buNone/>
            </a:pPr>
            <a:r>
              <a:rPr lang="en-US" sz="2100" b="0" i="0" u="none" strike="noStrike" cap="none">
                <a:solidFill>
                  <a:srgbClr val="313131"/>
                </a:solidFill>
                <a:latin typeface="Helvetica Neue"/>
                <a:ea typeface="Helvetica Neue"/>
                <a:cs typeface="Helvetica Neue"/>
                <a:sym typeface="Helvetica Neue"/>
              </a:rPr>
              <a:t>Gives the AAC user </a:t>
            </a:r>
            <a:r>
              <a:rPr lang="en-US" sz="2100" b="1" i="0" u="none" strike="noStrike" cap="none">
                <a:solidFill>
                  <a:srgbClr val="313131"/>
                </a:solidFill>
                <a:latin typeface="Helvetica Neue"/>
                <a:ea typeface="Helvetica Neue"/>
                <a:cs typeface="Helvetica Neue"/>
                <a:sym typeface="Helvetica Neue"/>
              </a:rPr>
              <a:t>control &amp; agency !</a:t>
            </a:r>
            <a:endParaRPr sz="2100" b="1" i="0" u="none" strike="noStrike" cap="none">
              <a:solidFill>
                <a:srgbClr val="313131"/>
              </a:solidFill>
              <a:latin typeface="Helvetica Neue"/>
              <a:ea typeface="Helvetica Neue"/>
              <a:cs typeface="Helvetica Neue"/>
              <a:sym typeface="Helvetica Neue"/>
            </a:endParaRPr>
          </a:p>
        </p:txBody>
      </p:sp>
      <p:sp>
        <p:nvSpPr>
          <p:cNvPr id="716" name="Google Shape;716;p6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51</a:t>
            </a:fld>
            <a:endParaRPr sz="1000">
              <a:latin typeface="Helvetica Neue"/>
              <a:ea typeface="Helvetica Neue"/>
              <a:cs typeface="Helvetica Neue"/>
              <a:sym typeface="Helvetica Neue"/>
            </a:endParaRPr>
          </a:p>
        </p:txBody>
      </p:sp>
      <p:sp>
        <p:nvSpPr>
          <p:cNvPr id="717" name="Google Shape;717;p6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2" name="Google Shape;723;p67">
            <a:extLst>
              <a:ext uri="{FF2B5EF4-FFF2-40B4-BE49-F238E27FC236}">
                <a16:creationId xmlns:a16="http://schemas.microsoft.com/office/drawing/2014/main" id="{1879D71B-AA90-0688-C8C4-E9400B320F28}"/>
              </a:ext>
            </a:extLst>
          </p:cNvPr>
          <p:cNvSpPr txBox="1">
            <a:spLocks noGrp="1"/>
          </p:cNvSpPr>
          <p:nvPr>
            <p:ph type="title" idx="4294967295"/>
          </p:nvPr>
        </p:nvSpPr>
        <p:spPr>
          <a:xfrm>
            <a:off x="667375" y="674745"/>
            <a:ext cx="7363500" cy="12006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ctr"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3100"/>
              <a:buFont typeface="Arial"/>
              <a:buNone/>
              <a:tabLst/>
              <a:defRPr/>
            </a:pP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With </a:t>
            </a:r>
            <a:r>
              <a:rPr kumimoji="0" lang="en-US" sz="1800" b="1" i="0" u="none" strike="noStrike" kern="0" cap="none" spc="0" normalizeH="0" baseline="0" noProof="0" err="1">
                <a:ln>
                  <a:noFill/>
                </a:ln>
                <a:solidFill>
                  <a:schemeClr val="tx1"/>
                </a:solidFill>
                <a:effectLst/>
                <a:uLnTx/>
                <a:uFillTx/>
                <a:latin typeface="Helvetica Neue"/>
                <a:ea typeface="Helvetica Neue"/>
                <a:cs typeface="Helvetica Neue"/>
                <a:sym typeface="Helvetica Neue"/>
              </a:rPr>
              <a:t>Blissymbolics</a:t>
            </a:r>
            <a:r>
              <a:rPr kumimoji="0" lang="en-US" sz="1800" b="1" i="0" u="none" strike="noStrike" kern="0" cap="none" spc="0" normalizeH="0" baseline="0" noProof="0">
                <a:ln>
                  <a:noFill/>
                </a:ln>
                <a:solidFill>
                  <a:schemeClr val="tx1"/>
                </a:solidFill>
                <a:effectLst/>
                <a:uLnTx/>
                <a:uFillTx/>
                <a:latin typeface="Helvetica Neue"/>
                <a:ea typeface="Helvetica Neue"/>
                <a:cs typeface="Helvetica Neue"/>
                <a:sym typeface="Helvetica Neue"/>
              </a:rPr>
              <a:t> language proficiency</a:t>
            </a:r>
            <a:r>
              <a:rPr kumimoji="0" lang="en-US" sz="1800" b="0" i="0" u="none" strike="noStrike" kern="0" cap="none" spc="0" normalizeH="0" baseline="0" noProof="0">
                <a:ln>
                  <a:noFill/>
                </a:ln>
                <a:solidFill>
                  <a:schemeClr val="tx1"/>
                </a:solidFill>
                <a:effectLst/>
                <a:uLnTx/>
                <a:uFillTx/>
                <a:latin typeface="Helvetica Neue"/>
                <a:ea typeface="Helvetica Neue"/>
                <a:cs typeface="Helvetica Neue"/>
                <a:sym typeface="Helvetica Neue"/>
              </a:rPr>
              <a:t> </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in one’s spoken language environment, one gains the foundation and opportunity to learn International </a:t>
            </a:r>
            <a:r>
              <a:rPr kumimoji="0" lang="en-US" sz="1800" b="0" i="0" u="none" strike="noStrike" kern="0" cap="none" spc="0" normalizeH="0" baseline="0" noProof="0" err="1">
                <a:ln>
                  <a:noFill/>
                </a:ln>
                <a:solidFill>
                  <a:srgbClr val="000000"/>
                </a:solidFill>
                <a:effectLst/>
                <a:uLnTx/>
                <a:uFillTx/>
                <a:latin typeface="Helvetica Neue"/>
                <a:ea typeface="Helvetica Neue"/>
                <a:cs typeface="Helvetica Neue"/>
                <a:sym typeface="Helvetica Neue"/>
              </a:rPr>
              <a:t>Blissymbolics</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 and communicate with others in an international community of</a:t>
            </a:r>
            <a:r>
              <a:rPr kumimoji="0" lang="en-US" sz="1800" b="0" i="0" u="none" strike="noStrike" kern="0" cap="none" spc="0" normalizeH="0" baseline="0" noProof="0">
                <a:ln>
                  <a:noFill/>
                </a:ln>
                <a:solidFill>
                  <a:srgbClr val="F5B301"/>
                </a:solidFill>
                <a:effectLst/>
                <a:uLnTx/>
                <a:uFillTx/>
                <a:latin typeface="Helvetica Neue"/>
                <a:ea typeface="Helvetica Neue"/>
                <a:cs typeface="Helvetica Neue"/>
                <a:sym typeface="Helvetica Neue"/>
              </a:rPr>
              <a:t> </a:t>
            </a:r>
            <a:r>
              <a:rPr kumimoji="0" lang="en-US" sz="1800" b="1" i="0" u="none" strike="noStrike" kern="0" cap="none" spc="0" normalizeH="0" baseline="0" noProof="0">
                <a:ln>
                  <a:noFill/>
                </a:ln>
                <a:solidFill>
                  <a:schemeClr val="tx1"/>
                </a:solidFill>
                <a:effectLst/>
                <a:uLnTx/>
                <a:uFillTx/>
                <a:latin typeface="Helvetica Neue"/>
                <a:ea typeface="Helvetica Neue"/>
                <a:cs typeface="Helvetica Neue"/>
                <a:sym typeface="Helvetica Neue"/>
              </a:rPr>
              <a:t>Bliss users</a:t>
            </a:r>
            <a:r>
              <a:rPr kumimoji="0" lang="en-US" sz="1800" b="0" i="0" u="none" strike="noStrike" kern="0" cap="none" spc="0" normalizeH="0" baseline="0" noProof="0">
                <a:ln>
                  <a:noFill/>
                </a:ln>
                <a:solidFill>
                  <a:schemeClr val="tx1"/>
                </a:solidFill>
                <a:effectLst/>
                <a:uLnTx/>
                <a:uFillTx/>
                <a:latin typeface="Helvetica Neue"/>
                <a:ea typeface="Helvetica Neue"/>
                <a:cs typeface="Helvetica Neue"/>
                <a:sym typeface="Helvetica Neue"/>
              </a:rPr>
              <a:t> </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if one wishes.</a:t>
            </a:r>
          </a:p>
        </p:txBody>
      </p:sp>
      <p:sp>
        <p:nvSpPr>
          <p:cNvPr id="725" name="Google Shape;725;p6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52</a:t>
            </a:fld>
            <a:endParaRPr sz="1000">
              <a:latin typeface="Helvetica Neue"/>
              <a:ea typeface="Helvetica Neue"/>
              <a:cs typeface="Helvetica Neue"/>
              <a:sym typeface="Helvetica Neue"/>
            </a:endParaRPr>
          </a:p>
        </p:txBody>
      </p:sp>
      <p:sp>
        <p:nvSpPr>
          <p:cNvPr id="726"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68">
            <a:extLst>
              <a:ext uri="{C183D7F6-B498-43B3-948B-1728B52AA6E4}">
                <adec:decorative xmlns:adec="http://schemas.microsoft.com/office/drawing/2017/decorative" val="1"/>
              </a:ext>
            </a:extLst>
          </p:cNvPr>
          <p:cNvSpPr/>
          <p:nvPr/>
        </p:nvSpPr>
        <p:spPr>
          <a:xfrm>
            <a:off x="2655025" y="238899"/>
            <a:ext cx="5399400" cy="381900"/>
          </a:xfrm>
          <a:prstGeom prst="rect">
            <a:avLst/>
          </a:prstGeom>
          <a:noFill/>
          <a:ln w="1905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32" name="Google Shape;732;p68"/>
          <p:cNvSpPr txBox="1">
            <a:spLocks noGrp="1"/>
          </p:cNvSpPr>
          <p:nvPr>
            <p:ph type="title" idx="4294967295"/>
          </p:nvPr>
        </p:nvSpPr>
        <p:spPr>
          <a:xfrm>
            <a:off x="2655025" y="283741"/>
            <a:ext cx="5399399" cy="292200"/>
          </a:xfrm>
          <a:prstGeom prst="rect">
            <a:avLst/>
          </a:prstGeom>
          <a:noFill/>
          <a:ln>
            <a:noFill/>
          </a:ln>
        </p:spPr>
        <p:txBody>
          <a:bodyPr spcFirstLastPara="1" wrap="square" lIns="50800" tIns="50800" rIns="50800" bIns="50800" anchor="t" anchorCtr="0">
            <a:noAutofit/>
          </a:bodyPr>
          <a:lstStyle/>
          <a:p>
            <a:pPr algn="ctr">
              <a:buClr>
                <a:srgbClr val="000000"/>
              </a:buClr>
              <a:buSzPts val="1400"/>
            </a:pPr>
            <a:r>
              <a:rPr lang="en-US" sz="1800" b="1" i="0" u="none" strike="noStrike" cap="none">
                <a:solidFill>
                  <a:schemeClr val="tx1"/>
                </a:solidFill>
                <a:latin typeface="Helvetica Neue"/>
                <a:ea typeface="Helvetica Neue"/>
                <a:cs typeface="Helvetica Neue"/>
                <a:sym typeface="Helvetica Neue"/>
              </a:rPr>
              <a:t>Design </a:t>
            </a:r>
            <a:r>
              <a:rPr lang="en-US" sz="1800" b="1">
                <a:solidFill>
                  <a:schemeClr val="tx1"/>
                </a:solidFill>
                <a:latin typeface="Helvetica Neue"/>
                <a:ea typeface="Helvetica Neue"/>
                <a:cs typeface="Helvetica Neue"/>
                <a:sym typeface="Helvetica Neue"/>
              </a:rPr>
              <a:t>for Communication Companion </a:t>
            </a:r>
            <a:endParaRPr lang="en-US" sz="1800" b="0" i="0" u="none" strike="noStrike" cap="none">
              <a:solidFill>
                <a:schemeClr val="tx1"/>
              </a:solidFill>
              <a:sym typeface="Arial"/>
            </a:endParaRPr>
          </a:p>
        </p:txBody>
      </p:sp>
      <p:grpSp>
        <p:nvGrpSpPr>
          <p:cNvPr id="734" name="Google Shape;734;p68" descr="Design showing Blissymbols in three circles. The biggest one has three circles on top of each other. The name &quot;Kevin&quot;, Shirley's son, is written in the middle of the smallest circle and blissymbols are placed around the name."/>
          <p:cNvGrpSpPr/>
          <p:nvPr/>
        </p:nvGrpSpPr>
        <p:grpSpPr>
          <a:xfrm>
            <a:off x="246600" y="399014"/>
            <a:ext cx="2343900" cy="4505586"/>
            <a:chOff x="246600" y="399014"/>
            <a:chExt cx="2343900" cy="4505586"/>
          </a:xfrm>
        </p:grpSpPr>
        <p:sp>
          <p:nvSpPr>
            <p:cNvPr id="735" name="Google Shape;735;p68"/>
            <p:cNvSpPr/>
            <p:nvPr/>
          </p:nvSpPr>
          <p:spPr>
            <a:xfrm>
              <a:off x="1013725" y="1429769"/>
              <a:ext cx="894300" cy="894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rgbClr val="000000"/>
                </a:solidFill>
                <a:latin typeface="Arial"/>
                <a:ea typeface="Arial"/>
                <a:cs typeface="Arial"/>
                <a:sym typeface="Arial"/>
              </a:endParaRPr>
            </a:p>
          </p:txBody>
        </p:sp>
        <p:sp>
          <p:nvSpPr>
            <p:cNvPr id="736" name="Google Shape;736;p68"/>
            <p:cNvSpPr/>
            <p:nvPr/>
          </p:nvSpPr>
          <p:spPr>
            <a:xfrm>
              <a:off x="1013702" y="399014"/>
              <a:ext cx="894300" cy="894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rgbClr val="000000"/>
                </a:solidFill>
                <a:latin typeface="Arial"/>
                <a:ea typeface="Arial"/>
                <a:cs typeface="Arial"/>
                <a:sym typeface="Arial"/>
              </a:endParaRPr>
            </a:p>
          </p:txBody>
        </p:sp>
        <p:pic>
          <p:nvPicPr>
            <p:cNvPr id="737" name="Google Shape;737;p68" descr="Image"/>
            <p:cNvPicPr preferRelativeResize="0"/>
            <p:nvPr/>
          </p:nvPicPr>
          <p:blipFill rotWithShape="1">
            <a:blip r:embed="rId3">
              <a:alphaModFix/>
            </a:blip>
            <a:srcRect/>
            <a:stretch/>
          </p:blipFill>
          <p:spPr>
            <a:xfrm>
              <a:off x="1209165" y="594474"/>
              <a:ext cx="503415" cy="503416"/>
            </a:xfrm>
            <a:prstGeom prst="rect">
              <a:avLst/>
            </a:prstGeom>
            <a:noFill/>
            <a:ln>
              <a:noFill/>
            </a:ln>
          </p:spPr>
        </p:pic>
        <p:pic>
          <p:nvPicPr>
            <p:cNvPr id="738" name="Google Shape;738;p68" descr="Image"/>
            <p:cNvPicPr preferRelativeResize="0"/>
            <p:nvPr/>
          </p:nvPicPr>
          <p:blipFill rotWithShape="1">
            <a:blip r:embed="rId4">
              <a:alphaModFix/>
            </a:blip>
            <a:srcRect/>
            <a:stretch/>
          </p:blipFill>
          <p:spPr>
            <a:xfrm>
              <a:off x="1209187" y="1576407"/>
              <a:ext cx="503405" cy="601058"/>
            </a:xfrm>
            <a:prstGeom prst="rect">
              <a:avLst/>
            </a:prstGeom>
            <a:noFill/>
            <a:ln>
              <a:noFill/>
            </a:ln>
          </p:spPr>
        </p:pic>
        <p:sp>
          <p:nvSpPr>
            <p:cNvPr id="739" name="Google Shape;739;p68"/>
            <p:cNvSpPr/>
            <p:nvPr/>
          </p:nvSpPr>
          <p:spPr>
            <a:xfrm>
              <a:off x="246600" y="2658200"/>
              <a:ext cx="2343900" cy="2246400"/>
            </a:xfrm>
            <a:prstGeom prst="ellipse">
              <a:avLst/>
            </a:prstGeom>
            <a:solidFill>
              <a:srgbClr val="FFD932"/>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0" name="Google Shape;740;p68"/>
            <p:cNvSpPr/>
            <p:nvPr/>
          </p:nvSpPr>
          <p:spPr>
            <a:xfrm>
              <a:off x="567191" y="2960334"/>
              <a:ext cx="1702800" cy="1642200"/>
            </a:xfrm>
            <a:prstGeom prst="ellipse">
              <a:avLst/>
            </a:prstGeom>
            <a:solidFill>
              <a:srgbClr val="73FDEA"/>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1" name="Google Shape;741;p68"/>
            <p:cNvSpPr/>
            <p:nvPr/>
          </p:nvSpPr>
          <p:spPr>
            <a:xfrm>
              <a:off x="1012734" y="3351765"/>
              <a:ext cx="811800" cy="8016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2" name="Google Shape;742;p68"/>
            <p:cNvSpPr txBox="1"/>
            <p:nvPr/>
          </p:nvSpPr>
          <p:spPr>
            <a:xfrm>
              <a:off x="1189197" y="3630393"/>
              <a:ext cx="458700" cy="3021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Kevin</a:t>
              </a:r>
              <a:endParaRPr sz="1400" b="0" i="0" u="none" strike="noStrike" cap="none">
                <a:solidFill>
                  <a:srgbClr val="000000"/>
                </a:solidFill>
                <a:latin typeface="Arial"/>
                <a:ea typeface="Arial"/>
                <a:cs typeface="Arial"/>
                <a:sym typeface="Arial"/>
              </a:endParaRPr>
            </a:p>
          </p:txBody>
        </p:sp>
        <p:pic>
          <p:nvPicPr>
            <p:cNvPr id="743" name="Google Shape;743;p68" descr="Image"/>
            <p:cNvPicPr preferRelativeResize="0"/>
            <p:nvPr/>
          </p:nvPicPr>
          <p:blipFill rotWithShape="1">
            <a:blip r:embed="rId5">
              <a:alphaModFix/>
            </a:blip>
            <a:srcRect/>
            <a:stretch/>
          </p:blipFill>
          <p:spPr>
            <a:xfrm>
              <a:off x="653232" y="3076559"/>
              <a:ext cx="673169" cy="326229"/>
            </a:xfrm>
            <a:prstGeom prst="rect">
              <a:avLst/>
            </a:prstGeom>
            <a:noFill/>
            <a:ln>
              <a:noFill/>
            </a:ln>
          </p:spPr>
        </p:pic>
        <p:pic>
          <p:nvPicPr>
            <p:cNvPr id="744" name="Google Shape;744;p68" descr="Image"/>
            <p:cNvPicPr preferRelativeResize="0"/>
            <p:nvPr/>
          </p:nvPicPr>
          <p:blipFill rotWithShape="1">
            <a:blip r:embed="rId6">
              <a:alphaModFix/>
            </a:blip>
            <a:srcRect/>
            <a:stretch/>
          </p:blipFill>
          <p:spPr>
            <a:xfrm>
              <a:off x="1601423" y="3129720"/>
              <a:ext cx="349492" cy="302104"/>
            </a:xfrm>
            <a:prstGeom prst="rect">
              <a:avLst/>
            </a:prstGeom>
            <a:noFill/>
            <a:ln>
              <a:noFill/>
            </a:ln>
          </p:spPr>
        </p:pic>
        <p:pic>
          <p:nvPicPr>
            <p:cNvPr id="745" name="Google Shape;745;p68" descr="Image"/>
            <p:cNvPicPr preferRelativeResize="0"/>
            <p:nvPr/>
          </p:nvPicPr>
          <p:blipFill rotWithShape="1">
            <a:blip r:embed="rId7">
              <a:alphaModFix/>
            </a:blip>
            <a:srcRect/>
            <a:stretch/>
          </p:blipFill>
          <p:spPr>
            <a:xfrm>
              <a:off x="1691919" y="3659095"/>
              <a:ext cx="633522" cy="268026"/>
            </a:xfrm>
            <a:prstGeom prst="rect">
              <a:avLst/>
            </a:prstGeom>
            <a:noFill/>
            <a:ln>
              <a:noFill/>
            </a:ln>
          </p:spPr>
        </p:pic>
        <p:pic>
          <p:nvPicPr>
            <p:cNvPr id="746" name="Google Shape;746;p68" descr="Image"/>
            <p:cNvPicPr preferRelativeResize="0"/>
            <p:nvPr/>
          </p:nvPicPr>
          <p:blipFill rotWithShape="1">
            <a:blip r:embed="rId8">
              <a:alphaModFix/>
            </a:blip>
            <a:srcRect/>
            <a:stretch/>
          </p:blipFill>
          <p:spPr>
            <a:xfrm>
              <a:off x="2127201" y="4153504"/>
              <a:ext cx="337035" cy="344055"/>
            </a:xfrm>
            <a:prstGeom prst="rect">
              <a:avLst/>
            </a:prstGeom>
            <a:noFill/>
            <a:ln>
              <a:noFill/>
            </a:ln>
          </p:spPr>
        </p:pic>
        <p:pic>
          <p:nvPicPr>
            <p:cNvPr id="747" name="Google Shape;747;p68" descr="Image"/>
            <p:cNvPicPr preferRelativeResize="0"/>
            <p:nvPr/>
          </p:nvPicPr>
          <p:blipFill rotWithShape="1">
            <a:blip r:embed="rId9">
              <a:alphaModFix/>
            </a:blip>
            <a:srcRect/>
            <a:stretch/>
          </p:blipFill>
          <p:spPr>
            <a:xfrm>
              <a:off x="246604" y="4302411"/>
              <a:ext cx="569585" cy="300050"/>
            </a:xfrm>
            <a:prstGeom prst="rect">
              <a:avLst/>
            </a:prstGeom>
            <a:noFill/>
            <a:ln>
              <a:noFill/>
            </a:ln>
          </p:spPr>
        </p:pic>
      </p:grpSp>
      <p:grpSp>
        <p:nvGrpSpPr>
          <p:cNvPr id="748" name="Google Shape;748;p68" descr="Seven small circles each including symbols for what, why, when, how, where, who and open question. In the middle there is a bigger circle with Shirley's sons and helper's names are included. She included a blissymbol for 'I' in the middle to show that she will be choosing the person's name to choose the question."/>
          <p:cNvGrpSpPr/>
          <p:nvPr/>
        </p:nvGrpSpPr>
        <p:grpSpPr>
          <a:xfrm>
            <a:off x="2886675" y="836225"/>
            <a:ext cx="4923806" cy="2969614"/>
            <a:chOff x="2886675" y="836225"/>
            <a:chExt cx="4923806" cy="2969614"/>
          </a:xfrm>
        </p:grpSpPr>
        <p:sp>
          <p:nvSpPr>
            <p:cNvPr id="749" name="Google Shape;749;p68"/>
            <p:cNvSpPr/>
            <p:nvPr/>
          </p:nvSpPr>
          <p:spPr>
            <a:xfrm>
              <a:off x="2886675" y="2813139"/>
              <a:ext cx="999900" cy="9927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0" name="Google Shape;750;p68"/>
            <p:cNvSpPr/>
            <p:nvPr/>
          </p:nvSpPr>
          <p:spPr>
            <a:xfrm>
              <a:off x="2920805" y="1595594"/>
              <a:ext cx="999900" cy="992700"/>
            </a:xfrm>
            <a:prstGeom prst="ellipse">
              <a:avLst/>
            </a:prstGeom>
            <a:solidFill>
              <a:srgbClr val="FFD932"/>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1" name="Google Shape;751;p68"/>
            <p:cNvSpPr/>
            <p:nvPr/>
          </p:nvSpPr>
          <p:spPr>
            <a:xfrm>
              <a:off x="4875593" y="836225"/>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2" name="Google Shape;752;p68"/>
            <p:cNvSpPr/>
            <p:nvPr/>
          </p:nvSpPr>
          <p:spPr>
            <a:xfrm>
              <a:off x="5968983" y="1016364"/>
              <a:ext cx="999900" cy="992700"/>
            </a:xfrm>
            <a:prstGeom prst="ellipse">
              <a:avLst/>
            </a:prstGeom>
            <a:solidFill>
              <a:srgbClr val="73FDEA"/>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3" name="Google Shape;753;p68"/>
            <p:cNvSpPr/>
            <p:nvPr/>
          </p:nvSpPr>
          <p:spPr>
            <a:xfrm>
              <a:off x="3800600" y="1011608"/>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4" name="Google Shape;754;p68"/>
            <p:cNvSpPr/>
            <p:nvPr/>
          </p:nvSpPr>
          <p:spPr>
            <a:xfrm>
              <a:off x="6878681" y="1772923"/>
              <a:ext cx="931800" cy="950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5" name="Google Shape;755;p68"/>
            <p:cNvSpPr/>
            <p:nvPr/>
          </p:nvSpPr>
          <p:spPr>
            <a:xfrm>
              <a:off x="6822670" y="2902800"/>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pic>
          <p:nvPicPr>
            <p:cNvPr id="756" name="Google Shape;756;p68" descr="Image"/>
            <p:cNvPicPr preferRelativeResize="0"/>
            <p:nvPr/>
          </p:nvPicPr>
          <p:blipFill rotWithShape="1">
            <a:blip r:embed="rId10">
              <a:alphaModFix/>
            </a:blip>
            <a:srcRect/>
            <a:stretch/>
          </p:blipFill>
          <p:spPr>
            <a:xfrm>
              <a:off x="3245600" y="2918488"/>
              <a:ext cx="303141" cy="606285"/>
            </a:xfrm>
            <a:prstGeom prst="rect">
              <a:avLst/>
            </a:prstGeom>
            <a:noFill/>
            <a:ln>
              <a:noFill/>
            </a:ln>
          </p:spPr>
        </p:pic>
        <p:pic>
          <p:nvPicPr>
            <p:cNvPr id="757" name="Google Shape;757;p68" descr="Image"/>
            <p:cNvPicPr preferRelativeResize="0"/>
            <p:nvPr/>
          </p:nvPicPr>
          <p:blipFill rotWithShape="1">
            <a:blip r:embed="rId11">
              <a:alphaModFix/>
            </a:blip>
            <a:srcRect/>
            <a:stretch/>
          </p:blipFill>
          <p:spPr>
            <a:xfrm>
              <a:off x="3270426" y="1771249"/>
              <a:ext cx="308364" cy="641400"/>
            </a:xfrm>
            <a:prstGeom prst="rect">
              <a:avLst/>
            </a:prstGeom>
            <a:noFill/>
            <a:ln>
              <a:noFill/>
            </a:ln>
          </p:spPr>
        </p:pic>
        <p:pic>
          <p:nvPicPr>
            <p:cNvPr id="758" name="Google Shape;758;p68" descr="Image"/>
            <p:cNvPicPr preferRelativeResize="0"/>
            <p:nvPr/>
          </p:nvPicPr>
          <p:blipFill rotWithShape="1">
            <a:blip r:embed="rId12">
              <a:alphaModFix/>
            </a:blip>
            <a:srcRect/>
            <a:stretch/>
          </p:blipFill>
          <p:spPr>
            <a:xfrm>
              <a:off x="4130704" y="1153528"/>
              <a:ext cx="313376" cy="687019"/>
            </a:xfrm>
            <a:prstGeom prst="rect">
              <a:avLst/>
            </a:prstGeom>
            <a:noFill/>
            <a:ln>
              <a:noFill/>
            </a:ln>
          </p:spPr>
        </p:pic>
        <p:pic>
          <p:nvPicPr>
            <p:cNvPr id="759" name="Google Shape;759;p68" descr="Image"/>
            <p:cNvPicPr preferRelativeResize="0"/>
            <p:nvPr/>
          </p:nvPicPr>
          <p:blipFill rotWithShape="1">
            <a:blip r:embed="rId13">
              <a:alphaModFix/>
            </a:blip>
            <a:srcRect/>
            <a:stretch/>
          </p:blipFill>
          <p:spPr>
            <a:xfrm>
              <a:off x="5196455" y="1009168"/>
              <a:ext cx="290232" cy="625118"/>
            </a:xfrm>
            <a:prstGeom prst="rect">
              <a:avLst/>
            </a:prstGeom>
            <a:noFill/>
            <a:ln>
              <a:noFill/>
            </a:ln>
          </p:spPr>
        </p:pic>
        <p:pic>
          <p:nvPicPr>
            <p:cNvPr id="760" name="Google Shape;760;p68" descr="Image"/>
            <p:cNvPicPr preferRelativeResize="0"/>
            <p:nvPr/>
          </p:nvPicPr>
          <p:blipFill rotWithShape="1">
            <a:blip r:embed="rId14">
              <a:alphaModFix/>
            </a:blip>
            <a:srcRect/>
            <a:stretch/>
          </p:blipFill>
          <p:spPr>
            <a:xfrm>
              <a:off x="7130361" y="1947419"/>
              <a:ext cx="420257" cy="601852"/>
            </a:xfrm>
            <a:prstGeom prst="rect">
              <a:avLst/>
            </a:prstGeom>
            <a:noFill/>
            <a:ln>
              <a:noFill/>
            </a:ln>
          </p:spPr>
        </p:pic>
        <p:pic>
          <p:nvPicPr>
            <p:cNvPr id="761" name="Google Shape;761;p68" descr="Image"/>
            <p:cNvPicPr preferRelativeResize="0"/>
            <p:nvPr/>
          </p:nvPicPr>
          <p:blipFill rotWithShape="1">
            <a:blip r:embed="rId15">
              <a:alphaModFix/>
            </a:blip>
            <a:srcRect/>
            <a:stretch/>
          </p:blipFill>
          <p:spPr>
            <a:xfrm>
              <a:off x="6305059" y="1258347"/>
              <a:ext cx="327521" cy="684288"/>
            </a:xfrm>
            <a:prstGeom prst="rect">
              <a:avLst/>
            </a:prstGeom>
            <a:noFill/>
            <a:ln>
              <a:noFill/>
            </a:ln>
          </p:spPr>
        </p:pic>
        <p:pic>
          <p:nvPicPr>
            <p:cNvPr id="762" name="Google Shape;762;p68" descr="Image"/>
            <p:cNvPicPr preferRelativeResize="0"/>
            <p:nvPr/>
          </p:nvPicPr>
          <p:blipFill rotWithShape="1">
            <a:blip r:embed="rId16">
              <a:alphaModFix/>
            </a:blip>
            <a:srcRect/>
            <a:stretch/>
          </p:blipFill>
          <p:spPr>
            <a:xfrm>
              <a:off x="7101689" y="3042930"/>
              <a:ext cx="373886" cy="671614"/>
            </a:xfrm>
            <a:prstGeom prst="rect">
              <a:avLst/>
            </a:prstGeom>
            <a:noFill/>
            <a:ln>
              <a:noFill/>
            </a:ln>
          </p:spPr>
        </p:pic>
        <p:pic>
          <p:nvPicPr>
            <p:cNvPr id="763" name="Google Shape;763;p68" descr="Image"/>
            <p:cNvPicPr preferRelativeResize="0"/>
            <p:nvPr/>
          </p:nvPicPr>
          <p:blipFill rotWithShape="1">
            <a:blip r:embed="rId10">
              <a:alphaModFix/>
            </a:blip>
            <a:srcRect/>
            <a:stretch/>
          </p:blipFill>
          <p:spPr>
            <a:xfrm>
              <a:off x="5288551" y="2603318"/>
              <a:ext cx="303141" cy="606285"/>
            </a:xfrm>
            <a:prstGeom prst="rect">
              <a:avLst/>
            </a:prstGeom>
            <a:noFill/>
            <a:ln>
              <a:noFill/>
            </a:ln>
          </p:spPr>
        </p:pic>
        <p:sp>
          <p:nvSpPr>
            <p:cNvPr id="764" name="Google Shape;764;p68"/>
            <p:cNvSpPr/>
            <p:nvPr/>
          </p:nvSpPr>
          <p:spPr>
            <a:xfrm>
              <a:off x="4033520" y="2022658"/>
              <a:ext cx="2642100" cy="17679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65" name="Google Shape;765;p68"/>
            <p:cNvSpPr/>
            <p:nvPr/>
          </p:nvSpPr>
          <p:spPr>
            <a:xfrm>
              <a:off x="4692929" y="2385776"/>
              <a:ext cx="1323600" cy="9927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66" name="Google Shape;766;p68"/>
            <p:cNvSpPr txBox="1"/>
            <p:nvPr/>
          </p:nvSpPr>
          <p:spPr>
            <a:xfrm>
              <a:off x="4059130" y="2581921"/>
              <a:ext cx="8592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Rebecca</a:t>
              </a:r>
              <a:endParaRPr sz="1400" b="0" i="0" u="none" strike="noStrike" cap="none">
                <a:solidFill>
                  <a:srgbClr val="000000"/>
                </a:solidFill>
                <a:latin typeface="Arial"/>
                <a:ea typeface="Arial"/>
                <a:cs typeface="Arial"/>
                <a:sym typeface="Arial"/>
              </a:endParaRPr>
            </a:p>
          </p:txBody>
        </p:sp>
        <p:sp>
          <p:nvSpPr>
            <p:cNvPr id="767" name="Google Shape;767;p68"/>
            <p:cNvSpPr txBox="1"/>
            <p:nvPr/>
          </p:nvSpPr>
          <p:spPr>
            <a:xfrm>
              <a:off x="6161756" y="2813149"/>
              <a:ext cx="5733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Olga</a:t>
              </a:r>
              <a:endParaRPr sz="1400" b="0" i="0" u="none" strike="noStrike" cap="none">
                <a:solidFill>
                  <a:srgbClr val="000000"/>
                </a:solidFill>
                <a:latin typeface="Arial"/>
                <a:ea typeface="Arial"/>
                <a:cs typeface="Arial"/>
                <a:sym typeface="Arial"/>
              </a:endParaRPr>
            </a:p>
          </p:txBody>
        </p:sp>
        <p:sp>
          <p:nvSpPr>
            <p:cNvPr id="768" name="Google Shape;768;p68"/>
            <p:cNvSpPr txBox="1"/>
            <p:nvPr/>
          </p:nvSpPr>
          <p:spPr>
            <a:xfrm>
              <a:off x="4508879" y="2226415"/>
              <a:ext cx="5061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Kevin</a:t>
              </a:r>
              <a:endParaRPr sz="1400" b="0" i="0" u="none" strike="noStrike" cap="none">
                <a:solidFill>
                  <a:srgbClr val="000000"/>
                </a:solidFill>
                <a:latin typeface="Arial"/>
                <a:ea typeface="Arial"/>
                <a:cs typeface="Arial"/>
                <a:sym typeface="Arial"/>
              </a:endParaRPr>
            </a:p>
          </p:txBody>
        </p:sp>
        <p:sp>
          <p:nvSpPr>
            <p:cNvPr id="769" name="Google Shape;769;p68"/>
            <p:cNvSpPr txBox="1"/>
            <p:nvPr/>
          </p:nvSpPr>
          <p:spPr>
            <a:xfrm>
              <a:off x="5675421" y="2179582"/>
              <a:ext cx="8592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David</a:t>
              </a:r>
              <a:endParaRPr sz="1400" b="0" i="0" u="none" strike="noStrike" cap="none">
                <a:solidFill>
                  <a:srgbClr val="000000"/>
                </a:solidFill>
                <a:latin typeface="Arial"/>
                <a:ea typeface="Arial"/>
                <a:cs typeface="Arial"/>
                <a:sym typeface="Arial"/>
              </a:endParaRPr>
            </a:p>
          </p:txBody>
        </p:sp>
        <p:sp>
          <p:nvSpPr>
            <p:cNvPr id="770" name="Google Shape;770;p68"/>
            <p:cNvSpPr txBox="1"/>
            <p:nvPr/>
          </p:nvSpPr>
          <p:spPr>
            <a:xfrm>
              <a:off x="4648834" y="3272274"/>
              <a:ext cx="1266300" cy="318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New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acquaintance</a:t>
              </a:r>
              <a:endParaRPr sz="1400" b="0" i="0" u="none" strike="noStrike" cap="none">
                <a:solidFill>
                  <a:srgbClr val="000000"/>
                </a:solidFill>
                <a:latin typeface="Arial"/>
                <a:ea typeface="Arial"/>
                <a:cs typeface="Arial"/>
                <a:sym typeface="Arial"/>
              </a:endParaRPr>
            </a:p>
          </p:txBody>
        </p:sp>
        <p:pic>
          <p:nvPicPr>
            <p:cNvPr id="771" name="Google Shape;771;p68" descr="Image"/>
            <p:cNvPicPr preferRelativeResize="0"/>
            <p:nvPr/>
          </p:nvPicPr>
          <p:blipFill rotWithShape="1">
            <a:blip r:embed="rId10">
              <a:alphaModFix/>
            </a:blip>
            <a:srcRect/>
            <a:stretch/>
          </p:blipFill>
          <p:spPr>
            <a:xfrm>
              <a:off x="5152664" y="2563392"/>
              <a:ext cx="303141" cy="606285"/>
            </a:xfrm>
            <a:prstGeom prst="rect">
              <a:avLst/>
            </a:prstGeom>
            <a:noFill/>
            <a:ln>
              <a:noFill/>
            </a:ln>
          </p:spPr>
        </p:pic>
      </p:grpSp>
      <p:sp>
        <p:nvSpPr>
          <p:cNvPr id="772" name="Google Shape;772;p6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53</a:t>
            </a:fld>
            <a:endParaRPr sz="1000">
              <a:latin typeface="Helvetica Neue"/>
              <a:ea typeface="Helvetica Neue"/>
              <a:cs typeface="Helvetica Neue"/>
              <a:sym typeface="Helvetica Neue"/>
            </a:endParaRPr>
          </a:p>
        </p:txBody>
      </p:sp>
      <p:sp>
        <p:nvSpPr>
          <p:cNvPr id="773" name="Google Shape;773;p6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9" name="Decorative">
            <a:extLst>
              <a:ext uri="{C183D7F6-B498-43B3-948B-1728B52AA6E4}">
                <adec:decorative xmlns:adec="http://schemas.microsoft.com/office/drawing/2017/decorative" val="1"/>
              </a:ext>
            </a:extLst>
          </p:cNvPr>
          <p:cNvSpPr/>
          <p:nvPr/>
        </p:nvSpPr>
        <p:spPr>
          <a:xfrm>
            <a:off x="0" y="935965"/>
            <a:ext cx="9144000" cy="696189"/>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8" name="If you want to learn more about Blissymbolics, you can go to:">
            <a:extLst>
              <a:ext uri="{FF2B5EF4-FFF2-40B4-BE49-F238E27FC236}">
                <a16:creationId xmlns:a16="http://schemas.microsoft.com/office/drawing/2014/main" id="{5AB72B8F-AE75-84EC-444E-0B47222B6C3F}"/>
              </a:ext>
            </a:extLst>
          </p:cNvPr>
          <p:cNvSpPr txBox="1">
            <a:spLocks noGrp="1"/>
          </p:cNvSpPr>
          <p:nvPr>
            <p:ph type="title" idx="4294967295"/>
          </p:nvPr>
        </p:nvSpPr>
        <p:spPr>
          <a:xfrm>
            <a:off x="640600" y="1099393"/>
            <a:ext cx="6492483"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chemeClr val="dk1"/>
                </a:solidFill>
                <a:effectLst/>
                <a:uLnTx/>
                <a:uFillTx/>
                <a:latin typeface="Helvetica Neue"/>
                <a:ea typeface="Helvetica Neue"/>
                <a:cs typeface="Helvetica Neue"/>
                <a:sym typeface="Helvetica Neue"/>
              </a:rPr>
              <a:t>If you want to learn more about </a:t>
            </a:r>
            <a:r>
              <a:rPr kumimoji="0" lang="en-US" sz="1800" b="0" i="0" u="none" strike="noStrike" kern="0" cap="none" spc="0" normalizeH="0" baseline="0" noProof="0" err="1">
                <a:ln>
                  <a:noFill/>
                </a:ln>
                <a:solidFill>
                  <a:schemeClr val="dk1"/>
                </a:solidFill>
                <a:effectLst/>
                <a:uLnTx/>
                <a:uFillTx/>
                <a:latin typeface="Helvetica Neue"/>
                <a:ea typeface="Helvetica Neue"/>
                <a:cs typeface="Helvetica Neue"/>
                <a:sym typeface="Helvetica Neue"/>
              </a:rPr>
              <a:t>Blissymbolics</a:t>
            </a:r>
            <a:r>
              <a:rPr kumimoji="0" lang="en-US" sz="1800" b="0" i="0" u="none" strike="noStrike" kern="0" cap="none" spc="0" normalizeH="0" baseline="0" noProof="0">
                <a:ln>
                  <a:noFill/>
                </a:ln>
                <a:solidFill>
                  <a:schemeClr val="dk1"/>
                </a:solidFill>
                <a:effectLst/>
                <a:uLnTx/>
                <a:uFillTx/>
                <a:latin typeface="Helvetica Neue"/>
                <a:ea typeface="Helvetica Neue"/>
                <a:cs typeface="Helvetica Neue"/>
                <a:sym typeface="Helvetica Neue"/>
              </a:rPr>
              <a:t>, you can go to:</a:t>
            </a:r>
            <a:endParaRPr kumimoji="0" lang="en-US"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80" name="Google Shape;780;p69"/>
          <p:cNvSpPr txBox="1"/>
          <p:nvPr/>
        </p:nvSpPr>
        <p:spPr>
          <a:xfrm>
            <a:off x="640600" y="1795582"/>
            <a:ext cx="6534000" cy="2262127"/>
          </a:xfrm>
          <a:prstGeom prst="rect">
            <a:avLst/>
          </a:prstGeom>
          <a:noFill/>
          <a:ln>
            <a:noFill/>
          </a:ln>
        </p:spPr>
        <p:txBody>
          <a:bodyPr spcFirstLastPara="1" wrap="square" lIns="91425" tIns="91425" rIns="91425" bIns="91425" anchor="t" anchorCtr="0">
            <a:spAutoFit/>
          </a:bodyPr>
          <a:lstStyle/>
          <a:p>
            <a:pPr marL="285750" indent="-285750" rtl="0" fontAlgn="base">
              <a:lnSpc>
                <a:spcPct val="150000"/>
              </a:lnSpc>
              <a:spcBef>
                <a:spcPts val="0"/>
              </a:spcBef>
              <a:spcAft>
                <a:spcPts val="0"/>
              </a:spcAft>
              <a:buFont typeface="Arial" panose="020B0604020202020204" pitchFamily="34" charset="0"/>
              <a:buChar char="•"/>
            </a:pPr>
            <a:r>
              <a:rPr lang="en-CA" sz="1500" i="0" u="sng" strike="noStrike">
                <a:solidFill>
                  <a:srgbClr val="000000"/>
                </a:solidFill>
                <a:effectLst/>
                <a:latin typeface="Helvetica Neue" panose="02000503000000020004" pitchFamily="2" charset="0"/>
              </a:rPr>
              <a:t>https://</a:t>
            </a:r>
            <a:r>
              <a:rPr lang="en-CA" sz="1500" i="0" u="sng" strike="noStrike" err="1">
                <a:solidFill>
                  <a:srgbClr val="000000"/>
                </a:solidFill>
                <a:effectLst/>
                <a:latin typeface="Helvetica Neue" panose="02000503000000020004" pitchFamily="2" charset="0"/>
              </a:rPr>
              <a:t>archive.org</a:t>
            </a:r>
            <a:r>
              <a:rPr lang="en-CA" sz="1500" i="0" u="sng" strike="noStrike">
                <a:solidFill>
                  <a:srgbClr val="000000"/>
                </a:solidFill>
                <a:effectLst/>
                <a:latin typeface="Helvetica Neue" panose="02000503000000020004" pitchFamily="2" charset="0"/>
              </a:rPr>
              <a:t>/details/</a:t>
            </a:r>
            <a:r>
              <a:rPr lang="en-CA" sz="1500" i="0" u="sng" strike="noStrike" err="1">
                <a:solidFill>
                  <a:srgbClr val="000000"/>
                </a:solidFill>
                <a:effectLst/>
                <a:latin typeface="Helvetica Neue" panose="02000503000000020004" pitchFamily="2" charset="0"/>
              </a:rPr>
              <a:t>blissymbolics</a:t>
            </a:r>
            <a:r>
              <a:rPr lang="en-CA" sz="1500" i="0" u="none" strike="noStrike">
                <a:solidFill>
                  <a:srgbClr val="000000"/>
                </a:solidFill>
                <a:effectLst/>
                <a:latin typeface="Helvetica Neue" panose="02000503000000020004" pitchFamily="2" charset="0"/>
              </a:rPr>
              <a:t>, </a:t>
            </a:r>
          </a:p>
          <a:p>
            <a:pPr marL="285750" indent="-285750" rtl="0" fontAlgn="base">
              <a:lnSpc>
                <a:spcPct val="150000"/>
              </a:lnSpc>
              <a:spcBef>
                <a:spcPts val="0"/>
              </a:spcBef>
              <a:spcAft>
                <a:spcPts val="0"/>
              </a:spcAft>
              <a:buFont typeface="Arial" panose="020B0604020202020204" pitchFamily="34" charset="0"/>
              <a:buChar char="•"/>
            </a:pPr>
            <a:r>
              <a:rPr lang="en-CA" sz="1500" i="0" u="sng" strike="noStrike" err="1">
                <a:solidFill>
                  <a:srgbClr val="000000"/>
                </a:solidFill>
                <a:effectLst/>
                <a:latin typeface="Helvetica Neue" panose="02000503000000020004" pitchFamily="2" charset="0"/>
              </a:rPr>
              <a:t>blissymbolics.org</a:t>
            </a:r>
            <a:endParaRPr lang="en-CA" sz="1500" i="0" u="none" strike="noStrike">
              <a:solidFill>
                <a:srgbClr val="000000"/>
              </a:solidFill>
              <a:effectLst/>
              <a:latin typeface="Helvetica Neue" panose="02000503000000020004" pitchFamily="2" charset="0"/>
            </a:endParaRPr>
          </a:p>
          <a:p>
            <a:pPr marL="285750" indent="-285750" rtl="0" fontAlgn="base">
              <a:lnSpc>
                <a:spcPct val="150000"/>
              </a:lnSpc>
              <a:spcBef>
                <a:spcPts val="0"/>
              </a:spcBef>
              <a:spcAft>
                <a:spcPts val="0"/>
              </a:spcAft>
              <a:buFont typeface="Arial" panose="020B0604020202020204" pitchFamily="34" charset="0"/>
              <a:buChar char="•"/>
            </a:pPr>
            <a:r>
              <a:rPr lang="en-CA" sz="1500" i="0" u="sng" strike="noStrike" err="1">
                <a:solidFill>
                  <a:srgbClr val="000000"/>
                </a:solidFill>
                <a:effectLst/>
                <a:latin typeface="Helvetica Neue" panose="02000503000000020004" pitchFamily="2" charset="0"/>
              </a:rPr>
              <a:t>blissymbolics.ca</a:t>
            </a:r>
            <a:endParaRPr lang="en-CA" sz="1500" i="0" u="none" strike="noStrike">
              <a:solidFill>
                <a:srgbClr val="000000"/>
              </a:solidFill>
              <a:effectLst/>
              <a:latin typeface="Helvetica Neue" panose="02000503000000020004" pitchFamily="2" charset="0"/>
            </a:endParaRPr>
          </a:p>
          <a:p>
            <a:pPr marL="285750" indent="-285750" rtl="0" fontAlgn="base">
              <a:lnSpc>
                <a:spcPct val="150000"/>
              </a:lnSpc>
              <a:spcBef>
                <a:spcPts val="0"/>
              </a:spcBef>
              <a:spcAft>
                <a:spcPts val="0"/>
              </a:spcAft>
              <a:buFont typeface="Arial" panose="020B0604020202020204" pitchFamily="34" charset="0"/>
              <a:buChar char="•"/>
            </a:pPr>
            <a:r>
              <a:rPr lang="en-CA" sz="1500" i="0" u="none" strike="noStrike">
                <a:solidFill>
                  <a:srgbClr val="000000"/>
                </a:solidFill>
                <a:effectLst/>
                <a:latin typeface="Helvetica Neue" panose="02000503000000020004" pitchFamily="2" charset="0"/>
              </a:rPr>
              <a:t>Mr. Symbol Man (YouTube)</a:t>
            </a:r>
          </a:p>
          <a:p>
            <a:pPr marL="285750" indent="-285750" rtl="0" fontAlgn="base">
              <a:lnSpc>
                <a:spcPct val="150000"/>
              </a:lnSpc>
              <a:spcBef>
                <a:spcPts val="0"/>
              </a:spcBef>
              <a:spcAft>
                <a:spcPts val="0"/>
              </a:spcAft>
              <a:buFont typeface="Arial" panose="020B0604020202020204" pitchFamily="34" charset="0"/>
              <a:buChar char="•"/>
            </a:pPr>
            <a:r>
              <a:rPr lang="en-CA" sz="1500" i="0" u="none" strike="noStrike">
                <a:solidFill>
                  <a:srgbClr val="000000"/>
                </a:solidFill>
                <a:effectLst/>
                <a:latin typeface="Helvetica Neue" panose="02000503000000020004" pitchFamily="2" charset="0"/>
              </a:rPr>
              <a:t>Celebrating 50 Years of Bliss (YouTube)</a:t>
            </a:r>
          </a:p>
          <a:p>
            <a:pPr marL="285750" indent="-285750" rtl="0" fontAlgn="base">
              <a:lnSpc>
                <a:spcPct val="150000"/>
              </a:lnSpc>
              <a:spcBef>
                <a:spcPts val="0"/>
              </a:spcBef>
              <a:spcAft>
                <a:spcPts val="0"/>
              </a:spcAft>
              <a:buFont typeface="Arial" panose="020B0604020202020204" pitchFamily="34" charset="0"/>
              <a:buChar char="•"/>
            </a:pPr>
            <a:r>
              <a:rPr lang="en-CA" sz="1500" i="0" u="none" strike="noStrike">
                <a:solidFill>
                  <a:srgbClr val="000000"/>
                </a:solidFill>
                <a:effectLst/>
                <a:latin typeface="Helvetica Neue" panose="02000503000000020004" pitchFamily="2" charset="0"/>
              </a:rPr>
              <a:t>Prelude to ISAAC (YouTube)</a:t>
            </a:r>
          </a:p>
        </p:txBody>
      </p:sp>
      <p:sp>
        <p:nvSpPr>
          <p:cNvPr id="781" name="Page Number 5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54</a:t>
            </a:fld>
            <a:endParaRPr sz="1000">
              <a:latin typeface="Helvetica Neue"/>
              <a:ea typeface="Helvetica Neue"/>
              <a:cs typeface="Helvetica Neue"/>
              <a:sym typeface="Helvetica Neue"/>
            </a:endParaRPr>
          </a:p>
        </p:txBody>
      </p:sp>
      <p:sp>
        <p:nvSpPr>
          <p:cNvPr id="782"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91" name="Decorative">
            <a:extLst>
              <a:ext uri="{C183D7F6-B498-43B3-948B-1728B52AA6E4}">
                <adec:decorative xmlns:adec="http://schemas.microsoft.com/office/drawing/2017/decorative" val="1"/>
              </a:ext>
            </a:extLst>
          </p:cNvPr>
          <p:cNvSpPr/>
          <p:nvPr/>
        </p:nvSpPr>
        <p:spPr>
          <a:xfrm>
            <a:off x="0" y="2726538"/>
            <a:ext cx="9144000" cy="9129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92" name="Thank you" descr="Thank you"/>
          <p:cNvSpPr txBox="1">
            <a:spLocks noGrp="1"/>
          </p:cNvSpPr>
          <p:nvPr>
            <p:ph type="title" idx="4294967295"/>
          </p:nvPr>
        </p:nvSpPr>
        <p:spPr>
          <a:xfrm>
            <a:off x="688600" y="2802750"/>
            <a:ext cx="3817500" cy="8004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600" b="1" i="0" u="none" strike="noStrike" kern="0" cap="none" spc="0" normalizeH="0" baseline="0" noProof="0">
                <a:ln>
                  <a:noFill/>
                </a:ln>
                <a:solidFill>
                  <a:srgbClr val="313131"/>
                </a:solidFill>
                <a:effectLst/>
                <a:uLnTx/>
                <a:uFillTx/>
                <a:latin typeface="Arial"/>
                <a:ea typeface="Arial"/>
                <a:cs typeface="Arial"/>
                <a:sym typeface="Arial"/>
              </a:rPr>
              <a:t>THANK YOU</a:t>
            </a:r>
            <a:endParaRPr kumimoji="0" lang="en-US" sz="4600" b="0" i="0" u="none" strike="noStrike" kern="0" cap="none" spc="0" normalizeH="0" baseline="0" noProof="0">
              <a:ln>
                <a:noFill/>
              </a:ln>
              <a:solidFill>
                <a:srgbClr val="313131"/>
              </a:solidFill>
              <a:effectLst/>
              <a:uLnTx/>
              <a:uFillTx/>
              <a:latin typeface="Arial"/>
              <a:ea typeface="Arial"/>
              <a:cs typeface="Arial"/>
              <a:sym typeface="Arial"/>
            </a:endParaRPr>
          </a:p>
        </p:txBody>
      </p:sp>
      <p:pic>
        <p:nvPicPr>
          <p:cNvPr id="787" name="Thank you in Blissymbols " descr="Image demonstrates a Blissymbol which represents &quot;Thank You&quot; "/>
          <p:cNvPicPr preferRelativeResize="0"/>
          <p:nvPr/>
        </p:nvPicPr>
        <p:blipFill rotWithShape="1">
          <a:blip r:embed="rId3">
            <a:alphaModFix/>
          </a:blip>
          <a:srcRect t="31413" b="16755"/>
          <a:stretch/>
        </p:blipFill>
        <p:spPr>
          <a:xfrm>
            <a:off x="688600" y="3665250"/>
            <a:ext cx="1664807" cy="800400"/>
          </a:xfrm>
          <a:prstGeom prst="rect">
            <a:avLst/>
          </a:prstGeom>
          <a:noFill/>
          <a:ln>
            <a:noFill/>
          </a:ln>
        </p:spPr>
      </p:pic>
      <p:sp>
        <p:nvSpPr>
          <p:cNvPr id="789"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6369CE-4016-498E-864B-65E2231F9BEA}"/>
</file>

<file path=customXml/itemProps2.xml><?xml version="1.0" encoding="utf-8"?>
<ds:datastoreItem xmlns:ds="http://schemas.openxmlformats.org/officeDocument/2006/customXml" ds:itemID="{BA2468A8-97EE-4A84-AA70-D9DE20117216}"/>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55</Slides>
  <Notes>55</Notes>
  <HiddenSlides>0</HiddenSlide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Simple Light</vt:lpstr>
      <vt:lpstr>Welcome to  BLISSFUL QUESTIONS</vt:lpstr>
      <vt:lpstr>Meet the Authors</vt:lpstr>
      <vt:lpstr>Question</vt:lpstr>
      <vt:lpstr>Blissymbolics  Semantic graphic language ​</vt:lpstr>
      <vt:lpstr>Inclusive Practices</vt:lpstr>
      <vt:lpstr>Collection of Images</vt:lpstr>
      <vt:lpstr>Blissymbolics Communication International (BCI)</vt:lpstr>
      <vt:lpstr>Granted Access</vt:lpstr>
      <vt:lpstr>Blissymbolics Around the World</vt:lpstr>
      <vt:lpstr>Image Description: Shows when and by which countries the Blissymbolics were introduced.</vt:lpstr>
      <vt:lpstr>For over 50 years, workshops and international meetings have been held by BCI in Australia, Brazil, Canada, England, Finland, Germany, India, Ireland, Israel, Italy, New Zealand, Russia, Scotland, South Africa, Spain, Sweden, The Netherlands, United States, Wales.</vt:lpstr>
      <vt:lpstr>In 2011- the responsibility for international leadership moved to Sweden, and Blissymbolics Communication Institute Canada (BCIC) focused on serving the needs of Canadian Bliss Alumni.</vt:lpstr>
      <vt:lpstr>Three Sources for further information on Blissymbolics</vt:lpstr>
      <vt:lpstr>Question 1</vt:lpstr>
      <vt:lpstr>Understanding Basic Concepts</vt:lpstr>
      <vt:lpstr>Here are the Bliss-characters in the  Bliss-word for school</vt:lpstr>
      <vt:lpstr>Forming Bliss Words</vt:lpstr>
      <vt:lpstr>Understanding the Basics</vt:lpstr>
      <vt:lpstr>Blissymbolics Strategies</vt:lpstr>
      <vt:lpstr>Learning the Basics</vt:lpstr>
      <vt:lpstr>Blissymbol Grammar Strategies</vt:lpstr>
      <vt:lpstr>Plural</vt:lpstr>
      <vt:lpstr>Time</vt:lpstr>
      <vt:lpstr>Verb Tenses</vt:lpstr>
      <vt:lpstr>Examples</vt:lpstr>
      <vt:lpstr>First, second and third person provide the reference for Bliss pronouns!</vt:lpstr>
      <vt:lpstr>Mother and other family members</vt:lpstr>
      <vt:lpstr>In addition to the grammar capabilities in Blissymbolics,  here are Bliss strategies that enable the user to expand their vocabulary.</vt:lpstr>
      <vt:lpstr>The two most frequently used strategies are:</vt:lpstr>
      <vt:lpstr>Examples of Opposite Meaning strategy</vt:lpstr>
      <vt:lpstr>Example of Combine Strategy</vt:lpstr>
      <vt:lpstr>Grammar</vt:lpstr>
      <vt:lpstr>Making Bliss Words</vt:lpstr>
      <vt:lpstr>Image Description: Demonstrates Blissymbols sequenced into sentences.</vt:lpstr>
      <vt:lpstr>Question 2</vt:lpstr>
      <vt:lpstr>Image Description: This demonstrates a Bliss user communicating with his teacher using his display.</vt:lpstr>
      <vt:lpstr>Image Description: Two examples of early technology prototypes for Bliss users.</vt:lpstr>
      <vt:lpstr>Image Description: This is another prototype technology for Bliss users. This was designed for an ambulatory student.</vt:lpstr>
      <vt:lpstr>Image Description: An early prototype with 200 Blissymbols. This includes a Light Emitting Diodes (LEDs).</vt:lpstr>
      <vt:lpstr>Image Description: An example of an early manufactured Bliss display. It was manufactured by Prentke Romich Company in 1975.</vt:lpstr>
      <vt:lpstr>Image Description: A personalized exploratory technology “system” for Sue Odell, one of the Adult Bliss Students.</vt:lpstr>
      <vt:lpstr>Image Description: Sue Odell communicating with a display producing very lengthy sentences.</vt:lpstr>
      <vt:lpstr>History of BMW</vt:lpstr>
      <vt:lpstr>BMW - Minspeak</vt:lpstr>
      <vt:lpstr>Image Description: Example of a BMW Display. This display was used by Lee Mehrlich.</vt:lpstr>
      <vt:lpstr>Question 3</vt:lpstr>
      <vt:lpstr>The unique capability of Blissymbolics</vt:lpstr>
      <vt:lpstr>Image Description:  Shirley McNaughton’s Doctoral Thesis (1998).</vt:lpstr>
      <vt:lpstr>Image Description: The dedication of Shirley’s Doctoral Thesis.</vt:lpstr>
      <vt:lpstr>Teaching in Blissymbols</vt:lpstr>
      <vt:lpstr>Valuable Features of Blissymbolics</vt:lpstr>
      <vt:lpstr>With Blissymbolics language proficiency in one’s spoken language environment, one gains the foundation and opportunity to learn International Blissymbolics and communicate with others in an international community of Bliss users if one wishes.</vt:lpstr>
      <vt:lpstr>Design for Communication Companion </vt:lpstr>
      <vt:lpstr>If you want to learn more about Blissymbolics, you can go to:</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BLISSFUL QUESTIONS</dc:title>
  <cp:revision>9</cp:revision>
  <dcterms:modified xsi:type="dcterms:W3CDTF">2024-05-04T14:59:39Z</dcterms:modified>
</cp:coreProperties>
</file>