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entation.xml" ContentType="application/vnd.openxmlformats-officedocument.presentationml.presentation.main+xml"/>
  <Override PartName="/ppt/notesSlides/notesSlide15.xml" ContentType="application/vnd.openxmlformats-officedocument.presentationml.notesSlide+xml"/>
  <Override PartName="/ppt/notesSlides/notesSlide32.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14.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slideMasters/slideMaster1.xml" ContentType="application/vnd.openxmlformats-officedocument.presentationml.slideMaster+xml"/>
  <Override PartName="/ppt/notesSlides/notesSlide42.xml" ContentType="application/vnd.openxmlformats-officedocument.presentationml.notesSlide+xml"/>
  <Override PartName="/ppt/slideLayouts/slideLayout1.xml" ContentType="application/vnd.openxmlformats-officedocument.presentationml.slideLayou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slideLayouts/slideLayout2.xml" ContentType="application/vnd.openxmlformats-officedocument.presentationml.slideLayout+xml"/>
  <Override PartName="/ppt/notesSlides/notesSlide45.xml" ContentType="application/vnd.openxmlformats-officedocument.presentationml.notesSlide+xml"/>
  <Override PartName="/ppt/slideLayouts/slideLayout3.xml" ContentType="application/vnd.openxmlformats-officedocument.presentationml.slideLayout+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slideLayouts/slideLayout4.xml" ContentType="application/vnd.openxmlformats-officedocument.presentationml.slideLayout+xml"/>
  <Override PartName="/ppt/notesSlides/notesSlide49.xml" ContentType="application/vnd.openxmlformats-officedocument.presentationml.notesSlide+xml"/>
  <Override PartName="/ppt/slideLayouts/slideLayout5.xml" ContentType="application/vnd.openxmlformats-officedocument.presentationml.slideLayout+xml"/>
  <Override PartName="/ppt/notesSlides/notesSlide50.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57"/>
  </p:notesMasterIdLst>
  <p:sldIdLst>
    <p:sldId id="31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2" r:id="rId47"/>
    <p:sldId id="303" r:id="rId48"/>
    <p:sldId id="304" r:id="rId49"/>
    <p:sldId id="305" r:id="rId50"/>
    <p:sldId id="306" r:id="rId51"/>
    <p:sldId id="307" r:id="rId52"/>
    <p:sldId id="308" r:id="rId53"/>
    <p:sldId id="309" r:id="rId54"/>
    <p:sldId id="310" r:id="rId55"/>
    <p:sldId id="311" r:id="rId56"/>
  </p:sldIdLst>
  <p:sldSz cx="9144000" cy="5143500" type="screen16x9"/>
  <p:notesSz cx="6858000" cy="9144000"/>
  <p:embeddedFontLst>
    <p:embeddedFont>
      <p:font typeface="Helvetica Neue" panose="020B0604020202020204" charset="0"/>
      <p:regular r:id="rId58"/>
      <p:bold r:id="rId59"/>
      <p:italic r:id="rId60"/>
      <p:boldItalic r:id="rId61"/>
    </p:embeddedFont>
    <p:embeddedFont>
      <p:font typeface="Helvetica Neue Light" panose="020B0604020202020204"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C39CD8-6AE5-BB40-1ECB-31A33E96178C}" v="7" dt="2024-05-04T15:02:18.960"/>
    <p1510:client id="{50E5CD47-BA07-654F-BFDA-5F5F39158B91}" v="7" dt="2024-05-04T15:01:42.5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6.fntdata"/><Relationship Id="rId6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lay Syeda" userId="S::gsyeda@ocadu.ca::3a1bf292-daf4-43c3-9d0c-6d1b55de9506" providerId="AD" clId="Web-{0AC39CD8-6AE5-BB40-1ECB-31A33E96178C}"/>
    <pc:docChg chg="modSld">
      <pc:chgData name="Gulay Syeda" userId="S::gsyeda@ocadu.ca::3a1bf292-daf4-43c3-9d0c-6d1b55de9506" providerId="AD" clId="Web-{0AC39CD8-6AE5-BB40-1ECB-31A33E96178C}" dt="2024-05-04T15:02:18.694" v="4" actId="20577"/>
      <pc:docMkLst>
        <pc:docMk/>
      </pc:docMkLst>
      <pc:sldChg chg="modSp">
        <pc:chgData name="Gulay Syeda" userId="S::gsyeda@ocadu.ca::3a1bf292-daf4-43c3-9d0c-6d1b55de9506" providerId="AD" clId="Web-{0AC39CD8-6AE5-BB40-1ECB-31A33E96178C}" dt="2024-05-04T15:02:18.694" v="4" actId="20577"/>
        <pc:sldMkLst>
          <pc:docMk/>
          <pc:sldMk cId="0" sldId="263"/>
        </pc:sldMkLst>
        <pc:spChg chg="mod">
          <ac:chgData name="Gulay Syeda" userId="S::gsyeda@ocadu.ca::3a1bf292-daf4-43c3-9d0c-6d1b55de9506" providerId="AD" clId="Web-{0AC39CD8-6AE5-BB40-1ECB-31A33E96178C}" dt="2024-05-04T15:02:18.694" v="4" actId="20577"/>
          <ac:spMkLst>
            <pc:docMk/>
            <pc:sldMk cId="0" sldId="263"/>
            <ac:spMk id="2" creationId="{46960CC8-9D2F-6F77-E039-114660C7C56B}"/>
          </ac:spMkLst>
        </pc:spChg>
      </pc:sldChg>
    </pc:docChg>
  </pc:docChgLst>
  <pc:docChgLst>
    <pc:chgData name="Gulay Syeda" userId="3a1bf292-daf4-43c3-9d0c-6d1b55de9506" providerId="ADAL" clId="{50E5CD47-BA07-654F-BFDA-5F5F39158B91}"/>
    <pc:docChg chg="undo custSel modSld">
      <pc:chgData name="Gulay Syeda" userId="3a1bf292-daf4-43c3-9d0c-6d1b55de9506" providerId="ADAL" clId="{50E5CD47-BA07-654F-BFDA-5F5F39158B91}" dt="2024-05-04T15:01:23.965" v="5"/>
      <pc:docMkLst>
        <pc:docMk/>
      </pc:docMkLst>
      <pc:sldChg chg="modSp mod">
        <pc:chgData name="Gulay Syeda" userId="3a1bf292-daf4-43c3-9d0c-6d1b55de9506" providerId="ADAL" clId="{50E5CD47-BA07-654F-BFDA-5F5F39158B91}" dt="2024-05-04T15:01:23.965" v="5"/>
        <pc:sldMkLst>
          <pc:docMk/>
          <pc:sldMk cId="0" sldId="263"/>
        </pc:sldMkLst>
        <pc:spChg chg="mod">
          <ac:chgData name="Gulay Syeda" userId="3a1bf292-daf4-43c3-9d0c-6d1b55de9506" providerId="ADAL" clId="{50E5CD47-BA07-654F-BFDA-5F5F39158B91}" dt="2024-05-04T15:01:23.965" v="5"/>
          <ac:spMkLst>
            <pc:docMk/>
            <pc:sldMk cId="0" sldId="263"/>
            <ac:spMk id="2" creationId="{46960CC8-9D2F-6F77-E039-114660C7C56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87435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 name="Google Shape;66;p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2" name="Google Shape;8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1" name="Google Shape;91;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Charles K Bliss a </a:t>
            </a:r>
            <a:r>
              <a:rPr lang="en-US" sz="2200" err="1">
                <a:latin typeface="Helvetica Neue"/>
                <a:ea typeface="Helvetica Neue"/>
                <a:cs typeface="Helvetica Neue"/>
                <a:sym typeface="Helvetica Neue"/>
              </a:rPr>
              <a:t>travaillé</a:t>
            </a:r>
            <a:r>
              <a:rPr lang="en-US" sz="2200">
                <a:latin typeface="Helvetica Neue"/>
                <a:ea typeface="Helvetica Neue"/>
                <a:cs typeface="Helvetica Neue"/>
                <a:sym typeface="Helvetica Neue"/>
              </a:rPr>
              <a:t> sur le </a:t>
            </a:r>
            <a:r>
              <a:rPr lang="en-US" sz="2200" err="1">
                <a:latin typeface="Helvetica Neue"/>
                <a:ea typeface="Helvetica Neue"/>
                <a:cs typeface="Helvetica Neue"/>
                <a:sym typeface="Helvetica Neue"/>
              </a:rPr>
              <a:t>développement</a:t>
            </a:r>
            <a:r>
              <a:rPr lang="en-US" sz="2200">
                <a:latin typeface="Helvetica Neue"/>
                <a:ea typeface="Helvetica Neue"/>
                <a:cs typeface="Helvetica Neue"/>
                <a:sym typeface="Helvetica Neue"/>
              </a:rPr>
              <a:t> de la langue de </a:t>
            </a:r>
            <a:r>
              <a:rPr lang="en-US" sz="2200" err="1">
                <a:latin typeface="Helvetica Neue"/>
                <a:ea typeface="Helvetica Neue"/>
                <a:cs typeface="Helvetica Neue"/>
                <a:sym typeface="Helvetica Neue"/>
              </a:rPr>
              <a:t>Blissymbolics</a:t>
            </a:r>
            <a:r>
              <a:rPr lang="en-US" sz="2200">
                <a:latin typeface="Helvetica Neue"/>
                <a:ea typeface="Helvetica Neue"/>
                <a:cs typeface="Helvetica Neue"/>
                <a:sym typeface="Helvetica Neue"/>
              </a:rPr>
              <a:t> de 1942 </a:t>
            </a:r>
            <a:r>
              <a:rPr lang="en-US" sz="2200" err="1">
                <a:latin typeface="Helvetica Neue"/>
                <a:ea typeface="Helvetica Neue"/>
                <a:cs typeface="Helvetica Neue"/>
                <a:sym typeface="Helvetica Neue"/>
              </a:rPr>
              <a:t>à</a:t>
            </a:r>
            <a:r>
              <a:rPr lang="en-US" sz="2200">
                <a:latin typeface="Helvetica Neue"/>
                <a:ea typeface="Helvetica Neue"/>
                <a:cs typeface="Helvetica Neue"/>
                <a:sym typeface="Helvetica Neue"/>
              </a:rPr>
              <a:t> 1965 </a:t>
            </a:r>
            <a:r>
              <a:rPr lang="en-US" sz="2200" err="1">
                <a:latin typeface="Helvetica Neue"/>
                <a:ea typeface="Helvetica Neue"/>
                <a:cs typeface="Helvetica Neue"/>
                <a:sym typeface="Helvetica Neue"/>
              </a:rPr>
              <a:t>quand</a:t>
            </a:r>
            <a:r>
              <a:rPr lang="en-US" sz="2200">
                <a:latin typeface="Helvetica Neue"/>
                <a:ea typeface="Helvetica Neue"/>
                <a:cs typeface="Helvetica Neue"/>
                <a:sym typeface="Helvetica Neue"/>
              </a:rPr>
              <a:t> il a </a:t>
            </a:r>
            <a:r>
              <a:rPr lang="en-US" sz="2200" err="1">
                <a:latin typeface="Helvetica Neue"/>
                <a:ea typeface="Helvetica Neue"/>
                <a:cs typeface="Helvetica Neue"/>
                <a:sym typeface="Helvetica Neue"/>
              </a:rPr>
              <a:t>publié</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Semantography-Blissymbolics</a:t>
            </a:r>
            <a:r>
              <a:rPr lang="en-US" sz="2200">
                <a:latin typeface="Helvetica Neue"/>
                <a:ea typeface="Helvetica Neue"/>
                <a:cs typeface="Helvetica Neue"/>
                <a:sym typeface="Helvetica Neue"/>
              </a:rPr>
              <a:t>.
La </a:t>
            </a:r>
            <a:r>
              <a:rPr lang="en-US" sz="2200" err="1">
                <a:latin typeface="Helvetica Neue"/>
                <a:ea typeface="Helvetica Neue"/>
                <a:cs typeface="Helvetica Neue"/>
                <a:sym typeface="Helvetica Neue"/>
              </a:rPr>
              <a:t>réponse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limitée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qu’il</a:t>
            </a:r>
            <a:r>
              <a:rPr lang="en-US" sz="2200">
                <a:latin typeface="Helvetica Neue"/>
                <a:ea typeface="Helvetica Neue"/>
                <a:cs typeface="Helvetica Neue"/>
                <a:sym typeface="Helvetica Neue"/>
              </a:rPr>
              <a:t> a reçue </a:t>
            </a:r>
            <a:r>
              <a:rPr lang="en-US" sz="2200" err="1">
                <a:latin typeface="Helvetica Neue"/>
                <a:ea typeface="Helvetica Neue"/>
                <a:cs typeface="Helvetica Neue"/>
                <a:sym typeface="Helvetica Neue"/>
              </a:rPr>
              <a:t>alors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qu’il</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envoyait</a:t>
            </a:r>
            <a:r>
              <a:rPr lang="en-US" sz="2200">
                <a:latin typeface="Helvetica Neue"/>
                <a:ea typeface="Helvetica Neue"/>
                <a:cs typeface="Helvetica Neue"/>
                <a:sym typeface="Helvetica Neue"/>
              </a:rPr>
              <a:t> par la poste des </a:t>
            </a:r>
            <a:r>
              <a:rPr lang="en-US" sz="2200" err="1">
                <a:latin typeface="Helvetica Neue"/>
                <a:ea typeface="Helvetica Neue"/>
                <a:cs typeface="Helvetica Neue"/>
                <a:sym typeface="Helvetica Neue"/>
              </a:rPr>
              <a:t>exemplaires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gratuits</a:t>
            </a:r>
            <a:r>
              <a:rPr lang="en-US" sz="2200">
                <a:latin typeface="Helvetica Neue"/>
                <a:ea typeface="Helvetica Neue"/>
                <a:cs typeface="Helvetica Neue"/>
                <a:sym typeface="Helvetica Neue"/>
              </a:rPr>
              <a:t> de son livre aux </a:t>
            </a:r>
            <a:r>
              <a:rPr lang="en-US" sz="2200" err="1">
                <a:latin typeface="Helvetica Neue"/>
                <a:ea typeface="Helvetica Neue"/>
                <a:cs typeface="Helvetica Neue"/>
                <a:sym typeface="Helvetica Neue"/>
              </a:rPr>
              <a:t>bibliothèques</a:t>
            </a:r>
            <a:r>
              <a:rPr lang="en-US" sz="2200">
                <a:latin typeface="Helvetica Neue"/>
                <a:ea typeface="Helvetica Neue"/>
                <a:cs typeface="Helvetica Neue"/>
                <a:sym typeface="Helvetica Neue"/>
              </a:rPr>
              <a:t> du monde </a:t>
            </a:r>
            <a:r>
              <a:rPr lang="en-US" sz="2200" err="1">
                <a:latin typeface="Helvetica Neue"/>
                <a:ea typeface="Helvetica Neue"/>
                <a:cs typeface="Helvetica Neue"/>
                <a:sym typeface="Helvetica Neue"/>
              </a:rPr>
              <a:t>entier</a:t>
            </a:r>
            <a:r>
              <a:rPr lang="en-US" sz="2200">
                <a:latin typeface="Helvetica Neue"/>
                <a:ea typeface="Helvetica Neue"/>
                <a:cs typeface="Helvetica Neue"/>
                <a:sym typeface="Helvetica Neue"/>
              </a:rPr>
              <a:t> et </a:t>
            </a:r>
            <a:r>
              <a:rPr lang="en-US" sz="2200" err="1">
                <a:latin typeface="Helvetica Neue"/>
                <a:ea typeface="Helvetica Neue"/>
                <a:cs typeface="Helvetica Neue"/>
                <a:sym typeface="Helvetica Neue"/>
              </a:rPr>
              <a:t>sa</a:t>
            </a:r>
            <a:r>
              <a:rPr lang="en-US" sz="2200">
                <a:latin typeface="Helvetica Neue"/>
                <a:ea typeface="Helvetica Neue"/>
                <a:cs typeface="Helvetica Neue"/>
                <a:sym typeface="Helvetica Neue"/>
              </a:rPr>
              <a:t> relation </a:t>
            </a:r>
            <a:r>
              <a:rPr lang="en-US" sz="2200" err="1">
                <a:latin typeface="Helvetica Neue"/>
                <a:ea typeface="Helvetica Neue"/>
                <a:cs typeface="Helvetica Neue"/>
                <a:sym typeface="Helvetica Neue"/>
              </a:rPr>
              <a:t>précoce</a:t>
            </a:r>
            <a:r>
              <a:rPr lang="en-US" sz="2200">
                <a:latin typeface="Helvetica Neue"/>
                <a:ea typeface="Helvetica Neue"/>
                <a:cs typeface="Helvetica Neue"/>
                <a:sym typeface="Helvetica Neue"/>
              </a:rPr>
              <a:t> avec </a:t>
            </a:r>
            <a:r>
              <a:rPr lang="en-US" sz="2200" err="1">
                <a:latin typeface="Helvetica Neue"/>
                <a:ea typeface="Helvetica Neue"/>
                <a:cs typeface="Helvetica Neue"/>
                <a:sym typeface="Helvetica Neue"/>
              </a:rPr>
              <a:t>l’équipe</a:t>
            </a:r>
            <a:r>
              <a:rPr lang="en-US" sz="2200">
                <a:latin typeface="Helvetica Neue"/>
                <a:ea typeface="Helvetica Neue"/>
                <a:cs typeface="Helvetica Neue"/>
                <a:sym typeface="Helvetica Neue"/>
              </a:rPr>
              <a:t> de Toronto, </a:t>
            </a:r>
            <a:r>
              <a:rPr lang="en-US" sz="2200" err="1">
                <a:latin typeface="Helvetica Neue"/>
                <a:ea typeface="Helvetica Neue"/>
                <a:cs typeface="Helvetica Neue"/>
                <a:sym typeface="Helvetica Neue"/>
              </a:rPr>
              <a:t>est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racontée</a:t>
            </a:r>
            <a:r>
              <a:rPr lang="en-US" sz="2200">
                <a:latin typeface="Helvetica Neue"/>
                <a:ea typeface="Helvetica Neue"/>
                <a:cs typeface="Helvetica Neue"/>
                <a:sym typeface="Helvetica Neue"/>
              </a:rPr>
              <a:t> par </a:t>
            </a:r>
            <a:r>
              <a:rPr lang="en-US" sz="2200" err="1">
                <a:latin typeface="Helvetica Neue"/>
                <a:ea typeface="Helvetica Neue"/>
                <a:cs typeface="Helvetica Neue"/>
                <a:sym typeface="Helvetica Neue"/>
              </a:rPr>
              <a:t>lui</a:t>
            </a:r>
            <a:r>
              <a:rPr lang="en-US" sz="2200">
                <a:latin typeface="Helvetica Neue"/>
                <a:ea typeface="Helvetica Neue"/>
                <a:cs typeface="Helvetica Neue"/>
                <a:sym typeface="Helvetica Neue"/>
              </a:rPr>
              <a:t> dans « </a:t>
            </a:r>
            <a:r>
              <a:rPr lang="en-US" sz="2200" err="1">
                <a:latin typeface="Helvetica Neue"/>
                <a:ea typeface="Helvetica Neue"/>
                <a:cs typeface="Helvetica Neue"/>
                <a:sym typeface="Helvetica Neue"/>
              </a:rPr>
              <a:t>Mr</a:t>
            </a:r>
            <a:r>
              <a:rPr lang="en-US" sz="2200">
                <a:latin typeface="Helvetica Neue"/>
                <a:ea typeface="Helvetica Neue"/>
                <a:cs typeface="Helvetica Neue"/>
                <a:sym typeface="Helvetica Neue"/>
              </a:rPr>
              <a:t> Symbol Man » - un film, disponible sur </a:t>
            </a:r>
            <a:r>
              <a:rPr lang="en-US" sz="2200" err="1">
                <a:latin typeface="Helvetica Neue"/>
                <a:ea typeface="Helvetica Neue"/>
                <a:cs typeface="Helvetica Neue"/>
                <a:sym typeface="Helvetica Neue"/>
              </a:rPr>
              <a:t>Youtube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produit</a:t>
            </a:r>
            <a:r>
              <a:rPr lang="en-US" sz="2200">
                <a:latin typeface="Helvetica Neue"/>
                <a:ea typeface="Helvetica Neue"/>
                <a:cs typeface="Helvetica Neue"/>
                <a:sym typeface="Helvetica Neue"/>
              </a:rPr>
              <a:t> par </a:t>
            </a:r>
            <a:r>
              <a:rPr lang="en-US" sz="2200" err="1">
                <a:latin typeface="Helvetica Neue"/>
                <a:ea typeface="Helvetica Neue"/>
                <a:cs typeface="Helvetica Neue"/>
                <a:sym typeface="Helvetica Neue"/>
              </a:rPr>
              <a:t>l’Office</a:t>
            </a:r>
            <a:r>
              <a:rPr lang="en-US" sz="2200">
                <a:latin typeface="Helvetica Neue"/>
                <a:ea typeface="Helvetica Neue"/>
                <a:cs typeface="Helvetica Neue"/>
                <a:sym typeface="Helvetica Neue"/>
              </a:rPr>
              <a:t> national du film, Canada, et Film Australia, 1974.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2" name="Google Shape;102;p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Première application de la langue par </a:t>
            </a:r>
            <a:r>
              <a:rPr lang="en-US" sz="2200" err="1">
                <a:latin typeface="Helvetica Neue"/>
                <a:ea typeface="Helvetica Neue"/>
                <a:cs typeface="Helvetica Neue"/>
                <a:sym typeface="Helvetica Neue"/>
              </a:rPr>
              <a:t>l’équipe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interdisciplinaire</a:t>
            </a:r>
            <a:r>
              <a:rPr lang="en-US" sz="2200">
                <a:latin typeface="Helvetica Neue"/>
                <a:ea typeface="Helvetica Neue"/>
                <a:cs typeface="Helvetica Neue"/>
                <a:sym typeface="Helvetica Neue"/>
              </a:rPr>
              <a:t> de </a:t>
            </a:r>
            <a:r>
              <a:rPr lang="en-US" sz="2200" err="1">
                <a:latin typeface="Helvetica Neue"/>
                <a:ea typeface="Helvetica Neue"/>
                <a:cs typeface="Helvetica Neue"/>
                <a:sym typeface="Helvetica Neue"/>
              </a:rPr>
              <a:t>l’OCCC</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1971
(Un </a:t>
            </a:r>
            <a:r>
              <a:rPr lang="en-US" sz="2200" err="1">
                <a:latin typeface="Helvetica Neue"/>
                <a:ea typeface="Helvetica Neue"/>
                <a:cs typeface="Helvetica Neue"/>
                <a:sym typeface="Helvetica Neue"/>
              </a:rPr>
              <a:t>exemple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d’approche</a:t>
            </a:r>
            <a:r>
              <a:rPr lang="en-US" sz="2200">
                <a:latin typeface="Helvetica Neue"/>
                <a:ea typeface="Helvetica Neue"/>
                <a:cs typeface="Helvetica Neue"/>
                <a:sym typeface="Helvetica Neue"/>
              </a:rPr>
              <a:t> de « conception inclusive » </a:t>
            </a:r>
            <a:r>
              <a:rPr lang="en-US" sz="2200" err="1">
                <a:latin typeface="Helvetica Neue"/>
                <a:ea typeface="Helvetica Neue"/>
                <a:cs typeface="Helvetica Neue"/>
                <a:sym typeface="Helvetica Neue"/>
              </a:rPr>
              <a:t>avant</a:t>
            </a:r>
            <a:r>
              <a:rPr lang="en-US" sz="2200">
                <a:latin typeface="Helvetica Neue"/>
                <a:ea typeface="Helvetica Neue"/>
                <a:cs typeface="Helvetica Neue"/>
                <a:sym typeface="Helvetica Neue"/>
              </a:rPr>
              <a:t> que le </a:t>
            </a:r>
            <a:r>
              <a:rPr lang="en-US" sz="2200" err="1">
                <a:latin typeface="Helvetica Neue"/>
                <a:ea typeface="Helvetica Neue"/>
                <a:cs typeface="Helvetica Neue"/>
                <a:sym typeface="Helvetica Neue"/>
              </a:rPr>
              <a:t>terme</a:t>
            </a:r>
            <a:r>
              <a:rPr lang="en-US" sz="2200">
                <a:latin typeface="Helvetica Neue"/>
                <a:ea typeface="Helvetica Neue"/>
                <a:cs typeface="Helvetica Neue"/>
                <a:sym typeface="Helvetica Neue"/>
              </a:rPr>
              <a:t> ne </a:t>
            </a:r>
            <a:r>
              <a:rPr lang="en-US" sz="2200" err="1">
                <a:latin typeface="Helvetica Neue"/>
                <a:ea typeface="Helvetica Neue"/>
                <a:cs typeface="Helvetica Neue"/>
                <a:sym typeface="Helvetica Neue"/>
              </a:rPr>
              <a:t>soit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connu</a:t>
            </a:r>
            <a:r>
              <a:rPr lang="en-US" sz="2200">
                <a:latin typeface="Helvetica Neue"/>
                <a:ea typeface="Helvetica Neue"/>
                <a:cs typeface="Helvetica Neue"/>
                <a:sym typeface="Helvetica Neue"/>
              </a:rPr>
              <a:t>). Il </a:t>
            </a:r>
            <a:r>
              <a:rPr lang="en-US" sz="2200" err="1">
                <a:latin typeface="Helvetica Neue"/>
                <a:ea typeface="Helvetica Neue"/>
                <a:cs typeface="Helvetica Neue"/>
                <a:sym typeface="Helvetica Neue"/>
              </a:rPr>
              <a:t>était</a:t>
            </a:r>
            <a:r>
              <a:rPr lang="en-US" sz="2200">
                <a:latin typeface="Helvetica Neue"/>
                <a:ea typeface="Helvetica Neue"/>
                <a:cs typeface="Helvetica Neue"/>
                <a:sym typeface="Helvetica Neue"/>
              </a:rPr>
              <a:t> nouveau dans les </a:t>
            </a:r>
            <a:r>
              <a:rPr lang="en-US" sz="2200" err="1">
                <a:latin typeface="Helvetica Neue"/>
                <a:ea typeface="Helvetica Neue"/>
                <a:cs typeface="Helvetica Neue"/>
                <a:sym typeface="Helvetica Neue"/>
              </a:rPr>
              <a:t>années</a:t>
            </a:r>
            <a:r>
              <a:rPr lang="en-US" sz="2200">
                <a:latin typeface="Helvetica Neue"/>
                <a:ea typeface="Helvetica Neue"/>
                <a:cs typeface="Helvetica Neue"/>
                <a:sym typeface="Helvetica Neue"/>
              </a:rPr>
              <a:t> 70 dans le </a:t>
            </a:r>
            <a:r>
              <a:rPr lang="en-US" sz="2200" err="1">
                <a:latin typeface="Helvetica Neue"/>
                <a:ea typeface="Helvetica Neue"/>
                <a:cs typeface="Helvetica Neue"/>
                <a:sym typeface="Helvetica Neue"/>
              </a:rPr>
              <a:t>domaine</a:t>
            </a:r>
            <a:r>
              <a:rPr lang="en-US" sz="2200">
                <a:latin typeface="Helvetica Neue"/>
                <a:ea typeface="Helvetica Neue"/>
                <a:cs typeface="Helvetica Neue"/>
                <a:sym typeface="Helvetica Neue"/>
              </a:rPr>
              <a:t> de la </a:t>
            </a:r>
            <a:r>
              <a:rPr lang="en-US" sz="2200" err="1">
                <a:latin typeface="Helvetica Neue"/>
                <a:ea typeface="Helvetica Neue"/>
                <a:cs typeface="Helvetica Neue"/>
                <a:sym typeface="Helvetica Neue"/>
              </a:rPr>
              <a:t>réadaptation</a:t>
            </a:r>
            <a:r>
              <a:rPr lang="en-US" sz="2200">
                <a:latin typeface="Helvetica Neue"/>
                <a:ea typeface="Helvetica Neue"/>
                <a:cs typeface="Helvetica Neue"/>
                <a:sym typeface="Helvetica Neue"/>
              </a:rPr>
              <a:t> que le leadership d’un </a:t>
            </a:r>
            <a:r>
              <a:rPr lang="en-US" sz="2200" err="1">
                <a:latin typeface="Helvetica Neue"/>
                <a:ea typeface="Helvetica Neue"/>
                <a:cs typeface="Helvetica Neue"/>
                <a:sym typeface="Helvetica Neue"/>
              </a:rPr>
              <a:t>programme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puisse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impliquer</a:t>
            </a:r>
            <a:r>
              <a:rPr lang="en-US" sz="2200">
                <a:latin typeface="Helvetica Neue"/>
                <a:ea typeface="Helvetica Neue"/>
                <a:cs typeface="Helvetica Neue"/>
                <a:sym typeface="Helvetica Neue"/>
              </a:rPr>
              <a:t> la collaboration de </a:t>
            </a:r>
            <a:r>
              <a:rPr lang="en-US" sz="2200" err="1">
                <a:latin typeface="Helvetica Neue"/>
                <a:ea typeface="Helvetica Neue"/>
                <a:cs typeface="Helvetica Neue"/>
                <a:sym typeface="Helvetica Neue"/>
              </a:rPr>
              <a:t>différentes</a:t>
            </a:r>
            <a:r>
              <a:rPr lang="en-US" sz="2200">
                <a:latin typeface="Helvetica Neue"/>
                <a:ea typeface="Helvetica Neue"/>
                <a:cs typeface="Helvetica Neue"/>
                <a:sym typeface="Helvetica Neue"/>
              </a:rPr>
              <a:t> disciplines. Avant </a:t>
            </a:r>
            <a:r>
              <a:rPr lang="en-US" sz="2200" err="1">
                <a:latin typeface="Helvetica Neue"/>
                <a:ea typeface="Helvetica Neue"/>
                <a:cs typeface="Helvetica Neue"/>
                <a:sym typeface="Helvetica Neue"/>
              </a:rPr>
              <a:t>cette</a:t>
            </a:r>
            <a:r>
              <a:rPr lang="en-US" sz="2200">
                <a:latin typeface="Helvetica Neue"/>
                <a:ea typeface="Helvetica Neue"/>
                <a:cs typeface="Helvetica Neue"/>
                <a:sym typeface="Helvetica Neue"/>
              </a:rPr>
              <a:t> époque - un </a:t>
            </a:r>
            <a:r>
              <a:rPr lang="en-US" sz="2200" err="1">
                <a:latin typeface="Helvetica Neue"/>
                <a:ea typeface="Helvetica Neue"/>
                <a:cs typeface="Helvetica Neue"/>
                <a:sym typeface="Helvetica Neue"/>
              </a:rPr>
              <a:t>modèle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médical</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dominait</a:t>
            </a:r>
            <a:r>
              <a:rPr lang="en-US" sz="2200">
                <a:latin typeface="Helvetica Neue"/>
                <a:ea typeface="Helvetica Neue"/>
                <a:cs typeface="Helvetica Neue"/>
                <a:sym typeface="Helvetica Neue"/>
              </a:rPr>
              <a:t>, la direction </a:t>
            </a:r>
            <a:r>
              <a:rPr lang="en-US" sz="2200" err="1">
                <a:latin typeface="Helvetica Neue"/>
                <a:ea typeface="Helvetica Neue"/>
                <a:cs typeface="Helvetica Neue"/>
                <a:sym typeface="Helvetica Neue"/>
              </a:rPr>
              <a:t>étant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donnée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uniquement</a:t>
            </a:r>
            <a:r>
              <a:rPr lang="en-US" sz="2200">
                <a:latin typeface="Helvetica Neue"/>
                <a:ea typeface="Helvetica Neue"/>
                <a:cs typeface="Helvetica Neue"/>
                <a:sym typeface="Helvetica Neue"/>
              </a:rPr>
              <a:t> par les </a:t>
            </a:r>
            <a:r>
              <a:rPr lang="en-US" sz="2200" err="1">
                <a:latin typeface="Helvetica Neue"/>
                <a:ea typeface="Helvetica Neue"/>
                <a:cs typeface="Helvetica Neue"/>
                <a:sym typeface="Helvetica Neue"/>
              </a:rPr>
              <a:t>médecins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L’équipe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originale</a:t>
            </a:r>
            <a:r>
              <a:rPr lang="en-US" sz="2200">
                <a:latin typeface="Helvetica Neue"/>
                <a:ea typeface="Helvetica Neue"/>
                <a:cs typeface="Helvetica Neue"/>
                <a:sym typeface="Helvetica Neue"/>
              </a:rPr>
              <a:t> ne </a:t>
            </a:r>
            <a:r>
              <a:rPr lang="en-US" sz="2200" err="1">
                <a:latin typeface="Helvetica Neue"/>
                <a:ea typeface="Helvetica Neue"/>
                <a:cs typeface="Helvetica Neue"/>
                <a:sym typeface="Helvetica Neue"/>
              </a:rPr>
              <a:t>savait</a:t>
            </a:r>
            <a:r>
              <a:rPr lang="en-US" sz="2200">
                <a:latin typeface="Helvetica Neue"/>
                <a:ea typeface="Helvetica Neue"/>
                <a:cs typeface="Helvetica Neue"/>
                <a:sym typeface="Helvetica Neue"/>
              </a:rPr>
              <a:t> pas que son </a:t>
            </a:r>
            <a:r>
              <a:rPr lang="en-US" sz="2200" err="1">
                <a:latin typeface="Helvetica Neue"/>
                <a:ea typeface="Helvetica Neue"/>
                <a:cs typeface="Helvetica Neue"/>
                <a:sym typeface="Helvetica Neue"/>
              </a:rPr>
              <a:t>programme</a:t>
            </a:r>
            <a:r>
              <a:rPr lang="en-US" sz="2200">
                <a:latin typeface="Helvetica Neue"/>
                <a:ea typeface="Helvetica Neue"/>
                <a:cs typeface="Helvetica Neue"/>
                <a:sym typeface="Helvetica Neue"/>
              </a:rPr>
              <a:t> pour les enfants </a:t>
            </a:r>
            <a:r>
              <a:rPr lang="en-US" sz="2200" err="1">
                <a:latin typeface="Helvetica Neue"/>
                <a:ea typeface="Helvetica Neue"/>
                <a:cs typeface="Helvetica Neue"/>
                <a:sym typeface="Helvetica Neue"/>
              </a:rPr>
              <a:t>atteints</a:t>
            </a:r>
            <a:r>
              <a:rPr lang="en-US" sz="2200">
                <a:latin typeface="Helvetica Neue"/>
                <a:ea typeface="Helvetica Neue"/>
                <a:cs typeface="Helvetica Neue"/>
                <a:sym typeface="Helvetica Neue"/>
              </a:rPr>
              <a:t> de </a:t>
            </a:r>
            <a:r>
              <a:rPr lang="en-US" sz="2200" err="1">
                <a:latin typeface="Helvetica Neue"/>
                <a:ea typeface="Helvetica Neue"/>
                <a:cs typeface="Helvetica Neue"/>
                <a:sym typeface="Helvetica Neue"/>
              </a:rPr>
              <a:t>paralysie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cérébrale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à</a:t>
            </a:r>
            <a:r>
              <a:rPr lang="en-US" sz="2200">
                <a:latin typeface="Helvetica Neue"/>
                <a:ea typeface="Helvetica Neue"/>
                <a:cs typeface="Helvetica Neue"/>
                <a:sym typeface="Helvetica Neue"/>
              </a:rPr>
              <a:t> Toronto </a:t>
            </a:r>
            <a:r>
              <a:rPr lang="en-US" sz="2200" err="1">
                <a:latin typeface="Helvetica Neue"/>
                <a:ea typeface="Helvetica Neue"/>
                <a:cs typeface="Helvetica Neue"/>
                <a:sym typeface="Helvetica Neue"/>
              </a:rPr>
              <a:t>ferait</a:t>
            </a:r>
            <a:r>
              <a:rPr lang="en-US" sz="2200">
                <a:latin typeface="Helvetica Neue"/>
                <a:ea typeface="Helvetica Neue"/>
                <a:cs typeface="Helvetica Neue"/>
                <a:sym typeface="Helvetica Neue"/>
              </a:rPr>
              <a:t> le tour du monde, </a:t>
            </a:r>
            <a:r>
              <a:rPr lang="en-US" sz="2200" err="1">
                <a:latin typeface="Helvetica Neue"/>
                <a:ea typeface="Helvetica Neue"/>
                <a:cs typeface="Helvetica Neue"/>
                <a:sym typeface="Helvetica Neue"/>
              </a:rPr>
              <a:t>conduirait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à</a:t>
            </a:r>
            <a:r>
              <a:rPr lang="en-US" sz="2200">
                <a:latin typeface="Helvetica Neue"/>
                <a:ea typeface="Helvetica Neue"/>
                <a:cs typeface="Helvetica Neue"/>
                <a:sym typeface="Helvetica Neue"/>
              </a:rPr>
              <a:t> la </a:t>
            </a:r>
            <a:r>
              <a:rPr lang="en-US" sz="2200" err="1">
                <a:latin typeface="Helvetica Neue"/>
                <a:ea typeface="Helvetica Neue"/>
                <a:cs typeface="Helvetica Neue"/>
                <a:sym typeface="Helvetica Neue"/>
              </a:rPr>
              <a:t>fondation</a:t>
            </a:r>
            <a:r>
              <a:rPr lang="en-US" sz="2200">
                <a:latin typeface="Helvetica Neue"/>
                <a:ea typeface="Helvetica Neue"/>
                <a:cs typeface="Helvetica Neue"/>
                <a:sym typeface="Helvetica Neue"/>
              </a:rPr>
              <a:t> de </a:t>
            </a:r>
            <a:r>
              <a:rPr lang="en-US" sz="2200" err="1">
                <a:latin typeface="Helvetica Neue"/>
                <a:ea typeface="Helvetica Neue"/>
                <a:cs typeface="Helvetica Neue"/>
                <a:sym typeface="Helvetica Neue"/>
              </a:rPr>
              <a:t>l’International</a:t>
            </a:r>
            <a:r>
              <a:rPr lang="en-US" sz="2200">
                <a:latin typeface="Helvetica Neue"/>
                <a:ea typeface="Helvetica Neue"/>
                <a:cs typeface="Helvetica Neue"/>
                <a:sym typeface="Helvetica Neue"/>
              </a:rPr>
              <a:t> Society for Augmentative and Alternative Communication (ISAAC)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1983, </a:t>
            </a:r>
            <a:r>
              <a:rPr lang="en-US" sz="2200" err="1">
                <a:latin typeface="Helvetica Neue"/>
                <a:ea typeface="Helvetica Neue"/>
                <a:cs typeface="Helvetica Neue"/>
                <a:sym typeface="Helvetica Neue"/>
              </a:rPr>
              <a:t>fournirait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l’exemple</a:t>
            </a:r>
            <a:r>
              <a:rPr lang="en-US" sz="2200">
                <a:latin typeface="Helvetica Neue"/>
                <a:ea typeface="Helvetica Neue"/>
                <a:cs typeface="Helvetica Neue"/>
                <a:sym typeface="Helvetica Neue"/>
              </a:rPr>
              <a:t> des </a:t>
            </a:r>
            <a:r>
              <a:rPr lang="en-US" sz="2200" err="1">
                <a:latin typeface="Helvetica Neue"/>
                <a:ea typeface="Helvetica Neue"/>
                <a:cs typeface="Helvetica Neue"/>
                <a:sym typeface="Helvetica Neue"/>
              </a:rPr>
              <a:t>Blissymbols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utilisés</a:t>
            </a:r>
            <a:r>
              <a:rPr lang="en-US" sz="2200">
                <a:latin typeface="Helvetica Neue"/>
                <a:ea typeface="Helvetica Neue"/>
                <a:cs typeface="Helvetica Neue"/>
                <a:sym typeface="Helvetica Neue"/>
              </a:rPr>
              <a:t> dans le monde </a:t>
            </a:r>
            <a:r>
              <a:rPr lang="en-US" sz="2200" err="1">
                <a:latin typeface="Helvetica Neue"/>
                <a:ea typeface="Helvetica Neue"/>
                <a:cs typeface="Helvetica Neue"/>
                <a:sym typeface="Helvetica Neue"/>
              </a:rPr>
              <a:t>entier</a:t>
            </a:r>
            <a:r>
              <a:rPr lang="en-US" sz="2200">
                <a:latin typeface="Helvetica Neue"/>
                <a:ea typeface="Helvetica Neue"/>
                <a:cs typeface="Helvetica Neue"/>
                <a:sym typeface="Helvetica Neue"/>
              </a:rPr>
              <a:t> et, dans les </a:t>
            </a:r>
            <a:r>
              <a:rPr lang="en-US" sz="2200" err="1">
                <a:latin typeface="Helvetica Neue"/>
                <a:ea typeface="Helvetica Neue"/>
                <a:cs typeface="Helvetica Neue"/>
                <a:sym typeface="Helvetica Neue"/>
              </a:rPr>
              <a:t>années</a:t>
            </a:r>
            <a:r>
              <a:rPr lang="en-US" sz="2200">
                <a:latin typeface="Helvetica Neue"/>
                <a:ea typeface="Helvetica Neue"/>
                <a:cs typeface="Helvetica Neue"/>
                <a:sym typeface="Helvetica Neue"/>
              </a:rPr>
              <a:t> 70, </a:t>
            </a:r>
            <a:r>
              <a:rPr lang="en-US" sz="2200" err="1">
                <a:latin typeface="Helvetica Neue"/>
                <a:ea typeface="Helvetica Neue"/>
                <a:cs typeface="Helvetica Neue"/>
                <a:sym typeface="Helvetica Neue"/>
              </a:rPr>
              <a:t>fournirait</a:t>
            </a:r>
            <a:r>
              <a:rPr lang="en-US" sz="2200">
                <a:latin typeface="Helvetica Neue"/>
                <a:ea typeface="Helvetica Neue"/>
                <a:cs typeface="Helvetica Neue"/>
                <a:sym typeface="Helvetica Neue"/>
              </a:rPr>
              <a:t> le </a:t>
            </a:r>
            <a:r>
              <a:rPr lang="en-US" sz="2200" err="1">
                <a:latin typeface="Helvetica Neue"/>
                <a:ea typeface="Helvetica Neue"/>
                <a:cs typeface="Helvetica Neue"/>
                <a:sym typeface="Helvetica Neue"/>
              </a:rPr>
              <a:t>modèle</a:t>
            </a:r>
            <a:r>
              <a:rPr lang="en-US" sz="2200">
                <a:latin typeface="Helvetica Neue"/>
                <a:ea typeface="Helvetica Neue"/>
                <a:cs typeface="Helvetica Neue"/>
                <a:sym typeface="Helvetica Neue"/>
              </a:rPr>
              <a:t> de communication dans le </a:t>
            </a:r>
            <a:r>
              <a:rPr lang="en-US" sz="2200" err="1">
                <a:latin typeface="Helvetica Neue"/>
                <a:ea typeface="Helvetica Neue"/>
                <a:cs typeface="Helvetica Neue"/>
                <a:sym typeface="Helvetica Neue"/>
              </a:rPr>
              <a:t>domaine</a:t>
            </a:r>
            <a:r>
              <a:rPr lang="en-US" sz="2200">
                <a:latin typeface="Helvetica Neue"/>
                <a:ea typeface="Helvetica Neue"/>
                <a:cs typeface="Helvetica Neue"/>
                <a:sym typeface="Helvetica Neue"/>
              </a:rPr>
              <a:t> de la communication augmentative et alternative (AAC). </a:t>
            </a:r>
            <a:r>
              <a:rPr lang="en-US" sz="2200" err="1">
                <a:latin typeface="Helvetica Neue"/>
                <a:ea typeface="Helvetica Neue"/>
                <a:cs typeface="Helvetica Neue"/>
                <a:sym typeface="Helvetica Neue"/>
              </a:rPr>
              <a:t>Cette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histoire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est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fournie</a:t>
            </a:r>
            <a:r>
              <a:rPr lang="en-US" sz="2200">
                <a:latin typeface="Helvetica Neue"/>
                <a:ea typeface="Helvetica Neue"/>
                <a:cs typeface="Helvetica Neue"/>
                <a:sym typeface="Helvetica Neue"/>
              </a:rPr>
              <a:t> dans « Prelude to ISAAC », </a:t>
            </a:r>
            <a:r>
              <a:rPr lang="en-US" sz="2200" err="1">
                <a:latin typeface="Helvetica Neue"/>
                <a:ea typeface="Helvetica Neue"/>
                <a:cs typeface="Helvetica Neue"/>
                <a:sym typeface="Helvetica Neue"/>
              </a:rPr>
              <a:t>vidéo</a:t>
            </a:r>
            <a:r>
              <a:rPr lang="en-US" sz="2200">
                <a:latin typeface="Helvetica Neue"/>
                <a:ea typeface="Helvetica Neue"/>
                <a:cs typeface="Helvetica Neue"/>
                <a:sym typeface="Helvetica Neue"/>
              </a:rPr>
              <a:t> sur </a:t>
            </a:r>
            <a:r>
              <a:rPr lang="en-US" sz="2200" err="1">
                <a:latin typeface="Helvetica Neue"/>
                <a:ea typeface="Helvetica Neue"/>
                <a:cs typeface="Helvetica Neue"/>
                <a:sym typeface="Helvetica Neue"/>
              </a:rPr>
              <a:t>Youtube</a:t>
            </a:r>
            <a:r>
              <a:rPr lang="en-US" sz="2200">
                <a:latin typeface="Helvetica Neue"/>
                <a:ea typeface="Helvetica Neue"/>
                <a:cs typeface="Helvetica Neue"/>
                <a:sym typeface="Helvetica Neue"/>
              </a:rPr>
              <a:t>, 2022.</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2" name="Google Shape;112;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Une </a:t>
            </a:r>
            <a:r>
              <a:rPr lang="en-US" sz="2200" err="1">
                <a:latin typeface="Helvetica Neue"/>
                <a:ea typeface="Helvetica Neue"/>
                <a:cs typeface="Helvetica Neue"/>
                <a:sym typeface="Helvetica Neue"/>
              </a:rPr>
              <a:t>période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passionnante</a:t>
            </a:r>
            <a:r>
              <a:rPr lang="en-US" sz="2200">
                <a:latin typeface="Helvetica Neue"/>
                <a:ea typeface="Helvetica Neue"/>
                <a:cs typeface="Helvetica Neue"/>
                <a:sym typeface="Helvetica Neue"/>
              </a:rPr>
              <a:t> dans les </a:t>
            </a:r>
            <a:r>
              <a:rPr lang="en-US" sz="2200" err="1">
                <a:latin typeface="Helvetica Neue"/>
                <a:ea typeface="Helvetica Neue"/>
                <a:cs typeface="Helvetica Neue"/>
                <a:sym typeface="Helvetica Neue"/>
              </a:rPr>
              <a:t>années</a:t>
            </a:r>
            <a:r>
              <a:rPr lang="en-US" sz="2200">
                <a:latin typeface="Helvetica Neue"/>
                <a:ea typeface="Helvetica Neue"/>
                <a:cs typeface="Helvetica Neue"/>
                <a:sym typeface="Helvetica Neue"/>
              </a:rPr>
              <a:t> 70, </a:t>
            </a:r>
            <a:r>
              <a:rPr lang="en-US" sz="2200" err="1">
                <a:latin typeface="Helvetica Neue"/>
                <a:ea typeface="Helvetica Neue"/>
                <a:cs typeface="Helvetica Neue"/>
                <a:sym typeface="Helvetica Neue"/>
              </a:rPr>
              <a:t>alors</a:t>
            </a:r>
            <a:r>
              <a:rPr lang="en-US" sz="2200">
                <a:latin typeface="Helvetica Neue"/>
                <a:ea typeface="Helvetica Neue"/>
                <a:cs typeface="Helvetica Neue"/>
                <a:sym typeface="Helvetica Neue"/>
              </a:rPr>
              <a:t> que 2 petits </a:t>
            </a:r>
            <a:r>
              <a:rPr lang="en-US" sz="2200" err="1">
                <a:latin typeface="Helvetica Neue"/>
                <a:ea typeface="Helvetica Neue"/>
                <a:cs typeface="Helvetica Neue"/>
                <a:sym typeface="Helvetica Neue"/>
              </a:rPr>
              <a:t>groupes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initiaux</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d’enfants</a:t>
            </a:r>
            <a:r>
              <a:rPr lang="en-US" sz="2200">
                <a:latin typeface="Helvetica Neue"/>
                <a:ea typeface="Helvetica Neue"/>
                <a:cs typeface="Helvetica Neue"/>
                <a:sym typeface="Helvetica Neue"/>
              </a:rPr>
              <a:t> de 4 </a:t>
            </a:r>
            <a:r>
              <a:rPr lang="en-US" sz="2200" err="1">
                <a:latin typeface="Helvetica Neue"/>
                <a:ea typeface="Helvetica Neue"/>
                <a:cs typeface="Helvetica Neue"/>
                <a:sym typeface="Helvetica Neue"/>
              </a:rPr>
              <a:t>à</a:t>
            </a:r>
            <a:r>
              <a:rPr lang="en-US" sz="2200">
                <a:latin typeface="Helvetica Neue"/>
                <a:ea typeface="Helvetica Neue"/>
                <a:cs typeface="Helvetica Neue"/>
                <a:sym typeface="Helvetica Neue"/>
              </a:rPr>
              <a:t> 6 </a:t>
            </a:r>
            <a:r>
              <a:rPr lang="en-US" sz="2200" err="1">
                <a:latin typeface="Helvetica Neue"/>
                <a:ea typeface="Helvetica Neue"/>
                <a:cs typeface="Helvetica Neue"/>
                <a:sym typeface="Helvetica Neue"/>
              </a:rPr>
              <a:t>ans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sont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devenus</a:t>
            </a:r>
            <a:r>
              <a:rPr lang="en-US" sz="2200">
                <a:latin typeface="Helvetica Neue"/>
                <a:ea typeface="Helvetica Neue"/>
                <a:cs typeface="Helvetica Neue"/>
                <a:sym typeface="Helvetica Neue"/>
              </a:rPr>
              <a:t> 3 classes </a:t>
            </a:r>
            <a:r>
              <a:rPr lang="en-US" sz="2200" err="1">
                <a:latin typeface="Helvetica Neue"/>
                <a:ea typeface="Helvetica Neue"/>
                <a:cs typeface="Helvetica Neue"/>
                <a:sym typeface="Helvetica Neue"/>
              </a:rPr>
              <a:t>à</a:t>
            </a:r>
            <a:r>
              <a:rPr lang="en-US" sz="2200">
                <a:latin typeface="Helvetica Neue"/>
                <a:ea typeface="Helvetica Neue"/>
                <a:cs typeface="Helvetica Neue"/>
                <a:sym typeface="Helvetica Neue"/>
              </a:rPr>
              <a:t> temps plein et un </a:t>
            </a:r>
            <a:r>
              <a:rPr lang="en-US" sz="2200" err="1">
                <a:latin typeface="Helvetica Neue"/>
                <a:ea typeface="Helvetica Neue"/>
                <a:cs typeface="Helvetica Neue"/>
                <a:sym typeface="Helvetica Neue"/>
              </a:rPr>
              <a:t>programme</a:t>
            </a:r>
            <a:r>
              <a:rPr lang="en-US" sz="2200">
                <a:latin typeface="Helvetica Neue"/>
                <a:ea typeface="Helvetica Neue"/>
                <a:cs typeface="Helvetica Neue"/>
                <a:sym typeface="Helvetica Neue"/>
              </a:rPr>
              <a:t> de </a:t>
            </a:r>
            <a:r>
              <a:rPr lang="en-US" sz="2200" err="1">
                <a:latin typeface="Helvetica Neue"/>
                <a:ea typeface="Helvetica Neue"/>
                <a:cs typeface="Helvetica Neue"/>
                <a:sym typeface="Helvetica Neue"/>
              </a:rPr>
              <a:t>sensibilisation</a:t>
            </a:r>
            <a:r>
              <a:rPr lang="en-US" sz="2200">
                <a:latin typeface="Helvetica Neue"/>
                <a:ea typeface="Helvetica Neue"/>
                <a:cs typeface="Helvetica Neue"/>
                <a:sym typeface="Helvetica Neue"/>
              </a:rPr>
              <a:t> qui a fait le tour du monde. Sharon Coyle </a:t>
            </a:r>
            <a:r>
              <a:rPr lang="en-US" sz="2200" err="1">
                <a:latin typeface="Helvetica Neue"/>
                <a:ea typeface="Helvetica Neue"/>
                <a:cs typeface="Helvetica Neue"/>
                <a:sym typeface="Helvetica Neue"/>
              </a:rPr>
              <a:t>est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montrée</a:t>
            </a:r>
            <a:r>
              <a:rPr lang="en-US" sz="2200">
                <a:latin typeface="Helvetica Neue"/>
                <a:ea typeface="Helvetica Neue"/>
                <a:cs typeface="Helvetica Neue"/>
                <a:sym typeface="Helvetica Neue"/>
              </a:rPr>
              <a:t> dans « </a:t>
            </a:r>
            <a:r>
              <a:rPr lang="en-US" sz="2200" err="1">
                <a:latin typeface="Helvetica Neue"/>
                <a:ea typeface="Helvetica Neue"/>
                <a:cs typeface="Helvetica Neue"/>
                <a:sym typeface="Helvetica Neue"/>
              </a:rPr>
              <a:t>Mr</a:t>
            </a:r>
            <a:r>
              <a:rPr lang="en-US" sz="2200">
                <a:latin typeface="Helvetica Neue"/>
                <a:ea typeface="Helvetica Neue"/>
                <a:cs typeface="Helvetica Neue"/>
                <a:sym typeface="Helvetica Neue"/>
              </a:rPr>
              <a:t> Symbol Man » - </a:t>
            </a:r>
            <a:r>
              <a:rPr lang="en-US" sz="2200" err="1">
                <a:latin typeface="Helvetica Neue"/>
                <a:ea typeface="Helvetica Neue"/>
                <a:cs typeface="Helvetica Neue"/>
                <a:sym typeface="Helvetica Neue"/>
              </a:rPr>
              <a:t>l’un</a:t>
            </a:r>
            <a:r>
              <a:rPr lang="en-US" sz="2200">
                <a:latin typeface="Helvetica Neue"/>
                <a:ea typeface="Helvetica Neue"/>
                <a:cs typeface="Helvetica Neue"/>
                <a:sym typeface="Helvetica Neue"/>
              </a:rPr>
              <a:t> des premiers </a:t>
            </a:r>
            <a:r>
              <a:rPr lang="en-US" sz="2200" err="1">
                <a:latin typeface="Helvetica Neue"/>
                <a:ea typeface="Helvetica Neue"/>
                <a:cs typeface="Helvetica Neue"/>
                <a:sym typeface="Helvetica Neue"/>
              </a:rPr>
              <a:t>enseignants</a:t>
            </a:r>
            <a:r>
              <a:rPr lang="en-US" sz="2200">
                <a:latin typeface="Helvetica Neue"/>
                <a:ea typeface="Helvetica Neue"/>
                <a:cs typeface="Helvetica Neue"/>
                <a:sym typeface="Helvetica Neue"/>
              </a:rPr>
              <a:t> de Toronto.
</a:t>
            </a:r>
            <a:r>
              <a:rPr lang="en-US" sz="2200" err="1">
                <a:latin typeface="Helvetica Neue"/>
                <a:ea typeface="Helvetica Neue"/>
                <a:cs typeface="Helvetica Neue"/>
                <a:sym typeface="Helvetica Neue"/>
              </a:rPr>
              <a:t>Chaque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printemps</a:t>
            </a:r>
            <a:r>
              <a:rPr lang="en-US" sz="2200">
                <a:latin typeface="Helvetica Neue"/>
                <a:ea typeface="Helvetica Neue"/>
                <a:cs typeface="Helvetica Neue"/>
                <a:sym typeface="Helvetica Neue"/>
              </a:rPr>
              <a:t>, M. Bliss </a:t>
            </a:r>
            <a:r>
              <a:rPr lang="en-US" sz="2200" err="1">
                <a:latin typeface="Helvetica Neue"/>
                <a:ea typeface="Helvetica Neue"/>
                <a:cs typeface="Helvetica Neue"/>
                <a:sym typeface="Helvetica Neue"/>
              </a:rPr>
              <a:t>s’est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rendu</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à</a:t>
            </a:r>
            <a:r>
              <a:rPr lang="en-US" sz="2200">
                <a:latin typeface="Helvetica Neue"/>
                <a:ea typeface="Helvetica Neue"/>
                <a:cs typeface="Helvetica Neue"/>
                <a:sym typeface="Helvetica Neue"/>
              </a:rPr>
              <a:t> Toronto </a:t>
            </a:r>
            <a:r>
              <a:rPr lang="en-US" sz="2200" err="1">
                <a:latin typeface="Helvetica Neue"/>
                <a:ea typeface="Helvetica Neue"/>
                <a:cs typeface="Helvetica Neue"/>
                <a:sym typeface="Helvetica Neue"/>
              </a:rPr>
              <a:t>depuis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l’Australie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à</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partir</a:t>
            </a:r>
            <a:r>
              <a:rPr lang="en-US" sz="2200">
                <a:latin typeface="Helvetica Neue"/>
                <a:ea typeface="Helvetica Neue"/>
                <a:cs typeface="Helvetica Neue"/>
                <a:sym typeface="Helvetica Neue"/>
              </a:rPr>
              <a:t> de 1972. Sa relation avec la première </a:t>
            </a:r>
            <a:r>
              <a:rPr lang="en-US" sz="2200" err="1">
                <a:latin typeface="Helvetica Neue"/>
                <a:ea typeface="Helvetica Neue"/>
                <a:cs typeface="Helvetica Neue"/>
                <a:sym typeface="Helvetica Neue"/>
              </a:rPr>
              <a:t>équipe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était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erratique</a:t>
            </a:r>
            <a:r>
              <a:rPr lang="en-US" sz="2200">
                <a:latin typeface="Helvetica Neue"/>
                <a:ea typeface="Helvetica Neue"/>
                <a:cs typeface="Helvetica Neue"/>
                <a:sym typeface="Helvetica Neue"/>
              </a:rPr>
              <a:t> - surtout positive </a:t>
            </a:r>
            <a:r>
              <a:rPr lang="en-US" sz="2200" err="1">
                <a:latin typeface="Helvetica Neue"/>
                <a:ea typeface="Helvetica Neue"/>
                <a:cs typeface="Helvetica Neue"/>
                <a:sym typeface="Helvetica Neue"/>
              </a:rPr>
              <a:t>quand</a:t>
            </a:r>
            <a:r>
              <a:rPr lang="en-US" sz="2200">
                <a:latin typeface="Helvetica Neue"/>
                <a:ea typeface="Helvetica Neue"/>
                <a:cs typeface="Helvetica Neue"/>
                <a:sym typeface="Helvetica Neue"/>
              </a:rPr>
              <a:t> il </a:t>
            </a:r>
            <a:r>
              <a:rPr lang="en-US" sz="2200" err="1">
                <a:latin typeface="Helvetica Neue"/>
                <a:ea typeface="Helvetica Neue"/>
                <a:cs typeface="Helvetica Neue"/>
                <a:sym typeface="Helvetica Neue"/>
              </a:rPr>
              <a:t>était</a:t>
            </a:r>
            <a:r>
              <a:rPr lang="en-US" sz="2200">
                <a:latin typeface="Helvetica Neue"/>
                <a:ea typeface="Helvetica Neue"/>
                <a:cs typeface="Helvetica Neue"/>
                <a:sym typeface="Helvetica Neue"/>
              </a:rPr>
              <a:t> avec </a:t>
            </a:r>
            <a:r>
              <a:rPr lang="en-US" sz="2200" err="1">
                <a:latin typeface="Helvetica Neue"/>
                <a:ea typeface="Helvetica Neue"/>
                <a:cs typeface="Helvetica Neue"/>
                <a:sym typeface="Helvetica Neue"/>
              </a:rPr>
              <a:t>eux</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à</a:t>
            </a:r>
            <a:r>
              <a:rPr lang="en-US" sz="2200">
                <a:latin typeface="Helvetica Neue"/>
                <a:ea typeface="Helvetica Neue"/>
                <a:cs typeface="Helvetica Neue"/>
                <a:sym typeface="Helvetica Neue"/>
              </a:rPr>
              <a:t> Toronto, </a:t>
            </a:r>
            <a:r>
              <a:rPr lang="en-US" sz="2200" err="1">
                <a:latin typeface="Helvetica Neue"/>
                <a:ea typeface="Helvetica Neue"/>
                <a:cs typeface="Helvetica Neue"/>
                <a:sym typeface="Helvetica Neue"/>
              </a:rPr>
              <a:t>mais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stressante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quand</a:t>
            </a:r>
            <a:r>
              <a:rPr lang="en-US" sz="2200">
                <a:latin typeface="Helvetica Neue"/>
                <a:ea typeface="Helvetica Neue"/>
                <a:cs typeface="Helvetica Neue"/>
                <a:sym typeface="Helvetica Neue"/>
              </a:rPr>
              <a:t> il </a:t>
            </a:r>
            <a:r>
              <a:rPr lang="en-US" sz="2200" err="1">
                <a:latin typeface="Helvetica Neue"/>
                <a:ea typeface="Helvetica Neue"/>
                <a:cs typeface="Helvetica Neue"/>
                <a:sym typeface="Helvetica Neue"/>
              </a:rPr>
              <a:t>est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retourné</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Australie</a:t>
            </a:r>
            <a:r>
              <a:rPr lang="en-US" sz="2200">
                <a:latin typeface="Helvetica Neue"/>
                <a:ea typeface="Helvetica Neue"/>
                <a:cs typeface="Helvetica Neue"/>
                <a:sym typeface="Helvetica Neue"/>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7" name="Google Shape;127;p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1975 </a:t>
            </a:r>
            <a:r>
              <a:rPr lang="en-US" err="1"/>
              <a:t>est</a:t>
            </a:r>
            <a:r>
              <a:rPr lang="en-US"/>
              <a:t> </a:t>
            </a:r>
            <a:r>
              <a:rPr lang="en-US" err="1"/>
              <a:t>une</a:t>
            </a:r>
            <a:r>
              <a:rPr lang="en-US"/>
              <a:t> date </a:t>
            </a:r>
            <a:r>
              <a:rPr lang="en-US" err="1"/>
              <a:t>charnière</a:t>
            </a:r>
            <a:r>
              <a:rPr lang="en-US"/>
              <a:t> dans </a:t>
            </a:r>
            <a:r>
              <a:rPr lang="en-US" err="1"/>
              <a:t>l’histoire</a:t>
            </a:r>
            <a:r>
              <a:rPr lang="en-US"/>
              <a:t> de </a:t>
            </a:r>
            <a:r>
              <a:rPr lang="en-US" err="1"/>
              <a:t>Blissymbolics</a:t>
            </a:r>
            <a:r>
              <a:rPr lang="en-US"/>
              <a:t>. </a:t>
            </a:r>
            <a:r>
              <a:rPr lang="en-US" err="1"/>
              <a:t>C’était</a:t>
            </a:r>
            <a:r>
              <a:rPr lang="en-US"/>
              <a:t> </a:t>
            </a:r>
            <a:r>
              <a:rPr lang="en-US" err="1"/>
              <a:t>l’année</a:t>
            </a:r>
            <a:r>
              <a:rPr lang="en-US"/>
              <a:t> de la </a:t>
            </a:r>
            <a:r>
              <a:rPr lang="en-US" err="1"/>
              <a:t>création</a:t>
            </a:r>
            <a:r>
              <a:rPr lang="en-US"/>
              <a:t> de BCI (</a:t>
            </a:r>
            <a:r>
              <a:rPr lang="en-US" err="1"/>
              <a:t>prénom</a:t>
            </a:r>
            <a:r>
              <a:rPr lang="en-US"/>
              <a:t> </a:t>
            </a:r>
            <a:r>
              <a:rPr lang="en-US" err="1"/>
              <a:t>était</a:t>
            </a:r>
            <a:r>
              <a:rPr lang="en-US"/>
              <a:t> « </a:t>
            </a:r>
            <a:r>
              <a:rPr lang="en-US" err="1"/>
              <a:t>Fondation</a:t>
            </a:r>
            <a:r>
              <a:rPr lang="en-US"/>
              <a:t> »).
Il y a </a:t>
            </a:r>
            <a:r>
              <a:rPr lang="en-US" err="1"/>
              <a:t>eu</a:t>
            </a:r>
            <a:r>
              <a:rPr lang="en-US"/>
              <a:t> </a:t>
            </a:r>
            <a:r>
              <a:rPr lang="en-US" err="1"/>
              <a:t>plusieurs</a:t>
            </a:r>
            <a:r>
              <a:rPr lang="en-US"/>
              <a:t> </a:t>
            </a:r>
            <a:r>
              <a:rPr lang="en-US" err="1"/>
              <a:t>changements</a:t>
            </a:r>
            <a:r>
              <a:rPr lang="en-US"/>
              <a:t> de nom au fil des </a:t>
            </a:r>
            <a:r>
              <a:rPr lang="en-US" err="1"/>
              <a:t>ans</a:t>
            </a:r>
            <a:r>
              <a:rPr lang="en-US"/>
              <a:t>, </a:t>
            </a:r>
            <a:r>
              <a:rPr lang="en-US" err="1"/>
              <a:t>mais</a:t>
            </a:r>
            <a:r>
              <a:rPr lang="en-US"/>
              <a:t> le </a:t>
            </a:r>
            <a:r>
              <a:rPr lang="en-US" err="1"/>
              <a:t>mandat</a:t>
            </a:r>
            <a:r>
              <a:rPr lang="en-US"/>
              <a:t> </a:t>
            </a:r>
            <a:r>
              <a:rPr lang="en-US" err="1"/>
              <a:t>était</a:t>
            </a:r>
            <a:r>
              <a:rPr lang="en-US"/>
              <a:t> le </a:t>
            </a:r>
            <a:r>
              <a:rPr lang="en-US" err="1"/>
              <a:t>même</a:t>
            </a:r>
            <a:r>
              <a:rPr lang="en-US"/>
              <a:t> : 
a) De </a:t>
            </a:r>
            <a:r>
              <a:rPr lang="en-US" err="1"/>
              <a:t>promouvoir</a:t>
            </a:r>
            <a:r>
              <a:rPr lang="en-US"/>
              <a:t>, de diffuser et </a:t>
            </a:r>
            <a:r>
              <a:rPr lang="en-US" err="1"/>
              <a:t>d’encourager</a:t>
            </a:r>
            <a:r>
              <a:rPr lang="en-US"/>
              <a:t> </a:t>
            </a:r>
            <a:r>
              <a:rPr lang="en-US" err="1"/>
              <a:t>l’utilisation</a:t>
            </a:r>
            <a:r>
              <a:rPr lang="en-US"/>
              <a:t> de </a:t>
            </a:r>
            <a:r>
              <a:rPr lang="en-US" err="1"/>
              <a:t>symboles</a:t>
            </a:r>
            <a:r>
              <a:rPr lang="en-US"/>
              <a:t> dans le monde </a:t>
            </a:r>
            <a:r>
              <a:rPr lang="en-US" err="1"/>
              <a:t>entier</a:t>
            </a:r>
            <a:r>
              <a:rPr lang="en-US"/>
              <a:t> </a:t>
            </a:r>
            <a:r>
              <a:rPr lang="en-US" err="1"/>
              <a:t>comme</a:t>
            </a:r>
            <a:r>
              <a:rPr lang="en-US"/>
              <a:t> </a:t>
            </a:r>
            <a:r>
              <a:rPr lang="en-US" err="1"/>
              <a:t>moyen</a:t>
            </a:r>
            <a:r>
              <a:rPr lang="en-US"/>
              <a:t> de communication pour les enfants </a:t>
            </a:r>
            <a:r>
              <a:rPr lang="en-US" err="1"/>
              <a:t>handicapés</a:t>
            </a:r>
            <a:r>
              <a:rPr lang="en-US"/>
              <a:t> </a:t>
            </a:r>
            <a:r>
              <a:rPr lang="en-US" err="1"/>
              <a:t>verbaux</a:t>
            </a:r>
            <a:r>
              <a:rPr lang="en-US"/>
              <a:t> et
</a:t>
            </a:r>
            <a:r>
              <a:rPr lang="en-US" err="1"/>
              <a:t>d’autres</a:t>
            </a:r>
            <a:r>
              <a:rPr lang="en-US"/>
              <a:t> </a:t>
            </a:r>
            <a:r>
              <a:rPr lang="en-US" err="1"/>
              <a:t>personnes</a:t>
            </a:r>
            <a:r>
              <a:rPr lang="en-US"/>
              <a:t> qui </a:t>
            </a:r>
            <a:r>
              <a:rPr lang="en-US" err="1"/>
              <a:t>pourraient</a:t>
            </a:r>
            <a:r>
              <a:rPr lang="en-US"/>
              <a:t> </a:t>
            </a:r>
            <a:r>
              <a:rPr lang="en-US" err="1"/>
              <a:t>bénéficier</a:t>
            </a:r>
            <a:r>
              <a:rPr lang="en-US"/>
              <a:t> </a:t>
            </a:r>
            <a:r>
              <a:rPr lang="en-US" err="1"/>
              <a:t>d’une</a:t>
            </a:r>
            <a:r>
              <a:rPr lang="en-US"/>
              <a:t> </a:t>
            </a:r>
            <a:r>
              <a:rPr lang="en-US" err="1"/>
              <a:t>telle</a:t>
            </a:r>
            <a:r>
              <a:rPr lang="en-US"/>
              <a:t> communication
</a:t>
            </a:r>
            <a:r>
              <a:rPr lang="en-US" err="1"/>
              <a:t>système</a:t>
            </a:r>
            <a:r>
              <a:rPr lang="en-US"/>
              <a:t> ;
b) </a:t>
            </a:r>
            <a:r>
              <a:rPr lang="en-US" err="1"/>
              <a:t>Organiser</a:t>
            </a:r>
            <a:r>
              <a:rPr lang="en-US"/>
              <a:t> des ateliers </a:t>
            </a:r>
            <a:r>
              <a:rPr lang="en-US" err="1"/>
              <a:t>à</a:t>
            </a:r>
            <a:r>
              <a:rPr lang="en-US"/>
              <a:t> </a:t>
            </a:r>
            <a:r>
              <a:rPr lang="en-US" err="1"/>
              <a:t>l’intention</a:t>
            </a:r>
            <a:r>
              <a:rPr lang="en-US"/>
              <a:t> des </a:t>
            </a:r>
            <a:r>
              <a:rPr lang="en-US" err="1"/>
              <a:t>instructeurs</a:t>
            </a:r>
            <a:r>
              <a:rPr lang="en-US"/>
              <a:t> et </a:t>
            </a:r>
            <a:r>
              <a:rPr lang="en-US" err="1"/>
              <a:t>d’autres</a:t>
            </a:r>
            <a:r>
              <a:rPr lang="en-US"/>
              <a:t> </a:t>
            </a:r>
            <a:r>
              <a:rPr lang="en-US" err="1"/>
              <a:t>personnes</a:t>
            </a:r>
            <a:r>
              <a:rPr lang="en-US"/>
              <a:t> pour la formation
</a:t>
            </a:r>
            <a:r>
              <a:rPr lang="en-US" err="1"/>
              <a:t>en</a:t>
            </a:r>
            <a:r>
              <a:rPr lang="en-US"/>
              <a:t> </a:t>
            </a:r>
            <a:r>
              <a:rPr lang="en-US" err="1"/>
              <a:t>méthodologie</a:t>
            </a:r>
            <a:r>
              <a:rPr lang="en-US"/>
              <a:t> et pour </a:t>
            </a:r>
            <a:r>
              <a:rPr lang="en-US" err="1"/>
              <a:t>établir</a:t>
            </a:r>
            <a:r>
              <a:rPr lang="en-US"/>
              <a:t> des </a:t>
            </a:r>
            <a:r>
              <a:rPr lang="en-US" err="1"/>
              <a:t>programmes</a:t>
            </a:r>
            <a:r>
              <a:rPr lang="en-US"/>
              <a:t> </a:t>
            </a:r>
            <a:r>
              <a:rPr lang="en-US" err="1"/>
              <a:t>d’enseignement</a:t>
            </a:r>
            <a:r>
              <a:rPr lang="en-US"/>
              <a:t> de </a:t>
            </a:r>
            <a:r>
              <a:rPr lang="en-US" err="1"/>
              <a:t>symboles</a:t>
            </a:r>
            <a:r>
              <a:rPr lang="en-US"/>
              <a:t> pour les enfants, les parents et les </a:t>
            </a:r>
            <a:r>
              <a:rPr lang="en-US" err="1"/>
              <a:t>professionnels</a:t>
            </a:r>
            <a:r>
              <a:rPr lang="en-US"/>
              <a:t> </a:t>
            </a:r>
            <a:r>
              <a:rPr lang="en-US" err="1"/>
              <a:t>intéressés</a:t>
            </a:r>
            <a:r>
              <a:rPr lang="en-US"/>
              <a:t> ;
c) </a:t>
            </a:r>
            <a:r>
              <a:rPr lang="en-US" err="1"/>
              <a:t>Élaborer</a:t>
            </a:r>
            <a:r>
              <a:rPr lang="en-US"/>
              <a:t>, </a:t>
            </a:r>
            <a:r>
              <a:rPr lang="en-US" err="1"/>
              <a:t>publier</a:t>
            </a:r>
            <a:r>
              <a:rPr lang="en-US"/>
              <a:t>, </a:t>
            </a:r>
            <a:r>
              <a:rPr lang="en-US" err="1"/>
              <a:t>produire</a:t>
            </a:r>
            <a:r>
              <a:rPr lang="en-US"/>
              <a:t> et diffuser des documents
</a:t>
            </a:r>
            <a:r>
              <a:rPr lang="en-US" err="1"/>
              <a:t>en</a:t>
            </a:r>
            <a:r>
              <a:rPr lang="en-US"/>
              <a:t> </a:t>
            </a:r>
            <a:r>
              <a:rPr lang="en-US" err="1"/>
              <a:t>ce</a:t>
            </a:r>
            <a:r>
              <a:rPr lang="en-US"/>
              <a:t> qui </a:t>
            </a:r>
            <a:r>
              <a:rPr lang="en-US" err="1"/>
              <a:t>concerne</a:t>
            </a:r>
            <a:r>
              <a:rPr lang="en-US"/>
              <a:t> le </a:t>
            </a:r>
            <a:r>
              <a:rPr lang="en-US" err="1"/>
              <a:t>système</a:t>
            </a:r>
            <a:r>
              <a:rPr lang="en-US"/>
              <a:t> de </a:t>
            </a:r>
            <a:r>
              <a:rPr lang="en-US" err="1"/>
              <a:t>symboles</a:t>
            </a:r>
            <a:r>
              <a:rPr lang="en-US"/>
              <a:t>, y </a:t>
            </a:r>
            <a:r>
              <a:rPr lang="en-US" err="1"/>
              <a:t>compris</a:t>
            </a:r>
            <a:r>
              <a:rPr lang="en-US"/>
              <a:t> les tableaux de </a:t>
            </a:r>
            <a:r>
              <a:rPr lang="en-US" err="1"/>
              <a:t>symboles</a:t>
            </a:r>
            <a:r>
              <a:rPr lang="en-US"/>
              <a:t>, les </a:t>
            </a:r>
            <a:r>
              <a:rPr lang="en-US" err="1"/>
              <a:t>plateaux</a:t>
            </a:r>
            <a:r>
              <a:rPr lang="en-US"/>
              <a:t> </a:t>
            </a:r>
            <a:r>
              <a:rPr lang="en-US" err="1"/>
              <a:t>d’affichage</a:t>
            </a:r>
            <a:r>
              <a:rPr lang="en-US"/>
              <a:t> </a:t>
            </a:r>
            <a:r>
              <a:rPr lang="en-US" err="1"/>
              <a:t>électroniques</a:t>
            </a:r>
            <a:r>
              <a:rPr lang="en-US"/>
              <a:t>, les cahiers </a:t>
            </a:r>
            <a:r>
              <a:rPr lang="en-US" err="1"/>
              <a:t>d’exercices</a:t>
            </a:r>
            <a:r>
              <a:rPr lang="en-US"/>
              <a:t> et </a:t>
            </a:r>
            <a:r>
              <a:rPr lang="en-US" err="1"/>
              <a:t>d’autres</a:t>
            </a:r>
            <a:r>
              <a:rPr lang="en-US"/>
              <a:t> documents </a:t>
            </a:r>
            <a:r>
              <a:rPr lang="en-US" err="1"/>
              <a:t>didactiques</a:t>
            </a:r>
            <a:r>
              <a:rPr lang="en-US"/>
              <a:t> ;
d) </a:t>
            </a:r>
            <a:r>
              <a:rPr lang="en-US" err="1"/>
              <a:t>Créer</a:t>
            </a:r>
            <a:r>
              <a:rPr lang="en-US"/>
              <a:t> </a:t>
            </a:r>
            <a:r>
              <a:rPr lang="en-US" err="1"/>
              <a:t>une</a:t>
            </a:r>
            <a:r>
              <a:rPr lang="en-US"/>
              <a:t> </a:t>
            </a:r>
            <a:r>
              <a:rPr lang="en-US" err="1"/>
              <a:t>bibliothèque</a:t>
            </a:r>
            <a:r>
              <a:rPr lang="en-US"/>
              <a:t> de </a:t>
            </a:r>
            <a:r>
              <a:rPr lang="en-US" err="1"/>
              <a:t>symboles</a:t>
            </a:r>
            <a:r>
              <a:rPr lang="en-US"/>
              <a:t>, de cassettes </a:t>
            </a:r>
            <a:r>
              <a:rPr lang="en-US" err="1"/>
              <a:t>vidéo</a:t>
            </a:r>
            <a:r>
              <a:rPr lang="en-US"/>
              <a:t>, de livres et </a:t>
            </a:r>
            <a:r>
              <a:rPr lang="en-US" err="1"/>
              <a:t>d’autres</a:t>
            </a:r>
            <a:r>
              <a:rPr lang="en-US"/>
              <a:t> </a:t>
            </a:r>
            <a:r>
              <a:rPr lang="en-US" err="1"/>
              <a:t>dispositifs</a:t>
            </a:r>
            <a:r>
              <a:rPr lang="en-US"/>
              <a:t> </a:t>
            </a:r>
            <a:r>
              <a:rPr lang="en-US" err="1"/>
              <a:t>d’apprentissage</a:t>
            </a:r>
            <a:r>
              <a:rPr lang="en-US"/>
              <a:t> </a:t>
            </a:r>
            <a:r>
              <a:rPr lang="en-US" err="1"/>
              <a:t>concernant</a:t>
            </a:r>
            <a:r>
              <a:rPr lang="en-US"/>
              <a:t> </a:t>
            </a:r>
            <a:r>
              <a:rPr lang="en-US" err="1"/>
              <a:t>l’utilisation</a:t>
            </a:r>
            <a:r>
              <a:rPr lang="en-US"/>
              <a:t> des </a:t>
            </a:r>
            <a:r>
              <a:rPr lang="en-US" err="1"/>
              <a:t>symboles</a:t>
            </a:r>
            <a:r>
              <a:rPr lang="en-US"/>
              <a:t> ;
e) </a:t>
            </a:r>
            <a:r>
              <a:rPr lang="en-US" err="1"/>
              <a:t>Fournir</a:t>
            </a:r>
            <a:r>
              <a:rPr lang="en-US"/>
              <a:t> un </a:t>
            </a:r>
            <a:r>
              <a:rPr lang="en-US" err="1"/>
              <a:t>centre</a:t>
            </a:r>
            <a:r>
              <a:rPr lang="en-US"/>
              <a:t> de compensation pour </a:t>
            </a:r>
            <a:r>
              <a:rPr lang="en-US" err="1"/>
              <a:t>l’utilisation</a:t>
            </a:r>
            <a:r>
              <a:rPr lang="en-US"/>
              <a:t> et </a:t>
            </a:r>
            <a:r>
              <a:rPr lang="en-US" err="1"/>
              <a:t>l’information</a:t>
            </a:r>
            <a:r>
              <a:rPr lang="en-US"/>
              <a:t> </a:t>
            </a:r>
            <a:r>
              <a:rPr lang="en-US" err="1"/>
              <a:t>normalisées</a:t>
            </a:r>
            <a:r>
              <a:rPr lang="en-US"/>
              <a:t> des </a:t>
            </a:r>
            <a:r>
              <a:rPr lang="en-US" err="1"/>
              <a:t>symboles</a:t>
            </a:r>
            <a:r>
              <a:rPr lang="en-US"/>
              <a:t> ;
f) Proposer des suggestions aux institutions pour </a:t>
            </a:r>
            <a:r>
              <a:rPr lang="en-US" err="1"/>
              <a:t>handicapés</a:t>
            </a:r>
            <a:r>
              <a:rPr lang="en-US"/>
              <a:t> et aux </a:t>
            </a:r>
            <a:r>
              <a:rPr lang="en-US" err="1"/>
              <a:t>autres</a:t>
            </a:r>
            <a:r>
              <a:rPr lang="en-US"/>
              <a:t> </a:t>
            </a:r>
            <a:r>
              <a:rPr lang="en-US" err="1"/>
              <a:t>personnes</a:t>
            </a:r>
            <a:r>
              <a:rPr lang="en-US"/>
              <a:t> </a:t>
            </a:r>
            <a:r>
              <a:rPr lang="en-US" err="1"/>
              <a:t>ou</a:t>
            </a:r>
            <a:r>
              <a:rPr lang="en-US"/>
              <a:t> </a:t>
            </a:r>
            <a:r>
              <a:rPr lang="en-US" err="1"/>
              <a:t>groupes</a:t>
            </a:r>
            <a:r>
              <a:rPr lang="en-US"/>
              <a:t> </a:t>
            </a:r>
            <a:r>
              <a:rPr lang="en-US" err="1"/>
              <a:t>intéressés</a:t>
            </a:r>
            <a:r>
              <a:rPr lang="en-US"/>
              <a:t> </a:t>
            </a:r>
            <a:r>
              <a:rPr lang="en-US" err="1"/>
              <a:t>en</a:t>
            </a:r>
            <a:r>
              <a:rPr lang="en-US"/>
              <a:t> </a:t>
            </a:r>
            <a:r>
              <a:rPr lang="en-US" err="1"/>
              <a:t>ce</a:t>
            </a:r>
            <a:r>
              <a:rPr lang="en-US"/>
              <a:t> qui </a:t>
            </a:r>
            <a:r>
              <a:rPr lang="en-US" err="1"/>
              <a:t>concerne</a:t>
            </a:r>
            <a:r>
              <a:rPr lang="en-US"/>
              <a:t> les orientations de la recherche-</a:t>
            </a:r>
            <a:r>
              <a:rPr lang="en-US" err="1"/>
              <a:t>développement</a:t>
            </a:r>
            <a:r>
              <a:rPr lang="en-US"/>
              <a:t> ;
g) </a:t>
            </a:r>
            <a:r>
              <a:rPr lang="en-US" err="1"/>
              <a:t>Mener</a:t>
            </a:r>
            <a:r>
              <a:rPr lang="en-US"/>
              <a:t> des </a:t>
            </a:r>
            <a:r>
              <a:rPr lang="en-US" err="1"/>
              <a:t>recherches</a:t>
            </a:r>
            <a:r>
              <a:rPr lang="en-US"/>
              <a:t> et financer des </a:t>
            </a:r>
            <a:r>
              <a:rPr lang="en-US" err="1"/>
              <a:t>recherches</a:t>
            </a:r>
            <a:r>
              <a:rPr lang="en-US"/>
              <a:t> sur les </a:t>
            </a:r>
            <a:r>
              <a:rPr lang="en-US" err="1"/>
              <a:t>systèmes</a:t>
            </a:r>
            <a:r>
              <a:rPr lang="en-US"/>
              <a:t> de </a:t>
            </a:r>
            <a:r>
              <a:rPr lang="en-US" err="1"/>
              <a:t>symboles</a:t>
            </a:r>
            <a:r>
              <a:rPr lang="en-US"/>
              <a:t> et de </a:t>
            </a:r>
            <a:r>
              <a:rPr lang="en-US" err="1"/>
              <a:t>symboles</a:t>
            </a:r>
            <a:r>
              <a:rPr lang="en-US"/>
              <a:t> ;
h) </a:t>
            </a:r>
            <a:r>
              <a:rPr lang="en-US" err="1"/>
              <a:t>Offrir</a:t>
            </a:r>
            <a:r>
              <a:rPr lang="en-US"/>
              <a:t> des services de consultants aux institutions pour </a:t>
            </a:r>
            <a:r>
              <a:rPr lang="en-US" err="1"/>
              <a:t>handicapés</a:t>
            </a:r>
            <a:r>
              <a:rPr lang="en-US"/>
              <a:t> et aux </a:t>
            </a:r>
            <a:r>
              <a:rPr lang="en-US" err="1"/>
              <a:t>autres</a:t>
            </a:r>
            <a:r>
              <a:rPr lang="en-US"/>
              <a:t> </a:t>
            </a:r>
            <a:r>
              <a:rPr lang="en-US" err="1"/>
              <a:t>groupes</a:t>
            </a:r>
            <a:r>
              <a:rPr lang="en-US"/>
              <a:t> et </a:t>
            </a:r>
            <a:r>
              <a:rPr lang="en-US" err="1"/>
              <a:t>personnes</a:t>
            </a:r>
            <a:r>
              <a:rPr lang="en-US"/>
              <a:t> </a:t>
            </a:r>
            <a:r>
              <a:rPr lang="en-US" err="1"/>
              <a:t>intéressés</a:t>
            </a:r>
            <a:r>
              <a:rPr lang="en-US"/>
              <a:t> pour la mise </a:t>
            </a:r>
            <a:r>
              <a:rPr lang="en-US" err="1"/>
              <a:t>en</a:t>
            </a:r>
            <a:r>
              <a:rPr lang="en-US"/>
              <a:t> </a:t>
            </a:r>
            <a:r>
              <a:rPr lang="en-US" err="1"/>
              <a:t>œuvre</a:t>
            </a:r>
            <a:r>
              <a:rPr lang="en-US"/>
              <a:t> de </a:t>
            </a:r>
            <a:r>
              <a:rPr lang="en-US" err="1"/>
              <a:t>programmes</a:t>
            </a:r>
            <a:r>
              <a:rPr lang="en-US"/>
              <a:t> de </a:t>
            </a:r>
            <a:r>
              <a:rPr lang="en-US" err="1"/>
              <a:t>symboles</a:t>
            </a:r>
            <a:r>
              <a:rPr lang="en-US"/>
              <a:t>, de </a:t>
            </a:r>
            <a:r>
              <a:rPr lang="en-US" err="1"/>
              <a:t>symboles</a:t>
            </a:r>
            <a:r>
              <a:rPr lang="en-US"/>
              <a:t> et de matériel ;
</a:t>
            </a:r>
            <a:r>
              <a:rPr lang="en-US" err="1"/>
              <a:t>i</a:t>
            </a:r>
            <a:r>
              <a:rPr lang="en-US"/>
              <a:t>) Exploiter, </a:t>
            </a:r>
            <a:r>
              <a:rPr lang="en-US" err="1"/>
              <a:t>établir</a:t>
            </a:r>
            <a:r>
              <a:rPr lang="en-US"/>
              <a:t>, </a:t>
            </a:r>
            <a:r>
              <a:rPr lang="en-US" err="1"/>
              <a:t>entretenir</a:t>
            </a:r>
            <a:r>
              <a:rPr lang="en-US"/>
              <a:t> et </a:t>
            </a:r>
            <a:r>
              <a:rPr lang="en-US" err="1"/>
              <a:t>posséder</a:t>
            </a:r>
            <a:r>
              <a:rPr lang="en-US"/>
              <a:t> tout </a:t>
            </a:r>
            <a:r>
              <a:rPr lang="en-US" err="1"/>
              <a:t>ce</a:t>
            </a:r>
            <a:r>
              <a:rPr lang="en-US"/>
              <a:t> qui </a:t>
            </a:r>
            <a:r>
              <a:rPr lang="en-US" err="1"/>
              <a:t>est</a:t>
            </a:r>
            <a:r>
              <a:rPr lang="en-US"/>
              <a:t>
les structures, </a:t>
            </a:r>
            <a:r>
              <a:rPr lang="en-US" err="1"/>
              <a:t>ouvrages</a:t>
            </a:r>
            <a:r>
              <a:rPr lang="en-US"/>
              <a:t> et </a:t>
            </a:r>
            <a:r>
              <a:rPr lang="en-US" err="1"/>
              <a:t>entreprises</a:t>
            </a:r>
            <a:r>
              <a:rPr lang="en-US"/>
              <a:t> </a:t>
            </a:r>
            <a:r>
              <a:rPr lang="en-US" err="1"/>
              <a:t>sont</a:t>
            </a:r>
            <a:r>
              <a:rPr lang="en-US"/>
              <a:t> </a:t>
            </a:r>
            <a:r>
              <a:rPr lang="en-US" err="1"/>
              <a:t>nécessaires</a:t>
            </a:r>
            <a:r>
              <a:rPr lang="en-US"/>
              <a:t> pour </a:t>
            </a:r>
            <a:r>
              <a:rPr lang="en-US" err="1"/>
              <a:t>réaliser</a:t>
            </a:r>
            <a:r>
              <a:rPr lang="en-US"/>
              <a:t> les </a:t>
            </a:r>
            <a:r>
              <a:rPr lang="en-US" err="1"/>
              <a:t>objectifs</a:t>
            </a:r>
            <a:r>
              <a:rPr lang="en-US"/>
              <a:t> ci-dessus et </a:t>
            </a:r>
            <a:r>
              <a:rPr lang="en-US" err="1"/>
              <a:t>générer</a:t>
            </a:r>
            <a:r>
              <a:rPr lang="en-US"/>
              <a:t> des </a:t>
            </a:r>
            <a:r>
              <a:rPr lang="en-US" err="1"/>
              <a:t>recettes</a:t>
            </a:r>
            <a:r>
              <a:rPr lang="en-US"/>
              <a:t> par le </a:t>
            </a:r>
            <a:r>
              <a:rPr lang="en-US" err="1"/>
              <a:t>biais</a:t>
            </a:r>
            <a:r>
              <a:rPr lang="en-US"/>
              <a:t> de
les </a:t>
            </a:r>
            <a:r>
              <a:rPr lang="en-US" err="1"/>
              <a:t>licences</a:t>
            </a:r>
            <a:r>
              <a:rPr lang="en-US"/>
              <a:t>, </a:t>
            </a:r>
            <a:r>
              <a:rPr lang="en-US" err="1"/>
              <a:t>redevances</a:t>
            </a:r>
            <a:r>
              <a:rPr lang="en-US"/>
              <a:t> </a:t>
            </a:r>
            <a:r>
              <a:rPr lang="en-US" err="1"/>
              <a:t>ou</a:t>
            </a:r>
            <a:r>
              <a:rPr lang="en-US"/>
              <a:t> accords de </a:t>
            </a:r>
            <a:r>
              <a:rPr lang="en-US" err="1"/>
              <a:t>financement</a:t>
            </a:r>
            <a:r>
              <a:rPr lang="en-US"/>
              <a:t> des </a:t>
            </a:r>
            <a:r>
              <a:rPr lang="en-US" err="1"/>
              <a:t>objets</a:t>
            </a:r>
            <a:r>
              <a:rPr lang="en-US"/>
              <a:t> ci-dessus ; 
j) </a:t>
            </a:r>
            <a:r>
              <a:rPr lang="en-US" err="1"/>
              <a:t>Recevoir</a:t>
            </a:r>
            <a:r>
              <a:rPr lang="en-US"/>
              <a:t> et </a:t>
            </a:r>
            <a:r>
              <a:rPr lang="en-US" err="1"/>
              <a:t>entretenir</a:t>
            </a:r>
            <a:r>
              <a:rPr lang="en-US"/>
              <a:t> un </a:t>
            </a:r>
            <a:r>
              <a:rPr lang="en-US" err="1"/>
              <a:t>ou</a:t>
            </a:r>
            <a:r>
              <a:rPr lang="en-US"/>
              <a:t> </a:t>
            </a:r>
            <a:r>
              <a:rPr lang="en-US" err="1"/>
              <a:t>plusieurs</a:t>
            </a:r>
            <a:r>
              <a:rPr lang="en-US"/>
              <a:t> fonds et </a:t>
            </a:r>
            <a:r>
              <a:rPr lang="en-US" err="1"/>
              <a:t>en</a:t>
            </a:r>
            <a:r>
              <a:rPr lang="en-US"/>
              <a:t> demander de temps </a:t>
            </a:r>
            <a:r>
              <a:rPr lang="en-US" err="1"/>
              <a:t>à</a:t>
            </a:r>
            <a:r>
              <a:rPr lang="en-US"/>
              <a:t> </a:t>
            </a:r>
            <a:r>
              <a:rPr lang="en-US" err="1"/>
              <a:t>autre</a:t>
            </a:r>
            <a:r>
              <a:rPr lang="en-US"/>
              <a:t> tout </a:t>
            </a:r>
            <a:r>
              <a:rPr lang="en-US" err="1"/>
              <a:t>ou</a:t>
            </a:r>
            <a:r>
              <a:rPr lang="en-US"/>
              <a:t> </a:t>
            </a:r>
            <a:r>
              <a:rPr lang="en-US" err="1"/>
              <a:t>partie</a:t>
            </a:r>
            <a:r>
              <a:rPr lang="en-US"/>
              <a:t> </a:t>
            </a:r>
            <a:r>
              <a:rPr lang="en-US" err="1"/>
              <a:t>ainsi</a:t>
            </a:r>
            <a:r>
              <a:rPr lang="en-US"/>
              <a:t> que les </a:t>
            </a:r>
            <a:r>
              <a:rPr lang="en-US" err="1"/>
              <a:t>revenus</a:t>
            </a:r>
            <a:r>
              <a:rPr lang="en-US"/>
              <a:t> qui </a:t>
            </a:r>
            <a:r>
              <a:rPr lang="en-US" err="1"/>
              <a:t>s’y</a:t>
            </a:r>
            <a:r>
              <a:rPr lang="en-US"/>
              <a:t> </a:t>
            </a:r>
            <a:r>
              <a:rPr lang="en-US" err="1"/>
              <a:t>rapportent</a:t>
            </a:r>
            <a:r>
              <a:rPr lang="en-US"/>
              <a:t>
</a:t>
            </a:r>
            <a:r>
              <a:rPr lang="en-US" err="1"/>
              <a:t>à</a:t>
            </a:r>
            <a:r>
              <a:rPr lang="en-US"/>
              <a:t> des fins de </a:t>
            </a:r>
            <a:r>
              <a:rPr lang="en-US" err="1"/>
              <a:t>bienfaisance</a:t>
            </a:r>
            <a:r>
              <a:rPr lang="en-US"/>
              <a:t> </a:t>
            </a:r>
            <a:r>
              <a:rPr lang="en-US" err="1"/>
              <a:t>ou</a:t>
            </a:r>
            <a:r>
              <a:rPr lang="en-US"/>
              <a:t> </a:t>
            </a:r>
            <a:r>
              <a:rPr lang="en-US" err="1"/>
              <a:t>à</a:t>
            </a:r>
            <a:r>
              <a:rPr lang="en-US"/>
              <a:t> des fins </a:t>
            </a:r>
            <a:r>
              <a:rPr lang="en-US" err="1"/>
              <a:t>éducatives</a:t>
            </a:r>
            <a:r>
              <a:rPr lang="en-US"/>
              <a:t> </a:t>
            </a:r>
            <a:r>
              <a:rPr lang="en-US" err="1"/>
              <a:t>liées</a:t>
            </a:r>
            <a:r>
              <a:rPr lang="en-US"/>
              <a:t> </a:t>
            </a:r>
            <a:r>
              <a:rPr lang="en-US" err="1"/>
              <a:t>à</a:t>
            </a:r>
            <a:r>
              <a:rPr lang="en-US"/>
              <a:t> </a:t>
            </a:r>
            <a:r>
              <a:rPr lang="en-US" err="1"/>
              <a:t>l’utilisation</a:t>
            </a:r>
            <a:r>
              <a:rPr lang="en-US"/>
              <a:t> de
</a:t>
            </a:r>
            <a:r>
              <a:rPr lang="en-US" err="1"/>
              <a:t>l’utilisation</a:t>
            </a:r>
            <a:r>
              <a:rPr lang="en-US"/>
              <a:t> </a:t>
            </a:r>
            <a:r>
              <a:rPr lang="en-US" err="1"/>
              <a:t>potentielle</a:t>
            </a:r>
            <a:r>
              <a:rPr lang="en-US"/>
              <a:t> de </a:t>
            </a:r>
            <a:r>
              <a:rPr lang="en-US" err="1"/>
              <a:t>symboles</a:t>
            </a:r>
            <a:r>
              <a:rPr lang="en-US"/>
              <a:t> ;
et </a:t>
            </a:r>
            <a:r>
              <a:rPr lang="en-US" err="1"/>
              <a:t>concevoir</a:t>
            </a:r>
            <a:r>
              <a:rPr lang="en-US"/>
              <a:t>, faire un legs </a:t>
            </a:r>
            <a:r>
              <a:rPr lang="en-US" err="1"/>
              <a:t>ou</a:t>
            </a:r>
            <a:r>
              <a:rPr lang="en-US"/>
              <a:t> </a:t>
            </a:r>
            <a:r>
              <a:rPr lang="en-US" err="1"/>
              <a:t>offrir</a:t>
            </a:r>
            <a:r>
              <a:rPr lang="en-US"/>
              <a:t> et </a:t>
            </a:r>
            <a:r>
              <a:rPr lang="en-US" err="1"/>
              <a:t>détenir</a:t>
            </a:r>
            <a:r>
              <a:rPr lang="en-US"/>
              <a:t>, </a:t>
            </a:r>
            <a:r>
              <a:rPr lang="en-US" err="1"/>
              <a:t>posséder</a:t>
            </a:r>
            <a:r>
              <a:rPr lang="en-US"/>
              <a:t> et </a:t>
            </a:r>
            <a:r>
              <a:rPr lang="en-US" err="1"/>
              <a:t>apprécier</a:t>
            </a:r>
            <a:r>
              <a:rPr lang="en-US"/>
              <a:t>,
pour les </a:t>
            </a:r>
            <a:r>
              <a:rPr lang="en-US" err="1"/>
              <a:t>objets</a:t>
            </a:r>
            <a:r>
              <a:rPr lang="en-US"/>
              <a:t> de la </a:t>
            </a:r>
            <a:r>
              <a:rPr lang="en-US" err="1"/>
              <a:t>société</a:t>
            </a:r>
            <a:r>
              <a:rPr lang="en-US"/>
              <a:t>, les dons, dons, subventions, devises et legs de </a:t>
            </a:r>
            <a:r>
              <a:rPr lang="en-US" err="1"/>
              <a:t>biens</a:t>
            </a:r>
            <a:r>
              <a:rPr lang="en-US"/>
              <a:t> </a:t>
            </a:r>
            <a:r>
              <a:rPr lang="en-US" err="1"/>
              <a:t>réels</a:t>
            </a:r>
            <a:r>
              <a:rPr lang="en-US"/>
              <a:t> et </a:t>
            </a:r>
            <a:r>
              <a:rPr lang="en-US" err="1"/>
              <a:t>personnels</a:t>
            </a:r>
            <a:r>
              <a:rPr lang="en-US"/>
              <a:t> de </a:t>
            </a:r>
            <a:r>
              <a:rPr lang="en-US" err="1"/>
              <a:t>tous</a:t>
            </a:r>
            <a:r>
              <a:rPr lang="en-US"/>
              <a:t>
les types et </a:t>
            </a:r>
            <a:r>
              <a:rPr lang="en-US" err="1"/>
              <a:t>selon</a:t>
            </a:r>
            <a:r>
              <a:rPr lang="en-US"/>
              <a:t> les </a:t>
            </a:r>
            <a:r>
              <a:rPr lang="en-US" err="1"/>
              <a:t>modalités</a:t>
            </a:r>
            <a:r>
              <a:rPr lang="en-US"/>
              <a:t> et conditions et sur les </a:t>
            </a:r>
            <a:r>
              <a:rPr lang="en-US" err="1"/>
              <a:t>fiducies</a:t>
            </a:r>
            <a:r>
              <a:rPr lang="en-US"/>
              <a:t> que le </a:t>
            </a:r>
            <a:r>
              <a:rPr lang="en-US" err="1"/>
              <a:t>ou</a:t>
            </a:r>
            <a:r>
              <a:rPr lang="en-US"/>
              <a:t> les </a:t>
            </a:r>
            <a:r>
              <a:rPr lang="en-US" err="1"/>
              <a:t>donateurs</a:t>
            </a:r>
            <a:r>
              <a:rPr lang="en-US"/>
              <a:t> de </a:t>
            </a:r>
            <a:r>
              <a:rPr lang="en-US" err="1"/>
              <a:t>ces</a:t>
            </a:r>
            <a:r>
              <a:rPr lang="en-US"/>
              <a:t> </a:t>
            </a:r>
            <a:r>
              <a:rPr lang="en-US" err="1"/>
              <a:t>biens</a:t>
            </a:r>
            <a:r>
              <a:rPr lang="en-US"/>
              <a:t> </a:t>
            </a:r>
            <a:r>
              <a:rPr lang="en-US" err="1"/>
              <a:t>peuvent</a:t>
            </a:r>
            <a:r>
              <a:rPr lang="en-US"/>
              <a:t> </a:t>
            </a:r>
            <a:r>
              <a:rPr lang="en-US" err="1"/>
              <a:t>prescrire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Une </a:t>
            </a:r>
            <a:r>
              <a:rPr lang="en-US" err="1"/>
              <a:t>autre</a:t>
            </a:r>
            <a:r>
              <a:rPr lang="en-US"/>
              <a:t> date </a:t>
            </a:r>
            <a:r>
              <a:rPr lang="en-US" err="1"/>
              <a:t>charnière</a:t>
            </a:r>
            <a:r>
              <a:rPr lang="en-US"/>
              <a:t> </a:t>
            </a:r>
            <a:r>
              <a:rPr lang="en-US" err="1"/>
              <a:t>était</a:t>
            </a:r>
            <a:r>
              <a:rPr lang="en-US"/>
              <a:t> 1982.</a:t>
            </a: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44" name="Google Shape;14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5" name="Google Shape;165;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Ce </a:t>
            </a:r>
            <a:r>
              <a:rPr lang="en-US" err="1"/>
              <a:t>diagramme</a:t>
            </a:r>
            <a:r>
              <a:rPr lang="en-US"/>
              <a:t>, </a:t>
            </a:r>
            <a:r>
              <a:rPr lang="en-US" err="1"/>
              <a:t>montre</a:t>
            </a:r>
            <a:r>
              <a:rPr lang="en-US"/>
              <a:t> les </a:t>
            </a:r>
            <a:r>
              <a:rPr lang="en-US" err="1"/>
              <a:t>années</a:t>
            </a:r>
            <a:r>
              <a:rPr lang="en-US"/>
              <a:t> </a:t>
            </a:r>
            <a:r>
              <a:rPr lang="en-US" err="1"/>
              <a:t>où</a:t>
            </a:r>
            <a:r>
              <a:rPr lang="en-US"/>
              <a:t> </a:t>
            </a:r>
            <a:r>
              <a:rPr lang="en-US" err="1"/>
              <a:t>blissymbols</a:t>
            </a:r>
            <a:r>
              <a:rPr lang="en-US"/>
              <a:t> </a:t>
            </a:r>
            <a:r>
              <a:rPr lang="en-US" err="1"/>
              <a:t>ont</a:t>
            </a:r>
            <a:r>
              <a:rPr lang="en-US"/>
              <a:t> </a:t>
            </a:r>
            <a:r>
              <a:rPr lang="en-US" err="1"/>
              <a:t>été</a:t>
            </a:r>
            <a:r>
              <a:rPr lang="en-US"/>
              <a:t> </a:t>
            </a:r>
            <a:r>
              <a:rPr lang="en-US" err="1"/>
              <a:t>introduits</a:t>
            </a:r>
            <a:r>
              <a:rPr lang="en-US"/>
              <a:t> dans les pays du monde, et </a:t>
            </a:r>
            <a:r>
              <a:rPr lang="en-US" err="1"/>
              <a:t>nomme</a:t>
            </a:r>
            <a:r>
              <a:rPr lang="en-US"/>
              <a:t> le pays qui a </a:t>
            </a:r>
            <a:r>
              <a:rPr lang="en-US" err="1"/>
              <a:t>donné</a:t>
            </a:r>
            <a:r>
              <a:rPr lang="en-US"/>
              <a:t> </a:t>
            </a:r>
            <a:r>
              <a:rPr lang="en-US" err="1"/>
              <a:t>l’atelier</a:t>
            </a:r>
            <a:r>
              <a:rPr lang="en-US"/>
              <a:t> de formation </a:t>
            </a:r>
            <a:r>
              <a:rPr lang="en-US" err="1"/>
              <a:t>d’introduction</a:t>
            </a:r>
            <a:r>
              <a:rPr lang="en-US"/>
              <a:t>. Au fur et </a:t>
            </a:r>
            <a:r>
              <a:rPr lang="en-US" err="1"/>
              <a:t>à</a:t>
            </a:r>
            <a:r>
              <a:rPr lang="en-US"/>
              <a:t> </a:t>
            </a:r>
            <a:r>
              <a:rPr lang="en-US" err="1"/>
              <a:t>mesure</a:t>
            </a:r>
            <a:r>
              <a:rPr lang="en-US"/>
              <a:t> </a:t>
            </a:r>
            <a:r>
              <a:rPr lang="en-US" err="1"/>
              <a:t>qu’un</a:t>
            </a:r>
            <a:r>
              <a:rPr lang="en-US"/>
              <a:t> pays </a:t>
            </a:r>
            <a:r>
              <a:rPr lang="en-US" err="1"/>
              <a:t>développait</a:t>
            </a:r>
            <a:r>
              <a:rPr lang="en-US"/>
              <a:t> son </a:t>
            </a:r>
            <a:r>
              <a:rPr lang="en-US" err="1"/>
              <a:t>programme</a:t>
            </a:r>
            <a:r>
              <a:rPr lang="en-US"/>
              <a:t> Bliss, il a </a:t>
            </a:r>
            <a:r>
              <a:rPr lang="en-US" err="1"/>
              <a:t>partagé</a:t>
            </a:r>
            <a:r>
              <a:rPr lang="en-US"/>
              <a:t> son </a:t>
            </a:r>
            <a:r>
              <a:rPr lang="en-US" err="1"/>
              <a:t>expérience</a:t>
            </a:r>
            <a:r>
              <a:rPr lang="en-US"/>
              <a:t> avec </a:t>
            </a:r>
            <a:r>
              <a:rPr lang="en-US" err="1"/>
              <a:t>d’autres</a:t>
            </a:r>
            <a:r>
              <a:rPr lang="en-US"/>
              <a:t> pays. </a:t>
            </a:r>
            <a:r>
              <a:rPr lang="en-US" err="1"/>
              <a:t>Ainsi</a:t>
            </a:r>
            <a:r>
              <a:rPr lang="en-US"/>
              <a:t>, les </a:t>
            </a:r>
            <a:r>
              <a:rPr lang="en-US" err="1"/>
              <a:t>programmes</a:t>
            </a:r>
            <a:r>
              <a:rPr lang="en-US"/>
              <a:t> Bliss se </a:t>
            </a:r>
            <a:r>
              <a:rPr lang="en-US" err="1"/>
              <a:t>sont</a:t>
            </a:r>
            <a:r>
              <a:rPr lang="en-US"/>
              <a:t> </a:t>
            </a:r>
            <a:r>
              <a:rPr lang="en-US" err="1"/>
              <a:t>répandus</a:t>
            </a:r>
            <a:r>
              <a:rPr lang="en-US"/>
              <a: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73" name="Google Shape;17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2011 a </a:t>
            </a:r>
            <a:r>
              <a:rPr lang="en-US" err="1"/>
              <a:t>été</a:t>
            </a:r>
            <a:r>
              <a:rPr lang="en-US"/>
              <a:t> </a:t>
            </a:r>
            <a:r>
              <a:rPr lang="en-US" err="1"/>
              <a:t>une</a:t>
            </a:r>
            <a:r>
              <a:rPr lang="en-US"/>
              <a:t> </a:t>
            </a:r>
            <a:r>
              <a:rPr lang="en-US" err="1"/>
              <a:t>année</a:t>
            </a:r>
            <a:r>
              <a:rPr lang="en-US"/>
              <a:t> </a:t>
            </a:r>
            <a:r>
              <a:rPr lang="en-US" err="1"/>
              <a:t>mémorable</a:t>
            </a:r>
            <a:r>
              <a:rPr lang="en-US"/>
              <a:t> pour Bliss au Canada.</a:t>
            </a:r>
            <a:endParaRPr/>
          </a:p>
        </p:txBody>
      </p:sp>
      <p:sp>
        <p:nvSpPr>
          <p:cNvPr id="185" name="Google Shape;18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5" name="Google Shape;195;p1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Pour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savoir plus sur </a:t>
            </a:r>
            <a:r>
              <a:rPr lang="en-US" sz="2200" err="1">
                <a:latin typeface="Helvetica Neue"/>
                <a:ea typeface="Helvetica Neue"/>
                <a:cs typeface="Helvetica Neue"/>
                <a:sym typeface="Helvetica Neue"/>
              </a:rPr>
              <a:t>l’histoire</a:t>
            </a:r>
            <a:r>
              <a:rPr lang="en-US" sz="2200">
                <a:latin typeface="Helvetica Neue"/>
                <a:ea typeface="Helvetica Neue"/>
                <a:cs typeface="Helvetica Neue"/>
                <a:sym typeface="Helvetica Neue"/>
              </a:rPr>
              <a:t> de </a:t>
            </a:r>
            <a:r>
              <a:rPr lang="en-US" sz="2200" err="1">
                <a:latin typeface="Helvetica Neue"/>
                <a:ea typeface="Helvetica Neue"/>
                <a:cs typeface="Helvetica Neue"/>
                <a:sym typeface="Helvetica Neue"/>
              </a:rPr>
              <a:t>Blissymbolics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tel</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qu’appliqué</a:t>
            </a:r>
            <a:r>
              <a:rPr lang="en-US" sz="2200">
                <a:latin typeface="Helvetica Neue"/>
                <a:ea typeface="Helvetica Neue"/>
                <a:cs typeface="Helvetica Neue"/>
                <a:sym typeface="Helvetica Neue"/>
              </a:rPr>
              <a:t> pour les </a:t>
            </a:r>
            <a:r>
              <a:rPr lang="en-US" sz="2200" err="1">
                <a:latin typeface="Helvetica Neue"/>
                <a:ea typeface="Helvetica Neue"/>
                <a:cs typeface="Helvetica Neue"/>
                <a:sym typeface="Helvetica Neue"/>
              </a:rPr>
              <a:t>utilisateurs</a:t>
            </a:r>
            <a:r>
              <a:rPr lang="en-US" sz="2200">
                <a:latin typeface="Helvetica Neue"/>
                <a:ea typeface="Helvetica Neue"/>
                <a:cs typeface="Helvetica Neue"/>
                <a:sym typeface="Helvetica Neue"/>
              </a:rPr>
              <a:t> de CAA.....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211" name="Google Shape;21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2" name="Google Shape;222;p1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0" name="Google Shape;230;p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Il y a des </a:t>
            </a:r>
            <a:r>
              <a:rPr lang="en-US" sz="2200" err="1">
                <a:latin typeface="Helvetica Neue"/>
                <a:ea typeface="Helvetica Neue"/>
                <a:cs typeface="Helvetica Neue"/>
                <a:sym typeface="Helvetica Neue"/>
              </a:rPr>
              <a:t>règles</a:t>
            </a:r>
            <a:r>
              <a:rPr lang="en-US" sz="2200">
                <a:latin typeface="Helvetica Neue"/>
                <a:ea typeface="Helvetica Neue"/>
                <a:cs typeface="Helvetica Neue"/>
                <a:sym typeface="Helvetica Neue"/>
              </a:rPr>
              <a:t> pour la formation de Bliss-mots. </a:t>
            </a:r>
            <a:r>
              <a:rPr lang="en-US" sz="2200" err="1">
                <a:latin typeface="Helvetica Neue"/>
                <a:ea typeface="Helvetica Neue"/>
                <a:cs typeface="Helvetica Neue"/>
                <a:sym typeface="Helvetica Neue"/>
              </a:rPr>
              <a:t>Ils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sont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appelés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règles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fondamentales</a:t>
            </a:r>
            <a:r>
              <a:rPr lang="en-US" sz="2200">
                <a:latin typeface="Helvetica Neue"/>
                <a:ea typeface="Helvetica Neue"/>
                <a:cs typeface="Helvetica Neue"/>
                <a:sym typeface="Helvetica Neue"/>
              </a:rPr>
              <a:t> et se </a:t>
            </a:r>
            <a:r>
              <a:rPr lang="en-US" sz="2200" err="1">
                <a:latin typeface="Helvetica Neue"/>
                <a:ea typeface="Helvetica Neue"/>
                <a:cs typeface="Helvetica Neue"/>
                <a:sym typeface="Helvetica Neue"/>
              </a:rPr>
              <a:t>trouvent</a:t>
            </a:r>
            <a:r>
              <a:rPr lang="en-US" sz="2200">
                <a:latin typeface="Helvetica Neue"/>
                <a:ea typeface="Helvetica Neue"/>
                <a:cs typeface="Helvetica Neue"/>
                <a:sym typeface="Helvetica Neue"/>
              </a:rPr>
              <a:t> sur le site Web de BCI </a:t>
            </a:r>
            <a:r>
              <a:rPr lang="en-US" sz="2200" err="1">
                <a:latin typeface="Helvetica Neue"/>
                <a:ea typeface="Helvetica Neue"/>
                <a:cs typeface="Helvetica Neue"/>
                <a:sym typeface="Helvetica Neue"/>
              </a:rPr>
              <a:t>blissymbolics.org</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Voici</a:t>
            </a:r>
            <a:r>
              <a:rPr lang="en-US" sz="2200">
                <a:latin typeface="Helvetica Neue"/>
                <a:ea typeface="Helvetica Neue"/>
                <a:cs typeface="Helvetica Neue"/>
                <a:sym typeface="Helvetica Neue"/>
              </a:rPr>
              <a:t> les </a:t>
            </a:r>
            <a:r>
              <a:rPr lang="en-US" sz="2200" err="1">
                <a:latin typeface="Helvetica Neue"/>
                <a:ea typeface="Helvetica Neue"/>
                <a:cs typeface="Helvetica Neue"/>
                <a:sym typeface="Helvetica Neue"/>
              </a:rPr>
              <a:t>personnages</a:t>
            </a:r>
            <a:r>
              <a:rPr lang="en-US" sz="2200">
                <a:latin typeface="Helvetica Neue"/>
                <a:ea typeface="Helvetica Neue"/>
                <a:cs typeface="Helvetica Neue"/>
                <a:sym typeface="Helvetica Neue"/>
              </a:rPr>
              <a:t> de Bliss </a:t>
            </a:r>
            <a:r>
              <a:rPr lang="en-US" sz="2200" err="1">
                <a:latin typeface="Helvetica Neue"/>
                <a:ea typeface="Helvetica Neue"/>
                <a:cs typeface="Helvetica Neue"/>
                <a:sym typeface="Helvetica Neue"/>
              </a:rPr>
              <a:t>séquencés</a:t>
            </a:r>
            <a:r>
              <a:rPr lang="en-US" sz="2200">
                <a:latin typeface="Helvetica Neue"/>
                <a:ea typeface="Helvetica Neue"/>
                <a:cs typeface="Helvetica Neue"/>
                <a:sym typeface="Helvetica Neue"/>
              </a:rPr>
              <a:t> dans « </a:t>
            </a:r>
            <a:r>
              <a:rPr lang="en-US" sz="2200" err="1">
                <a:latin typeface="Helvetica Neue"/>
                <a:ea typeface="Helvetica Neue"/>
                <a:cs typeface="Helvetica Neue"/>
                <a:sym typeface="Helvetica Neue"/>
              </a:rPr>
              <a:t>l’école</a:t>
            </a:r>
            <a:r>
              <a:rPr lang="en-US" sz="2200">
                <a:latin typeface="Helvetica Neue"/>
                <a:ea typeface="Helvetica Neue"/>
                <a:cs typeface="Helvetica Neue"/>
                <a:sym typeface="Helvetica Neue"/>
              </a:rPr>
              <a:t>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Voici</a:t>
            </a:r>
            <a:r>
              <a:rPr lang="en-US"/>
              <a:t> un </a:t>
            </a:r>
            <a:r>
              <a:rPr lang="en-US" err="1"/>
              <a:t>exemple</a:t>
            </a:r>
            <a:r>
              <a:rPr lang="en-US"/>
              <a:t> de </a:t>
            </a:r>
            <a:r>
              <a:rPr lang="en-US" err="1"/>
              <a:t>personnages</a:t>
            </a:r>
            <a:r>
              <a:rPr lang="en-US"/>
              <a:t> Bliss </a:t>
            </a:r>
            <a:r>
              <a:rPr lang="en-US" err="1"/>
              <a:t>fournissant</a:t>
            </a:r>
            <a:r>
              <a:rPr lang="en-US"/>
              <a:t> le </a:t>
            </a:r>
            <a:r>
              <a:rPr lang="en-US" err="1"/>
              <a:t>sens</a:t>
            </a:r>
            <a:r>
              <a:rPr lang="en-US"/>
              <a:t> des mots Bliss « </a:t>
            </a:r>
            <a:r>
              <a:rPr lang="en-US" err="1"/>
              <a:t>maison</a:t>
            </a:r>
            <a:r>
              <a:rPr lang="en-US"/>
              <a:t> » et « grange ».</a:t>
            </a:r>
            <a:endParaRPr/>
          </a:p>
        </p:txBody>
      </p:sp>
      <p:sp>
        <p:nvSpPr>
          <p:cNvPr id="248" name="Google Shape;24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7" name="Google Shape;267;p1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Ici</a:t>
            </a:r>
            <a:r>
              <a:rPr lang="en-US"/>
              <a:t>, les bliss-</a:t>
            </a:r>
            <a:r>
              <a:rPr lang="en-US" err="1"/>
              <a:t>caractères</a:t>
            </a:r>
            <a:r>
              <a:rPr lang="en-US"/>
              <a:t> qui « </a:t>
            </a:r>
            <a:r>
              <a:rPr lang="en-US" err="1"/>
              <a:t>épeler</a:t>
            </a:r>
            <a:r>
              <a:rPr lang="en-US"/>
              <a:t> » « langue » et « Blissymbol » </a:t>
            </a:r>
            <a:r>
              <a:rPr lang="en-US" err="1"/>
              <a:t>sont</a:t>
            </a:r>
            <a:r>
              <a:rPr lang="en-US"/>
              <a:t> </a:t>
            </a:r>
            <a:r>
              <a:rPr lang="en-US" err="1"/>
              <a:t>démontrés</a:t>
            </a:r>
            <a:r>
              <a:rPr lang="en-US"/>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Maintenant</a:t>
            </a:r>
            <a:r>
              <a:rPr lang="en-US"/>
              <a:t>, je </a:t>
            </a:r>
            <a:r>
              <a:rPr lang="en-US" err="1"/>
              <a:t>voudrais</a:t>
            </a:r>
            <a:r>
              <a:rPr lang="en-US"/>
              <a:t> </a:t>
            </a:r>
            <a:r>
              <a:rPr lang="en-US" err="1"/>
              <a:t>vous</a:t>
            </a:r>
            <a:r>
              <a:rPr lang="en-US"/>
              <a:t> </a:t>
            </a:r>
            <a:r>
              <a:rPr lang="en-US" err="1"/>
              <a:t>présenter</a:t>
            </a:r>
            <a:r>
              <a:rPr lang="en-US"/>
              <a:t> </a:t>
            </a:r>
            <a:r>
              <a:rPr lang="en-US" err="1"/>
              <a:t>quelques</a:t>
            </a:r>
            <a:r>
              <a:rPr lang="en-US"/>
              <a:t> </a:t>
            </a:r>
            <a:r>
              <a:rPr lang="en-US" err="1"/>
              <a:t>stratégies</a:t>
            </a:r>
            <a:r>
              <a:rPr lang="en-US"/>
              <a:t> Bliss.</a:t>
            </a:r>
            <a:endParaRPr/>
          </a:p>
        </p:txBody>
      </p:sp>
      <p:sp>
        <p:nvSpPr>
          <p:cNvPr id="290" name="Google Shape;29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8" name="Google Shape;298;p2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Il y a </a:t>
            </a:r>
            <a:r>
              <a:rPr lang="en-US" sz="2200" err="1">
                <a:latin typeface="Helvetica Neue"/>
                <a:ea typeface="Helvetica Neue"/>
                <a:cs typeface="Helvetica Neue"/>
                <a:sym typeface="Helvetica Neue"/>
              </a:rPr>
              <a:t>d’abord</a:t>
            </a:r>
            <a:r>
              <a:rPr lang="en-US" sz="2200">
                <a:latin typeface="Helvetica Neue"/>
                <a:ea typeface="Helvetica Neue"/>
                <a:cs typeface="Helvetica Neue"/>
                <a:sym typeface="Helvetica Neue"/>
              </a:rPr>
              <a:t> les </a:t>
            </a:r>
            <a:r>
              <a:rPr lang="en-US" sz="2200" err="1">
                <a:latin typeface="Helvetica Neue"/>
                <a:ea typeface="Helvetica Neue"/>
                <a:cs typeface="Helvetica Neue"/>
                <a:sym typeface="Helvetica Neue"/>
              </a:rPr>
              <a:t>stratégies</a:t>
            </a:r>
            <a:r>
              <a:rPr lang="en-US" sz="2200">
                <a:latin typeface="Helvetica Neue"/>
                <a:ea typeface="Helvetica Neue"/>
                <a:cs typeface="Helvetica Neue"/>
                <a:sym typeface="Helvetica Neue"/>
              </a:rPr>
              <a:t> de </a:t>
            </a:r>
            <a:r>
              <a:rPr lang="en-US" sz="2200" err="1">
                <a:latin typeface="Helvetica Neue"/>
                <a:ea typeface="Helvetica Neue"/>
                <a:cs typeface="Helvetica Neue"/>
                <a:sym typeface="Helvetica Neue"/>
              </a:rPr>
              <a:t>grammaire</a:t>
            </a:r>
            <a:r>
              <a:rPr lang="en-US" sz="2200">
                <a:latin typeface="Helvetica Neue"/>
                <a:ea typeface="Helvetica Neue"/>
                <a:cs typeface="Helvetica Neue"/>
                <a:sym typeface="Helvetica Neue"/>
              </a:rPr>
              <a:t> anglaise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1" name="Google Shape;311;p2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Une diapositive </a:t>
            </a:r>
            <a:r>
              <a:rPr lang="en-US" sz="2200" err="1">
                <a:latin typeface="Helvetica Neue"/>
                <a:ea typeface="Helvetica Neue"/>
                <a:cs typeface="Helvetica Neue"/>
                <a:sym typeface="Helvetica Neue"/>
              </a:rPr>
              <a:t>ultérieure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démontrera</a:t>
            </a:r>
            <a:r>
              <a:rPr lang="en-US" sz="2200">
                <a:latin typeface="Helvetica Neue"/>
                <a:ea typeface="Helvetica Neue"/>
                <a:cs typeface="Helvetica Neue"/>
                <a:sym typeface="Helvetica Neue"/>
              </a:rPr>
              <a:t> le placement des « </a:t>
            </a:r>
            <a:r>
              <a:rPr lang="en-US" sz="2200" err="1">
                <a:latin typeface="Helvetica Neue"/>
                <a:ea typeface="Helvetica Neue"/>
                <a:cs typeface="Helvetica Neue"/>
                <a:sym typeface="Helvetica Neue"/>
              </a:rPr>
              <a:t>stratégies</a:t>
            </a:r>
            <a:r>
              <a:rPr lang="en-US" sz="2200">
                <a:latin typeface="Helvetica Neue"/>
                <a:ea typeface="Helvetica Neue"/>
                <a:cs typeface="Helvetica Neue"/>
                <a:sym typeface="Helvetica Neue"/>
              </a:rPr>
              <a:t> de mots » sur la grille / le clavier BMW.
</a:t>
            </a:r>
            <a:r>
              <a:rPr lang="en-US" sz="2200" err="1">
                <a:latin typeface="Helvetica Neue"/>
                <a:ea typeface="Helvetica Neue"/>
                <a:cs typeface="Helvetica Neue"/>
                <a:sym typeface="Helvetica Neue"/>
              </a:rPr>
              <a:t>Ici</a:t>
            </a:r>
            <a:r>
              <a:rPr lang="en-US" sz="2200">
                <a:latin typeface="Helvetica Neue"/>
                <a:ea typeface="Helvetica Neue"/>
                <a:cs typeface="Helvetica Neue"/>
                <a:sym typeface="Helvetica Neue"/>
              </a:rPr>
              <a:t>, les </a:t>
            </a:r>
            <a:r>
              <a:rPr lang="en-US" sz="2200" err="1">
                <a:latin typeface="Helvetica Neue"/>
                <a:ea typeface="Helvetica Neue"/>
                <a:cs typeface="Helvetica Neue"/>
                <a:sym typeface="Helvetica Neue"/>
              </a:rPr>
              <a:t>stratégies</a:t>
            </a:r>
            <a:r>
              <a:rPr lang="en-US" sz="2200">
                <a:latin typeface="Helvetica Neue"/>
                <a:ea typeface="Helvetica Neue"/>
                <a:cs typeface="Helvetica Neue"/>
                <a:sym typeface="Helvetica Neue"/>
              </a:rPr>
              <a:t> de </a:t>
            </a:r>
            <a:r>
              <a:rPr lang="en-US" sz="2200" err="1">
                <a:latin typeface="Helvetica Neue"/>
                <a:ea typeface="Helvetica Neue"/>
                <a:cs typeface="Helvetica Neue"/>
                <a:sym typeface="Helvetica Neue"/>
              </a:rPr>
              <a:t>grammaire</a:t>
            </a:r>
            <a:r>
              <a:rPr lang="en-US" sz="2200">
                <a:latin typeface="Helvetica Neue"/>
                <a:ea typeface="Helvetica Neue"/>
                <a:cs typeface="Helvetica Neue"/>
                <a:sym typeface="Helvetica Neue"/>
              </a:rPr>
              <a:t> anglaise de base </a:t>
            </a:r>
            <a:r>
              <a:rPr lang="en-US" sz="2200" err="1">
                <a:latin typeface="Helvetica Neue"/>
                <a:ea typeface="Helvetica Neue"/>
                <a:cs typeface="Helvetica Neue"/>
                <a:sym typeface="Helvetica Neue"/>
              </a:rPr>
              <a:t>sont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appliquées</a:t>
            </a:r>
            <a:r>
              <a:rPr lang="en-US" sz="2200">
                <a:latin typeface="Helvetica Neue"/>
                <a:ea typeface="Helvetica Neue"/>
                <a:cs typeface="Helvetica Neue"/>
                <a:sym typeface="Helvetica Neue"/>
              </a:rPr>
              <a:t> aux </a:t>
            </a:r>
            <a:r>
              <a:rPr lang="en-US" sz="2200" err="1">
                <a:latin typeface="Helvetica Neue"/>
                <a:ea typeface="Helvetica Neue"/>
                <a:cs typeface="Helvetica Neue"/>
                <a:sym typeface="Helvetica Neue"/>
              </a:rPr>
              <a:t>verbes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noms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pronoms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adjectifs</a:t>
            </a:r>
            <a:r>
              <a:rPr lang="en-US" sz="2200">
                <a:latin typeface="Helvetica Neue"/>
                <a:ea typeface="Helvetica Neue"/>
                <a:cs typeface="Helvetica Neue"/>
                <a:sym typeface="Helvetica Neue"/>
              </a:rPr>
              <a:t> et </a:t>
            </a:r>
            <a:r>
              <a:rPr lang="en-US" sz="2200" err="1">
                <a:latin typeface="Helvetica Neue"/>
                <a:ea typeface="Helvetica Neue"/>
                <a:cs typeface="Helvetica Neue"/>
                <a:sym typeface="Helvetica Neue"/>
              </a:rPr>
              <a:t>adverbes</a:t>
            </a:r>
            <a:r>
              <a:rPr lang="en-US" sz="2200">
                <a:latin typeface="Helvetica Neue"/>
                <a:ea typeface="Helvetica Neue"/>
                <a:cs typeface="Helvetica Neue"/>
                <a:sym typeface="Helvetica Neue"/>
              </a:rPr>
              <a:t>.
Le point principal </a:t>
            </a:r>
            <a:r>
              <a:rPr lang="en-US" sz="2200" err="1">
                <a:latin typeface="Helvetica Neue"/>
                <a:ea typeface="Helvetica Neue"/>
                <a:cs typeface="Helvetica Neue"/>
                <a:sym typeface="Helvetica Neue"/>
              </a:rPr>
              <a:t>est</a:t>
            </a:r>
            <a:r>
              <a:rPr lang="en-US" sz="2200">
                <a:latin typeface="Helvetica Neue"/>
                <a:ea typeface="Helvetica Neue"/>
                <a:cs typeface="Helvetica Neue"/>
                <a:sym typeface="Helvetica Neue"/>
              </a:rPr>
              <a:t> que les </a:t>
            </a:r>
            <a:r>
              <a:rPr lang="en-US" sz="2200" err="1">
                <a:latin typeface="Helvetica Neue"/>
                <a:ea typeface="Helvetica Neue"/>
                <a:cs typeface="Helvetica Neue"/>
                <a:sym typeface="Helvetica Neue"/>
              </a:rPr>
              <a:t>complexités</a:t>
            </a:r>
            <a:r>
              <a:rPr lang="en-US" sz="2200">
                <a:latin typeface="Helvetica Neue"/>
                <a:ea typeface="Helvetica Neue"/>
                <a:cs typeface="Helvetica Neue"/>
                <a:sym typeface="Helvetica Neue"/>
              </a:rPr>
              <a:t> de </a:t>
            </a:r>
            <a:r>
              <a:rPr lang="en-US" sz="2200" err="1">
                <a:latin typeface="Helvetica Neue"/>
                <a:ea typeface="Helvetica Neue"/>
                <a:cs typeface="Helvetica Neue"/>
                <a:sym typeface="Helvetica Neue"/>
              </a:rPr>
              <a:t>l’anglais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ou</a:t>
            </a:r>
            <a:r>
              <a:rPr lang="en-US" sz="2200">
                <a:latin typeface="Helvetica Neue"/>
                <a:ea typeface="Helvetica Neue"/>
                <a:cs typeface="Helvetica Neue"/>
                <a:sym typeface="Helvetica Neue"/>
              </a:rPr>
              <a:t> de </a:t>
            </a:r>
            <a:r>
              <a:rPr lang="en-US" sz="2200" err="1">
                <a:latin typeface="Helvetica Neue"/>
                <a:ea typeface="Helvetica Neue"/>
                <a:cs typeface="Helvetica Neue"/>
                <a:sym typeface="Helvetica Neue"/>
              </a:rPr>
              <a:t>toute</a:t>
            </a:r>
            <a:r>
              <a:rPr lang="en-US" sz="2200">
                <a:latin typeface="Helvetica Neue"/>
                <a:ea typeface="Helvetica Neue"/>
                <a:cs typeface="Helvetica Neue"/>
                <a:sym typeface="Helvetica Neue"/>
              </a:rPr>
              <a:t> langue </a:t>
            </a:r>
            <a:r>
              <a:rPr lang="en-US" sz="2200" err="1">
                <a:latin typeface="Helvetica Neue"/>
                <a:ea typeface="Helvetica Neue"/>
                <a:cs typeface="Helvetica Neue"/>
                <a:sym typeface="Helvetica Neue"/>
              </a:rPr>
              <a:t>parlée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peuvent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être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accommodées</a:t>
            </a:r>
            <a:r>
              <a:rPr lang="en-US" sz="2200">
                <a:latin typeface="Helvetica Neue"/>
                <a:ea typeface="Helvetica Neue"/>
                <a:cs typeface="Helvetica Neue"/>
                <a:sym typeface="Helvetica Neue"/>
              </a:rPr>
              <a:t> dans </a:t>
            </a:r>
            <a:r>
              <a:rPr lang="en-US" sz="2200" err="1">
                <a:latin typeface="Helvetica Neue"/>
                <a:ea typeface="Helvetica Neue"/>
                <a:cs typeface="Helvetica Neue"/>
                <a:sym typeface="Helvetica Neue"/>
              </a:rPr>
              <a:t>Blissymbolics</a:t>
            </a:r>
            <a:r>
              <a:rPr lang="en-US" sz="2200">
                <a:latin typeface="Helvetica Neue"/>
                <a:ea typeface="Helvetica Neue"/>
                <a:cs typeface="Helvetica Neue"/>
                <a:sym typeface="Helvetica Neue"/>
              </a:rPr>
              <a:t>.</a:t>
            </a:r>
            <a:endParaRPr sz="2200">
              <a:latin typeface="Helvetica Neue"/>
              <a:ea typeface="Helvetica Neue"/>
              <a:cs typeface="Helvetica Neue"/>
              <a:sym typeface="Helvetica Neue"/>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2" name="Google Shape;322;p2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err="1">
                <a:latin typeface="Helvetica Neue"/>
                <a:ea typeface="Helvetica Neue"/>
                <a:cs typeface="Helvetica Neue"/>
                <a:sym typeface="Helvetica Neue"/>
              </a:rPr>
              <a:t>Chaque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stratégie</a:t>
            </a:r>
            <a:r>
              <a:rPr lang="en-US" sz="2200">
                <a:latin typeface="Helvetica Neue"/>
                <a:ea typeface="Helvetica Neue"/>
                <a:cs typeface="Helvetica Neue"/>
                <a:sym typeface="Helvetica Neue"/>
              </a:rPr>
              <a:t> a </a:t>
            </a:r>
            <a:r>
              <a:rPr lang="en-US" sz="2200" err="1">
                <a:latin typeface="Helvetica Neue"/>
                <a:ea typeface="Helvetica Neue"/>
                <a:cs typeface="Helvetica Neue"/>
                <a:sym typeface="Helvetica Neue"/>
              </a:rPr>
              <a:t>une</a:t>
            </a:r>
            <a:r>
              <a:rPr lang="en-US" sz="2200">
                <a:latin typeface="Helvetica Neue"/>
                <a:ea typeface="Helvetica Neue"/>
                <a:cs typeface="Helvetica Neue"/>
                <a:sym typeface="Helvetica Neue"/>
              </a:rPr>
              <a:t> justification </a:t>
            </a:r>
            <a:r>
              <a:rPr lang="en-US" sz="2200" err="1">
                <a:latin typeface="Helvetica Neue"/>
                <a:ea typeface="Helvetica Neue"/>
                <a:cs typeface="Helvetica Neue"/>
                <a:sym typeface="Helvetica Neue"/>
              </a:rPr>
              <a:t>sémantique</a:t>
            </a:r>
            <a:r>
              <a:rPr lang="en-US" sz="2200">
                <a:latin typeface="Helvetica Neue"/>
                <a:ea typeface="Helvetica Neue"/>
                <a:cs typeface="Helvetica Neue"/>
                <a:sym typeface="Helvetica Neue"/>
              </a:rPr>
              <a:t>.
Le </a:t>
            </a:r>
            <a:r>
              <a:rPr lang="en-US" sz="2200" err="1">
                <a:latin typeface="Helvetica Neue"/>
                <a:ea typeface="Helvetica Neue"/>
                <a:cs typeface="Helvetica Neue"/>
                <a:sym typeface="Helvetica Neue"/>
              </a:rPr>
              <a:t>pluriel</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est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lié</a:t>
            </a:r>
            <a:r>
              <a:rPr lang="en-US" sz="2200">
                <a:latin typeface="Helvetica Neue"/>
                <a:ea typeface="Helvetica Neue"/>
                <a:cs typeface="Helvetica Neue"/>
                <a:sym typeface="Helvetica Neue"/>
              </a:rPr>
              <a:t> au Blissymbol pour la multiplication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Voici</a:t>
            </a:r>
            <a:r>
              <a:rPr lang="en-US"/>
              <a:t> les </a:t>
            </a:r>
            <a:r>
              <a:rPr lang="en-US" err="1"/>
              <a:t>personnages</a:t>
            </a:r>
            <a:r>
              <a:rPr lang="en-US"/>
              <a:t> de Bliss pour </a:t>
            </a:r>
            <a:r>
              <a:rPr lang="en-US" err="1"/>
              <a:t>désigner</a:t>
            </a:r>
            <a:r>
              <a:rPr lang="en-US"/>
              <a:t> le passé, le </a:t>
            </a:r>
            <a:r>
              <a:rPr lang="en-US" err="1"/>
              <a:t>présent</a:t>
            </a:r>
            <a:r>
              <a:rPr lang="en-US"/>
              <a:t> et le </a:t>
            </a:r>
            <a:r>
              <a:rPr lang="en-US" err="1"/>
              <a:t>futur</a:t>
            </a:r>
            <a:r>
              <a:rPr lang="en-US"/>
              <a:t>.</a:t>
            </a:r>
            <a:endParaRPr/>
          </a:p>
        </p:txBody>
      </p:sp>
      <p:sp>
        <p:nvSpPr>
          <p:cNvPr id="337" name="Google Shape;337;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3" name="Google Shape;353;p2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err="1">
                <a:latin typeface="Helvetica Neue"/>
                <a:ea typeface="Helvetica Neue"/>
                <a:cs typeface="Helvetica Neue"/>
                <a:sym typeface="Helvetica Neue"/>
              </a:rPr>
              <a:t>Ces</a:t>
            </a:r>
            <a:r>
              <a:rPr lang="en-US" sz="2200">
                <a:latin typeface="Helvetica Neue"/>
                <a:ea typeface="Helvetica Neue"/>
                <a:cs typeface="Helvetica Neue"/>
                <a:sym typeface="Helvetica Neue"/>
              </a:rPr>
              <a:t> 2 diapositives </a:t>
            </a:r>
            <a:r>
              <a:rPr lang="en-US" sz="2200" err="1">
                <a:latin typeface="Helvetica Neue"/>
                <a:ea typeface="Helvetica Neue"/>
                <a:cs typeface="Helvetica Neue"/>
                <a:sym typeface="Helvetica Neue"/>
              </a:rPr>
              <a:t>montrent</a:t>
            </a:r>
            <a:r>
              <a:rPr lang="en-US" sz="2200">
                <a:latin typeface="Helvetica Neue"/>
                <a:ea typeface="Helvetica Neue"/>
                <a:cs typeface="Helvetica Neue"/>
                <a:sym typeface="Helvetica Neue"/>
              </a:rPr>
              <a:t> les </a:t>
            </a:r>
            <a:r>
              <a:rPr lang="en-US" sz="2200" err="1">
                <a:latin typeface="Helvetica Neue"/>
                <a:ea typeface="Helvetica Neue"/>
                <a:cs typeface="Helvetica Neue"/>
                <a:sym typeface="Helvetica Neue"/>
              </a:rPr>
              <a:t>nombreuses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formes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verbales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représentées</a:t>
            </a:r>
            <a:r>
              <a:rPr lang="en-US" sz="2200">
                <a:latin typeface="Helvetica Neue"/>
                <a:ea typeface="Helvetica Neue"/>
                <a:cs typeface="Helvetica Neue"/>
                <a:sym typeface="Helvetica Neue"/>
              </a:rPr>
              <a:t> dans Bliss - y </a:t>
            </a:r>
            <a:r>
              <a:rPr lang="en-US" sz="2200" err="1">
                <a:latin typeface="Helvetica Neue"/>
                <a:ea typeface="Helvetica Neue"/>
                <a:cs typeface="Helvetica Neue"/>
                <a:sym typeface="Helvetica Neue"/>
              </a:rPr>
              <a:t>compris</a:t>
            </a:r>
            <a:r>
              <a:rPr lang="en-US" sz="2200">
                <a:latin typeface="Helvetica Neue"/>
                <a:ea typeface="Helvetica Neue"/>
                <a:cs typeface="Helvetica Neue"/>
                <a:sym typeface="Helvetica Neue"/>
              </a:rPr>
              <a:t> le temps, le </a:t>
            </a:r>
            <a:r>
              <a:rPr lang="en-US" sz="2200" err="1">
                <a:latin typeface="Helvetica Neue"/>
                <a:ea typeface="Helvetica Neue"/>
                <a:cs typeface="Helvetica Neue"/>
                <a:sym typeface="Helvetica Neue"/>
              </a:rPr>
              <a:t>passif</a:t>
            </a:r>
            <a:r>
              <a:rPr lang="en-US" sz="2200">
                <a:latin typeface="Helvetica Neue"/>
                <a:ea typeface="Helvetica Neue"/>
                <a:cs typeface="Helvetica Neue"/>
                <a:sym typeface="Helvetica Neue"/>
              </a:rPr>
              <a:t> et le </a:t>
            </a:r>
            <a:r>
              <a:rPr lang="en-US" sz="2200" err="1">
                <a:latin typeface="Helvetica Neue"/>
                <a:ea typeface="Helvetica Neue"/>
                <a:cs typeface="Helvetica Neue"/>
                <a:sym typeface="Helvetica Neue"/>
              </a:rPr>
              <a:t>conditionnel</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2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Continuer avec les </a:t>
            </a:r>
            <a:r>
              <a:rPr lang="en-US" err="1"/>
              <a:t>formes</a:t>
            </a:r>
            <a:r>
              <a:rPr lang="en-US"/>
              <a:t> </a:t>
            </a:r>
            <a:r>
              <a:rPr lang="en-US" err="1"/>
              <a:t>verbales</a:t>
            </a:r>
            <a:r>
              <a:rPr lang="en-US"/>
              <a:t> </a:t>
            </a:r>
            <a:r>
              <a:rPr lang="en-US" err="1"/>
              <a:t>représentées</a:t>
            </a:r>
            <a:r>
              <a:rPr lang="en-US"/>
              <a:t> dans </a:t>
            </a:r>
            <a:r>
              <a:rPr lang="en-US" err="1"/>
              <a:t>Blissymbolics</a:t>
            </a:r>
            <a:r>
              <a:rPr lang="en-US"/>
              <a:t>.</a:t>
            </a:r>
            <a:endParaRPr/>
          </a:p>
        </p:txBody>
      </p:sp>
      <p:sp>
        <p:nvSpPr>
          <p:cNvPr id="391" name="Google Shape;39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2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Voici</a:t>
            </a:r>
            <a:r>
              <a:rPr lang="en-US"/>
              <a:t> les </a:t>
            </a:r>
            <a:r>
              <a:rPr lang="en-US" err="1"/>
              <a:t>pronoms</a:t>
            </a:r>
            <a:r>
              <a:rPr lang="en-US"/>
              <a:t> </a:t>
            </a:r>
            <a:r>
              <a:rPr lang="en-US" err="1"/>
              <a:t>singuliers</a:t>
            </a:r>
            <a:r>
              <a:rPr lang="en-US"/>
              <a:t>.
Pour les </a:t>
            </a:r>
            <a:r>
              <a:rPr lang="en-US" err="1"/>
              <a:t>formes</a:t>
            </a:r>
            <a:r>
              <a:rPr lang="en-US"/>
              <a:t> </a:t>
            </a:r>
            <a:r>
              <a:rPr lang="en-US" err="1"/>
              <a:t>plurielles</a:t>
            </a:r>
            <a:r>
              <a:rPr lang="en-US"/>
              <a:t>, </a:t>
            </a:r>
            <a:r>
              <a:rPr lang="en-US" err="1"/>
              <a:t>l’indicateur</a:t>
            </a:r>
            <a:r>
              <a:rPr lang="en-US"/>
              <a:t> </a:t>
            </a:r>
            <a:r>
              <a:rPr lang="en-US" err="1"/>
              <a:t>pluriel</a:t>
            </a:r>
            <a:r>
              <a:rPr lang="en-US"/>
              <a:t> </a:t>
            </a:r>
            <a:r>
              <a:rPr lang="en-US" err="1"/>
              <a:t>est</a:t>
            </a:r>
            <a:r>
              <a:rPr lang="en-US"/>
              <a:t> </a:t>
            </a:r>
            <a:r>
              <a:rPr lang="en-US" err="1"/>
              <a:t>ajouté</a:t>
            </a:r>
            <a:r>
              <a:rPr lang="en-US"/>
              <a:t>.</a:t>
            </a:r>
            <a:endParaRPr/>
          </a:p>
        </p:txBody>
      </p:sp>
      <p:sp>
        <p:nvSpPr>
          <p:cNvPr id="410" name="Google Shape;410;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6" name="Google Shape;426;p2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Les relations </a:t>
            </a:r>
            <a:r>
              <a:rPr lang="en-US" sz="2200" err="1">
                <a:latin typeface="Helvetica Neue"/>
                <a:ea typeface="Helvetica Neue"/>
                <a:cs typeface="Helvetica Neue"/>
                <a:sym typeface="Helvetica Neue"/>
              </a:rPr>
              <a:t>comme</a:t>
            </a:r>
            <a:r>
              <a:rPr lang="en-US" sz="2200">
                <a:latin typeface="Helvetica Neue"/>
                <a:ea typeface="Helvetica Neue"/>
                <a:cs typeface="Helvetica Neue"/>
                <a:sym typeface="Helvetica Neue"/>
              </a:rPr>
              <a:t> dans </a:t>
            </a:r>
            <a:r>
              <a:rPr lang="en-US" sz="2200" err="1">
                <a:latin typeface="Helvetica Neue"/>
                <a:ea typeface="Helvetica Neue"/>
                <a:cs typeface="Helvetica Neue"/>
                <a:sym typeface="Helvetica Neue"/>
              </a:rPr>
              <a:t>ce</a:t>
            </a:r>
            <a:r>
              <a:rPr lang="en-US" sz="2200">
                <a:latin typeface="Helvetica Neue"/>
                <a:ea typeface="Helvetica Neue"/>
                <a:cs typeface="Helvetica Neue"/>
                <a:sym typeface="Helvetica Neue"/>
              </a:rPr>
              <a:t> petit </a:t>
            </a:r>
            <a:r>
              <a:rPr lang="en-US" sz="2200" err="1">
                <a:latin typeface="Helvetica Neue"/>
                <a:ea typeface="Helvetica Neue"/>
                <a:cs typeface="Helvetica Neue"/>
                <a:sym typeface="Helvetica Neue"/>
              </a:rPr>
              <a:t>exemple</a:t>
            </a:r>
            <a:r>
              <a:rPr lang="en-US" sz="2200">
                <a:latin typeface="Helvetica Neue"/>
                <a:ea typeface="Helvetica Neue"/>
                <a:cs typeface="Helvetica Neue"/>
                <a:sym typeface="Helvetica Neue"/>
              </a:rPr>
              <a:t> de </a:t>
            </a:r>
            <a:r>
              <a:rPr lang="en-US" sz="2200" err="1">
                <a:latin typeface="Helvetica Neue"/>
                <a:ea typeface="Helvetica Neue"/>
                <a:cs typeface="Helvetica Neue"/>
                <a:sym typeface="Helvetica Neue"/>
              </a:rPr>
              <a:t>membres</a:t>
            </a:r>
            <a:r>
              <a:rPr lang="en-US" sz="2200">
                <a:latin typeface="Helvetica Neue"/>
                <a:ea typeface="Helvetica Neue"/>
                <a:cs typeface="Helvetica Neue"/>
                <a:sym typeface="Helvetica Neue"/>
              </a:rPr>
              <a:t> de la </a:t>
            </a:r>
            <a:r>
              <a:rPr lang="en-US" sz="2200" err="1">
                <a:latin typeface="Helvetica Neue"/>
                <a:ea typeface="Helvetica Neue"/>
                <a:cs typeface="Helvetica Neue"/>
                <a:sym typeface="Helvetica Neue"/>
              </a:rPr>
              <a:t>famille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peuvent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être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identifiées</a:t>
            </a:r>
            <a:r>
              <a:rPr lang="en-US" sz="2200">
                <a:latin typeface="Helvetica Neue"/>
                <a:ea typeface="Helvetica Neue"/>
                <a:cs typeface="Helvetica Neue"/>
                <a:sym typeface="Helvetica Neue"/>
              </a:rPr>
              <a:t> tout au long du </a:t>
            </a:r>
            <a:r>
              <a:rPr lang="en-US" sz="2200" err="1">
                <a:latin typeface="Helvetica Neue"/>
                <a:ea typeface="Helvetica Neue"/>
                <a:cs typeface="Helvetica Neue"/>
                <a:sym typeface="Helvetica Neue"/>
              </a:rPr>
              <a:t>vocabulaire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autorisé</a:t>
            </a:r>
            <a:r>
              <a:rPr lang="en-US" sz="2200">
                <a:latin typeface="Helvetica Neue"/>
                <a:ea typeface="Helvetica Neue"/>
                <a:cs typeface="Helvetica Neue"/>
                <a:sym typeface="Helvetica Neue"/>
              </a:rPr>
              <a:t> de plus de 6 000 mots Bliss qui </a:t>
            </a:r>
            <a:r>
              <a:rPr lang="en-US" sz="2200" err="1">
                <a:latin typeface="Helvetica Neue"/>
                <a:ea typeface="Helvetica Neue"/>
                <a:cs typeface="Helvetica Neue"/>
                <a:sym typeface="Helvetica Neue"/>
              </a:rPr>
              <a:t>apparaissent</a:t>
            </a:r>
            <a:r>
              <a:rPr lang="en-US" sz="2200">
                <a:latin typeface="Helvetica Neue"/>
                <a:ea typeface="Helvetica Neue"/>
                <a:cs typeface="Helvetica Neue"/>
                <a:sym typeface="Helvetica Neue"/>
              </a:rPr>
              <a:t> dans le </a:t>
            </a:r>
            <a:r>
              <a:rPr lang="en-US" sz="2200" err="1">
                <a:latin typeface="Helvetica Neue"/>
                <a:ea typeface="Helvetica Neue"/>
                <a:cs typeface="Helvetica Neue"/>
                <a:sym typeface="Helvetica Neue"/>
              </a:rPr>
              <a:t>vocabulaire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autorisé</a:t>
            </a:r>
            <a:r>
              <a:rPr lang="en-US" sz="2200">
                <a:latin typeface="Helvetica Neue"/>
                <a:ea typeface="Helvetica Neue"/>
                <a:cs typeface="Helvetica Neue"/>
                <a:sym typeface="Helvetica Neue"/>
              </a:rPr>
              <a:t>.
Il </a:t>
            </a:r>
            <a:r>
              <a:rPr lang="en-US" sz="2200" err="1">
                <a:latin typeface="Helvetica Neue"/>
                <a:ea typeface="Helvetica Neue"/>
                <a:cs typeface="Helvetica Neue"/>
                <a:sym typeface="Helvetica Neue"/>
              </a:rPr>
              <a:t>existe</a:t>
            </a:r>
            <a:r>
              <a:rPr lang="en-US" sz="2200">
                <a:latin typeface="Helvetica Neue"/>
                <a:ea typeface="Helvetica Neue"/>
                <a:cs typeface="Helvetica Neue"/>
                <a:sym typeface="Helvetica Neue"/>
              </a:rPr>
              <a:t> de </a:t>
            </a:r>
            <a:r>
              <a:rPr lang="en-US" sz="2200" err="1">
                <a:latin typeface="Helvetica Neue"/>
                <a:ea typeface="Helvetica Neue"/>
                <a:cs typeface="Helvetica Neue"/>
                <a:sym typeface="Helvetica Neue"/>
              </a:rPr>
              <a:t>nombreux</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autres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exemples</a:t>
            </a:r>
            <a:r>
              <a:rPr lang="en-US" sz="2200">
                <a:latin typeface="Helvetica Neue"/>
                <a:ea typeface="Helvetica Neue"/>
                <a:cs typeface="Helvetica Neue"/>
                <a:sym typeface="Helvetica Neue"/>
              </a:rPr>
              <a:t> de relations </a:t>
            </a:r>
            <a:r>
              <a:rPr lang="en-US" sz="2200" err="1">
                <a:latin typeface="Helvetica Neue"/>
                <a:ea typeface="Helvetica Neue"/>
                <a:cs typeface="Helvetica Neue"/>
                <a:sym typeface="Helvetica Neue"/>
              </a:rPr>
              <a:t>comme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celles</a:t>
            </a:r>
            <a:r>
              <a:rPr lang="en-US" sz="2200">
                <a:latin typeface="Helvetica Neue"/>
                <a:ea typeface="Helvetica Neue"/>
                <a:cs typeface="Helvetica Neue"/>
                <a:sym typeface="Helvetica Neue"/>
              </a:rPr>
              <a:t>-ci dans les </a:t>
            </a:r>
            <a:r>
              <a:rPr lang="en-US" sz="2200" err="1">
                <a:latin typeface="Helvetica Neue"/>
                <a:ea typeface="Helvetica Neue"/>
                <a:cs typeface="Helvetica Neue"/>
                <a:sym typeface="Helvetica Neue"/>
              </a:rPr>
              <a:t>programmes</a:t>
            </a:r>
            <a:r>
              <a:rPr lang="en-US" sz="2200">
                <a:latin typeface="Helvetica Neue"/>
                <a:ea typeface="Helvetica Neue"/>
                <a:cs typeface="Helvetica Neue"/>
                <a:sym typeface="Helvetica Neue"/>
              </a:rPr>
              <a:t> de formation </a:t>
            </a:r>
            <a:r>
              <a:rPr lang="en-US" sz="2200" err="1">
                <a:latin typeface="Helvetica Neue"/>
                <a:ea typeface="Helvetica Neue"/>
                <a:cs typeface="Helvetica Neue"/>
                <a:sym typeface="Helvetica Neue"/>
              </a:rPr>
              <a:t>disponibles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ligne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Voir</a:t>
            </a:r>
            <a:r>
              <a:rPr lang="en-US" sz="2200">
                <a:latin typeface="Helvetica Neue"/>
                <a:ea typeface="Helvetica Neue"/>
                <a:cs typeface="Helvetica Neue"/>
                <a:sym typeface="Helvetica Neue"/>
              </a:rPr>
              <a:t> le site Web de la BCI.</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9" name="Google Shape;459;p2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En</a:t>
            </a:r>
            <a:r>
              <a:rPr lang="en-US"/>
              <a:t> plus des </a:t>
            </a:r>
            <a:r>
              <a:rPr lang="en-US" err="1"/>
              <a:t>stratégies</a:t>
            </a:r>
            <a:r>
              <a:rPr lang="en-US"/>
              <a:t> de </a:t>
            </a:r>
            <a:r>
              <a:rPr lang="en-US" err="1"/>
              <a:t>grammaire</a:t>
            </a:r>
            <a:r>
              <a:rPr lang="en-US"/>
              <a:t> de langue </a:t>
            </a:r>
            <a:r>
              <a:rPr lang="en-US" err="1"/>
              <a:t>parlée</a:t>
            </a:r>
            <a:r>
              <a:rPr lang="en-US"/>
              <a:t>, il y a des </a:t>
            </a:r>
            <a:r>
              <a:rPr lang="en-US" err="1"/>
              <a:t>stratégies</a:t>
            </a:r>
            <a:r>
              <a:rPr lang="en-US"/>
              <a:t> de Blissymbol qui </a:t>
            </a:r>
            <a:r>
              <a:rPr lang="en-US" err="1"/>
              <a:t>ont</a:t>
            </a:r>
            <a:r>
              <a:rPr lang="en-US"/>
              <a:t> </a:t>
            </a:r>
            <a:r>
              <a:rPr lang="en-US" err="1"/>
              <a:t>été</a:t>
            </a:r>
            <a:r>
              <a:rPr lang="en-US"/>
              <a:t> </a:t>
            </a:r>
            <a:r>
              <a:rPr lang="en-US" err="1"/>
              <a:t>identifiées</a:t>
            </a:r>
            <a:r>
              <a:rPr lang="en-US"/>
              <a:t> que les enfants </a:t>
            </a:r>
            <a:r>
              <a:rPr lang="en-US" err="1"/>
              <a:t>ont</a:t>
            </a:r>
            <a:r>
              <a:rPr lang="en-US"/>
              <a:t> </a:t>
            </a:r>
            <a:r>
              <a:rPr lang="en-US" err="1"/>
              <a:t>appris</a:t>
            </a:r>
            <a:r>
              <a:rPr lang="en-US"/>
              <a:t> et communiqué dans un </a:t>
            </a:r>
            <a:r>
              <a:rPr lang="en-US" err="1"/>
              <a:t>groupe</a:t>
            </a:r>
            <a:r>
              <a:rPr lang="en-US"/>
              <a:t> avec Bliss.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2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Dans </a:t>
            </a:r>
            <a:r>
              <a:rPr lang="en-US" err="1"/>
              <a:t>l’étude</a:t>
            </a:r>
            <a:r>
              <a:rPr lang="en-US"/>
              <a:t> </a:t>
            </a:r>
            <a:r>
              <a:rPr lang="en-US" err="1"/>
              <a:t>d’évaluation</a:t>
            </a:r>
            <a:r>
              <a:rPr lang="en-US"/>
              <a:t> formative, 1974-1976, </a:t>
            </a:r>
            <a:r>
              <a:rPr lang="en-US" err="1"/>
              <a:t>menée</a:t>
            </a:r>
            <a:r>
              <a:rPr lang="en-US"/>
              <a:t> par le Dr Harry Silverman, Shirley McNaughton et Barbara Kates, la </a:t>
            </a:r>
            <a:r>
              <a:rPr lang="en-US" err="1"/>
              <a:t>stratégie</a:t>
            </a:r>
            <a:r>
              <a:rPr lang="en-US"/>
              <a:t> de « </a:t>
            </a:r>
            <a:r>
              <a:rPr lang="en-US" err="1"/>
              <a:t>sens</a:t>
            </a:r>
            <a:r>
              <a:rPr lang="en-US"/>
              <a:t> </a:t>
            </a:r>
            <a:r>
              <a:rPr lang="en-US" err="1"/>
              <a:t>opposé</a:t>
            </a:r>
            <a:r>
              <a:rPr lang="en-US"/>
              <a:t> » et la « </a:t>
            </a:r>
            <a:r>
              <a:rPr lang="en-US" err="1"/>
              <a:t>stratégie</a:t>
            </a:r>
            <a:r>
              <a:rPr lang="en-US"/>
              <a:t> de </a:t>
            </a:r>
            <a:r>
              <a:rPr lang="en-US" err="1"/>
              <a:t>combinaison</a:t>
            </a:r>
            <a:r>
              <a:rPr lang="en-US"/>
              <a:t> » </a:t>
            </a:r>
            <a:r>
              <a:rPr lang="en-US" err="1"/>
              <a:t>ont</a:t>
            </a:r>
            <a:r>
              <a:rPr lang="en-US"/>
              <a:t> </a:t>
            </a:r>
            <a:r>
              <a:rPr lang="en-US" err="1"/>
              <a:t>été</a:t>
            </a:r>
            <a:r>
              <a:rPr lang="en-US"/>
              <a:t> </a:t>
            </a:r>
            <a:r>
              <a:rPr lang="en-US" err="1"/>
              <a:t>identifiées</a:t>
            </a:r>
            <a:r>
              <a:rPr lang="en-US"/>
              <a:t> </a:t>
            </a:r>
            <a:r>
              <a:rPr lang="en-US" err="1"/>
              <a:t>comme</a:t>
            </a:r>
            <a:r>
              <a:rPr lang="en-US"/>
              <a:t> </a:t>
            </a:r>
            <a:r>
              <a:rPr lang="en-US" err="1"/>
              <a:t>étant</a:t>
            </a:r>
            <a:r>
              <a:rPr lang="en-US"/>
              <a:t> </a:t>
            </a:r>
            <a:r>
              <a:rPr lang="en-US" err="1"/>
              <a:t>utilisées</a:t>
            </a:r>
            <a:r>
              <a:rPr lang="en-US"/>
              <a:t> le plus </a:t>
            </a:r>
            <a:r>
              <a:rPr lang="en-US" err="1"/>
              <a:t>souvent</a:t>
            </a:r>
            <a:r>
              <a:rPr lang="en-US"/>
              <a:t>.</a:t>
            </a:r>
            <a:endParaRPr/>
          </a:p>
        </p:txBody>
      </p:sp>
      <p:sp>
        <p:nvSpPr>
          <p:cNvPr id="466" name="Google Shape;466;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3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La </a:t>
            </a:r>
            <a:r>
              <a:rPr lang="en-US" err="1"/>
              <a:t>stratégie</a:t>
            </a:r>
            <a:r>
              <a:rPr lang="en-US"/>
              <a:t> De </a:t>
            </a:r>
            <a:r>
              <a:rPr lang="en-US" err="1"/>
              <a:t>sens</a:t>
            </a:r>
            <a:r>
              <a:rPr lang="en-US"/>
              <a:t> </a:t>
            </a:r>
            <a:r>
              <a:rPr lang="en-US" err="1"/>
              <a:t>opposé</a:t>
            </a:r>
            <a:r>
              <a:rPr lang="en-US"/>
              <a:t> </a:t>
            </a:r>
            <a:r>
              <a:rPr lang="en-US" err="1"/>
              <a:t>est</a:t>
            </a:r>
            <a:r>
              <a:rPr lang="en-US"/>
              <a:t> </a:t>
            </a:r>
            <a:r>
              <a:rPr lang="en-US" err="1"/>
              <a:t>démontrée</a:t>
            </a:r>
            <a:r>
              <a:rPr lang="en-US"/>
              <a:t> avec « </a:t>
            </a:r>
            <a:r>
              <a:rPr lang="en-US" err="1"/>
              <a:t>heureux</a:t>
            </a:r>
            <a:r>
              <a:rPr lang="en-US"/>
              <a:t> » et « triste ». </a:t>
            </a:r>
            <a:r>
              <a:rPr lang="en-US" err="1"/>
              <a:t>L’utilisation</a:t>
            </a:r>
            <a:r>
              <a:rPr lang="en-US"/>
              <a:t> de </a:t>
            </a:r>
            <a:r>
              <a:rPr lang="en-US" err="1"/>
              <a:t>cette</a:t>
            </a:r>
            <a:r>
              <a:rPr lang="en-US"/>
              <a:t> </a:t>
            </a:r>
            <a:r>
              <a:rPr lang="en-US" err="1"/>
              <a:t>stratégie</a:t>
            </a:r>
            <a:r>
              <a:rPr lang="en-US"/>
              <a:t> </a:t>
            </a:r>
            <a:r>
              <a:rPr lang="en-US" err="1"/>
              <a:t>permet</a:t>
            </a:r>
            <a:r>
              <a:rPr lang="en-US"/>
              <a:t> </a:t>
            </a:r>
            <a:r>
              <a:rPr lang="en-US" err="1"/>
              <a:t>à</a:t>
            </a:r>
            <a:r>
              <a:rPr lang="en-US"/>
              <a:t> </a:t>
            </a:r>
            <a:r>
              <a:rPr lang="en-US" err="1"/>
              <a:t>l’utilisateur</a:t>
            </a:r>
            <a:r>
              <a:rPr lang="en-US"/>
              <a:t> de </a:t>
            </a:r>
            <a:r>
              <a:rPr lang="en-US" err="1"/>
              <a:t>gagner</a:t>
            </a:r>
            <a:r>
              <a:rPr lang="en-US"/>
              <a:t> des </a:t>
            </a:r>
            <a:r>
              <a:rPr lang="en-US" err="1"/>
              <a:t>espaces</a:t>
            </a:r>
            <a:r>
              <a:rPr lang="en-US"/>
              <a:t> </a:t>
            </a:r>
            <a:r>
              <a:rPr lang="en-US" err="1"/>
              <a:t>supplémentaires</a:t>
            </a:r>
            <a:r>
              <a:rPr lang="en-US"/>
              <a:t> sur son </a:t>
            </a:r>
            <a:r>
              <a:rPr lang="en-US" err="1"/>
              <a:t>écran</a:t>
            </a:r>
            <a:r>
              <a:rPr lang="en-US"/>
              <a:t> de communication.</a:t>
            </a:r>
            <a:endParaRPr/>
          </a:p>
        </p:txBody>
      </p:sp>
      <p:sp>
        <p:nvSpPr>
          <p:cNvPr id="481" name="Google Shape;481;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3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Voici</a:t>
            </a:r>
            <a:r>
              <a:rPr lang="en-US"/>
              <a:t> un </a:t>
            </a:r>
            <a:r>
              <a:rPr lang="en-US" err="1"/>
              <a:t>exemple</a:t>
            </a:r>
            <a:r>
              <a:rPr lang="en-US"/>
              <a:t> de la « </a:t>
            </a:r>
            <a:r>
              <a:rPr lang="en-US" err="1"/>
              <a:t>stratégie</a:t>
            </a:r>
            <a:r>
              <a:rPr lang="en-US"/>
              <a:t> combiner ». Un </a:t>
            </a:r>
            <a:r>
              <a:rPr lang="en-US" err="1"/>
              <a:t>nouvel</a:t>
            </a:r>
            <a:r>
              <a:rPr lang="en-US"/>
              <a:t> </a:t>
            </a:r>
            <a:r>
              <a:rPr lang="en-US" err="1"/>
              <a:t>élément</a:t>
            </a:r>
            <a:r>
              <a:rPr lang="en-US"/>
              <a:t> de </a:t>
            </a:r>
            <a:r>
              <a:rPr lang="en-US" err="1"/>
              <a:t>vocabulaire</a:t>
            </a:r>
            <a:r>
              <a:rPr lang="en-US"/>
              <a:t> a </a:t>
            </a:r>
            <a:r>
              <a:rPr lang="en-US" err="1"/>
              <a:t>été</a:t>
            </a:r>
            <a:r>
              <a:rPr lang="en-US"/>
              <a:t> </a:t>
            </a:r>
            <a:r>
              <a:rPr lang="en-US" err="1"/>
              <a:t>créé</a:t>
            </a:r>
            <a:r>
              <a:rPr lang="en-US"/>
              <a:t> par </a:t>
            </a:r>
            <a:r>
              <a:rPr lang="en-US" err="1"/>
              <a:t>l’utilisateur</a:t>
            </a:r>
            <a:r>
              <a:rPr lang="en-US"/>
              <a:t> de Bliss pour </a:t>
            </a:r>
            <a:r>
              <a:rPr lang="en-US" err="1"/>
              <a:t>pouvoir</a:t>
            </a:r>
            <a:r>
              <a:rPr lang="en-US"/>
              <a:t> </a:t>
            </a:r>
            <a:r>
              <a:rPr lang="en-US" err="1"/>
              <a:t>exprimer</a:t>
            </a:r>
            <a:r>
              <a:rPr lang="en-US"/>
              <a:t> un </a:t>
            </a:r>
            <a:r>
              <a:rPr lang="en-US" err="1"/>
              <a:t>sens</a:t>
            </a:r>
            <a:r>
              <a:rPr lang="en-US"/>
              <a:t> qui </a:t>
            </a:r>
            <a:r>
              <a:rPr lang="en-US" err="1"/>
              <a:t>n’apparaît</a:t>
            </a:r>
            <a:r>
              <a:rPr lang="en-US"/>
              <a:t> pas sur son </a:t>
            </a:r>
            <a:r>
              <a:rPr lang="en-US" err="1"/>
              <a:t>écran</a:t>
            </a:r>
            <a:r>
              <a:rPr lang="en-US"/>
              <a:t>.</a:t>
            </a:r>
            <a:endParaRPr/>
          </a:p>
        </p:txBody>
      </p:sp>
      <p:sp>
        <p:nvSpPr>
          <p:cNvPr id="500" name="Google Shape;500;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3" name="Google Shape;513;p3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Il </a:t>
            </a:r>
            <a:r>
              <a:rPr lang="en-US" err="1"/>
              <a:t>existe</a:t>
            </a:r>
            <a:r>
              <a:rPr lang="en-US"/>
              <a:t> de </a:t>
            </a:r>
            <a:r>
              <a:rPr lang="en-US" err="1"/>
              <a:t>nombreuses</a:t>
            </a:r>
            <a:r>
              <a:rPr lang="en-US"/>
              <a:t> </a:t>
            </a:r>
            <a:r>
              <a:rPr lang="en-US" err="1"/>
              <a:t>stratégies</a:t>
            </a:r>
            <a:r>
              <a:rPr lang="en-US"/>
              <a:t> que </a:t>
            </a:r>
            <a:r>
              <a:rPr lang="en-US" err="1"/>
              <a:t>l’utilisateur</a:t>
            </a:r>
            <a:r>
              <a:rPr lang="en-US"/>
              <a:t> de Bliss </a:t>
            </a:r>
            <a:r>
              <a:rPr lang="en-US" err="1"/>
              <a:t>en</a:t>
            </a:r>
            <a:r>
              <a:rPr lang="en-US"/>
              <a:t> progression </a:t>
            </a:r>
            <a:r>
              <a:rPr lang="en-US" err="1"/>
              <a:t>peut</a:t>
            </a:r>
            <a:r>
              <a:rPr lang="en-US"/>
              <a:t> </a:t>
            </a:r>
            <a:r>
              <a:rPr lang="en-US" err="1"/>
              <a:t>utiliser</a:t>
            </a:r>
            <a:r>
              <a:rPr lang="en-US"/>
              <a: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9" name="Google Shape;539;p3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Avant de </a:t>
            </a:r>
            <a:r>
              <a:rPr lang="en-US" sz="2200" err="1">
                <a:latin typeface="Helvetica Neue"/>
                <a:ea typeface="Helvetica Neue"/>
                <a:cs typeface="Helvetica Neue"/>
                <a:sym typeface="Helvetica Neue"/>
              </a:rPr>
              <a:t>laisser</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notre</a:t>
            </a:r>
            <a:r>
              <a:rPr lang="en-US" sz="2200">
                <a:latin typeface="Helvetica Neue"/>
                <a:ea typeface="Helvetica Neue"/>
                <a:cs typeface="Helvetica Neue"/>
                <a:sym typeface="Helvetica Neue"/>
              </a:rPr>
              <a:t> court aperçu de </a:t>
            </a:r>
            <a:r>
              <a:rPr lang="en-US" sz="2200" err="1">
                <a:latin typeface="Helvetica Neue"/>
                <a:ea typeface="Helvetica Neue"/>
                <a:cs typeface="Helvetica Neue"/>
                <a:sym typeface="Helvetica Neue"/>
              </a:rPr>
              <a:t>Blissymbolics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voici</a:t>
            </a:r>
            <a:r>
              <a:rPr lang="en-US" sz="2200">
                <a:latin typeface="Helvetica Neue"/>
                <a:ea typeface="Helvetica Neue"/>
                <a:cs typeface="Helvetica Neue"/>
                <a:sym typeface="Helvetica Neue"/>
              </a:rPr>
              <a:t> deux mots Bliss qui </a:t>
            </a:r>
            <a:r>
              <a:rPr lang="en-US" sz="2200" err="1">
                <a:latin typeface="Helvetica Neue"/>
                <a:ea typeface="Helvetica Neue"/>
                <a:cs typeface="Helvetica Neue"/>
                <a:sym typeface="Helvetica Neue"/>
              </a:rPr>
              <a:t>peuvent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être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utiles</a:t>
            </a:r>
            <a:r>
              <a:rPr lang="en-US" sz="2200">
                <a:latin typeface="Helvetica Neue"/>
                <a:ea typeface="Helvetica Neue"/>
                <a:cs typeface="Helvetica Neue"/>
                <a:sym typeface="Helvetica Neue"/>
              </a:rPr>
              <a:t> pour </a:t>
            </a:r>
            <a:r>
              <a:rPr lang="en-US" sz="2200" err="1">
                <a:latin typeface="Helvetica Neue"/>
                <a:ea typeface="Helvetica Neue"/>
                <a:cs typeface="Helvetica Neue"/>
                <a:sym typeface="Helvetica Neue"/>
              </a:rPr>
              <a:t>exprimer</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ses</a:t>
            </a:r>
            <a:r>
              <a:rPr lang="en-US" sz="2200">
                <a:latin typeface="Helvetica Neue"/>
                <a:ea typeface="Helvetica Neue"/>
                <a:cs typeface="Helvetica Neue"/>
                <a:sym typeface="Helvetica Neue"/>
              </a:rPr>
              <a:t> sentiments. Il </a:t>
            </a:r>
            <a:r>
              <a:rPr lang="en-US" sz="2200" err="1">
                <a:latin typeface="Helvetica Neue"/>
                <a:ea typeface="Helvetica Neue"/>
                <a:cs typeface="Helvetica Neue"/>
                <a:sym typeface="Helvetica Neue"/>
              </a:rPr>
              <a:t>peut</a:t>
            </a:r>
            <a:r>
              <a:rPr lang="en-US" sz="2200">
                <a:latin typeface="Helvetica Neue"/>
                <a:ea typeface="Helvetica Neue"/>
                <a:cs typeface="Helvetica Neue"/>
                <a:sym typeface="Helvetica Neue"/>
              </a:rPr>
              <a:t> y </a:t>
            </a:r>
            <a:r>
              <a:rPr lang="en-US" sz="2200" err="1">
                <a:latin typeface="Helvetica Neue"/>
                <a:ea typeface="Helvetica Neue"/>
                <a:cs typeface="Helvetica Neue"/>
                <a:sym typeface="Helvetica Neue"/>
              </a:rPr>
              <a:t>avoir</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autant</a:t>
            </a:r>
            <a:r>
              <a:rPr lang="en-US" sz="2200">
                <a:latin typeface="Helvetica Neue"/>
                <a:ea typeface="Helvetica Neue"/>
                <a:cs typeface="Helvetica Neue"/>
                <a:sym typeface="Helvetica Neue"/>
              </a:rPr>
              <a:t> de points </a:t>
            </a:r>
            <a:r>
              <a:rPr lang="en-US" sz="2200" err="1">
                <a:latin typeface="Helvetica Neue"/>
                <a:ea typeface="Helvetica Neue"/>
                <a:cs typeface="Helvetica Neue"/>
                <a:sym typeface="Helvetica Neue"/>
              </a:rPr>
              <a:t>d’exclamation</a:t>
            </a:r>
            <a:r>
              <a:rPr lang="en-US" sz="2200">
                <a:latin typeface="Helvetica Neue"/>
                <a:ea typeface="Helvetica Neue"/>
                <a:cs typeface="Helvetica Neue"/>
                <a:sym typeface="Helvetica Neue"/>
              </a:rPr>
              <a:t> que </a:t>
            </a:r>
            <a:r>
              <a:rPr lang="en-US" sz="2200" err="1">
                <a:latin typeface="Helvetica Neue"/>
                <a:ea typeface="Helvetica Neue"/>
                <a:cs typeface="Helvetica Neue"/>
                <a:sym typeface="Helvetica Neue"/>
              </a:rPr>
              <a:t>l’on</a:t>
            </a:r>
            <a:r>
              <a:rPr lang="en-US" sz="2200">
                <a:latin typeface="Helvetica Neue"/>
                <a:ea typeface="Helvetica Neue"/>
                <a:cs typeface="Helvetica Neue"/>
                <a:sym typeface="Helvetica Neue"/>
              </a:rPr>
              <a:t> le </a:t>
            </a:r>
            <a:r>
              <a:rPr lang="en-US" sz="2200" err="1">
                <a:latin typeface="Helvetica Neue"/>
                <a:ea typeface="Helvetica Neue"/>
                <a:cs typeface="Helvetica Neue"/>
                <a:sym typeface="Helvetica Neue"/>
              </a:rPr>
              <a:t>souhaite</a:t>
            </a:r>
            <a:r>
              <a:rPr lang="en-US" sz="2200">
                <a:latin typeface="Helvetica Neue"/>
                <a:ea typeface="Helvetica Neue"/>
                <a:cs typeface="Helvetica Neue"/>
                <a:sym typeface="Helvetica Neue"/>
              </a:rPr>
              <a: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54" name="Google Shape;554;p3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Cette</a:t>
            </a:r>
            <a:r>
              <a:rPr lang="en-US"/>
              <a:t> diapositive </a:t>
            </a:r>
            <a:r>
              <a:rPr lang="en-US" err="1"/>
              <a:t>fournit</a:t>
            </a:r>
            <a:r>
              <a:rPr lang="en-US"/>
              <a:t> un </a:t>
            </a:r>
            <a:r>
              <a:rPr lang="en-US" err="1"/>
              <a:t>exemple</a:t>
            </a:r>
            <a:r>
              <a:rPr lang="en-US"/>
              <a:t> de </a:t>
            </a:r>
            <a:r>
              <a:rPr lang="en-US" err="1"/>
              <a:t>Blissymbols</a:t>
            </a:r>
            <a:r>
              <a:rPr lang="en-US"/>
              <a:t> </a:t>
            </a:r>
            <a:r>
              <a:rPr lang="en-US" err="1"/>
              <a:t>tels</a:t>
            </a:r>
            <a:r>
              <a:rPr lang="en-US"/>
              <a:t> </a:t>
            </a:r>
            <a:r>
              <a:rPr lang="en-US" err="1"/>
              <a:t>qu’ils</a:t>
            </a:r>
            <a:r>
              <a:rPr lang="en-US"/>
              <a:t> </a:t>
            </a:r>
            <a:r>
              <a:rPr lang="en-US" err="1"/>
              <a:t>sont</a:t>
            </a:r>
            <a:r>
              <a:rPr lang="en-US"/>
              <a:t> </a:t>
            </a:r>
            <a:r>
              <a:rPr lang="en-US" err="1"/>
              <a:t>apparus</a:t>
            </a:r>
            <a:r>
              <a:rPr lang="en-US"/>
              <a:t> dans un bulletin </a:t>
            </a:r>
            <a:r>
              <a:rPr lang="en-US" err="1"/>
              <a:t>produit</a:t>
            </a:r>
            <a:r>
              <a:rPr lang="en-US"/>
              <a:t> par un </a:t>
            </a:r>
            <a:r>
              <a:rPr lang="en-US" err="1"/>
              <a:t>ami</a:t>
            </a:r>
            <a:r>
              <a:rPr lang="en-US"/>
              <a:t> des </a:t>
            </a:r>
            <a:r>
              <a:rPr lang="en-US" err="1"/>
              <a:t>utilisateurs</a:t>
            </a:r>
            <a:r>
              <a:rPr lang="en-US"/>
              <a:t> de Bliss, Russell </a:t>
            </a:r>
            <a:r>
              <a:rPr lang="en-US" err="1"/>
              <a:t>Ceccini</a:t>
            </a:r>
            <a:r>
              <a:rPr lang="en-US"/>
              <a:t>. Le bulletin </a:t>
            </a:r>
            <a:r>
              <a:rPr lang="en-US" err="1"/>
              <a:t>est</a:t>
            </a:r>
            <a:r>
              <a:rPr lang="en-US"/>
              <a:t> disponible dans les archives </a:t>
            </a:r>
            <a:r>
              <a:rPr lang="en-US" err="1"/>
              <a:t>numériques</a:t>
            </a:r>
            <a:r>
              <a:rPr lang="en-US"/>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3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62" name="Google Shape;562;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p3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Barbara Rush, </a:t>
            </a:r>
            <a:r>
              <a:rPr lang="en-US" err="1"/>
              <a:t>enseignante</a:t>
            </a:r>
            <a:r>
              <a:rPr lang="en-US"/>
              <a:t> de Bliss </a:t>
            </a:r>
            <a:r>
              <a:rPr lang="en-US" err="1"/>
              <a:t>à</a:t>
            </a:r>
            <a:r>
              <a:rPr lang="en-US"/>
              <a:t> Hamilton, </a:t>
            </a:r>
            <a:r>
              <a:rPr lang="en-US" err="1"/>
              <a:t>en</a:t>
            </a:r>
            <a:r>
              <a:rPr lang="en-US"/>
              <a:t> Ontario, communique avec Sean.
Les premiers </a:t>
            </a:r>
            <a:r>
              <a:rPr lang="en-US" err="1"/>
              <a:t>écrans</a:t>
            </a:r>
            <a:r>
              <a:rPr lang="en-US"/>
              <a:t> au Canada </a:t>
            </a:r>
            <a:r>
              <a:rPr lang="en-US" err="1"/>
              <a:t>ont</a:t>
            </a:r>
            <a:r>
              <a:rPr lang="en-US"/>
              <a:t> </a:t>
            </a:r>
            <a:r>
              <a:rPr lang="en-US" err="1"/>
              <a:t>été</a:t>
            </a:r>
            <a:r>
              <a:rPr lang="en-US"/>
              <a:t> </a:t>
            </a:r>
            <a:r>
              <a:rPr lang="en-US" err="1"/>
              <a:t>produits</a:t>
            </a:r>
            <a:r>
              <a:rPr lang="en-US"/>
              <a:t> </a:t>
            </a:r>
            <a:r>
              <a:rPr lang="en-US" err="1"/>
              <a:t>en</a:t>
            </a:r>
            <a:r>
              <a:rPr lang="en-US"/>
              <a:t> tant </a:t>
            </a:r>
            <a:r>
              <a:rPr lang="en-US" err="1"/>
              <a:t>qu’écrans</a:t>
            </a:r>
            <a:r>
              <a:rPr lang="en-US"/>
              <a:t> standard - 100 </a:t>
            </a:r>
            <a:r>
              <a:rPr lang="en-US" err="1"/>
              <a:t>symboles</a:t>
            </a:r>
            <a:r>
              <a:rPr lang="en-US"/>
              <a:t>, 200 </a:t>
            </a:r>
            <a:r>
              <a:rPr lang="en-US" err="1"/>
              <a:t>Blissymbols</a:t>
            </a:r>
            <a:r>
              <a:rPr lang="en-US"/>
              <a:t>, 340 </a:t>
            </a:r>
            <a:r>
              <a:rPr lang="en-US" err="1"/>
              <a:t>Blissymbols</a:t>
            </a:r>
            <a:r>
              <a:rPr lang="en-US"/>
              <a:t>, 400 </a:t>
            </a:r>
            <a:r>
              <a:rPr lang="en-US" err="1"/>
              <a:t>Blissymbols</a:t>
            </a:r>
            <a:r>
              <a:rPr lang="en-US"/>
              <a:t>. </a:t>
            </a:r>
            <a:r>
              <a:rPr lang="en-US" err="1"/>
              <a:t>Ceux</a:t>
            </a:r>
            <a:r>
              <a:rPr lang="en-US"/>
              <a:t>-ci </a:t>
            </a:r>
            <a:r>
              <a:rPr lang="en-US" err="1"/>
              <a:t>ont</a:t>
            </a:r>
            <a:r>
              <a:rPr lang="en-US"/>
              <a:t> </a:t>
            </a:r>
            <a:r>
              <a:rPr lang="en-US" err="1"/>
              <a:t>été</a:t>
            </a:r>
            <a:r>
              <a:rPr lang="en-US"/>
              <a:t> </a:t>
            </a:r>
            <a:r>
              <a:rPr lang="en-US" err="1"/>
              <a:t>précédés</a:t>
            </a:r>
            <a:r>
              <a:rPr lang="en-US"/>
              <a:t> par des flashcards pour les petits tableaux. </a:t>
            </a:r>
            <a:r>
              <a:rPr lang="en-US" err="1"/>
              <a:t>À</a:t>
            </a:r>
            <a:r>
              <a:rPr lang="en-US"/>
              <a:t> la </a:t>
            </a:r>
            <a:r>
              <a:rPr lang="en-US" err="1"/>
              <a:t>troisième</a:t>
            </a:r>
            <a:r>
              <a:rPr lang="en-US"/>
              <a:t> </a:t>
            </a:r>
            <a:r>
              <a:rPr lang="en-US" err="1"/>
              <a:t>année</a:t>
            </a:r>
            <a:r>
              <a:rPr lang="en-US"/>
              <a:t>, Blissymbol timbres appliqués </a:t>
            </a:r>
            <a:r>
              <a:rPr lang="en-US" err="1"/>
              <a:t>à</a:t>
            </a:r>
            <a:r>
              <a:rPr lang="en-US"/>
              <a:t> des grilles </a:t>
            </a:r>
            <a:r>
              <a:rPr lang="en-US" err="1"/>
              <a:t>vierges</a:t>
            </a:r>
            <a:r>
              <a:rPr lang="en-US"/>
              <a:t> </a:t>
            </a:r>
            <a:r>
              <a:rPr lang="en-US" err="1"/>
              <a:t>ont</a:t>
            </a:r>
            <a:r>
              <a:rPr lang="en-US"/>
              <a:t> </a:t>
            </a:r>
            <a:r>
              <a:rPr lang="en-US" err="1"/>
              <a:t>été</a:t>
            </a:r>
            <a:r>
              <a:rPr lang="en-US"/>
              <a:t> </a:t>
            </a:r>
            <a:r>
              <a:rPr lang="en-US" err="1"/>
              <a:t>introduits</a:t>
            </a:r>
            <a:r>
              <a:rPr lang="en-US"/>
              <a:t>, de </a:t>
            </a:r>
            <a:r>
              <a:rPr lang="en-US" err="1"/>
              <a:t>sorte</a:t>
            </a:r>
            <a:r>
              <a:rPr lang="en-US"/>
              <a:t> que les </a:t>
            </a:r>
            <a:r>
              <a:rPr lang="en-US" err="1"/>
              <a:t>affichages</a:t>
            </a:r>
            <a:r>
              <a:rPr lang="en-US"/>
              <a:t> </a:t>
            </a:r>
            <a:r>
              <a:rPr lang="en-US" err="1"/>
              <a:t>pourraient</a:t>
            </a:r>
            <a:r>
              <a:rPr lang="en-US"/>
              <a:t> </a:t>
            </a:r>
            <a:r>
              <a:rPr lang="en-US" err="1"/>
              <a:t>être</a:t>
            </a:r>
            <a:r>
              <a:rPr lang="en-US"/>
              <a:t> </a:t>
            </a:r>
            <a:r>
              <a:rPr lang="en-US" err="1"/>
              <a:t>individualisés</a:t>
            </a:r>
            <a:r>
              <a:rPr lang="en-US"/>
              <a:t> pour </a:t>
            </a:r>
            <a:r>
              <a:rPr lang="en-US" err="1"/>
              <a:t>répondre</a:t>
            </a:r>
            <a:r>
              <a:rPr lang="en-US"/>
              <a:t> aux </a:t>
            </a:r>
            <a:r>
              <a:rPr lang="en-US" err="1"/>
              <a:t>besoins</a:t>
            </a:r>
            <a:r>
              <a:rPr lang="en-US"/>
              <a:t> - </a:t>
            </a:r>
            <a:r>
              <a:rPr lang="en-US" err="1"/>
              <a:t>à</a:t>
            </a:r>
            <a:r>
              <a:rPr lang="en-US"/>
              <a:t> la </a:t>
            </a:r>
            <a:r>
              <a:rPr lang="en-US" err="1"/>
              <a:t>fois</a:t>
            </a:r>
            <a:r>
              <a:rPr lang="en-US"/>
              <a:t> </a:t>
            </a:r>
            <a:r>
              <a:rPr lang="en-US" err="1"/>
              <a:t>cognitifs</a:t>
            </a:r>
            <a:r>
              <a:rPr lang="en-US"/>
              <a:t> et physiques - de </a:t>
            </a:r>
            <a:r>
              <a:rPr lang="en-US" err="1"/>
              <a:t>l’utilisateur</a:t>
            </a:r>
            <a:r>
              <a:rPr lang="en-US"/>
              <a:t> Bliss.</a:t>
            </a:r>
            <a:endParaRPr/>
          </a:p>
        </p:txBody>
      </p:sp>
      <p:sp>
        <p:nvSpPr>
          <p:cNvPr id="573" name="Google Shape;573;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3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De </a:t>
            </a:r>
            <a:r>
              <a:rPr lang="en-US" err="1"/>
              <a:t>nombreux</a:t>
            </a:r>
            <a:r>
              <a:rPr lang="en-US"/>
              <a:t> types de </a:t>
            </a:r>
            <a:r>
              <a:rPr lang="en-US" err="1"/>
              <a:t>technologie</a:t>
            </a:r>
            <a:r>
              <a:rPr lang="en-US"/>
              <a:t> </a:t>
            </a:r>
            <a:r>
              <a:rPr lang="en-US" err="1"/>
              <a:t>ont</a:t>
            </a:r>
            <a:r>
              <a:rPr lang="en-US"/>
              <a:t> </a:t>
            </a:r>
            <a:r>
              <a:rPr lang="en-US" err="1"/>
              <a:t>été</a:t>
            </a:r>
            <a:r>
              <a:rPr lang="en-US"/>
              <a:t> </a:t>
            </a:r>
            <a:r>
              <a:rPr lang="en-US" err="1"/>
              <a:t>explorés</a:t>
            </a:r>
            <a:r>
              <a:rPr lang="en-US"/>
              <a:t>.</a:t>
            </a:r>
            <a:endParaRPr/>
          </a:p>
        </p:txBody>
      </p:sp>
      <p:sp>
        <p:nvSpPr>
          <p:cNvPr id="581" name="Google Shape;581;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3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Voici</a:t>
            </a:r>
            <a:r>
              <a:rPr lang="en-US"/>
              <a:t> un </a:t>
            </a:r>
            <a:r>
              <a:rPr lang="en-US" err="1"/>
              <a:t>affichage</a:t>
            </a:r>
            <a:r>
              <a:rPr lang="en-US"/>
              <a:t> « rouleau » attaché </a:t>
            </a:r>
            <a:r>
              <a:rPr lang="en-US" err="1"/>
              <a:t>à</a:t>
            </a:r>
            <a:r>
              <a:rPr lang="en-US"/>
              <a:t> un </a:t>
            </a:r>
            <a:r>
              <a:rPr lang="en-US" err="1"/>
              <a:t>déambulateur</a:t>
            </a:r>
            <a:r>
              <a:rPr lang="en-US"/>
              <a:t>.</a:t>
            </a:r>
            <a:endParaRPr/>
          </a:p>
        </p:txBody>
      </p:sp>
      <p:sp>
        <p:nvSpPr>
          <p:cNvPr id="591" name="Google Shape;591;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3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Voici</a:t>
            </a:r>
            <a:r>
              <a:rPr lang="en-US"/>
              <a:t> </a:t>
            </a:r>
            <a:r>
              <a:rPr lang="en-US" err="1"/>
              <a:t>une</a:t>
            </a:r>
            <a:r>
              <a:rPr lang="en-US"/>
              <a:t> première version d’un </a:t>
            </a:r>
            <a:r>
              <a:rPr lang="en-US" err="1"/>
              <a:t>affichage</a:t>
            </a:r>
            <a:r>
              <a:rPr lang="en-US"/>
              <a:t> de 200 </a:t>
            </a:r>
            <a:r>
              <a:rPr lang="en-US" err="1"/>
              <a:t>symboles</a:t>
            </a:r>
            <a:r>
              <a:rPr lang="en-US"/>
              <a:t> </a:t>
            </a:r>
            <a:r>
              <a:rPr lang="en-US" err="1"/>
              <a:t>utilisé</a:t>
            </a:r>
            <a:r>
              <a:rPr lang="en-US"/>
              <a:t> par un </a:t>
            </a:r>
            <a:r>
              <a:rPr lang="en-US" err="1"/>
              <a:t>utilisateur</a:t>
            </a:r>
            <a:r>
              <a:rPr lang="en-US"/>
              <a:t> de Bliss qui </a:t>
            </a:r>
            <a:r>
              <a:rPr lang="en-US" err="1"/>
              <a:t>scanne</a:t>
            </a:r>
            <a:r>
              <a:rPr lang="en-US"/>
              <a:t> la grille pour </a:t>
            </a:r>
            <a:r>
              <a:rPr lang="en-US" err="1"/>
              <a:t>produire</a:t>
            </a:r>
            <a:r>
              <a:rPr lang="en-US"/>
              <a:t> </a:t>
            </a:r>
            <a:r>
              <a:rPr lang="en-US" err="1"/>
              <a:t>une</a:t>
            </a:r>
            <a:r>
              <a:rPr lang="en-US"/>
              <a:t> </a:t>
            </a:r>
            <a:r>
              <a:rPr lang="en-US" err="1"/>
              <a:t>séquence</a:t>
            </a:r>
            <a:r>
              <a:rPr lang="en-US"/>
              <a:t> de </a:t>
            </a:r>
            <a:r>
              <a:rPr lang="en-US" err="1"/>
              <a:t>Blissymbols</a:t>
            </a:r>
            <a:r>
              <a:rPr lang="en-US"/>
              <a:t>.</a:t>
            </a:r>
            <a:endParaRPr/>
          </a:p>
        </p:txBody>
      </p:sp>
      <p:sp>
        <p:nvSpPr>
          <p:cNvPr id="599" name="Google Shape;599;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4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Voici</a:t>
            </a:r>
            <a:r>
              <a:rPr lang="en-US"/>
              <a:t> </a:t>
            </a:r>
            <a:r>
              <a:rPr lang="en-US" err="1"/>
              <a:t>une</a:t>
            </a:r>
            <a:r>
              <a:rPr lang="en-US"/>
              <a:t> première exposition </a:t>
            </a:r>
            <a:r>
              <a:rPr lang="en-US" err="1"/>
              <a:t>produite</a:t>
            </a:r>
            <a:r>
              <a:rPr lang="en-US"/>
              <a:t> par la </a:t>
            </a:r>
            <a:r>
              <a:rPr lang="en-US" err="1"/>
              <a:t>société</a:t>
            </a:r>
            <a:r>
              <a:rPr lang="en-US"/>
              <a:t> </a:t>
            </a:r>
            <a:r>
              <a:rPr lang="en-US" err="1"/>
              <a:t>Prentke</a:t>
            </a:r>
            <a:r>
              <a:rPr lang="en-US"/>
              <a:t> </a:t>
            </a:r>
            <a:r>
              <a:rPr lang="en-US" err="1"/>
              <a:t>Romich</a:t>
            </a:r>
            <a:r>
              <a:rPr lang="en-US"/>
              <a:t>. Il </a:t>
            </a:r>
            <a:r>
              <a:rPr lang="en-US" err="1"/>
              <a:t>contient</a:t>
            </a:r>
            <a:r>
              <a:rPr lang="en-US"/>
              <a:t> 100 </a:t>
            </a:r>
            <a:r>
              <a:rPr lang="en-US" err="1"/>
              <a:t>Blissymbols</a:t>
            </a:r>
            <a:r>
              <a:rPr lang="en-US"/>
              <a:t>.</a:t>
            </a:r>
            <a:endParaRPr/>
          </a:p>
        </p:txBody>
      </p:sp>
      <p:sp>
        <p:nvSpPr>
          <p:cNvPr id="607" name="Google Shape;607;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4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Ici</a:t>
            </a:r>
            <a:r>
              <a:rPr lang="en-US"/>
              <a:t>, nous </a:t>
            </a:r>
            <a:r>
              <a:rPr lang="en-US" err="1"/>
              <a:t>voyons</a:t>
            </a:r>
            <a:r>
              <a:rPr lang="en-US"/>
              <a:t> Susan Odell dans les </a:t>
            </a:r>
            <a:r>
              <a:rPr lang="en-US" err="1"/>
              <a:t>années</a:t>
            </a:r>
            <a:r>
              <a:rPr lang="en-US"/>
              <a:t> 80, </a:t>
            </a:r>
            <a:r>
              <a:rPr lang="en-US" err="1"/>
              <a:t>toujours</a:t>
            </a:r>
            <a:r>
              <a:rPr lang="en-US"/>
              <a:t> </a:t>
            </a:r>
            <a:r>
              <a:rPr lang="en-US" err="1"/>
              <a:t>prête</a:t>
            </a:r>
            <a:r>
              <a:rPr lang="en-US"/>
              <a:t> </a:t>
            </a:r>
            <a:r>
              <a:rPr lang="en-US" err="1"/>
              <a:t>à</a:t>
            </a:r>
            <a:r>
              <a:rPr lang="en-US"/>
              <a:t> explorer de </a:t>
            </a:r>
            <a:r>
              <a:rPr lang="en-US" err="1"/>
              <a:t>nouvelles</a:t>
            </a:r>
            <a:r>
              <a:rPr lang="en-US"/>
              <a:t> </a:t>
            </a:r>
            <a:r>
              <a:rPr lang="en-US" err="1"/>
              <a:t>possibilités</a:t>
            </a:r>
            <a:r>
              <a:rPr lang="en-US"/>
              <a:t>.</a:t>
            </a:r>
            <a:endParaRPr/>
          </a:p>
        </p:txBody>
      </p:sp>
      <p:sp>
        <p:nvSpPr>
          <p:cNvPr id="615" name="Google Shape;615;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4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Voici</a:t>
            </a:r>
            <a:r>
              <a:rPr lang="en-US"/>
              <a:t> Susan qui communique avec Shirley. </a:t>
            </a:r>
            <a:r>
              <a:rPr lang="en-US" err="1"/>
              <a:t>Ses</a:t>
            </a:r>
            <a:r>
              <a:rPr lang="en-US"/>
              <a:t> phrases bliss </a:t>
            </a:r>
            <a:r>
              <a:rPr lang="en-US" err="1"/>
              <a:t>pourraient</a:t>
            </a:r>
            <a:r>
              <a:rPr lang="en-US"/>
              <a:t> </a:t>
            </a:r>
            <a:r>
              <a:rPr lang="en-US" err="1"/>
              <a:t>être</a:t>
            </a:r>
            <a:r>
              <a:rPr lang="en-US"/>
              <a:t> </a:t>
            </a:r>
            <a:r>
              <a:rPr lang="en-US" err="1"/>
              <a:t>jusqu’à</a:t>
            </a:r>
            <a:r>
              <a:rPr lang="en-US"/>
              <a:t> 13 Bliss-mots longs. Shirley </a:t>
            </a:r>
            <a:r>
              <a:rPr lang="en-US" err="1"/>
              <a:t>avait</a:t>
            </a:r>
            <a:r>
              <a:rPr lang="en-US"/>
              <a:t> </a:t>
            </a:r>
            <a:r>
              <a:rPr lang="en-US" err="1"/>
              <a:t>besoin</a:t>
            </a:r>
            <a:r>
              <a:rPr lang="en-US"/>
              <a:t> de les </a:t>
            </a:r>
            <a:r>
              <a:rPr lang="en-US" err="1"/>
              <a:t>enregistrer</a:t>
            </a:r>
            <a:r>
              <a:rPr lang="en-US"/>
              <a:t>, </a:t>
            </a:r>
            <a:r>
              <a:rPr lang="en-US" err="1"/>
              <a:t>afin</a:t>
            </a:r>
            <a:r>
              <a:rPr lang="en-US"/>
              <a:t> de </a:t>
            </a:r>
            <a:r>
              <a:rPr lang="en-US" err="1"/>
              <a:t>traiter</a:t>
            </a:r>
            <a:r>
              <a:rPr lang="en-US"/>
              <a:t> les phrases </a:t>
            </a:r>
            <a:r>
              <a:rPr lang="en-US" err="1"/>
              <a:t>complètes</a:t>
            </a:r>
            <a:r>
              <a:rPr lang="en-US"/>
              <a:t> et </a:t>
            </a:r>
            <a:r>
              <a:rPr lang="en-US" err="1"/>
              <a:t>longues</a:t>
            </a:r>
            <a:r>
              <a:rPr lang="en-US"/>
              <a:t>.</a:t>
            </a:r>
            <a:endParaRPr/>
          </a:p>
        </p:txBody>
      </p:sp>
      <p:sp>
        <p:nvSpPr>
          <p:cNvPr id="623" name="Google Shape;623;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4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À</a:t>
            </a:r>
            <a:r>
              <a:rPr lang="en-US"/>
              <a:t> la fin des </a:t>
            </a:r>
            <a:r>
              <a:rPr lang="en-US" err="1"/>
              <a:t>années</a:t>
            </a:r>
            <a:r>
              <a:rPr lang="en-US"/>
              <a:t> 1980, la BMW a </a:t>
            </a:r>
            <a:r>
              <a:rPr lang="en-US" err="1"/>
              <a:t>été</a:t>
            </a:r>
            <a:r>
              <a:rPr lang="en-US"/>
              <a:t> </a:t>
            </a:r>
            <a:r>
              <a:rPr lang="en-US" err="1"/>
              <a:t>développée</a:t>
            </a:r>
            <a:r>
              <a:rPr lang="en-US"/>
              <a:t> par </a:t>
            </a:r>
            <a:r>
              <a:rPr lang="en-US" err="1"/>
              <a:t>moi-même</a:t>
            </a:r>
            <a:r>
              <a:rPr lang="en-US"/>
              <a:t>, </a:t>
            </a:r>
            <a:r>
              <a:rPr lang="en-US" err="1"/>
              <a:t>en</a:t>
            </a:r>
            <a:r>
              <a:rPr lang="en-US"/>
              <a:t> collaboration avec Sue Odell et Lee </a:t>
            </a:r>
            <a:r>
              <a:rPr lang="en-US" err="1"/>
              <a:t>Mehrlich</a:t>
            </a:r>
            <a:r>
              <a:rPr lang="en-US"/>
              <a:t> - </a:t>
            </a:r>
            <a:r>
              <a:rPr lang="en-US" err="1"/>
              <a:t>tous</a:t>
            </a:r>
            <a:r>
              <a:rPr lang="en-US"/>
              <a:t> deux des </a:t>
            </a:r>
            <a:r>
              <a:rPr lang="en-US" err="1"/>
              <a:t>utilisateurs</a:t>
            </a:r>
            <a:r>
              <a:rPr lang="en-US"/>
              <a:t> </a:t>
            </a:r>
            <a:r>
              <a:rPr lang="en-US" err="1"/>
              <a:t>compétents</a:t>
            </a:r>
            <a:r>
              <a:rPr lang="en-US"/>
              <a:t> de Bliss, et </a:t>
            </a:r>
            <a:r>
              <a:rPr lang="en-US" err="1"/>
              <a:t>Annalu</a:t>
            </a:r>
            <a:r>
              <a:rPr lang="en-US"/>
              <a:t> Waller, au début de </a:t>
            </a:r>
            <a:r>
              <a:rPr lang="en-US" err="1"/>
              <a:t>sa</a:t>
            </a:r>
            <a:r>
              <a:rPr lang="en-US"/>
              <a:t> </a:t>
            </a:r>
            <a:r>
              <a:rPr lang="en-US" err="1"/>
              <a:t>carrière</a:t>
            </a:r>
            <a:r>
              <a:rPr lang="en-US"/>
              <a:t> dans la </a:t>
            </a:r>
            <a:r>
              <a:rPr lang="en-US" err="1"/>
              <a:t>technologie</a:t>
            </a:r>
            <a:r>
              <a:rPr lang="en-US"/>
              <a:t> </a:t>
            </a:r>
            <a:r>
              <a:rPr lang="en-US" err="1"/>
              <a:t>d’assistance</a:t>
            </a:r>
            <a:r>
              <a:rPr lang="en-US"/>
              <a:t>. La BMW a </a:t>
            </a:r>
            <a:r>
              <a:rPr lang="en-US" err="1"/>
              <a:t>incorporé</a:t>
            </a:r>
            <a:r>
              <a:rPr lang="en-US"/>
              <a:t> les forces de </a:t>
            </a:r>
            <a:r>
              <a:rPr lang="en-US" err="1"/>
              <a:t>Blissymbolics</a:t>
            </a:r>
            <a:r>
              <a:rPr lang="en-US"/>
              <a:t>, </a:t>
            </a:r>
            <a:r>
              <a:rPr lang="en-US" err="1"/>
              <a:t>Minspeak</a:t>
            </a:r>
            <a:r>
              <a:rPr lang="en-US"/>
              <a:t> et Words Strategy.
</a:t>
            </a:r>
            <a:r>
              <a:rPr lang="en-US" err="1"/>
              <a:t>Vous</a:t>
            </a:r>
            <a:r>
              <a:rPr lang="en-US"/>
              <a:t> </a:t>
            </a:r>
            <a:r>
              <a:rPr lang="en-US" err="1"/>
              <a:t>avez</a:t>
            </a:r>
            <a:r>
              <a:rPr lang="en-US"/>
              <a:t> déjà </a:t>
            </a:r>
            <a:r>
              <a:rPr lang="en-US" err="1"/>
              <a:t>eu</a:t>
            </a:r>
            <a:r>
              <a:rPr lang="en-US"/>
              <a:t> un aperçu des </a:t>
            </a:r>
            <a:r>
              <a:rPr lang="en-US" err="1"/>
              <a:t>stratégies</a:t>
            </a:r>
            <a:r>
              <a:rPr lang="en-US"/>
              <a:t> </a:t>
            </a:r>
            <a:r>
              <a:rPr lang="en-US" err="1"/>
              <a:t>disponibles</a:t>
            </a:r>
            <a:r>
              <a:rPr lang="en-US"/>
              <a:t> dans Bliss. </a:t>
            </a:r>
            <a:r>
              <a:rPr lang="en-US" err="1"/>
              <a:t>Minspeak</a:t>
            </a:r>
            <a:r>
              <a:rPr lang="en-US"/>
              <a:t> and Words Strategy, </a:t>
            </a:r>
            <a:r>
              <a:rPr lang="en-US" err="1"/>
              <a:t>développé</a:t>
            </a:r>
            <a:r>
              <a:rPr lang="en-US"/>
              <a:t> par Bruce Baker, a </a:t>
            </a:r>
            <a:r>
              <a:rPr lang="en-US" err="1"/>
              <a:t>fourni</a:t>
            </a:r>
            <a:r>
              <a:rPr lang="en-US"/>
              <a:t> des </a:t>
            </a:r>
            <a:r>
              <a:rPr lang="en-US" err="1"/>
              <a:t>approches</a:t>
            </a:r>
            <a:r>
              <a:rPr lang="en-US"/>
              <a:t> </a:t>
            </a:r>
            <a:r>
              <a:rPr lang="en-US" err="1"/>
              <a:t>supplémentaires</a:t>
            </a:r>
            <a:r>
              <a:rPr lang="en-US"/>
              <a:t> pour la recherche de mots.</a:t>
            </a:r>
            <a:endParaRPr/>
          </a:p>
        </p:txBody>
      </p:sp>
      <p:sp>
        <p:nvSpPr>
          <p:cNvPr id="631" name="Google Shape;631;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39" name="Google Shape;639;p4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La « </a:t>
            </a:r>
            <a:r>
              <a:rPr lang="en-US" err="1"/>
              <a:t>pomme</a:t>
            </a:r>
            <a:r>
              <a:rPr lang="en-US"/>
              <a:t> » </a:t>
            </a:r>
            <a:r>
              <a:rPr lang="en-US" err="1"/>
              <a:t>est</a:t>
            </a:r>
            <a:r>
              <a:rPr lang="en-US"/>
              <a:t> </a:t>
            </a:r>
            <a:r>
              <a:rPr lang="en-US" err="1"/>
              <a:t>une</a:t>
            </a:r>
            <a:r>
              <a:rPr lang="en-US"/>
              <a:t> </a:t>
            </a:r>
            <a:r>
              <a:rPr lang="en-US" err="1"/>
              <a:t>icône</a:t>
            </a:r>
            <a:r>
              <a:rPr lang="en-US"/>
              <a:t> </a:t>
            </a:r>
            <a:r>
              <a:rPr lang="en-US" err="1"/>
              <a:t>Minspeak</a:t>
            </a:r>
            <a:r>
              <a:rPr lang="en-US"/>
              <a:t> </a:t>
            </a:r>
            <a:r>
              <a:rPr lang="en-US" err="1"/>
              <a:t>à</a:t>
            </a:r>
            <a:r>
              <a:rPr lang="en-US"/>
              <a:t> </a:t>
            </a:r>
            <a:r>
              <a:rPr lang="en-US" err="1"/>
              <a:t>laquelle</a:t>
            </a:r>
            <a:r>
              <a:rPr lang="en-US"/>
              <a:t> </a:t>
            </a:r>
            <a:r>
              <a:rPr lang="en-US" err="1"/>
              <a:t>vous</a:t>
            </a:r>
            <a:r>
              <a:rPr lang="en-US"/>
              <a:t> </a:t>
            </a:r>
            <a:r>
              <a:rPr lang="en-US" err="1"/>
              <a:t>pouvez</a:t>
            </a:r>
            <a:r>
              <a:rPr lang="en-US"/>
              <a:t> </a:t>
            </a:r>
            <a:r>
              <a:rPr lang="en-US" err="1"/>
              <a:t>apporter</a:t>
            </a:r>
            <a:r>
              <a:rPr lang="en-US"/>
              <a:t> </a:t>
            </a:r>
            <a:r>
              <a:rPr lang="en-US" err="1"/>
              <a:t>toutes</a:t>
            </a:r>
            <a:r>
              <a:rPr lang="en-US"/>
              <a:t> les associations que </a:t>
            </a:r>
            <a:r>
              <a:rPr lang="en-US" err="1"/>
              <a:t>vous</a:t>
            </a:r>
            <a:r>
              <a:rPr lang="en-US"/>
              <a:t> </a:t>
            </a:r>
            <a:r>
              <a:rPr lang="en-US" err="1"/>
              <a:t>souhaitez</a:t>
            </a:r>
            <a:r>
              <a:rPr lang="en-US"/>
              <a:t>. Dans la BMW, les </a:t>
            </a:r>
            <a:r>
              <a:rPr lang="en-US" err="1"/>
              <a:t>icônes</a:t>
            </a:r>
            <a:r>
              <a:rPr lang="en-US"/>
              <a:t> </a:t>
            </a:r>
            <a:r>
              <a:rPr lang="en-US" err="1"/>
              <a:t>Minspeak</a:t>
            </a:r>
            <a:r>
              <a:rPr lang="en-US"/>
              <a:t> </a:t>
            </a:r>
            <a:r>
              <a:rPr lang="en-US" err="1"/>
              <a:t>ont</a:t>
            </a:r>
            <a:r>
              <a:rPr lang="en-US"/>
              <a:t> </a:t>
            </a:r>
            <a:r>
              <a:rPr lang="en-US" err="1"/>
              <a:t>été</a:t>
            </a:r>
            <a:r>
              <a:rPr lang="en-US"/>
              <a:t> </a:t>
            </a:r>
            <a:r>
              <a:rPr lang="en-US" err="1"/>
              <a:t>remplacées</a:t>
            </a:r>
            <a:r>
              <a:rPr lang="en-US"/>
              <a:t> par </a:t>
            </a:r>
            <a:r>
              <a:rPr lang="en-US" err="1"/>
              <a:t>Blissymbols</a:t>
            </a:r>
            <a:r>
              <a:rPr lang="en-US"/>
              <a:t>, </a:t>
            </a:r>
            <a:r>
              <a:rPr lang="en-US" err="1"/>
              <a:t>mais</a:t>
            </a:r>
            <a:r>
              <a:rPr lang="en-US"/>
              <a:t> le </a:t>
            </a:r>
            <a:r>
              <a:rPr lang="en-US" err="1"/>
              <a:t>principe</a:t>
            </a:r>
            <a:r>
              <a:rPr lang="en-US"/>
              <a:t> des associations </a:t>
            </a:r>
            <a:r>
              <a:rPr lang="en-US" err="1"/>
              <a:t>libres</a:t>
            </a:r>
            <a:r>
              <a:rPr lang="en-US"/>
              <a:t> et </a:t>
            </a:r>
            <a:r>
              <a:rPr lang="en-US" err="1"/>
              <a:t>personnelles</a:t>
            </a:r>
            <a:r>
              <a:rPr lang="en-US"/>
              <a:t> a </a:t>
            </a:r>
            <a:r>
              <a:rPr lang="en-US" err="1"/>
              <a:t>été</a:t>
            </a:r>
            <a:r>
              <a:rPr lang="en-US"/>
              <a:t> appliqué.</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8" name="Google Shape;648;p4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err="1"/>
              <a:t>Voici</a:t>
            </a:r>
            <a:r>
              <a:rPr lang="en-US"/>
              <a:t> </a:t>
            </a:r>
            <a:r>
              <a:rPr lang="en-US" err="1"/>
              <a:t>l’écran</a:t>
            </a:r>
            <a:r>
              <a:rPr lang="en-US"/>
              <a:t> BMW. Les </a:t>
            </a:r>
            <a:r>
              <a:rPr lang="en-US" err="1"/>
              <a:t>Blissymbols</a:t>
            </a:r>
            <a:r>
              <a:rPr lang="en-US"/>
              <a:t> </a:t>
            </a:r>
            <a:r>
              <a:rPr lang="en-US" err="1"/>
              <a:t>sont</a:t>
            </a:r>
            <a:r>
              <a:rPr lang="en-US"/>
              <a:t> </a:t>
            </a:r>
            <a:r>
              <a:rPr lang="en-US" err="1"/>
              <a:t>ajoutés</a:t>
            </a:r>
            <a:r>
              <a:rPr lang="en-US"/>
              <a:t> </a:t>
            </a:r>
            <a:r>
              <a:rPr lang="en-US" err="1"/>
              <a:t>à</a:t>
            </a:r>
            <a:r>
              <a:rPr lang="en-US"/>
              <a:t> la disposition du clavier qwerty, pour </a:t>
            </a:r>
            <a:r>
              <a:rPr lang="en-US" err="1"/>
              <a:t>fournir</a:t>
            </a:r>
            <a:r>
              <a:rPr lang="en-US"/>
              <a:t> un ensemble de </a:t>
            </a:r>
            <a:r>
              <a:rPr lang="en-US" err="1"/>
              <a:t>Blissymbols</a:t>
            </a:r>
            <a:r>
              <a:rPr lang="en-US"/>
              <a:t> qui </a:t>
            </a:r>
            <a:r>
              <a:rPr lang="en-US" err="1"/>
              <a:t>pourraient</a:t>
            </a:r>
            <a:r>
              <a:rPr lang="en-US"/>
              <a:t> </a:t>
            </a:r>
            <a:r>
              <a:rPr lang="en-US" err="1"/>
              <a:t>être</a:t>
            </a:r>
            <a:r>
              <a:rPr lang="en-US"/>
              <a:t> </a:t>
            </a:r>
            <a:r>
              <a:rPr lang="en-US" err="1"/>
              <a:t>utilisés</a:t>
            </a:r>
            <a:r>
              <a:rPr lang="en-US"/>
              <a:t> dans des codes </a:t>
            </a:r>
            <a:r>
              <a:rPr lang="en-US" err="1"/>
              <a:t>à</a:t>
            </a:r>
            <a:r>
              <a:rPr lang="en-US"/>
              <a:t> 3 </a:t>
            </a:r>
            <a:r>
              <a:rPr lang="en-US" err="1"/>
              <a:t>symboles</a:t>
            </a:r>
            <a:r>
              <a:rPr lang="en-US"/>
              <a:t> pour </a:t>
            </a:r>
            <a:r>
              <a:rPr lang="en-US" err="1"/>
              <a:t>accéder</a:t>
            </a:r>
            <a:r>
              <a:rPr lang="en-US"/>
              <a:t> </a:t>
            </a:r>
            <a:r>
              <a:rPr lang="en-US" err="1"/>
              <a:t>à</a:t>
            </a:r>
            <a:r>
              <a:rPr lang="en-US"/>
              <a:t> un </a:t>
            </a:r>
            <a:r>
              <a:rPr lang="en-US" err="1"/>
              <a:t>vocabulaire</a:t>
            </a:r>
            <a:r>
              <a:rPr lang="en-US"/>
              <a:t> </a:t>
            </a:r>
            <a:r>
              <a:rPr lang="en-US" err="1"/>
              <a:t>illimité</a:t>
            </a:r>
            <a:r>
              <a:rPr lang="en-US"/>
              <a:t>. Il a </a:t>
            </a:r>
            <a:r>
              <a:rPr lang="en-US" err="1"/>
              <a:t>été</a:t>
            </a:r>
            <a:r>
              <a:rPr lang="en-US"/>
              <a:t> </a:t>
            </a:r>
            <a:r>
              <a:rPr lang="en-US" err="1"/>
              <a:t>conçu</a:t>
            </a:r>
            <a:r>
              <a:rPr lang="en-US"/>
              <a:t> avec et pour les </a:t>
            </a:r>
            <a:r>
              <a:rPr lang="en-US" err="1"/>
              <a:t>utilisateurs</a:t>
            </a:r>
            <a:r>
              <a:rPr lang="en-US"/>
              <a:t> </a:t>
            </a:r>
            <a:r>
              <a:rPr lang="en-US" err="1"/>
              <a:t>compétents</a:t>
            </a:r>
            <a:r>
              <a:rPr lang="en-US"/>
              <a:t> de Bliss. </a:t>
            </a:r>
            <a:r>
              <a:rPr lang="en-US" err="1"/>
              <a:t>Aujourd’hui</a:t>
            </a:r>
            <a:r>
              <a:rPr lang="en-US"/>
              <a:t>, la BMW </a:t>
            </a:r>
            <a:r>
              <a:rPr lang="en-US" err="1"/>
              <a:t>est</a:t>
            </a:r>
            <a:r>
              <a:rPr lang="en-US"/>
              <a:t> </a:t>
            </a:r>
            <a:r>
              <a:rPr lang="en-US" err="1"/>
              <a:t>utilisée</a:t>
            </a:r>
            <a:r>
              <a:rPr lang="en-US"/>
              <a:t> par Peter Zein </a:t>
            </a:r>
            <a:r>
              <a:rPr lang="en-US" err="1"/>
              <a:t>d’Angleterre</a:t>
            </a:r>
            <a:r>
              <a:rPr lang="en-US"/>
              <a:t>. Pete </a:t>
            </a:r>
            <a:r>
              <a:rPr lang="en-US" err="1"/>
              <a:t>apporte</a:t>
            </a:r>
            <a:r>
              <a:rPr lang="en-US"/>
              <a:t> son expertise au Baby Bliss Project. Il </a:t>
            </a:r>
            <a:r>
              <a:rPr lang="en-US" err="1"/>
              <a:t>joue</a:t>
            </a:r>
            <a:r>
              <a:rPr lang="en-US"/>
              <a:t> un </a:t>
            </a:r>
            <a:r>
              <a:rPr lang="en-US" err="1"/>
              <a:t>rôle</a:t>
            </a:r>
            <a:r>
              <a:rPr lang="en-US"/>
              <a:t> de plaidoyer important dans le </a:t>
            </a:r>
            <a:r>
              <a:rPr lang="en-US" err="1"/>
              <a:t>domaine</a:t>
            </a:r>
            <a:r>
              <a:rPr lang="en-US"/>
              <a:t> de la communication augmentative et alternative.
</a:t>
            </a:r>
            <a:r>
              <a:rPr lang="en-US" err="1"/>
              <a:t>Alors</a:t>
            </a:r>
            <a:r>
              <a:rPr lang="en-US"/>
              <a:t> que le </a:t>
            </a:r>
            <a:r>
              <a:rPr lang="en-US" err="1"/>
              <a:t>codage</a:t>
            </a:r>
            <a:r>
              <a:rPr lang="en-US"/>
              <a:t> </a:t>
            </a:r>
            <a:r>
              <a:rPr lang="en-US" err="1"/>
              <a:t>requis</a:t>
            </a:r>
            <a:r>
              <a:rPr lang="en-US"/>
              <a:t> dans BMW avec la </a:t>
            </a:r>
            <a:r>
              <a:rPr lang="en-US" err="1"/>
              <a:t>technologie</a:t>
            </a:r>
            <a:r>
              <a:rPr lang="en-US"/>
              <a:t> disponible dans les </a:t>
            </a:r>
            <a:r>
              <a:rPr lang="en-US" err="1"/>
              <a:t>années</a:t>
            </a:r>
            <a:r>
              <a:rPr lang="en-US"/>
              <a:t> 90, </a:t>
            </a:r>
            <a:r>
              <a:rPr lang="en-US" err="1"/>
              <a:t>n’est</a:t>
            </a:r>
            <a:r>
              <a:rPr lang="en-US"/>
              <a:t> plus pertinent </a:t>
            </a:r>
            <a:r>
              <a:rPr lang="en-US" err="1"/>
              <a:t>aujourd’hui</a:t>
            </a:r>
            <a:r>
              <a:rPr lang="en-US"/>
              <a:t>, les </a:t>
            </a:r>
            <a:r>
              <a:rPr lang="en-US" err="1"/>
              <a:t>principes</a:t>
            </a:r>
            <a:r>
              <a:rPr lang="en-US"/>
              <a:t> sous-</a:t>
            </a:r>
            <a:r>
              <a:rPr lang="en-US" err="1"/>
              <a:t>jacents</a:t>
            </a:r>
            <a:r>
              <a:rPr lang="en-US"/>
              <a:t> </a:t>
            </a:r>
            <a:r>
              <a:rPr lang="en-US" err="1"/>
              <a:t>à</a:t>
            </a:r>
            <a:r>
              <a:rPr lang="en-US"/>
              <a:t> la </a:t>
            </a:r>
            <a:r>
              <a:rPr lang="en-US" err="1"/>
              <a:t>récupération</a:t>
            </a:r>
            <a:r>
              <a:rPr lang="en-US"/>
              <a:t> du </a:t>
            </a:r>
            <a:r>
              <a:rPr lang="en-US" err="1"/>
              <a:t>vocabulaire</a:t>
            </a:r>
            <a:r>
              <a:rPr lang="en-US"/>
              <a:t> </a:t>
            </a:r>
            <a:r>
              <a:rPr lang="en-US" err="1"/>
              <a:t>ont</a:t>
            </a:r>
            <a:r>
              <a:rPr lang="en-US"/>
              <a:t> </a:t>
            </a:r>
            <a:r>
              <a:rPr lang="en-US" err="1"/>
              <a:t>une</a:t>
            </a:r>
            <a:r>
              <a:rPr lang="en-US"/>
              <a:t> pertinence pour la </a:t>
            </a:r>
            <a:r>
              <a:rPr lang="en-US" err="1"/>
              <a:t>technologie</a:t>
            </a:r>
            <a:r>
              <a:rPr lang="en-US"/>
              <a:t> AAC </a:t>
            </a:r>
            <a:r>
              <a:rPr lang="en-US" err="1"/>
              <a:t>d’aujourd’hui</a:t>
            </a:r>
            <a:r>
              <a:rPr lang="en-US"/>
              <a:t> - Blissymbol </a:t>
            </a:r>
            <a:r>
              <a:rPr lang="en-US" err="1"/>
              <a:t>stratégies</a:t>
            </a:r>
            <a:r>
              <a:rPr lang="en-US"/>
              <a:t> </a:t>
            </a:r>
            <a:r>
              <a:rPr lang="en-US" err="1"/>
              <a:t>linguistiques</a:t>
            </a:r>
            <a:r>
              <a:rPr lang="en-US"/>
              <a:t>, libre association, et la </a:t>
            </a:r>
            <a:r>
              <a:rPr lang="en-US" err="1"/>
              <a:t>grammaire</a:t>
            </a:r>
            <a:r>
              <a:rPr lang="en-US"/>
              <a:t> de la langue </a:t>
            </a:r>
            <a:r>
              <a:rPr lang="en-US" err="1"/>
              <a:t>parlée</a:t>
            </a:r>
            <a:r>
              <a:rPr lang="en-US"/>
              <a:t> de la </a:t>
            </a:r>
            <a:r>
              <a:rPr lang="en-US" err="1"/>
              <a:t>communauté</a:t>
            </a:r>
            <a:r>
              <a:rPr lang="en-US"/>
              <a:t> de </a:t>
            </a:r>
            <a:r>
              <a:rPr lang="en-US" err="1"/>
              <a:t>l’utilisateur</a:t>
            </a:r>
            <a:r>
              <a:rPr lang="en-US"/>
              <a:t> AAC.</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7" name="Google Shape;667;p4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77" name="Google Shape;677;p4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terminant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j’aimerais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vous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pencher</a:t>
            </a:r>
            <a:r>
              <a:rPr lang="en-US" sz="2200">
                <a:latin typeface="Helvetica Neue"/>
                <a:ea typeface="Helvetica Neue"/>
                <a:cs typeface="Helvetica Neue"/>
                <a:sym typeface="Helvetica Neue"/>
              </a:rPr>
              <a:t> un instant sur la puissance des </a:t>
            </a:r>
            <a:r>
              <a:rPr lang="en-US" sz="2200" err="1">
                <a:latin typeface="Helvetica Neue"/>
                <a:ea typeface="Helvetica Neue"/>
                <a:cs typeface="Helvetica Neue"/>
                <a:sym typeface="Helvetica Neue"/>
              </a:rPr>
              <a:t>Blissymbolics</a:t>
            </a:r>
            <a:r>
              <a:rPr lang="en-US" sz="2200">
                <a:latin typeface="Helvetica Neue"/>
                <a:ea typeface="Helvetica Neue"/>
                <a:cs typeface="Helvetica Neue"/>
                <a:sym typeface="Helvetica Neue"/>
              </a:rPr>
              <a:t> dans </a:t>
            </a:r>
            <a:r>
              <a:rPr lang="en-US" sz="2200" err="1">
                <a:latin typeface="Helvetica Neue"/>
                <a:ea typeface="Helvetica Neue"/>
                <a:cs typeface="Helvetica Neue"/>
                <a:sym typeface="Helvetica Neue"/>
              </a:rPr>
              <a:t>l’alphabétisation</a:t>
            </a:r>
            <a:r>
              <a:rPr lang="en-US" sz="2200">
                <a:latin typeface="Helvetica Neue"/>
                <a:ea typeface="Helvetica Neue"/>
                <a:cs typeface="Helvetica Neue"/>
                <a:sym typeface="Helvetica Neue"/>
              </a:rPr>
              <a:t>, le </a:t>
            </a:r>
            <a:r>
              <a:rPr lang="en-US" sz="2200" err="1">
                <a:latin typeface="Helvetica Neue"/>
                <a:ea typeface="Helvetica Neue"/>
                <a:cs typeface="Helvetica Neue"/>
                <a:sym typeface="Helvetica Neue"/>
              </a:rPr>
              <a:t>langage</a:t>
            </a:r>
            <a:r>
              <a:rPr lang="en-US" sz="2200">
                <a:latin typeface="Helvetica Neue"/>
                <a:ea typeface="Helvetica Neue"/>
                <a:cs typeface="Helvetica Neue"/>
                <a:sym typeface="Helvetica Neue"/>
              </a:rPr>
              <a:t>, le </a:t>
            </a:r>
            <a:r>
              <a:rPr lang="en-US" sz="2200" err="1">
                <a:latin typeface="Helvetica Neue"/>
                <a:ea typeface="Helvetica Neue"/>
                <a:cs typeface="Helvetica Neue"/>
                <a:sym typeface="Helvetica Neue"/>
              </a:rPr>
              <a:t>développement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cognitif</a:t>
            </a:r>
            <a:r>
              <a:rPr lang="en-US" sz="2200">
                <a:latin typeface="Helvetica Neue"/>
                <a:ea typeface="Helvetica Neue"/>
                <a:cs typeface="Helvetica Neue"/>
                <a:sym typeface="Helvetica Neue"/>
              </a:rPr>
              <a:t> et social.</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86" name="Google Shape;686;p4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err="1">
                <a:latin typeface="Helvetica Neue"/>
                <a:ea typeface="Helvetica Neue"/>
                <a:cs typeface="Helvetica Neue"/>
                <a:sym typeface="Helvetica Neue"/>
              </a:rPr>
              <a:t>L’alphabétisation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est</a:t>
            </a:r>
            <a:r>
              <a:rPr lang="en-US" sz="2200">
                <a:latin typeface="Helvetica Neue"/>
                <a:ea typeface="Helvetica Neue"/>
                <a:cs typeface="Helvetica Neue"/>
                <a:sym typeface="Helvetica Neue"/>
              </a:rPr>
              <a:t> le </a:t>
            </a:r>
            <a:r>
              <a:rPr lang="en-US" sz="2200" err="1">
                <a:latin typeface="Helvetica Neue"/>
                <a:ea typeface="Helvetica Neue"/>
                <a:cs typeface="Helvetica Neue"/>
                <a:sym typeface="Helvetica Neue"/>
              </a:rPr>
              <a:t>domaine</a:t>
            </a:r>
            <a:r>
              <a:rPr lang="en-US" sz="2200">
                <a:latin typeface="Helvetica Neue"/>
                <a:ea typeface="Helvetica Neue"/>
                <a:cs typeface="Helvetica Neue"/>
                <a:sym typeface="Helvetica Neue"/>
              </a:rPr>
              <a:t> qui </a:t>
            </a:r>
            <a:r>
              <a:rPr lang="en-US" sz="2200" err="1">
                <a:latin typeface="Helvetica Neue"/>
                <a:ea typeface="Helvetica Neue"/>
                <a:cs typeface="Helvetica Neue"/>
                <a:sym typeface="Helvetica Neue"/>
              </a:rPr>
              <a:t>m’a</a:t>
            </a:r>
            <a:r>
              <a:rPr lang="en-US" sz="2200">
                <a:latin typeface="Helvetica Neue"/>
                <a:ea typeface="Helvetica Neue"/>
                <a:cs typeface="Helvetica Neue"/>
                <a:sym typeface="Helvetica Neue"/>
              </a:rPr>
              <a:t> le plus </a:t>
            </a:r>
            <a:r>
              <a:rPr lang="en-US" sz="2200" err="1">
                <a:latin typeface="Helvetica Neue"/>
                <a:ea typeface="Helvetica Neue"/>
                <a:cs typeface="Helvetica Neue"/>
                <a:sym typeface="Helvetica Neue"/>
              </a:rPr>
              <a:t>intéressé</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Thèse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Blissymbolics</a:t>
            </a:r>
            <a:r>
              <a:rPr lang="en-US" sz="2200">
                <a:latin typeface="Helvetica Neue"/>
                <a:ea typeface="Helvetica Neue"/>
                <a:cs typeface="Helvetica Neue"/>
                <a:sym typeface="Helvetica Neue"/>
              </a:rPr>
              <a:t> se </a:t>
            </a:r>
            <a:r>
              <a:rPr lang="en-US" sz="2200" err="1">
                <a:latin typeface="Helvetica Neue"/>
                <a:ea typeface="Helvetica Neue"/>
                <a:cs typeface="Helvetica Neue"/>
                <a:sym typeface="Helvetica Neue"/>
              </a:rPr>
              <a:t>prépare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à</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imprimer</a:t>
            </a:r>
            <a:r>
              <a:rPr lang="en-US" sz="2200">
                <a:latin typeface="Helvetica Neue"/>
                <a:ea typeface="Helvetica Neue"/>
                <a:cs typeface="Helvetica Neue"/>
                <a:sym typeface="Helvetica Neue"/>
              </a:rPr>
              <a:t> la lecture au-</a:t>
            </a:r>
            <a:r>
              <a:rPr lang="en-US" sz="2200" err="1">
                <a:latin typeface="Helvetica Neue"/>
                <a:ea typeface="Helvetica Neue"/>
                <a:cs typeface="Helvetica Neue"/>
                <a:sym typeface="Helvetica Neue"/>
              </a:rPr>
              <a:t>delà</a:t>
            </a:r>
            <a:r>
              <a:rPr lang="en-US" sz="2200">
                <a:latin typeface="Helvetica Neue"/>
                <a:ea typeface="Helvetica Neue"/>
                <a:cs typeface="Helvetica Neue"/>
                <a:sym typeface="Helvetica Neue"/>
              </a:rPr>
              <a:t> des mots de </a:t>
            </a:r>
            <a:r>
              <a:rPr lang="en-US" sz="2200" err="1">
                <a:latin typeface="Helvetica Neue"/>
                <a:ea typeface="Helvetica Neue"/>
                <a:cs typeface="Helvetica Neue"/>
                <a:sym typeface="Helvetica Neue"/>
              </a:rPr>
              <a:t>vue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fournissant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une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expérience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analytique</a:t>
            </a:r>
            <a:r>
              <a:rPr lang="en-US" sz="2200">
                <a:latin typeface="Helvetica Neue"/>
                <a:ea typeface="Helvetica Neue"/>
                <a:cs typeface="Helvetica Neue"/>
                <a:sym typeface="Helvetica Neue"/>
              </a:rPr>
              <a:t> tout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lisant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écrivant</a:t>
            </a:r>
            <a:r>
              <a:rPr lang="en-US" sz="2200">
                <a:latin typeface="Helvetica Neue"/>
                <a:ea typeface="Helvetica Neue"/>
                <a:cs typeface="Helvetica Neue"/>
                <a:sym typeface="Helvetica Neue"/>
              </a:rPr>
              <a:t> et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orthographiant</a:t>
            </a:r>
            <a:r>
              <a:rPr lang="en-US" sz="2200">
                <a:latin typeface="Helvetica Neue"/>
                <a:ea typeface="Helvetica Neue"/>
                <a:cs typeface="Helvetica Neue"/>
                <a:sym typeface="Helvetica Neue"/>
              </a:rPr>
              <a:t> avec des mots Bliss.</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94" name="Google Shape;694;p5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For the BBB project I would expand this hope.</a:t>
            </a:r>
            <a:endParaRPr/>
          </a:p>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To have an impact upon the communication, literacy and inclusion of those for whom the BBB project is taking place.</a:t>
            </a:r>
            <a:endParaRPr sz="2200">
              <a:latin typeface="Helvetica Neue"/>
              <a:ea typeface="Helvetica Neue"/>
              <a:cs typeface="Helvetica Neue"/>
              <a:sym typeface="Helvetica Neue"/>
            </a:endParaRPr>
          </a:p>
          <a:p>
            <a:pPr marL="0" lvl="0" indent="0" algn="l" rtl="0">
              <a:lnSpc>
                <a:spcPct val="117999"/>
              </a:lnSpc>
              <a:spcBef>
                <a:spcPts val="0"/>
              </a:spcBef>
              <a:spcAft>
                <a:spcPts val="0"/>
              </a:spcAft>
              <a:buSzPts val="1400"/>
              <a:buNone/>
            </a:pPr>
            <a:endParaRPr/>
          </a:p>
          <a:p>
            <a:pPr marL="0" lvl="0" indent="0" algn="l" rtl="0">
              <a:lnSpc>
                <a:spcPct val="117999"/>
              </a:lnSpc>
              <a:spcBef>
                <a:spcPts val="0"/>
              </a:spcBef>
              <a:spcAft>
                <a:spcPts val="0"/>
              </a:spcAft>
              <a:buSzPts val="1400"/>
              <a:buNone/>
            </a:pPr>
            <a:r>
              <a:rPr lang="en-US">
                <a:solidFill>
                  <a:schemeClr val="dk1"/>
                </a:solidFill>
              </a:rPr>
              <a:t>A few examples:</a:t>
            </a:r>
            <a:endParaRPr>
              <a:solidFill>
                <a:schemeClr val="dk1"/>
              </a:solidFill>
            </a:endParaRPr>
          </a:p>
          <a:p>
            <a:pPr marL="0" lvl="0" indent="0" algn="l" rtl="0">
              <a:lnSpc>
                <a:spcPct val="117999"/>
              </a:lnSpc>
              <a:spcBef>
                <a:spcPts val="0"/>
              </a:spcBef>
              <a:spcAft>
                <a:spcPts val="0"/>
              </a:spcAft>
              <a:buSzPts val="1400"/>
              <a:buNone/>
            </a:pPr>
            <a:r>
              <a:rPr lang="en-US">
                <a:solidFill>
                  <a:schemeClr val="dk1"/>
                </a:solidFill>
              </a:rPr>
              <a:t>Today…new applications for Bliss are being explored:</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South Africa</a:t>
            </a:r>
            <a:r>
              <a:rPr lang="en-US">
                <a:solidFill>
                  <a:schemeClr val="dk1"/>
                </a:solidFill>
              </a:rPr>
              <a:t>, Louisa Alberts is using Bliss to teach reading in English to speaking children from many different    spoken language environments</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Norway</a:t>
            </a:r>
            <a:r>
              <a:rPr lang="en-US">
                <a:solidFill>
                  <a:schemeClr val="dk1"/>
                </a:solidFill>
              </a:rPr>
              <a:t> , Bliss vocabulary is being developed to match the picture vocabulary appearing on technology</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Iceland</a:t>
            </a:r>
            <a:r>
              <a:rPr lang="en-US">
                <a:solidFill>
                  <a:schemeClr val="dk1"/>
                </a:solidFill>
              </a:rPr>
              <a:t>, Bliss users are meeting with AAC users from Norway and Lithuania, sharing best practices.</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USA</a:t>
            </a:r>
            <a:r>
              <a:rPr lang="en-US">
                <a:solidFill>
                  <a:schemeClr val="dk1"/>
                </a:solidFill>
              </a:rPr>
              <a:t>  Ken Hackbarth has developed an application of   Bliss for those with a visual impairment using the 3D printer.</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Sweden</a:t>
            </a:r>
            <a:r>
              <a:rPr lang="en-US">
                <a:solidFill>
                  <a:schemeClr val="dk1"/>
                </a:solidFill>
              </a:rPr>
              <a:t> In addition to serving as the home of BCI, two programs for producing Blissymbols have been produced -   Blissonline  and Blissary</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the United Kingdom</a:t>
            </a:r>
            <a:r>
              <a:rPr lang="en-US">
                <a:solidFill>
                  <a:schemeClr val="dk1"/>
                </a:solidFill>
              </a:rPr>
              <a:t>  support is given to Michael Everson in his development of a Blissymbolics unicode character set</a:t>
            </a:r>
            <a:endParaRPr>
              <a:solidFill>
                <a:schemeClr val="dk1"/>
              </a:solidFill>
            </a:endParaRPr>
          </a:p>
          <a:p>
            <a:pPr marL="0" lvl="0" indent="0" algn="l" rtl="0">
              <a:lnSpc>
                <a:spcPct val="117999"/>
              </a:lnSpc>
              <a:spcBef>
                <a:spcPts val="0"/>
              </a:spcBef>
              <a:spcAft>
                <a:spcPts val="0"/>
              </a:spcAft>
              <a:buSzPts val="1400"/>
              <a:buNone/>
            </a:pPr>
            <a:r>
              <a:rPr lang="en-US" b="1">
                <a:solidFill>
                  <a:schemeClr val="dk1"/>
                </a:solidFill>
              </a:rPr>
              <a:t>In Canada</a:t>
            </a:r>
            <a:r>
              <a:rPr lang="en-US">
                <a:solidFill>
                  <a:schemeClr val="dk1"/>
                </a:solidFill>
              </a:rPr>
              <a:t> - support is given to the Bliss alumni community through music, vocabulary development meetings and sharing of special events.</a:t>
            </a:r>
            <a:endParaRPr>
              <a:solidFill>
                <a:schemeClr val="dk1"/>
              </a:solidFill>
            </a:endParaRPr>
          </a:p>
          <a:p>
            <a:pPr marL="0" lvl="0" indent="0" algn="l" rtl="0">
              <a:lnSpc>
                <a:spcPct val="117999"/>
              </a:lnSpc>
              <a:spcBef>
                <a:spcPts val="0"/>
              </a:spcBef>
              <a:spcAft>
                <a:spcPts val="0"/>
              </a:spcAft>
              <a:buClr>
                <a:schemeClr val="dk1"/>
              </a:buClr>
              <a:buSzPts val="1400"/>
              <a:buFont typeface="Arial"/>
              <a:buNone/>
            </a:pPr>
            <a:r>
              <a:rPr lang="en-US" b="1">
                <a:solidFill>
                  <a:schemeClr val="dk1"/>
                </a:solidFill>
              </a:rPr>
              <a:t>In Italy</a:t>
            </a:r>
            <a:r>
              <a:rPr lang="en-US">
                <a:solidFill>
                  <a:schemeClr val="dk1"/>
                </a:solidFill>
              </a:rPr>
              <a:t>, Blissymbolics is being taught in a University Master’s degree program.</a:t>
            </a:r>
            <a:endParaRPr>
              <a:solidFill>
                <a:schemeClr val="dk1"/>
              </a:solidFill>
            </a:endParaRPr>
          </a:p>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02" name="Google Shape;702;p5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Une application </a:t>
            </a:r>
            <a:r>
              <a:rPr lang="en-US" sz="2200" err="1">
                <a:latin typeface="Helvetica Neue"/>
                <a:ea typeface="Helvetica Neue"/>
                <a:cs typeface="Helvetica Neue"/>
                <a:sym typeface="Helvetica Neue"/>
              </a:rPr>
              <a:t>actuelle</a:t>
            </a:r>
            <a:r>
              <a:rPr lang="en-US" sz="2200">
                <a:latin typeface="Helvetica Neue"/>
                <a:ea typeface="Helvetica Neue"/>
                <a:cs typeface="Helvetica Neue"/>
                <a:sym typeface="Helvetica Neue"/>
              </a:rPr>
              <a:t> de Bliss pour </a:t>
            </a:r>
            <a:r>
              <a:rPr lang="en-US" sz="2200" err="1">
                <a:latin typeface="Helvetica Neue"/>
                <a:ea typeface="Helvetica Neue"/>
                <a:cs typeface="Helvetica Neue"/>
                <a:sym typeface="Helvetica Neue"/>
              </a:rPr>
              <a:t>l’alphabétisation</a:t>
            </a:r>
            <a:r>
              <a:rPr lang="en-US" sz="2200">
                <a:latin typeface="Helvetica Neue"/>
                <a:ea typeface="Helvetica Neue"/>
                <a:cs typeface="Helvetica Neue"/>
                <a:sym typeface="Helvetica Neue"/>
              </a:rPr>
              <a:t> qui </a:t>
            </a:r>
            <a:r>
              <a:rPr lang="en-US" sz="2200" err="1">
                <a:latin typeface="Helvetica Neue"/>
                <a:ea typeface="Helvetica Neue"/>
                <a:cs typeface="Helvetica Neue"/>
                <a:sym typeface="Helvetica Neue"/>
              </a:rPr>
              <a:t>démontre</a:t>
            </a:r>
            <a:r>
              <a:rPr lang="en-US" sz="2200">
                <a:latin typeface="Helvetica Neue"/>
                <a:ea typeface="Helvetica Neue"/>
                <a:cs typeface="Helvetica Neue"/>
                <a:sym typeface="Helvetica Neue"/>
              </a:rPr>
              <a:t> son </a:t>
            </a:r>
            <a:r>
              <a:rPr lang="en-US" sz="2200" err="1">
                <a:latin typeface="Helvetica Neue"/>
                <a:ea typeface="Helvetica Neue"/>
                <a:cs typeface="Helvetica Neue"/>
                <a:sym typeface="Helvetica Neue"/>
              </a:rPr>
              <a:t>efficacité</a:t>
            </a:r>
            <a:r>
              <a:rPr lang="en-US" sz="2200">
                <a:latin typeface="Helvetica Neue"/>
                <a:ea typeface="Helvetica Neue"/>
                <a:cs typeface="Helvetica Neue"/>
                <a:sym typeface="Helvetica Neue"/>
              </a:rPr>
              <a:t> pour </a:t>
            </a:r>
            <a:r>
              <a:rPr lang="en-US" sz="2200" err="1">
                <a:latin typeface="Helvetica Neue"/>
                <a:ea typeface="Helvetica Neue"/>
                <a:cs typeface="Helvetica Neue"/>
                <a:sym typeface="Helvetica Neue"/>
              </a:rPr>
              <a:t>parler</a:t>
            </a:r>
            <a:r>
              <a:rPr lang="en-US" sz="2200">
                <a:latin typeface="Helvetica Neue"/>
                <a:ea typeface="Helvetica Neue"/>
                <a:cs typeface="Helvetica Neue"/>
                <a:sym typeface="Helvetica Neue"/>
              </a:rPr>
              <a:t> les enfants </a:t>
            </a:r>
            <a:r>
              <a:rPr lang="en-US" sz="2200" err="1">
                <a:latin typeface="Helvetica Neue"/>
                <a:ea typeface="Helvetica Neue"/>
                <a:cs typeface="Helvetica Neue"/>
                <a:sym typeface="Helvetica Neue"/>
              </a:rPr>
              <a:t>est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entreprise</a:t>
            </a:r>
            <a:r>
              <a:rPr lang="en-US" sz="2200">
                <a:latin typeface="Helvetica Neue"/>
                <a:ea typeface="Helvetica Neue"/>
                <a:cs typeface="Helvetica Neue"/>
                <a:sym typeface="Helvetica Neue"/>
              </a:rPr>
              <a:t> par Louisa Alberts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Afrique du Sud</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11" name="Google Shape;711;p5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De </a:t>
            </a:r>
            <a:r>
              <a:rPr lang="en-US" sz="2200" err="1">
                <a:latin typeface="Helvetica Neue"/>
                <a:ea typeface="Helvetica Neue"/>
                <a:cs typeface="Helvetica Neue"/>
                <a:sym typeface="Helvetica Neue"/>
              </a:rPr>
              <a:t>mon</a:t>
            </a:r>
            <a:r>
              <a:rPr lang="en-US" sz="2200">
                <a:latin typeface="Helvetica Neue"/>
                <a:ea typeface="Helvetica Neue"/>
                <a:cs typeface="Helvetica Neue"/>
                <a:sym typeface="Helvetica Neue"/>
              </a:rPr>
              <a:t> point de </a:t>
            </a:r>
            <a:r>
              <a:rPr lang="en-US" sz="2200" err="1">
                <a:latin typeface="Helvetica Neue"/>
                <a:ea typeface="Helvetica Neue"/>
                <a:cs typeface="Helvetica Neue"/>
                <a:sym typeface="Helvetica Neue"/>
              </a:rPr>
              <a:t>vue</a:t>
            </a:r>
            <a:r>
              <a:rPr lang="en-US" sz="2200">
                <a:latin typeface="Helvetica Neue"/>
                <a:ea typeface="Helvetica Neue"/>
                <a:cs typeface="Helvetica Neue"/>
                <a:sym typeface="Helvetica Neue"/>
              </a:rPr>
              <a:t>, les trois </a:t>
            </a:r>
            <a:r>
              <a:rPr lang="en-US" sz="2200" err="1">
                <a:latin typeface="Helvetica Neue"/>
                <a:ea typeface="Helvetica Neue"/>
                <a:cs typeface="Helvetica Neue"/>
                <a:sym typeface="Helvetica Neue"/>
              </a:rPr>
              <a:t>caractéristiques</a:t>
            </a:r>
            <a:r>
              <a:rPr lang="en-US" sz="2200">
                <a:latin typeface="Helvetica Neue"/>
                <a:ea typeface="Helvetica Neue"/>
                <a:cs typeface="Helvetica Neue"/>
                <a:sym typeface="Helvetica Neue"/>
              </a:rPr>
              <a:t> les plus </a:t>
            </a:r>
            <a:r>
              <a:rPr lang="en-US" sz="2200" err="1">
                <a:latin typeface="Helvetica Neue"/>
                <a:ea typeface="Helvetica Neue"/>
                <a:cs typeface="Helvetica Neue"/>
                <a:sym typeface="Helvetica Neue"/>
              </a:rPr>
              <a:t>précieuses</a:t>
            </a:r>
            <a:r>
              <a:rPr lang="en-US" sz="2200">
                <a:latin typeface="Helvetica Neue"/>
                <a:ea typeface="Helvetica Neue"/>
                <a:cs typeface="Helvetica Neue"/>
                <a:sym typeface="Helvetica Neue"/>
              </a:rPr>
              <a:t> de Bliss....
</a:t>
            </a:r>
            <a:r>
              <a:rPr lang="en-US" sz="2200" err="1">
                <a:latin typeface="Helvetica Neue"/>
                <a:ea typeface="Helvetica Neue"/>
                <a:cs typeface="Helvetica Neue"/>
                <a:sym typeface="Helvetica Neue"/>
              </a:rPr>
              <a:t>C’est</a:t>
            </a:r>
            <a:r>
              <a:rPr lang="en-US" sz="2200">
                <a:latin typeface="Helvetica Neue"/>
                <a:ea typeface="Helvetica Neue"/>
                <a:cs typeface="Helvetica Neue"/>
                <a:sym typeface="Helvetica Neue"/>
              </a:rPr>
              <a:t> un </a:t>
            </a:r>
            <a:r>
              <a:rPr lang="en-US" sz="2200" err="1">
                <a:latin typeface="Helvetica Neue"/>
                <a:ea typeface="Helvetica Neue"/>
                <a:cs typeface="Helvetica Neue"/>
                <a:sym typeface="Helvetica Neue"/>
              </a:rPr>
              <a:t>langage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complet</a:t>
            </a:r>
            <a:r>
              <a:rPr lang="en-US" sz="2200">
                <a:latin typeface="Helvetica Neue"/>
                <a:ea typeface="Helvetica Neue"/>
                <a:cs typeface="Helvetica Neue"/>
                <a:sym typeface="Helvetica Neue"/>
              </a:rPr>
              <a:t> !
Il y a un </a:t>
            </a:r>
            <a:r>
              <a:rPr lang="en-US" sz="2200" err="1">
                <a:latin typeface="Helvetica Neue"/>
                <a:ea typeface="Helvetica Neue"/>
                <a:cs typeface="Helvetica Neue"/>
                <a:sym typeface="Helvetica Neue"/>
              </a:rPr>
              <a:t>fondement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sémantique</a:t>
            </a:r>
            <a:r>
              <a:rPr lang="en-US" sz="2200">
                <a:latin typeface="Helvetica Neue"/>
                <a:ea typeface="Helvetica Neue"/>
                <a:cs typeface="Helvetica Neue"/>
                <a:sym typeface="Helvetica Neue"/>
              </a:rPr>
              <a:t> pour </a:t>
            </a:r>
            <a:r>
              <a:rPr lang="en-US" sz="2200" err="1">
                <a:latin typeface="Helvetica Neue"/>
                <a:ea typeface="Helvetica Neue"/>
                <a:cs typeface="Helvetica Neue"/>
                <a:sym typeface="Helvetica Neue"/>
              </a:rPr>
              <a:t>chaque</a:t>
            </a:r>
            <a:r>
              <a:rPr lang="en-US" sz="2200">
                <a:latin typeface="Helvetica Neue"/>
                <a:ea typeface="Helvetica Neue"/>
                <a:cs typeface="Helvetica Neue"/>
                <a:sym typeface="Helvetica Neue"/>
              </a:rPr>
              <a:t> mot bliss.
Les </a:t>
            </a:r>
            <a:r>
              <a:rPr lang="en-US" sz="2200" err="1">
                <a:latin typeface="Helvetica Neue"/>
                <a:ea typeface="Helvetica Neue"/>
                <a:cs typeface="Helvetica Neue"/>
                <a:sym typeface="Helvetica Neue"/>
              </a:rPr>
              <a:t>stratégies</a:t>
            </a:r>
            <a:r>
              <a:rPr lang="en-US" sz="2200">
                <a:latin typeface="Helvetica Neue"/>
                <a:ea typeface="Helvetica Neue"/>
                <a:cs typeface="Helvetica Neue"/>
                <a:sym typeface="Helvetica Neue"/>
              </a:rPr>
              <a:t> de bliss </a:t>
            </a:r>
            <a:r>
              <a:rPr lang="en-US" sz="2200" err="1">
                <a:latin typeface="Helvetica Neue"/>
                <a:ea typeface="Helvetica Neue"/>
                <a:cs typeface="Helvetica Neue"/>
                <a:sym typeface="Helvetica Neue"/>
              </a:rPr>
              <a:t>peuvent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être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appliquées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à</a:t>
            </a:r>
            <a:r>
              <a:rPr lang="en-US" sz="2200">
                <a:latin typeface="Helvetica Neue"/>
                <a:ea typeface="Helvetica Neue"/>
                <a:cs typeface="Helvetica Neue"/>
                <a:sym typeface="Helvetica Neue"/>
              </a:rPr>
              <a:t> la production de nouveaux mots de bliss.
Grâce </a:t>
            </a:r>
            <a:r>
              <a:rPr lang="en-US" sz="2200" err="1">
                <a:latin typeface="Helvetica Neue"/>
                <a:ea typeface="Helvetica Neue"/>
                <a:cs typeface="Helvetica Neue"/>
                <a:sym typeface="Helvetica Neue"/>
              </a:rPr>
              <a:t>à</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ces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fonctionnalités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Blissymbolics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prend</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charge le </a:t>
            </a:r>
            <a:r>
              <a:rPr lang="en-US" sz="2200" err="1">
                <a:latin typeface="Helvetica Neue"/>
                <a:ea typeface="Helvetica Neue"/>
                <a:cs typeface="Helvetica Neue"/>
                <a:sym typeface="Helvetica Neue"/>
              </a:rPr>
              <a:t>contrôle</a:t>
            </a:r>
            <a:r>
              <a:rPr lang="en-US" sz="2200">
                <a:latin typeface="Helvetica Neue"/>
                <a:ea typeface="Helvetica Neue"/>
                <a:cs typeface="Helvetica Neue"/>
                <a:sym typeface="Helvetica Neue"/>
              </a:rPr>
              <a:t> et </a:t>
            </a:r>
            <a:r>
              <a:rPr lang="en-US" sz="2200" err="1">
                <a:latin typeface="Helvetica Neue"/>
                <a:ea typeface="Helvetica Neue"/>
                <a:cs typeface="Helvetica Neue"/>
                <a:sym typeface="Helvetica Neue"/>
              </a:rPr>
              <a:t>permet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l’agence</a:t>
            </a:r>
            <a:r>
              <a:rPr lang="en-US" sz="2200">
                <a:latin typeface="Helvetica Neue"/>
                <a:ea typeface="Helvetica Neue"/>
                <a:cs typeface="Helvetica Neue"/>
                <a:sym typeface="Helvetica Neue"/>
              </a:rPr>
              <a:t> par </a:t>
            </a:r>
            <a:r>
              <a:rPr lang="en-US" sz="2200" err="1">
                <a:latin typeface="Helvetica Neue"/>
                <a:ea typeface="Helvetica Neue"/>
                <a:cs typeface="Helvetica Neue"/>
                <a:sym typeface="Helvetica Neue"/>
              </a:rPr>
              <a:t>l’utilisateur</a:t>
            </a:r>
            <a:r>
              <a:rPr lang="en-US" sz="2200">
                <a:latin typeface="Helvetica Neue"/>
                <a:ea typeface="Helvetica Neue"/>
                <a:cs typeface="Helvetica Neue"/>
                <a:sym typeface="Helvetica Neue"/>
              </a:rPr>
              <a:t> AAC.</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p5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a:t>La </a:t>
            </a:r>
            <a:r>
              <a:rPr lang="en-US" err="1"/>
              <a:t>grande</a:t>
            </a:r>
            <a:r>
              <a:rPr lang="en-US"/>
              <a:t> importance de </a:t>
            </a:r>
            <a:r>
              <a:rPr lang="en-US" err="1"/>
              <a:t>Blissymbolics</a:t>
            </a:r>
            <a:r>
              <a:rPr lang="en-US"/>
              <a:t> </a:t>
            </a:r>
            <a:r>
              <a:rPr lang="en-US" err="1"/>
              <a:t>étant</a:t>
            </a:r>
            <a:r>
              <a:rPr lang="en-US"/>
              <a:t> un </a:t>
            </a:r>
            <a:r>
              <a:rPr lang="en-US" err="1"/>
              <a:t>langage</a:t>
            </a:r>
            <a:r>
              <a:rPr lang="en-US"/>
              <a:t> </a:t>
            </a:r>
            <a:r>
              <a:rPr lang="en-US" err="1"/>
              <a:t>complet</a:t>
            </a:r>
            <a:r>
              <a:rPr lang="en-US"/>
              <a:t> </a:t>
            </a:r>
            <a:r>
              <a:rPr lang="en-US" err="1"/>
              <a:t>à</a:t>
            </a:r>
            <a:r>
              <a:rPr lang="en-US"/>
              <a:t> part </a:t>
            </a:r>
            <a:r>
              <a:rPr lang="en-US" err="1"/>
              <a:t>entière</a:t>
            </a:r>
            <a:r>
              <a:rPr lang="en-US"/>
              <a:t>, </a:t>
            </a:r>
            <a:r>
              <a:rPr lang="en-US" err="1"/>
              <a:t>offrant</a:t>
            </a:r>
            <a:r>
              <a:rPr lang="en-US"/>
              <a:t> </a:t>
            </a:r>
            <a:r>
              <a:rPr lang="en-US" err="1"/>
              <a:t>ainsi</a:t>
            </a:r>
            <a:r>
              <a:rPr lang="en-US"/>
              <a:t> </a:t>
            </a:r>
            <a:r>
              <a:rPr lang="en-US" err="1"/>
              <a:t>à</a:t>
            </a:r>
            <a:r>
              <a:rPr lang="en-US"/>
              <a:t> </a:t>
            </a:r>
            <a:r>
              <a:rPr lang="en-US" err="1"/>
              <a:t>l’utilisateur</a:t>
            </a:r>
            <a:r>
              <a:rPr lang="en-US"/>
              <a:t> de </a:t>
            </a:r>
            <a:r>
              <a:rPr lang="en-US" err="1"/>
              <a:t>l’AAC</a:t>
            </a:r>
            <a:r>
              <a:rPr lang="en-US"/>
              <a:t> </a:t>
            </a:r>
            <a:r>
              <a:rPr lang="en-US" err="1"/>
              <a:t>une</a:t>
            </a:r>
            <a:r>
              <a:rPr lang="en-US"/>
              <a:t> </a:t>
            </a:r>
            <a:r>
              <a:rPr lang="en-US" err="1"/>
              <a:t>expérience</a:t>
            </a:r>
            <a:r>
              <a:rPr lang="en-US"/>
              <a:t> </a:t>
            </a:r>
            <a:r>
              <a:rPr lang="en-US" err="1"/>
              <a:t>linguistique</a:t>
            </a:r>
            <a:r>
              <a:rPr lang="en-US"/>
              <a:t> riche... Il </a:t>
            </a:r>
            <a:r>
              <a:rPr lang="en-US" err="1"/>
              <a:t>offre</a:t>
            </a:r>
            <a:r>
              <a:rPr lang="en-US"/>
              <a:t> non </a:t>
            </a:r>
            <a:r>
              <a:rPr lang="en-US" err="1"/>
              <a:t>seulement</a:t>
            </a:r>
            <a:r>
              <a:rPr lang="en-US"/>
              <a:t> </a:t>
            </a:r>
            <a:r>
              <a:rPr lang="en-US" err="1"/>
              <a:t>une</a:t>
            </a:r>
            <a:r>
              <a:rPr lang="en-US"/>
              <a:t> </a:t>
            </a:r>
            <a:r>
              <a:rPr lang="en-US" err="1"/>
              <a:t>ressource</a:t>
            </a:r>
            <a:r>
              <a:rPr lang="en-US"/>
              <a:t> pour </a:t>
            </a:r>
            <a:r>
              <a:rPr lang="en-US" err="1"/>
              <a:t>l’application</a:t>
            </a:r>
            <a:r>
              <a:rPr lang="en-US"/>
              <a:t> de Bliss dans la CAA, </a:t>
            </a:r>
            <a:r>
              <a:rPr lang="en-US" err="1"/>
              <a:t>mais</a:t>
            </a:r>
            <a:r>
              <a:rPr lang="en-US"/>
              <a:t> </a:t>
            </a:r>
            <a:r>
              <a:rPr lang="en-US" err="1"/>
              <a:t>aussi</a:t>
            </a:r>
            <a:r>
              <a:rPr lang="en-US"/>
              <a:t> la </a:t>
            </a:r>
            <a:r>
              <a:rPr lang="en-US" err="1"/>
              <a:t>possibilité</a:t>
            </a:r>
            <a:r>
              <a:rPr lang="en-US"/>
              <a:t> de </a:t>
            </a:r>
            <a:r>
              <a:rPr lang="en-US" err="1"/>
              <a:t>participer</a:t>
            </a:r>
            <a:r>
              <a:rPr lang="en-US"/>
              <a:t> </a:t>
            </a:r>
            <a:r>
              <a:rPr lang="en-US" err="1"/>
              <a:t>à</a:t>
            </a:r>
            <a:r>
              <a:rPr lang="en-US"/>
              <a:t> </a:t>
            </a:r>
            <a:r>
              <a:rPr lang="en-US" err="1"/>
              <a:t>une</a:t>
            </a:r>
            <a:r>
              <a:rPr lang="en-US"/>
              <a:t> </a:t>
            </a:r>
            <a:r>
              <a:rPr lang="en-US" err="1"/>
              <a:t>utilisation</a:t>
            </a:r>
            <a:r>
              <a:rPr lang="en-US"/>
              <a:t> </a:t>
            </a:r>
            <a:r>
              <a:rPr lang="en-US" err="1"/>
              <a:t>internationale</a:t>
            </a:r>
            <a:r>
              <a:rPr lang="en-US"/>
              <a:t> de Bliss </a:t>
            </a:r>
            <a:r>
              <a:rPr lang="en-US" err="1"/>
              <a:t>lorsque</a:t>
            </a:r>
            <a:r>
              <a:rPr lang="en-US"/>
              <a:t> </a:t>
            </a:r>
            <a:r>
              <a:rPr lang="en-US" err="1"/>
              <a:t>l’on</a:t>
            </a:r>
            <a:r>
              <a:rPr lang="en-US"/>
              <a:t> a acquis des </a:t>
            </a:r>
            <a:r>
              <a:rPr lang="en-US" err="1"/>
              <a:t>compétences</a:t>
            </a:r>
            <a:r>
              <a:rPr lang="en-US"/>
              <a:t> dans la communication dans son </a:t>
            </a:r>
            <a:r>
              <a:rPr lang="en-US" err="1"/>
              <a:t>environnement</a:t>
            </a:r>
            <a:r>
              <a:rPr lang="en-US"/>
              <a:t> </a:t>
            </a:r>
            <a:r>
              <a:rPr lang="en-US" err="1"/>
              <a:t>immédiat</a:t>
            </a:r>
            <a:r>
              <a:rPr lang="en-US"/>
              <a:t>.</a:t>
            </a:r>
            <a:endParaRPr/>
          </a:p>
        </p:txBody>
      </p:sp>
      <p:sp>
        <p:nvSpPr>
          <p:cNvPr id="721" name="Google Shape;721;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29" name="Google Shape;729;p5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2200">
                <a:latin typeface="Helvetica Neue"/>
                <a:ea typeface="Helvetica Neue"/>
                <a:cs typeface="Helvetica Neue"/>
                <a:sym typeface="Helvetica Neue"/>
              </a:rPr>
              <a:t>Mon </a:t>
            </a:r>
            <a:r>
              <a:rPr lang="en-US" sz="2200" err="1">
                <a:latin typeface="Helvetica Neue"/>
                <a:ea typeface="Helvetica Neue"/>
                <a:cs typeface="Helvetica Neue"/>
                <a:sym typeface="Helvetica Neue"/>
              </a:rPr>
              <a:t>rêve</a:t>
            </a:r>
            <a:r>
              <a:rPr lang="en-US" sz="2200">
                <a:latin typeface="Helvetica Neue"/>
                <a:ea typeface="Helvetica Neue"/>
                <a:cs typeface="Helvetica Neue"/>
                <a:sym typeface="Helvetica Neue"/>
              </a:rPr>
              <a:t> pour </a:t>
            </a:r>
            <a:r>
              <a:rPr lang="en-US" sz="2200" err="1">
                <a:latin typeface="Helvetica Neue"/>
                <a:ea typeface="Helvetica Neue"/>
                <a:cs typeface="Helvetica Neue"/>
                <a:sym typeface="Helvetica Neue"/>
              </a:rPr>
              <a:t>l’avenir</a:t>
            </a:r>
            <a:r>
              <a:rPr lang="en-US" sz="2200">
                <a:latin typeface="Helvetica Neue"/>
                <a:ea typeface="Helvetica Neue"/>
                <a:cs typeface="Helvetica Neue"/>
                <a:sym typeface="Helvetica Neue"/>
              </a:rPr>
              <a:t> avec </a:t>
            </a:r>
            <a:r>
              <a:rPr lang="en-US" sz="2200" err="1">
                <a:latin typeface="Helvetica Neue"/>
                <a:ea typeface="Helvetica Neue"/>
                <a:cs typeface="Helvetica Neue"/>
                <a:sym typeface="Helvetica Neue"/>
              </a:rPr>
              <a:t>l’IA</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soutenant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l’utilisation</a:t>
            </a:r>
            <a:r>
              <a:rPr lang="en-US" sz="2200">
                <a:latin typeface="Helvetica Neue"/>
                <a:ea typeface="Helvetica Neue"/>
                <a:cs typeface="Helvetica Neue"/>
                <a:sym typeface="Helvetica Neue"/>
              </a:rPr>
              <a:t> AAC de </a:t>
            </a:r>
            <a:r>
              <a:rPr lang="en-US" sz="2200" err="1">
                <a:latin typeface="Helvetica Neue"/>
                <a:ea typeface="Helvetica Neue"/>
                <a:cs typeface="Helvetica Neue"/>
                <a:sym typeface="Helvetica Neue"/>
              </a:rPr>
              <a:t>Blissymbols</a:t>
            </a:r>
            <a:r>
              <a:rPr lang="en-US" sz="2200">
                <a:latin typeface="Helvetica Neue"/>
                <a:ea typeface="Helvetica Neue"/>
                <a:cs typeface="Helvetica Neue"/>
                <a:sym typeface="Helvetica Neue"/>
              </a:rPr>
              <a:t> ... </a:t>
            </a:r>
            <a:r>
              <a:rPr lang="en-US" sz="2200" err="1">
                <a:latin typeface="Helvetica Neue"/>
                <a:ea typeface="Helvetica Neue"/>
                <a:cs typeface="Helvetica Neue"/>
                <a:sym typeface="Helvetica Neue"/>
              </a:rPr>
              <a:t>fournir</a:t>
            </a:r>
            <a:r>
              <a:rPr lang="en-US" sz="2200">
                <a:latin typeface="Helvetica Neue"/>
                <a:ea typeface="Helvetica Neue"/>
                <a:cs typeface="Helvetica Neue"/>
                <a:sym typeface="Helvetica Neue"/>
              </a:rPr>
              <a:t> le </a:t>
            </a:r>
            <a:r>
              <a:rPr lang="en-US" sz="2200" err="1">
                <a:latin typeface="Helvetica Neue"/>
                <a:ea typeface="Helvetica Neue"/>
                <a:cs typeface="Helvetica Neue"/>
                <a:sym typeface="Helvetica Neue"/>
              </a:rPr>
              <a:t>meilleur</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compagnon</a:t>
            </a:r>
            <a:r>
              <a:rPr lang="en-US" sz="2200">
                <a:latin typeface="Helvetica Neue"/>
                <a:ea typeface="Helvetica Neue"/>
                <a:cs typeface="Helvetica Neue"/>
                <a:sym typeface="Helvetica Neue"/>
              </a:rPr>
              <a:t> de communication que </a:t>
            </a:r>
            <a:r>
              <a:rPr lang="en-US" sz="2200" err="1">
                <a:latin typeface="Helvetica Neue"/>
                <a:ea typeface="Helvetica Neue"/>
                <a:cs typeface="Helvetica Neue"/>
                <a:sym typeface="Helvetica Neue"/>
              </a:rPr>
              <a:t>l’IA</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peut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offrir</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J’utilise</a:t>
            </a:r>
            <a:r>
              <a:rPr lang="en-US" sz="2200">
                <a:latin typeface="Helvetica Neue"/>
                <a:ea typeface="Helvetica Neue"/>
                <a:cs typeface="Helvetica Neue"/>
                <a:sym typeface="Helvetica Neue"/>
              </a:rPr>
              <a:t> des cercles, </a:t>
            </a:r>
            <a:r>
              <a:rPr lang="en-US" sz="2200" err="1">
                <a:latin typeface="Helvetica Neue"/>
                <a:ea typeface="Helvetica Neue"/>
                <a:cs typeface="Helvetica Neue"/>
                <a:sym typeface="Helvetica Neue"/>
              </a:rPr>
              <a:t>juste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comme</a:t>
            </a:r>
            <a:r>
              <a:rPr lang="en-US" sz="2200">
                <a:latin typeface="Helvetica Neue"/>
                <a:ea typeface="Helvetica Neue"/>
                <a:cs typeface="Helvetica Neue"/>
                <a:sym typeface="Helvetica Neue"/>
              </a:rPr>
              <a:t> un </a:t>
            </a:r>
            <a:r>
              <a:rPr lang="en-US" sz="2200" err="1">
                <a:latin typeface="Helvetica Neue"/>
                <a:ea typeface="Helvetica Neue"/>
                <a:cs typeface="Helvetica Neue"/>
                <a:sym typeface="Helvetica Neue"/>
              </a:rPr>
              <a:t>moyen</a:t>
            </a:r>
            <a:r>
              <a:rPr lang="en-US" sz="2200">
                <a:latin typeface="Helvetica Neue"/>
                <a:ea typeface="Helvetica Neue"/>
                <a:cs typeface="Helvetica Neue"/>
                <a:sym typeface="Helvetica Neue"/>
              </a:rPr>
              <a:t> possible de </a:t>
            </a:r>
            <a:r>
              <a:rPr lang="en-US" sz="2200" err="1">
                <a:latin typeface="Helvetica Neue"/>
                <a:ea typeface="Helvetica Neue"/>
                <a:cs typeface="Helvetica Neue"/>
                <a:sym typeface="Helvetica Neue"/>
              </a:rPr>
              <a:t>conceptualiser</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l’arrangement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individualisé</a:t>
            </a:r>
            <a:r>
              <a:rPr lang="en-US" sz="2200">
                <a:latin typeface="Helvetica Neue"/>
                <a:ea typeface="Helvetica Neue"/>
                <a:cs typeface="Helvetica Neue"/>
                <a:sym typeface="Helvetica Neue"/>
              </a:rPr>
              <a:t> et </a:t>
            </a:r>
            <a:r>
              <a:rPr lang="en-US" sz="2200" err="1">
                <a:latin typeface="Helvetica Neue"/>
                <a:ea typeface="Helvetica Neue"/>
                <a:cs typeface="Helvetica Neue"/>
                <a:sym typeface="Helvetica Neue"/>
              </a:rPr>
              <a:t>dynamique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futur</a:t>
            </a:r>
            <a:r>
              <a:rPr lang="en-US" sz="2200">
                <a:latin typeface="Helvetica Neue"/>
                <a:ea typeface="Helvetica Neue"/>
                <a:cs typeface="Helvetica Neue"/>
                <a:sym typeface="Helvetica Neue"/>
              </a:rPr>
              <a:t> et les </a:t>
            </a:r>
            <a:r>
              <a:rPr lang="en-US" sz="2200" err="1">
                <a:latin typeface="Helvetica Neue"/>
                <a:ea typeface="Helvetica Neue"/>
                <a:cs typeface="Helvetica Neue"/>
                <a:sym typeface="Helvetica Neue"/>
              </a:rPr>
              <a:t>moyens</a:t>
            </a:r>
            <a:r>
              <a:rPr lang="en-US" sz="2200">
                <a:latin typeface="Helvetica Neue"/>
                <a:ea typeface="Helvetica Neue"/>
                <a:cs typeface="Helvetica Neue"/>
                <a:sym typeface="Helvetica Neue"/>
              </a:rPr>
              <a:t> de </a:t>
            </a:r>
            <a:r>
              <a:rPr lang="en-US" sz="2200" err="1">
                <a:latin typeface="Helvetica Neue"/>
                <a:ea typeface="Helvetica Neue"/>
                <a:cs typeface="Helvetica Neue"/>
                <a:sym typeface="Helvetica Neue"/>
              </a:rPr>
              <a:t>sélectionner</a:t>
            </a:r>
            <a:r>
              <a:rPr lang="en-US" sz="2200">
                <a:latin typeface="Helvetica Neue"/>
                <a:ea typeface="Helvetica Neue"/>
                <a:cs typeface="Helvetica Neue"/>
                <a:sym typeface="Helvetica Neue"/>
              </a:rPr>
              <a:t> et de </a:t>
            </a:r>
            <a:r>
              <a:rPr lang="en-US" sz="2200" err="1">
                <a:latin typeface="Helvetica Neue"/>
                <a:ea typeface="Helvetica Neue"/>
                <a:cs typeface="Helvetica Neue"/>
                <a:sym typeface="Helvetica Neue"/>
              </a:rPr>
              <a:t>produire</a:t>
            </a:r>
            <a:r>
              <a:rPr lang="en-US" sz="2200">
                <a:latin typeface="Helvetica Neue"/>
                <a:ea typeface="Helvetica Neue"/>
                <a:cs typeface="Helvetica Neue"/>
                <a:sym typeface="Helvetica Neue"/>
              </a:rPr>
              <a:t> du </a:t>
            </a:r>
            <a:r>
              <a:rPr lang="en-US" sz="2200" err="1">
                <a:latin typeface="Helvetica Neue"/>
                <a:ea typeface="Helvetica Neue"/>
                <a:cs typeface="Helvetica Neue"/>
                <a:sym typeface="Helvetica Neue"/>
              </a:rPr>
              <a:t>vocabulaire</a:t>
            </a:r>
            <a:r>
              <a:rPr lang="en-US" sz="2200">
                <a:latin typeface="Helvetica Neue"/>
                <a:ea typeface="Helvetica Neue"/>
                <a:cs typeface="Helvetica Neue"/>
                <a:sym typeface="Helvetica Neue"/>
              </a:rPr>
              <a:t>. BBB explore de </a:t>
            </a:r>
            <a:r>
              <a:rPr lang="en-US" sz="2200" err="1">
                <a:latin typeface="Helvetica Neue"/>
                <a:ea typeface="Helvetica Neue"/>
                <a:cs typeface="Helvetica Neue"/>
                <a:sym typeface="Helvetica Neue"/>
              </a:rPr>
              <a:t>nombreuses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façons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différentes</a:t>
            </a:r>
            <a:r>
              <a:rPr lang="en-US" sz="2200">
                <a:latin typeface="Helvetica Neue"/>
                <a:ea typeface="Helvetica Neue"/>
                <a:cs typeface="Helvetica Neue"/>
                <a:sym typeface="Helvetica Neue"/>
              </a:rPr>
              <a:t>.
On </a:t>
            </a:r>
            <a:r>
              <a:rPr lang="en-US" sz="2200" err="1">
                <a:latin typeface="Helvetica Neue"/>
                <a:ea typeface="Helvetica Neue"/>
                <a:cs typeface="Helvetica Neue"/>
                <a:sym typeface="Helvetica Neue"/>
              </a:rPr>
              <a:t>procède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fournissant</a:t>
            </a:r>
            <a:r>
              <a:rPr lang="en-US" sz="2200">
                <a:latin typeface="Helvetica Neue"/>
                <a:ea typeface="Helvetica Neue"/>
                <a:cs typeface="Helvetica Neue"/>
                <a:sym typeface="Helvetica Neue"/>
              </a:rPr>
              <a:t> un </a:t>
            </a:r>
            <a:r>
              <a:rPr lang="en-US" sz="2200" err="1">
                <a:latin typeface="Helvetica Neue"/>
                <a:ea typeface="Helvetica Neue"/>
                <a:cs typeface="Helvetica Neue"/>
                <a:sym typeface="Helvetica Neue"/>
              </a:rPr>
              <a:t>contexte</a:t>
            </a:r>
            <a:r>
              <a:rPr lang="en-US" sz="2200">
                <a:latin typeface="Helvetica Neue"/>
                <a:ea typeface="Helvetica Neue"/>
                <a:cs typeface="Helvetica Neue"/>
                <a:sym typeface="Helvetica Neue"/>
              </a:rPr>
              <a:t> et un ensemble de </a:t>
            </a:r>
            <a:r>
              <a:rPr lang="en-US" sz="2200" err="1">
                <a:latin typeface="Helvetica Neue"/>
                <a:ea typeface="Helvetica Neue"/>
                <a:cs typeface="Helvetica Neue"/>
                <a:sym typeface="Helvetica Neue"/>
              </a:rPr>
              <a:t>stratégies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choisissant</a:t>
            </a:r>
            <a:r>
              <a:rPr lang="en-US" sz="2200">
                <a:latin typeface="Helvetica Neue"/>
                <a:ea typeface="Helvetica Neue"/>
                <a:cs typeface="Helvetica Neue"/>
                <a:sym typeface="Helvetica Neue"/>
              </a:rPr>
              <a:t> la question de </a:t>
            </a:r>
            <a:r>
              <a:rPr lang="en-US" sz="2200" err="1">
                <a:latin typeface="Helvetica Neue"/>
                <a:ea typeface="Helvetica Neue"/>
                <a:cs typeface="Helvetica Neue"/>
                <a:sym typeface="Helvetica Neue"/>
              </a:rPr>
              <a:t>départ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affinant</a:t>
            </a:r>
            <a:r>
              <a:rPr lang="en-US" sz="2200">
                <a:latin typeface="Helvetica Neue"/>
                <a:ea typeface="Helvetica Neue"/>
                <a:cs typeface="Helvetica Neue"/>
                <a:sym typeface="Helvetica Neue"/>
              </a:rPr>
              <a:t> son </a:t>
            </a:r>
            <a:r>
              <a:rPr lang="en-US" sz="2200" err="1">
                <a:latin typeface="Helvetica Neue"/>
                <a:ea typeface="Helvetica Neue"/>
                <a:cs typeface="Helvetica Neue"/>
                <a:sym typeface="Helvetica Neue"/>
              </a:rPr>
              <a:t>sens</a:t>
            </a:r>
            <a:r>
              <a:rPr lang="en-US" sz="2200">
                <a:latin typeface="Helvetica Neue"/>
                <a:ea typeface="Helvetica Neue"/>
                <a:cs typeface="Helvetica Neue"/>
                <a:sym typeface="Helvetica Neue"/>
              </a:rPr>
              <a:t> ... COMMUNIQUER !
Comme </a:t>
            </a:r>
            <a:r>
              <a:rPr lang="en-US" sz="2200" err="1">
                <a:latin typeface="Helvetica Neue"/>
                <a:ea typeface="Helvetica Neue"/>
                <a:cs typeface="Helvetica Neue"/>
                <a:sym typeface="Helvetica Neue"/>
              </a:rPr>
              <a:t>dirait</a:t>
            </a:r>
            <a:r>
              <a:rPr lang="en-US" sz="2200">
                <a:latin typeface="Helvetica Neue"/>
                <a:ea typeface="Helvetica Neue"/>
                <a:cs typeface="Helvetica Neue"/>
                <a:sym typeface="Helvetica Neue"/>
              </a:rPr>
              <a:t> Jutta </a:t>
            </a:r>
            <a:r>
              <a:rPr lang="en-US" sz="2200" err="1">
                <a:latin typeface="Helvetica Neue"/>
                <a:ea typeface="Helvetica Neue"/>
                <a:cs typeface="Helvetica Neue"/>
                <a:sym typeface="Helvetica Neue"/>
              </a:rPr>
              <a:t>Treviranus</a:t>
            </a:r>
            <a:r>
              <a:rPr lang="en-US" sz="2200">
                <a:latin typeface="Helvetica Neue"/>
                <a:ea typeface="Helvetica Neue"/>
                <a:cs typeface="Helvetica Neue"/>
                <a:sym typeface="Helvetica Neue"/>
              </a:rPr>
              <a:t>... « </a:t>
            </a:r>
            <a:r>
              <a:rPr lang="en-US" sz="2200" err="1">
                <a:latin typeface="Helvetica Neue"/>
                <a:ea typeface="Helvetica Neue"/>
                <a:cs typeface="Helvetica Neue"/>
                <a:sym typeface="Helvetica Neue"/>
              </a:rPr>
              <a:t>l’évasion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folle</a:t>
            </a:r>
            <a:r>
              <a:rPr lang="en-US" sz="2200">
                <a:latin typeface="Helvetica Neue"/>
                <a:ea typeface="Helvetica Neue"/>
                <a:cs typeface="Helvetica Neue"/>
                <a:sym typeface="Helvetica Neue"/>
              </a:rPr>
              <a:t> de The Grid »
L’IA a le </a:t>
            </a:r>
            <a:r>
              <a:rPr lang="en-US" sz="2200" err="1">
                <a:latin typeface="Helvetica Neue"/>
                <a:ea typeface="Helvetica Neue"/>
                <a:cs typeface="Helvetica Neue"/>
                <a:sym typeface="Helvetica Neue"/>
              </a:rPr>
              <a:t>potentiel</a:t>
            </a:r>
            <a:r>
              <a:rPr lang="en-US" sz="2200">
                <a:latin typeface="Helvetica Neue"/>
                <a:ea typeface="Helvetica Neue"/>
                <a:cs typeface="Helvetica Neue"/>
                <a:sym typeface="Helvetica Neue"/>
              </a:rPr>
              <a:t> de </a:t>
            </a:r>
            <a:r>
              <a:rPr lang="en-US" sz="2200" err="1">
                <a:latin typeface="Helvetica Neue"/>
                <a:ea typeface="Helvetica Neue"/>
                <a:cs typeface="Helvetica Neue"/>
                <a:sym typeface="Helvetica Neue"/>
              </a:rPr>
              <a:t>nombreux</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avantages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positifs</a:t>
            </a:r>
            <a:r>
              <a:rPr lang="en-US" sz="2200">
                <a:latin typeface="Helvetica Neue"/>
                <a:ea typeface="Helvetica Neue"/>
                <a:cs typeface="Helvetica Neue"/>
                <a:sym typeface="Helvetica Neue"/>
              </a:rPr>
              <a:t> pour </a:t>
            </a:r>
            <a:r>
              <a:rPr lang="en-US" sz="2200" err="1">
                <a:latin typeface="Helvetica Neue"/>
                <a:ea typeface="Helvetica Neue"/>
                <a:cs typeface="Helvetica Neue"/>
                <a:sym typeface="Helvetica Neue"/>
              </a:rPr>
              <a:t>l’utilisateur</a:t>
            </a:r>
            <a:r>
              <a:rPr lang="en-US" sz="2200">
                <a:latin typeface="Helvetica Neue"/>
                <a:ea typeface="Helvetica Neue"/>
                <a:cs typeface="Helvetica Neue"/>
                <a:sym typeface="Helvetica Neue"/>
              </a:rPr>
              <a:t> de la CAA. Nous </a:t>
            </a:r>
            <a:r>
              <a:rPr lang="en-US" sz="2200" err="1">
                <a:latin typeface="Helvetica Neue"/>
                <a:ea typeface="Helvetica Neue"/>
                <a:cs typeface="Helvetica Neue"/>
                <a:sym typeface="Helvetica Neue"/>
              </a:rPr>
              <a:t>devons</a:t>
            </a:r>
            <a:r>
              <a:rPr lang="en-US" sz="2200">
                <a:latin typeface="Helvetica Neue"/>
                <a:ea typeface="Helvetica Neue"/>
                <a:cs typeface="Helvetica Neue"/>
                <a:sym typeface="Helvetica Neue"/>
              </a:rPr>
              <a:t> nous </a:t>
            </a:r>
            <a:r>
              <a:rPr lang="en-US" sz="2200" err="1">
                <a:latin typeface="Helvetica Neue"/>
                <a:ea typeface="Helvetica Neue"/>
                <a:cs typeface="Helvetica Neue"/>
                <a:sym typeface="Helvetica Neue"/>
              </a:rPr>
              <a:t>prémunir</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contre</a:t>
            </a:r>
            <a:r>
              <a:rPr lang="en-US" sz="2200">
                <a:latin typeface="Helvetica Neue"/>
                <a:ea typeface="Helvetica Neue"/>
                <a:cs typeface="Helvetica Neue"/>
                <a:sym typeface="Helvetica Neue"/>
              </a:rPr>
              <a:t> les </a:t>
            </a:r>
            <a:r>
              <a:rPr lang="en-US" sz="2200" err="1">
                <a:latin typeface="Helvetica Neue"/>
                <a:ea typeface="Helvetica Neue"/>
                <a:cs typeface="Helvetica Neue"/>
                <a:sym typeface="Helvetica Neue"/>
              </a:rPr>
              <a:t>effets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négatifs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possibles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donnant</a:t>
            </a:r>
            <a:r>
              <a:rPr lang="en-US" sz="2200">
                <a:latin typeface="Helvetica Neue"/>
                <a:ea typeface="Helvetica Neue"/>
                <a:cs typeface="Helvetica Neue"/>
                <a:sym typeface="Helvetica Neue"/>
              </a:rPr>
              <a:t> du temps au </a:t>
            </a:r>
            <a:r>
              <a:rPr lang="en-US" sz="2200" err="1">
                <a:latin typeface="Helvetica Neue"/>
                <a:ea typeface="Helvetica Neue"/>
                <a:cs typeface="Helvetica Neue"/>
                <a:sym typeface="Helvetica Neue"/>
              </a:rPr>
              <a:t>soutien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positif</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comme</a:t>
            </a:r>
            <a:r>
              <a:rPr lang="en-US" sz="2200">
                <a:latin typeface="Helvetica Neue"/>
                <a:ea typeface="Helvetica Neue"/>
                <a:cs typeface="Helvetica Neue"/>
                <a:sym typeface="Helvetica Neue"/>
              </a:rPr>
              <a:t> le fait le Baby Bliss Bot, </a:t>
            </a:r>
            <a:r>
              <a:rPr lang="en-US" sz="2200" err="1">
                <a:latin typeface="Helvetica Neue"/>
                <a:ea typeface="Helvetica Neue"/>
                <a:cs typeface="Helvetica Neue"/>
                <a:sym typeface="Helvetica Neue"/>
              </a:rPr>
              <a:t>l’IA</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offre</a:t>
            </a:r>
            <a:r>
              <a:rPr lang="en-US" sz="2200">
                <a:latin typeface="Helvetica Neue"/>
                <a:ea typeface="Helvetica Neue"/>
                <a:cs typeface="Helvetica Neue"/>
                <a:sym typeface="Helvetica Neue"/>
              </a:rPr>
              <a:t> la </a:t>
            </a:r>
            <a:r>
              <a:rPr lang="en-US" sz="2200" err="1">
                <a:latin typeface="Helvetica Neue"/>
                <a:ea typeface="Helvetica Neue"/>
                <a:cs typeface="Helvetica Neue"/>
                <a:sym typeface="Helvetica Neue"/>
              </a:rPr>
              <a:t>possibilité</a:t>
            </a:r>
            <a:r>
              <a:rPr lang="en-US" sz="2200">
                <a:latin typeface="Helvetica Neue"/>
                <a:ea typeface="Helvetica Neue"/>
                <a:cs typeface="Helvetica Neue"/>
                <a:sym typeface="Helvetica Neue"/>
              </a:rPr>
              <a:t> d’être un </a:t>
            </a:r>
            <a:r>
              <a:rPr lang="en-US" sz="2200" err="1">
                <a:latin typeface="Helvetica Neue"/>
                <a:ea typeface="Helvetica Neue"/>
                <a:cs typeface="Helvetica Neue"/>
                <a:sym typeface="Helvetica Neue"/>
              </a:rPr>
              <a:t>compagnon</a:t>
            </a:r>
            <a:r>
              <a:rPr lang="en-US" sz="2200">
                <a:latin typeface="Helvetica Neue"/>
                <a:ea typeface="Helvetica Neue"/>
                <a:cs typeface="Helvetica Neue"/>
                <a:sym typeface="Helvetica Neue"/>
              </a:rPr>
              <a:t> de communication </a:t>
            </a:r>
            <a:r>
              <a:rPr lang="en-US" sz="2200" err="1">
                <a:latin typeface="Helvetica Neue"/>
                <a:ea typeface="Helvetica Neue"/>
                <a:cs typeface="Helvetica Neue"/>
                <a:sym typeface="Helvetica Neue"/>
              </a:rPr>
              <a:t>personnalisé</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cohérent</a:t>
            </a:r>
            <a:r>
              <a:rPr lang="en-US" sz="2200">
                <a:latin typeface="Helvetica Neue"/>
                <a:ea typeface="Helvetica Neue"/>
                <a:cs typeface="Helvetica Neue"/>
                <a:sym typeface="Helvetica Neue"/>
              </a:rPr>
              <a:t> pour </a:t>
            </a:r>
            <a:r>
              <a:rPr lang="en-US" sz="2200" err="1">
                <a:latin typeface="Helvetica Neue"/>
                <a:ea typeface="Helvetica Neue"/>
                <a:cs typeface="Helvetica Neue"/>
                <a:sym typeface="Helvetica Neue"/>
              </a:rPr>
              <a:t>ceux</a:t>
            </a:r>
            <a:r>
              <a:rPr lang="en-US" sz="2200">
                <a:latin typeface="Helvetica Neue"/>
                <a:ea typeface="Helvetica Neue"/>
                <a:cs typeface="Helvetica Neue"/>
                <a:sym typeface="Helvetica Neue"/>
              </a:rPr>
              <a:t> qui ne </a:t>
            </a:r>
            <a:r>
              <a:rPr lang="en-US" sz="2200" err="1">
                <a:latin typeface="Helvetica Neue"/>
                <a:ea typeface="Helvetica Neue"/>
                <a:cs typeface="Helvetica Neue"/>
                <a:sym typeface="Helvetica Neue"/>
              </a:rPr>
              <a:t>parlent</a:t>
            </a:r>
            <a:r>
              <a:rPr lang="en-US" sz="2200">
                <a:latin typeface="Helvetica Neue"/>
                <a:ea typeface="Helvetica Neue"/>
                <a:cs typeface="Helvetica Neue"/>
                <a:sym typeface="Helvetica Neue"/>
              </a:rPr>
              <a:t> pas et qui </a:t>
            </a:r>
            <a:r>
              <a:rPr lang="en-US" sz="2200" err="1">
                <a:latin typeface="Helvetica Neue"/>
                <a:ea typeface="Helvetica Neue"/>
                <a:cs typeface="Helvetica Neue"/>
                <a:sym typeface="Helvetica Neue"/>
              </a:rPr>
              <a:t>ont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besoin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d’AAC</a:t>
            </a:r>
            <a:r>
              <a:rPr lang="en-US" sz="2200">
                <a:latin typeface="Helvetica Neue"/>
                <a:ea typeface="Helvetica Neue"/>
                <a:cs typeface="Helvetica Neue"/>
                <a:sym typeface="Helvetica Neue"/>
              </a:rPr>
              <a:t> pour </a:t>
            </a:r>
            <a:r>
              <a:rPr lang="en-US" sz="2200" err="1">
                <a:latin typeface="Helvetica Neue"/>
                <a:ea typeface="Helvetica Neue"/>
                <a:cs typeface="Helvetica Neue"/>
                <a:sym typeface="Helvetica Neue"/>
              </a:rPr>
              <a:t>atteindre</a:t>
            </a:r>
            <a:r>
              <a:rPr lang="en-US" sz="2200">
                <a:latin typeface="Helvetica Neue"/>
                <a:ea typeface="Helvetica Neue"/>
                <a:cs typeface="Helvetica Neue"/>
                <a:sym typeface="Helvetica Neue"/>
              </a:rPr>
              <a:t> la </a:t>
            </a:r>
            <a:r>
              <a:rPr lang="en-US" sz="2200" err="1">
                <a:latin typeface="Helvetica Neue"/>
                <a:ea typeface="Helvetica Neue"/>
                <a:cs typeface="Helvetica Neue"/>
                <a:sym typeface="Helvetica Neue"/>
              </a:rPr>
              <a:t>compétence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en</a:t>
            </a:r>
            <a:r>
              <a:rPr lang="en-US" sz="2200">
                <a:latin typeface="Helvetica Neue"/>
                <a:ea typeface="Helvetica Neue"/>
                <a:cs typeface="Helvetica Neue"/>
                <a:sym typeface="Helvetica Neue"/>
              </a:rPr>
              <a:t> communication.
L’IA </a:t>
            </a:r>
            <a:r>
              <a:rPr lang="en-US" sz="2200" err="1">
                <a:latin typeface="Helvetica Neue"/>
                <a:ea typeface="Helvetica Neue"/>
                <a:cs typeface="Helvetica Neue"/>
                <a:sym typeface="Helvetica Neue"/>
              </a:rPr>
              <a:t>peut</a:t>
            </a:r>
            <a:r>
              <a:rPr lang="en-US" sz="2200">
                <a:latin typeface="Helvetica Neue"/>
                <a:ea typeface="Helvetica Neue"/>
                <a:cs typeface="Helvetica Neue"/>
                <a:sym typeface="Helvetica Neue"/>
              </a:rPr>
              <a:t> conserver et appliquer </a:t>
            </a:r>
            <a:r>
              <a:rPr lang="en-US" sz="2200" err="1">
                <a:latin typeface="Helvetica Neue"/>
                <a:ea typeface="Helvetica Neue"/>
                <a:cs typeface="Helvetica Neue"/>
                <a:sym typeface="Helvetica Neue"/>
              </a:rPr>
              <a:t>l’expérience</a:t>
            </a:r>
            <a:r>
              <a:rPr lang="en-US" sz="2200">
                <a:latin typeface="Helvetica Neue"/>
                <a:ea typeface="Helvetica Neue"/>
                <a:cs typeface="Helvetica Neue"/>
                <a:sym typeface="Helvetica Neue"/>
              </a:rPr>
              <a:t> passée.
L’IA </a:t>
            </a:r>
            <a:r>
              <a:rPr lang="en-US" sz="2200" err="1">
                <a:latin typeface="Helvetica Neue"/>
                <a:ea typeface="Helvetica Neue"/>
                <a:cs typeface="Helvetica Neue"/>
                <a:sym typeface="Helvetica Neue"/>
              </a:rPr>
              <a:t>peut</a:t>
            </a:r>
            <a:r>
              <a:rPr lang="en-US" sz="2200">
                <a:latin typeface="Helvetica Neue"/>
                <a:ea typeface="Helvetica Neue"/>
                <a:cs typeface="Helvetica Neue"/>
                <a:sym typeface="Helvetica Neue"/>
              </a:rPr>
              <a:t> se </a:t>
            </a:r>
            <a:r>
              <a:rPr lang="en-US" sz="2200" err="1">
                <a:latin typeface="Helvetica Neue"/>
                <a:ea typeface="Helvetica Neue"/>
                <a:cs typeface="Helvetica Neue"/>
                <a:sym typeface="Helvetica Neue"/>
              </a:rPr>
              <a:t>développer</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guidée</a:t>
            </a:r>
            <a:r>
              <a:rPr lang="en-US" sz="2200">
                <a:latin typeface="Helvetica Neue"/>
                <a:ea typeface="Helvetica Neue"/>
                <a:cs typeface="Helvetica Neue"/>
                <a:sym typeface="Helvetica Neue"/>
              </a:rPr>
              <a:t> par </a:t>
            </a:r>
            <a:r>
              <a:rPr lang="en-US" sz="2200" err="1">
                <a:latin typeface="Helvetica Neue"/>
                <a:ea typeface="Helvetica Neue"/>
                <a:cs typeface="Helvetica Neue"/>
                <a:sym typeface="Helvetica Neue"/>
              </a:rPr>
              <a:t>l’utilisateur</a:t>
            </a:r>
            <a:r>
              <a:rPr lang="en-US" sz="2200">
                <a:latin typeface="Helvetica Neue"/>
                <a:ea typeface="Helvetica Neue"/>
                <a:cs typeface="Helvetica Neue"/>
                <a:sym typeface="Helvetica Neue"/>
              </a:rPr>
              <a:t> et </a:t>
            </a:r>
            <a:r>
              <a:rPr lang="en-US" sz="2200" err="1">
                <a:latin typeface="Helvetica Neue"/>
                <a:ea typeface="Helvetica Neue"/>
                <a:cs typeface="Helvetica Neue"/>
                <a:sym typeface="Helvetica Neue"/>
              </a:rPr>
              <a:t>lui</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assurant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l’agence</a:t>
            </a:r>
            <a:r>
              <a:rPr lang="en-US" sz="2200">
                <a:latin typeface="Helvetica Neue"/>
                <a:ea typeface="Helvetica Neue"/>
                <a:cs typeface="Helvetica Neue"/>
                <a:sym typeface="Helvetica Neue"/>
              </a:rPr>
              <a:t>. 
L’IA </a:t>
            </a:r>
            <a:r>
              <a:rPr lang="en-US" sz="2200" err="1">
                <a:latin typeface="Helvetica Neue"/>
                <a:ea typeface="Helvetica Neue"/>
                <a:cs typeface="Helvetica Neue"/>
                <a:sym typeface="Helvetica Neue"/>
              </a:rPr>
              <a:t>peut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être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personnalisée</a:t>
            </a:r>
            <a:r>
              <a:rPr lang="en-US" sz="2200">
                <a:latin typeface="Helvetica Neue"/>
                <a:ea typeface="Helvetica Neue"/>
                <a:cs typeface="Helvetica Neue"/>
                <a:sym typeface="Helvetica Neue"/>
              </a:rPr>
              <a:t>.
L’IA </a:t>
            </a:r>
            <a:r>
              <a:rPr lang="en-US" sz="2200" err="1">
                <a:latin typeface="Helvetica Neue"/>
                <a:ea typeface="Helvetica Neue"/>
                <a:cs typeface="Helvetica Neue"/>
                <a:sym typeface="Helvetica Neue"/>
              </a:rPr>
              <a:t>peut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rester</a:t>
            </a:r>
            <a:r>
              <a:rPr lang="en-US" sz="2200">
                <a:latin typeface="Helvetica Neue"/>
                <a:ea typeface="Helvetica Neue"/>
                <a:cs typeface="Helvetica Neue"/>
                <a:sym typeface="Helvetica Neue"/>
              </a:rPr>
              <a:t> avec </a:t>
            </a:r>
            <a:r>
              <a:rPr lang="en-US" sz="2200" err="1">
                <a:latin typeface="Helvetica Neue"/>
                <a:ea typeface="Helvetica Neue"/>
                <a:cs typeface="Helvetica Neue"/>
                <a:sym typeface="Helvetica Neue"/>
              </a:rPr>
              <a:t>l’individu</a:t>
            </a:r>
            <a:r>
              <a:rPr lang="en-US" sz="2200">
                <a:latin typeface="Helvetica Neue"/>
                <a:ea typeface="Helvetica Neue"/>
                <a:cs typeface="Helvetica Neue"/>
                <a:sym typeface="Helvetica Neue"/>
              </a:rPr>
              <a:t> et </a:t>
            </a:r>
            <a:r>
              <a:rPr lang="en-US" sz="2200" err="1">
                <a:latin typeface="Helvetica Neue"/>
                <a:ea typeface="Helvetica Neue"/>
                <a:cs typeface="Helvetica Neue"/>
                <a:sym typeface="Helvetica Neue"/>
              </a:rPr>
              <a:t>grandir</a:t>
            </a:r>
            <a:r>
              <a:rPr lang="en-US" sz="2200">
                <a:latin typeface="Helvetica Neue"/>
                <a:ea typeface="Helvetica Neue"/>
                <a:cs typeface="Helvetica Neue"/>
                <a:sym typeface="Helvetica Neue"/>
              </a:rPr>
              <a:t> avec </a:t>
            </a:r>
            <a:r>
              <a:rPr lang="en-US" sz="2200" err="1">
                <a:latin typeface="Helvetica Neue"/>
                <a:ea typeface="Helvetica Neue"/>
                <a:cs typeface="Helvetica Neue"/>
                <a:sym typeface="Helvetica Neue"/>
              </a:rPr>
              <a:t>lui</a:t>
            </a:r>
            <a:r>
              <a:rPr lang="en-US" sz="2200">
                <a:latin typeface="Helvetica Neue"/>
                <a:ea typeface="Helvetica Neue"/>
                <a:cs typeface="Helvetica Neue"/>
                <a:sym typeface="Helvetica Neue"/>
              </a:rPr>
              <a:t> tout au long de </a:t>
            </a:r>
            <a:r>
              <a:rPr lang="en-US" sz="2200" err="1">
                <a:latin typeface="Helvetica Neue"/>
                <a:ea typeface="Helvetica Neue"/>
                <a:cs typeface="Helvetica Neue"/>
                <a:sym typeface="Helvetica Neue"/>
              </a:rPr>
              <a:t>sa</a:t>
            </a:r>
            <a:r>
              <a:rPr lang="en-US" sz="2200">
                <a:latin typeface="Helvetica Neue"/>
                <a:ea typeface="Helvetica Neue"/>
                <a:cs typeface="Helvetica Neue"/>
                <a:sym typeface="Helvetica Neue"/>
              </a:rPr>
              <a:t> vie.
Le </a:t>
            </a:r>
            <a:r>
              <a:rPr lang="en-US" sz="2200" err="1">
                <a:latin typeface="Helvetica Neue"/>
                <a:ea typeface="Helvetica Neue"/>
                <a:cs typeface="Helvetica Neue"/>
                <a:sym typeface="Helvetica Neue"/>
              </a:rPr>
              <a:t>rôle</a:t>
            </a:r>
            <a:r>
              <a:rPr lang="en-US" sz="2200">
                <a:latin typeface="Helvetica Neue"/>
                <a:ea typeface="Helvetica Neue"/>
                <a:cs typeface="Helvetica Neue"/>
                <a:sym typeface="Helvetica Neue"/>
              </a:rPr>
              <a:t> du </a:t>
            </a:r>
            <a:r>
              <a:rPr lang="en-US" sz="2200" err="1">
                <a:latin typeface="Helvetica Neue"/>
                <a:ea typeface="Helvetica Neue"/>
                <a:cs typeface="Helvetica Neue"/>
                <a:sym typeface="Helvetica Neue"/>
              </a:rPr>
              <a:t>soutien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humain</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est</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essentiel</a:t>
            </a:r>
            <a:r>
              <a:rPr lang="en-US" sz="2200">
                <a:latin typeface="Helvetica Neue"/>
                <a:ea typeface="Helvetica Neue"/>
                <a:cs typeface="Helvetica Neue"/>
                <a:sym typeface="Helvetica Neue"/>
              </a:rPr>
              <a:t> pour </a:t>
            </a:r>
            <a:r>
              <a:rPr lang="en-US" sz="2200" err="1">
                <a:latin typeface="Helvetica Neue"/>
                <a:ea typeface="Helvetica Neue"/>
                <a:cs typeface="Helvetica Neue"/>
                <a:sym typeface="Helvetica Neue"/>
              </a:rPr>
              <a:t>s’assurer</a:t>
            </a:r>
            <a:r>
              <a:rPr lang="en-US" sz="2200">
                <a:latin typeface="Helvetica Neue"/>
                <a:ea typeface="Helvetica Neue"/>
                <a:cs typeface="Helvetica Neue"/>
                <a:sym typeface="Helvetica Neue"/>
              </a:rPr>
              <a:t> que </a:t>
            </a:r>
            <a:r>
              <a:rPr lang="en-US" sz="2200" err="1">
                <a:latin typeface="Helvetica Neue"/>
                <a:ea typeface="Helvetica Neue"/>
                <a:cs typeface="Helvetica Neue"/>
                <a:sym typeface="Helvetica Neue"/>
              </a:rPr>
              <a:t>l’IA</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fournit</a:t>
            </a:r>
            <a:r>
              <a:rPr lang="en-US" sz="2200">
                <a:latin typeface="Helvetica Neue"/>
                <a:ea typeface="Helvetica Neue"/>
                <a:cs typeface="Helvetica Neue"/>
                <a:sym typeface="Helvetica Neue"/>
              </a:rPr>
              <a:t> le </a:t>
            </a:r>
            <a:r>
              <a:rPr lang="en-US" sz="2200" err="1">
                <a:latin typeface="Helvetica Neue"/>
                <a:ea typeface="Helvetica Neue"/>
                <a:cs typeface="Helvetica Neue"/>
                <a:sym typeface="Helvetica Neue"/>
              </a:rPr>
              <a:t>positif</a:t>
            </a:r>
            <a:r>
              <a:rPr lang="en-US" sz="2200">
                <a:latin typeface="Helvetica Neue"/>
                <a:ea typeface="Helvetica Neue"/>
                <a:cs typeface="Helvetica Neue"/>
                <a:sym typeface="Helvetica Neue"/>
              </a:rPr>
              <a:t> ! Nous </a:t>
            </a:r>
            <a:r>
              <a:rPr lang="en-US" sz="2200" err="1">
                <a:latin typeface="Helvetica Neue"/>
                <a:ea typeface="Helvetica Neue"/>
                <a:cs typeface="Helvetica Neue"/>
                <a:sym typeface="Helvetica Neue"/>
              </a:rPr>
              <a:t>devons</a:t>
            </a:r>
            <a:r>
              <a:rPr lang="en-US" sz="2200">
                <a:latin typeface="Helvetica Neue"/>
                <a:ea typeface="Helvetica Neue"/>
                <a:cs typeface="Helvetica Neue"/>
                <a:sym typeface="Helvetica Neue"/>
              </a:rPr>
              <a:t> nous souvenir </a:t>
            </a:r>
            <a:r>
              <a:rPr lang="en-US" sz="2200" err="1">
                <a:latin typeface="Helvetica Neue"/>
                <a:ea typeface="Helvetica Neue"/>
                <a:cs typeface="Helvetica Neue"/>
                <a:sym typeface="Helvetica Neue"/>
              </a:rPr>
              <a:t>d’une</a:t>
            </a:r>
            <a:r>
              <a:rPr lang="en-US" sz="2200">
                <a:latin typeface="Helvetica Neue"/>
                <a:ea typeface="Helvetica Neue"/>
                <a:cs typeface="Helvetica Neue"/>
                <a:sym typeface="Helvetica Neue"/>
              </a:rPr>
              <a:t> chanson </a:t>
            </a:r>
            <a:r>
              <a:rPr lang="en-US" sz="2200" err="1">
                <a:latin typeface="Helvetica Neue"/>
                <a:ea typeface="Helvetica Neue"/>
                <a:cs typeface="Helvetica Neue"/>
                <a:sym typeface="Helvetica Neue"/>
              </a:rPr>
              <a:t>rendue</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populaire</a:t>
            </a:r>
            <a:r>
              <a:rPr lang="en-US" sz="2200">
                <a:latin typeface="Helvetica Neue"/>
                <a:ea typeface="Helvetica Neue"/>
                <a:cs typeface="Helvetica Neue"/>
                <a:sym typeface="Helvetica Neue"/>
              </a:rPr>
              <a:t> par Bing Crosby, </a:t>
            </a:r>
            <a:r>
              <a:rPr lang="en-US" sz="2200" err="1">
                <a:latin typeface="Helvetica Neue"/>
                <a:ea typeface="Helvetica Neue"/>
                <a:cs typeface="Helvetica Neue"/>
                <a:sym typeface="Helvetica Neue"/>
              </a:rPr>
              <a:t>plusieurs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décennies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avant</a:t>
            </a:r>
            <a:r>
              <a:rPr lang="en-US" sz="2200">
                <a:latin typeface="Helvetica Neue"/>
                <a:ea typeface="Helvetica Neue"/>
                <a:cs typeface="Helvetica Neue"/>
                <a:sym typeface="Helvetica Neue"/>
              </a:rPr>
              <a:t> que nous </a:t>
            </a:r>
            <a:r>
              <a:rPr lang="en-US" sz="2200" err="1">
                <a:latin typeface="Helvetica Neue"/>
                <a:ea typeface="Helvetica Neue"/>
                <a:cs typeface="Helvetica Neue"/>
                <a:sym typeface="Helvetica Neue"/>
              </a:rPr>
              <a:t>ayons</a:t>
            </a:r>
            <a:r>
              <a:rPr lang="en-US" sz="2200">
                <a:latin typeface="Helvetica Neue"/>
                <a:ea typeface="Helvetica Neue"/>
                <a:cs typeface="Helvetica Neue"/>
                <a:sym typeface="Helvetica Neue"/>
              </a:rPr>
              <a:t> L’AAC, </a:t>
            </a:r>
            <a:r>
              <a:rPr lang="en-US" sz="2200" err="1">
                <a:latin typeface="Helvetica Neue"/>
                <a:ea typeface="Helvetica Neue"/>
                <a:cs typeface="Helvetica Neue"/>
                <a:sym typeface="Helvetica Neue"/>
              </a:rPr>
              <a:t>l’IA</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ou</a:t>
            </a:r>
            <a:r>
              <a:rPr lang="en-US" sz="2200">
                <a:latin typeface="Helvetica Neue"/>
                <a:ea typeface="Helvetica Neue"/>
                <a:cs typeface="Helvetica Neue"/>
                <a:sym typeface="Helvetica Neue"/>
              </a:rPr>
              <a:t> le design </a:t>
            </a:r>
            <a:r>
              <a:rPr lang="en-US" sz="2200" err="1">
                <a:latin typeface="Helvetica Neue"/>
                <a:ea typeface="Helvetica Neue"/>
                <a:cs typeface="Helvetica Neue"/>
                <a:sym typeface="Helvetica Neue"/>
              </a:rPr>
              <a:t>inclusif</a:t>
            </a:r>
            <a:r>
              <a:rPr lang="en-US" sz="2200">
                <a:latin typeface="Helvetica Neue"/>
                <a:ea typeface="Helvetica Neue"/>
                <a:cs typeface="Helvetica Neue"/>
                <a:sym typeface="Helvetica Neue"/>
              </a:rPr>
              <a:t> !
</a:t>
            </a:r>
            <a:r>
              <a:rPr lang="en-US" sz="2200" err="1">
                <a:latin typeface="Helvetica Neue"/>
                <a:ea typeface="Helvetica Neue"/>
                <a:cs typeface="Helvetica Neue"/>
                <a:sym typeface="Helvetica Neue"/>
              </a:rPr>
              <a:t>Vous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devez</a:t>
            </a:r>
            <a:r>
              <a:rPr lang="en-US" sz="2200">
                <a:latin typeface="Helvetica Neue"/>
                <a:ea typeface="Helvetica Neue"/>
                <a:cs typeface="Helvetica Neue"/>
                <a:sym typeface="Helvetica Neue"/>
              </a:rPr>
              <a:t> ac-cent-</a:t>
            </a:r>
            <a:r>
              <a:rPr lang="en-US" sz="2200" err="1">
                <a:latin typeface="Helvetica Neue"/>
                <a:ea typeface="Helvetica Neue"/>
                <a:cs typeface="Helvetica Neue"/>
                <a:sym typeface="Helvetica Neue"/>
              </a:rPr>
              <a:t>tchu</a:t>
            </a:r>
            <a:r>
              <a:rPr lang="en-US" sz="2200">
                <a:latin typeface="Helvetica Neue"/>
                <a:ea typeface="Helvetica Neue"/>
                <a:cs typeface="Helvetica Neue"/>
                <a:sym typeface="Helvetica Neue"/>
              </a:rPr>
              <a:t>-</a:t>
            </a:r>
            <a:r>
              <a:rPr lang="en-US" sz="2200" err="1">
                <a:latin typeface="Helvetica Neue"/>
                <a:ea typeface="Helvetica Neue"/>
                <a:cs typeface="Helvetica Neue"/>
                <a:sym typeface="Helvetica Neue"/>
              </a:rPr>
              <a:t>mangé</a:t>
            </a:r>
            <a:r>
              <a:rPr lang="en-US" sz="2200">
                <a:latin typeface="Helvetica Neue"/>
                <a:ea typeface="Helvetica Neue"/>
                <a:cs typeface="Helvetica Neue"/>
                <a:sym typeface="Helvetica Neue"/>
              </a:rPr>
              <a:t> le </a:t>
            </a:r>
            <a:r>
              <a:rPr lang="en-US" sz="2200" err="1">
                <a:latin typeface="Helvetica Neue"/>
                <a:ea typeface="Helvetica Neue"/>
                <a:cs typeface="Helvetica Neue"/>
                <a:sym typeface="Helvetica Neue"/>
              </a:rPr>
              <a:t>positif</a:t>
            </a:r>
            <a:r>
              <a:rPr lang="en-US" sz="2200">
                <a:latin typeface="Helvetica Neue"/>
                <a:ea typeface="Helvetica Neue"/>
                <a:cs typeface="Helvetica Neue"/>
                <a:sym typeface="Helvetica Neue"/>
              </a:rPr>
              <a:t>
E-</a:t>
            </a:r>
            <a:r>
              <a:rPr lang="en-US" sz="2200" err="1">
                <a:latin typeface="Helvetica Neue"/>
                <a:ea typeface="Helvetica Neue"/>
                <a:cs typeface="Helvetica Neue"/>
                <a:sym typeface="Helvetica Neue"/>
              </a:rPr>
              <a:t>lim</a:t>
            </a:r>
            <a:r>
              <a:rPr lang="en-US" sz="2200">
                <a:latin typeface="Helvetica Neue"/>
                <a:ea typeface="Helvetica Neue"/>
                <a:cs typeface="Helvetica Neue"/>
                <a:sym typeface="Helvetica Neue"/>
              </a:rPr>
              <a:t>-</a:t>
            </a:r>
            <a:r>
              <a:rPr lang="en-US" sz="2200" err="1">
                <a:latin typeface="Helvetica Neue"/>
                <a:ea typeface="Helvetica Neue"/>
                <a:cs typeface="Helvetica Neue"/>
                <a:sym typeface="Helvetica Neue"/>
              </a:rPr>
              <a:t>i-nate</a:t>
            </a:r>
            <a:r>
              <a:rPr lang="en-US" sz="2200">
                <a:latin typeface="Helvetica Neue"/>
                <a:ea typeface="Helvetica Neue"/>
                <a:cs typeface="Helvetica Neue"/>
                <a:sym typeface="Helvetica Neue"/>
              </a:rPr>
              <a:t> le </a:t>
            </a:r>
            <a:r>
              <a:rPr lang="en-US" sz="2200" err="1">
                <a:latin typeface="Helvetica Neue"/>
                <a:ea typeface="Helvetica Neue"/>
                <a:cs typeface="Helvetica Neue"/>
                <a:sym typeface="Helvetica Neue"/>
              </a:rPr>
              <a:t>négatif</a:t>
            </a:r>
            <a:r>
              <a:rPr lang="en-US" sz="2200">
                <a:latin typeface="Helvetica Neue"/>
                <a:ea typeface="Helvetica Neue"/>
                <a:cs typeface="Helvetica Neue"/>
                <a:sym typeface="Helvetica Neue"/>
              </a:rPr>
              <a:t>
Et </a:t>
            </a:r>
            <a:r>
              <a:rPr lang="en-US" sz="2200" err="1">
                <a:latin typeface="Helvetica Neue"/>
                <a:ea typeface="Helvetica Neue"/>
                <a:cs typeface="Helvetica Neue"/>
                <a:sym typeface="Helvetica Neue"/>
              </a:rPr>
              <a:t>accrochez-vous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à</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l’affirmative</a:t>
            </a:r>
            <a:r>
              <a:rPr lang="en-US" sz="2200">
                <a:latin typeface="Helvetica Neue"/>
                <a:ea typeface="Helvetica Neue"/>
                <a:cs typeface="Helvetica Neue"/>
                <a:sym typeface="Helvetica Neue"/>
              </a:rPr>
              <a:t>
Ne </a:t>
            </a:r>
            <a:r>
              <a:rPr lang="en-US" sz="2200" err="1">
                <a:latin typeface="Helvetica Neue"/>
                <a:ea typeface="Helvetica Neue"/>
                <a:cs typeface="Helvetica Neue"/>
                <a:sym typeface="Helvetica Neue"/>
              </a:rPr>
              <a:t>plaisantez</a:t>
            </a:r>
            <a:r>
              <a:rPr lang="en-US" sz="2200">
                <a:latin typeface="Helvetica Neue"/>
                <a:ea typeface="Helvetica Neue"/>
                <a:cs typeface="Helvetica Neue"/>
                <a:sym typeface="Helvetica Neue"/>
              </a:rPr>
              <a:t> pas avec M. Entre les deux
</a:t>
            </a:r>
            <a:r>
              <a:rPr lang="en-US" sz="2200" err="1">
                <a:latin typeface="Helvetica Neue"/>
                <a:ea typeface="Helvetica Neue"/>
                <a:cs typeface="Helvetica Neue"/>
                <a:sym typeface="Helvetica Neue"/>
              </a:rPr>
              <a:t>Vous</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devez</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répandre</a:t>
            </a:r>
            <a:r>
              <a:rPr lang="en-US" sz="2200">
                <a:latin typeface="Helvetica Neue"/>
                <a:ea typeface="Helvetica Neue"/>
                <a:cs typeface="Helvetica Neue"/>
                <a:sym typeface="Helvetica Neue"/>
              </a:rPr>
              <a:t> la joie </a:t>
            </a:r>
            <a:r>
              <a:rPr lang="en-US" sz="2200" err="1">
                <a:latin typeface="Helvetica Neue"/>
                <a:ea typeface="Helvetica Neue"/>
                <a:cs typeface="Helvetica Neue"/>
                <a:sym typeface="Helvetica Neue"/>
              </a:rPr>
              <a:t>jusqu’au</a:t>
            </a:r>
            <a:r>
              <a:rPr lang="en-US" sz="2200">
                <a:latin typeface="Helvetica Neue"/>
                <a:ea typeface="Helvetica Neue"/>
                <a:cs typeface="Helvetica Neue"/>
                <a:sym typeface="Helvetica Neue"/>
              </a:rPr>
              <a:t> maximum
</a:t>
            </a:r>
            <a:r>
              <a:rPr lang="en-US" sz="2200" err="1">
                <a:latin typeface="Helvetica Neue"/>
                <a:ea typeface="Helvetica Neue"/>
                <a:cs typeface="Helvetica Neue"/>
                <a:sym typeface="Helvetica Neue"/>
              </a:rPr>
              <a:t>Ramenez</a:t>
            </a:r>
            <a:r>
              <a:rPr lang="en-US" sz="2200">
                <a:latin typeface="Helvetica Neue"/>
                <a:ea typeface="Helvetica Neue"/>
                <a:cs typeface="Helvetica Neue"/>
                <a:sym typeface="Helvetica Neue"/>
              </a:rPr>
              <a:t> la </a:t>
            </a:r>
            <a:r>
              <a:rPr lang="en-US" sz="2200" err="1">
                <a:latin typeface="Helvetica Neue"/>
                <a:ea typeface="Helvetica Neue"/>
                <a:cs typeface="Helvetica Neue"/>
                <a:sym typeface="Helvetica Neue"/>
              </a:rPr>
              <a:t>morosité</a:t>
            </a:r>
            <a:r>
              <a:rPr lang="en-US" sz="2200">
                <a:latin typeface="Helvetica Neue"/>
                <a:ea typeface="Helvetica Neue"/>
                <a:cs typeface="Helvetica Neue"/>
                <a:sym typeface="Helvetica Neue"/>
              </a:rPr>
              <a:t> au minimum
Et </a:t>
            </a:r>
            <a:r>
              <a:rPr lang="en-US" sz="2200" err="1">
                <a:latin typeface="Helvetica Neue"/>
                <a:ea typeface="Helvetica Neue"/>
                <a:cs typeface="Helvetica Neue"/>
                <a:sym typeface="Helvetica Neue"/>
              </a:rPr>
              <a:t>avoir</a:t>
            </a:r>
            <a:r>
              <a:rPr lang="en-US" sz="2200">
                <a:latin typeface="Helvetica Neue"/>
                <a:ea typeface="Helvetica Neue"/>
                <a:cs typeface="Helvetica Neue"/>
                <a:sym typeface="Helvetica Neue"/>
              </a:rPr>
              <a:t> la </a:t>
            </a:r>
            <a:r>
              <a:rPr lang="en-US" sz="2200" err="1">
                <a:latin typeface="Helvetica Neue"/>
                <a:ea typeface="Helvetica Neue"/>
                <a:cs typeface="Helvetica Neue"/>
                <a:sym typeface="Helvetica Neue"/>
              </a:rPr>
              <a:t>foi</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ou</a:t>
            </a:r>
            <a:r>
              <a:rPr lang="en-US" sz="2200">
                <a:latin typeface="Helvetica Neue"/>
                <a:ea typeface="Helvetica Neue"/>
                <a:cs typeface="Helvetica Neue"/>
                <a:sym typeface="Helvetica Neue"/>
              </a:rPr>
              <a:t> </a:t>
            </a:r>
            <a:r>
              <a:rPr lang="en-US" sz="2200" err="1">
                <a:latin typeface="Helvetica Neue"/>
                <a:ea typeface="Helvetica Neue"/>
                <a:cs typeface="Helvetica Neue"/>
                <a:sym typeface="Helvetica Neue"/>
              </a:rPr>
              <a:t>pandémonium</a:t>
            </a:r>
            <a:r>
              <a:rPr lang="en-US" sz="2200">
                <a:latin typeface="Helvetica Neue"/>
                <a:ea typeface="Helvetica Neue"/>
                <a:cs typeface="Helvetica Neue"/>
                <a:sym typeface="Helvetica Neue"/>
              </a:rPr>
              <a:t>
Susceptible de marcher sur la </a:t>
            </a:r>
            <a:r>
              <a:rPr lang="en-US" sz="2200" err="1">
                <a:latin typeface="Helvetica Neue"/>
                <a:ea typeface="Helvetica Neue"/>
                <a:cs typeface="Helvetica Neue"/>
                <a:sym typeface="Helvetica Neue"/>
              </a:rPr>
              <a:t>scène</a:t>
            </a:r>
            <a:endParaRPr sz="1050">
              <a:solidFill>
                <a:srgbClr val="1F1F1F"/>
              </a:solidFill>
              <a:latin typeface="Arial"/>
              <a:ea typeface="Arial"/>
              <a:cs typeface="Arial"/>
              <a:sym typeface="Arial"/>
            </a:endParaRPr>
          </a:p>
          <a:p>
            <a:pPr marL="0" lvl="0" indent="0" algn="l" rtl="0">
              <a:lnSpc>
                <a:spcPct val="117999"/>
              </a:lnSpc>
              <a:spcBef>
                <a:spcPts val="0"/>
              </a:spcBef>
              <a:spcAft>
                <a:spcPts val="0"/>
              </a:spcAft>
              <a:buSzPts val="1400"/>
              <a:buNone/>
            </a:pPr>
            <a:endParaRPr sz="1050">
              <a:solidFill>
                <a:srgbClr val="1F1F1F"/>
              </a:solidFill>
              <a:latin typeface="Arial"/>
              <a:ea typeface="Arial"/>
              <a:cs typeface="Arial"/>
              <a:sym typeface="Arial"/>
            </a:endParaRPr>
          </a:p>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p5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76" name="Google Shape;776;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p5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85" name="Google Shape;785;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fault">
  <p:cSld name="TITLE_AND_BODY_1">
    <p:spTree>
      <p:nvGrpSpPr>
        <p:cNvPr id="1" name="Shape 13"/>
        <p:cNvGrpSpPr/>
        <p:nvPr/>
      </p:nvGrpSpPr>
      <p:grpSpPr>
        <a:xfrm>
          <a:off x="0" y="0"/>
          <a:ext cx="0" cy="0"/>
          <a:chOff x="0" y="0"/>
          <a:chExt cx="0" cy="0"/>
        </a:xfrm>
      </p:grpSpPr>
      <p:sp>
        <p:nvSpPr>
          <p:cNvPr id="14" name="Google Shape;14;p3"/>
          <p:cNvSpPr txBox="1">
            <a:spLocks noGrp="1"/>
          </p:cNvSpPr>
          <p:nvPr>
            <p:ph type="sldNum" idx="12"/>
          </p:nvPr>
        </p:nvSpPr>
        <p:spPr>
          <a:xfrm>
            <a:off x="6553200" y="4683919"/>
            <a:ext cx="2133600" cy="307800"/>
          </a:xfrm>
          <a:prstGeom prst="rect">
            <a:avLst/>
          </a:prstGeom>
          <a:noFill/>
          <a:ln>
            <a:noFill/>
          </a:ln>
        </p:spPr>
        <p:txBody>
          <a:bodyPr spcFirstLastPara="1" wrap="square" lIns="45700" tIns="45700" rIns="45700" bIns="45700" anchor="t" anchorCtr="0">
            <a:sp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0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892968" y="863947"/>
            <a:ext cx="7358100" cy="1741200"/>
          </a:xfrm>
          <a:prstGeom prst="rect">
            <a:avLst/>
          </a:prstGeom>
          <a:noFill/>
          <a:ln>
            <a:noFill/>
          </a:ln>
        </p:spPr>
        <p:txBody>
          <a:bodyPr spcFirstLastPara="1" wrap="square" lIns="35700" tIns="35700" rIns="35700" bIns="35700" anchor="b" anchorCtr="0">
            <a:normAutofit/>
          </a:bodyPr>
          <a:lstStyle>
            <a:lvl1pPr lvl="0" algn="ctr">
              <a:lnSpc>
                <a:spcPct val="100000"/>
              </a:lnSpc>
              <a:spcBef>
                <a:spcPts val="0"/>
              </a:spcBef>
              <a:spcAft>
                <a:spcPts val="0"/>
              </a:spcAft>
              <a:buClr>
                <a:srgbClr val="000000"/>
              </a:buClr>
              <a:buSzPts val="5600"/>
              <a:buFont typeface="Helvetica Neue"/>
              <a:buNone/>
              <a:defRPr sz="5600">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7" name="Google Shape;17;p4"/>
          <p:cNvSpPr txBox="1">
            <a:spLocks noGrp="1"/>
          </p:cNvSpPr>
          <p:nvPr>
            <p:ph type="body" idx="1"/>
          </p:nvPr>
        </p:nvSpPr>
        <p:spPr>
          <a:xfrm>
            <a:off x="892968" y="2658814"/>
            <a:ext cx="7358100" cy="596100"/>
          </a:xfrm>
          <a:prstGeom prst="rect">
            <a:avLst/>
          </a:prstGeom>
          <a:noFill/>
          <a:ln>
            <a:noFill/>
          </a:ln>
        </p:spPr>
        <p:txBody>
          <a:bodyPr spcFirstLastPara="1" wrap="square" lIns="35700" tIns="35700" rIns="35700" bIns="35700" anchor="t" anchorCtr="0">
            <a:normAutofit/>
          </a:bodyPr>
          <a:lstStyle>
            <a:lvl1pPr marL="457200" lvl="0" indent="-228600" algn="ctr">
              <a:lnSpc>
                <a:spcPct val="100000"/>
              </a:lnSpc>
              <a:spcBef>
                <a:spcPts val="0"/>
              </a:spcBef>
              <a:spcAft>
                <a:spcPts val="0"/>
              </a:spcAft>
              <a:buClr>
                <a:srgbClr val="000000"/>
              </a:buClr>
              <a:buSzPts val="2600"/>
              <a:buFont typeface="Helvetica Neue"/>
              <a:buNone/>
              <a:defRPr sz="2600">
                <a:latin typeface="Helvetica Neue"/>
                <a:ea typeface="Helvetica Neue"/>
                <a:cs typeface="Helvetica Neue"/>
                <a:sym typeface="Helvetica Neue"/>
              </a:defRPr>
            </a:lvl1pPr>
            <a:lvl2pPr marL="914400" lvl="1" indent="-228600" algn="ctr">
              <a:lnSpc>
                <a:spcPct val="100000"/>
              </a:lnSpc>
              <a:spcBef>
                <a:spcPts val="0"/>
              </a:spcBef>
              <a:spcAft>
                <a:spcPts val="0"/>
              </a:spcAft>
              <a:buClr>
                <a:srgbClr val="000000"/>
              </a:buClr>
              <a:buSzPts val="2600"/>
              <a:buFont typeface="Helvetica Neue"/>
              <a:buNone/>
              <a:defRPr sz="2600">
                <a:latin typeface="Helvetica Neue"/>
                <a:ea typeface="Helvetica Neue"/>
                <a:cs typeface="Helvetica Neue"/>
                <a:sym typeface="Helvetica Neue"/>
              </a:defRPr>
            </a:lvl2pPr>
            <a:lvl3pPr marL="1371600" lvl="2" indent="-228600" algn="ctr">
              <a:lnSpc>
                <a:spcPct val="100000"/>
              </a:lnSpc>
              <a:spcBef>
                <a:spcPts val="0"/>
              </a:spcBef>
              <a:spcAft>
                <a:spcPts val="0"/>
              </a:spcAft>
              <a:buClr>
                <a:srgbClr val="000000"/>
              </a:buClr>
              <a:buSzPts val="2600"/>
              <a:buFont typeface="Helvetica Neue"/>
              <a:buNone/>
              <a:defRPr sz="2600">
                <a:latin typeface="Helvetica Neue"/>
                <a:ea typeface="Helvetica Neue"/>
                <a:cs typeface="Helvetica Neue"/>
                <a:sym typeface="Helvetica Neue"/>
              </a:defRPr>
            </a:lvl3pPr>
            <a:lvl4pPr marL="1828800" lvl="3" indent="-228600" algn="ctr">
              <a:lnSpc>
                <a:spcPct val="100000"/>
              </a:lnSpc>
              <a:spcBef>
                <a:spcPts val="0"/>
              </a:spcBef>
              <a:spcAft>
                <a:spcPts val="0"/>
              </a:spcAft>
              <a:buClr>
                <a:srgbClr val="000000"/>
              </a:buClr>
              <a:buSzPts val="2600"/>
              <a:buFont typeface="Helvetica Neue"/>
              <a:buNone/>
              <a:defRPr sz="2600">
                <a:latin typeface="Helvetica Neue"/>
                <a:ea typeface="Helvetica Neue"/>
                <a:cs typeface="Helvetica Neue"/>
                <a:sym typeface="Helvetica Neue"/>
              </a:defRPr>
            </a:lvl4pPr>
            <a:lvl5pPr marL="2286000" lvl="4" indent="-228600" algn="ctr">
              <a:lnSpc>
                <a:spcPct val="100000"/>
              </a:lnSpc>
              <a:spcBef>
                <a:spcPts val="0"/>
              </a:spcBef>
              <a:spcAft>
                <a:spcPts val="0"/>
              </a:spcAft>
              <a:buClr>
                <a:srgbClr val="000000"/>
              </a:buClr>
              <a:buSzPts val="2600"/>
              <a:buFont typeface="Helvetica Neue"/>
              <a:buNone/>
              <a:defRPr sz="2600">
                <a:latin typeface="Helvetica Neue"/>
                <a:ea typeface="Helvetica Neue"/>
                <a:cs typeface="Helvetica Neue"/>
                <a:sym typeface="Helvetica Neue"/>
              </a:defRPr>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
        <p:nvSpPr>
          <p:cNvPr id="18" name="Google Shape;18;p4"/>
          <p:cNvSpPr txBox="1">
            <a:spLocks noGrp="1"/>
          </p:cNvSpPr>
          <p:nvPr>
            <p:ph type="sldNum" idx="12"/>
          </p:nvPr>
        </p:nvSpPr>
        <p:spPr>
          <a:xfrm>
            <a:off x="4449876" y="4902398"/>
            <a:ext cx="239400" cy="241500"/>
          </a:xfrm>
          <a:prstGeom prst="rect">
            <a:avLst/>
          </a:prstGeom>
          <a:noFill/>
          <a:ln>
            <a:noFill/>
          </a:ln>
        </p:spPr>
        <p:txBody>
          <a:bodyPr spcFirstLastPara="1" wrap="square" lIns="35700" tIns="35700" rIns="35700" bIns="35700" anchor="t" anchorCtr="0">
            <a:spAutoFit/>
          </a:bodyPr>
          <a:lstStyle>
            <a:lvl1pPr marL="0" marR="0" lvl="0"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1100"/>
              <a:buFont typeface="Helvetica Neue Light"/>
              <a:buNone/>
              <a:defRPr sz="1100" b="0" i="0" u="none" strike="noStrike" cap="none">
                <a:solidFill>
                  <a:schemeClr val="dk2"/>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1000">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1" name="Google Shape;21;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 name="Google Shape;24;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5" name="Google Shape;25;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8" name="Google Shape;28;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9" name="Google Shape;29;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0" name="Google Shape;30;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3" name="Google Shape;33;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6" name="Google Shape;36;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7" name="Google Shape;37;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8"/>
        <p:cNvGrpSpPr/>
        <p:nvPr/>
      </p:nvGrpSpPr>
      <p:grpSpPr>
        <a:xfrm>
          <a:off x="0" y="0"/>
          <a:ext cx="0" cy="0"/>
          <a:chOff x="0" y="0"/>
          <a:chExt cx="0" cy="0"/>
        </a:xfrm>
      </p:grpSpPr>
      <p:sp>
        <p:nvSpPr>
          <p:cNvPr id="39" name="Google Shape;39;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0" name="Google Shape;40;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4" name="Google Shape;44;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5" name="Google Shape;45;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6" name="Google Shape;46;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7"/>
        <p:cNvGrpSpPr/>
        <p:nvPr/>
      </p:nvGrpSpPr>
      <p:grpSpPr>
        <a:xfrm>
          <a:off x="0" y="0"/>
          <a:ext cx="0" cy="0"/>
          <a:chOff x="0" y="0"/>
          <a:chExt cx="0" cy="0"/>
        </a:xfrm>
      </p:grpSpPr>
      <p:sp>
        <p:nvSpPr>
          <p:cNvPr id="48" name="Google Shape;48;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0"/>
        <p:cNvGrpSpPr/>
        <p:nvPr/>
      </p:nvGrpSpPr>
      <p:grpSpPr>
        <a:xfrm>
          <a:off x="0" y="0"/>
          <a:ext cx="0" cy="0"/>
          <a:chOff x="0" y="0"/>
          <a:chExt cx="0" cy="0"/>
        </a:xfrm>
      </p:grpSpPr>
      <p:sp>
        <p:nvSpPr>
          <p:cNvPr id="51" name="Google Shape;51;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 Id="rId14" Type="http://schemas.openxmlformats.org/officeDocument/2006/relationships/image" Target="../media/image6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3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3.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05.png"/><Relationship Id="rId3" Type="http://schemas.openxmlformats.org/officeDocument/2006/relationships/image" Target="../media/image95.png"/><Relationship Id="rId7" Type="http://schemas.openxmlformats.org/officeDocument/2006/relationships/image" Target="../media/image99.png"/><Relationship Id="rId12" Type="http://schemas.openxmlformats.org/officeDocument/2006/relationships/image" Target="../media/image104.png"/><Relationship Id="rId2" Type="http://schemas.openxmlformats.org/officeDocument/2006/relationships/notesSlide" Target="../notesSlides/notesSlide53.xml"/><Relationship Id="rId16"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98.png"/><Relationship Id="rId11" Type="http://schemas.openxmlformats.org/officeDocument/2006/relationships/image" Target="../media/image103.png"/><Relationship Id="rId5" Type="http://schemas.openxmlformats.org/officeDocument/2006/relationships/image" Target="../media/image97.png"/><Relationship Id="rId15" Type="http://schemas.openxmlformats.org/officeDocument/2006/relationships/image" Target="../media/image10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png"/><Relationship Id="rId14" Type="http://schemas.openxmlformats.org/officeDocument/2006/relationships/image" Target="../media/image106.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CB15E-D0C9-8AB6-F596-0242B6FD167D}"/>
              </a:ext>
            </a:extLst>
          </p:cNvPr>
          <p:cNvSpPr>
            <a:spLocks noGrp="1"/>
          </p:cNvSpPr>
          <p:nvPr>
            <p:ph type="title"/>
          </p:nvPr>
        </p:nvSpPr>
        <p:spPr>
          <a:xfrm>
            <a:off x="311700" y="780668"/>
            <a:ext cx="8520600" cy="1525199"/>
          </a:xfrm>
        </p:spPr>
        <p:txBody>
          <a:bodyPr spcFirstLastPara="1" wrap="square" lIns="91425" tIns="91425" rIns="91425" bIns="91425" anchor="t" anchorCtr="0">
            <a:noAutofit/>
          </a:bodyPr>
          <a:lstStyle/>
          <a:p>
            <a:r>
              <a:rPr lang="en-US" sz="4400" err="1">
                <a:solidFill>
                  <a:schemeClr val="tx1">
                    <a:lumMod val="75000"/>
                    <a:lumOff val="25000"/>
                  </a:schemeClr>
                </a:solidFill>
                <a:latin typeface="Helvetica Neue"/>
              </a:rPr>
              <a:t>Bienvenue</a:t>
            </a:r>
            <a:r>
              <a:rPr lang="en-US" sz="4400">
                <a:solidFill>
                  <a:schemeClr val="tx1">
                    <a:lumMod val="75000"/>
                    <a:lumOff val="25000"/>
                  </a:schemeClr>
                </a:solidFill>
                <a:latin typeface="Helvetica Neue"/>
              </a:rPr>
              <a:t> </a:t>
            </a:r>
            <a:r>
              <a:rPr lang="en-US" sz="4400" err="1">
                <a:solidFill>
                  <a:schemeClr val="tx1">
                    <a:lumMod val="75000"/>
                    <a:lumOff val="25000"/>
                  </a:schemeClr>
                </a:solidFill>
                <a:latin typeface="Helvetica Neue"/>
              </a:rPr>
              <a:t>à</a:t>
            </a:r>
            <a:r>
              <a:rPr lang="en-US" sz="4400">
                <a:solidFill>
                  <a:schemeClr val="tx1">
                    <a:lumMod val="75000"/>
                    <a:lumOff val="25000"/>
                  </a:schemeClr>
                </a:solidFill>
                <a:latin typeface="Helvetica Neue"/>
              </a:rPr>
              <a:t> BLISSFUL QUESTIONS</a:t>
            </a:r>
            <a:endParaRPr lang="en-US" sz="4400" b="1">
              <a:solidFill>
                <a:schemeClr val="tx1">
                  <a:lumMod val="75000"/>
                  <a:lumOff val="25000"/>
                </a:schemeClr>
              </a:solidFill>
              <a:latin typeface="Helvetica Neue"/>
            </a:endParaRPr>
          </a:p>
        </p:txBody>
      </p:sp>
      <p:pic>
        <p:nvPicPr>
          <p:cNvPr id="5" name="Picture 4" descr="Blissful Questions&quot;, le titre de cette présentation rédigée en langage Blissymbolics.">
            <a:extLst>
              <a:ext uri="{FF2B5EF4-FFF2-40B4-BE49-F238E27FC236}">
                <a16:creationId xmlns:a16="http://schemas.microsoft.com/office/drawing/2014/main" id="{92C7813C-6C85-BB53-20B9-524814C9D864}"/>
              </a:ext>
            </a:extLst>
          </p:cNvPr>
          <p:cNvPicPr>
            <a:picLocks noChangeAspect="1"/>
          </p:cNvPicPr>
          <p:nvPr/>
        </p:nvPicPr>
        <p:blipFill>
          <a:blip r:embed="rId3"/>
          <a:stretch>
            <a:fillRect/>
          </a:stretch>
        </p:blipFill>
        <p:spPr>
          <a:xfrm>
            <a:off x="313191" y="2305050"/>
            <a:ext cx="3609975" cy="1295400"/>
          </a:xfrm>
          <a:prstGeom prst="rect">
            <a:avLst/>
          </a:prstGeom>
        </p:spPr>
      </p:pic>
      <p:sp>
        <p:nvSpPr>
          <p:cNvPr id="6" name="Google Shape;61;p15">
            <a:extLst>
              <a:ext uri="{FF2B5EF4-FFF2-40B4-BE49-F238E27FC236}">
                <a16:creationId xmlns:a16="http://schemas.microsoft.com/office/drawing/2014/main" id="{17530CD3-4758-3573-0717-FE49C806FE6A}"/>
              </a:ext>
              <a:ext uri="{C183D7F6-B498-43B3-948B-1728B52AA6E4}">
                <adec:decorative xmlns:adec="http://schemas.microsoft.com/office/drawing/2017/decorative" val="1"/>
              </a:ext>
            </a:extLst>
          </p:cNvPr>
          <p:cNvSpPr/>
          <p:nvPr/>
        </p:nvSpPr>
        <p:spPr>
          <a:xfrm>
            <a:off x="0" y="3896900"/>
            <a:ext cx="9144000" cy="505500"/>
          </a:xfrm>
          <a:prstGeom prst="rect">
            <a:avLst/>
          </a:prstGeom>
          <a:solidFill>
            <a:srgbClr val="F5B30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3" name="Text Placeholder 2">
            <a:extLst>
              <a:ext uri="{FF2B5EF4-FFF2-40B4-BE49-F238E27FC236}">
                <a16:creationId xmlns:a16="http://schemas.microsoft.com/office/drawing/2014/main" id="{B530CC83-896B-D954-B419-F5760EDD1E9A}"/>
              </a:ext>
            </a:extLst>
          </p:cNvPr>
          <p:cNvSpPr>
            <a:spLocks noGrp="1"/>
          </p:cNvSpPr>
          <p:nvPr>
            <p:ph type="body" idx="1"/>
          </p:nvPr>
        </p:nvSpPr>
        <p:spPr>
          <a:xfrm>
            <a:off x="311700" y="3923796"/>
            <a:ext cx="8520600" cy="459115"/>
          </a:xfrm>
        </p:spPr>
        <p:txBody>
          <a:bodyPr>
            <a:normAutofit fontScale="92500" lnSpcReduction="10000"/>
          </a:bodyPr>
          <a:lstStyle/>
          <a:p>
            <a:pPr marL="114300" indent="0">
              <a:buNone/>
            </a:pPr>
            <a:r>
              <a:rPr lang="en-US" err="1">
                <a:solidFill>
                  <a:srgbClr val="000000"/>
                </a:solidFill>
                <a:latin typeface="Helvetica Neue"/>
              </a:rPr>
              <a:t>En</a:t>
            </a:r>
            <a:r>
              <a:rPr lang="en-US">
                <a:solidFill>
                  <a:srgbClr val="000000"/>
                </a:solidFill>
                <a:latin typeface="Helvetica Neue"/>
              </a:rPr>
              <a:t> conversation avec Shirley McNaughton sur </a:t>
            </a:r>
            <a:r>
              <a:rPr lang="en-US" err="1">
                <a:solidFill>
                  <a:srgbClr val="000000"/>
                </a:solidFill>
                <a:latin typeface="Helvetica Neue"/>
              </a:rPr>
              <a:t>Blissymbolics</a:t>
            </a:r>
            <a:r>
              <a:rPr lang="en-US">
                <a:solidFill>
                  <a:srgbClr val="000000"/>
                </a:solidFill>
                <a:latin typeface="Helvetica Neue"/>
              </a:rPr>
              <a:t> </a:t>
            </a:r>
            <a:r>
              <a:rPr lang="en-US" err="1">
                <a:solidFill>
                  <a:srgbClr val="000000"/>
                </a:solidFill>
                <a:latin typeface="Helvetica Neue"/>
              </a:rPr>
              <a:t>aujourd’hui</a:t>
            </a:r>
            <a:endParaRPr lang="en-US">
              <a:solidFill>
                <a:srgbClr val="000000"/>
              </a:solidFill>
              <a:latin typeface="Helvetica Neue"/>
            </a:endParaRPr>
          </a:p>
        </p:txBody>
      </p:sp>
      <p:sp>
        <p:nvSpPr>
          <p:cNvPr id="4" name="Slide Number Placeholder 3">
            <a:extLst>
              <a:ext uri="{FF2B5EF4-FFF2-40B4-BE49-F238E27FC236}">
                <a16:creationId xmlns:a16="http://schemas.microsoft.com/office/drawing/2014/main" id="{9F92B8E4-4E2B-11F1-BDC7-2D70E7ECBC2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t>1</a:t>
            </a:fld>
            <a:endParaRPr lang="en-US"/>
          </a:p>
        </p:txBody>
      </p:sp>
    </p:spTree>
    <p:extLst>
      <p:ext uri="{BB962C8B-B14F-4D97-AF65-F5344CB8AC3E}">
        <p14:creationId xmlns:p14="http://schemas.microsoft.com/office/powerpoint/2010/main" val="1202100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76" name="Google Shape;76;p16"/>
          <p:cNvSpPr txBox="1">
            <a:spLocks noGrp="1"/>
          </p:cNvSpPr>
          <p:nvPr>
            <p:ph type="ctrTitle"/>
          </p:nvPr>
        </p:nvSpPr>
        <p:spPr>
          <a:xfrm>
            <a:off x="426006" y="333942"/>
            <a:ext cx="4145993" cy="524367"/>
          </a:xfrm>
          <a:prstGeom prst="rect">
            <a:avLst/>
          </a:prstGeom>
          <a:noFill/>
          <a:ln>
            <a:noFill/>
          </a:ln>
        </p:spPr>
        <p:txBody>
          <a:bodyPr spcFirstLastPara="1" wrap="square" lIns="91425" tIns="91425" rIns="91425" bIns="91425" anchor="b" anchorCtr="0">
            <a:normAutofit fontScale="90000"/>
          </a:bodyPr>
          <a:lstStyle/>
          <a:p>
            <a:pPr lvl="0" algn="l">
              <a:buSzPct val="192592"/>
            </a:pPr>
            <a:r>
              <a:rPr lang="en-US" sz="3000" b="1" err="1">
                <a:solidFill>
                  <a:srgbClr val="3F3F3F"/>
                </a:solidFill>
                <a:latin typeface="Helvetica Neue"/>
                <a:ea typeface="Helvetica Neue"/>
                <a:cs typeface="Helvetica Neue"/>
                <a:sym typeface="Helvetica Neue"/>
              </a:rPr>
              <a:t>Rencontrez</a:t>
            </a:r>
            <a:r>
              <a:rPr lang="en-US" sz="3000" b="1">
                <a:solidFill>
                  <a:srgbClr val="3F3F3F"/>
                </a:solidFill>
                <a:latin typeface="Helvetica Neue"/>
                <a:ea typeface="Helvetica Neue"/>
                <a:cs typeface="Helvetica Neue"/>
                <a:sym typeface="Helvetica Neue"/>
              </a:rPr>
              <a:t> les auteurs</a:t>
            </a:r>
            <a:endParaRPr b="1">
              <a:latin typeface="Helvetica Neue"/>
              <a:ea typeface="Helvetica Neue"/>
              <a:cs typeface="Helvetica Neue"/>
              <a:sym typeface="Helvetica Neue"/>
            </a:endParaRPr>
          </a:p>
        </p:txBody>
      </p:sp>
      <p:pic>
        <p:nvPicPr>
          <p:cNvPr id="77" name="Google Shape;77;p16" descr="Image de Shirley McNaughton"/>
          <p:cNvPicPr preferRelativeResize="0"/>
          <p:nvPr/>
        </p:nvPicPr>
        <p:blipFill rotWithShape="1">
          <a:blip r:embed="rId3">
            <a:alphaModFix/>
          </a:blip>
          <a:srcRect l="27052" t="3806" r="29153" b="49438"/>
          <a:stretch/>
        </p:blipFill>
        <p:spPr>
          <a:xfrm>
            <a:off x="536565" y="1073997"/>
            <a:ext cx="2251589" cy="2137841"/>
          </a:xfrm>
          <a:prstGeom prst="rect">
            <a:avLst/>
          </a:prstGeom>
          <a:noFill/>
          <a:ln>
            <a:noFill/>
          </a:ln>
        </p:spPr>
      </p:pic>
      <p:sp>
        <p:nvSpPr>
          <p:cNvPr id="68" name="Google Shape;68;p16"/>
          <p:cNvSpPr txBox="1"/>
          <p:nvPr/>
        </p:nvSpPr>
        <p:spPr>
          <a:xfrm>
            <a:off x="476381" y="3247394"/>
            <a:ext cx="2059179" cy="65917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Shirley McNaughton</a:t>
            </a:r>
            <a:endParaRPr sz="1600" b="0" i="0" u="none" strike="noStrike" cap="none">
              <a:solidFill>
                <a:schemeClr val="dk1"/>
              </a:solidFill>
              <a:latin typeface="Arial"/>
              <a:ea typeface="Arial"/>
              <a:cs typeface="Arial"/>
              <a:sym typeface="Arial"/>
            </a:endParaRPr>
          </a:p>
        </p:txBody>
      </p:sp>
      <p:sp>
        <p:nvSpPr>
          <p:cNvPr id="73" name="Google Shape;73;p16"/>
          <p:cNvSpPr txBox="1"/>
          <p:nvPr/>
        </p:nvSpPr>
        <p:spPr>
          <a:xfrm>
            <a:off x="477694" y="3641108"/>
            <a:ext cx="2547899" cy="1279800"/>
          </a:xfrm>
          <a:prstGeom prst="rect">
            <a:avLst/>
          </a:prstGeom>
          <a:noFill/>
          <a:ln>
            <a:noFill/>
          </a:ln>
        </p:spPr>
        <p:txBody>
          <a:bodyPr spcFirstLastPara="1" wrap="square" lIns="91425" tIns="91425" rIns="91425" bIns="91425" anchor="t" anchorCtr="0">
            <a:noAutofit/>
          </a:bodyPr>
          <a:lstStyle/>
          <a:p>
            <a:pPr lvl="0"/>
            <a:r>
              <a:rPr lang="en-US">
                <a:solidFill>
                  <a:srgbClr val="595959"/>
                </a:solidFill>
                <a:latin typeface="Helvetica Neue"/>
                <a:ea typeface="Helvetica Neue"/>
                <a:cs typeface="Helvetica Neue"/>
                <a:sym typeface="Helvetica Neue"/>
              </a:rPr>
              <a:t>C.M., Ph.D., ARCT.
</a:t>
            </a:r>
            <a:r>
              <a:rPr lang="en-US" err="1">
                <a:solidFill>
                  <a:srgbClr val="595959"/>
                </a:solidFill>
                <a:latin typeface="Helvetica Neue"/>
                <a:ea typeface="Helvetica Neue"/>
                <a:cs typeface="Helvetica Neue"/>
                <a:sym typeface="Helvetica Neue"/>
              </a:rPr>
              <a:t>Président</a:t>
            </a:r>
            <a:r>
              <a:rPr lang="en-US">
                <a:solidFill>
                  <a:srgbClr val="595959"/>
                </a:solidFill>
                <a:latin typeface="Helvetica Neue"/>
                <a:ea typeface="Helvetica Neue"/>
                <a:cs typeface="Helvetica Neue"/>
                <a:sym typeface="Helvetica Neue"/>
              </a:rPr>
              <a:t>, </a:t>
            </a:r>
            <a:r>
              <a:rPr lang="en-US" err="1">
                <a:solidFill>
                  <a:srgbClr val="595959"/>
                </a:solidFill>
                <a:latin typeface="Helvetica Neue"/>
                <a:ea typeface="Helvetica Neue"/>
                <a:cs typeface="Helvetica Neue"/>
                <a:sym typeface="Helvetica Neue"/>
              </a:rPr>
              <a:t>Blissymbolics</a:t>
            </a:r>
            <a:r>
              <a:rPr lang="en-US">
                <a:solidFill>
                  <a:srgbClr val="595959"/>
                </a:solidFill>
                <a:latin typeface="Helvetica Neue"/>
                <a:ea typeface="Helvetica Neue"/>
                <a:cs typeface="Helvetica Neue"/>
                <a:sym typeface="Helvetica Neue"/>
              </a:rPr>
              <a:t> Communication Institute – Canada.</a:t>
            </a:r>
            <a:endParaRPr sz="1400" b="0" i="0" u="none" strike="noStrike" cap="none">
              <a:solidFill>
                <a:schemeClr val="dk2"/>
              </a:solidFill>
              <a:latin typeface="Arial"/>
              <a:ea typeface="Arial"/>
              <a:cs typeface="Arial"/>
              <a:sym typeface="Arial"/>
            </a:endParaRPr>
          </a:p>
        </p:txBody>
      </p:sp>
      <p:pic>
        <p:nvPicPr>
          <p:cNvPr id="75" name="Google Shape;75;p16" descr="Image de Gulay Syeda"/>
          <p:cNvPicPr preferRelativeResize="0"/>
          <p:nvPr/>
        </p:nvPicPr>
        <p:blipFill rotWithShape="1">
          <a:blip r:embed="rId4">
            <a:alphaModFix/>
          </a:blip>
          <a:srcRect t="-150" r="14532" b="10063"/>
          <a:stretch/>
        </p:blipFill>
        <p:spPr>
          <a:xfrm>
            <a:off x="3517607" y="1065561"/>
            <a:ext cx="2076465" cy="2136740"/>
          </a:xfrm>
          <a:prstGeom prst="rect">
            <a:avLst/>
          </a:prstGeom>
          <a:noFill/>
          <a:ln>
            <a:noFill/>
          </a:ln>
        </p:spPr>
      </p:pic>
      <p:sp>
        <p:nvSpPr>
          <p:cNvPr id="69" name="Google Shape;69;p16"/>
          <p:cNvSpPr txBox="1"/>
          <p:nvPr/>
        </p:nvSpPr>
        <p:spPr>
          <a:xfrm>
            <a:off x="3518046" y="3199355"/>
            <a:ext cx="1361250" cy="2591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Gulay Syeda</a:t>
            </a:r>
            <a:endParaRPr sz="1600" b="0" i="0" u="none" strike="noStrike" cap="none">
              <a:solidFill>
                <a:schemeClr val="dk1"/>
              </a:solidFill>
              <a:latin typeface="Arial"/>
              <a:ea typeface="Arial"/>
              <a:cs typeface="Arial"/>
              <a:sym typeface="Arial"/>
            </a:endParaRPr>
          </a:p>
        </p:txBody>
      </p:sp>
      <p:sp>
        <p:nvSpPr>
          <p:cNvPr id="72" name="Google Shape;72;p16"/>
          <p:cNvSpPr txBox="1"/>
          <p:nvPr/>
        </p:nvSpPr>
        <p:spPr>
          <a:xfrm>
            <a:off x="3519260" y="3575746"/>
            <a:ext cx="2116099" cy="1279800"/>
          </a:xfrm>
          <a:prstGeom prst="rect">
            <a:avLst/>
          </a:prstGeom>
          <a:noFill/>
          <a:ln>
            <a:noFill/>
          </a:ln>
        </p:spPr>
        <p:txBody>
          <a:bodyPr spcFirstLastPara="1" wrap="square" lIns="91425" tIns="91425" rIns="91425" bIns="91425" anchor="t" anchorCtr="0">
            <a:noAutofit/>
          </a:bodyPr>
          <a:lstStyle/>
          <a:p>
            <a:pPr lvl="0"/>
            <a:r>
              <a:rPr lang="en-US" err="1">
                <a:solidFill>
                  <a:schemeClr val="dk2"/>
                </a:solidFill>
              </a:rPr>
              <a:t>Concepteur</a:t>
            </a:r>
            <a:r>
              <a:rPr lang="en-US">
                <a:solidFill>
                  <a:schemeClr val="dk2"/>
                </a:solidFill>
              </a:rPr>
              <a:t> de </a:t>
            </a:r>
            <a:r>
              <a:rPr lang="en-US" err="1">
                <a:solidFill>
                  <a:schemeClr val="dk2"/>
                </a:solidFill>
              </a:rPr>
              <a:t>produits</a:t>
            </a:r>
            <a:r>
              <a:rPr lang="en-US">
                <a:solidFill>
                  <a:schemeClr val="dk2"/>
                </a:solidFill>
              </a:rPr>
              <a:t>.
</a:t>
            </a:r>
            <a:r>
              <a:rPr lang="en-US" err="1">
                <a:solidFill>
                  <a:schemeClr val="dk2"/>
                </a:solidFill>
              </a:rPr>
              <a:t>Maîtrise</a:t>
            </a:r>
            <a:r>
              <a:rPr lang="en-US">
                <a:solidFill>
                  <a:schemeClr val="dk2"/>
                </a:solidFill>
              </a:rPr>
              <a:t> </a:t>
            </a:r>
            <a:r>
              <a:rPr lang="en-US" err="1">
                <a:solidFill>
                  <a:schemeClr val="dk2"/>
                </a:solidFill>
              </a:rPr>
              <a:t>en</a:t>
            </a:r>
            <a:r>
              <a:rPr lang="en-US">
                <a:solidFill>
                  <a:schemeClr val="dk2"/>
                </a:solidFill>
              </a:rPr>
              <a:t> conception inclusive, OCAD 
Université, Toronto, ON.</a:t>
            </a:r>
            <a:endParaRPr/>
          </a:p>
        </p:txBody>
      </p:sp>
      <p:pic>
        <p:nvPicPr>
          <p:cNvPr id="74" name="Google Shape;74;p16" descr="Image de Saee Tipnis"/>
          <p:cNvPicPr preferRelativeResize="0"/>
          <p:nvPr/>
        </p:nvPicPr>
        <p:blipFill rotWithShape="1">
          <a:blip r:embed="rId5">
            <a:alphaModFix/>
          </a:blip>
          <a:srcRect l="-487" t="9680" r="487" b="35312"/>
          <a:stretch/>
        </p:blipFill>
        <p:spPr>
          <a:xfrm>
            <a:off x="6369172" y="1028783"/>
            <a:ext cx="2180433" cy="2133606"/>
          </a:xfrm>
          <a:prstGeom prst="rect">
            <a:avLst/>
          </a:prstGeom>
          <a:noFill/>
          <a:ln>
            <a:noFill/>
          </a:ln>
        </p:spPr>
      </p:pic>
      <p:sp>
        <p:nvSpPr>
          <p:cNvPr id="71" name="Google Shape;71;p16"/>
          <p:cNvSpPr txBox="1"/>
          <p:nvPr/>
        </p:nvSpPr>
        <p:spPr>
          <a:xfrm>
            <a:off x="6370087" y="3199338"/>
            <a:ext cx="1365788"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Saee Tipnis</a:t>
            </a:r>
            <a:endParaRPr/>
          </a:p>
        </p:txBody>
      </p:sp>
      <p:sp>
        <p:nvSpPr>
          <p:cNvPr id="70" name="Google Shape;70;p16"/>
          <p:cNvSpPr txBox="1"/>
          <p:nvPr/>
        </p:nvSpPr>
        <p:spPr>
          <a:xfrm>
            <a:off x="6370325" y="3537815"/>
            <a:ext cx="2213466" cy="1279800"/>
          </a:xfrm>
          <a:prstGeom prst="rect">
            <a:avLst/>
          </a:prstGeom>
          <a:noFill/>
          <a:ln>
            <a:noFill/>
          </a:ln>
        </p:spPr>
        <p:txBody>
          <a:bodyPr spcFirstLastPara="1" wrap="square" lIns="91425" tIns="91425" rIns="91425" bIns="91425" anchor="t" anchorCtr="0">
            <a:noAutofit/>
          </a:bodyPr>
          <a:lstStyle/>
          <a:p>
            <a:pPr lvl="0"/>
            <a:r>
              <a:rPr lang="en-US" err="1">
                <a:solidFill>
                  <a:schemeClr val="dk2"/>
                </a:solidFill>
              </a:rPr>
              <a:t>Graphiste</a:t>
            </a:r>
            <a:r>
              <a:rPr lang="en-US">
                <a:solidFill>
                  <a:schemeClr val="dk2"/>
                </a:solidFill>
              </a:rPr>
              <a:t>.
</a:t>
            </a:r>
            <a:r>
              <a:rPr lang="en-US" err="1">
                <a:solidFill>
                  <a:schemeClr val="dk2"/>
                </a:solidFill>
              </a:rPr>
              <a:t>Maîtrise</a:t>
            </a:r>
            <a:r>
              <a:rPr lang="en-US">
                <a:solidFill>
                  <a:schemeClr val="dk2"/>
                </a:solidFill>
              </a:rPr>
              <a:t> </a:t>
            </a:r>
            <a:r>
              <a:rPr lang="en-US" err="1">
                <a:solidFill>
                  <a:schemeClr val="dk2"/>
                </a:solidFill>
              </a:rPr>
              <a:t>en</a:t>
            </a:r>
            <a:r>
              <a:rPr lang="en-US">
                <a:solidFill>
                  <a:schemeClr val="dk2"/>
                </a:solidFill>
              </a:rPr>
              <a:t> design </a:t>
            </a:r>
            <a:r>
              <a:rPr lang="en-US" err="1">
                <a:solidFill>
                  <a:schemeClr val="dk2"/>
                </a:solidFill>
              </a:rPr>
              <a:t>inclusif</a:t>
            </a:r>
            <a:r>
              <a:rPr lang="en-US">
                <a:solidFill>
                  <a:schemeClr val="dk2"/>
                </a:solidFill>
              </a:rPr>
              <a:t>, Université de </a:t>
            </a:r>
            <a:r>
              <a:rPr lang="en-US" err="1">
                <a:solidFill>
                  <a:schemeClr val="dk2"/>
                </a:solidFill>
              </a:rPr>
              <a:t>l’EADO</a:t>
            </a:r>
            <a:r>
              <a:rPr lang="en-US">
                <a:solidFill>
                  <a:schemeClr val="dk2"/>
                </a:solidFill>
              </a:rPr>
              <a:t>, Toronto, ON.</a:t>
            </a:r>
            <a:endParaRPr/>
          </a:p>
        </p:txBody>
      </p:sp>
      <p:sp>
        <p:nvSpPr>
          <p:cNvPr id="78" name="Google Shape;78;p16">
            <a:extLst>
              <a:ext uri="{C183D7F6-B498-43B3-948B-1728B52AA6E4}">
                <adec:decorative xmlns:adec="http://schemas.microsoft.com/office/drawing/2017/decorative" val="1"/>
              </a:ext>
            </a:extLst>
          </p:cNvPr>
          <p:cNvSpPr/>
          <p:nvPr/>
        </p:nvSpPr>
        <p:spPr>
          <a:xfrm>
            <a:off x="3124500" y="1324583"/>
            <a:ext cx="30900" cy="16392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79" name="Google Shape;79;p16">
            <a:extLst>
              <a:ext uri="{C183D7F6-B498-43B3-948B-1728B52AA6E4}">
                <adec:decorative xmlns:adec="http://schemas.microsoft.com/office/drawing/2017/decorative" val="1"/>
              </a:ext>
            </a:extLst>
          </p:cNvPr>
          <p:cNvSpPr/>
          <p:nvPr/>
        </p:nvSpPr>
        <p:spPr>
          <a:xfrm>
            <a:off x="5977766" y="1324583"/>
            <a:ext cx="30900" cy="16392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7" name="Google Shape;87;p17"/>
          <p:cNvSpPr txBox="1">
            <a:spLocks noGrp="1"/>
          </p:cNvSpPr>
          <p:nvPr>
            <p:ph type="title" idx="4294967295"/>
          </p:nvPr>
        </p:nvSpPr>
        <p:spPr>
          <a:xfrm>
            <a:off x="470214" y="346821"/>
            <a:ext cx="6808714" cy="738633"/>
          </a:xfrm>
          <a:prstGeom prst="rect">
            <a:avLst/>
          </a:prstGeom>
          <a:noFill/>
          <a:ln>
            <a:noFill/>
          </a:ln>
        </p:spPr>
        <p:txBody>
          <a:bodyPr spcFirstLastPara="1" wrap="square" lIns="91425" tIns="91425" rIns="91425" bIns="91425" anchor="t" anchorCtr="0">
            <a:spAutoFit/>
          </a:bodyPr>
          <a:lstStyle/>
          <a:p>
            <a:pPr lvl="0">
              <a:buClr>
                <a:srgbClr val="000000"/>
              </a:buClr>
              <a:buSzPts val="7200"/>
            </a:pPr>
            <a:r>
              <a:rPr lang="en-US" sz="3600" b="1">
                <a:solidFill>
                  <a:srgbClr val="313131"/>
                </a:solidFill>
                <a:latin typeface="Helvetica Neue"/>
                <a:sym typeface="Helvetica Neue"/>
              </a:rPr>
              <a:t>Question :</a:t>
            </a:r>
            <a:endParaRPr sz="3600"/>
          </a:p>
        </p:txBody>
      </p:sp>
      <p:sp>
        <p:nvSpPr>
          <p:cNvPr id="86" name="Google Shape;86;p17"/>
          <p:cNvSpPr txBox="1"/>
          <p:nvPr/>
        </p:nvSpPr>
        <p:spPr>
          <a:xfrm>
            <a:off x="481192" y="1435393"/>
            <a:ext cx="6598750" cy="1420872"/>
          </a:xfrm>
          <a:prstGeom prst="rect">
            <a:avLst/>
          </a:prstGeom>
          <a:noFill/>
          <a:ln>
            <a:noFill/>
          </a:ln>
        </p:spPr>
        <p:txBody>
          <a:bodyPr spcFirstLastPara="1" wrap="square" lIns="91425" tIns="91425" rIns="91425" bIns="91425" anchor="t" anchorCtr="0">
            <a:spAutoFit/>
          </a:bodyPr>
          <a:lstStyle/>
          <a:p>
            <a:pPr lvl="0">
              <a:lnSpc>
                <a:spcPct val="150000"/>
              </a:lnSpc>
              <a:spcAft>
                <a:spcPts val="1000"/>
              </a:spcAft>
              <a:buClr>
                <a:schemeClr val="lt1"/>
              </a:buClr>
              <a:buSzPts val="1800"/>
            </a:pPr>
            <a:r>
              <a:rPr lang="en-US" sz="2400" err="1">
                <a:solidFill>
                  <a:schemeClr val="dk2"/>
                </a:solidFill>
                <a:latin typeface="Helvetica Neue"/>
                <a:ea typeface="Helvetica Neue"/>
                <a:cs typeface="Helvetica Neue"/>
                <a:sym typeface="Helvetica Neue"/>
              </a:rPr>
              <a:t>Pourriez-vous</a:t>
            </a:r>
            <a:r>
              <a:rPr lang="en-US" sz="2400">
                <a:solidFill>
                  <a:schemeClr val="dk2"/>
                </a:solidFill>
                <a:latin typeface="Helvetica Neue"/>
                <a:ea typeface="Helvetica Neue"/>
                <a:cs typeface="Helvetica Neue"/>
                <a:sym typeface="Helvetica Neue"/>
              </a:rPr>
              <a:t> commencer par nous </a:t>
            </a:r>
            <a:r>
              <a:rPr lang="en-US" sz="2400" err="1">
                <a:solidFill>
                  <a:schemeClr val="dk2"/>
                </a:solidFill>
                <a:latin typeface="Helvetica Neue"/>
                <a:ea typeface="Helvetica Neue"/>
                <a:cs typeface="Helvetica Neue"/>
                <a:sym typeface="Helvetica Neue"/>
              </a:rPr>
              <a:t>parler</a:t>
            </a:r>
            <a:r>
              <a:rPr lang="en-US" sz="2400">
                <a:solidFill>
                  <a:schemeClr val="dk2"/>
                </a:solidFill>
                <a:latin typeface="Helvetica Neue"/>
                <a:ea typeface="Helvetica Neue"/>
                <a:cs typeface="Helvetica Neue"/>
                <a:sym typeface="Helvetica Neue"/>
              </a:rPr>
              <a:t> de </a:t>
            </a:r>
            <a:r>
              <a:rPr lang="en-US" sz="2400" err="1">
                <a:solidFill>
                  <a:schemeClr val="dk2"/>
                </a:solidFill>
                <a:latin typeface="Helvetica Neue"/>
                <a:ea typeface="Helvetica Neue"/>
                <a:cs typeface="Helvetica Neue"/>
                <a:sym typeface="Helvetica Neue"/>
              </a:rPr>
              <a:t>l’histoire</a:t>
            </a:r>
            <a:r>
              <a:rPr lang="en-US" sz="2400">
                <a:solidFill>
                  <a:schemeClr val="dk2"/>
                </a:solidFill>
                <a:latin typeface="Helvetica Neue"/>
                <a:ea typeface="Helvetica Neue"/>
                <a:cs typeface="Helvetica Neue"/>
                <a:sym typeface="Helvetica Neue"/>
              </a:rPr>
              <a:t> de </a:t>
            </a:r>
            <a:r>
              <a:rPr lang="en-US" sz="2400" err="1">
                <a:solidFill>
                  <a:schemeClr val="dk2"/>
                </a:solidFill>
                <a:latin typeface="Helvetica Neue"/>
                <a:ea typeface="Helvetica Neue"/>
                <a:cs typeface="Helvetica Neue"/>
                <a:sym typeface="Helvetica Neue"/>
              </a:rPr>
              <a:t>Blissymbolics</a:t>
            </a:r>
            <a:r>
              <a:rPr lang="en-US" sz="2400">
                <a:solidFill>
                  <a:schemeClr val="dk2"/>
                </a:solidFill>
                <a:latin typeface="Helvetica Neue"/>
                <a:ea typeface="Helvetica Neue"/>
                <a:cs typeface="Helvetica Neue"/>
                <a:sym typeface="Helvetica Neue"/>
              </a:rPr>
              <a:t> ?</a:t>
            </a:r>
            <a:endParaRPr lang="en-US" sz="2400" b="0" i="0" u="none" strike="noStrike" cap="none">
              <a:solidFill>
                <a:schemeClr val="dk2"/>
              </a:solidFill>
              <a:latin typeface="Helvetica Neue"/>
              <a:ea typeface="Helvetica Neue"/>
              <a:cs typeface="Helvetica Neue"/>
            </a:endParaRPr>
          </a:p>
        </p:txBody>
      </p:sp>
      <p:sp>
        <p:nvSpPr>
          <p:cNvPr id="85" name="Google Shape;85;p17"/>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a:t>
            </a:fld>
            <a:endParaRPr sz="1000">
              <a:latin typeface="Helvetica Neue"/>
              <a:ea typeface="Helvetica Neue"/>
              <a:cs typeface="Helvetica Neue"/>
              <a:sym typeface="Helvetica Neue"/>
            </a:endParaRPr>
          </a:p>
        </p:txBody>
      </p:sp>
      <p:sp>
        <p:nvSpPr>
          <p:cNvPr id="84" name="Google Shape;84;p17">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88" name="Google Shape;88;p17">
            <a:extLst>
              <a:ext uri="{C183D7F6-B498-43B3-948B-1728B52AA6E4}">
                <adec:decorative xmlns:adec="http://schemas.microsoft.com/office/drawing/2017/decorative" val="1"/>
              </a:ext>
            </a:extLst>
          </p:cNvPr>
          <p:cNvSpPr/>
          <p:nvPr/>
        </p:nvSpPr>
        <p:spPr>
          <a:xfrm rot="5400000">
            <a:off x="1514775" y="48989"/>
            <a:ext cx="30900" cy="2097307"/>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6" name="Google Shape;96;p18"/>
          <p:cNvSpPr txBox="1">
            <a:spLocks noGrp="1"/>
          </p:cNvSpPr>
          <p:nvPr>
            <p:ph type="title" idx="4294967295"/>
          </p:nvPr>
        </p:nvSpPr>
        <p:spPr>
          <a:xfrm>
            <a:off x="511308" y="344186"/>
            <a:ext cx="7764941" cy="1107965"/>
          </a:xfrm>
          <a:prstGeom prst="rect">
            <a:avLst/>
          </a:prstGeom>
          <a:noFill/>
          <a:ln>
            <a:noFill/>
          </a:ln>
        </p:spPr>
        <p:txBody>
          <a:bodyPr spcFirstLastPara="1" wrap="square" lIns="91425" tIns="91425" rIns="91425" bIns="91425" anchor="t" anchorCtr="0">
            <a:spAutoFit/>
          </a:bodyPr>
          <a:lstStyle/>
          <a:p>
            <a:pPr lvl="0">
              <a:buClr>
                <a:srgbClr val="000000"/>
              </a:buClr>
              <a:buSzPts val="3000"/>
            </a:pPr>
            <a:r>
              <a:rPr lang="en-US" sz="3000" b="1" err="1">
                <a:solidFill>
                  <a:srgbClr val="313131"/>
                </a:solidFill>
                <a:latin typeface="Helvetica Neue"/>
                <a:ea typeface="Helvetica Neue"/>
                <a:cs typeface="Helvetica Neue"/>
                <a:sym typeface="Helvetica Neue"/>
              </a:rPr>
              <a:t>Blissymbolics</a:t>
            </a:r>
            <a:r>
              <a:rPr lang="en-US" sz="3000" b="1">
                <a:solidFill>
                  <a:srgbClr val="313131"/>
                </a:solidFill>
                <a:latin typeface="Helvetica Neue"/>
                <a:ea typeface="Helvetica Neue"/>
                <a:cs typeface="Helvetica Neue"/>
                <a:sym typeface="Helvetica Neue"/>
              </a:rPr>
              <a:t> 
</a:t>
            </a:r>
            <a:r>
              <a:rPr lang="en-US" sz="3000" b="1" err="1">
                <a:solidFill>
                  <a:srgbClr val="313131"/>
                </a:solidFill>
                <a:latin typeface="Helvetica Neue"/>
                <a:ea typeface="Helvetica Neue"/>
                <a:cs typeface="Helvetica Neue"/>
                <a:sym typeface="Helvetica Neue"/>
              </a:rPr>
              <a:t>Langage</a:t>
            </a:r>
            <a:r>
              <a:rPr lang="en-US" sz="3000" b="1">
                <a:solidFill>
                  <a:srgbClr val="313131"/>
                </a:solidFill>
                <a:latin typeface="Helvetica Neue"/>
                <a:ea typeface="Helvetica Neue"/>
                <a:cs typeface="Helvetica Neue"/>
                <a:sym typeface="Helvetica Neue"/>
              </a:rPr>
              <a:t> </a:t>
            </a:r>
            <a:r>
              <a:rPr lang="en-US" sz="3000" b="1" err="1">
                <a:solidFill>
                  <a:srgbClr val="313131"/>
                </a:solidFill>
                <a:latin typeface="Helvetica Neue"/>
                <a:ea typeface="Helvetica Neue"/>
                <a:cs typeface="Helvetica Neue"/>
                <a:sym typeface="Helvetica Neue"/>
              </a:rPr>
              <a:t>graphique</a:t>
            </a:r>
            <a:r>
              <a:rPr lang="en-US" sz="3000" b="1">
                <a:solidFill>
                  <a:srgbClr val="313131"/>
                </a:solidFill>
                <a:latin typeface="Helvetica Neue"/>
                <a:ea typeface="Helvetica Neue"/>
                <a:cs typeface="Helvetica Neue"/>
                <a:sym typeface="Helvetica Neue"/>
              </a:rPr>
              <a:t> </a:t>
            </a:r>
            <a:r>
              <a:rPr lang="en-US" sz="3000" b="1" err="1">
                <a:solidFill>
                  <a:srgbClr val="313131"/>
                </a:solidFill>
                <a:latin typeface="Helvetica Neue"/>
                <a:ea typeface="Helvetica Neue"/>
                <a:cs typeface="Helvetica Neue"/>
                <a:sym typeface="Helvetica Neue"/>
              </a:rPr>
              <a:t>sémantique</a:t>
            </a:r>
            <a:endParaRPr/>
          </a:p>
        </p:txBody>
      </p:sp>
      <p:pic>
        <p:nvPicPr>
          <p:cNvPr id="95" name="Google Shape;95;p18" descr="Image en noir et blanc de Charles K. Bliss (1897 - 1985)"/>
          <p:cNvPicPr preferRelativeResize="0"/>
          <p:nvPr/>
        </p:nvPicPr>
        <p:blipFill rotWithShape="1">
          <a:blip r:embed="rId3">
            <a:alphaModFix/>
          </a:blip>
          <a:srcRect/>
          <a:stretch/>
        </p:blipFill>
        <p:spPr>
          <a:xfrm>
            <a:off x="616192" y="1584910"/>
            <a:ext cx="2033896" cy="2197726"/>
          </a:xfrm>
          <a:prstGeom prst="rect">
            <a:avLst/>
          </a:prstGeom>
          <a:noFill/>
          <a:ln w="9525" cap="flat" cmpd="sng">
            <a:solidFill>
              <a:srgbClr val="F5B301"/>
            </a:solidFill>
            <a:prstDash val="solid"/>
            <a:round/>
            <a:headEnd type="none" w="sm" len="sm"/>
            <a:tailEnd type="none" w="sm" len="sm"/>
          </a:ln>
        </p:spPr>
      </p:pic>
      <p:sp>
        <p:nvSpPr>
          <p:cNvPr id="94" name="Google Shape;94;p18"/>
          <p:cNvSpPr txBox="1"/>
          <p:nvPr/>
        </p:nvSpPr>
        <p:spPr>
          <a:xfrm>
            <a:off x="618427" y="3904688"/>
            <a:ext cx="1967400" cy="646500"/>
          </a:xfrm>
          <a:prstGeom prst="rect">
            <a:avLst/>
          </a:prstGeom>
          <a:noFill/>
          <a:ln>
            <a:noFill/>
          </a:ln>
        </p:spPr>
        <p:txBody>
          <a:bodyPr spcFirstLastPara="1" wrap="square" lIns="45700" tIns="45700" rIns="45700" bIns="45700" anchor="ctr" anchorCtr="0">
            <a:spAutoFit/>
          </a:bodyPr>
          <a:lstStyle/>
          <a:p>
            <a:pPr lvl="0">
              <a:buSzPts val="2100"/>
            </a:pPr>
            <a:r>
              <a:rPr lang="en-US" sz="1800" b="1">
                <a:solidFill>
                  <a:srgbClr val="313131"/>
                </a:solidFill>
                <a:latin typeface="Helvetica Neue"/>
                <a:ea typeface="Helvetica Neue"/>
                <a:cs typeface="Helvetica Neue"/>
                <a:sym typeface="Helvetica Neue"/>
              </a:rPr>
              <a:t>Charles K. Bliss
(1897 - 1985)</a:t>
            </a:r>
            <a:endParaRPr sz="1800" b="0" i="0" u="none" strike="noStrike" cap="none">
              <a:solidFill>
                <a:schemeClr val="dk1"/>
              </a:solidFill>
              <a:latin typeface="Helvetica Neue"/>
              <a:ea typeface="Helvetica Neue"/>
              <a:cs typeface="Helvetica Neue"/>
              <a:sym typeface="Helvetica Neue"/>
            </a:endParaRPr>
          </a:p>
        </p:txBody>
      </p:sp>
      <p:pic>
        <p:nvPicPr>
          <p:cNvPr id="93" name="Google Shape;93;p18" descr="Page de couverture du livre &quot;Semantography&quot; (Blissymbolics) de Charles K. Bliss (1942 - 1965)"/>
          <p:cNvPicPr preferRelativeResize="0"/>
          <p:nvPr/>
        </p:nvPicPr>
        <p:blipFill rotWithShape="1">
          <a:blip r:embed="rId4">
            <a:alphaModFix/>
          </a:blip>
          <a:srcRect/>
          <a:stretch/>
        </p:blipFill>
        <p:spPr>
          <a:xfrm>
            <a:off x="3777487" y="1585612"/>
            <a:ext cx="1589025" cy="2197724"/>
          </a:xfrm>
          <a:prstGeom prst="rect">
            <a:avLst/>
          </a:prstGeom>
          <a:noFill/>
          <a:ln w="9525" cap="flat" cmpd="sng">
            <a:solidFill>
              <a:srgbClr val="F5B301"/>
            </a:solidFill>
            <a:prstDash val="solid"/>
            <a:round/>
            <a:headEnd type="none" w="sm" len="sm"/>
            <a:tailEnd type="none" w="sm" len="sm"/>
          </a:ln>
        </p:spPr>
      </p:pic>
      <p:sp>
        <p:nvSpPr>
          <p:cNvPr id="97" name="Google Shape;97;p18"/>
          <p:cNvSpPr txBox="1"/>
          <p:nvPr/>
        </p:nvSpPr>
        <p:spPr>
          <a:xfrm>
            <a:off x="3746765" y="3903097"/>
            <a:ext cx="1967400" cy="646500"/>
          </a:xfrm>
          <a:prstGeom prst="rect">
            <a:avLst/>
          </a:prstGeom>
          <a:noFill/>
          <a:ln>
            <a:noFill/>
          </a:ln>
        </p:spPr>
        <p:txBody>
          <a:bodyPr spcFirstLastPara="1" wrap="square" lIns="45700" tIns="45700" rIns="45700" bIns="45700" anchor="ctr" anchorCtr="0">
            <a:spAutoFit/>
          </a:bodyPr>
          <a:lstStyle/>
          <a:p>
            <a:pPr lvl="0">
              <a:buSzPts val="2100"/>
            </a:pPr>
            <a:r>
              <a:rPr lang="en-US" sz="1800" b="1" err="1">
                <a:solidFill>
                  <a:srgbClr val="313131"/>
                </a:solidFill>
                <a:latin typeface="Helvetica Neue"/>
                <a:ea typeface="Helvetica Neue"/>
                <a:cs typeface="Helvetica Neue"/>
                <a:sym typeface="Helvetica Neue"/>
              </a:rPr>
              <a:t>Sémantographie</a:t>
            </a:r>
            <a:r>
              <a:rPr lang="en-US" sz="1800" b="1">
                <a:solidFill>
                  <a:srgbClr val="313131"/>
                </a:solidFill>
                <a:latin typeface="Helvetica Neue"/>
                <a:ea typeface="Helvetica Neue"/>
                <a:cs typeface="Helvetica Neue"/>
                <a:sym typeface="Helvetica Neue"/>
              </a:rPr>
              <a:t>
(1942 – 1965)</a:t>
            </a:r>
            <a:endParaRPr sz="1800" b="0" i="0" u="none" strike="noStrike" cap="none">
              <a:solidFill>
                <a:schemeClr val="dk1"/>
              </a:solidFill>
              <a:latin typeface="Helvetica Neue"/>
              <a:ea typeface="Helvetica Neue"/>
              <a:cs typeface="Helvetica Neue"/>
              <a:sym typeface="Helvetica Neue"/>
            </a:endParaRPr>
          </a:p>
        </p:txBody>
      </p:sp>
      <p:sp>
        <p:nvSpPr>
          <p:cNvPr id="98" name="Google Shape;98;p18"/>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r>
              <a:rPr lang="en-US">
                <a:latin typeface="Helvetica Neue"/>
                <a:ea typeface="Helvetica Neue"/>
                <a:cs typeface="Helvetica Neue"/>
                <a:sym typeface="Helvetica Neue"/>
              </a:rPr>
              <a:t>4</a:t>
            </a:r>
            <a:endParaRPr/>
          </a:p>
        </p:txBody>
      </p:sp>
      <p:sp>
        <p:nvSpPr>
          <p:cNvPr id="99" name="Google Shape;99;p18">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9" name="Google Shape;109;p19"/>
          <p:cNvSpPr txBox="1">
            <a:spLocks noGrp="1"/>
          </p:cNvSpPr>
          <p:nvPr>
            <p:ph type="title" idx="4294967295"/>
          </p:nvPr>
        </p:nvSpPr>
        <p:spPr>
          <a:xfrm>
            <a:off x="311700" y="275692"/>
            <a:ext cx="6120300" cy="572700"/>
          </a:xfrm>
          <a:prstGeom prst="rect">
            <a:avLst/>
          </a:prstGeom>
          <a:noFill/>
          <a:ln>
            <a:noFill/>
          </a:ln>
        </p:spPr>
        <p:txBody>
          <a:bodyPr spcFirstLastPara="1" wrap="square" lIns="91425" tIns="91425" rIns="91425" bIns="91425" anchor="t" anchorCtr="0">
            <a:noAutofit/>
          </a:bodyPr>
          <a:lstStyle/>
          <a:p>
            <a:pPr lvl="0"/>
            <a:r>
              <a:rPr lang="en-US" sz="2500" b="1">
                <a:solidFill>
                  <a:srgbClr val="3F3F3F"/>
                </a:solidFill>
                <a:latin typeface="Helvetica Neue"/>
                <a:ea typeface="Helvetica Neue"/>
                <a:cs typeface="Helvetica Neue"/>
                <a:sym typeface="Helvetica Neue"/>
              </a:rPr>
              <a:t>Pratiques </a:t>
            </a:r>
            <a:r>
              <a:rPr lang="en-US" sz="2500" b="1" err="1">
                <a:solidFill>
                  <a:srgbClr val="3F3F3F"/>
                </a:solidFill>
                <a:latin typeface="Helvetica Neue"/>
                <a:ea typeface="Helvetica Neue"/>
                <a:cs typeface="Helvetica Neue"/>
                <a:sym typeface="Helvetica Neue"/>
              </a:rPr>
              <a:t>inclusives</a:t>
            </a:r>
            <a:endParaRPr/>
          </a:p>
        </p:txBody>
      </p:sp>
      <p:pic>
        <p:nvPicPr>
          <p:cNvPr id="105" name="Google Shape;105;p19" descr="L'équipe clinique interdisciplinaire a été la première à utiliser &quot;Bliss&quot; pour les enfants qui ne parlaient pas à l'Ontario Crippled Children's Centre, à Toronto, aujourd'hui Holland Bloorview Kids Rehabilitation Hospital."/>
          <p:cNvPicPr preferRelativeResize="0"/>
          <p:nvPr/>
        </p:nvPicPr>
        <p:blipFill rotWithShape="1">
          <a:blip r:embed="rId3">
            <a:alphaModFix/>
          </a:blip>
          <a:srcRect/>
          <a:stretch/>
        </p:blipFill>
        <p:spPr>
          <a:xfrm>
            <a:off x="388824" y="846614"/>
            <a:ext cx="6049050" cy="3284423"/>
          </a:xfrm>
          <a:prstGeom prst="rect">
            <a:avLst/>
          </a:prstGeom>
          <a:noFill/>
          <a:ln>
            <a:noFill/>
          </a:ln>
        </p:spPr>
      </p:pic>
      <p:sp>
        <p:nvSpPr>
          <p:cNvPr id="108" name="Google Shape;108;p19"/>
          <p:cNvSpPr txBox="1"/>
          <p:nvPr/>
        </p:nvSpPr>
        <p:spPr>
          <a:xfrm>
            <a:off x="6593158" y="854350"/>
            <a:ext cx="1246500" cy="467790"/>
          </a:xfrm>
          <a:prstGeom prst="rect">
            <a:avLst/>
          </a:prstGeom>
          <a:noFill/>
          <a:ln>
            <a:noFill/>
          </a:ln>
        </p:spPr>
        <p:txBody>
          <a:bodyPr spcFirstLastPara="1" wrap="square" lIns="91425" tIns="91425" rIns="91425" bIns="91425" anchor="t" anchorCtr="0">
            <a:spAutoFit/>
          </a:bodyPr>
          <a:lstStyle/>
          <a:p>
            <a:pPr lvl="0">
              <a:lnSpc>
                <a:spcPct val="115000"/>
              </a:lnSpc>
              <a:buClr>
                <a:schemeClr val="dk1"/>
              </a:buClr>
              <a:buSzPts val="2300"/>
            </a:pPr>
            <a:r>
              <a:rPr lang="en-US" sz="1600" b="1">
                <a:solidFill>
                  <a:srgbClr val="313131"/>
                </a:solidFill>
                <a:latin typeface="Helvetica Neue"/>
                <a:ea typeface="Helvetica Neue"/>
                <a:cs typeface="Helvetica Neue"/>
                <a:sym typeface="Helvetica Neue"/>
              </a:rPr>
              <a:t>1971-1972</a:t>
            </a:r>
            <a:endParaRPr sz="1800" b="0" i="0" u="none" strike="noStrike" cap="none">
              <a:solidFill>
                <a:srgbClr val="313131"/>
              </a:solidFill>
              <a:latin typeface="Arial"/>
              <a:ea typeface="Arial"/>
              <a:cs typeface="Arial"/>
              <a:sym typeface="Arial"/>
            </a:endParaRPr>
          </a:p>
        </p:txBody>
      </p:sp>
      <p:sp>
        <p:nvSpPr>
          <p:cNvPr id="104" name="Google Shape;104;p19"/>
          <p:cNvSpPr txBox="1"/>
          <p:nvPr/>
        </p:nvSpPr>
        <p:spPr>
          <a:xfrm>
            <a:off x="388386" y="4133355"/>
            <a:ext cx="7769652" cy="941756"/>
          </a:xfrm>
          <a:prstGeom prst="rect">
            <a:avLst/>
          </a:prstGeom>
          <a:noFill/>
          <a:ln>
            <a:noFill/>
          </a:ln>
        </p:spPr>
        <p:txBody>
          <a:bodyPr spcFirstLastPara="1" wrap="square" lIns="45700" tIns="45700" rIns="45700" bIns="45700" anchor="ctr" anchorCtr="0">
            <a:spAutoFit/>
          </a:bodyPr>
          <a:lstStyle/>
          <a:p>
            <a:pPr lvl="0">
              <a:lnSpc>
                <a:spcPct val="115000"/>
              </a:lnSpc>
              <a:buSzPts val="2300"/>
            </a:pPr>
            <a:r>
              <a:rPr lang="en-US" sz="1600" err="1">
                <a:solidFill>
                  <a:schemeClr val="dk1"/>
                </a:solidFill>
                <a:latin typeface="Helvetica Neue"/>
                <a:ea typeface="Helvetica Neue"/>
                <a:cs typeface="Helvetica Neue"/>
                <a:sym typeface="Helvetica Neue"/>
              </a:rPr>
              <a:t>L’équipe</a:t>
            </a:r>
            <a:r>
              <a:rPr lang="en-US" sz="1600">
                <a:solidFill>
                  <a:schemeClr val="dk1"/>
                </a:solidFill>
                <a:latin typeface="Helvetica Neue"/>
                <a:ea typeface="Helvetica Neue"/>
                <a:cs typeface="Helvetica Neue"/>
                <a:sym typeface="Helvetica Neue"/>
              </a:rPr>
              <a:t> </a:t>
            </a:r>
            <a:r>
              <a:rPr lang="en-US" sz="1600" err="1">
                <a:solidFill>
                  <a:schemeClr val="dk1"/>
                </a:solidFill>
                <a:latin typeface="Helvetica Neue"/>
                <a:ea typeface="Helvetica Neue"/>
                <a:cs typeface="Helvetica Neue"/>
                <a:sym typeface="Helvetica Neue"/>
              </a:rPr>
              <a:t>clinique</a:t>
            </a:r>
            <a:r>
              <a:rPr lang="en-US" sz="1600">
                <a:solidFill>
                  <a:schemeClr val="dk1"/>
                </a:solidFill>
                <a:latin typeface="Helvetica Neue"/>
                <a:ea typeface="Helvetica Neue"/>
                <a:cs typeface="Helvetica Neue"/>
                <a:sym typeface="Helvetica Neue"/>
              </a:rPr>
              <a:t> </a:t>
            </a:r>
            <a:r>
              <a:rPr lang="en-US" sz="1600" err="1">
                <a:solidFill>
                  <a:schemeClr val="dk1"/>
                </a:solidFill>
                <a:latin typeface="Helvetica Neue"/>
                <a:ea typeface="Helvetica Neue"/>
                <a:cs typeface="Helvetica Neue"/>
                <a:sym typeface="Helvetica Neue"/>
              </a:rPr>
              <a:t>interdisciplinaire</a:t>
            </a:r>
            <a:r>
              <a:rPr lang="en-US" sz="1600">
                <a:solidFill>
                  <a:schemeClr val="dk1"/>
                </a:solidFill>
                <a:latin typeface="Helvetica Neue"/>
                <a:ea typeface="Helvetica Neue"/>
                <a:cs typeface="Helvetica Neue"/>
                <a:sym typeface="Helvetica Neue"/>
              </a:rPr>
              <a:t> a </a:t>
            </a:r>
            <a:r>
              <a:rPr lang="en-US" sz="1600" err="1">
                <a:solidFill>
                  <a:schemeClr val="dk1"/>
                </a:solidFill>
                <a:latin typeface="Helvetica Neue"/>
                <a:ea typeface="Helvetica Neue"/>
                <a:cs typeface="Helvetica Neue"/>
                <a:sym typeface="Helvetica Neue"/>
              </a:rPr>
              <a:t>été</a:t>
            </a:r>
            <a:r>
              <a:rPr lang="en-US" sz="1600">
                <a:solidFill>
                  <a:schemeClr val="dk1"/>
                </a:solidFill>
                <a:latin typeface="Helvetica Neue"/>
                <a:ea typeface="Helvetica Neue"/>
                <a:cs typeface="Helvetica Neue"/>
                <a:sym typeface="Helvetica Neue"/>
              </a:rPr>
              <a:t> la </a:t>
            </a:r>
            <a:r>
              <a:rPr lang="en-US" sz="1600" err="1">
                <a:solidFill>
                  <a:schemeClr val="dk1"/>
                </a:solidFill>
                <a:latin typeface="Helvetica Neue"/>
                <a:ea typeface="Helvetica Neue"/>
                <a:cs typeface="Helvetica Neue"/>
                <a:sym typeface="Helvetica Neue"/>
              </a:rPr>
              <a:t>pionnière</a:t>
            </a:r>
            <a:r>
              <a:rPr lang="en-US" sz="1600">
                <a:solidFill>
                  <a:schemeClr val="dk1"/>
                </a:solidFill>
                <a:latin typeface="Helvetica Neue"/>
                <a:ea typeface="Helvetica Neue"/>
                <a:cs typeface="Helvetica Neue"/>
                <a:sym typeface="Helvetica Neue"/>
              </a:rPr>
              <a:t> de </a:t>
            </a:r>
            <a:r>
              <a:rPr lang="en-US" sz="1600" err="1">
                <a:solidFill>
                  <a:schemeClr val="dk1"/>
                </a:solidFill>
                <a:latin typeface="Helvetica Neue"/>
                <a:ea typeface="Helvetica Neue"/>
                <a:cs typeface="Helvetica Neue"/>
                <a:sym typeface="Helvetica Neue"/>
              </a:rPr>
              <a:t>l’utilisation</a:t>
            </a:r>
            <a:r>
              <a:rPr lang="en-US" sz="1600">
                <a:solidFill>
                  <a:schemeClr val="dk1"/>
                </a:solidFill>
                <a:latin typeface="Helvetica Neue"/>
                <a:ea typeface="Helvetica Neue"/>
                <a:cs typeface="Helvetica Neue"/>
                <a:sym typeface="Helvetica Neue"/>
              </a:rPr>
              <a:t> du « Bliss » pour les enfants qui ne </a:t>
            </a:r>
            <a:r>
              <a:rPr lang="en-US" sz="1600" err="1">
                <a:solidFill>
                  <a:schemeClr val="dk1"/>
                </a:solidFill>
                <a:latin typeface="Helvetica Neue"/>
                <a:ea typeface="Helvetica Neue"/>
                <a:cs typeface="Helvetica Neue"/>
                <a:sym typeface="Helvetica Neue"/>
              </a:rPr>
              <a:t>parlaient</a:t>
            </a:r>
            <a:r>
              <a:rPr lang="en-US" sz="1600">
                <a:solidFill>
                  <a:schemeClr val="dk1"/>
                </a:solidFill>
                <a:latin typeface="Helvetica Neue"/>
                <a:ea typeface="Helvetica Neue"/>
                <a:cs typeface="Helvetica Neue"/>
                <a:sym typeface="Helvetica Neue"/>
              </a:rPr>
              <a:t> pas au Centre </a:t>
            </a:r>
            <a:r>
              <a:rPr lang="en-US" sz="1600" err="1">
                <a:solidFill>
                  <a:schemeClr val="dk1"/>
                </a:solidFill>
                <a:latin typeface="Helvetica Neue"/>
                <a:ea typeface="Helvetica Neue"/>
                <a:cs typeface="Helvetica Neue"/>
                <a:sym typeface="Helvetica Neue"/>
              </a:rPr>
              <a:t>ontarien</a:t>
            </a:r>
            <a:r>
              <a:rPr lang="en-US" sz="1600">
                <a:solidFill>
                  <a:schemeClr val="dk1"/>
                </a:solidFill>
                <a:latin typeface="Helvetica Neue"/>
                <a:ea typeface="Helvetica Neue"/>
                <a:cs typeface="Helvetica Neue"/>
                <a:sym typeface="Helvetica Neue"/>
              </a:rPr>
              <a:t> pour enfants </a:t>
            </a:r>
            <a:r>
              <a:rPr lang="en-US" sz="1600" err="1">
                <a:solidFill>
                  <a:schemeClr val="dk1"/>
                </a:solidFill>
                <a:latin typeface="Helvetica Neue"/>
                <a:ea typeface="Helvetica Neue"/>
                <a:cs typeface="Helvetica Neue"/>
                <a:sym typeface="Helvetica Neue"/>
              </a:rPr>
              <a:t>infirmes</a:t>
            </a:r>
            <a:r>
              <a:rPr lang="en-US" sz="1600">
                <a:solidFill>
                  <a:schemeClr val="dk1"/>
                </a:solidFill>
                <a:latin typeface="Helvetica Neue"/>
                <a:ea typeface="Helvetica Neue"/>
                <a:cs typeface="Helvetica Neue"/>
                <a:sym typeface="Helvetica Neue"/>
              </a:rPr>
              <a:t>, </a:t>
            </a:r>
            <a:r>
              <a:rPr lang="en-US" sz="1600" err="1">
                <a:solidFill>
                  <a:schemeClr val="dk1"/>
                </a:solidFill>
                <a:latin typeface="Helvetica Neue"/>
                <a:ea typeface="Helvetica Neue"/>
                <a:cs typeface="Helvetica Neue"/>
                <a:sym typeface="Helvetica Neue"/>
              </a:rPr>
              <a:t>à</a:t>
            </a:r>
            <a:r>
              <a:rPr lang="en-US" sz="1600">
                <a:solidFill>
                  <a:schemeClr val="dk1"/>
                </a:solidFill>
                <a:latin typeface="Helvetica Neue"/>
                <a:ea typeface="Helvetica Neue"/>
                <a:cs typeface="Helvetica Neue"/>
                <a:sym typeface="Helvetica Neue"/>
              </a:rPr>
              <a:t> Toronto, </a:t>
            </a:r>
            <a:r>
              <a:rPr lang="en-US" sz="1600" err="1">
                <a:solidFill>
                  <a:schemeClr val="dk1"/>
                </a:solidFill>
                <a:latin typeface="Helvetica Neue"/>
                <a:ea typeface="Helvetica Neue"/>
                <a:cs typeface="Helvetica Neue"/>
                <a:sym typeface="Helvetica Neue"/>
              </a:rPr>
              <a:t>aujourd’hui</a:t>
            </a:r>
            <a:r>
              <a:rPr lang="en-US" sz="1600">
                <a:solidFill>
                  <a:schemeClr val="dk1"/>
                </a:solidFill>
                <a:latin typeface="Helvetica Neue"/>
                <a:ea typeface="Helvetica Neue"/>
                <a:cs typeface="Helvetica Neue"/>
                <a:sym typeface="Helvetica Neue"/>
              </a:rPr>
              <a:t> </a:t>
            </a:r>
            <a:r>
              <a:rPr lang="en-US" sz="1600" err="1">
                <a:solidFill>
                  <a:schemeClr val="dk1"/>
                </a:solidFill>
                <a:latin typeface="Helvetica Neue"/>
                <a:ea typeface="Helvetica Neue"/>
                <a:cs typeface="Helvetica Neue"/>
                <a:sym typeface="Helvetica Neue"/>
              </a:rPr>
              <a:t>l’Hôpital</a:t>
            </a:r>
            <a:r>
              <a:rPr lang="en-US" sz="1600">
                <a:solidFill>
                  <a:schemeClr val="dk1"/>
                </a:solidFill>
                <a:latin typeface="Helvetica Neue"/>
                <a:ea typeface="Helvetica Neue"/>
                <a:cs typeface="Helvetica Neue"/>
                <a:sym typeface="Helvetica Neue"/>
              </a:rPr>
              <a:t> de </a:t>
            </a:r>
            <a:r>
              <a:rPr lang="en-US" sz="1600" err="1">
                <a:solidFill>
                  <a:schemeClr val="dk1"/>
                </a:solidFill>
                <a:latin typeface="Helvetica Neue"/>
                <a:ea typeface="Helvetica Neue"/>
                <a:cs typeface="Helvetica Neue"/>
                <a:sym typeface="Helvetica Neue"/>
              </a:rPr>
              <a:t>réadaptation</a:t>
            </a:r>
            <a:r>
              <a:rPr lang="en-US" sz="1600">
                <a:solidFill>
                  <a:schemeClr val="dk1"/>
                </a:solidFill>
                <a:latin typeface="Helvetica Neue"/>
                <a:ea typeface="Helvetica Neue"/>
                <a:cs typeface="Helvetica Neue"/>
                <a:sym typeface="Helvetica Neue"/>
              </a:rPr>
              <a:t> pour enfants Holland </a:t>
            </a:r>
            <a:r>
              <a:rPr lang="en-US" sz="1600" err="1">
                <a:solidFill>
                  <a:schemeClr val="dk1"/>
                </a:solidFill>
                <a:latin typeface="Helvetica Neue"/>
                <a:ea typeface="Helvetica Neue"/>
                <a:cs typeface="Helvetica Neue"/>
                <a:sym typeface="Helvetica Neue"/>
              </a:rPr>
              <a:t>Bloorview</a:t>
            </a:r>
            <a:r>
              <a:rPr lang="en-US" sz="1600">
                <a:solidFill>
                  <a:schemeClr val="dk1"/>
                </a:solidFill>
                <a:latin typeface="Helvetica Neue"/>
                <a:ea typeface="Helvetica Neue"/>
                <a:cs typeface="Helvetica Neue"/>
                <a:sym typeface="Helvetica Neue"/>
              </a:rPr>
              <a:t>.</a:t>
            </a:r>
            <a:endParaRPr sz="1600" b="0" i="0" u="none" strike="noStrike" cap="none">
              <a:solidFill>
                <a:schemeClr val="dk1"/>
              </a:solidFill>
              <a:latin typeface="Helvetica Neue"/>
              <a:ea typeface="Helvetica Neue"/>
              <a:cs typeface="Helvetica Neue"/>
              <a:sym typeface="Helvetica Neue"/>
            </a:endParaRPr>
          </a:p>
        </p:txBody>
      </p:sp>
      <p:sp>
        <p:nvSpPr>
          <p:cNvPr id="106" name="Google Shape;106;p19"/>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r>
              <a:rPr lang="en-US">
                <a:latin typeface="Helvetica Neue"/>
                <a:ea typeface="Helvetica Neue"/>
                <a:cs typeface="Helvetica Neue"/>
                <a:sym typeface="Helvetica Neue"/>
              </a:rPr>
              <a:t>5</a:t>
            </a:r>
            <a:endParaRPr/>
          </a:p>
        </p:txBody>
      </p:sp>
      <p:sp>
        <p:nvSpPr>
          <p:cNvPr id="107" name="Google Shape;107;p19">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24" name="Google Shape;124;p20"/>
          <p:cNvSpPr txBox="1">
            <a:spLocks noGrp="1"/>
          </p:cNvSpPr>
          <p:nvPr>
            <p:ph type="title" idx="4294967295"/>
          </p:nvPr>
        </p:nvSpPr>
        <p:spPr>
          <a:xfrm>
            <a:off x="303234" y="330725"/>
            <a:ext cx="3969766" cy="572700"/>
          </a:xfrm>
          <a:prstGeom prst="rect">
            <a:avLst/>
          </a:prstGeom>
          <a:noFill/>
          <a:ln>
            <a:noFill/>
          </a:ln>
        </p:spPr>
        <p:txBody>
          <a:bodyPr spcFirstLastPara="1" wrap="square" lIns="91425" tIns="91425" rIns="91425" bIns="91425" anchor="t" anchorCtr="0">
            <a:normAutofit fontScale="90000"/>
          </a:bodyPr>
          <a:lstStyle/>
          <a:p>
            <a:pPr lvl="0">
              <a:buSzPct val="111111"/>
            </a:pPr>
            <a:r>
              <a:rPr lang="en-US" b="1">
                <a:solidFill>
                  <a:srgbClr val="3F3F3F"/>
                </a:solidFill>
                <a:latin typeface="Helvetica Neue"/>
                <a:ea typeface="Helvetica Neue"/>
                <a:cs typeface="Helvetica Neue"/>
                <a:sym typeface="Helvetica Neue"/>
              </a:rPr>
              <a:t>Collection </a:t>
            </a:r>
            <a:r>
              <a:rPr lang="en-US" b="1" err="1">
                <a:solidFill>
                  <a:srgbClr val="3F3F3F"/>
                </a:solidFill>
                <a:latin typeface="Helvetica Neue"/>
                <a:ea typeface="Helvetica Neue"/>
                <a:cs typeface="Helvetica Neue"/>
                <a:sym typeface="Helvetica Neue"/>
              </a:rPr>
              <a:t>d’images</a:t>
            </a:r>
            <a:endParaRPr/>
          </a:p>
        </p:txBody>
      </p:sp>
      <p:grpSp>
        <p:nvGrpSpPr>
          <p:cNvPr id="117" name="Google Shape;117;p20" descr="Collection d'images tirées du film &quot;Mr. Symbol Man&quot; qui montre une salle de classe avec les premiers utilisateurs de Bliss."/>
          <p:cNvGrpSpPr/>
          <p:nvPr/>
        </p:nvGrpSpPr>
        <p:grpSpPr>
          <a:xfrm>
            <a:off x="292233" y="1002363"/>
            <a:ext cx="4261218" cy="3649025"/>
            <a:chOff x="288000" y="278463"/>
            <a:chExt cx="5090951" cy="4372925"/>
          </a:xfrm>
        </p:grpSpPr>
        <p:pic>
          <p:nvPicPr>
            <p:cNvPr id="118" name="Google Shape;118;p20" descr="pasted-movie.png"/>
            <p:cNvPicPr preferRelativeResize="0"/>
            <p:nvPr/>
          </p:nvPicPr>
          <p:blipFill rotWithShape="1">
            <a:blip r:embed="rId3">
              <a:alphaModFix/>
            </a:blip>
            <a:srcRect l="74059" t="68060" r="3105" b="12878"/>
            <a:stretch/>
          </p:blipFill>
          <p:spPr>
            <a:xfrm>
              <a:off x="2915425" y="3396263"/>
              <a:ext cx="2004931" cy="1255125"/>
            </a:xfrm>
            <a:prstGeom prst="rect">
              <a:avLst/>
            </a:prstGeom>
            <a:noFill/>
            <a:ln>
              <a:noFill/>
            </a:ln>
          </p:spPr>
        </p:pic>
        <p:pic>
          <p:nvPicPr>
            <p:cNvPr id="119" name="Google Shape;119;p20" descr="pasted-movie.png"/>
            <p:cNvPicPr preferRelativeResize="0"/>
            <p:nvPr/>
          </p:nvPicPr>
          <p:blipFill rotWithShape="1">
            <a:blip r:embed="rId3">
              <a:alphaModFix/>
            </a:blip>
            <a:srcRect l="3733" t="2862" r="57897" b="64524"/>
            <a:stretch/>
          </p:blipFill>
          <p:spPr>
            <a:xfrm>
              <a:off x="288000" y="278463"/>
              <a:ext cx="2400676" cy="1530349"/>
            </a:xfrm>
            <a:prstGeom prst="rect">
              <a:avLst/>
            </a:prstGeom>
            <a:noFill/>
            <a:ln>
              <a:noFill/>
            </a:ln>
          </p:spPr>
        </p:pic>
        <p:pic>
          <p:nvPicPr>
            <p:cNvPr id="120" name="Google Shape;120;p20" descr="pasted-movie.png"/>
            <p:cNvPicPr preferRelativeResize="0"/>
            <p:nvPr/>
          </p:nvPicPr>
          <p:blipFill rotWithShape="1">
            <a:blip r:embed="rId3">
              <a:alphaModFix/>
            </a:blip>
            <a:srcRect l="54733" t="9433" r="10496" b="63177"/>
            <a:stretch/>
          </p:blipFill>
          <p:spPr>
            <a:xfrm>
              <a:off x="2788625" y="297718"/>
              <a:ext cx="2590326" cy="1530344"/>
            </a:xfrm>
            <a:prstGeom prst="rect">
              <a:avLst/>
            </a:prstGeom>
            <a:noFill/>
            <a:ln>
              <a:noFill/>
            </a:ln>
          </p:spPr>
        </p:pic>
        <p:pic>
          <p:nvPicPr>
            <p:cNvPr id="121" name="Google Shape;121;p20" descr="pasted-movie.png"/>
            <p:cNvPicPr preferRelativeResize="0"/>
            <p:nvPr/>
          </p:nvPicPr>
          <p:blipFill rotWithShape="1">
            <a:blip r:embed="rId3">
              <a:alphaModFix/>
            </a:blip>
            <a:srcRect l="7233" t="40765" r="62676" b="31063"/>
            <a:stretch/>
          </p:blipFill>
          <p:spPr>
            <a:xfrm>
              <a:off x="288000" y="1915213"/>
              <a:ext cx="1882550" cy="1321851"/>
            </a:xfrm>
            <a:prstGeom prst="rect">
              <a:avLst/>
            </a:prstGeom>
            <a:noFill/>
            <a:ln>
              <a:noFill/>
            </a:ln>
          </p:spPr>
        </p:pic>
        <p:pic>
          <p:nvPicPr>
            <p:cNvPr id="122" name="Google Shape;122;p20" descr="pasted-movie.png"/>
            <p:cNvPicPr preferRelativeResize="0"/>
            <p:nvPr/>
          </p:nvPicPr>
          <p:blipFill rotWithShape="1">
            <a:blip r:embed="rId3">
              <a:alphaModFix/>
            </a:blip>
            <a:srcRect l="2472" t="70295" r="59840"/>
            <a:stretch/>
          </p:blipFill>
          <p:spPr>
            <a:xfrm>
              <a:off x="2303525" y="1915213"/>
              <a:ext cx="2358026" cy="1393901"/>
            </a:xfrm>
            <a:prstGeom prst="rect">
              <a:avLst/>
            </a:prstGeom>
            <a:noFill/>
            <a:ln>
              <a:noFill/>
            </a:ln>
          </p:spPr>
        </p:pic>
        <p:pic>
          <p:nvPicPr>
            <p:cNvPr id="123" name="Google Shape;123;p20" descr="pasted-movie.png"/>
            <p:cNvPicPr preferRelativeResize="0"/>
            <p:nvPr/>
          </p:nvPicPr>
          <p:blipFill rotWithShape="1">
            <a:blip r:embed="rId3">
              <a:alphaModFix/>
            </a:blip>
            <a:srcRect l="41831" t="70723" r="26146" b="7844"/>
            <a:stretch/>
          </p:blipFill>
          <p:spPr>
            <a:xfrm>
              <a:off x="288000" y="3396263"/>
              <a:ext cx="2500626" cy="1255125"/>
            </a:xfrm>
            <a:prstGeom prst="rect">
              <a:avLst/>
            </a:prstGeom>
            <a:noFill/>
            <a:ln>
              <a:noFill/>
            </a:ln>
          </p:spPr>
        </p:pic>
      </p:grpSp>
      <p:sp>
        <p:nvSpPr>
          <p:cNvPr id="116" name="Google Shape;116;p20"/>
          <p:cNvSpPr txBox="1"/>
          <p:nvPr/>
        </p:nvSpPr>
        <p:spPr>
          <a:xfrm>
            <a:off x="4380775" y="2527342"/>
            <a:ext cx="2576616" cy="1477297"/>
          </a:xfrm>
          <a:prstGeom prst="rect">
            <a:avLst/>
          </a:prstGeom>
          <a:noFill/>
          <a:ln>
            <a:noFill/>
          </a:ln>
        </p:spPr>
        <p:txBody>
          <a:bodyPr spcFirstLastPara="1" wrap="square" lIns="91425" tIns="91425" rIns="91425" bIns="91425" anchor="t" anchorCtr="0">
            <a:spAutoFit/>
          </a:bodyPr>
          <a:lstStyle/>
          <a:p>
            <a:pPr lvl="0">
              <a:buSzPts val="1400"/>
            </a:pPr>
            <a:r>
              <a:rPr lang="en-US" b="1">
                <a:solidFill>
                  <a:schemeClr val="dk2"/>
                </a:solidFill>
              </a:rPr>
              <a:t>Description de </a:t>
            </a:r>
            <a:r>
              <a:rPr lang="en-US" b="1" err="1">
                <a:solidFill>
                  <a:schemeClr val="dk2"/>
                </a:solidFill>
              </a:rPr>
              <a:t>l’image</a:t>
            </a:r>
            <a:r>
              <a:rPr lang="en-US" b="1">
                <a:solidFill>
                  <a:schemeClr val="dk2"/>
                </a:solidFill>
              </a:rPr>
              <a:t> :
Collection </a:t>
            </a:r>
            <a:r>
              <a:rPr lang="en-US" b="1" err="1">
                <a:solidFill>
                  <a:schemeClr val="dk2"/>
                </a:solidFill>
              </a:rPr>
              <a:t>d’images</a:t>
            </a:r>
            <a:r>
              <a:rPr lang="en-US" b="1">
                <a:solidFill>
                  <a:schemeClr val="dk2"/>
                </a:solidFill>
              </a:rPr>
              <a:t> du film, « Mr. Symbol Man » qui </a:t>
            </a:r>
            <a:r>
              <a:rPr lang="en-US" b="1" err="1">
                <a:solidFill>
                  <a:schemeClr val="dk2"/>
                </a:solidFill>
              </a:rPr>
              <a:t>montre</a:t>
            </a:r>
            <a:r>
              <a:rPr lang="en-US" b="1">
                <a:solidFill>
                  <a:schemeClr val="dk2"/>
                </a:solidFill>
              </a:rPr>
              <a:t> </a:t>
            </a:r>
            <a:r>
              <a:rPr lang="en-US" b="1" err="1">
                <a:solidFill>
                  <a:schemeClr val="dk2"/>
                </a:solidFill>
              </a:rPr>
              <a:t>une</a:t>
            </a:r>
            <a:r>
              <a:rPr lang="en-US" b="1">
                <a:solidFill>
                  <a:schemeClr val="dk2"/>
                </a:solidFill>
              </a:rPr>
              <a:t> salle de </a:t>
            </a:r>
            <a:r>
              <a:rPr lang="en-US" b="1" err="1">
                <a:solidFill>
                  <a:schemeClr val="dk2"/>
                </a:solidFill>
              </a:rPr>
              <a:t>classe</a:t>
            </a:r>
            <a:r>
              <a:rPr lang="en-US" b="1">
                <a:solidFill>
                  <a:schemeClr val="dk2"/>
                </a:solidFill>
              </a:rPr>
              <a:t> avec les premiers </a:t>
            </a:r>
            <a:r>
              <a:rPr lang="en-US" b="1" err="1">
                <a:solidFill>
                  <a:schemeClr val="dk2"/>
                </a:solidFill>
              </a:rPr>
              <a:t>utilisateurs</a:t>
            </a:r>
            <a:r>
              <a:rPr lang="en-US" b="1">
                <a:solidFill>
                  <a:schemeClr val="dk2"/>
                </a:solidFill>
              </a:rPr>
              <a:t> de Bliss.</a:t>
            </a:r>
            <a:endParaRPr sz="1400" b="0" i="0" u="none" strike="noStrike" cap="none">
              <a:solidFill>
                <a:schemeClr val="dk2"/>
              </a:solidFill>
              <a:latin typeface="Arial"/>
              <a:ea typeface="Arial"/>
              <a:cs typeface="Arial"/>
              <a:sym typeface="Arial"/>
            </a:endParaRPr>
          </a:p>
        </p:txBody>
      </p:sp>
      <p:sp>
        <p:nvSpPr>
          <p:cNvPr id="114" name="Google Shape;114;p20"/>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6</a:t>
            </a:fld>
            <a:endParaRPr sz="1000">
              <a:latin typeface="Helvetica Neue"/>
              <a:ea typeface="Helvetica Neue"/>
              <a:cs typeface="Helvetica Neue"/>
              <a:sym typeface="Helvetica Neue"/>
            </a:endParaRPr>
          </a:p>
        </p:txBody>
      </p:sp>
      <p:sp>
        <p:nvSpPr>
          <p:cNvPr id="115" name="Google Shape;115;p20">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0" name="Google Shape;130;p21"/>
          <p:cNvSpPr txBox="1">
            <a:spLocks noGrp="1"/>
          </p:cNvSpPr>
          <p:nvPr>
            <p:ph type="title" idx="4294967295"/>
          </p:nvPr>
        </p:nvSpPr>
        <p:spPr>
          <a:xfrm>
            <a:off x="1541925" y="478388"/>
            <a:ext cx="4929600" cy="954300"/>
          </a:xfrm>
          <a:prstGeom prst="rect">
            <a:avLst/>
          </a:prstGeom>
          <a:noFill/>
          <a:ln>
            <a:noFill/>
          </a:ln>
        </p:spPr>
        <p:txBody>
          <a:bodyPr spcFirstLastPara="1" wrap="square" lIns="91425" tIns="91425" rIns="91425" bIns="91425" anchor="t" anchorCtr="0">
            <a:spAutoFit/>
          </a:bodyPr>
          <a:lstStyle/>
          <a:p>
            <a:pPr lvl="0">
              <a:buClr>
                <a:srgbClr val="000000"/>
              </a:buClr>
              <a:buSzPts val="2500"/>
            </a:pPr>
            <a:r>
              <a:rPr lang="en-US" sz="2500" b="1" err="1">
                <a:solidFill>
                  <a:srgbClr val="313131"/>
                </a:solidFill>
                <a:latin typeface="Helvetica Neue"/>
                <a:ea typeface="Helvetica Neue"/>
                <a:cs typeface="Helvetica Neue"/>
                <a:sym typeface="Helvetica Neue"/>
              </a:rPr>
              <a:t>Blissymbolics</a:t>
            </a:r>
            <a:r>
              <a:rPr lang="en-US" sz="2500" b="1">
                <a:solidFill>
                  <a:srgbClr val="313131"/>
                </a:solidFill>
                <a:latin typeface="Helvetica Neue"/>
                <a:ea typeface="Helvetica Neue"/>
                <a:cs typeface="Helvetica Neue"/>
                <a:sym typeface="Helvetica Neue"/>
              </a:rPr>
              <a:t> Communication International (BCI)</a:t>
            </a:r>
            <a:endParaRPr/>
          </a:p>
        </p:txBody>
      </p:sp>
      <p:pic>
        <p:nvPicPr>
          <p:cNvPr id="129" name="Google Shape;129;p21" descr="Logo de Blissymbolics Communication International (BCI)"/>
          <p:cNvPicPr preferRelativeResize="0"/>
          <p:nvPr/>
        </p:nvPicPr>
        <p:blipFill rotWithShape="1">
          <a:blip r:embed="rId3">
            <a:alphaModFix/>
          </a:blip>
          <a:srcRect/>
          <a:stretch/>
        </p:blipFill>
        <p:spPr>
          <a:xfrm>
            <a:off x="415100" y="427512"/>
            <a:ext cx="753025" cy="649669"/>
          </a:xfrm>
          <a:prstGeom prst="rect">
            <a:avLst/>
          </a:prstGeom>
          <a:noFill/>
          <a:ln>
            <a:noFill/>
          </a:ln>
        </p:spPr>
      </p:pic>
      <p:sp>
        <p:nvSpPr>
          <p:cNvPr id="131" name="Google Shape;131;p21"/>
          <p:cNvSpPr txBox="1"/>
          <p:nvPr/>
        </p:nvSpPr>
        <p:spPr>
          <a:xfrm>
            <a:off x="618300" y="1647725"/>
            <a:ext cx="5651400" cy="1034099"/>
          </a:xfrm>
          <a:prstGeom prst="rect">
            <a:avLst/>
          </a:prstGeom>
          <a:noFill/>
          <a:ln>
            <a:noFill/>
          </a:ln>
        </p:spPr>
        <p:txBody>
          <a:bodyPr spcFirstLastPara="1" wrap="square" lIns="91425" tIns="91425" rIns="91425" bIns="91425" anchor="t" anchorCtr="0">
            <a:spAutoFit/>
          </a:bodyPr>
          <a:lstStyle/>
          <a:p>
            <a:pPr lvl="0">
              <a:lnSpc>
                <a:spcPct val="115000"/>
              </a:lnSpc>
              <a:buSzPts val="1600"/>
            </a:pPr>
            <a:r>
              <a:rPr lang="en-US" sz="1600" err="1">
                <a:solidFill>
                  <a:schemeClr val="dk1"/>
                </a:solidFill>
                <a:latin typeface="Helvetica Neue"/>
                <a:ea typeface="Helvetica Neue"/>
                <a:cs typeface="Helvetica Neue"/>
                <a:sym typeface="Helvetica Neue"/>
              </a:rPr>
              <a:t>Établi</a:t>
            </a:r>
            <a:r>
              <a:rPr lang="en-US" sz="1600">
                <a:solidFill>
                  <a:schemeClr val="dk1"/>
                </a:solidFill>
                <a:latin typeface="Helvetica Neue"/>
                <a:ea typeface="Helvetica Neue"/>
                <a:cs typeface="Helvetica Neue"/>
                <a:sym typeface="Helvetica Neue"/>
              </a:rPr>
              <a:t> </a:t>
            </a:r>
            <a:r>
              <a:rPr lang="en-US" sz="1600" err="1">
                <a:solidFill>
                  <a:schemeClr val="dk1"/>
                </a:solidFill>
                <a:latin typeface="Helvetica Neue"/>
                <a:ea typeface="Helvetica Neue"/>
                <a:cs typeface="Helvetica Neue"/>
                <a:sym typeface="Helvetica Neue"/>
              </a:rPr>
              <a:t>en</a:t>
            </a:r>
            <a:r>
              <a:rPr lang="en-US" sz="1600">
                <a:solidFill>
                  <a:schemeClr val="dk1"/>
                </a:solidFill>
                <a:latin typeface="Helvetica Neue"/>
                <a:ea typeface="Helvetica Neue"/>
                <a:cs typeface="Helvetica Neue"/>
                <a:sym typeface="Helvetica Neue"/>
              </a:rPr>
              <a:t> 1975 au Canada pour </a:t>
            </a:r>
            <a:r>
              <a:rPr lang="en-US" sz="1600" err="1">
                <a:solidFill>
                  <a:schemeClr val="dk1"/>
                </a:solidFill>
                <a:latin typeface="Helvetica Neue"/>
                <a:ea typeface="Helvetica Neue"/>
                <a:cs typeface="Helvetica Neue"/>
                <a:sym typeface="Helvetica Neue"/>
              </a:rPr>
              <a:t>soutenir</a:t>
            </a:r>
            <a:r>
              <a:rPr lang="en-US" sz="1600">
                <a:solidFill>
                  <a:schemeClr val="dk1"/>
                </a:solidFill>
                <a:latin typeface="Helvetica Neue"/>
                <a:ea typeface="Helvetica Neue"/>
                <a:cs typeface="Helvetica Neue"/>
                <a:sym typeface="Helvetica Neue"/>
              </a:rPr>
              <a:t>, dans le monde </a:t>
            </a:r>
            <a:r>
              <a:rPr lang="en-US" sz="1600" err="1">
                <a:solidFill>
                  <a:schemeClr val="dk1"/>
                </a:solidFill>
                <a:latin typeface="Helvetica Neue"/>
                <a:ea typeface="Helvetica Neue"/>
                <a:cs typeface="Helvetica Neue"/>
                <a:sym typeface="Helvetica Neue"/>
              </a:rPr>
              <a:t>entier</a:t>
            </a:r>
            <a:r>
              <a:rPr lang="en-US" sz="1600">
                <a:solidFill>
                  <a:schemeClr val="dk1"/>
                </a:solidFill>
                <a:latin typeface="Helvetica Neue"/>
                <a:ea typeface="Helvetica Neue"/>
                <a:cs typeface="Helvetica Neue"/>
                <a:sym typeface="Helvetica Neue"/>
              </a:rPr>
              <a:t>, </a:t>
            </a:r>
            <a:r>
              <a:rPr lang="en-US" sz="1600" err="1">
                <a:solidFill>
                  <a:schemeClr val="dk1"/>
                </a:solidFill>
                <a:latin typeface="Helvetica Neue"/>
                <a:ea typeface="Helvetica Neue"/>
                <a:cs typeface="Helvetica Neue"/>
                <a:sym typeface="Helvetica Neue"/>
              </a:rPr>
              <a:t>l’utilisation</a:t>
            </a:r>
            <a:r>
              <a:rPr lang="en-US" sz="1600">
                <a:solidFill>
                  <a:schemeClr val="dk1"/>
                </a:solidFill>
                <a:latin typeface="Helvetica Neue"/>
                <a:ea typeface="Helvetica Neue"/>
                <a:cs typeface="Helvetica Neue"/>
                <a:sym typeface="Helvetica Neue"/>
              </a:rPr>
              <a:t> de </a:t>
            </a:r>
            <a:r>
              <a:rPr lang="en-US" sz="1600" err="1">
                <a:solidFill>
                  <a:schemeClr val="dk1"/>
                </a:solidFill>
                <a:latin typeface="Helvetica Neue"/>
                <a:ea typeface="Helvetica Neue"/>
                <a:cs typeface="Helvetica Neue"/>
                <a:sym typeface="Helvetica Neue"/>
              </a:rPr>
              <a:t>Blissymbolics</a:t>
            </a:r>
            <a:r>
              <a:rPr lang="en-US" sz="1600">
                <a:solidFill>
                  <a:schemeClr val="dk1"/>
                </a:solidFill>
                <a:latin typeface="Helvetica Neue"/>
                <a:ea typeface="Helvetica Neue"/>
                <a:cs typeface="Helvetica Neue"/>
                <a:sym typeface="Helvetica Neue"/>
              </a:rPr>
              <a:t> pour </a:t>
            </a:r>
            <a:r>
              <a:rPr lang="en-US" sz="1600" err="1">
                <a:solidFill>
                  <a:schemeClr val="dk1"/>
                </a:solidFill>
                <a:latin typeface="Helvetica Neue"/>
                <a:ea typeface="Helvetica Neue"/>
                <a:cs typeface="Helvetica Neue"/>
                <a:sym typeface="Helvetica Neue"/>
              </a:rPr>
              <a:t>ceux</a:t>
            </a:r>
            <a:r>
              <a:rPr lang="en-US" sz="1600">
                <a:solidFill>
                  <a:schemeClr val="dk1"/>
                </a:solidFill>
                <a:latin typeface="Helvetica Neue"/>
                <a:ea typeface="Helvetica Neue"/>
                <a:cs typeface="Helvetica Neue"/>
                <a:sym typeface="Helvetica Neue"/>
              </a:rPr>
              <a:t> qui </a:t>
            </a:r>
            <a:r>
              <a:rPr lang="en-US" sz="1600" err="1">
                <a:solidFill>
                  <a:schemeClr val="dk1"/>
                </a:solidFill>
                <a:latin typeface="Helvetica Neue"/>
                <a:ea typeface="Helvetica Neue"/>
                <a:cs typeface="Helvetica Neue"/>
                <a:sym typeface="Helvetica Neue"/>
              </a:rPr>
              <a:t>étaient</a:t>
            </a:r>
            <a:r>
              <a:rPr lang="en-US" sz="1600">
                <a:solidFill>
                  <a:schemeClr val="dk1"/>
                </a:solidFill>
                <a:latin typeface="Helvetica Neue"/>
                <a:ea typeface="Helvetica Neue"/>
                <a:cs typeface="Helvetica Neue"/>
                <a:sym typeface="Helvetica Neue"/>
              </a:rPr>
              <a:t> non </a:t>
            </a:r>
            <a:r>
              <a:rPr lang="en-US" sz="1600" err="1">
                <a:solidFill>
                  <a:schemeClr val="dk1"/>
                </a:solidFill>
                <a:latin typeface="Helvetica Neue"/>
                <a:ea typeface="Helvetica Neue"/>
                <a:cs typeface="Helvetica Neue"/>
                <a:sym typeface="Helvetica Neue"/>
              </a:rPr>
              <a:t>parlants</a:t>
            </a:r>
            <a:r>
              <a:rPr lang="en-US" sz="1600">
                <a:solidFill>
                  <a:schemeClr val="dk1"/>
                </a:solidFill>
                <a:latin typeface="Helvetica Neue"/>
                <a:ea typeface="Helvetica Neue"/>
                <a:cs typeface="Helvetica Neue"/>
                <a:sym typeface="Helvetica Neue"/>
              </a:rPr>
              <a:t>.</a:t>
            </a:r>
            <a:endParaRPr sz="1600" b="0" i="0" u="none" strike="noStrike" cap="none">
              <a:solidFill>
                <a:schemeClr val="dk1"/>
              </a:solidFill>
              <a:latin typeface="Helvetica Neue"/>
              <a:ea typeface="Helvetica Neue"/>
              <a:cs typeface="Helvetica Neue"/>
              <a:sym typeface="Helvetica Neue"/>
            </a:endParaRPr>
          </a:p>
        </p:txBody>
      </p:sp>
      <p:sp>
        <p:nvSpPr>
          <p:cNvPr id="132" name="Google Shape;132;p21"/>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7</a:t>
            </a:fld>
            <a:endParaRPr sz="1000">
              <a:latin typeface="Helvetica Neue"/>
              <a:ea typeface="Helvetica Neue"/>
              <a:cs typeface="Helvetica Neue"/>
              <a:sym typeface="Helvetica Neue"/>
            </a:endParaRPr>
          </a:p>
        </p:txBody>
      </p:sp>
      <p:sp>
        <p:nvSpPr>
          <p:cNvPr id="133" name="Google Shape;133;p21">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a:extLst>
              <a:ext uri="{C183D7F6-B498-43B3-948B-1728B52AA6E4}">
                <adec:decorative xmlns:adec="http://schemas.microsoft.com/office/drawing/2017/decorative" val="1"/>
              </a:ext>
            </a:extLst>
          </p:cNvPr>
          <p:cNvSpPr/>
          <p:nvPr/>
        </p:nvSpPr>
        <p:spPr>
          <a:xfrm>
            <a:off x="7776" y="0"/>
            <a:ext cx="9144000" cy="51435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3" name="Title 2">
            <a:extLst>
              <a:ext uri="{FF2B5EF4-FFF2-40B4-BE49-F238E27FC236}">
                <a16:creationId xmlns:a16="http://schemas.microsoft.com/office/drawing/2014/main" id="{B476DDA0-5E03-4242-661F-E2099880EF98}"/>
              </a:ext>
            </a:extLst>
          </p:cNvPr>
          <p:cNvSpPr>
            <a:spLocks noGrp="1"/>
          </p:cNvSpPr>
          <p:nvPr>
            <p:ph type="title" idx="4294967295"/>
          </p:nvPr>
        </p:nvSpPr>
        <p:spPr/>
        <p:txBody>
          <a:bodyPr>
            <a:normAutofit fontScale="90000"/>
          </a:bodyPr>
          <a:lstStyle/>
          <a:p>
            <a:r>
              <a:rPr lang="en-US" b="1" err="1"/>
              <a:t>Accès</a:t>
            </a:r>
            <a:r>
              <a:rPr lang="en-US" b="1"/>
              <a:t> </a:t>
            </a:r>
            <a:r>
              <a:rPr lang="en-US" b="1" err="1"/>
              <a:t>accordé</a:t>
            </a:r>
            <a:endParaRPr lang="en-US" b="1"/>
          </a:p>
        </p:txBody>
      </p:sp>
      <p:sp>
        <p:nvSpPr>
          <p:cNvPr id="2" name="TextBox 1">
            <a:extLst>
              <a:ext uri="{FF2B5EF4-FFF2-40B4-BE49-F238E27FC236}">
                <a16:creationId xmlns:a16="http://schemas.microsoft.com/office/drawing/2014/main" id="{46960CC8-9D2F-6F77-E039-114660C7C56B}"/>
              </a:ext>
            </a:extLst>
          </p:cNvPr>
          <p:cNvSpPr txBox="1"/>
          <p:nvPr/>
        </p:nvSpPr>
        <p:spPr>
          <a:xfrm>
            <a:off x="313536" y="1453169"/>
            <a:ext cx="7896080" cy="22325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14999"/>
              </a:lnSpc>
            </a:pPr>
            <a:r>
              <a:rPr lang="en-US" sz="2500" b="1">
                <a:solidFill>
                  <a:schemeClr val="tx1"/>
                </a:solidFill>
                <a:latin typeface="Helvetica Neue"/>
              </a:rPr>
              <a:t>En 1982</a:t>
            </a:r>
          </a:p>
          <a:p>
            <a:pPr>
              <a:lnSpc>
                <a:spcPct val="114999"/>
              </a:lnSpc>
            </a:pPr>
            <a:endParaRPr lang="en-US" sz="2500">
              <a:latin typeface="Helvetica Neue"/>
            </a:endParaRPr>
          </a:p>
          <a:p>
            <a:pPr>
              <a:lnSpc>
                <a:spcPct val="114999"/>
              </a:lnSpc>
            </a:pPr>
            <a:r>
              <a:rPr lang="en-US" sz="1800">
                <a:solidFill>
                  <a:schemeClr val="dk1"/>
                </a:solidFill>
                <a:latin typeface="Helvetica Neue"/>
              </a:rPr>
              <a:t>Charles K Bliss a </a:t>
            </a:r>
            <a:r>
              <a:rPr lang="en-US" sz="1800" err="1">
                <a:solidFill>
                  <a:schemeClr val="dk1"/>
                </a:solidFill>
                <a:latin typeface="Helvetica Neue"/>
              </a:rPr>
              <a:t>accordé</a:t>
            </a:r>
            <a:r>
              <a:rPr lang="en-US" sz="1800">
                <a:solidFill>
                  <a:schemeClr val="dk1"/>
                </a:solidFill>
                <a:latin typeface="Helvetica Neue"/>
              </a:rPr>
              <a:t> à BCI </a:t>
            </a:r>
            <a:r>
              <a:rPr lang="en-US" sz="1800" err="1">
                <a:solidFill>
                  <a:schemeClr val="dk1"/>
                </a:solidFill>
                <a:latin typeface="Helvetica Neue"/>
              </a:rPr>
              <a:t>une</a:t>
            </a:r>
            <a:r>
              <a:rPr lang="en-US" sz="1800">
                <a:solidFill>
                  <a:schemeClr val="dk1"/>
                </a:solidFill>
                <a:latin typeface="Helvetica Neue"/>
              </a:rPr>
              <a:t> « </a:t>
            </a:r>
            <a:r>
              <a:rPr lang="en-US" sz="1800" err="1">
                <a:solidFill>
                  <a:schemeClr val="dk1"/>
                </a:solidFill>
                <a:latin typeface="Helvetica Neue"/>
              </a:rPr>
              <a:t>licence</a:t>
            </a:r>
            <a:r>
              <a:rPr lang="en-US" sz="1800">
                <a:solidFill>
                  <a:schemeClr val="dk1"/>
                </a:solidFill>
                <a:latin typeface="Helvetica Neue"/>
              </a:rPr>
              <a:t> exclusive, non </a:t>
            </a:r>
            <a:r>
              <a:rPr lang="en-US" sz="1800" err="1">
                <a:solidFill>
                  <a:schemeClr val="dk1"/>
                </a:solidFill>
                <a:latin typeface="Helvetica Neue"/>
              </a:rPr>
              <a:t>annulable</a:t>
            </a:r>
            <a:r>
              <a:rPr lang="en-US" sz="1800">
                <a:solidFill>
                  <a:schemeClr val="dk1"/>
                </a:solidFill>
                <a:latin typeface="Helvetica Neue"/>
              </a:rPr>
              <a:t> et </a:t>
            </a:r>
            <a:r>
              <a:rPr lang="en-US" sz="1800" err="1">
                <a:solidFill>
                  <a:schemeClr val="dk1"/>
                </a:solidFill>
                <a:latin typeface="Helvetica Neue"/>
              </a:rPr>
              <a:t>perpétuelle</a:t>
            </a:r>
            <a:r>
              <a:rPr lang="en-US" sz="1800">
                <a:solidFill>
                  <a:schemeClr val="dk1"/>
                </a:solidFill>
                <a:latin typeface="Helvetica Neue"/>
              </a:rPr>
              <a:t>, </a:t>
            </a:r>
            <a:r>
              <a:rPr lang="en-US" sz="1800" err="1">
                <a:solidFill>
                  <a:schemeClr val="dk1"/>
                </a:solidFill>
                <a:latin typeface="Helvetica Neue"/>
              </a:rPr>
              <a:t>mondiale</a:t>
            </a:r>
            <a:r>
              <a:rPr lang="en-US" sz="1800">
                <a:solidFill>
                  <a:schemeClr val="dk1"/>
                </a:solidFill>
                <a:latin typeface="Helvetica Neue"/>
              </a:rPr>
              <a:t> pour </a:t>
            </a:r>
            <a:r>
              <a:rPr lang="en-US" sz="1800" err="1">
                <a:solidFill>
                  <a:schemeClr val="dk1"/>
                </a:solidFill>
                <a:latin typeface="Helvetica Neue"/>
              </a:rPr>
              <a:t>l’application</a:t>
            </a:r>
            <a:r>
              <a:rPr lang="en-US" sz="1800">
                <a:solidFill>
                  <a:schemeClr val="dk1"/>
                </a:solidFill>
                <a:latin typeface="Helvetica Neue"/>
              </a:rPr>
              <a:t> de </a:t>
            </a:r>
            <a:r>
              <a:rPr lang="en-US" sz="1800" err="1">
                <a:solidFill>
                  <a:schemeClr val="dk1"/>
                </a:solidFill>
                <a:latin typeface="Helvetica Neue"/>
              </a:rPr>
              <a:t>Blissymbols</a:t>
            </a:r>
            <a:r>
              <a:rPr lang="en-US" sz="1800">
                <a:solidFill>
                  <a:schemeClr val="dk1"/>
                </a:solidFill>
                <a:latin typeface="Helvetica Neue"/>
              </a:rPr>
              <a:t>, à </a:t>
            </a:r>
            <a:r>
              <a:rPr lang="en-US" sz="1800" err="1">
                <a:solidFill>
                  <a:schemeClr val="dk1"/>
                </a:solidFill>
                <a:latin typeface="Helvetica Neue"/>
              </a:rPr>
              <a:t>l’usage</a:t>
            </a:r>
            <a:r>
              <a:rPr lang="en-US" sz="1800">
                <a:solidFill>
                  <a:schemeClr val="dk1"/>
                </a:solidFill>
                <a:latin typeface="Helvetica Neue"/>
              </a:rPr>
              <a:t> des </a:t>
            </a:r>
            <a:r>
              <a:rPr lang="en-US" sz="1800" err="1">
                <a:solidFill>
                  <a:schemeClr val="dk1"/>
                </a:solidFill>
                <a:latin typeface="Helvetica Neue"/>
              </a:rPr>
              <a:t>personnes</a:t>
            </a:r>
            <a:r>
              <a:rPr lang="en-US" sz="1800">
                <a:solidFill>
                  <a:schemeClr val="dk1"/>
                </a:solidFill>
                <a:latin typeface="Helvetica Neue"/>
              </a:rPr>
              <a:t> </a:t>
            </a:r>
            <a:r>
              <a:rPr lang="en-US" sz="1800" err="1">
                <a:solidFill>
                  <a:schemeClr val="dk1"/>
                </a:solidFill>
                <a:latin typeface="Helvetica Neue"/>
              </a:rPr>
              <a:t>handicapées</a:t>
            </a:r>
            <a:r>
              <a:rPr lang="en-US" sz="1800">
                <a:solidFill>
                  <a:schemeClr val="dk1"/>
                </a:solidFill>
                <a:latin typeface="Helvetica Neue"/>
              </a:rPr>
              <a:t> et des </a:t>
            </a:r>
            <a:r>
              <a:rPr lang="en-US" sz="1800" err="1">
                <a:solidFill>
                  <a:schemeClr val="dk1"/>
                </a:solidFill>
                <a:latin typeface="Helvetica Neue"/>
              </a:rPr>
              <a:t>personnes</a:t>
            </a:r>
            <a:r>
              <a:rPr lang="en-US" sz="1800">
                <a:solidFill>
                  <a:schemeClr val="dk1"/>
                </a:solidFill>
                <a:latin typeface="Helvetica Neue"/>
              </a:rPr>
              <a:t> </a:t>
            </a:r>
            <a:r>
              <a:rPr lang="en-US" sz="1800" err="1">
                <a:solidFill>
                  <a:schemeClr val="dk1"/>
                </a:solidFill>
                <a:latin typeface="Helvetica Neue"/>
              </a:rPr>
              <a:t>ayant</a:t>
            </a:r>
            <a:r>
              <a:rPr lang="en-US" sz="1800">
                <a:solidFill>
                  <a:schemeClr val="dk1"/>
                </a:solidFill>
                <a:latin typeface="Helvetica Neue"/>
              </a:rPr>
              <a:t> des </a:t>
            </a:r>
            <a:r>
              <a:rPr lang="en-US" sz="1800" err="1">
                <a:solidFill>
                  <a:schemeClr val="dk1"/>
                </a:solidFill>
                <a:latin typeface="Helvetica Neue"/>
              </a:rPr>
              <a:t>difficultés</a:t>
            </a:r>
            <a:r>
              <a:rPr lang="en-US" sz="1800">
                <a:solidFill>
                  <a:schemeClr val="dk1"/>
                </a:solidFill>
                <a:latin typeface="Helvetica Neue"/>
              </a:rPr>
              <a:t> de communication, de langue et </a:t>
            </a:r>
            <a:r>
              <a:rPr lang="en-US" sz="1800" err="1">
                <a:solidFill>
                  <a:schemeClr val="dk1"/>
                </a:solidFill>
                <a:latin typeface="Helvetica Neue"/>
              </a:rPr>
              <a:t>d’apprentissage</a:t>
            </a:r>
            <a:r>
              <a:rPr lang="en-US" sz="1800">
                <a:solidFill>
                  <a:schemeClr val="dk1"/>
                </a:solidFill>
                <a:latin typeface="Helvetica Neue"/>
              </a:rPr>
              <a:t>.</a:t>
            </a:r>
            <a:endParaRPr lang="en-US">
              <a:solidFill>
                <a:schemeClr val="dk1"/>
              </a:solidFill>
            </a:endParaRPr>
          </a:p>
        </p:txBody>
      </p:sp>
      <p:sp>
        <p:nvSpPr>
          <p:cNvPr id="140" name="Google Shape;140;p22"/>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r>
              <a:rPr lang="en-US">
                <a:latin typeface="Helvetica Neue"/>
                <a:ea typeface="Helvetica Neue"/>
                <a:cs typeface="Helvetica Neue"/>
              </a:rPr>
              <a:t>8</a:t>
            </a:r>
          </a:p>
        </p:txBody>
      </p:sp>
      <p:sp>
        <p:nvSpPr>
          <p:cNvPr id="141" name="Google Shape;141;p22">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31313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62" name="Google Shape;162;p23"/>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lvl="0">
              <a:buSzPct val="111111"/>
            </a:pPr>
            <a:r>
              <a:rPr lang="en-US" err="1"/>
              <a:t>Blissymbolics</a:t>
            </a:r>
            <a:r>
              <a:rPr lang="en-US"/>
              <a:t> dans le monde</a:t>
            </a:r>
            <a:endParaRPr/>
          </a:p>
        </p:txBody>
      </p:sp>
      <p:pic>
        <p:nvPicPr>
          <p:cNvPr id="148" name="Google Shape;148;p23" descr="Exemple d'une des nombreuses réunions internationales visant à développer les symboles Blissy. Celle-ci s'est tenue en Afrique du Sud dans les années 80. "/>
          <p:cNvPicPr preferRelativeResize="0"/>
          <p:nvPr/>
        </p:nvPicPr>
        <p:blipFill rotWithShape="1">
          <a:blip r:embed="rId3">
            <a:alphaModFix/>
          </a:blip>
          <a:srcRect l="842" t="10200" r="56810" b="30631"/>
          <a:stretch/>
        </p:blipFill>
        <p:spPr>
          <a:xfrm>
            <a:off x="393119" y="962594"/>
            <a:ext cx="4123974" cy="2193696"/>
          </a:xfrm>
          <a:prstGeom prst="rect">
            <a:avLst/>
          </a:prstGeom>
          <a:noFill/>
          <a:ln>
            <a:noFill/>
          </a:ln>
        </p:spPr>
      </p:pic>
      <p:pic>
        <p:nvPicPr>
          <p:cNvPr id="147" name="Google Shape;147;p23" descr="L'image montre une carte indiquant les endroits où Bliss a été utilisé dans le monde. Les régions mises en évidence sont l'Amérique du Nord et du Sud, l'Inde, l'Australie et le Royaume-Uni. "/>
          <p:cNvPicPr preferRelativeResize="0"/>
          <p:nvPr/>
        </p:nvPicPr>
        <p:blipFill rotWithShape="1">
          <a:blip r:embed="rId3">
            <a:alphaModFix/>
          </a:blip>
          <a:srcRect l="54057" t="6559" r="2240" b="8687"/>
          <a:stretch/>
        </p:blipFill>
        <p:spPr>
          <a:xfrm>
            <a:off x="4732700" y="956484"/>
            <a:ext cx="2970941" cy="2193700"/>
          </a:xfrm>
          <a:prstGeom prst="rect">
            <a:avLst/>
          </a:prstGeom>
          <a:noFill/>
          <a:ln>
            <a:noFill/>
          </a:ln>
        </p:spPr>
      </p:pic>
      <p:sp>
        <p:nvSpPr>
          <p:cNvPr id="151" name="Google Shape;151;p23" descr="Shows a map demonstrating where Bliss has been used around the world"/>
          <p:cNvSpPr txBox="1"/>
          <p:nvPr/>
        </p:nvSpPr>
        <p:spPr>
          <a:xfrm>
            <a:off x="393783" y="3169584"/>
            <a:ext cx="7901400" cy="1046410"/>
          </a:xfrm>
          <a:prstGeom prst="rect">
            <a:avLst/>
          </a:prstGeom>
          <a:noFill/>
          <a:ln>
            <a:noFill/>
          </a:ln>
        </p:spPr>
        <p:txBody>
          <a:bodyPr spcFirstLastPara="1" wrap="square" lIns="91425" tIns="91425" rIns="91425" bIns="91425" anchor="t" anchorCtr="0">
            <a:spAutoFit/>
          </a:bodyPr>
          <a:lstStyle/>
          <a:p>
            <a:pPr lvl="0">
              <a:buSzPts val="1400"/>
            </a:pPr>
            <a:r>
              <a:rPr lang="en-US" b="1">
                <a:solidFill>
                  <a:schemeClr val="dk2"/>
                </a:solidFill>
              </a:rPr>
              <a:t>Description de </a:t>
            </a:r>
            <a:r>
              <a:rPr lang="en-US" b="1" err="1">
                <a:solidFill>
                  <a:schemeClr val="dk2"/>
                </a:solidFill>
              </a:rPr>
              <a:t>l’image</a:t>
            </a:r>
            <a:r>
              <a:rPr lang="en-US" b="1">
                <a:solidFill>
                  <a:schemeClr val="dk2"/>
                </a:solidFill>
              </a:rPr>
              <a:t> </a:t>
            </a:r>
            <a:r>
              <a:rPr lang="en-US">
                <a:solidFill>
                  <a:schemeClr val="tx1"/>
                </a:solidFill>
              </a:rPr>
              <a:t>:(Image </a:t>
            </a:r>
            <a:r>
              <a:rPr lang="en-US" err="1">
                <a:solidFill>
                  <a:schemeClr val="tx1"/>
                </a:solidFill>
              </a:rPr>
              <a:t>à</a:t>
            </a:r>
            <a:r>
              <a:rPr lang="en-US">
                <a:solidFill>
                  <a:schemeClr val="tx1"/>
                </a:solidFill>
              </a:rPr>
              <a:t> gauche) : </a:t>
            </a:r>
            <a:r>
              <a:rPr lang="en-US" err="1">
                <a:solidFill>
                  <a:schemeClr val="tx1"/>
                </a:solidFill>
              </a:rPr>
              <a:t>Exemple</a:t>
            </a:r>
            <a:r>
              <a:rPr lang="en-US">
                <a:solidFill>
                  <a:schemeClr val="tx1"/>
                </a:solidFill>
              </a:rPr>
              <a:t> </a:t>
            </a:r>
            <a:r>
              <a:rPr lang="en-US" err="1">
                <a:solidFill>
                  <a:schemeClr val="tx1"/>
                </a:solidFill>
              </a:rPr>
              <a:t>d’une</a:t>
            </a:r>
            <a:r>
              <a:rPr lang="en-US">
                <a:solidFill>
                  <a:schemeClr val="tx1"/>
                </a:solidFill>
              </a:rPr>
              <a:t> des </a:t>
            </a:r>
            <a:r>
              <a:rPr lang="en-US" err="1">
                <a:solidFill>
                  <a:schemeClr val="tx1"/>
                </a:solidFill>
              </a:rPr>
              <a:t>nombreuses</a:t>
            </a:r>
            <a:r>
              <a:rPr lang="en-US">
                <a:solidFill>
                  <a:schemeClr val="tx1"/>
                </a:solidFill>
              </a:rPr>
              <a:t> rencontres </a:t>
            </a:r>
            <a:r>
              <a:rPr lang="en-US" err="1">
                <a:solidFill>
                  <a:schemeClr val="tx1"/>
                </a:solidFill>
              </a:rPr>
              <a:t>internationales</a:t>
            </a:r>
            <a:r>
              <a:rPr lang="en-US">
                <a:solidFill>
                  <a:schemeClr val="tx1"/>
                </a:solidFill>
              </a:rPr>
              <a:t> pour </a:t>
            </a:r>
            <a:r>
              <a:rPr lang="en-US" err="1">
                <a:solidFill>
                  <a:schemeClr val="tx1"/>
                </a:solidFill>
              </a:rPr>
              <a:t>développer</a:t>
            </a:r>
            <a:r>
              <a:rPr lang="en-US">
                <a:solidFill>
                  <a:schemeClr val="tx1"/>
                </a:solidFill>
              </a:rPr>
              <a:t> </a:t>
            </a:r>
            <a:r>
              <a:rPr lang="en-US" err="1">
                <a:solidFill>
                  <a:schemeClr val="tx1"/>
                </a:solidFill>
              </a:rPr>
              <a:t>Blissymbolics</a:t>
            </a:r>
            <a:r>
              <a:rPr lang="en-US">
                <a:solidFill>
                  <a:schemeClr val="tx1"/>
                </a:solidFill>
              </a:rPr>
              <a:t>. </a:t>
            </a:r>
            <a:r>
              <a:rPr lang="en-US" err="1">
                <a:solidFill>
                  <a:schemeClr val="tx1"/>
                </a:solidFill>
              </a:rPr>
              <a:t>Celui</a:t>
            </a:r>
            <a:r>
              <a:rPr lang="en-US">
                <a:solidFill>
                  <a:schemeClr val="tx1"/>
                </a:solidFill>
              </a:rPr>
              <a:t>-ci a </a:t>
            </a:r>
            <a:r>
              <a:rPr lang="en-US" err="1">
                <a:solidFill>
                  <a:schemeClr val="tx1"/>
                </a:solidFill>
              </a:rPr>
              <a:t>eu</a:t>
            </a:r>
            <a:r>
              <a:rPr lang="en-US">
                <a:solidFill>
                  <a:schemeClr val="tx1"/>
                </a:solidFill>
              </a:rPr>
              <a:t> lieu </a:t>
            </a:r>
            <a:r>
              <a:rPr lang="en-US" err="1">
                <a:solidFill>
                  <a:schemeClr val="tx1"/>
                </a:solidFill>
              </a:rPr>
              <a:t>en</a:t>
            </a:r>
            <a:r>
              <a:rPr lang="en-US">
                <a:solidFill>
                  <a:schemeClr val="tx1"/>
                </a:solidFill>
              </a:rPr>
              <a:t> Afrique du Sud dans les </a:t>
            </a:r>
            <a:r>
              <a:rPr lang="en-US" err="1">
                <a:solidFill>
                  <a:schemeClr val="tx1"/>
                </a:solidFill>
              </a:rPr>
              <a:t>années</a:t>
            </a:r>
            <a:r>
              <a:rPr lang="en-US">
                <a:solidFill>
                  <a:schemeClr val="tx1"/>
                </a:solidFill>
              </a:rPr>
              <a:t> 80. 
(Image </a:t>
            </a:r>
            <a:r>
              <a:rPr lang="en-US" err="1">
                <a:solidFill>
                  <a:schemeClr val="tx1"/>
                </a:solidFill>
              </a:rPr>
              <a:t>à</a:t>
            </a:r>
            <a:r>
              <a:rPr lang="en-US">
                <a:solidFill>
                  <a:schemeClr val="tx1"/>
                </a:solidFill>
              </a:rPr>
              <a:t> droite) </a:t>
            </a:r>
            <a:r>
              <a:rPr lang="en-US" err="1">
                <a:solidFill>
                  <a:schemeClr val="tx1"/>
                </a:solidFill>
              </a:rPr>
              <a:t>Montre</a:t>
            </a:r>
            <a:r>
              <a:rPr lang="en-US">
                <a:solidFill>
                  <a:schemeClr val="tx1"/>
                </a:solidFill>
              </a:rPr>
              <a:t> </a:t>
            </a:r>
            <a:r>
              <a:rPr lang="en-US" err="1">
                <a:solidFill>
                  <a:schemeClr val="tx1"/>
                </a:solidFill>
              </a:rPr>
              <a:t>une</a:t>
            </a:r>
            <a:r>
              <a:rPr lang="en-US">
                <a:solidFill>
                  <a:schemeClr val="tx1"/>
                </a:solidFill>
              </a:rPr>
              <a:t> carte </a:t>
            </a:r>
            <a:r>
              <a:rPr lang="en-US" err="1">
                <a:solidFill>
                  <a:schemeClr val="tx1"/>
                </a:solidFill>
              </a:rPr>
              <a:t>démontrant</a:t>
            </a:r>
            <a:r>
              <a:rPr lang="en-US">
                <a:solidFill>
                  <a:schemeClr val="tx1"/>
                </a:solidFill>
              </a:rPr>
              <a:t> </a:t>
            </a:r>
            <a:r>
              <a:rPr lang="en-US" err="1">
                <a:solidFill>
                  <a:schemeClr val="tx1"/>
                </a:solidFill>
              </a:rPr>
              <a:t>où</a:t>
            </a:r>
            <a:r>
              <a:rPr lang="en-US">
                <a:solidFill>
                  <a:schemeClr val="tx1"/>
                </a:solidFill>
              </a:rPr>
              <a:t> Bliss a </a:t>
            </a:r>
            <a:r>
              <a:rPr lang="en-US" err="1">
                <a:solidFill>
                  <a:schemeClr val="tx1"/>
                </a:solidFill>
              </a:rPr>
              <a:t>été</a:t>
            </a:r>
            <a:r>
              <a:rPr lang="en-US">
                <a:solidFill>
                  <a:schemeClr val="tx1"/>
                </a:solidFill>
              </a:rPr>
              <a:t> </a:t>
            </a:r>
            <a:r>
              <a:rPr lang="en-US" err="1">
                <a:solidFill>
                  <a:schemeClr val="tx1"/>
                </a:solidFill>
              </a:rPr>
              <a:t>utilisé</a:t>
            </a:r>
            <a:r>
              <a:rPr lang="en-US">
                <a:solidFill>
                  <a:schemeClr val="tx1"/>
                </a:solidFill>
              </a:rPr>
              <a:t> dans le monde </a:t>
            </a:r>
            <a:r>
              <a:rPr lang="en-US" err="1">
                <a:solidFill>
                  <a:schemeClr val="tx1"/>
                </a:solidFill>
              </a:rPr>
              <a:t>entier</a:t>
            </a:r>
            <a:r>
              <a:rPr lang="en-US">
                <a:solidFill>
                  <a:schemeClr val="tx1"/>
                </a:solidFill>
              </a:rPr>
              <a:t>.</a:t>
            </a:r>
            <a:endParaRPr sz="1400" i="0" u="none" strike="noStrike" cap="none">
              <a:solidFill>
                <a:schemeClr val="tx1"/>
              </a:solidFill>
              <a:latin typeface="Arial"/>
              <a:ea typeface="Arial"/>
              <a:cs typeface="Arial"/>
              <a:sym typeface="Arial"/>
            </a:endParaRPr>
          </a:p>
        </p:txBody>
      </p:sp>
      <p:sp>
        <p:nvSpPr>
          <p:cNvPr id="146" name="Google Shape;146;p23"/>
          <p:cNvSpPr txBox="1"/>
          <p:nvPr/>
        </p:nvSpPr>
        <p:spPr>
          <a:xfrm>
            <a:off x="470133" y="4233365"/>
            <a:ext cx="7360866" cy="584735"/>
          </a:xfrm>
          <a:prstGeom prst="rect">
            <a:avLst/>
          </a:prstGeom>
          <a:noFill/>
          <a:ln>
            <a:noFill/>
          </a:ln>
        </p:spPr>
        <p:txBody>
          <a:bodyPr spcFirstLastPara="1" wrap="square" lIns="45700" tIns="45700" rIns="45700" bIns="45700" anchor="ctr" anchorCtr="0">
            <a:spAutoFit/>
          </a:bodyPr>
          <a:lstStyle/>
          <a:p>
            <a:pPr lvl="0">
              <a:buSzPts val="2300"/>
            </a:pPr>
            <a:r>
              <a:rPr lang="en-US" sz="1600" b="1">
                <a:solidFill>
                  <a:schemeClr val="dk1"/>
                </a:solidFill>
                <a:latin typeface="Helvetica Neue"/>
                <a:ea typeface="Helvetica Neue"/>
                <a:cs typeface="Helvetica Neue"/>
                <a:sym typeface="Helvetica Neue"/>
              </a:rPr>
              <a:t>Au </a:t>
            </a:r>
            <a:r>
              <a:rPr lang="en-US" sz="1600" b="1" err="1">
                <a:solidFill>
                  <a:schemeClr val="dk1"/>
                </a:solidFill>
                <a:latin typeface="Helvetica Neue"/>
                <a:ea typeface="Helvetica Neue"/>
                <a:cs typeface="Helvetica Neue"/>
                <a:sym typeface="Helvetica Neue"/>
              </a:rPr>
              <a:t>cours</a:t>
            </a:r>
            <a:r>
              <a:rPr lang="en-US" sz="1600" b="1">
                <a:solidFill>
                  <a:schemeClr val="dk1"/>
                </a:solidFill>
                <a:latin typeface="Helvetica Neue"/>
                <a:ea typeface="Helvetica Neue"/>
                <a:cs typeface="Helvetica Neue"/>
                <a:sym typeface="Helvetica Neue"/>
              </a:rPr>
              <a:t> des </a:t>
            </a:r>
            <a:r>
              <a:rPr lang="en-US" sz="1600" b="1" err="1">
                <a:solidFill>
                  <a:schemeClr val="dk1"/>
                </a:solidFill>
                <a:latin typeface="Helvetica Neue"/>
                <a:ea typeface="Helvetica Neue"/>
                <a:cs typeface="Helvetica Neue"/>
                <a:sym typeface="Helvetica Neue"/>
              </a:rPr>
              <a:t>années</a:t>
            </a:r>
            <a:r>
              <a:rPr lang="en-US" sz="1600" b="1">
                <a:solidFill>
                  <a:schemeClr val="dk1"/>
                </a:solidFill>
                <a:latin typeface="Helvetica Neue"/>
                <a:ea typeface="Helvetica Neue"/>
                <a:cs typeface="Helvetica Neue"/>
                <a:sym typeface="Helvetica Neue"/>
              </a:rPr>
              <a:t> 70 et 80, </a:t>
            </a:r>
            <a:r>
              <a:rPr lang="en-US" sz="1600" err="1">
                <a:solidFill>
                  <a:schemeClr val="dk1"/>
                </a:solidFill>
                <a:latin typeface="Helvetica Neue"/>
                <a:ea typeface="Helvetica Neue"/>
                <a:cs typeface="Helvetica Neue"/>
                <a:sym typeface="Helvetica Neue"/>
              </a:rPr>
              <a:t>Blissymbolics</a:t>
            </a:r>
            <a:r>
              <a:rPr lang="en-US" sz="1600">
                <a:solidFill>
                  <a:schemeClr val="dk1"/>
                </a:solidFill>
                <a:latin typeface="Helvetica Neue"/>
                <a:ea typeface="Helvetica Neue"/>
                <a:cs typeface="Helvetica Neue"/>
                <a:sym typeface="Helvetica Neue"/>
              </a:rPr>
              <a:t> for Augmentative and Alternative Communication (AAC) </a:t>
            </a:r>
            <a:r>
              <a:rPr lang="en-US" sz="1600" err="1">
                <a:solidFill>
                  <a:schemeClr val="dk1"/>
                </a:solidFill>
                <a:latin typeface="Helvetica Neue"/>
                <a:ea typeface="Helvetica Neue"/>
                <a:cs typeface="Helvetica Neue"/>
                <a:sym typeface="Helvetica Neue"/>
              </a:rPr>
              <a:t>utilisateurs</a:t>
            </a:r>
            <a:r>
              <a:rPr lang="en-US" sz="1600">
                <a:solidFill>
                  <a:schemeClr val="dk1"/>
                </a:solidFill>
                <a:latin typeface="Helvetica Neue"/>
                <a:ea typeface="Helvetica Neue"/>
                <a:cs typeface="Helvetica Neue"/>
                <a:sym typeface="Helvetica Neue"/>
              </a:rPr>
              <a:t> </a:t>
            </a:r>
            <a:r>
              <a:rPr lang="en-US" sz="1600" err="1">
                <a:solidFill>
                  <a:schemeClr val="dk1"/>
                </a:solidFill>
                <a:latin typeface="Helvetica Neue"/>
                <a:ea typeface="Helvetica Neue"/>
                <a:cs typeface="Helvetica Neue"/>
                <a:sym typeface="Helvetica Neue"/>
              </a:rPr>
              <a:t>répartis</a:t>
            </a:r>
            <a:r>
              <a:rPr lang="en-US" sz="1600">
                <a:solidFill>
                  <a:schemeClr val="dk1"/>
                </a:solidFill>
                <a:latin typeface="Helvetica Neue"/>
                <a:ea typeface="Helvetica Neue"/>
                <a:cs typeface="Helvetica Neue"/>
                <a:sym typeface="Helvetica Neue"/>
              </a:rPr>
              <a:t> dans 33 pays, 17 </a:t>
            </a:r>
            <a:r>
              <a:rPr lang="en-US" sz="1600" err="1">
                <a:solidFill>
                  <a:schemeClr val="dk1"/>
                </a:solidFill>
                <a:latin typeface="Helvetica Neue"/>
                <a:ea typeface="Helvetica Neue"/>
                <a:cs typeface="Helvetica Neue"/>
                <a:sym typeface="Helvetica Neue"/>
              </a:rPr>
              <a:t>langues</a:t>
            </a:r>
            <a:r>
              <a:rPr lang="en-US" sz="1600">
                <a:solidFill>
                  <a:schemeClr val="dk1"/>
                </a:solidFill>
                <a:latin typeface="Helvetica Neue"/>
                <a:ea typeface="Helvetica Neue"/>
                <a:cs typeface="Helvetica Neue"/>
                <a:sym typeface="Helvetica Neue"/>
              </a:rPr>
              <a:t>.</a:t>
            </a:r>
            <a:endParaRPr sz="1200"/>
          </a:p>
        </p:txBody>
      </p:sp>
      <p:sp>
        <p:nvSpPr>
          <p:cNvPr id="149" name="Google Shape;149;p23"/>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9</a:t>
            </a:fld>
            <a:endParaRPr sz="1000">
              <a:latin typeface="Helvetica Neue"/>
              <a:ea typeface="Helvetica Neue"/>
              <a:cs typeface="Helvetica Neue"/>
              <a:sym typeface="Helvetica Neue"/>
            </a:endParaRPr>
          </a:p>
        </p:txBody>
      </p:sp>
      <p:sp>
        <p:nvSpPr>
          <p:cNvPr id="150" name="Google Shape;150;p23">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24" descr="Cette image montre quand et par quels pays les symboles Blissy ont été introduits. Le Canada a commencé en 1971."/>
          <p:cNvPicPr preferRelativeResize="0"/>
          <p:nvPr/>
        </p:nvPicPr>
        <p:blipFill rotWithShape="1">
          <a:blip r:embed="rId3">
            <a:alphaModFix/>
          </a:blip>
          <a:srcRect/>
          <a:stretch/>
        </p:blipFill>
        <p:spPr>
          <a:xfrm>
            <a:off x="618300" y="344575"/>
            <a:ext cx="6629399" cy="3446534"/>
          </a:xfrm>
          <a:prstGeom prst="rect">
            <a:avLst/>
          </a:prstGeom>
          <a:noFill/>
          <a:ln>
            <a:noFill/>
          </a:ln>
        </p:spPr>
      </p:pic>
      <p:sp>
        <p:nvSpPr>
          <p:cNvPr id="170" name="Google Shape;170;p24" descr="Text &quot; Image Description: Shows when and by which countries the Blissymbolics were introduced&quot;"/>
          <p:cNvSpPr txBox="1">
            <a:spLocks noGrp="1"/>
          </p:cNvSpPr>
          <p:nvPr>
            <p:ph type="title" idx="4294967295"/>
          </p:nvPr>
        </p:nvSpPr>
        <p:spPr>
          <a:xfrm>
            <a:off x="516700" y="3897475"/>
            <a:ext cx="5912000" cy="615600"/>
          </a:xfrm>
          <a:prstGeom prst="rect">
            <a:avLst/>
          </a:prstGeom>
          <a:noFill/>
          <a:ln>
            <a:noFill/>
          </a:ln>
        </p:spPr>
        <p:txBody>
          <a:bodyPr spcFirstLastPara="1" wrap="square" lIns="91425" tIns="91425" rIns="91425" bIns="91425" anchor="t" anchorCtr="0">
            <a:spAutoFit/>
          </a:bodyPr>
          <a:lstStyle/>
          <a:p>
            <a:pPr lvl="0">
              <a:buClr>
                <a:srgbClr val="000000"/>
              </a:buClr>
              <a:buSzPts val="1400"/>
            </a:pPr>
            <a:r>
              <a:rPr lang="en-US" sz="1400" b="1">
                <a:solidFill>
                  <a:schemeClr val="dk2"/>
                </a:solidFill>
              </a:rPr>
              <a:t>Description de </a:t>
            </a:r>
            <a:r>
              <a:rPr lang="en-US" sz="1400" b="1" err="1">
                <a:solidFill>
                  <a:schemeClr val="dk2"/>
                </a:solidFill>
              </a:rPr>
              <a:t>l’image</a:t>
            </a:r>
            <a:r>
              <a:rPr lang="en-US" sz="1400" b="1">
                <a:solidFill>
                  <a:schemeClr val="dk2"/>
                </a:solidFill>
              </a:rPr>
              <a:t> : </a:t>
            </a:r>
            <a:r>
              <a:rPr lang="en-US" sz="1400" err="1">
                <a:solidFill>
                  <a:schemeClr val="dk2"/>
                </a:solidFill>
              </a:rPr>
              <a:t>Montre</a:t>
            </a:r>
            <a:r>
              <a:rPr lang="en-US" sz="1400">
                <a:solidFill>
                  <a:schemeClr val="dk2"/>
                </a:solidFill>
              </a:rPr>
              <a:t> </a:t>
            </a:r>
            <a:r>
              <a:rPr lang="en-US" sz="1400" err="1">
                <a:solidFill>
                  <a:schemeClr val="dk2"/>
                </a:solidFill>
              </a:rPr>
              <a:t>quand</a:t>
            </a:r>
            <a:r>
              <a:rPr lang="en-US" sz="1400">
                <a:solidFill>
                  <a:schemeClr val="dk2"/>
                </a:solidFill>
              </a:rPr>
              <a:t> et par </a:t>
            </a:r>
            <a:r>
              <a:rPr lang="en-US" sz="1400" err="1">
                <a:solidFill>
                  <a:schemeClr val="dk2"/>
                </a:solidFill>
              </a:rPr>
              <a:t>quels</a:t>
            </a:r>
            <a:r>
              <a:rPr lang="en-US" sz="1400">
                <a:solidFill>
                  <a:schemeClr val="dk2"/>
                </a:solidFill>
              </a:rPr>
              <a:t> pays les </a:t>
            </a:r>
            <a:r>
              <a:rPr lang="en-US" sz="1400" err="1">
                <a:solidFill>
                  <a:schemeClr val="dk2"/>
                </a:solidFill>
              </a:rPr>
              <a:t>Blissymbolics</a:t>
            </a:r>
            <a:r>
              <a:rPr lang="en-US" sz="1400">
                <a:solidFill>
                  <a:schemeClr val="dk2"/>
                </a:solidFill>
              </a:rPr>
              <a:t> </a:t>
            </a:r>
            <a:r>
              <a:rPr lang="en-US" sz="1400" err="1">
                <a:solidFill>
                  <a:schemeClr val="dk2"/>
                </a:solidFill>
              </a:rPr>
              <a:t>ont</a:t>
            </a:r>
            <a:r>
              <a:rPr lang="en-US" sz="1400">
                <a:solidFill>
                  <a:schemeClr val="dk2"/>
                </a:solidFill>
              </a:rPr>
              <a:t> </a:t>
            </a:r>
            <a:r>
              <a:rPr lang="en-US" sz="1400" err="1">
                <a:solidFill>
                  <a:schemeClr val="dk2"/>
                </a:solidFill>
              </a:rPr>
              <a:t>été</a:t>
            </a:r>
            <a:r>
              <a:rPr lang="en-US" sz="1400">
                <a:solidFill>
                  <a:schemeClr val="dk2"/>
                </a:solidFill>
              </a:rPr>
              <a:t> </a:t>
            </a:r>
            <a:r>
              <a:rPr lang="en-US" sz="1400" err="1">
                <a:solidFill>
                  <a:schemeClr val="dk2"/>
                </a:solidFill>
              </a:rPr>
              <a:t>introduits</a:t>
            </a:r>
            <a:r>
              <a:rPr lang="en-US" sz="1400">
                <a:solidFill>
                  <a:schemeClr val="dk2"/>
                </a:solidFill>
              </a:rPr>
              <a:t>.</a:t>
            </a:r>
            <a:endParaRPr/>
          </a:p>
        </p:txBody>
      </p:sp>
      <p:sp>
        <p:nvSpPr>
          <p:cNvPr id="168" name="Google Shape;168;p24"/>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10</a:t>
            </a:fld>
            <a:endParaRPr sz="1000">
              <a:latin typeface="Helvetica Neue"/>
              <a:ea typeface="Helvetica Neue"/>
              <a:cs typeface="Helvetica Neue"/>
              <a:sym typeface="Helvetica Neue"/>
            </a:endParaRPr>
          </a:p>
        </p:txBody>
      </p:sp>
      <p:sp>
        <p:nvSpPr>
          <p:cNvPr id="169" name="Google Shape;169;p24">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6" name="Google Shape;176;p25"/>
          <p:cNvSpPr txBox="1">
            <a:spLocks noGrp="1"/>
          </p:cNvSpPr>
          <p:nvPr>
            <p:ph type="title" idx="4294967295"/>
          </p:nvPr>
        </p:nvSpPr>
        <p:spPr>
          <a:xfrm>
            <a:off x="527124" y="322475"/>
            <a:ext cx="8016887" cy="1122000"/>
          </a:xfrm>
          <a:prstGeom prst="rect">
            <a:avLst/>
          </a:prstGeom>
          <a:noFill/>
          <a:ln>
            <a:noFill/>
          </a:ln>
        </p:spPr>
        <p:txBody>
          <a:bodyPr spcFirstLastPara="1" wrap="square" lIns="45700" tIns="45700" rIns="45700" bIns="45700" anchor="t" anchorCtr="0">
            <a:noAutofit/>
          </a:bodyPr>
          <a:lstStyle/>
          <a:p>
            <a:pPr lvl="0">
              <a:buClr>
                <a:srgbClr val="000000"/>
              </a:buClr>
              <a:buSzPts val="1800"/>
            </a:pPr>
            <a:r>
              <a:rPr lang="en-US" sz="1600" b="1" err="1">
                <a:solidFill>
                  <a:srgbClr val="000000"/>
                </a:solidFill>
                <a:latin typeface="Helvetica Neue"/>
                <a:ea typeface="Helvetica Neue"/>
                <a:cs typeface="Helvetica Neue"/>
                <a:sym typeface="Helvetica Neue"/>
              </a:rPr>
              <a:t>Depuis</a:t>
            </a:r>
            <a:r>
              <a:rPr lang="en-US" sz="1600" b="1">
                <a:solidFill>
                  <a:srgbClr val="000000"/>
                </a:solidFill>
                <a:latin typeface="Helvetica Neue"/>
                <a:ea typeface="Helvetica Neue"/>
                <a:cs typeface="Helvetica Neue"/>
                <a:sym typeface="Helvetica Neue"/>
              </a:rPr>
              <a:t> plus de 50 </a:t>
            </a:r>
            <a:r>
              <a:rPr lang="en-US" sz="1600" b="1" err="1">
                <a:solidFill>
                  <a:srgbClr val="000000"/>
                </a:solidFill>
                <a:latin typeface="Helvetica Neue"/>
                <a:ea typeface="Helvetica Neue"/>
                <a:cs typeface="Helvetica Neue"/>
                <a:sym typeface="Helvetica Neue"/>
              </a:rPr>
              <a:t>ans</a:t>
            </a:r>
            <a:r>
              <a:rPr lang="en-US" sz="1600" b="1">
                <a:solidFill>
                  <a:srgbClr val="000000"/>
                </a:solidFill>
                <a:latin typeface="Helvetica Neue"/>
                <a:ea typeface="Helvetica Neue"/>
                <a:cs typeface="Helvetica Neue"/>
                <a:sym typeface="Helvetica Neue"/>
              </a:rPr>
              <a:t>, </a:t>
            </a:r>
            <a:r>
              <a:rPr lang="en-US" sz="1600">
                <a:solidFill>
                  <a:srgbClr val="000000"/>
                </a:solidFill>
                <a:latin typeface="Helvetica Neue"/>
                <a:ea typeface="Helvetica Neue"/>
                <a:cs typeface="Helvetica Neue"/>
                <a:sym typeface="Helvetica Neue"/>
              </a:rPr>
              <a:t>des ateliers et des </a:t>
            </a:r>
            <a:r>
              <a:rPr lang="en-US" sz="1600" err="1">
                <a:solidFill>
                  <a:srgbClr val="000000"/>
                </a:solidFill>
                <a:latin typeface="Helvetica Neue"/>
                <a:ea typeface="Helvetica Neue"/>
                <a:cs typeface="Helvetica Neue"/>
                <a:sym typeface="Helvetica Neue"/>
              </a:rPr>
              <a:t>réunions</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internationales</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ont</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été</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organisés</a:t>
            </a:r>
            <a:r>
              <a:rPr lang="en-US" sz="1600">
                <a:solidFill>
                  <a:srgbClr val="000000"/>
                </a:solidFill>
                <a:latin typeface="Helvetica Neue"/>
                <a:ea typeface="Helvetica Neue"/>
                <a:cs typeface="Helvetica Neue"/>
                <a:sym typeface="Helvetica Neue"/>
              </a:rPr>
              <a:t> par le BCI </a:t>
            </a:r>
            <a:r>
              <a:rPr lang="en-US" sz="1600" err="1">
                <a:solidFill>
                  <a:srgbClr val="000000"/>
                </a:solidFill>
                <a:latin typeface="Helvetica Neue"/>
                <a:ea typeface="Helvetica Neue"/>
                <a:cs typeface="Helvetica Neue"/>
                <a:sym typeface="Helvetica Neue"/>
              </a:rPr>
              <a:t>en</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Australie</a:t>
            </a:r>
            <a:r>
              <a:rPr lang="en-US" sz="1600">
                <a:solidFill>
                  <a:srgbClr val="000000"/>
                </a:solidFill>
                <a:latin typeface="Helvetica Neue"/>
                <a:ea typeface="Helvetica Neue"/>
                <a:cs typeface="Helvetica Neue"/>
                <a:sym typeface="Helvetica Neue"/>
              </a:rPr>
              <a:t>, au </a:t>
            </a:r>
            <a:r>
              <a:rPr lang="en-US" sz="1600" err="1">
                <a:solidFill>
                  <a:srgbClr val="000000"/>
                </a:solidFill>
                <a:latin typeface="Helvetica Neue"/>
                <a:ea typeface="Helvetica Neue"/>
                <a:cs typeface="Helvetica Neue"/>
                <a:sym typeface="Helvetica Neue"/>
              </a:rPr>
              <a:t>Brésil</a:t>
            </a:r>
            <a:r>
              <a:rPr lang="en-US" sz="1600">
                <a:solidFill>
                  <a:srgbClr val="000000"/>
                </a:solidFill>
                <a:latin typeface="Helvetica Neue"/>
                <a:ea typeface="Helvetica Neue"/>
                <a:cs typeface="Helvetica Neue"/>
                <a:sym typeface="Helvetica Neue"/>
              </a:rPr>
              <a:t>, au Canada, </a:t>
            </a:r>
            <a:r>
              <a:rPr lang="en-US" sz="1600" err="1">
                <a:solidFill>
                  <a:srgbClr val="000000"/>
                </a:solidFill>
                <a:latin typeface="Helvetica Neue"/>
                <a:ea typeface="Helvetica Neue"/>
                <a:cs typeface="Helvetica Neue"/>
                <a:sym typeface="Helvetica Neue"/>
              </a:rPr>
              <a:t>en</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Angleterre</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en</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Finlande</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en</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Allemagne</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en</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Inde</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en</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Irlande</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en</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Israël</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en</a:t>
            </a:r>
            <a:r>
              <a:rPr lang="en-US" sz="1600">
                <a:solidFill>
                  <a:srgbClr val="000000"/>
                </a:solidFill>
                <a:latin typeface="Helvetica Neue"/>
                <a:ea typeface="Helvetica Neue"/>
                <a:cs typeface="Helvetica Neue"/>
                <a:sym typeface="Helvetica Neue"/>
              </a:rPr>
              <a:t> Italie, </a:t>
            </a:r>
            <a:r>
              <a:rPr lang="en-US" sz="1600" err="1">
                <a:solidFill>
                  <a:srgbClr val="000000"/>
                </a:solidFill>
                <a:latin typeface="Helvetica Neue"/>
                <a:ea typeface="Helvetica Neue"/>
                <a:cs typeface="Helvetica Neue"/>
                <a:sym typeface="Helvetica Neue"/>
              </a:rPr>
              <a:t>en</a:t>
            </a:r>
            <a:r>
              <a:rPr lang="en-US" sz="1600">
                <a:solidFill>
                  <a:srgbClr val="000000"/>
                </a:solidFill>
                <a:latin typeface="Helvetica Neue"/>
                <a:ea typeface="Helvetica Neue"/>
                <a:cs typeface="Helvetica Neue"/>
                <a:sym typeface="Helvetica Neue"/>
              </a:rPr>
              <a:t> Nouvelle-</a:t>
            </a:r>
            <a:r>
              <a:rPr lang="en-US" sz="1600" err="1">
                <a:solidFill>
                  <a:srgbClr val="000000"/>
                </a:solidFill>
                <a:latin typeface="Helvetica Neue"/>
                <a:ea typeface="Helvetica Neue"/>
                <a:cs typeface="Helvetica Neue"/>
                <a:sym typeface="Helvetica Neue"/>
              </a:rPr>
              <a:t>Zélande</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en</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Russie</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en</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Écosse</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en</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Espagne</a:t>
            </a:r>
            <a:r>
              <a:rPr lang="en-US" sz="1600">
                <a:solidFill>
                  <a:srgbClr val="000000"/>
                </a:solidFill>
                <a:latin typeface="Helvetica Neue"/>
                <a:ea typeface="Helvetica Neue"/>
                <a:cs typeface="Helvetica Neue"/>
                <a:sym typeface="Helvetica Neue"/>
              </a:rPr>
              <a:t>, aux </a:t>
            </a:r>
            <a:r>
              <a:rPr lang="en-US" sz="1600" err="1">
                <a:solidFill>
                  <a:srgbClr val="000000"/>
                </a:solidFill>
                <a:latin typeface="Helvetica Neue"/>
                <a:ea typeface="Helvetica Neue"/>
                <a:cs typeface="Helvetica Neue"/>
                <a:sym typeface="Helvetica Neue"/>
              </a:rPr>
              <a:t>États</a:t>
            </a:r>
            <a:r>
              <a:rPr lang="en-US" sz="1600">
                <a:solidFill>
                  <a:srgbClr val="000000"/>
                </a:solidFill>
                <a:latin typeface="Helvetica Neue"/>
                <a:ea typeface="Helvetica Neue"/>
                <a:cs typeface="Helvetica Neue"/>
                <a:sym typeface="Helvetica Neue"/>
              </a:rPr>
              <a:t>-Unis, </a:t>
            </a:r>
            <a:r>
              <a:rPr lang="en-US" sz="1600" err="1">
                <a:solidFill>
                  <a:srgbClr val="000000"/>
                </a:solidFill>
                <a:latin typeface="Helvetica Neue"/>
                <a:ea typeface="Helvetica Neue"/>
                <a:cs typeface="Helvetica Neue"/>
                <a:sym typeface="Helvetica Neue"/>
              </a:rPr>
              <a:t>en</a:t>
            </a:r>
            <a:r>
              <a:rPr lang="en-US" sz="1600">
                <a:solidFill>
                  <a:srgbClr val="000000"/>
                </a:solidFill>
                <a:latin typeface="Helvetica Neue"/>
                <a:ea typeface="Helvetica Neue"/>
                <a:cs typeface="Helvetica Neue"/>
                <a:sym typeface="Helvetica Neue"/>
              </a:rPr>
              <a:t> </a:t>
            </a:r>
            <a:r>
              <a:rPr lang="en-US" sz="1600" err="1">
                <a:solidFill>
                  <a:srgbClr val="000000"/>
                </a:solidFill>
                <a:latin typeface="Helvetica Neue"/>
                <a:ea typeface="Helvetica Neue"/>
                <a:cs typeface="Helvetica Neue"/>
                <a:sym typeface="Helvetica Neue"/>
              </a:rPr>
              <a:t>Suède</a:t>
            </a:r>
            <a:r>
              <a:rPr lang="en-US" sz="1600">
                <a:solidFill>
                  <a:srgbClr val="000000"/>
                </a:solidFill>
                <a:latin typeface="Helvetica Neue"/>
                <a:ea typeface="Helvetica Neue"/>
                <a:cs typeface="Helvetica Neue"/>
                <a:sym typeface="Helvetica Neue"/>
              </a:rPr>
              <a:t>, aux Pays de </a:t>
            </a:r>
            <a:r>
              <a:rPr lang="en-US" sz="1600" err="1">
                <a:solidFill>
                  <a:srgbClr val="000000"/>
                </a:solidFill>
                <a:latin typeface="Helvetica Neue"/>
                <a:ea typeface="Helvetica Neue"/>
                <a:cs typeface="Helvetica Neue"/>
                <a:sym typeface="Helvetica Neue"/>
              </a:rPr>
              <a:t>Galles</a:t>
            </a:r>
            <a:r>
              <a:rPr lang="en-US" sz="1600">
                <a:solidFill>
                  <a:srgbClr val="000000"/>
                </a:solidFill>
                <a:latin typeface="Helvetica Neue"/>
                <a:ea typeface="Helvetica Neue"/>
                <a:cs typeface="Helvetica Neue"/>
                <a:sym typeface="Helvetica Neue"/>
              </a:rPr>
              <a:t> et aux Pays de </a:t>
            </a:r>
            <a:r>
              <a:rPr lang="en-US" sz="1600" err="1">
                <a:solidFill>
                  <a:srgbClr val="000000"/>
                </a:solidFill>
                <a:latin typeface="Helvetica Neue"/>
                <a:ea typeface="Helvetica Neue"/>
                <a:cs typeface="Helvetica Neue"/>
                <a:sym typeface="Helvetica Neue"/>
              </a:rPr>
              <a:t>Galles</a:t>
            </a:r>
            <a:r>
              <a:rPr lang="en-US" sz="1600">
                <a:solidFill>
                  <a:srgbClr val="000000"/>
                </a:solidFill>
                <a:latin typeface="Helvetica Neue"/>
                <a:ea typeface="Helvetica Neue"/>
                <a:cs typeface="Helvetica Neue"/>
                <a:sym typeface="Helvetica Neue"/>
              </a:rPr>
              <a:t>.</a:t>
            </a:r>
            <a:endParaRPr/>
          </a:p>
        </p:txBody>
      </p:sp>
      <p:grpSp>
        <p:nvGrpSpPr>
          <p:cNvPr id="177" name="Google Shape;177;p25" descr="Réunion internationale Blissymbolics au Canada en 2016."/>
          <p:cNvGrpSpPr/>
          <p:nvPr/>
        </p:nvGrpSpPr>
        <p:grpSpPr>
          <a:xfrm>
            <a:off x="416212" y="1616503"/>
            <a:ext cx="8127800" cy="1546477"/>
            <a:chOff x="-278375" y="2303000"/>
            <a:chExt cx="9292100" cy="2357075"/>
          </a:xfrm>
        </p:grpSpPr>
        <p:pic>
          <p:nvPicPr>
            <p:cNvPr id="178" name="Google Shape;178;p25" descr="pasted-movie.png"/>
            <p:cNvPicPr preferRelativeResize="0"/>
            <p:nvPr/>
          </p:nvPicPr>
          <p:blipFill rotWithShape="1">
            <a:blip r:embed="rId3">
              <a:alphaModFix/>
            </a:blip>
            <a:srcRect t="6051" r="3437" b="5988"/>
            <a:stretch/>
          </p:blipFill>
          <p:spPr>
            <a:xfrm>
              <a:off x="-278375" y="2303000"/>
              <a:ext cx="6119351" cy="2357075"/>
            </a:xfrm>
            <a:prstGeom prst="rect">
              <a:avLst/>
            </a:prstGeom>
            <a:noFill/>
            <a:ln>
              <a:noFill/>
            </a:ln>
          </p:spPr>
        </p:pic>
        <p:pic>
          <p:nvPicPr>
            <p:cNvPr id="179" name="Google Shape;179;p25" descr="pasted-movie.png"/>
            <p:cNvPicPr preferRelativeResize="0"/>
            <p:nvPr/>
          </p:nvPicPr>
          <p:blipFill rotWithShape="1">
            <a:blip r:embed="rId4">
              <a:alphaModFix/>
            </a:blip>
            <a:srcRect b="3146"/>
            <a:stretch/>
          </p:blipFill>
          <p:spPr>
            <a:xfrm>
              <a:off x="5962250" y="2303000"/>
              <a:ext cx="3051475" cy="2357075"/>
            </a:xfrm>
            <a:prstGeom prst="rect">
              <a:avLst/>
            </a:prstGeom>
            <a:noFill/>
            <a:ln>
              <a:noFill/>
            </a:ln>
          </p:spPr>
        </p:pic>
      </p:grpSp>
      <p:sp>
        <p:nvSpPr>
          <p:cNvPr id="182" name="Google Shape;182;p25"/>
          <p:cNvSpPr txBox="1"/>
          <p:nvPr/>
        </p:nvSpPr>
        <p:spPr>
          <a:xfrm>
            <a:off x="527125" y="3205825"/>
            <a:ext cx="7658100" cy="400200"/>
          </a:xfrm>
          <a:prstGeom prst="rect">
            <a:avLst/>
          </a:prstGeom>
          <a:noFill/>
          <a:ln>
            <a:noFill/>
          </a:ln>
        </p:spPr>
        <p:txBody>
          <a:bodyPr spcFirstLastPara="1" wrap="square" lIns="91425" tIns="91425" rIns="91425" bIns="91425" anchor="t" anchorCtr="0">
            <a:spAutoFit/>
          </a:bodyPr>
          <a:lstStyle/>
          <a:p>
            <a:pPr lvl="0">
              <a:buSzPts val="1400"/>
            </a:pPr>
            <a:r>
              <a:rPr lang="en-US" b="1">
                <a:solidFill>
                  <a:schemeClr val="dk2"/>
                </a:solidFill>
              </a:rPr>
              <a:t>Description de </a:t>
            </a:r>
            <a:r>
              <a:rPr lang="en-US" b="1" err="1">
                <a:solidFill>
                  <a:schemeClr val="dk2"/>
                </a:solidFill>
              </a:rPr>
              <a:t>l’image</a:t>
            </a:r>
            <a:r>
              <a:rPr lang="en-US" b="1">
                <a:solidFill>
                  <a:schemeClr val="dk2"/>
                </a:solidFill>
              </a:rPr>
              <a:t>: </a:t>
            </a:r>
            <a:r>
              <a:rPr lang="en-US">
                <a:solidFill>
                  <a:schemeClr val="dk2"/>
                </a:solidFill>
              </a:rPr>
              <a:t>Réunion </a:t>
            </a:r>
            <a:r>
              <a:rPr lang="en-US" err="1">
                <a:solidFill>
                  <a:schemeClr val="dk2"/>
                </a:solidFill>
              </a:rPr>
              <a:t>internationale</a:t>
            </a:r>
            <a:r>
              <a:rPr lang="en-US">
                <a:solidFill>
                  <a:schemeClr val="dk2"/>
                </a:solidFill>
              </a:rPr>
              <a:t> de </a:t>
            </a:r>
            <a:r>
              <a:rPr lang="en-US" err="1">
                <a:solidFill>
                  <a:schemeClr val="dk2"/>
                </a:solidFill>
              </a:rPr>
              <a:t>Blissymbolics</a:t>
            </a:r>
            <a:r>
              <a:rPr lang="en-US">
                <a:solidFill>
                  <a:schemeClr val="dk2"/>
                </a:solidFill>
              </a:rPr>
              <a:t> au Canada </a:t>
            </a:r>
            <a:r>
              <a:rPr lang="en-US" err="1">
                <a:solidFill>
                  <a:schemeClr val="dk2"/>
                </a:solidFill>
              </a:rPr>
              <a:t>en</a:t>
            </a:r>
            <a:r>
              <a:rPr lang="en-US">
                <a:solidFill>
                  <a:schemeClr val="dk2"/>
                </a:solidFill>
              </a:rPr>
              <a:t> 2016.</a:t>
            </a:r>
            <a:endParaRPr sz="1400" b="0" i="0" u="none" strike="noStrike" cap="none">
              <a:solidFill>
                <a:schemeClr val="dk2"/>
              </a:solidFill>
              <a:latin typeface="Arial"/>
              <a:ea typeface="Arial"/>
              <a:cs typeface="Arial"/>
              <a:sym typeface="Arial"/>
            </a:endParaRPr>
          </a:p>
        </p:txBody>
      </p:sp>
      <p:sp>
        <p:nvSpPr>
          <p:cNvPr id="175" name="Google Shape;175;p25"/>
          <p:cNvSpPr txBox="1"/>
          <p:nvPr/>
        </p:nvSpPr>
        <p:spPr>
          <a:xfrm>
            <a:off x="527125" y="4026422"/>
            <a:ext cx="6565438" cy="830956"/>
          </a:xfrm>
          <a:prstGeom prst="rect">
            <a:avLst/>
          </a:prstGeom>
          <a:noFill/>
          <a:ln>
            <a:noFill/>
          </a:ln>
        </p:spPr>
        <p:txBody>
          <a:bodyPr spcFirstLastPara="1" wrap="square" lIns="45700" tIns="45700" rIns="45700" bIns="45700" anchor="ctr" anchorCtr="0">
            <a:spAutoFit/>
          </a:bodyPr>
          <a:lstStyle/>
          <a:p>
            <a:pPr lvl="0">
              <a:buSzPts val="1800"/>
            </a:pPr>
            <a:r>
              <a:rPr lang="en-US" sz="1600">
                <a:latin typeface="Helvetica Neue"/>
                <a:ea typeface="Helvetica Neue"/>
                <a:cs typeface="Helvetica Neue"/>
                <a:sym typeface="Helvetica Neue"/>
              </a:rPr>
              <a:t>Notre plus </a:t>
            </a:r>
            <a:r>
              <a:rPr lang="en-US" sz="1600" err="1">
                <a:latin typeface="Helvetica Neue"/>
                <a:ea typeface="Helvetica Neue"/>
                <a:cs typeface="Helvetica Neue"/>
                <a:sym typeface="Helvetica Neue"/>
              </a:rPr>
              <a:t>récente</a:t>
            </a:r>
            <a:r>
              <a:rPr lang="en-US" sz="1600">
                <a:latin typeface="Helvetica Neue"/>
                <a:ea typeface="Helvetica Neue"/>
                <a:cs typeface="Helvetica Neue"/>
                <a:sym typeface="Helvetica Neue"/>
              </a:rPr>
              <a:t> occasion </a:t>
            </a:r>
            <a:r>
              <a:rPr lang="en-US" sz="1600" err="1">
                <a:latin typeface="Helvetica Neue"/>
                <a:ea typeface="Helvetica Neue"/>
                <a:cs typeface="Helvetica Neue"/>
                <a:sym typeface="Helvetica Neue"/>
              </a:rPr>
              <a:t>spéciale</a:t>
            </a:r>
            <a:r>
              <a:rPr lang="en-US" sz="1600">
                <a:latin typeface="Helvetica Neue"/>
                <a:ea typeface="Helvetica Neue"/>
                <a:cs typeface="Helvetica Neue"/>
                <a:sym typeface="Helvetica Neue"/>
              </a:rPr>
              <a:t> au Canada a </a:t>
            </a:r>
            <a:r>
              <a:rPr lang="en-US" sz="1600" err="1">
                <a:latin typeface="Helvetica Neue"/>
                <a:ea typeface="Helvetica Neue"/>
                <a:cs typeface="Helvetica Neue"/>
                <a:sym typeface="Helvetica Neue"/>
              </a:rPr>
              <a:t>été</a:t>
            </a:r>
            <a:r>
              <a:rPr lang="en-US" sz="1600">
                <a:latin typeface="Helvetica Neue"/>
                <a:ea typeface="Helvetica Neue"/>
                <a:cs typeface="Helvetica Neue"/>
                <a:sym typeface="Helvetica Neue"/>
              </a:rPr>
              <a:t> </a:t>
            </a:r>
            <a:r>
              <a:rPr lang="en-US" sz="1600" err="1">
                <a:latin typeface="Helvetica Neue"/>
                <a:ea typeface="Helvetica Neue"/>
                <a:cs typeface="Helvetica Neue"/>
                <a:sym typeface="Helvetica Neue"/>
              </a:rPr>
              <a:t>l’organisation</a:t>
            </a:r>
            <a:r>
              <a:rPr lang="en-US" sz="1600">
                <a:latin typeface="Helvetica Neue"/>
                <a:ea typeface="Helvetica Neue"/>
                <a:cs typeface="Helvetica Neue"/>
                <a:sym typeface="Helvetica Neue"/>
              </a:rPr>
              <a:t> </a:t>
            </a:r>
            <a:r>
              <a:rPr lang="en-US" sz="1600" err="1">
                <a:latin typeface="Helvetica Neue"/>
                <a:ea typeface="Helvetica Neue"/>
                <a:cs typeface="Helvetica Neue"/>
                <a:sym typeface="Helvetica Neue"/>
              </a:rPr>
              <a:t>d’une</a:t>
            </a:r>
            <a:r>
              <a:rPr lang="en-US" sz="1600">
                <a:latin typeface="Helvetica Neue"/>
                <a:ea typeface="Helvetica Neue"/>
                <a:cs typeface="Helvetica Neue"/>
                <a:sym typeface="Helvetica Neue"/>
              </a:rPr>
              <a:t> </a:t>
            </a:r>
            <a:r>
              <a:rPr lang="en-US" sz="1600" err="1">
                <a:latin typeface="Helvetica Neue"/>
                <a:ea typeface="Helvetica Neue"/>
                <a:cs typeface="Helvetica Neue"/>
                <a:sym typeface="Helvetica Neue"/>
              </a:rPr>
              <a:t>réunion</a:t>
            </a:r>
            <a:r>
              <a:rPr lang="en-US" sz="1600">
                <a:latin typeface="Helvetica Neue"/>
                <a:ea typeface="Helvetica Neue"/>
                <a:cs typeface="Helvetica Neue"/>
                <a:sym typeface="Helvetica Neue"/>
              </a:rPr>
              <a:t> de la </a:t>
            </a:r>
            <a:r>
              <a:rPr lang="en-US" sz="1600" err="1">
                <a:latin typeface="Helvetica Neue"/>
                <a:ea typeface="Helvetica Neue"/>
                <a:cs typeface="Helvetica Neue"/>
                <a:sym typeface="Helvetica Neue"/>
              </a:rPr>
              <a:t>communauté</a:t>
            </a:r>
            <a:r>
              <a:rPr lang="en-US" sz="1600">
                <a:latin typeface="Helvetica Neue"/>
                <a:ea typeface="Helvetica Neue"/>
                <a:cs typeface="Helvetica Neue"/>
                <a:sym typeface="Helvetica Neue"/>
              </a:rPr>
              <a:t> </a:t>
            </a:r>
            <a:r>
              <a:rPr lang="en-US" sz="1600" err="1">
                <a:latin typeface="Helvetica Neue"/>
                <a:ea typeface="Helvetica Neue"/>
                <a:cs typeface="Helvetica Neue"/>
                <a:sym typeface="Helvetica Neue"/>
              </a:rPr>
              <a:t>internationale</a:t>
            </a:r>
            <a:r>
              <a:rPr lang="en-US" sz="1600">
                <a:latin typeface="Helvetica Neue"/>
                <a:ea typeface="Helvetica Neue"/>
                <a:cs typeface="Helvetica Neue"/>
                <a:sym typeface="Helvetica Neue"/>
              </a:rPr>
              <a:t> Bliss </a:t>
            </a:r>
            <a:r>
              <a:rPr lang="en-US" sz="1600" err="1">
                <a:latin typeface="Helvetica Neue"/>
                <a:ea typeface="Helvetica Neue"/>
                <a:cs typeface="Helvetica Neue"/>
                <a:sym typeface="Helvetica Neue"/>
              </a:rPr>
              <a:t>à</a:t>
            </a:r>
            <a:r>
              <a:rPr lang="en-US" sz="1600">
                <a:latin typeface="Helvetica Neue"/>
                <a:ea typeface="Helvetica Neue"/>
                <a:cs typeface="Helvetica Neue"/>
                <a:sym typeface="Helvetica Neue"/>
              </a:rPr>
              <a:t> 
Université Brock </a:t>
            </a:r>
            <a:r>
              <a:rPr lang="en-US" sz="1600" err="1">
                <a:latin typeface="Helvetica Neue"/>
                <a:ea typeface="Helvetica Neue"/>
                <a:cs typeface="Helvetica Neue"/>
                <a:sym typeface="Helvetica Neue"/>
              </a:rPr>
              <a:t>en</a:t>
            </a:r>
            <a:r>
              <a:rPr lang="en-US" sz="1600">
                <a:latin typeface="Helvetica Neue"/>
                <a:ea typeface="Helvetica Neue"/>
                <a:cs typeface="Helvetica Neue"/>
                <a:sym typeface="Helvetica Neue"/>
              </a:rPr>
              <a:t> 2016.</a:t>
            </a:r>
            <a:endParaRPr sz="1600" b="0" i="0" u="none" strike="noStrike" cap="none">
              <a:solidFill>
                <a:srgbClr val="000000"/>
              </a:solidFill>
              <a:latin typeface="Helvetica Neue"/>
              <a:ea typeface="Helvetica Neue"/>
              <a:cs typeface="Helvetica Neue"/>
              <a:sym typeface="Helvetica Neue"/>
            </a:endParaRPr>
          </a:p>
        </p:txBody>
      </p:sp>
      <p:sp>
        <p:nvSpPr>
          <p:cNvPr id="180" name="Google Shape;180;p25"/>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11</a:t>
            </a:fld>
            <a:endParaRPr sz="1000">
              <a:latin typeface="Helvetica Neue"/>
              <a:ea typeface="Helvetica Neue"/>
              <a:cs typeface="Helvetica Neue"/>
              <a:sym typeface="Helvetica Neue"/>
            </a:endParaRPr>
          </a:p>
        </p:txBody>
      </p:sp>
      <p:sp>
        <p:nvSpPr>
          <p:cNvPr id="181" name="Google Shape;181;p25">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9" name="Google Shape;189;p26" descr="Le logo du Blissymbolics Communication Institute - Canada (BCIC) avec son adresse : 425-1210 Don Mills Rd., Toronto, ON Canada M3B 3N9"/>
          <p:cNvPicPr preferRelativeResize="0"/>
          <p:nvPr/>
        </p:nvPicPr>
        <p:blipFill rotWithShape="1">
          <a:blip r:embed="rId3">
            <a:alphaModFix/>
          </a:blip>
          <a:srcRect l="2655" t="20159" r="2512" b="11129"/>
          <a:stretch/>
        </p:blipFill>
        <p:spPr>
          <a:xfrm>
            <a:off x="1175663" y="377125"/>
            <a:ext cx="6792675" cy="726487"/>
          </a:xfrm>
          <a:prstGeom prst="rect">
            <a:avLst/>
          </a:prstGeom>
          <a:noFill/>
          <a:ln>
            <a:noFill/>
          </a:ln>
        </p:spPr>
      </p:pic>
      <p:pic>
        <p:nvPicPr>
          <p:cNvPr id="190" name="Google Shape;190;p26" descr="Un programme de Blissymbolics Communication International, organisme de bienfaisance enregistré au Canada"/>
          <p:cNvPicPr preferRelativeResize="0"/>
          <p:nvPr/>
        </p:nvPicPr>
        <p:blipFill rotWithShape="1">
          <a:blip r:embed="rId4">
            <a:alphaModFix/>
          </a:blip>
          <a:srcRect t="24259"/>
          <a:stretch/>
        </p:blipFill>
        <p:spPr>
          <a:xfrm>
            <a:off x="869938" y="1142574"/>
            <a:ext cx="7404100" cy="230850"/>
          </a:xfrm>
          <a:prstGeom prst="rect">
            <a:avLst/>
          </a:prstGeom>
          <a:noFill/>
          <a:ln>
            <a:noFill/>
          </a:ln>
        </p:spPr>
      </p:pic>
      <p:sp>
        <p:nvSpPr>
          <p:cNvPr id="187" name="In 2011, the responsibility for internat"/>
          <p:cNvSpPr txBox="1">
            <a:spLocks noGrp="1"/>
          </p:cNvSpPr>
          <p:nvPr>
            <p:ph type="title" idx="4294967295"/>
          </p:nvPr>
        </p:nvSpPr>
        <p:spPr>
          <a:xfrm>
            <a:off x="886500" y="1718829"/>
            <a:ext cx="7371000" cy="1273500"/>
          </a:xfrm>
          <a:prstGeom prst="rect">
            <a:avLst/>
          </a:prstGeom>
          <a:noFill/>
          <a:ln>
            <a:noFill/>
          </a:ln>
        </p:spPr>
        <p:txBody>
          <a:bodyPr spcFirstLastPara="1" wrap="square" lIns="45700" tIns="45700" rIns="45700" bIns="45700" anchor="t" anchorCtr="0">
            <a:noAutofit/>
          </a:bodyPr>
          <a:lstStyle/>
          <a:p>
            <a:pPr lvl="0">
              <a:buClr>
                <a:srgbClr val="000000"/>
              </a:buClr>
              <a:buSzPts val="2600"/>
            </a:pPr>
            <a:r>
              <a:rPr lang="en-US" sz="1800" b="1" err="1">
                <a:solidFill>
                  <a:srgbClr val="000000"/>
                </a:solidFill>
                <a:latin typeface="Helvetica Neue"/>
                <a:ea typeface="Helvetica Neue"/>
                <a:cs typeface="Helvetica Neue"/>
                <a:sym typeface="Helvetica Neue"/>
              </a:rPr>
              <a:t>En</a:t>
            </a:r>
            <a:r>
              <a:rPr lang="en-US" sz="1800" b="1">
                <a:solidFill>
                  <a:srgbClr val="000000"/>
                </a:solidFill>
                <a:latin typeface="Helvetica Neue"/>
                <a:ea typeface="Helvetica Neue"/>
                <a:cs typeface="Helvetica Neue"/>
                <a:sym typeface="Helvetica Neue"/>
              </a:rPr>
              <a:t> 2011-</a:t>
            </a:r>
            <a:br>
              <a:rPr lang="en-US" sz="1800" b="1">
                <a:solidFill>
                  <a:srgbClr val="000000"/>
                </a:solidFill>
                <a:latin typeface="Helvetica Neue"/>
                <a:ea typeface="Helvetica Neue"/>
                <a:cs typeface="Helvetica Neue"/>
                <a:sym typeface="Helvetica Neue"/>
              </a:rPr>
            </a:br>
            <a:r>
              <a:rPr lang="en-US" sz="1800">
                <a:solidFill>
                  <a:srgbClr val="000000"/>
                </a:solidFill>
                <a:latin typeface="Helvetica Neue"/>
                <a:ea typeface="Helvetica Neue"/>
                <a:cs typeface="Helvetica Neue"/>
                <a:sym typeface="Helvetica Neue"/>
              </a:rPr>
              <a:t>la </a:t>
            </a:r>
            <a:r>
              <a:rPr lang="en-US" sz="1800" err="1">
                <a:solidFill>
                  <a:srgbClr val="000000"/>
                </a:solidFill>
                <a:latin typeface="Helvetica Neue"/>
                <a:ea typeface="Helvetica Neue"/>
                <a:cs typeface="Helvetica Neue"/>
                <a:sym typeface="Helvetica Neue"/>
              </a:rPr>
              <a:t>responsabilité</a:t>
            </a:r>
            <a:r>
              <a:rPr lang="en-US" sz="1800">
                <a:solidFill>
                  <a:srgbClr val="000000"/>
                </a:solidFill>
                <a:latin typeface="Helvetica Neue"/>
                <a:ea typeface="Helvetica Neue"/>
                <a:cs typeface="Helvetica Neue"/>
                <a:sym typeface="Helvetica Neue"/>
              </a:rPr>
              <a:t> du leadership international a </a:t>
            </a:r>
            <a:r>
              <a:rPr lang="en-US" sz="1800" err="1">
                <a:solidFill>
                  <a:srgbClr val="000000"/>
                </a:solidFill>
                <a:latin typeface="Helvetica Neue"/>
                <a:ea typeface="Helvetica Neue"/>
                <a:cs typeface="Helvetica Neue"/>
                <a:sym typeface="Helvetica Neue"/>
              </a:rPr>
              <a:t>été</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transférée</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à</a:t>
            </a:r>
            <a:r>
              <a:rPr lang="en-US" sz="1800">
                <a:solidFill>
                  <a:srgbClr val="000000"/>
                </a:solidFill>
                <a:latin typeface="Helvetica Neue"/>
                <a:ea typeface="Helvetica Neue"/>
                <a:cs typeface="Helvetica Neue"/>
                <a:sym typeface="Helvetica Neue"/>
              </a:rPr>
              <a:t> la </a:t>
            </a:r>
            <a:r>
              <a:rPr lang="en-US" sz="1800" err="1">
                <a:solidFill>
                  <a:srgbClr val="000000"/>
                </a:solidFill>
                <a:latin typeface="Helvetica Neue"/>
                <a:ea typeface="Helvetica Neue"/>
                <a:cs typeface="Helvetica Neue"/>
                <a:sym typeface="Helvetica Neue"/>
              </a:rPr>
              <a:t>Suède</a:t>
            </a:r>
            <a:r>
              <a:rPr lang="en-US" sz="1800">
                <a:solidFill>
                  <a:srgbClr val="000000"/>
                </a:solidFill>
                <a:latin typeface="Helvetica Neue"/>
                <a:ea typeface="Helvetica Neue"/>
                <a:cs typeface="Helvetica Neue"/>
                <a:sym typeface="Helvetica Neue"/>
              </a:rPr>
              <a:t> ;
</a:t>
            </a:r>
            <a:r>
              <a:rPr lang="en-US" sz="1800" err="1">
                <a:solidFill>
                  <a:srgbClr val="000000"/>
                </a:solidFill>
                <a:latin typeface="Helvetica Neue"/>
                <a:ea typeface="Helvetica Neue"/>
                <a:cs typeface="Helvetica Neue"/>
                <a:sym typeface="Helvetica Neue"/>
              </a:rPr>
              <a:t>Blissymbolics</a:t>
            </a:r>
            <a:r>
              <a:rPr lang="en-US" sz="1800">
                <a:solidFill>
                  <a:srgbClr val="000000"/>
                </a:solidFill>
                <a:latin typeface="Helvetica Neue"/>
                <a:ea typeface="Helvetica Neue"/>
                <a:cs typeface="Helvetica Neue"/>
                <a:sym typeface="Helvetica Neue"/>
              </a:rPr>
              <a:t> Communication Institute Canada (BCIC) </a:t>
            </a:r>
            <a:r>
              <a:rPr lang="en-US" sz="1800" err="1">
                <a:solidFill>
                  <a:srgbClr val="000000"/>
                </a:solidFill>
                <a:latin typeface="Helvetica Neue"/>
                <a:ea typeface="Helvetica Neue"/>
                <a:cs typeface="Helvetica Neue"/>
                <a:sym typeface="Helvetica Neue"/>
              </a:rPr>
              <a:t>s’est</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concentré</a:t>
            </a:r>
            <a:r>
              <a:rPr lang="en-US" sz="1800">
                <a:solidFill>
                  <a:srgbClr val="000000"/>
                </a:solidFill>
                <a:latin typeface="Helvetica Neue"/>
                <a:ea typeface="Helvetica Neue"/>
                <a:cs typeface="Helvetica Neue"/>
                <a:sym typeface="Helvetica Neue"/>
              </a:rPr>
              <a:t> sur la prestation de services aux </a:t>
            </a:r>
            <a:r>
              <a:rPr lang="en-US" sz="1800" err="1">
                <a:solidFill>
                  <a:srgbClr val="000000"/>
                </a:solidFill>
                <a:latin typeface="Helvetica Neue"/>
                <a:ea typeface="Helvetica Neue"/>
                <a:cs typeface="Helvetica Neue"/>
                <a:sym typeface="Helvetica Neue"/>
              </a:rPr>
              <a:t>besoins</a:t>
            </a:r>
            <a:r>
              <a:rPr lang="en-US" sz="1800">
                <a:solidFill>
                  <a:srgbClr val="000000"/>
                </a:solidFill>
                <a:latin typeface="Helvetica Neue"/>
                <a:ea typeface="Helvetica Neue"/>
                <a:cs typeface="Helvetica Neue"/>
                <a:sym typeface="Helvetica Neue"/>
              </a:rPr>
              <a:t> des </a:t>
            </a:r>
            <a:r>
              <a:rPr lang="en-US" sz="1800" err="1">
                <a:solidFill>
                  <a:srgbClr val="000000"/>
                </a:solidFill>
                <a:latin typeface="Helvetica Neue"/>
                <a:ea typeface="Helvetica Neue"/>
                <a:cs typeface="Helvetica Neue"/>
                <a:sym typeface="Helvetica Neue"/>
              </a:rPr>
              <a:t>anciens</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élèves</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canadiens</a:t>
            </a:r>
            <a:r>
              <a:rPr lang="en-US" sz="1800">
                <a:solidFill>
                  <a:srgbClr val="000000"/>
                </a:solidFill>
                <a:latin typeface="Helvetica Neue"/>
                <a:ea typeface="Helvetica Neue"/>
                <a:cs typeface="Helvetica Neue"/>
                <a:sym typeface="Helvetica Neue"/>
              </a:rPr>
              <a:t> de Bliss.</a:t>
            </a:r>
            <a:endParaRPr/>
          </a:p>
        </p:txBody>
      </p:sp>
      <p:sp>
        <p:nvSpPr>
          <p:cNvPr id="191" name="Page Number 12"/>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12</a:t>
            </a:fld>
            <a:endParaRPr sz="1000">
              <a:latin typeface="Helvetica Neue"/>
              <a:ea typeface="Helvetica Neue"/>
              <a:cs typeface="Helvetica Neue"/>
              <a:sym typeface="Helvetica Neue"/>
            </a:endParaRPr>
          </a:p>
        </p:txBody>
      </p:sp>
      <p:sp>
        <p:nvSpPr>
          <p:cNvPr id="192" name="Decorative">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208" name="Google Shape;208;p27"/>
          <p:cNvSpPr txBox="1">
            <a:spLocks noGrp="1"/>
          </p:cNvSpPr>
          <p:nvPr>
            <p:ph type="title" idx="4294967295"/>
          </p:nvPr>
        </p:nvSpPr>
        <p:spPr>
          <a:xfrm>
            <a:off x="705574" y="293077"/>
            <a:ext cx="6732173" cy="461635"/>
          </a:xfrm>
          <a:prstGeom prst="rect">
            <a:avLst/>
          </a:prstGeom>
          <a:noFill/>
          <a:ln>
            <a:noFill/>
          </a:ln>
        </p:spPr>
        <p:txBody>
          <a:bodyPr spcFirstLastPara="1" wrap="square" lIns="91425" tIns="91425" rIns="91425" bIns="91425" anchor="t" anchorCtr="0">
            <a:spAutoFit/>
          </a:bodyPr>
          <a:lstStyle/>
          <a:p>
            <a:pPr lvl="0">
              <a:buClr>
                <a:srgbClr val="000000"/>
              </a:buClr>
              <a:buSzPts val="1800"/>
            </a:pPr>
            <a:r>
              <a:rPr lang="en-US" sz="1800" b="1">
                <a:solidFill>
                  <a:schemeClr val="tx1"/>
                </a:solidFill>
              </a:rPr>
              <a:t>Trois sources pour plus </a:t>
            </a:r>
            <a:r>
              <a:rPr lang="en-US" sz="1800" b="1" err="1">
                <a:solidFill>
                  <a:schemeClr val="tx1"/>
                </a:solidFill>
              </a:rPr>
              <a:t>d’informations</a:t>
            </a:r>
            <a:r>
              <a:rPr lang="en-US" sz="1800" b="1">
                <a:solidFill>
                  <a:schemeClr val="tx1"/>
                </a:solidFill>
              </a:rPr>
              <a:t> sur </a:t>
            </a:r>
            <a:r>
              <a:rPr lang="en-US" sz="1800" b="1" err="1">
                <a:solidFill>
                  <a:schemeClr val="tx1"/>
                </a:solidFill>
              </a:rPr>
              <a:t>Blissymbolics</a:t>
            </a:r>
            <a:endParaRPr b="1">
              <a:solidFill>
                <a:schemeClr val="tx1"/>
              </a:solidFill>
            </a:endParaRPr>
          </a:p>
        </p:txBody>
      </p:sp>
      <p:sp>
        <p:nvSpPr>
          <p:cNvPr id="204" name="Google Shape;204;p27"/>
          <p:cNvSpPr txBox="1"/>
          <p:nvPr/>
        </p:nvSpPr>
        <p:spPr>
          <a:xfrm>
            <a:off x="341750" y="866925"/>
            <a:ext cx="431400" cy="350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Arial"/>
                <a:ea typeface="Arial"/>
                <a:cs typeface="Arial"/>
                <a:sym typeface="Arial"/>
              </a:rPr>
              <a:t>1.</a:t>
            </a:r>
            <a:endParaRPr sz="1200" b="0" i="0" u="none" strike="noStrike" cap="none">
              <a:solidFill>
                <a:schemeClr val="dk2"/>
              </a:solidFill>
              <a:latin typeface="Arial"/>
              <a:ea typeface="Arial"/>
              <a:cs typeface="Arial"/>
              <a:sym typeface="Arial"/>
            </a:endParaRPr>
          </a:p>
        </p:txBody>
      </p:sp>
      <p:sp>
        <p:nvSpPr>
          <p:cNvPr id="198" name="Google Shape;198;p27"/>
          <p:cNvSpPr txBox="1"/>
          <p:nvPr/>
        </p:nvSpPr>
        <p:spPr>
          <a:xfrm>
            <a:off x="944950" y="866925"/>
            <a:ext cx="5771400" cy="806700"/>
          </a:xfrm>
          <a:prstGeom prst="rect">
            <a:avLst/>
          </a:prstGeom>
          <a:noFill/>
          <a:ln>
            <a:noFill/>
          </a:ln>
        </p:spPr>
        <p:txBody>
          <a:bodyPr spcFirstLastPara="1" wrap="square" lIns="45700" tIns="45700" rIns="45700" bIns="45700" anchor="t" anchorCtr="0">
            <a:noAutofit/>
          </a:bodyPr>
          <a:lstStyle/>
          <a:p>
            <a:pPr lvl="0">
              <a:buSzPts val="2600"/>
            </a:pPr>
            <a:r>
              <a:rPr lang="en-US" sz="1700" b="1">
                <a:solidFill>
                  <a:srgbClr val="313131"/>
                </a:solidFill>
                <a:latin typeface="Helvetica Neue"/>
                <a:ea typeface="Helvetica Neue"/>
                <a:cs typeface="Helvetica Neue"/>
                <a:sym typeface="Helvetica Neue"/>
              </a:rPr>
              <a:t>M. Symbol Man</a:t>
            </a:r>
          </a:p>
          <a:p>
            <a:pPr lvl="0">
              <a:buSzPts val="2600"/>
            </a:pPr>
            <a:r>
              <a:rPr lang="en-US" sz="1700">
                <a:solidFill>
                  <a:schemeClr val="dk1"/>
                </a:solidFill>
                <a:latin typeface="Helvetica Neue"/>
                <a:ea typeface="Helvetica Neue"/>
                <a:cs typeface="Helvetica Neue"/>
                <a:sym typeface="Helvetica Neue"/>
              </a:rPr>
              <a:t>1974 - Office national du film du Canada et Film Australia</a:t>
            </a:r>
            <a:endParaRPr sz="1700" b="0" i="0" u="none" strike="noStrike" cap="none">
              <a:solidFill>
                <a:srgbClr val="000000"/>
              </a:solidFill>
              <a:latin typeface="Helvetica Neue"/>
              <a:ea typeface="Helvetica Neue"/>
              <a:cs typeface="Helvetica Neue"/>
              <a:sym typeface="Helvetica Neue"/>
            </a:endParaRPr>
          </a:p>
        </p:txBody>
      </p:sp>
      <p:sp>
        <p:nvSpPr>
          <p:cNvPr id="205" name="Google Shape;205;p27"/>
          <p:cNvSpPr txBox="1"/>
          <p:nvPr/>
        </p:nvSpPr>
        <p:spPr>
          <a:xfrm>
            <a:off x="344525" y="1824075"/>
            <a:ext cx="431400" cy="350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Arial"/>
                <a:ea typeface="Arial"/>
                <a:cs typeface="Arial"/>
                <a:sym typeface="Arial"/>
              </a:rPr>
              <a:t>2.</a:t>
            </a:r>
            <a:endParaRPr sz="1200" b="0" i="0" u="none" strike="noStrike" cap="none">
              <a:solidFill>
                <a:schemeClr val="dk2"/>
              </a:solidFill>
              <a:latin typeface="Arial"/>
              <a:ea typeface="Arial"/>
              <a:cs typeface="Arial"/>
              <a:sym typeface="Arial"/>
            </a:endParaRPr>
          </a:p>
        </p:txBody>
      </p:sp>
      <p:sp>
        <p:nvSpPr>
          <p:cNvPr id="199" name="Google Shape;199;p27"/>
          <p:cNvSpPr txBox="1"/>
          <p:nvPr/>
        </p:nvSpPr>
        <p:spPr>
          <a:xfrm>
            <a:off x="944950" y="1771825"/>
            <a:ext cx="5771400" cy="614400"/>
          </a:xfrm>
          <a:prstGeom prst="rect">
            <a:avLst/>
          </a:prstGeom>
          <a:noFill/>
          <a:ln>
            <a:noFill/>
          </a:ln>
        </p:spPr>
        <p:txBody>
          <a:bodyPr spcFirstLastPara="1" wrap="square" lIns="45700" tIns="45700" rIns="45700" bIns="45700" anchor="t" anchorCtr="0">
            <a:noAutofit/>
          </a:bodyPr>
          <a:lstStyle/>
          <a:p>
            <a:pPr lvl="0">
              <a:buSzPts val="2600"/>
            </a:pPr>
            <a:r>
              <a:rPr lang="en-US" sz="1700" b="1">
                <a:solidFill>
                  <a:srgbClr val="313131"/>
                </a:solidFill>
                <a:latin typeface="Helvetica Neue"/>
                <a:ea typeface="Helvetica Neue"/>
                <a:cs typeface="Helvetica Neue"/>
                <a:sym typeface="Helvetica Neue"/>
              </a:rPr>
              <a:t>Au pays des </a:t>
            </a:r>
            <a:r>
              <a:rPr lang="en-US" sz="1700" b="1" err="1">
                <a:solidFill>
                  <a:srgbClr val="313131"/>
                </a:solidFill>
                <a:latin typeface="Helvetica Neue"/>
                <a:ea typeface="Helvetica Neue"/>
                <a:cs typeface="Helvetica Neue"/>
                <a:sym typeface="Helvetica Neue"/>
              </a:rPr>
              <a:t>langues</a:t>
            </a:r>
            <a:r>
              <a:rPr lang="en-US" sz="1700" b="1">
                <a:solidFill>
                  <a:srgbClr val="313131"/>
                </a:solidFill>
                <a:latin typeface="Helvetica Neue"/>
                <a:ea typeface="Helvetica Neue"/>
                <a:cs typeface="Helvetica Neue"/>
                <a:sym typeface="Helvetica Neue"/>
              </a:rPr>
              <a:t> </a:t>
            </a:r>
            <a:r>
              <a:rPr lang="en-US" sz="1700" b="1" err="1">
                <a:solidFill>
                  <a:srgbClr val="313131"/>
                </a:solidFill>
                <a:latin typeface="Helvetica Neue"/>
                <a:ea typeface="Helvetica Neue"/>
                <a:cs typeface="Helvetica Neue"/>
                <a:sym typeface="Helvetica Neue"/>
              </a:rPr>
              <a:t>inventées</a:t>
            </a:r>
            <a:endParaRPr lang="en-US" sz="1700" b="1">
              <a:solidFill>
                <a:srgbClr val="313131"/>
              </a:solidFill>
              <a:latin typeface="Helvetica Neue"/>
              <a:ea typeface="Helvetica Neue"/>
              <a:cs typeface="Helvetica Neue"/>
              <a:sym typeface="Helvetica Neue"/>
            </a:endParaRPr>
          </a:p>
          <a:p>
            <a:pPr lvl="0">
              <a:buSzPts val="2600"/>
            </a:pPr>
            <a:r>
              <a:rPr lang="en-US" sz="1700">
                <a:solidFill>
                  <a:schemeClr val="dk1"/>
                </a:solidFill>
                <a:latin typeface="Helvetica Neue"/>
                <a:ea typeface="Helvetica Neue"/>
                <a:cs typeface="Helvetica Neue"/>
                <a:sym typeface="Helvetica Neue"/>
              </a:rPr>
              <a:t>2009 – Arica Okrent, pp. 151-196.</a:t>
            </a:r>
            <a:endParaRPr sz="1700" b="0" i="0" u="none" strike="noStrike" cap="none">
              <a:solidFill>
                <a:srgbClr val="000000"/>
              </a:solidFill>
              <a:latin typeface="Helvetica Neue"/>
              <a:ea typeface="Helvetica Neue"/>
              <a:cs typeface="Helvetica Neue"/>
              <a:sym typeface="Helvetica Neue"/>
            </a:endParaRPr>
          </a:p>
        </p:txBody>
      </p:sp>
      <p:sp>
        <p:nvSpPr>
          <p:cNvPr id="206" name="Google Shape;206;p27"/>
          <p:cNvSpPr txBox="1"/>
          <p:nvPr/>
        </p:nvSpPr>
        <p:spPr>
          <a:xfrm>
            <a:off x="341750" y="2708650"/>
            <a:ext cx="431400" cy="350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Arial"/>
                <a:ea typeface="Arial"/>
                <a:cs typeface="Arial"/>
                <a:sym typeface="Arial"/>
              </a:rPr>
              <a:t>3.</a:t>
            </a:r>
            <a:endParaRPr sz="1200" b="0" i="0" u="none" strike="noStrike" cap="none">
              <a:solidFill>
                <a:schemeClr val="dk2"/>
              </a:solidFill>
              <a:latin typeface="Arial"/>
              <a:ea typeface="Arial"/>
              <a:cs typeface="Arial"/>
              <a:sym typeface="Arial"/>
            </a:endParaRPr>
          </a:p>
        </p:txBody>
      </p:sp>
      <p:sp>
        <p:nvSpPr>
          <p:cNvPr id="207" name="Google Shape;207;p27"/>
          <p:cNvSpPr txBox="1"/>
          <p:nvPr/>
        </p:nvSpPr>
        <p:spPr>
          <a:xfrm>
            <a:off x="944949" y="2615925"/>
            <a:ext cx="3167678" cy="461635"/>
          </a:xfrm>
          <a:prstGeom prst="rect">
            <a:avLst/>
          </a:prstGeom>
          <a:noFill/>
          <a:ln>
            <a:noFill/>
          </a:ln>
        </p:spPr>
        <p:txBody>
          <a:bodyPr spcFirstLastPara="1" wrap="square" lIns="91425" tIns="91425" rIns="91425" bIns="91425" anchor="t" anchorCtr="0">
            <a:spAutoFit/>
          </a:bodyPr>
          <a:lstStyle/>
          <a:p>
            <a:pPr lvl="0">
              <a:buSzPts val="1800"/>
            </a:pPr>
            <a:r>
              <a:rPr lang="en-US" sz="1800" b="1">
                <a:solidFill>
                  <a:srgbClr val="1F1F1F"/>
                </a:solidFill>
              </a:rPr>
              <a:t>Secrets de </a:t>
            </a:r>
            <a:r>
              <a:rPr lang="en-US" sz="1800" b="1" err="1">
                <a:solidFill>
                  <a:srgbClr val="1F1F1F"/>
                </a:solidFill>
              </a:rPr>
              <a:t>symboles</a:t>
            </a:r>
            <a:endParaRPr sz="1800" b="1" i="0" u="none" strike="noStrike" cap="none">
              <a:solidFill>
                <a:srgbClr val="1F1F1F"/>
              </a:solidFill>
              <a:latin typeface="Arial"/>
              <a:ea typeface="Arial"/>
              <a:cs typeface="Arial"/>
              <a:sym typeface="Arial"/>
            </a:endParaRPr>
          </a:p>
        </p:txBody>
      </p:sp>
      <p:pic>
        <p:nvPicPr>
          <p:cNvPr id="197" name="Google Shape;197;p27" descr="Couverture du livre &quot;Symbol Secrets&quot; de Shirley McNaughton"/>
          <p:cNvPicPr preferRelativeResize="0"/>
          <p:nvPr/>
        </p:nvPicPr>
        <p:blipFill rotWithShape="1">
          <a:blip r:embed="rId3">
            <a:alphaModFix/>
          </a:blip>
          <a:srcRect r="1312" b="2761"/>
          <a:stretch/>
        </p:blipFill>
        <p:spPr>
          <a:xfrm>
            <a:off x="947881" y="3126657"/>
            <a:ext cx="2694600" cy="1659325"/>
          </a:xfrm>
          <a:prstGeom prst="rect">
            <a:avLst/>
          </a:prstGeom>
          <a:noFill/>
          <a:ln>
            <a:noFill/>
          </a:ln>
        </p:spPr>
      </p:pic>
      <p:sp>
        <p:nvSpPr>
          <p:cNvPr id="202" name="Google Shape;202;p27"/>
          <p:cNvSpPr txBox="1"/>
          <p:nvPr/>
        </p:nvSpPr>
        <p:spPr>
          <a:xfrm>
            <a:off x="3639549" y="3981850"/>
            <a:ext cx="3508673" cy="830966"/>
          </a:xfrm>
          <a:prstGeom prst="rect">
            <a:avLst/>
          </a:prstGeom>
          <a:noFill/>
          <a:ln>
            <a:noFill/>
          </a:ln>
        </p:spPr>
        <p:txBody>
          <a:bodyPr spcFirstLastPara="1" wrap="square" lIns="91425" tIns="91425" rIns="91425" bIns="91425" anchor="t" anchorCtr="0">
            <a:spAutoFit/>
          </a:bodyPr>
          <a:lstStyle/>
          <a:p>
            <a:pPr lvl="0">
              <a:buSzPts val="1400"/>
            </a:pPr>
            <a:r>
              <a:rPr lang="en-US" b="1">
                <a:solidFill>
                  <a:schemeClr val="dk2"/>
                </a:solidFill>
              </a:rPr>
              <a:t>Description de </a:t>
            </a:r>
            <a:r>
              <a:rPr lang="en-US" b="1" err="1">
                <a:solidFill>
                  <a:schemeClr val="dk2"/>
                </a:solidFill>
              </a:rPr>
              <a:t>l’image</a:t>
            </a:r>
            <a:r>
              <a:rPr lang="en-US" b="1">
                <a:solidFill>
                  <a:schemeClr val="dk2"/>
                </a:solidFill>
              </a:rPr>
              <a:t> :</a:t>
            </a:r>
          </a:p>
          <a:p>
            <a:pPr lvl="0">
              <a:buSzPts val="1400"/>
            </a:pPr>
            <a:r>
              <a:rPr lang="en-US">
                <a:solidFill>
                  <a:schemeClr val="dk2"/>
                </a:solidFill>
              </a:rPr>
              <a:t>Couverture de livre de 'Symbol Secrets' 
par Shirley McNaughton</a:t>
            </a:r>
            <a:endParaRPr sz="1400" b="0" i="0" u="none" strike="noStrike" cap="none">
              <a:solidFill>
                <a:schemeClr val="dk2"/>
              </a:solidFill>
              <a:latin typeface="Arial"/>
              <a:ea typeface="Arial"/>
              <a:cs typeface="Arial"/>
              <a:sym typeface="Arial"/>
            </a:endParaRPr>
          </a:p>
        </p:txBody>
      </p:sp>
      <p:sp>
        <p:nvSpPr>
          <p:cNvPr id="200" name="Google Shape;200;p27"/>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13</a:t>
            </a:fld>
            <a:endParaRPr sz="1000">
              <a:latin typeface="Helvetica Neue"/>
              <a:ea typeface="Helvetica Neue"/>
              <a:cs typeface="Helvetica Neue"/>
              <a:sym typeface="Helvetica Neue"/>
            </a:endParaRPr>
          </a:p>
        </p:txBody>
      </p:sp>
      <p:sp>
        <p:nvSpPr>
          <p:cNvPr id="203" name="Google Shape;203;p27">
            <a:extLst>
              <a:ext uri="{C183D7F6-B498-43B3-948B-1728B52AA6E4}">
                <adec:decorative xmlns:adec="http://schemas.microsoft.com/office/drawing/2017/decorative" val="1"/>
              </a:ext>
            </a:extLst>
          </p:cNvPr>
          <p:cNvSpPr/>
          <p:nvPr/>
        </p:nvSpPr>
        <p:spPr>
          <a:xfrm>
            <a:off x="705575" y="866925"/>
            <a:ext cx="14100" cy="39210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201" name="Google Shape;201;p27">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5" name="Google Shape;87;p17">
            <a:extLst>
              <a:ext uri="{FF2B5EF4-FFF2-40B4-BE49-F238E27FC236}">
                <a16:creationId xmlns:a16="http://schemas.microsoft.com/office/drawing/2014/main" id="{3B3479BD-6588-14CF-7C30-8A640A94BF34}"/>
              </a:ext>
            </a:extLst>
          </p:cNvPr>
          <p:cNvSpPr txBox="1">
            <a:spLocks noGrp="1"/>
          </p:cNvSpPr>
          <p:nvPr>
            <p:ph type="title" idx="4294967295"/>
          </p:nvPr>
        </p:nvSpPr>
        <p:spPr>
          <a:xfrm>
            <a:off x="381000" y="374460"/>
            <a:ext cx="6808714" cy="73863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lvl="0">
              <a:buClr>
                <a:srgbClr val="000000"/>
              </a:buClr>
              <a:buSzPts val="7200"/>
              <a:defRPr/>
            </a:pPr>
            <a:r>
              <a:rPr lang="en-US" sz="3600" b="1">
                <a:solidFill>
                  <a:srgbClr val="313131"/>
                </a:solidFill>
                <a:latin typeface="Helvetica Neue"/>
                <a:sym typeface="Helvetica Neue"/>
              </a:rPr>
              <a:t>Question n. 1</a:t>
            </a:r>
            <a:endParaRPr kumimoji="0" lang="en-US" sz="3600" b="0" i="0" u="none" strike="noStrike" kern="0" cap="none" spc="0" normalizeH="0" baseline="0" noProof="0">
              <a:ln>
                <a:noFill/>
              </a:ln>
              <a:solidFill>
                <a:schemeClr val="dk1"/>
              </a:solidFill>
              <a:effectLst/>
              <a:uLnTx/>
              <a:uFillTx/>
              <a:latin typeface="Arial"/>
              <a:ea typeface="Arial"/>
              <a:cs typeface="Arial"/>
              <a:sym typeface="Arial"/>
            </a:endParaRPr>
          </a:p>
        </p:txBody>
      </p:sp>
      <p:sp>
        <p:nvSpPr>
          <p:cNvPr id="217" name="Google Shape;217;p28"/>
          <p:cNvSpPr txBox="1"/>
          <p:nvPr/>
        </p:nvSpPr>
        <p:spPr>
          <a:xfrm>
            <a:off x="474733" y="1284793"/>
            <a:ext cx="7786027" cy="1569630"/>
          </a:xfrm>
          <a:prstGeom prst="rect">
            <a:avLst/>
          </a:prstGeom>
          <a:noFill/>
          <a:ln>
            <a:noFill/>
          </a:ln>
        </p:spPr>
        <p:txBody>
          <a:bodyPr spcFirstLastPara="1" wrap="square" lIns="91425" tIns="91425" rIns="91425" bIns="91425" anchor="t" anchorCtr="0">
            <a:spAutoFit/>
          </a:bodyPr>
          <a:lstStyle/>
          <a:p>
            <a:pPr lvl="0">
              <a:buSzPts val="1800"/>
            </a:pPr>
            <a:r>
              <a:rPr lang="en-US" sz="1800" err="1">
                <a:solidFill>
                  <a:schemeClr val="dk2"/>
                </a:solidFill>
                <a:latin typeface="Helvetica Neue"/>
                <a:ea typeface="Helvetica Neue"/>
                <a:cs typeface="Helvetica Neue"/>
                <a:sym typeface="Helvetica Neue"/>
              </a:rPr>
              <a:t>Pourriez-vous</a:t>
            </a:r>
            <a:r>
              <a:rPr lang="en-US" sz="1800">
                <a:solidFill>
                  <a:schemeClr val="dk2"/>
                </a:solidFill>
                <a:latin typeface="Helvetica Neue"/>
                <a:ea typeface="Helvetica Neue"/>
                <a:cs typeface="Helvetica Neue"/>
                <a:sym typeface="Helvetica Neue"/>
              </a:rPr>
              <a:t> </a:t>
            </a:r>
            <a:r>
              <a:rPr lang="en-US" sz="1800" err="1">
                <a:solidFill>
                  <a:schemeClr val="dk2"/>
                </a:solidFill>
                <a:latin typeface="Helvetica Neue"/>
                <a:ea typeface="Helvetica Neue"/>
                <a:cs typeface="Helvetica Neue"/>
                <a:sym typeface="Helvetica Neue"/>
              </a:rPr>
              <a:t>présenter</a:t>
            </a:r>
            <a:r>
              <a:rPr lang="en-US" sz="1800">
                <a:solidFill>
                  <a:schemeClr val="dk2"/>
                </a:solidFill>
                <a:latin typeface="Helvetica Neue"/>
                <a:ea typeface="Helvetica Neue"/>
                <a:cs typeface="Helvetica Neue"/>
                <a:sym typeface="Helvetica Neue"/>
              </a:rPr>
              <a:t> </a:t>
            </a:r>
            <a:r>
              <a:rPr lang="en-US" sz="1800" err="1">
                <a:solidFill>
                  <a:schemeClr val="dk2"/>
                </a:solidFill>
                <a:latin typeface="Helvetica Neue"/>
                <a:ea typeface="Helvetica Neue"/>
                <a:cs typeface="Helvetica Neue"/>
                <a:sym typeface="Helvetica Neue"/>
              </a:rPr>
              <a:t>Blissymbolics</a:t>
            </a:r>
            <a:r>
              <a:rPr lang="en-US" sz="1800">
                <a:solidFill>
                  <a:schemeClr val="dk2"/>
                </a:solidFill>
                <a:latin typeface="Helvetica Neue"/>
                <a:ea typeface="Helvetica Neue"/>
                <a:cs typeface="Helvetica Neue"/>
                <a:sym typeface="Helvetica Neue"/>
              </a:rPr>
              <a:t> </a:t>
            </a:r>
            <a:r>
              <a:rPr lang="en-US" sz="1800" err="1">
                <a:solidFill>
                  <a:schemeClr val="dk2"/>
                </a:solidFill>
                <a:latin typeface="Helvetica Neue"/>
                <a:ea typeface="Helvetica Neue"/>
                <a:cs typeface="Helvetica Neue"/>
                <a:sym typeface="Helvetica Neue"/>
              </a:rPr>
              <a:t>à</a:t>
            </a:r>
            <a:r>
              <a:rPr lang="en-US" sz="1800">
                <a:solidFill>
                  <a:schemeClr val="dk2"/>
                </a:solidFill>
                <a:latin typeface="Helvetica Neue"/>
                <a:ea typeface="Helvetica Neue"/>
                <a:cs typeface="Helvetica Neue"/>
                <a:sym typeface="Helvetica Neue"/>
              </a:rPr>
              <a:t> </a:t>
            </a:r>
            <a:r>
              <a:rPr lang="en-US" sz="1800" err="1">
                <a:solidFill>
                  <a:schemeClr val="dk2"/>
                </a:solidFill>
                <a:latin typeface="Helvetica Neue"/>
                <a:ea typeface="Helvetica Neue"/>
                <a:cs typeface="Helvetica Neue"/>
                <a:sym typeface="Helvetica Neue"/>
              </a:rPr>
              <a:t>nos</a:t>
            </a:r>
            <a:r>
              <a:rPr lang="en-US" sz="1800">
                <a:solidFill>
                  <a:schemeClr val="dk2"/>
                </a:solidFill>
                <a:latin typeface="Helvetica Neue"/>
                <a:ea typeface="Helvetica Neue"/>
                <a:cs typeface="Helvetica Neue"/>
                <a:sym typeface="Helvetica Neue"/>
              </a:rPr>
              <a:t> participants et </a:t>
            </a:r>
            <a:r>
              <a:rPr lang="en-US" sz="1800" err="1">
                <a:solidFill>
                  <a:schemeClr val="dk2"/>
                </a:solidFill>
                <a:latin typeface="Helvetica Neue"/>
                <a:ea typeface="Helvetica Neue"/>
                <a:cs typeface="Helvetica Neue"/>
                <a:sym typeface="Helvetica Neue"/>
              </a:rPr>
              <a:t>partager</a:t>
            </a:r>
            <a:r>
              <a:rPr lang="en-US" sz="1800">
                <a:solidFill>
                  <a:schemeClr val="dk2"/>
                </a:solidFill>
                <a:latin typeface="Helvetica Neue"/>
                <a:ea typeface="Helvetica Neue"/>
                <a:cs typeface="Helvetica Neue"/>
                <a:sym typeface="Helvetica Neue"/>
              </a:rPr>
              <a:t> </a:t>
            </a:r>
            <a:r>
              <a:rPr lang="en-US" sz="1800" err="1">
                <a:solidFill>
                  <a:schemeClr val="dk2"/>
                </a:solidFill>
                <a:latin typeface="Helvetica Neue"/>
                <a:ea typeface="Helvetica Neue"/>
                <a:cs typeface="Helvetica Neue"/>
                <a:sym typeface="Helvetica Neue"/>
              </a:rPr>
              <a:t>votre</a:t>
            </a:r>
            <a:r>
              <a:rPr lang="en-US" sz="1800">
                <a:solidFill>
                  <a:schemeClr val="dk2"/>
                </a:solidFill>
                <a:latin typeface="Helvetica Neue"/>
                <a:ea typeface="Helvetica Neue"/>
                <a:cs typeface="Helvetica Neue"/>
                <a:sym typeface="Helvetica Neue"/>
              </a:rPr>
              <a:t> </a:t>
            </a:r>
            <a:r>
              <a:rPr lang="en-US" sz="1800" err="1">
                <a:solidFill>
                  <a:schemeClr val="dk2"/>
                </a:solidFill>
                <a:latin typeface="Helvetica Neue"/>
                <a:ea typeface="Helvetica Neue"/>
                <a:cs typeface="Helvetica Neue"/>
                <a:sym typeface="Helvetica Neue"/>
              </a:rPr>
              <a:t>expérience</a:t>
            </a:r>
            <a:r>
              <a:rPr lang="en-US" sz="1800">
                <a:solidFill>
                  <a:schemeClr val="dk2"/>
                </a:solidFill>
                <a:latin typeface="Helvetica Neue"/>
                <a:ea typeface="Helvetica Neue"/>
                <a:cs typeface="Helvetica Neue"/>
                <a:sym typeface="Helvetica Neue"/>
              </a:rPr>
              <a:t> </a:t>
            </a:r>
            <a:r>
              <a:rPr lang="en-US" sz="1800" err="1">
                <a:solidFill>
                  <a:schemeClr val="dk2"/>
                </a:solidFill>
                <a:latin typeface="Helvetica Neue"/>
                <a:ea typeface="Helvetica Neue"/>
                <a:cs typeface="Helvetica Neue"/>
                <a:sym typeface="Helvetica Neue"/>
              </a:rPr>
              <a:t>d’enseignement</a:t>
            </a:r>
            <a:r>
              <a:rPr lang="en-US" sz="1800">
                <a:solidFill>
                  <a:schemeClr val="dk2"/>
                </a:solidFill>
                <a:latin typeface="Helvetica Neue"/>
                <a:ea typeface="Helvetica Neue"/>
                <a:cs typeface="Helvetica Neue"/>
                <a:sym typeface="Helvetica Neue"/>
              </a:rPr>
              <a:t> aux enfants </a:t>
            </a:r>
            <a:r>
              <a:rPr lang="en-US" sz="1800" err="1">
                <a:solidFill>
                  <a:schemeClr val="dk2"/>
                </a:solidFill>
                <a:latin typeface="Helvetica Neue"/>
                <a:ea typeface="Helvetica Neue"/>
                <a:cs typeface="Helvetica Neue"/>
                <a:sym typeface="Helvetica Neue"/>
              </a:rPr>
              <a:t>atteints</a:t>
            </a:r>
            <a:r>
              <a:rPr lang="en-US" sz="1800">
                <a:solidFill>
                  <a:schemeClr val="dk2"/>
                </a:solidFill>
                <a:latin typeface="Helvetica Neue"/>
                <a:ea typeface="Helvetica Neue"/>
                <a:cs typeface="Helvetica Neue"/>
                <a:sym typeface="Helvetica Neue"/>
              </a:rPr>
              <a:t> de </a:t>
            </a:r>
            <a:r>
              <a:rPr lang="en-US" sz="1800" err="1">
                <a:solidFill>
                  <a:schemeClr val="dk2"/>
                </a:solidFill>
                <a:latin typeface="Helvetica Neue"/>
                <a:ea typeface="Helvetica Neue"/>
                <a:cs typeface="Helvetica Neue"/>
                <a:sym typeface="Helvetica Neue"/>
              </a:rPr>
              <a:t>paralysie</a:t>
            </a:r>
            <a:r>
              <a:rPr lang="en-US" sz="1800">
                <a:solidFill>
                  <a:schemeClr val="dk2"/>
                </a:solidFill>
                <a:latin typeface="Helvetica Neue"/>
                <a:ea typeface="Helvetica Neue"/>
                <a:cs typeface="Helvetica Neue"/>
                <a:sym typeface="Helvetica Neue"/>
              </a:rPr>
              <a:t> </a:t>
            </a:r>
            <a:r>
              <a:rPr lang="en-US" sz="1800" err="1">
                <a:solidFill>
                  <a:schemeClr val="dk2"/>
                </a:solidFill>
                <a:latin typeface="Helvetica Neue"/>
                <a:ea typeface="Helvetica Neue"/>
                <a:cs typeface="Helvetica Neue"/>
                <a:sym typeface="Helvetica Neue"/>
              </a:rPr>
              <a:t>cérébrale</a:t>
            </a:r>
            <a:r>
              <a:rPr lang="en-US" sz="1800">
                <a:solidFill>
                  <a:schemeClr val="dk2"/>
                </a:solidFill>
                <a:latin typeface="Helvetica Neue"/>
                <a:ea typeface="Helvetica Neue"/>
                <a:cs typeface="Helvetica Neue"/>
                <a:sym typeface="Helvetica Neue"/>
              </a:rPr>
              <a:t> ?
</a:t>
            </a:r>
            <a:r>
              <a:rPr lang="en-US" sz="1800" err="1">
                <a:solidFill>
                  <a:schemeClr val="dk2"/>
                </a:solidFill>
                <a:latin typeface="Helvetica Neue"/>
                <a:ea typeface="Helvetica Neue"/>
                <a:cs typeface="Helvetica Neue"/>
                <a:sym typeface="Helvetica Neue"/>
              </a:rPr>
              <a:t>Veuillez</a:t>
            </a:r>
            <a:r>
              <a:rPr lang="en-US" sz="1800">
                <a:solidFill>
                  <a:schemeClr val="dk2"/>
                </a:solidFill>
                <a:latin typeface="Helvetica Neue"/>
                <a:ea typeface="Helvetica Neue"/>
                <a:cs typeface="Helvetica Neue"/>
                <a:sym typeface="Helvetica Neue"/>
              </a:rPr>
              <a:t> nous dire comment </a:t>
            </a:r>
            <a:r>
              <a:rPr lang="en-US" sz="1800" err="1">
                <a:solidFill>
                  <a:schemeClr val="dk2"/>
                </a:solidFill>
                <a:latin typeface="Helvetica Neue"/>
                <a:ea typeface="Helvetica Neue"/>
                <a:cs typeface="Helvetica Neue"/>
                <a:sym typeface="Helvetica Neue"/>
              </a:rPr>
              <a:t>vous</a:t>
            </a:r>
            <a:r>
              <a:rPr lang="en-US" sz="1800">
                <a:solidFill>
                  <a:schemeClr val="dk2"/>
                </a:solidFill>
                <a:latin typeface="Helvetica Neue"/>
                <a:ea typeface="Helvetica Neue"/>
                <a:cs typeface="Helvetica Neue"/>
                <a:sym typeface="Helvetica Neue"/>
              </a:rPr>
              <a:t> </a:t>
            </a:r>
            <a:r>
              <a:rPr lang="en-US" sz="1800" err="1">
                <a:solidFill>
                  <a:schemeClr val="dk2"/>
                </a:solidFill>
                <a:latin typeface="Helvetica Neue"/>
                <a:ea typeface="Helvetica Neue"/>
                <a:cs typeface="Helvetica Neue"/>
                <a:sym typeface="Helvetica Neue"/>
              </a:rPr>
              <a:t>croyez</a:t>
            </a:r>
            <a:r>
              <a:rPr lang="en-US" sz="1800">
                <a:solidFill>
                  <a:schemeClr val="dk2"/>
                </a:solidFill>
                <a:latin typeface="Helvetica Neue"/>
                <a:ea typeface="Helvetica Neue"/>
                <a:cs typeface="Helvetica Neue"/>
                <a:sym typeface="Helvetica Neue"/>
              </a:rPr>
              <a:t> que Bliss </a:t>
            </a:r>
            <a:r>
              <a:rPr lang="en-US" sz="1800" err="1">
                <a:solidFill>
                  <a:schemeClr val="dk2"/>
                </a:solidFill>
                <a:latin typeface="Helvetica Neue"/>
                <a:ea typeface="Helvetica Neue"/>
                <a:cs typeface="Helvetica Neue"/>
                <a:sym typeface="Helvetica Neue"/>
              </a:rPr>
              <a:t>peut</a:t>
            </a:r>
            <a:r>
              <a:rPr lang="en-US" sz="1800">
                <a:solidFill>
                  <a:schemeClr val="dk2"/>
                </a:solidFill>
                <a:latin typeface="Helvetica Neue"/>
                <a:ea typeface="Helvetica Neue"/>
                <a:cs typeface="Helvetica Neue"/>
                <a:sym typeface="Helvetica Neue"/>
              </a:rPr>
              <a:t> aider les enfants dans </a:t>
            </a:r>
            <a:r>
              <a:rPr lang="en-US" sz="1800" err="1">
                <a:solidFill>
                  <a:schemeClr val="dk2"/>
                </a:solidFill>
                <a:latin typeface="Helvetica Neue"/>
                <a:ea typeface="Helvetica Neue"/>
                <a:cs typeface="Helvetica Neue"/>
                <a:sym typeface="Helvetica Neue"/>
              </a:rPr>
              <a:t>leur</a:t>
            </a:r>
            <a:r>
              <a:rPr lang="en-US" sz="1800">
                <a:solidFill>
                  <a:schemeClr val="dk2"/>
                </a:solidFill>
                <a:latin typeface="Helvetica Neue"/>
                <a:ea typeface="Helvetica Neue"/>
                <a:cs typeface="Helvetica Neue"/>
                <a:sym typeface="Helvetica Neue"/>
              </a:rPr>
              <a:t> </a:t>
            </a:r>
            <a:r>
              <a:rPr lang="en-US" sz="1800" err="1">
                <a:solidFill>
                  <a:schemeClr val="dk2"/>
                </a:solidFill>
                <a:latin typeface="Helvetica Neue"/>
                <a:ea typeface="Helvetica Neue"/>
                <a:cs typeface="Helvetica Neue"/>
                <a:sym typeface="Helvetica Neue"/>
              </a:rPr>
              <a:t>développement</a:t>
            </a:r>
            <a:r>
              <a:rPr lang="en-US" sz="1800">
                <a:solidFill>
                  <a:schemeClr val="dk2"/>
                </a:solidFill>
                <a:latin typeface="Helvetica Neue"/>
                <a:ea typeface="Helvetica Neue"/>
                <a:cs typeface="Helvetica Neue"/>
                <a:sym typeface="Helvetica Neue"/>
              </a:rPr>
              <a:t> </a:t>
            </a:r>
            <a:r>
              <a:rPr lang="en-US" sz="1800" err="1">
                <a:solidFill>
                  <a:schemeClr val="dk2"/>
                </a:solidFill>
                <a:latin typeface="Helvetica Neue"/>
                <a:ea typeface="Helvetica Neue"/>
                <a:cs typeface="Helvetica Neue"/>
                <a:sym typeface="Helvetica Neue"/>
              </a:rPr>
              <a:t>cognitif</a:t>
            </a:r>
            <a:r>
              <a:rPr lang="en-US" sz="1800">
                <a:solidFill>
                  <a:schemeClr val="dk2"/>
                </a:solidFill>
                <a:latin typeface="Helvetica Neue"/>
                <a:ea typeface="Helvetica Neue"/>
                <a:cs typeface="Helvetica Neue"/>
                <a:sym typeface="Helvetica Neue"/>
              </a:rPr>
              <a:t>, </a:t>
            </a:r>
            <a:r>
              <a:rPr lang="en-US" sz="1800" err="1">
                <a:solidFill>
                  <a:schemeClr val="dk2"/>
                </a:solidFill>
                <a:latin typeface="Helvetica Neue"/>
                <a:ea typeface="Helvetica Neue"/>
                <a:cs typeface="Helvetica Neue"/>
                <a:sym typeface="Helvetica Neue"/>
              </a:rPr>
              <a:t>langagir</a:t>
            </a:r>
            <a:r>
              <a:rPr lang="en-US" sz="1800">
                <a:solidFill>
                  <a:schemeClr val="dk2"/>
                </a:solidFill>
                <a:latin typeface="Helvetica Neue"/>
                <a:ea typeface="Helvetica Neue"/>
                <a:cs typeface="Helvetica Neue"/>
                <a:sym typeface="Helvetica Neue"/>
              </a:rPr>
              <a:t> et social, et dans </a:t>
            </a:r>
            <a:r>
              <a:rPr lang="en-US" sz="1800" err="1">
                <a:solidFill>
                  <a:schemeClr val="dk2"/>
                </a:solidFill>
                <a:latin typeface="Helvetica Neue"/>
                <a:ea typeface="Helvetica Neue"/>
                <a:cs typeface="Helvetica Neue"/>
                <a:sym typeface="Helvetica Neue"/>
              </a:rPr>
              <a:t>leur</a:t>
            </a:r>
            <a:r>
              <a:rPr lang="en-US" sz="1800">
                <a:solidFill>
                  <a:schemeClr val="dk2"/>
                </a:solidFill>
                <a:latin typeface="Helvetica Neue"/>
                <a:ea typeface="Helvetica Neue"/>
                <a:cs typeface="Helvetica Neue"/>
                <a:sym typeface="Helvetica Neue"/>
              </a:rPr>
              <a:t> acquisition de </a:t>
            </a:r>
            <a:r>
              <a:rPr lang="en-US" sz="1800" err="1">
                <a:solidFill>
                  <a:schemeClr val="dk2"/>
                </a:solidFill>
                <a:latin typeface="Helvetica Neue"/>
                <a:ea typeface="Helvetica Neue"/>
                <a:cs typeface="Helvetica Neue"/>
                <a:sym typeface="Helvetica Neue"/>
              </a:rPr>
              <a:t>l’alphabétisation</a:t>
            </a:r>
            <a:r>
              <a:rPr lang="en-US" sz="1800">
                <a:solidFill>
                  <a:schemeClr val="dk2"/>
                </a:solidFill>
                <a:latin typeface="Helvetica Neue"/>
                <a:ea typeface="Helvetica Neue"/>
                <a:cs typeface="Helvetica Neue"/>
                <a:sym typeface="Helvetica Neue"/>
              </a:rPr>
              <a:t>.</a:t>
            </a:r>
            <a:endParaRPr sz="1800" b="0" i="0" u="none" strike="noStrike" cap="none">
              <a:solidFill>
                <a:schemeClr val="dk2"/>
              </a:solidFill>
              <a:latin typeface="Helvetica Neue"/>
              <a:ea typeface="Helvetica Neue"/>
              <a:cs typeface="Helvetica Neue"/>
              <a:sym typeface="Helvetica Neue"/>
            </a:endParaRPr>
          </a:p>
        </p:txBody>
      </p:sp>
      <p:sp>
        <p:nvSpPr>
          <p:cNvPr id="214" name="Google Shape;214;p28"/>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14</a:t>
            </a:fld>
            <a:endParaRPr sz="1000">
              <a:latin typeface="Helvetica Neue"/>
              <a:ea typeface="Helvetica Neue"/>
              <a:cs typeface="Helvetica Neue"/>
              <a:sym typeface="Helvetica Neue"/>
            </a:endParaRPr>
          </a:p>
        </p:txBody>
      </p:sp>
      <p:sp>
        <p:nvSpPr>
          <p:cNvPr id="213" name="Google Shape;213;p28">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7" name="Google Shape;88;p17">
            <a:extLst>
              <a:ext uri="{FF2B5EF4-FFF2-40B4-BE49-F238E27FC236}">
                <a16:creationId xmlns:a16="http://schemas.microsoft.com/office/drawing/2014/main" id="{1770651E-E7DA-D574-15E2-998D479EC271}"/>
              </a:ext>
              <a:ext uri="{C183D7F6-B498-43B3-948B-1728B52AA6E4}">
                <adec:decorative xmlns:adec="http://schemas.microsoft.com/office/drawing/2017/decorative" val="1"/>
              </a:ext>
            </a:extLst>
          </p:cNvPr>
          <p:cNvSpPr/>
          <p:nvPr/>
        </p:nvSpPr>
        <p:spPr>
          <a:xfrm rot="5400000">
            <a:off x="1514775" y="48989"/>
            <a:ext cx="30900" cy="2097307"/>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7" name="Google Shape;227;p29"/>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lvl="0">
              <a:buSzPct val="111111"/>
            </a:pPr>
            <a:r>
              <a:rPr lang="en-US" b="1" err="1">
                <a:solidFill>
                  <a:schemeClr val="tx1"/>
                </a:solidFill>
                <a:latin typeface="Helvetica Neue"/>
                <a:ea typeface="Helvetica Neue"/>
                <a:cs typeface="Helvetica Neue"/>
                <a:sym typeface="Helvetica Neue"/>
              </a:rPr>
              <a:t>Comprendre</a:t>
            </a:r>
            <a:r>
              <a:rPr lang="en-US" b="1">
                <a:solidFill>
                  <a:schemeClr val="tx1"/>
                </a:solidFill>
                <a:latin typeface="Helvetica Neue"/>
                <a:ea typeface="Helvetica Neue"/>
                <a:cs typeface="Helvetica Neue"/>
                <a:sym typeface="Helvetica Neue"/>
              </a:rPr>
              <a:t> les concepts de base</a:t>
            </a:r>
            <a:endParaRPr lang="en-US">
              <a:solidFill>
                <a:schemeClr val="tx1"/>
              </a:solidFill>
            </a:endParaRPr>
          </a:p>
        </p:txBody>
      </p:sp>
      <p:pic>
        <p:nvPicPr>
          <p:cNvPr id="224" name="Google Shape;224;p29" descr="Le diagramme décrit comment les mots sont formés et compris dans Blissymbolics. Un point d'interrogation dans un carré se lit comme Réponse. Un point d'interrogation dans un carré ouvert par le haut se lit comme une question ouverte. "/>
          <p:cNvPicPr preferRelativeResize="0"/>
          <p:nvPr/>
        </p:nvPicPr>
        <p:blipFill rotWithShape="1">
          <a:blip r:embed="rId3">
            <a:alphaModFix/>
          </a:blip>
          <a:srcRect/>
          <a:stretch/>
        </p:blipFill>
        <p:spPr>
          <a:xfrm>
            <a:off x="619275" y="1017188"/>
            <a:ext cx="6451225" cy="4006063"/>
          </a:xfrm>
          <a:prstGeom prst="rect">
            <a:avLst/>
          </a:prstGeom>
          <a:noFill/>
          <a:ln>
            <a:noFill/>
          </a:ln>
        </p:spPr>
      </p:pic>
      <p:sp>
        <p:nvSpPr>
          <p:cNvPr id="226" name="Google Shape;226;p29"/>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15</a:t>
            </a:fld>
            <a:endParaRPr sz="1000">
              <a:latin typeface="Helvetica Neue"/>
              <a:ea typeface="Helvetica Neue"/>
              <a:cs typeface="Helvetica Neue"/>
              <a:sym typeface="Helvetica Neue"/>
            </a:endParaRPr>
          </a:p>
        </p:txBody>
      </p:sp>
      <p:sp>
        <p:nvSpPr>
          <p:cNvPr id="225" name="Google Shape;225;p29">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0"/>
          <p:cNvSpPr txBox="1">
            <a:spLocks noGrp="1"/>
          </p:cNvSpPr>
          <p:nvPr>
            <p:ph type="title" idx="4294967295"/>
          </p:nvPr>
        </p:nvSpPr>
        <p:spPr>
          <a:xfrm>
            <a:off x="608525" y="482675"/>
            <a:ext cx="4112700" cy="646500"/>
          </a:xfrm>
          <a:prstGeom prst="rect">
            <a:avLst/>
          </a:prstGeom>
          <a:noFill/>
          <a:ln>
            <a:noFill/>
          </a:ln>
        </p:spPr>
        <p:txBody>
          <a:bodyPr spcFirstLastPara="1" wrap="square" lIns="45700" tIns="45700" rIns="45700" bIns="45700" anchor="t" anchorCtr="0">
            <a:spAutoFit/>
          </a:bodyPr>
          <a:lstStyle/>
          <a:p>
            <a:pPr lvl="0">
              <a:buClr>
                <a:srgbClr val="000000"/>
              </a:buClr>
              <a:buSzPts val="4000"/>
            </a:pPr>
            <a:r>
              <a:rPr lang="en-US" sz="1800" err="1">
                <a:latin typeface="Helvetica Neue"/>
                <a:ea typeface="Helvetica Neue"/>
                <a:cs typeface="Helvetica Neue"/>
                <a:sym typeface="Helvetica Neue"/>
              </a:rPr>
              <a:t>Voici</a:t>
            </a:r>
            <a:r>
              <a:rPr lang="en-US" sz="1800">
                <a:latin typeface="Helvetica Neue"/>
                <a:ea typeface="Helvetica Neue"/>
                <a:cs typeface="Helvetica Neue"/>
                <a:sym typeface="Helvetica Neue"/>
              </a:rPr>
              <a:t> les </a:t>
            </a:r>
            <a:r>
              <a:rPr lang="en-US" sz="1800" err="1">
                <a:latin typeface="Helvetica Neue"/>
                <a:ea typeface="Helvetica Neue"/>
                <a:cs typeface="Helvetica Neue"/>
                <a:sym typeface="Helvetica Neue"/>
              </a:rPr>
              <a:t>personnages</a:t>
            </a:r>
            <a:r>
              <a:rPr lang="en-US" sz="1800">
                <a:latin typeface="Helvetica Neue"/>
                <a:ea typeface="Helvetica Neue"/>
                <a:cs typeface="Helvetica Neue"/>
                <a:sym typeface="Helvetica Neue"/>
              </a:rPr>
              <a:t> de Bliss dans le 
Bliss-mot pour </a:t>
            </a:r>
            <a:r>
              <a:rPr lang="en-US" sz="1800" err="1">
                <a:latin typeface="Helvetica Neue"/>
                <a:ea typeface="Helvetica Neue"/>
                <a:cs typeface="Helvetica Neue"/>
                <a:sym typeface="Helvetica Neue"/>
              </a:rPr>
              <a:t>l’école</a:t>
            </a:r>
            <a:endParaRPr/>
          </a:p>
        </p:txBody>
      </p:sp>
      <p:pic>
        <p:nvPicPr>
          <p:cNvPr id="233" name="Google Shape;233;p30" descr="Construire en Blissymbolics"/>
          <p:cNvPicPr preferRelativeResize="0"/>
          <p:nvPr/>
        </p:nvPicPr>
        <p:blipFill rotWithShape="1">
          <a:blip r:embed="rId3">
            <a:alphaModFix/>
          </a:blip>
          <a:srcRect t="23640" r="14229"/>
          <a:stretch/>
        </p:blipFill>
        <p:spPr>
          <a:xfrm>
            <a:off x="461475" y="1324288"/>
            <a:ext cx="1161671" cy="957025"/>
          </a:xfrm>
          <a:prstGeom prst="rect">
            <a:avLst/>
          </a:prstGeom>
          <a:noFill/>
          <a:ln>
            <a:noFill/>
          </a:ln>
        </p:spPr>
      </p:pic>
      <p:sp>
        <p:nvSpPr>
          <p:cNvPr id="234" name="Google Shape;234;p30"/>
          <p:cNvSpPr txBox="1"/>
          <p:nvPr/>
        </p:nvSpPr>
        <p:spPr>
          <a:xfrm>
            <a:off x="593932" y="2216591"/>
            <a:ext cx="1099500" cy="323100"/>
          </a:xfrm>
          <a:prstGeom prst="rect">
            <a:avLst/>
          </a:prstGeom>
          <a:noFill/>
          <a:ln>
            <a:noFill/>
          </a:ln>
        </p:spPr>
        <p:txBody>
          <a:bodyPr spcFirstLastPara="1" wrap="square" lIns="45700" tIns="45700" rIns="45700" bIns="45700" anchor="t" anchorCtr="0">
            <a:spAutoFit/>
          </a:bodyPr>
          <a:lstStyle/>
          <a:p>
            <a:pPr lvl="0" algn="ctr">
              <a:buSzPts val="2400"/>
            </a:pPr>
            <a:r>
              <a:rPr lang="en-US" sz="1500" err="1">
                <a:latin typeface="Helvetica Neue"/>
                <a:ea typeface="Helvetica Neue"/>
                <a:cs typeface="Helvetica Neue"/>
                <a:sym typeface="Helvetica Neue"/>
              </a:rPr>
              <a:t>Bâtiment</a:t>
            </a:r>
            <a:endParaRPr sz="1500" b="0" i="0" u="none" strike="noStrike" cap="none">
              <a:solidFill>
                <a:srgbClr val="000000"/>
              </a:solidFill>
              <a:latin typeface="Helvetica Neue"/>
              <a:ea typeface="Helvetica Neue"/>
              <a:cs typeface="Helvetica Neue"/>
              <a:sym typeface="Helvetica Neue"/>
            </a:endParaRPr>
          </a:p>
        </p:txBody>
      </p:sp>
      <p:pic>
        <p:nvPicPr>
          <p:cNvPr id="235" name="Google Shape;235;p30" descr="Le don dans Blissymbolics qui est représenté par une flèche sortant d'un vaisseau semi-circulaire. "/>
          <p:cNvPicPr preferRelativeResize="0"/>
          <p:nvPr/>
        </p:nvPicPr>
        <p:blipFill rotWithShape="1">
          <a:blip r:embed="rId4">
            <a:alphaModFix/>
          </a:blip>
          <a:srcRect t="33691"/>
          <a:stretch/>
        </p:blipFill>
        <p:spPr>
          <a:xfrm>
            <a:off x="1872000" y="1413814"/>
            <a:ext cx="1259444" cy="777978"/>
          </a:xfrm>
          <a:prstGeom prst="rect">
            <a:avLst/>
          </a:prstGeom>
          <a:noFill/>
          <a:ln>
            <a:noFill/>
          </a:ln>
        </p:spPr>
      </p:pic>
      <p:sp>
        <p:nvSpPr>
          <p:cNvPr id="236" name="Google Shape;236;p30"/>
          <p:cNvSpPr txBox="1"/>
          <p:nvPr/>
        </p:nvSpPr>
        <p:spPr>
          <a:xfrm>
            <a:off x="2085270" y="2216591"/>
            <a:ext cx="854400" cy="323100"/>
          </a:xfrm>
          <a:prstGeom prst="rect">
            <a:avLst/>
          </a:prstGeom>
          <a:noFill/>
          <a:ln>
            <a:noFill/>
          </a:ln>
        </p:spPr>
        <p:txBody>
          <a:bodyPr spcFirstLastPara="1" wrap="square" lIns="45700" tIns="45700" rIns="45700" bIns="45700" anchor="t" anchorCtr="0">
            <a:spAutoFit/>
          </a:bodyPr>
          <a:lstStyle/>
          <a:p>
            <a:pPr lvl="0" algn="ctr">
              <a:buSzPts val="2400"/>
            </a:pPr>
            <a:r>
              <a:rPr lang="en-US" sz="1500">
                <a:latin typeface="Helvetica Neue"/>
                <a:ea typeface="Helvetica Neue"/>
                <a:cs typeface="Helvetica Neue"/>
                <a:sym typeface="Helvetica Neue"/>
              </a:rPr>
              <a:t>Donner</a:t>
            </a:r>
            <a:endParaRPr sz="1500" b="0" i="0" u="none" strike="noStrike" cap="none">
              <a:solidFill>
                <a:srgbClr val="000000"/>
              </a:solidFill>
              <a:latin typeface="Helvetica Neue"/>
              <a:ea typeface="Helvetica Neue"/>
              <a:cs typeface="Helvetica Neue"/>
              <a:sym typeface="Helvetica Neue"/>
            </a:endParaRPr>
          </a:p>
        </p:txBody>
      </p:sp>
      <p:pic>
        <p:nvPicPr>
          <p:cNvPr id="237" name="Google Shape;237;p30" descr="Symbole de la connaissance représenté par une structure en forme de dôme."/>
          <p:cNvPicPr preferRelativeResize="0"/>
          <p:nvPr/>
        </p:nvPicPr>
        <p:blipFill rotWithShape="1">
          <a:blip r:embed="rId5">
            <a:alphaModFix/>
          </a:blip>
          <a:srcRect t="33691"/>
          <a:stretch/>
        </p:blipFill>
        <p:spPr>
          <a:xfrm>
            <a:off x="3331495" y="1413820"/>
            <a:ext cx="1198954" cy="777978"/>
          </a:xfrm>
          <a:prstGeom prst="rect">
            <a:avLst/>
          </a:prstGeom>
          <a:noFill/>
          <a:ln>
            <a:noFill/>
          </a:ln>
        </p:spPr>
      </p:pic>
      <p:sp>
        <p:nvSpPr>
          <p:cNvPr id="238" name="Google Shape;238;p30"/>
          <p:cNvSpPr txBox="1"/>
          <p:nvPr/>
        </p:nvSpPr>
        <p:spPr>
          <a:xfrm>
            <a:off x="3278927" y="2216588"/>
            <a:ext cx="1442298" cy="323125"/>
          </a:xfrm>
          <a:prstGeom prst="rect">
            <a:avLst/>
          </a:prstGeom>
          <a:noFill/>
          <a:ln>
            <a:noFill/>
          </a:ln>
        </p:spPr>
        <p:txBody>
          <a:bodyPr spcFirstLastPara="1" wrap="square" lIns="45700" tIns="45700" rIns="45700" bIns="45700" anchor="t" anchorCtr="0">
            <a:spAutoFit/>
          </a:bodyPr>
          <a:lstStyle/>
          <a:p>
            <a:pPr lvl="0" algn="ctr">
              <a:buSzPts val="2400"/>
            </a:pPr>
            <a:r>
              <a:rPr lang="en-US" sz="1500" err="1">
                <a:latin typeface="Helvetica Neue"/>
                <a:ea typeface="Helvetica Neue"/>
                <a:cs typeface="Helvetica Neue"/>
                <a:sym typeface="Helvetica Neue"/>
              </a:rPr>
              <a:t>Connaissances</a:t>
            </a:r>
            <a:endParaRPr sz="1500" b="0" i="0" u="none" strike="noStrike" cap="none">
              <a:solidFill>
                <a:srgbClr val="000000"/>
              </a:solidFill>
              <a:latin typeface="Helvetica Neue"/>
              <a:ea typeface="Helvetica Neue"/>
              <a:cs typeface="Helvetica Neue"/>
              <a:sym typeface="Helvetica Neue"/>
            </a:endParaRPr>
          </a:p>
        </p:txBody>
      </p:sp>
      <p:grpSp>
        <p:nvGrpSpPr>
          <p:cNvPr id="239" name="Google Shape;239;p30" descr="Images représente le mot : SCHOOL in Bliss. Ce résultat est obtenu lorsque les symboles Bâtiment, Don et Connaissance sont disposés ensemble."/>
          <p:cNvGrpSpPr/>
          <p:nvPr/>
        </p:nvGrpSpPr>
        <p:grpSpPr>
          <a:xfrm>
            <a:off x="0" y="2992325"/>
            <a:ext cx="5851200" cy="1639200"/>
            <a:chOff x="0" y="2992325"/>
            <a:chExt cx="5851200" cy="1639200"/>
          </a:xfrm>
        </p:grpSpPr>
        <p:sp>
          <p:nvSpPr>
            <p:cNvPr id="240" name="Google Shape;240;p30"/>
            <p:cNvSpPr/>
            <p:nvPr/>
          </p:nvSpPr>
          <p:spPr>
            <a:xfrm>
              <a:off x="0" y="2992325"/>
              <a:ext cx="5851200" cy="16392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241" name="Google Shape;241;p30"/>
            <p:cNvSpPr txBox="1"/>
            <p:nvPr/>
          </p:nvSpPr>
          <p:spPr>
            <a:xfrm>
              <a:off x="618300" y="3191194"/>
              <a:ext cx="1648200" cy="369300"/>
            </a:xfrm>
            <a:prstGeom prst="rect">
              <a:avLst/>
            </a:prstGeom>
            <a:noFill/>
            <a:ln>
              <a:noFill/>
            </a:ln>
          </p:spPr>
          <p:txBody>
            <a:bodyPr spcFirstLastPara="1" wrap="square" lIns="45700" tIns="45700" rIns="45700" bIns="45700" anchor="t" anchorCtr="0">
              <a:spAutoFit/>
            </a:bodyPr>
            <a:lstStyle/>
            <a:p>
              <a:pPr lvl="0" algn="ctr">
                <a:buSzPts val="3200"/>
              </a:pPr>
              <a:r>
                <a:rPr lang="en-US" sz="1800" err="1">
                  <a:latin typeface="Helvetica Neue"/>
                  <a:ea typeface="Helvetica Neue"/>
                  <a:cs typeface="Helvetica Neue"/>
                  <a:sym typeface="Helvetica Neue"/>
                </a:rPr>
                <a:t>Ils</a:t>
              </a:r>
              <a:r>
                <a:rPr lang="en-US" sz="1800">
                  <a:latin typeface="Helvetica Neue"/>
                  <a:ea typeface="Helvetica Neue"/>
                  <a:cs typeface="Helvetica Neue"/>
                  <a:sym typeface="Helvetica Neue"/>
                </a:rPr>
                <a:t> </a:t>
              </a:r>
              <a:r>
                <a:rPr lang="en-US" sz="1800" err="1">
                  <a:latin typeface="Helvetica Neue"/>
                  <a:ea typeface="Helvetica Neue"/>
                  <a:cs typeface="Helvetica Neue"/>
                  <a:sym typeface="Helvetica Neue"/>
                </a:rPr>
                <a:t>épellent</a:t>
              </a:r>
              <a:r>
                <a:rPr lang="en-US" sz="1800">
                  <a:latin typeface="Helvetica Neue"/>
                  <a:ea typeface="Helvetica Neue"/>
                  <a:cs typeface="Helvetica Neue"/>
                  <a:sym typeface="Helvetica Neue"/>
                </a:rPr>
                <a:t> :</a:t>
              </a:r>
              <a:endParaRPr sz="1800" b="0" i="0" u="none" strike="noStrike" cap="none">
                <a:solidFill>
                  <a:srgbClr val="000000"/>
                </a:solidFill>
                <a:latin typeface="Helvetica Neue"/>
                <a:ea typeface="Helvetica Neue"/>
                <a:cs typeface="Helvetica Neue"/>
                <a:sym typeface="Helvetica Neue"/>
              </a:endParaRPr>
            </a:p>
          </p:txBody>
        </p:sp>
        <p:pic>
          <p:nvPicPr>
            <p:cNvPr id="242" name="Google Shape;242;p30" descr="image.pdf"/>
            <p:cNvPicPr preferRelativeResize="0"/>
            <p:nvPr/>
          </p:nvPicPr>
          <p:blipFill rotWithShape="1">
            <a:blip r:embed="rId6">
              <a:alphaModFix/>
            </a:blip>
            <a:srcRect t="24908" b="37311"/>
            <a:stretch/>
          </p:blipFill>
          <p:spPr>
            <a:xfrm>
              <a:off x="2834875" y="3191200"/>
              <a:ext cx="2268900" cy="794080"/>
            </a:xfrm>
            <a:prstGeom prst="rect">
              <a:avLst/>
            </a:prstGeom>
            <a:noFill/>
            <a:ln>
              <a:noFill/>
            </a:ln>
          </p:spPr>
        </p:pic>
        <p:sp>
          <p:nvSpPr>
            <p:cNvPr id="243" name="Google Shape;243;p30"/>
            <p:cNvSpPr txBox="1"/>
            <p:nvPr/>
          </p:nvSpPr>
          <p:spPr>
            <a:xfrm>
              <a:off x="3417025" y="4137844"/>
              <a:ext cx="1104600" cy="369300"/>
            </a:xfrm>
            <a:prstGeom prst="rect">
              <a:avLst/>
            </a:prstGeom>
            <a:noFill/>
            <a:ln>
              <a:noFill/>
            </a:ln>
          </p:spPr>
          <p:txBody>
            <a:bodyPr spcFirstLastPara="1" wrap="square" lIns="45700" tIns="45700" rIns="45700" bIns="45700" anchor="t" anchorCtr="0">
              <a:spAutoFit/>
            </a:bodyPr>
            <a:lstStyle/>
            <a:p>
              <a:pPr lvl="0" algn="ctr">
                <a:buSzPts val="4000"/>
              </a:pPr>
              <a:r>
                <a:rPr lang="en-US" sz="1800" b="1" err="1">
                  <a:latin typeface="Helvetica Neue"/>
                  <a:ea typeface="Helvetica Neue"/>
                  <a:cs typeface="Helvetica Neue"/>
                  <a:sym typeface="Helvetica Neue"/>
                </a:rPr>
                <a:t>L’école</a:t>
              </a:r>
              <a:endParaRPr sz="1800" b="1" i="0" u="none" strike="noStrike" cap="none">
                <a:solidFill>
                  <a:srgbClr val="000000"/>
                </a:solidFill>
                <a:latin typeface="Helvetica Neue"/>
                <a:ea typeface="Helvetica Neue"/>
                <a:cs typeface="Helvetica Neue"/>
                <a:sym typeface="Helvetica Neue"/>
              </a:endParaRPr>
            </a:p>
          </p:txBody>
        </p:sp>
      </p:grpSp>
      <p:sp>
        <p:nvSpPr>
          <p:cNvPr id="244" name="Google Shape;244;p30"/>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16</a:t>
            </a:fld>
            <a:endParaRPr sz="1000">
              <a:latin typeface="Helvetica Neue"/>
              <a:ea typeface="Helvetica Neue"/>
              <a:cs typeface="Helvetica Neue"/>
              <a:sym typeface="Helvetica Neue"/>
            </a:endParaRPr>
          </a:p>
        </p:txBody>
      </p:sp>
      <p:sp>
        <p:nvSpPr>
          <p:cNvPr id="245" name="Google Shape;245;p30">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64" name="Google Shape;264;p31"/>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lvl="0">
              <a:buSzPct val="111111"/>
            </a:pPr>
            <a:r>
              <a:rPr lang="en-US" b="1">
                <a:solidFill>
                  <a:schemeClr val="tx1"/>
                </a:solidFill>
                <a:latin typeface="Helvetica Neue"/>
                <a:ea typeface="Helvetica Neue"/>
                <a:cs typeface="Helvetica Neue"/>
                <a:sym typeface="Helvetica Neue"/>
              </a:rPr>
              <a:t>Former des mots de bonheur</a:t>
            </a:r>
            <a:endParaRPr lang="en-US" b="1">
              <a:solidFill>
                <a:schemeClr val="tx1"/>
              </a:solidFill>
              <a:latin typeface="Helvetica Neue"/>
            </a:endParaRPr>
          </a:p>
        </p:txBody>
      </p:sp>
      <p:pic>
        <p:nvPicPr>
          <p:cNvPr id="250" name="Google Shape;250;p31" descr="Maison dans Blissymbolics"/>
          <p:cNvPicPr preferRelativeResize="0"/>
          <p:nvPr/>
        </p:nvPicPr>
        <p:blipFill rotWithShape="1">
          <a:blip r:embed="rId3">
            <a:alphaModFix/>
          </a:blip>
          <a:srcRect l="25183" t="35403" r="23567" b="14255"/>
          <a:stretch/>
        </p:blipFill>
        <p:spPr>
          <a:xfrm>
            <a:off x="619449" y="1079560"/>
            <a:ext cx="836362" cy="821558"/>
          </a:xfrm>
          <a:prstGeom prst="rect">
            <a:avLst/>
          </a:prstGeom>
          <a:noFill/>
          <a:ln>
            <a:noFill/>
          </a:ln>
        </p:spPr>
      </p:pic>
      <p:grpSp>
        <p:nvGrpSpPr>
          <p:cNvPr id="251" name="Google Shape;251;p31" descr="House"/>
          <p:cNvGrpSpPr/>
          <p:nvPr/>
        </p:nvGrpSpPr>
        <p:grpSpPr>
          <a:xfrm>
            <a:off x="2855980" y="1225035"/>
            <a:ext cx="3941700" cy="520829"/>
            <a:chOff x="3215209" y="947449"/>
            <a:chExt cx="3941700" cy="520829"/>
          </a:xfrm>
        </p:grpSpPr>
        <p:sp>
          <p:nvSpPr>
            <p:cNvPr id="252" name="Google Shape;252;p31"/>
            <p:cNvSpPr/>
            <p:nvPr/>
          </p:nvSpPr>
          <p:spPr>
            <a:xfrm>
              <a:off x="3215209" y="957078"/>
              <a:ext cx="39417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31"/>
            <p:cNvSpPr txBox="1"/>
            <p:nvPr/>
          </p:nvSpPr>
          <p:spPr>
            <a:xfrm>
              <a:off x="3379733" y="947449"/>
              <a:ext cx="1648200" cy="461700"/>
            </a:xfrm>
            <a:prstGeom prst="rect">
              <a:avLst/>
            </a:prstGeom>
            <a:noFill/>
            <a:ln>
              <a:noFill/>
            </a:ln>
          </p:spPr>
          <p:txBody>
            <a:bodyPr spcFirstLastPara="1" wrap="square" lIns="45700" tIns="45700" rIns="45700" bIns="45700" anchor="t" anchorCtr="0">
              <a:spAutoFit/>
            </a:bodyPr>
            <a:lstStyle/>
            <a:p>
              <a:pPr lvl="0">
                <a:buClr>
                  <a:srgbClr val="0000FF"/>
                </a:buClr>
                <a:buSzPts val="4000"/>
              </a:pPr>
              <a:r>
                <a:rPr lang="en-US" sz="2400">
                  <a:solidFill>
                    <a:schemeClr val="tx1"/>
                  </a:solidFill>
                  <a:latin typeface="Helvetica Neue"/>
                  <a:ea typeface="Helvetica Neue"/>
                  <a:cs typeface="Helvetica Neue"/>
                  <a:sym typeface="Helvetica Neue"/>
                </a:rPr>
                <a:t>Maison</a:t>
              </a:r>
              <a:endParaRPr sz="2400" b="0" i="0" u="none" strike="noStrike" cap="none">
                <a:solidFill>
                  <a:schemeClr val="tx1"/>
                </a:solidFill>
                <a:latin typeface="Helvetica Neue"/>
                <a:ea typeface="Helvetica Neue"/>
                <a:cs typeface="Helvetica Neue"/>
                <a:sym typeface="Helvetica Neue"/>
              </a:endParaRPr>
            </a:p>
          </p:txBody>
        </p:sp>
      </p:grpSp>
      <p:pic>
        <p:nvPicPr>
          <p:cNvPr id="254" name="Google Shape;254;p31" descr="Une maison et un cœur forment un foyer "/>
          <p:cNvPicPr preferRelativeResize="0"/>
          <p:nvPr/>
        </p:nvPicPr>
        <p:blipFill rotWithShape="1">
          <a:blip r:embed="rId4">
            <a:alphaModFix/>
          </a:blip>
          <a:srcRect t="30723" b="11742"/>
          <a:stretch/>
        </p:blipFill>
        <p:spPr>
          <a:xfrm>
            <a:off x="573071" y="2199135"/>
            <a:ext cx="1703280" cy="914492"/>
          </a:xfrm>
          <a:prstGeom prst="rect">
            <a:avLst/>
          </a:prstGeom>
          <a:noFill/>
          <a:ln>
            <a:noFill/>
          </a:ln>
        </p:spPr>
      </p:pic>
      <p:grpSp>
        <p:nvGrpSpPr>
          <p:cNvPr id="255" name="Google Shape;255;p31" descr="House +Feeling = Home"/>
          <p:cNvGrpSpPr/>
          <p:nvPr/>
        </p:nvGrpSpPr>
        <p:grpSpPr>
          <a:xfrm>
            <a:off x="2855980" y="2415672"/>
            <a:ext cx="4316096" cy="516018"/>
            <a:chOff x="3215209" y="2138086"/>
            <a:chExt cx="4316096" cy="516018"/>
          </a:xfrm>
        </p:grpSpPr>
        <p:sp>
          <p:nvSpPr>
            <p:cNvPr id="256" name="Google Shape;256;p31"/>
            <p:cNvSpPr/>
            <p:nvPr/>
          </p:nvSpPr>
          <p:spPr>
            <a:xfrm>
              <a:off x="3215209" y="2142904"/>
              <a:ext cx="4316096"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31"/>
            <p:cNvSpPr txBox="1"/>
            <p:nvPr/>
          </p:nvSpPr>
          <p:spPr>
            <a:xfrm>
              <a:off x="3340364" y="2138086"/>
              <a:ext cx="4190941" cy="461624"/>
            </a:xfrm>
            <a:prstGeom prst="rect">
              <a:avLst/>
            </a:prstGeom>
            <a:noFill/>
            <a:ln>
              <a:noFill/>
            </a:ln>
          </p:spPr>
          <p:txBody>
            <a:bodyPr spcFirstLastPara="1" wrap="square" lIns="45700" tIns="45700" rIns="45700" bIns="45700" anchor="t" anchorCtr="0">
              <a:spAutoFit/>
            </a:bodyPr>
            <a:lstStyle/>
            <a:p>
              <a:pPr lvl="0">
                <a:buClr>
                  <a:srgbClr val="0000FF"/>
                </a:buClr>
                <a:buSzPts val="4000"/>
              </a:pPr>
              <a:r>
                <a:rPr lang="en-US" sz="2400" err="1">
                  <a:solidFill>
                    <a:schemeClr val="tx1"/>
                  </a:solidFill>
                  <a:latin typeface="Helvetica Neue"/>
                  <a:ea typeface="Helvetica Neue"/>
                  <a:cs typeface="Helvetica Neue"/>
                  <a:sym typeface="Helvetica Neue"/>
                </a:rPr>
                <a:t>maison</a:t>
              </a:r>
              <a:r>
                <a:rPr lang="en-US" sz="2400">
                  <a:solidFill>
                    <a:schemeClr val="tx1"/>
                  </a:solidFill>
                  <a:latin typeface="Helvetica Neue"/>
                  <a:ea typeface="Helvetica Neue"/>
                  <a:cs typeface="Helvetica Neue"/>
                  <a:sym typeface="Helvetica Neue"/>
                </a:rPr>
                <a:t> + sentiment = </a:t>
              </a:r>
              <a:r>
                <a:rPr lang="en-US" sz="2400" err="1">
                  <a:solidFill>
                    <a:schemeClr val="tx1"/>
                  </a:solidFill>
                  <a:latin typeface="Helvetica Neue"/>
                  <a:ea typeface="Helvetica Neue"/>
                  <a:cs typeface="Helvetica Neue"/>
                  <a:sym typeface="Helvetica Neue"/>
                </a:rPr>
                <a:t>maison</a:t>
              </a:r>
              <a:endParaRPr sz="2400" b="0" i="0" u="none" strike="noStrike" cap="none">
                <a:solidFill>
                  <a:schemeClr val="tx1"/>
                </a:solidFill>
                <a:latin typeface="Helvetica Neue"/>
                <a:ea typeface="Helvetica Neue"/>
                <a:cs typeface="Helvetica Neue"/>
                <a:sym typeface="Helvetica Neue"/>
              </a:endParaRPr>
            </a:p>
          </p:txBody>
        </p:sp>
      </p:grpSp>
      <p:pic>
        <p:nvPicPr>
          <p:cNvPr id="258" name="Google Shape;258;p31" descr="Maison et animal formant ensemble une BARNE dans Blissymbolics"/>
          <p:cNvPicPr preferRelativeResize="0"/>
          <p:nvPr/>
        </p:nvPicPr>
        <p:blipFill rotWithShape="1">
          <a:blip r:embed="rId5">
            <a:alphaModFix/>
          </a:blip>
          <a:srcRect t="31410" b="11057"/>
          <a:stretch/>
        </p:blipFill>
        <p:spPr>
          <a:xfrm>
            <a:off x="619449" y="3424292"/>
            <a:ext cx="1703280" cy="914492"/>
          </a:xfrm>
          <a:prstGeom prst="rect">
            <a:avLst/>
          </a:prstGeom>
          <a:noFill/>
          <a:ln>
            <a:noFill/>
          </a:ln>
        </p:spPr>
      </p:pic>
      <p:grpSp>
        <p:nvGrpSpPr>
          <p:cNvPr id="259" name="Google Shape;259;p31" descr="House + Animal = Barn"/>
          <p:cNvGrpSpPr/>
          <p:nvPr/>
        </p:nvGrpSpPr>
        <p:grpSpPr>
          <a:xfrm>
            <a:off x="2855980" y="3707227"/>
            <a:ext cx="3965293" cy="511200"/>
            <a:chOff x="3215209" y="3429641"/>
            <a:chExt cx="3965293" cy="511200"/>
          </a:xfrm>
        </p:grpSpPr>
        <p:sp>
          <p:nvSpPr>
            <p:cNvPr id="260" name="Google Shape;260;p31"/>
            <p:cNvSpPr/>
            <p:nvPr/>
          </p:nvSpPr>
          <p:spPr>
            <a:xfrm>
              <a:off x="3215209" y="3429641"/>
              <a:ext cx="39417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31"/>
            <p:cNvSpPr txBox="1"/>
            <p:nvPr/>
          </p:nvSpPr>
          <p:spPr>
            <a:xfrm>
              <a:off x="3340360" y="3429654"/>
              <a:ext cx="3840142" cy="461624"/>
            </a:xfrm>
            <a:prstGeom prst="rect">
              <a:avLst/>
            </a:prstGeom>
            <a:noFill/>
            <a:ln>
              <a:noFill/>
            </a:ln>
          </p:spPr>
          <p:txBody>
            <a:bodyPr spcFirstLastPara="1" wrap="square" lIns="45700" tIns="45700" rIns="45700" bIns="45700" anchor="t" anchorCtr="0">
              <a:spAutoFit/>
            </a:bodyPr>
            <a:lstStyle/>
            <a:p>
              <a:pPr lvl="0">
                <a:buClr>
                  <a:srgbClr val="0000FF"/>
                </a:buClr>
                <a:buSzPts val="4000"/>
              </a:pPr>
              <a:r>
                <a:rPr lang="en-US" sz="2400" err="1">
                  <a:solidFill>
                    <a:schemeClr val="tx1"/>
                  </a:solidFill>
                  <a:latin typeface="Helvetica Neue"/>
                  <a:ea typeface="Helvetica Neue"/>
                  <a:cs typeface="Helvetica Neue"/>
                  <a:sym typeface="Helvetica Neue"/>
                </a:rPr>
                <a:t>maison</a:t>
              </a:r>
              <a:r>
                <a:rPr lang="en-US" sz="2400">
                  <a:solidFill>
                    <a:schemeClr val="tx1"/>
                  </a:solidFill>
                  <a:latin typeface="Helvetica Neue"/>
                  <a:ea typeface="Helvetica Neue"/>
                  <a:cs typeface="Helvetica Neue"/>
                  <a:sym typeface="Helvetica Neue"/>
                </a:rPr>
                <a:t> + animal = grange</a:t>
              </a:r>
              <a:endParaRPr sz="2400" b="0" i="0" u="none" strike="noStrike" cap="none">
                <a:solidFill>
                  <a:schemeClr val="tx1"/>
                </a:solidFill>
                <a:latin typeface="Helvetica Neue"/>
                <a:ea typeface="Helvetica Neue"/>
                <a:cs typeface="Helvetica Neue"/>
                <a:sym typeface="Helvetica Neue"/>
              </a:endParaRPr>
            </a:p>
          </p:txBody>
        </p:sp>
      </p:grpSp>
      <p:sp>
        <p:nvSpPr>
          <p:cNvPr id="262" name="Google Shape;262;p31"/>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17</a:t>
            </a:fld>
            <a:endParaRPr sz="1000">
              <a:latin typeface="Helvetica Neue"/>
              <a:ea typeface="Helvetica Neue"/>
              <a:cs typeface="Helvetica Neue"/>
              <a:sym typeface="Helvetica Neue"/>
            </a:endParaRPr>
          </a:p>
        </p:txBody>
      </p:sp>
      <p:sp>
        <p:nvSpPr>
          <p:cNvPr id="263" name="Google Shape;263;p31">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87" name="Google Shape;287;p32"/>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lvl="0">
              <a:buSzPct val="111111"/>
            </a:pPr>
            <a:r>
              <a:rPr lang="en-US" b="1" err="1">
                <a:solidFill>
                  <a:schemeClr val="tx1"/>
                </a:solidFill>
                <a:latin typeface="Helvetica Neue"/>
                <a:ea typeface="Helvetica Neue"/>
                <a:cs typeface="Helvetica Neue"/>
                <a:sym typeface="Helvetica Neue"/>
              </a:rPr>
              <a:t>Comprendre</a:t>
            </a:r>
            <a:r>
              <a:rPr lang="en-US" b="1">
                <a:solidFill>
                  <a:schemeClr val="tx1"/>
                </a:solidFill>
                <a:latin typeface="Helvetica Neue"/>
                <a:ea typeface="Helvetica Neue"/>
                <a:cs typeface="Helvetica Neue"/>
                <a:sym typeface="Helvetica Neue"/>
              </a:rPr>
              <a:t> les bases</a:t>
            </a:r>
            <a:endParaRPr lang="en-US">
              <a:solidFill>
                <a:schemeClr val="tx1"/>
              </a:solidFill>
            </a:endParaRPr>
          </a:p>
        </p:txBody>
      </p:sp>
      <p:pic>
        <p:nvPicPr>
          <p:cNvPr id="269" name="Google Shape;269;p32" descr="Symbole de Blissy pour la langue, représenté par un cercle et une forme de &quot;demi-cœur&quot;."/>
          <p:cNvPicPr preferRelativeResize="0"/>
          <p:nvPr/>
        </p:nvPicPr>
        <p:blipFill rotWithShape="1">
          <a:blip r:embed="rId3">
            <a:alphaModFix/>
          </a:blip>
          <a:srcRect/>
          <a:stretch/>
        </p:blipFill>
        <p:spPr>
          <a:xfrm>
            <a:off x="1219207" y="662643"/>
            <a:ext cx="1252550" cy="1251447"/>
          </a:xfrm>
          <a:prstGeom prst="rect">
            <a:avLst/>
          </a:prstGeom>
          <a:noFill/>
          <a:ln>
            <a:noFill/>
          </a:ln>
        </p:spPr>
      </p:pic>
      <p:sp>
        <p:nvSpPr>
          <p:cNvPr id="272" name="Google Shape;272;p32"/>
          <p:cNvSpPr txBox="1"/>
          <p:nvPr/>
        </p:nvSpPr>
        <p:spPr>
          <a:xfrm>
            <a:off x="1219207" y="2052407"/>
            <a:ext cx="1336800" cy="369300"/>
          </a:xfrm>
          <a:prstGeom prst="rect">
            <a:avLst/>
          </a:prstGeom>
          <a:noFill/>
          <a:ln>
            <a:noFill/>
          </a:ln>
        </p:spPr>
        <p:txBody>
          <a:bodyPr spcFirstLastPara="1" wrap="square" lIns="45700" tIns="45700" rIns="45700" bIns="45700" anchor="t" anchorCtr="0">
            <a:spAutoFit/>
          </a:bodyPr>
          <a:lstStyle/>
          <a:p>
            <a:pPr lvl="0" algn="ctr">
              <a:buSzPts val="2400"/>
            </a:pPr>
            <a:r>
              <a:rPr lang="en-US" sz="1800" b="1">
                <a:latin typeface="Helvetica Neue"/>
                <a:ea typeface="Helvetica Neue"/>
                <a:cs typeface="Helvetica Neue"/>
                <a:sym typeface="Helvetica Neue"/>
              </a:rPr>
              <a:t>la langue</a:t>
            </a:r>
            <a:endParaRPr sz="1800" b="0" i="0" u="none" strike="noStrike" cap="none">
              <a:solidFill>
                <a:srgbClr val="000000"/>
              </a:solidFill>
              <a:latin typeface="Helvetica Neue"/>
              <a:ea typeface="Helvetica Neue"/>
              <a:cs typeface="Helvetica Neue"/>
              <a:sym typeface="Helvetica Neue"/>
            </a:endParaRPr>
          </a:p>
        </p:txBody>
      </p:sp>
      <p:pic>
        <p:nvPicPr>
          <p:cNvPr id="270" name="Google Shape;270;p32" descr="Un cercle représentant la &quot;BOUCHE&quot; dans Blissymbolics"/>
          <p:cNvPicPr preferRelativeResize="0"/>
          <p:nvPr/>
        </p:nvPicPr>
        <p:blipFill rotWithShape="1">
          <a:blip r:embed="rId4">
            <a:alphaModFix/>
          </a:blip>
          <a:srcRect/>
          <a:stretch/>
        </p:blipFill>
        <p:spPr>
          <a:xfrm>
            <a:off x="3058401" y="550318"/>
            <a:ext cx="1251446" cy="1251447"/>
          </a:xfrm>
          <a:prstGeom prst="rect">
            <a:avLst/>
          </a:prstGeom>
          <a:noFill/>
          <a:ln>
            <a:noFill/>
          </a:ln>
        </p:spPr>
      </p:pic>
      <p:sp>
        <p:nvSpPr>
          <p:cNvPr id="273" name="Google Shape;273;p32"/>
          <p:cNvSpPr txBox="1"/>
          <p:nvPr/>
        </p:nvSpPr>
        <p:spPr>
          <a:xfrm>
            <a:off x="3204275" y="2052407"/>
            <a:ext cx="959700" cy="369300"/>
          </a:xfrm>
          <a:prstGeom prst="rect">
            <a:avLst/>
          </a:prstGeom>
          <a:noFill/>
          <a:ln>
            <a:noFill/>
          </a:ln>
        </p:spPr>
        <p:txBody>
          <a:bodyPr spcFirstLastPara="1" wrap="square" lIns="45700" tIns="45700" rIns="45700" bIns="45700" anchor="t" anchorCtr="0">
            <a:spAutoFit/>
          </a:bodyPr>
          <a:lstStyle/>
          <a:p>
            <a:pPr lvl="0" algn="ctr">
              <a:buSzPts val="2400"/>
            </a:pPr>
            <a:r>
              <a:rPr lang="en-US" sz="1800" b="1">
                <a:latin typeface="Helvetica Neue"/>
                <a:ea typeface="Helvetica Neue"/>
                <a:cs typeface="Helvetica Neue"/>
                <a:sym typeface="Helvetica Neue"/>
              </a:rPr>
              <a:t>bouche</a:t>
            </a:r>
            <a:endParaRPr sz="1800" b="0" i="0" u="none" strike="noStrike" cap="none">
              <a:solidFill>
                <a:srgbClr val="000000"/>
              </a:solidFill>
              <a:latin typeface="Helvetica Neue"/>
              <a:ea typeface="Helvetica Neue"/>
              <a:cs typeface="Helvetica Neue"/>
              <a:sym typeface="Helvetica Neue"/>
            </a:endParaRPr>
          </a:p>
        </p:txBody>
      </p:sp>
      <p:pic>
        <p:nvPicPr>
          <p:cNvPr id="271" name="Google Shape;271;p32" descr="Symbole de l'oreille en forme de demi-cœur "/>
          <p:cNvPicPr preferRelativeResize="0"/>
          <p:nvPr/>
        </p:nvPicPr>
        <p:blipFill rotWithShape="1">
          <a:blip r:embed="rId5">
            <a:alphaModFix/>
          </a:blip>
          <a:srcRect/>
          <a:stretch/>
        </p:blipFill>
        <p:spPr>
          <a:xfrm>
            <a:off x="4995282" y="550318"/>
            <a:ext cx="1252550" cy="1251447"/>
          </a:xfrm>
          <a:prstGeom prst="rect">
            <a:avLst/>
          </a:prstGeom>
          <a:noFill/>
          <a:ln>
            <a:noFill/>
          </a:ln>
        </p:spPr>
      </p:pic>
      <p:sp>
        <p:nvSpPr>
          <p:cNvPr id="274" name="Google Shape;274;p32"/>
          <p:cNvSpPr txBox="1"/>
          <p:nvPr/>
        </p:nvSpPr>
        <p:spPr>
          <a:xfrm>
            <a:off x="5304579" y="2052407"/>
            <a:ext cx="770217" cy="369291"/>
          </a:xfrm>
          <a:prstGeom prst="rect">
            <a:avLst/>
          </a:prstGeom>
          <a:noFill/>
          <a:ln>
            <a:noFill/>
          </a:ln>
        </p:spPr>
        <p:txBody>
          <a:bodyPr spcFirstLastPara="1" wrap="square" lIns="45700" tIns="45700" rIns="45700" bIns="45700" anchor="t" anchorCtr="0">
            <a:spAutoFit/>
          </a:bodyPr>
          <a:lstStyle/>
          <a:p>
            <a:pPr lvl="0" algn="ctr">
              <a:buSzPts val="2400"/>
            </a:pPr>
            <a:r>
              <a:rPr lang="en-US" sz="1800" b="1" err="1">
                <a:latin typeface="Helvetica Neue"/>
                <a:ea typeface="Helvetica Neue"/>
                <a:cs typeface="Helvetica Neue"/>
                <a:sym typeface="Helvetica Neue"/>
              </a:rPr>
              <a:t>oreille</a:t>
            </a:r>
            <a:endParaRPr sz="1800" b="0" i="0" u="none" strike="noStrike" cap="none">
              <a:solidFill>
                <a:srgbClr val="000000"/>
              </a:solidFill>
              <a:latin typeface="Helvetica Neue"/>
              <a:ea typeface="Helvetica Neue"/>
              <a:cs typeface="Helvetica Neue"/>
              <a:sym typeface="Helvetica Neue"/>
            </a:endParaRPr>
          </a:p>
        </p:txBody>
      </p:sp>
      <p:pic>
        <p:nvPicPr>
          <p:cNvPr id="275" name="Google Shape;275;p32" descr="L'image montre un symbole qui ressemble à un Z majuscule réfléchi verticalement. Deux lignes parallèles horizontales symbolisent la ligne de la terre et du ciel. La ligne diagonale qui relie ces deux lignes parallèles représente la communication. "/>
          <p:cNvPicPr preferRelativeResize="0"/>
          <p:nvPr/>
        </p:nvPicPr>
        <p:blipFill rotWithShape="1">
          <a:blip r:embed="rId6">
            <a:alphaModFix/>
          </a:blip>
          <a:srcRect/>
          <a:stretch/>
        </p:blipFill>
        <p:spPr>
          <a:xfrm>
            <a:off x="795627" y="3083519"/>
            <a:ext cx="1048262" cy="1047335"/>
          </a:xfrm>
          <a:prstGeom prst="rect">
            <a:avLst/>
          </a:prstGeom>
          <a:noFill/>
          <a:ln>
            <a:noFill/>
          </a:ln>
        </p:spPr>
      </p:pic>
      <p:sp>
        <p:nvSpPr>
          <p:cNvPr id="279" name="Google Shape;279;p32"/>
          <p:cNvSpPr txBox="1"/>
          <p:nvPr/>
        </p:nvSpPr>
        <p:spPr>
          <a:xfrm>
            <a:off x="311700" y="4236141"/>
            <a:ext cx="1819250" cy="307736"/>
          </a:xfrm>
          <a:prstGeom prst="rect">
            <a:avLst/>
          </a:prstGeom>
          <a:noFill/>
          <a:ln>
            <a:noFill/>
          </a:ln>
        </p:spPr>
        <p:txBody>
          <a:bodyPr spcFirstLastPara="1" wrap="square" lIns="45700" tIns="45700" rIns="45700" bIns="45700" anchor="t" anchorCtr="0">
            <a:spAutoFit/>
          </a:bodyPr>
          <a:lstStyle/>
          <a:p>
            <a:pPr lvl="0" algn="ctr">
              <a:buSzPts val="2400"/>
            </a:pPr>
            <a:r>
              <a:rPr lang="en-US" b="1" err="1">
                <a:latin typeface="Helvetica Neue"/>
                <a:ea typeface="Helvetica Neue"/>
                <a:cs typeface="Helvetica Neue"/>
                <a:sym typeface="Helvetica Neue"/>
              </a:rPr>
              <a:t>Symbole</a:t>
            </a:r>
            <a:r>
              <a:rPr lang="en-US" b="1">
                <a:latin typeface="Helvetica Neue"/>
                <a:ea typeface="Helvetica Neue"/>
                <a:cs typeface="Helvetica Neue"/>
                <a:sym typeface="Helvetica Neue"/>
              </a:rPr>
              <a:t> de coup</a:t>
            </a:r>
            <a:endParaRPr sz="1400" b="0" i="0" u="none" strike="noStrike" cap="none">
              <a:solidFill>
                <a:srgbClr val="000000"/>
              </a:solidFill>
              <a:latin typeface="Helvetica Neue"/>
              <a:ea typeface="Helvetica Neue"/>
              <a:cs typeface="Helvetica Neue"/>
              <a:sym typeface="Helvetica Neue"/>
            </a:endParaRPr>
          </a:p>
        </p:txBody>
      </p:sp>
      <p:pic>
        <p:nvPicPr>
          <p:cNvPr id="277" name="Google Shape;277;p32" descr="Blissymbol pour le ciel"/>
          <p:cNvPicPr preferRelativeResize="0"/>
          <p:nvPr/>
        </p:nvPicPr>
        <p:blipFill rotWithShape="1">
          <a:blip r:embed="rId7">
            <a:alphaModFix/>
          </a:blip>
          <a:srcRect/>
          <a:stretch/>
        </p:blipFill>
        <p:spPr>
          <a:xfrm>
            <a:off x="1977807" y="3083519"/>
            <a:ext cx="1048262" cy="1047335"/>
          </a:xfrm>
          <a:prstGeom prst="rect">
            <a:avLst/>
          </a:prstGeom>
          <a:noFill/>
          <a:ln>
            <a:noFill/>
          </a:ln>
        </p:spPr>
      </p:pic>
      <p:sp>
        <p:nvSpPr>
          <p:cNvPr id="280" name="Google Shape;280;p32"/>
          <p:cNvSpPr txBox="1"/>
          <p:nvPr/>
        </p:nvSpPr>
        <p:spPr>
          <a:xfrm>
            <a:off x="2264333" y="4236141"/>
            <a:ext cx="475200" cy="307800"/>
          </a:xfrm>
          <a:prstGeom prst="rect">
            <a:avLst/>
          </a:prstGeom>
          <a:noFill/>
          <a:ln>
            <a:noFill/>
          </a:ln>
        </p:spPr>
        <p:txBody>
          <a:bodyPr spcFirstLastPara="1" wrap="square" lIns="45700" tIns="45700" rIns="45700" bIns="45700" anchor="t" anchorCtr="0">
            <a:spAutoFit/>
          </a:bodyPr>
          <a:lstStyle/>
          <a:p>
            <a:pPr lvl="0" algn="ctr">
              <a:buSzPts val="2400"/>
            </a:pPr>
            <a:r>
              <a:rPr lang="en-US" b="1" err="1">
                <a:latin typeface="Helvetica Neue"/>
                <a:ea typeface="Helvetica Neue"/>
                <a:cs typeface="Helvetica Neue"/>
                <a:sym typeface="Helvetica Neue"/>
              </a:rPr>
              <a:t>ciel</a:t>
            </a:r>
            <a:endParaRPr sz="1400" b="0" i="0" u="none" strike="noStrike" cap="none">
              <a:solidFill>
                <a:srgbClr val="000000"/>
              </a:solidFill>
              <a:latin typeface="Helvetica Neue"/>
              <a:ea typeface="Helvetica Neue"/>
              <a:cs typeface="Helvetica Neue"/>
              <a:sym typeface="Helvetica Neue"/>
            </a:endParaRPr>
          </a:p>
        </p:txBody>
      </p:sp>
      <p:pic>
        <p:nvPicPr>
          <p:cNvPr id="276" name="Google Shape;276;p32" descr="Symbole de la terre "/>
          <p:cNvPicPr preferRelativeResize="0"/>
          <p:nvPr/>
        </p:nvPicPr>
        <p:blipFill rotWithShape="1">
          <a:blip r:embed="rId7">
            <a:alphaModFix/>
          </a:blip>
          <a:srcRect/>
          <a:stretch/>
        </p:blipFill>
        <p:spPr>
          <a:xfrm>
            <a:off x="3007588" y="3465879"/>
            <a:ext cx="1048262" cy="1047335"/>
          </a:xfrm>
          <a:prstGeom prst="rect">
            <a:avLst/>
          </a:prstGeom>
          <a:noFill/>
          <a:ln>
            <a:noFill/>
          </a:ln>
        </p:spPr>
      </p:pic>
      <p:sp>
        <p:nvSpPr>
          <p:cNvPr id="281" name="Google Shape;281;p32"/>
          <p:cNvSpPr txBox="1"/>
          <p:nvPr/>
        </p:nvSpPr>
        <p:spPr>
          <a:xfrm>
            <a:off x="3202167" y="4236141"/>
            <a:ext cx="659100" cy="523180"/>
          </a:xfrm>
          <a:prstGeom prst="rect">
            <a:avLst/>
          </a:prstGeom>
          <a:noFill/>
          <a:ln>
            <a:noFill/>
          </a:ln>
        </p:spPr>
        <p:txBody>
          <a:bodyPr spcFirstLastPara="1" wrap="square" lIns="45700" tIns="45700" rIns="45700" bIns="45700" anchor="t" anchorCtr="0">
            <a:spAutoFit/>
          </a:bodyPr>
          <a:lstStyle/>
          <a:p>
            <a:pPr lvl="0" algn="ctr">
              <a:buSzPts val="2400"/>
            </a:pPr>
            <a:r>
              <a:rPr lang="en-US" b="1">
                <a:latin typeface="Helvetica Neue"/>
                <a:ea typeface="Helvetica Neue"/>
                <a:cs typeface="Helvetica Neue"/>
                <a:sym typeface="Helvetica Neue"/>
              </a:rPr>
              <a:t>la </a:t>
            </a:r>
            <a:r>
              <a:rPr lang="en-US" b="1" err="1">
                <a:latin typeface="Helvetica Neue"/>
                <a:ea typeface="Helvetica Neue"/>
                <a:cs typeface="Helvetica Neue"/>
                <a:sym typeface="Helvetica Neue"/>
              </a:rPr>
              <a:t>terre</a:t>
            </a:r>
            <a:endParaRPr sz="1400" b="0" i="0" u="none" strike="noStrike" cap="none">
              <a:solidFill>
                <a:srgbClr val="000000"/>
              </a:solidFill>
              <a:latin typeface="Helvetica Neue"/>
              <a:ea typeface="Helvetica Neue"/>
              <a:cs typeface="Helvetica Neue"/>
              <a:sym typeface="Helvetica Neue"/>
            </a:endParaRPr>
          </a:p>
        </p:txBody>
      </p:sp>
      <p:pic>
        <p:nvPicPr>
          <p:cNvPr id="283" name="Google Shape;283;p32" descr="Symbole Blissy pour le monde"/>
          <p:cNvPicPr preferRelativeResize="0"/>
          <p:nvPr/>
        </p:nvPicPr>
        <p:blipFill rotWithShape="1">
          <a:blip r:embed="rId8">
            <a:alphaModFix/>
          </a:blip>
          <a:srcRect/>
          <a:stretch/>
        </p:blipFill>
        <p:spPr>
          <a:xfrm>
            <a:off x="4112038" y="3083519"/>
            <a:ext cx="1046415" cy="1047335"/>
          </a:xfrm>
          <a:prstGeom prst="rect">
            <a:avLst/>
          </a:prstGeom>
          <a:noFill/>
          <a:ln>
            <a:noFill/>
          </a:ln>
        </p:spPr>
      </p:pic>
      <p:sp>
        <p:nvSpPr>
          <p:cNvPr id="284" name="Google Shape;284;p32"/>
          <p:cNvSpPr txBox="1"/>
          <p:nvPr/>
        </p:nvSpPr>
        <p:spPr>
          <a:xfrm>
            <a:off x="4296624" y="4236141"/>
            <a:ext cx="711300" cy="307800"/>
          </a:xfrm>
          <a:prstGeom prst="rect">
            <a:avLst/>
          </a:prstGeom>
          <a:noFill/>
          <a:ln>
            <a:noFill/>
          </a:ln>
        </p:spPr>
        <p:txBody>
          <a:bodyPr spcFirstLastPara="1" wrap="square" lIns="45700" tIns="45700" rIns="45700" bIns="45700" anchor="t" anchorCtr="0">
            <a:spAutoFit/>
          </a:bodyPr>
          <a:lstStyle/>
          <a:p>
            <a:pPr lvl="0" algn="ctr">
              <a:buSzPts val="2400"/>
            </a:pPr>
            <a:r>
              <a:rPr lang="en-US" b="1">
                <a:latin typeface="Helvetica Neue"/>
                <a:ea typeface="Helvetica Neue"/>
                <a:cs typeface="Helvetica Neue"/>
                <a:sym typeface="Helvetica Neue"/>
              </a:rPr>
              <a:t>monde</a:t>
            </a:r>
            <a:endParaRPr sz="1400" b="0" i="0" u="none" strike="noStrike" cap="none">
              <a:solidFill>
                <a:srgbClr val="000000"/>
              </a:solidFill>
              <a:latin typeface="Helvetica Neue"/>
              <a:ea typeface="Helvetica Neue"/>
              <a:cs typeface="Helvetica Neue"/>
              <a:sym typeface="Helvetica Neue"/>
            </a:endParaRPr>
          </a:p>
        </p:txBody>
      </p:sp>
      <p:pic>
        <p:nvPicPr>
          <p:cNvPr id="278" name="Google Shape;278;p32" descr="La ligne oblique représente un outil d'écriture"/>
          <p:cNvPicPr preferRelativeResize="0"/>
          <p:nvPr/>
        </p:nvPicPr>
        <p:blipFill rotWithShape="1">
          <a:blip r:embed="rId9">
            <a:alphaModFix/>
          </a:blip>
          <a:srcRect/>
          <a:stretch/>
        </p:blipFill>
        <p:spPr>
          <a:xfrm>
            <a:off x="5505727" y="3127850"/>
            <a:ext cx="1046415" cy="1047335"/>
          </a:xfrm>
          <a:prstGeom prst="rect">
            <a:avLst/>
          </a:prstGeom>
          <a:noFill/>
          <a:ln>
            <a:noFill/>
          </a:ln>
        </p:spPr>
      </p:pic>
      <p:sp>
        <p:nvSpPr>
          <p:cNvPr id="282" name="Google Shape;282;p32"/>
          <p:cNvSpPr txBox="1"/>
          <p:nvPr/>
        </p:nvSpPr>
        <p:spPr>
          <a:xfrm>
            <a:off x="5290849" y="4236141"/>
            <a:ext cx="1354500" cy="307800"/>
          </a:xfrm>
          <a:prstGeom prst="rect">
            <a:avLst/>
          </a:prstGeom>
          <a:noFill/>
          <a:ln>
            <a:noFill/>
          </a:ln>
        </p:spPr>
        <p:txBody>
          <a:bodyPr spcFirstLastPara="1" wrap="square" lIns="45700" tIns="45700" rIns="45700" bIns="45700" anchor="t" anchorCtr="0">
            <a:spAutoFit/>
          </a:bodyPr>
          <a:lstStyle/>
          <a:p>
            <a:pPr lvl="0" algn="ctr">
              <a:buSzPts val="2400"/>
            </a:pPr>
            <a:r>
              <a:rPr lang="en-US" b="1" err="1">
                <a:latin typeface="Helvetica Neue"/>
                <a:ea typeface="Helvetica Neue"/>
                <a:cs typeface="Helvetica Neue"/>
                <a:sym typeface="Helvetica Neue"/>
              </a:rPr>
              <a:t>outil</a:t>
            </a:r>
            <a:r>
              <a:rPr lang="en-US" b="1">
                <a:latin typeface="Helvetica Neue"/>
                <a:ea typeface="Helvetica Neue"/>
                <a:cs typeface="Helvetica Neue"/>
                <a:sym typeface="Helvetica Neue"/>
              </a:rPr>
              <a:t> </a:t>
            </a:r>
            <a:r>
              <a:rPr lang="en-US" b="1" err="1">
                <a:latin typeface="Helvetica Neue"/>
                <a:ea typeface="Helvetica Neue"/>
                <a:cs typeface="Helvetica Neue"/>
                <a:sym typeface="Helvetica Neue"/>
              </a:rPr>
              <a:t>d’écriture</a:t>
            </a:r>
            <a:endParaRPr sz="1400" b="0" i="0" u="none" strike="noStrike" cap="none">
              <a:solidFill>
                <a:srgbClr val="000000"/>
              </a:solidFill>
              <a:latin typeface="Helvetica Neue"/>
              <a:ea typeface="Helvetica Neue"/>
              <a:cs typeface="Helvetica Neue"/>
              <a:sym typeface="Helvetica Neue"/>
            </a:endParaRPr>
          </a:p>
        </p:txBody>
      </p:sp>
      <p:sp>
        <p:nvSpPr>
          <p:cNvPr id="285" name="Google Shape;285;p32"/>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18</a:t>
            </a:fld>
            <a:endParaRPr sz="1000">
              <a:latin typeface="Helvetica Neue"/>
              <a:ea typeface="Helvetica Neue"/>
              <a:cs typeface="Helvetica Neue"/>
              <a:sym typeface="Helvetica Neue"/>
            </a:endParaRPr>
          </a:p>
        </p:txBody>
      </p:sp>
      <p:sp>
        <p:nvSpPr>
          <p:cNvPr id="286" name="Google Shape;286;p32">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3"/>
          <p:cNvSpPr txBox="1">
            <a:spLocks noGrp="1"/>
          </p:cNvSpPr>
          <p:nvPr>
            <p:ph type="title" idx="4294967295"/>
          </p:nvPr>
        </p:nvSpPr>
        <p:spPr>
          <a:xfrm>
            <a:off x="683855" y="3042358"/>
            <a:ext cx="4915200" cy="585000"/>
          </a:xfrm>
          <a:prstGeom prst="rect">
            <a:avLst/>
          </a:prstGeom>
          <a:noFill/>
          <a:ln>
            <a:noFill/>
          </a:ln>
        </p:spPr>
        <p:txBody>
          <a:bodyPr spcFirstLastPara="1" wrap="square" lIns="45700" tIns="45700" rIns="45700" bIns="45700" anchor="ctr" anchorCtr="0">
            <a:spAutoFit/>
          </a:bodyPr>
          <a:lstStyle/>
          <a:p>
            <a:pPr lvl="0">
              <a:buClr>
                <a:srgbClr val="000000"/>
              </a:buClr>
              <a:buSzPts val="3200"/>
            </a:pPr>
            <a:r>
              <a:rPr lang="en-US" sz="3200" b="1" err="1">
                <a:solidFill>
                  <a:srgbClr val="000000"/>
                </a:solidFill>
                <a:latin typeface="Helvetica Neue"/>
                <a:ea typeface="Helvetica Neue"/>
                <a:cs typeface="Helvetica Neue"/>
                <a:sym typeface="Helvetica Neue"/>
              </a:rPr>
              <a:t>Blissymbolics</a:t>
            </a:r>
            <a:r>
              <a:rPr lang="en-US" sz="3200" b="1">
                <a:solidFill>
                  <a:srgbClr val="000000"/>
                </a:solidFill>
                <a:latin typeface="Helvetica Neue"/>
                <a:ea typeface="Helvetica Neue"/>
                <a:cs typeface="Helvetica Neue"/>
                <a:sym typeface="Helvetica Neue"/>
              </a:rPr>
              <a:t> </a:t>
            </a:r>
            <a:r>
              <a:rPr lang="en-US" sz="3200" b="1" err="1">
                <a:solidFill>
                  <a:srgbClr val="000000"/>
                </a:solidFill>
                <a:latin typeface="Helvetica Neue"/>
                <a:ea typeface="Helvetica Neue"/>
                <a:cs typeface="Helvetica Neue"/>
                <a:sym typeface="Helvetica Neue"/>
              </a:rPr>
              <a:t>Stratégies</a:t>
            </a:r>
            <a:endParaRPr sz="1400" b="0" i="0" u="none" strike="noStrike" cap="none">
              <a:solidFill>
                <a:srgbClr val="000000"/>
              </a:solidFill>
              <a:latin typeface="Helvetica Neue"/>
              <a:ea typeface="Helvetica Neue"/>
              <a:cs typeface="Helvetica Neue"/>
              <a:sym typeface="Helvetica Neue"/>
            </a:endParaRPr>
          </a:p>
        </p:txBody>
      </p:sp>
      <p:sp>
        <p:nvSpPr>
          <p:cNvPr id="293" name="Google Shape;293;p33">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294" name="Google Shape;294;p33">
            <a:extLst>
              <a:ext uri="{C183D7F6-B498-43B3-948B-1728B52AA6E4}">
                <adec:decorative xmlns:adec="http://schemas.microsoft.com/office/drawing/2017/decorative" val="1"/>
              </a:ext>
            </a:extLst>
          </p:cNvPr>
          <p:cNvSpPr/>
          <p:nvPr/>
        </p:nvSpPr>
        <p:spPr>
          <a:xfrm>
            <a:off x="683850" y="3679671"/>
            <a:ext cx="8460000" cy="312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295" name="Google Shape;295;p33"/>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19</a:t>
            </a:fld>
            <a:endParaRPr sz="1000">
              <a:latin typeface="Helvetica Neue"/>
              <a:ea typeface="Helvetica Neue"/>
              <a:cs typeface="Helvetica Neue"/>
              <a:sym typeface="Helvetica Neue"/>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8" name="Google Shape;308;p34"/>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lvl="0">
              <a:buSzPct val="111111"/>
            </a:pPr>
            <a:r>
              <a:rPr lang="en-US" b="1" err="1">
                <a:solidFill>
                  <a:schemeClr val="tx1"/>
                </a:solidFill>
                <a:latin typeface="Helvetica Neue"/>
                <a:ea typeface="Helvetica Neue"/>
                <a:cs typeface="Helvetica Neue"/>
                <a:sym typeface="Helvetica Neue"/>
              </a:rPr>
              <a:t>Apprendre</a:t>
            </a:r>
            <a:r>
              <a:rPr lang="en-US" b="1">
                <a:solidFill>
                  <a:schemeClr val="tx1"/>
                </a:solidFill>
                <a:latin typeface="Helvetica Neue"/>
                <a:ea typeface="Helvetica Neue"/>
                <a:cs typeface="Helvetica Neue"/>
                <a:sym typeface="Helvetica Neue"/>
              </a:rPr>
              <a:t> les bases</a:t>
            </a:r>
            <a:endParaRPr lang="en-US">
              <a:solidFill>
                <a:schemeClr val="tx1"/>
              </a:solidFill>
            </a:endParaRPr>
          </a:p>
        </p:txBody>
      </p:sp>
      <p:sp>
        <p:nvSpPr>
          <p:cNvPr id="301" name="Google Shape;301;p34">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pic>
        <p:nvPicPr>
          <p:cNvPr id="307" name="Google Shape;307;p34" descr="Symboles Blissy pour l'adjectif, l'adverbe, le nom, le pluriel et le verbe dans Bliss"/>
          <p:cNvPicPr preferRelativeResize="0"/>
          <p:nvPr/>
        </p:nvPicPr>
        <p:blipFill rotWithShape="1">
          <a:blip r:embed="rId3">
            <a:alphaModFix/>
          </a:blip>
          <a:srcRect/>
          <a:stretch/>
        </p:blipFill>
        <p:spPr>
          <a:xfrm>
            <a:off x="593700" y="1829900"/>
            <a:ext cx="7704801" cy="722325"/>
          </a:xfrm>
          <a:prstGeom prst="rect">
            <a:avLst/>
          </a:prstGeom>
          <a:noFill/>
          <a:ln>
            <a:noFill/>
          </a:ln>
        </p:spPr>
      </p:pic>
      <p:sp>
        <p:nvSpPr>
          <p:cNvPr id="302" name="Google Shape;302;p34"/>
          <p:cNvSpPr txBox="1"/>
          <p:nvPr/>
        </p:nvSpPr>
        <p:spPr>
          <a:xfrm>
            <a:off x="671925" y="2784838"/>
            <a:ext cx="1265700" cy="415500"/>
          </a:xfrm>
          <a:prstGeom prst="rect">
            <a:avLst/>
          </a:prstGeom>
          <a:noFill/>
          <a:ln>
            <a:noFill/>
          </a:ln>
        </p:spPr>
        <p:txBody>
          <a:bodyPr spcFirstLastPara="1" wrap="square" lIns="91425" tIns="91425" rIns="91425" bIns="91425" anchor="ctr" anchorCtr="0">
            <a:noAutofit/>
          </a:bodyPr>
          <a:lstStyle/>
          <a:p>
            <a:pPr lvl="0">
              <a:buSzPts val="1500"/>
            </a:pPr>
            <a:r>
              <a:rPr lang="en-US" sz="1500">
                <a:solidFill>
                  <a:schemeClr val="dk1"/>
                </a:solidFill>
              </a:rPr>
              <a:t>ADJECTIF</a:t>
            </a:r>
            <a:endParaRPr sz="1500" b="0" i="0" u="none" strike="noStrike" cap="none">
              <a:solidFill>
                <a:schemeClr val="dk1"/>
              </a:solidFill>
              <a:latin typeface="Arial"/>
              <a:ea typeface="Arial"/>
              <a:cs typeface="Arial"/>
              <a:sym typeface="Arial"/>
            </a:endParaRPr>
          </a:p>
        </p:txBody>
      </p:sp>
      <p:sp>
        <p:nvSpPr>
          <p:cNvPr id="303" name="Google Shape;303;p34"/>
          <p:cNvSpPr txBox="1"/>
          <p:nvPr/>
        </p:nvSpPr>
        <p:spPr>
          <a:xfrm>
            <a:off x="2748249" y="2784838"/>
            <a:ext cx="1147890" cy="415500"/>
          </a:xfrm>
          <a:prstGeom prst="rect">
            <a:avLst/>
          </a:prstGeom>
          <a:noFill/>
          <a:ln>
            <a:noFill/>
          </a:ln>
        </p:spPr>
        <p:txBody>
          <a:bodyPr spcFirstLastPara="1" wrap="square" lIns="91425" tIns="91425" rIns="91425" bIns="91425" anchor="ctr" anchorCtr="0">
            <a:noAutofit/>
          </a:bodyPr>
          <a:lstStyle/>
          <a:p>
            <a:pPr lvl="0">
              <a:buSzPts val="1500"/>
            </a:pPr>
            <a:r>
              <a:rPr lang="en-US" sz="1500">
                <a:solidFill>
                  <a:schemeClr val="dk1"/>
                </a:solidFill>
              </a:rPr>
              <a:t>ADVERBE</a:t>
            </a:r>
            <a:endParaRPr sz="1500" b="0" i="0" u="none" strike="noStrike" cap="none">
              <a:solidFill>
                <a:schemeClr val="dk1"/>
              </a:solidFill>
              <a:latin typeface="Arial"/>
              <a:ea typeface="Arial"/>
              <a:cs typeface="Arial"/>
              <a:sym typeface="Arial"/>
            </a:endParaRPr>
          </a:p>
        </p:txBody>
      </p:sp>
      <p:sp>
        <p:nvSpPr>
          <p:cNvPr id="304" name="Google Shape;304;p34"/>
          <p:cNvSpPr txBox="1"/>
          <p:nvPr/>
        </p:nvSpPr>
        <p:spPr>
          <a:xfrm>
            <a:off x="4644850" y="2842388"/>
            <a:ext cx="810600" cy="415500"/>
          </a:xfrm>
          <a:prstGeom prst="rect">
            <a:avLst/>
          </a:prstGeom>
          <a:noFill/>
          <a:ln>
            <a:noFill/>
          </a:ln>
        </p:spPr>
        <p:txBody>
          <a:bodyPr spcFirstLastPara="1" wrap="square" lIns="91425" tIns="91425" rIns="91425" bIns="91425" anchor="ctr" anchorCtr="0">
            <a:noAutofit/>
          </a:bodyPr>
          <a:lstStyle/>
          <a:p>
            <a:pPr lvl="0">
              <a:buSzPts val="1500"/>
            </a:pPr>
            <a:r>
              <a:rPr lang="en-US" sz="1500">
                <a:solidFill>
                  <a:schemeClr val="dk1"/>
                </a:solidFill>
              </a:rPr>
              <a:t>NOM</a:t>
            </a:r>
            <a:endParaRPr sz="1500" b="0" i="0" u="none" strike="noStrike" cap="none">
              <a:solidFill>
                <a:schemeClr val="dk1"/>
              </a:solidFill>
              <a:latin typeface="Arial"/>
              <a:ea typeface="Arial"/>
              <a:cs typeface="Arial"/>
              <a:sym typeface="Arial"/>
            </a:endParaRPr>
          </a:p>
        </p:txBody>
      </p:sp>
      <p:sp>
        <p:nvSpPr>
          <p:cNvPr id="305" name="Google Shape;305;p34"/>
          <p:cNvSpPr txBox="1"/>
          <p:nvPr/>
        </p:nvSpPr>
        <p:spPr>
          <a:xfrm>
            <a:off x="5980600" y="2842388"/>
            <a:ext cx="995100" cy="415500"/>
          </a:xfrm>
          <a:prstGeom prst="rect">
            <a:avLst/>
          </a:prstGeom>
          <a:noFill/>
          <a:ln>
            <a:noFill/>
          </a:ln>
        </p:spPr>
        <p:txBody>
          <a:bodyPr spcFirstLastPara="1" wrap="square" lIns="91425" tIns="91425" rIns="91425" bIns="91425" anchor="ctr" anchorCtr="0">
            <a:noAutofit/>
          </a:bodyPr>
          <a:lstStyle/>
          <a:p>
            <a:pPr lvl="0">
              <a:buSzPts val="1500"/>
            </a:pPr>
            <a:r>
              <a:rPr lang="en-US" sz="1500">
                <a:solidFill>
                  <a:schemeClr val="dk1"/>
                </a:solidFill>
              </a:rPr>
              <a:t>PLURIEL</a:t>
            </a:r>
            <a:endParaRPr sz="1500" b="0" i="0" u="none" strike="noStrike" cap="none">
              <a:solidFill>
                <a:schemeClr val="dk1"/>
              </a:solidFill>
              <a:latin typeface="Arial"/>
              <a:ea typeface="Arial"/>
              <a:cs typeface="Arial"/>
              <a:sym typeface="Arial"/>
            </a:endParaRPr>
          </a:p>
        </p:txBody>
      </p:sp>
      <p:sp>
        <p:nvSpPr>
          <p:cNvPr id="306" name="Google Shape;306;p34"/>
          <p:cNvSpPr txBox="1"/>
          <p:nvPr/>
        </p:nvSpPr>
        <p:spPr>
          <a:xfrm>
            <a:off x="7500849" y="2842388"/>
            <a:ext cx="876276" cy="415500"/>
          </a:xfrm>
          <a:prstGeom prst="rect">
            <a:avLst/>
          </a:prstGeom>
          <a:noFill/>
          <a:ln>
            <a:noFill/>
          </a:ln>
        </p:spPr>
        <p:txBody>
          <a:bodyPr spcFirstLastPara="1" wrap="square" lIns="91425" tIns="91425" rIns="91425" bIns="91425" anchor="ctr" anchorCtr="0">
            <a:noAutofit/>
          </a:bodyPr>
          <a:lstStyle/>
          <a:p>
            <a:pPr lvl="0">
              <a:buSzPts val="1500"/>
            </a:pPr>
            <a:r>
              <a:rPr lang="en-US" sz="1500">
                <a:solidFill>
                  <a:schemeClr val="dk1"/>
                </a:solidFill>
              </a:rPr>
              <a:t>VERBE</a:t>
            </a:r>
            <a:endParaRPr sz="1500" b="0" i="0" u="none" strike="noStrike" cap="none">
              <a:solidFill>
                <a:schemeClr val="dk1"/>
              </a:solidFill>
              <a:latin typeface="Arial"/>
              <a:ea typeface="Arial"/>
              <a:cs typeface="Arial"/>
              <a:sym typeface="Arial"/>
            </a:endParaRPr>
          </a:p>
        </p:txBody>
      </p:sp>
      <p:sp>
        <p:nvSpPr>
          <p:cNvPr id="300" name="Google Shape;300;p34"/>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20</a:t>
            </a:fld>
            <a:endParaRPr sz="1000">
              <a:latin typeface="Helvetica Neue"/>
              <a:ea typeface="Helvetica Neue"/>
              <a:cs typeface="Helvetica Neue"/>
              <a:sym typeface="Helvetica Neue"/>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9" name="Google Shape;319;p35"/>
          <p:cNvSpPr txBox="1">
            <a:spLocks noGrp="1"/>
          </p:cNvSpPr>
          <p:nvPr>
            <p:ph type="title"/>
          </p:nvPr>
        </p:nvSpPr>
        <p:spPr>
          <a:xfrm>
            <a:off x="372268" y="-947919"/>
            <a:ext cx="7358100" cy="1741200"/>
          </a:xfrm>
          <a:prstGeom prst="rect">
            <a:avLst/>
          </a:prstGeom>
          <a:noFill/>
          <a:ln>
            <a:noFill/>
          </a:ln>
        </p:spPr>
        <p:txBody>
          <a:bodyPr spcFirstLastPara="1" wrap="square" lIns="35700" tIns="35700" rIns="35700" bIns="35700" anchor="b" anchorCtr="0">
            <a:normAutofit/>
          </a:bodyPr>
          <a:lstStyle/>
          <a:p>
            <a:pPr lvl="0" algn="l"/>
            <a:r>
              <a:rPr lang="en-US" sz="2400" b="1">
                <a:solidFill>
                  <a:schemeClr val="tx1"/>
                </a:solidFill>
              </a:rPr>
              <a:t>Blissymbol </a:t>
            </a:r>
            <a:r>
              <a:rPr lang="en-US" sz="2400" b="1" err="1">
                <a:solidFill>
                  <a:schemeClr val="tx1"/>
                </a:solidFill>
              </a:rPr>
              <a:t>Stratégies</a:t>
            </a:r>
            <a:r>
              <a:rPr lang="en-US" sz="2400" b="1">
                <a:solidFill>
                  <a:schemeClr val="tx1"/>
                </a:solidFill>
              </a:rPr>
              <a:t> de </a:t>
            </a:r>
            <a:r>
              <a:rPr lang="en-US" sz="2400" b="1" err="1">
                <a:solidFill>
                  <a:schemeClr val="tx1"/>
                </a:solidFill>
              </a:rPr>
              <a:t>grammaire</a:t>
            </a:r>
            <a:endParaRPr lang="en-US">
              <a:solidFill>
                <a:schemeClr val="tx1"/>
              </a:solidFill>
            </a:endParaRPr>
          </a:p>
        </p:txBody>
      </p:sp>
      <p:sp>
        <p:nvSpPr>
          <p:cNvPr id="313" name="Google Shape;313;p35"/>
          <p:cNvSpPr txBox="1"/>
          <p:nvPr/>
        </p:nvSpPr>
        <p:spPr>
          <a:xfrm>
            <a:off x="414866" y="835186"/>
            <a:ext cx="4611300" cy="903094"/>
          </a:xfrm>
          <a:prstGeom prst="rect">
            <a:avLst/>
          </a:prstGeom>
          <a:noFill/>
          <a:ln>
            <a:noFill/>
          </a:ln>
        </p:spPr>
        <p:txBody>
          <a:bodyPr spcFirstLastPara="1" wrap="square" lIns="35700" tIns="35700" rIns="35700" bIns="35700" anchor="ctr" anchorCtr="0">
            <a:spAutoFit/>
          </a:bodyPr>
          <a:lstStyle/>
          <a:p>
            <a:pPr lvl="0">
              <a:buSzPts val="1600"/>
            </a:pPr>
            <a:r>
              <a:rPr lang="en-US" sz="1800">
                <a:latin typeface="Helvetica Neue"/>
                <a:ea typeface="Helvetica Neue"/>
                <a:cs typeface="Helvetica Neue"/>
                <a:sym typeface="Helvetica Neue"/>
              </a:rPr>
              <a:t>(</a:t>
            </a:r>
            <a:r>
              <a:rPr lang="en-US" sz="1800" err="1">
                <a:latin typeface="Helvetica Neue"/>
                <a:ea typeface="Helvetica Neue"/>
                <a:cs typeface="Helvetica Neue"/>
                <a:sym typeface="Helvetica Neue"/>
              </a:rPr>
              <a:t>Basé</a:t>
            </a:r>
            <a:r>
              <a:rPr lang="en-US" sz="1800">
                <a:latin typeface="Helvetica Neue"/>
                <a:ea typeface="Helvetica Neue"/>
                <a:cs typeface="Helvetica Neue"/>
                <a:sym typeface="Helvetica Neue"/>
              </a:rPr>
              <a:t> sur la langue </a:t>
            </a:r>
            <a:r>
              <a:rPr lang="en-US" sz="1800" err="1">
                <a:latin typeface="Helvetica Neue"/>
                <a:ea typeface="Helvetica Neue"/>
                <a:cs typeface="Helvetica Neue"/>
                <a:sym typeface="Helvetica Neue"/>
              </a:rPr>
              <a:t>parlée</a:t>
            </a:r>
            <a:r>
              <a:rPr lang="en-US" sz="1800">
                <a:latin typeface="Helvetica Neue"/>
                <a:ea typeface="Helvetica Neue"/>
                <a:cs typeface="Helvetica Neue"/>
                <a:sym typeface="Helvetica Neue"/>
              </a:rPr>
              <a:t> - </a:t>
            </a:r>
            <a:r>
              <a:rPr lang="en-US" sz="1800" err="1">
                <a:latin typeface="Helvetica Neue"/>
                <a:ea typeface="Helvetica Neue"/>
                <a:cs typeface="Helvetica Neue"/>
                <a:sym typeface="Helvetica Neue"/>
              </a:rPr>
              <a:t>Anglais</a:t>
            </a:r>
            <a:r>
              <a:rPr lang="en-US" sz="1800">
                <a:latin typeface="Helvetica Neue"/>
                <a:ea typeface="Helvetica Neue"/>
                <a:cs typeface="Helvetica Neue"/>
                <a:sym typeface="Helvetica Neue"/>
              </a:rPr>
              <a:t>)
</a:t>
            </a:r>
          </a:p>
          <a:p>
            <a:pPr lvl="0">
              <a:buSzPts val="1600"/>
            </a:pPr>
            <a:r>
              <a:rPr lang="en-US" sz="1800">
                <a:latin typeface="Helvetica Neue"/>
                <a:ea typeface="Helvetica Neue"/>
                <a:cs typeface="Helvetica Neue"/>
                <a:sym typeface="Helvetica Neue"/>
              </a:rPr>
              <a:t>Tel que </a:t>
            </a:r>
            <a:r>
              <a:rPr lang="en-US" sz="1800" err="1">
                <a:latin typeface="Helvetica Neue"/>
                <a:ea typeface="Helvetica Neue"/>
                <a:cs typeface="Helvetica Neue"/>
                <a:sym typeface="Helvetica Neue"/>
              </a:rPr>
              <a:t>représenté</a:t>
            </a:r>
            <a:r>
              <a:rPr lang="en-US" sz="1800">
                <a:latin typeface="Helvetica Neue"/>
                <a:ea typeface="Helvetica Neue"/>
                <a:cs typeface="Helvetica Neue"/>
                <a:sym typeface="Helvetica Neue"/>
              </a:rPr>
              <a:t> dans Bliss</a:t>
            </a:r>
            <a:endParaRPr sz="1600" b="0" i="0" u="none" strike="noStrike" cap="none">
              <a:solidFill>
                <a:srgbClr val="000000"/>
              </a:solidFill>
              <a:latin typeface="Helvetica Neue"/>
              <a:ea typeface="Helvetica Neue"/>
              <a:cs typeface="Helvetica Neue"/>
              <a:sym typeface="Helvetica Neue"/>
            </a:endParaRPr>
          </a:p>
        </p:txBody>
      </p:sp>
      <p:pic>
        <p:nvPicPr>
          <p:cNvPr id="316" name="Google Shape;316;p35" descr="L'image montre les symboles Blissy utilisés pour les verbes, les noms et les pronoms."/>
          <p:cNvPicPr preferRelativeResize="0"/>
          <p:nvPr/>
        </p:nvPicPr>
        <p:blipFill rotWithShape="1">
          <a:blip r:embed="rId3">
            <a:alphaModFix/>
          </a:blip>
          <a:srcRect b="4697"/>
          <a:stretch/>
        </p:blipFill>
        <p:spPr>
          <a:xfrm>
            <a:off x="474506" y="1788174"/>
            <a:ext cx="5685800" cy="3030150"/>
          </a:xfrm>
          <a:prstGeom prst="rect">
            <a:avLst/>
          </a:prstGeom>
          <a:noFill/>
          <a:ln>
            <a:noFill/>
          </a:ln>
        </p:spPr>
      </p:pic>
      <p:sp>
        <p:nvSpPr>
          <p:cNvPr id="318" name="Google Shape;318;p35">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317" name="Google Shape;317;p35"/>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1100"/>
              <a:buFont typeface="Helvetica Neue Light"/>
              <a:buNone/>
            </a:pPr>
            <a:fld id="{00000000-1234-1234-1234-123412341234}" type="slidenum">
              <a:rPr lang="en-US" sz="1400" b="0" i="0" u="none" strike="noStrike" cap="none">
                <a:solidFill>
                  <a:schemeClr val="dk2"/>
                </a:solidFill>
                <a:latin typeface="Helvetica Neue"/>
                <a:ea typeface="Helvetica Neue"/>
                <a:cs typeface="Helvetica Neue"/>
                <a:sym typeface="Helvetica Neue"/>
              </a:rPr>
              <a:t>21</a:t>
            </a:fld>
            <a:endParaRPr sz="1300" b="0" i="0" u="none" strike="noStrike" cap="none">
              <a:solidFill>
                <a:schemeClr val="dk2"/>
              </a:solidFill>
              <a:latin typeface="Helvetica Neue"/>
              <a:ea typeface="Helvetica Neue"/>
              <a:cs typeface="Helvetica Neue"/>
              <a:sym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36"/>
          <p:cNvSpPr txBox="1">
            <a:spLocks noGrp="1"/>
          </p:cNvSpPr>
          <p:nvPr>
            <p:ph type="title" idx="4294967295"/>
          </p:nvPr>
        </p:nvSpPr>
        <p:spPr>
          <a:xfrm>
            <a:off x="618307" y="521647"/>
            <a:ext cx="1576528" cy="584735"/>
          </a:xfrm>
          <a:prstGeom prst="rect">
            <a:avLst/>
          </a:prstGeom>
          <a:noFill/>
          <a:ln>
            <a:noFill/>
          </a:ln>
        </p:spPr>
        <p:txBody>
          <a:bodyPr spcFirstLastPara="1" wrap="square" lIns="45700" tIns="45700" rIns="45700" bIns="45700" anchor="t" anchorCtr="0">
            <a:spAutoFit/>
          </a:bodyPr>
          <a:lstStyle/>
          <a:p>
            <a:pPr lvl="0" algn="ctr">
              <a:buClr>
                <a:srgbClr val="000000"/>
              </a:buClr>
              <a:buSzPts val="3200"/>
            </a:pPr>
            <a:r>
              <a:rPr lang="en-US" sz="3200" b="1" err="1">
                <a:solidFill>
                  <a:schemeClr val="tx1"/>
                </a:solidFill>
                <a:latin typeface="Helvetica Neue"/>
                <a:ea typeface="Helvetica Neue"/>
                <a:cs typeface="Helvetica Neue"/>
                <a:sym typeface="Helvetica Neue"/>
              </a:rPr>
              <a:t>Pluriel</a:t>
            </a:r>
            <a:endParaRPr lang="en-US" sz="1400" b="0" i="0" u="none" strike="noStrike" cap="none">
              <a:solidFill>
                <a:schemeClr val="tx1"/>
              </a:solidFill>
              <a:latin typeface="Helvetica Neue"/>
              <a:ea typeface="Helvetica Neue"/>
              <a:cs typeface="Helvetica Neue"/>
              <a:sym typeface="Helvetica Neue"/>
            </a:endParaRPr>
          </a:p>
        </p:txBody>
      </p:sp>
      <p:pic>
        <p:nvPicPr>
          <p:cNvPr id="326" name="Google Shape;326;p36" descr="Un grand X représente le signe de multiplication "/>
          <p:cNvPicPr preferRelativeResize="0"/>
          <p:nvPr/>
        </p:nvPicPr>
        <p:blipFill rotWithShape="1">
          <a:blip r:embed="rId3">
            <a:alphaModFix/>
          </a:blip>
          <a:srcRect/>
          <a:stretch/>
        </p:blipFill>
        <p:spPr>
          <a:xfrm>
            <a:off x="1398656" y="1535779"/>
            <a:ext cx="1269928" cy="1271049"/>
          </a:xfrm>
          <a:prstGeom prst="rect">
            <a:avLst/>
          </a:prstGeom>
          <a:noFill/>
          <a:ln>
            <a:noFill/>
          </a:ln>
        </p:spPr>
      </p:pic>
      <p:sp>
        <p:nvSpPr>
          <p:cNvPr id="329" name="Google Shape;329;p36"/>
          <p:cNvSpPr txBox="1"/>
          <p:nvPr/>
        </p:nvSpPr>
        <p:spPr>
          <a:xfrm>
            <a:off x="574193" y="2912188"/>
            <a:ext cx="2309348" cy="369405"/>
          </a:xfrm>
          <a:prstGeom prst="rect">
            <a:avLst/>
          </a:prstGeom>
          <a:noFill/>
          <a:ln>
            <a:noFill/>
          </a:ln>
        </p:spPr>
        <p:txBody>
          <a:bodyPr spcFirstLastPara="1" wrap="square" lIns="45700" tIns="45700" rIns="45700" bIns="45700" anchor="t" anchorCtr="0">
            <a:spAutoFit/>
          </a:bodyPr>
          <a:lstStyle/>
          <a:p>
            <a:pPr lvl="0" algn="ctr">
              <a:buClr>
                <a:srgbClr val="0000FF"/>
              </a:buClr>
              <a:buSzPts val="3200"/>
            </a:pPr>
            <a:r>
              <a:rPr lang="en-US" sz="1800">
                <a:solidFill>
                  <a:schemeClr val="tx1"/>
                </a:solidFill>
                <a:latin typeface="Helvetica Neue"/>
                <a:ea typeface="Helvetica Neue"/>
                <a:cs typeface="Helvetica Neue"/>
                <a:sym typeface="Helvetica Neue"/>
              </a:rPr>
              <a:t>multiplication</a:t>
            </a:r>
            <a:endParaRPr sz="1800" b="0" i="0" u="none" strike="noStrike" cap="none">
              <a:solidFill>
                <a:schemeClr val="tx1"/>
              </a:solidFill>
              <a:latin typeface="Helvetica Neue"/>
              <a:ea typeface="Helvetica Neue"/>
              <a:cs typeface="Helvetica Neue"/>
              <a:sym typeface="Helvetica Neue"/>
            </a:endParaRPr>
          </a:p>
        </p:txBody>
      </p:sp>
      <p:pic>
        <p:nvPicPr>
          <p:cNvPr id="327" name="Google Shape;327;p36" descr="Symbole Blissy pour indicateur de pluriel, il s'agit d'une version réduite du signe de multiplication placé sur la ligne du ciel."/>
          <p:cNvPicPr preferRelativeResize="0"/>
          <p:nvPr/>
        </p:nvPicPr>
        <p:blipFill rotWithShape="1">
          <a:blip r:embed="rId4">
            <a:alphaModFix/>
          </a:blip>
          <a:srcRect/>
          <a:stretch/>
        </p:blipFill>
        <p:spPr>
          <a:xfrm>
            <a:off x="2546410" y="1468528"/>
            <a:ext cx="1269928" cy="1271049"/>
          </a:xfrm>
          <a:prstGeom prst="rect">
            <a:avLst/>
          </a:prstGeom>
          <a:noFill/>
          <a:ln>
            <a:noFill/>
          </a:ln>
        </p:spPr>
      </p:pic>
      <p:sp>
        <p:nvSpPr>
          <p:cNvPr id="330" name="Google Shape;330;p36"/>
          <p:cNvSpPr txBox="1"/>
          <p:nvPr/>
        </p:nvSpPr>
        <p:spPr>
          <a:xfrm>
            <a:off x="2496321" y="2912250"/>
            <a:ext cx="1788600" cy="369300"/>
          </a:xfrm>
          <a:prstGeom prst="rect">
            <a:avLst/>
          </a:prstGeom>
          <a:noFill/>
          <a:ln>
            <a:noFill/>
          </a:ln>
        </p:spPr>
        <p:txBody>
          <a:bodyPr spcFirstLastPara="1" wrap="square" lIns="45700" tIns="45700" rIns="45700" bIns="45700" anchor="t" anchorCtr="0">
            <a:spAutoFit/>
          </a:bodyPr>
          <a:lstStyle/>
          <a:p>
            <a:pPr lvl="0" algn="ctr">
              <a:buClr>
                <a:srgbClr val="0000FF"/>
              </a:buClr>
              <a:buSzPts val="3200"/>
            </a:pPr>
            <a:r>
              <a:rPr lang="en-US" sz="1800" err="1">
                <a:solidFill>
                  <a:schemeClr val="tx1"/>
                </a:solidFill>
                <a:latin typeface="Helvetica Neue"/>
                <a:ea typeface="Helvetica Neue"/>
                <a:cs typeface="Helvetica Neue"/>
                <a:sym typeface="Helvetica Neue"/>
              </a:rPr>
              <a:t>indicateur</a:t>
            </a:r>
            <a:r>
              <a:rPr lang="en-US" sz="1800">
                <a:solidFill>
                  <a:schemeClr val="tx1"/>
                </a:solidFill>
                <a:latin typeface="Helvetica Neue"/>
                <a:ea typeface="Helvetica Neue"/>
                <a:cs typeface="Helvetica Neue"/>
                <a:sym typeface="Helvetica Neue"/>
              </a:rPr>
              <a:t> </a:t>
            </a:r>
            <a:r>
              <a:rPr lang="en-US" sz="1800" err="1">
                <a:solidFill>
                  <a:schemeClr val="tx1"/>
                </a:solidFill>
                <a:latin typeface="Helvetica Neue"/>
                <a:ea typeface="Helvetica Neue"/>
                <a:cs typeface="Helvetica Neue"/>
                <a:sym typeface="Helvetica Neue"/>
              </a:rPr>
              <a:t>pluriel</a:t>
            </a:r>
            <a:endParaRPr sz="1800" b="0" i="0" u="none" strike="noStrike" cap="none">
              <a:solidFill>
                <a:schemeClr val="tx1"/>
              </a:solidFill>
              <a:latin typeface="Helvetica Neue"/>
              <a:ea typeface="Helvetica Neue"/>
              <a:cs typeface="Helvetica Neue"/>
              <a:sym typeface="Helvetica Neue"/>
            </a:endParaRPr>
          </a:p>
        </p:txBody>
      </p:sp>
      <p:pic>
        <p:nvPicPr>
          <p:cNvPr id="325" name="Google Shape;325;p36" descr="Symbole Blissy pour &quot;Nous&quot;"/>
          <p:cNvPicPr preferRelativeResize="0"/>
          <p:nvPr/>
        </p:nvPicPr>
        <p:blipFill rotWithShape="1">
          <a:blip r:embed="rId5">
            <a:alphaModFix/>
          </a:blip>
          <a:srcRect/>
          <a:stretch/>
        </p:blipFill>
        <p:spPr>
          <a:xfrm>
            <a:off x="3981104" y="1555954"/>
            <a:ext cx="1269928" cy="1271049"/>
          </a:xfrm>
          <a:prstGeom prst="rect">
            <a:avLst/>
          </a:prstGeom>
          <a:noFill/>
          <a:ln>
            <a:noFill/>
          </a:ln>
        </p:spPr>
      </p:pic>
      <p:sp>
        <p:nvSpPr>
          <p:cNvPr id="331" name="Google Shape;331;p36"/>
          <p:cNvSpPr txBox="1"/>
          <p:nvPr/>
        </p:nvSpPr>
        <p:spPr>
          <a:xfrm>
            <a:off x="4404152" y="2912188"/>
            <a:ext cx="652878" cy="369291"/>
          </a:xfrm>
          <a:prstGeom prst="rect">
            <a:avLst/>
          </a:prstGeom>
          <a:noFill/>
          <a:ln>
            <a:noFill/>
          </a:ln>
        </p:spPr>
        <p:txBody>
          <a:bodyPr spcFirstLastPara="1" wrap="square" lIns="45700" tIns="45700" rIns="45700" bIns="45700" anchor="t" anchorCtr="0">
            <a:spAutoFit/>
          </a:bodyPr>
          <a:lstStyle/>
          <a:p>
            <a:pPr lvl="0" algn="ctr">
              <a:buClr>
                <a:srgbClr val="0000FF"/>
              </a:buClr>
              <a:buSzPts val="3200"/>
            </a:pPr>
            <a:r>
              <a:rPr lang="en-US" sz="1800">
                <a:solidFill>
                  <a:schemeClr val="tx1"/>
                </a:solidFill>
                <a:latin typeface="Helvetica Neue"/>
                <a:ea typeface="Helvetica Neue"/>
                <a:cs typeface="Helvetica Neue"/>
                <a:sym typeface="Helvetica Neue"/>
              </a:rPr>
              <a:t>nous</a:t>
            </a:r>
            <a:endParaRPr sz="1800" b="0" i="0" u="none" strike="noStrike" cap="none">
              <a:solidFill>
                <a:schemeClr val="tx1"/>
              </a:solidFill>
              <a:latin typeface="Helvetica Neue"/>
              <a:ea typeface="Helvetica Neue"/>
              <a:cs typeface="Helvetica Neue"/>
              <a:sym typeface="Helvetica Neue"/>
            </a:endParaRPr>
          </a:p>
        </p:txBody>
      </p:sp>
      <p:pic>
        <p:nvPicPr>
          <p:cNvPr id="328" name="Google Shape;328;p36" descr="Symbole Blissy pour &quot;Ils&quot;"/>
          <p:cNvPicPr preferRelativeResize="0"/>
          <p:nvPr/>
        </p:nvPicPr>
        <p:blipFill rotWithShape="1">
          <a:blip r:embed="rId6">
            <a:alphaModFix/>
          </a:blip>
          <a:srcRect/>
          <a:stretch/>
        </p:blipFill>
        <p:spPr>
          <a:xfrm>
            <a:off x="5602607" y="1555954"/>
            <a:ext cx="1272171" cy="1271049"/>
          </a:xfrm>
          <a:prstGeom prst="rect">
            <a:avLst/>
          </a:prstGeom>
          <a:noFill/>
          <a:ln>
            <a:noFill/>
          </a:ln>
        </p:spPr>
      </p:pic>
      <p:sp>
        <p:nvSpPr>
          <p:cNvPr id="332" name="Google Shape;332;p36"/>
          <p:cNvSpPr txBox="1"/>
          <p:nvPr/>
        </p:nvSpPr>
        <p:spPr>
          <a:xfrm>
            <a:off x="5963914" y="2922276"/>
            <a:ext cx="821277" cy="369405"/>
          </a:xfrm>
          <a:prstGeom prst="rect">
            <a:avLst/>
          </a:prstGeom>
          <a:noFill/>
          <a:ln>
            <a:noFill/>
          </a:ln>
        </p:spPr>
        <p:txBody>
          <a:bodyPr spcFirstLastPara="1" wrap="square" lIns="45700" tIns="45700" rIns="45700" bIns="45700" anchor="t" anchorCtr="0">
            <a:spAutoFit/>
          </a:bodyPr>
          <a:lstStyle/>
          <a:p>
            <a:pPr lvl="0" algn="ctr">
              <a:buClr>
                <a:srgbClr val="0000FF"/>
              </a:buClr>
              <a:buSzPts val="3200"/>
            </a:pPr>
            <a:r>
              <a:rPr lang="en-US" sz="1800" err="1">
                <a:solidFill>
                  <a:schemeClr val="tx1"/>
                </a:solidFill>
                <a:latin typeface="Helvetica Neue"/>
                <a:ea typeface="Helvetica Neue"/>
                <a:cs typeface="Helvetica Neue"/>
                <a:sym typeface="Helvetica Neue"/>
              </a:rPr>
              <a:t>ils</a:t>
            </a:r>
            <a:endParaRPr sz="1800" b="0" i="0" u="none" strike="noStrike" cap="none">
              <a:solidFill>
                <a:schemeClr val="tx1"/>
              </a:solidFill>
              <a:latin typeface="Helvetica Neue"/>
              <a:ea typeface="Helvetica Neue"/>
              <a:cs typeface="Helvetica Neue"/>
              <a:sym typeface="Helvetica Neue"/>
            </a:endParaRPr>
          </a:p>
        </p:txBody>
      </p:sp>
      <p:sp>
        <p:nvSpPr>
          <p:cNvPr id="333" name="Google Shape;333;p36"/>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22</a:t>
            </a:fld>
            <a:endParaRPr sz="1000">
              <a:latin typeface="Helvetica Neue"/>
              <a:ea typeface="Helvetica Neue"/>
              <a:cs typeface="Helvetica Neue"/>
              <a:sym typeface="Helvetica Neue"/>
            </a:endParaRPr>
          </a:p>
        </p:txBody>
      </p:sp>
      <p:sp>
        <p:nvSpPr>
          <p:cNvPr id="334" name="Google Shape;334;p36">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50" name="Google Shape;350;p37"/>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lvl="0">
              <a:buSzPct val="111111"/>
            </a:pPr>
            <a:r>
              <a:rPr lang="en-US" b="1">
                <a:solidFill>
                  <a:schemeClr val="tx1"/>
                </a:solidFill>
                <a:latin typeface="Helvetica Neue"/>
                <a:ea typeface="Helvetica Neue"/>
                <a:cs typeface="Helvetica Neue"/>
                <a:sym typeface="Helvetica Neue"/>
              </a:rPr>
              <a:t>Temps</a:t>
            </a:r>
            <a:endParaRPr lang="en-US">
              <a:solidFill>
                <a:schemeClr val="tx1"/>
              </a:solidFill>
            </a:endParaRPr>
          </a:p>
        </p:txBody>
      </p:sp>
      <p:pic>
        <p:nvPicPr>
          <p:cNvPr id="340" name="Google Shape;340;p37" descr="Un miroir parabolique ou une parenthèse circulaire utilisée pour représenter le &quot;PASSÉ&quot; dans la symbolique Blissy."/>
          <p:cNvPicPr preferRelativeResize="0"/>
          <p:nvPr/>
        </p:nvPicPr>
        <p:blipFill rotWithShape="1">
          <a:blip r:embed="rId3">
            <a:alphaModFix/>
          </a:blip>
          <a:srcRect l="22749" t="51673" r="27041"/>
          <a:stretch/>
        </p:blipFill>
        <p:spPr>
          <a:xfrm>
            <a:off x="766290" y="977993"/>
            <a:ext cx="1416956" cy="1363898"/>
          </a:xfrm>
          <a:prstGeom prst="rect">
            <a:avLst/>
          </a:prstGeom>
          <a:noFill/>
          <a:ln>
            <a:noFill/>
          </a:ln>
        </p:spPr>
      </p:pic>
      <p:pic>
        <p:nvPicPr>
          <p:cNvPr id="341" name="Google Shape;341;p37" descr="Deux miroirs paraboliques ou supports circulaires orientés dans la direction opposée sont utilisés pour représenter le &quot;PRÉSENT&quot; dans la symbolique Blissy."/>
          <p:cNvPicPr preferRelativeResize="0"/>
          <p:nvPr/>
        </p:nvPicPr>
        <p:blipFill rotWithShape="1">
          <a:blip r:embed="rId4">
            <a:alphaModFix/>
          </a:blip>
          <a:srcRect l="19962" t="31918" r="13583" b="8192"/>
          <a:stretch/>
        </p:blipFill>
        <p:spPr>
          <a:xfrm>
            <a:off x="3115865" y="886989"/>
            <a:ext cx="1331329" cy="1199698"/>
          </a:xfrm>
          <a:prstGeom prst="rect">
            <a:avLst/>
          </a:prstGeom>
          <a:noFill/>
          <a:ln>
            <a:noFill/>
          </a:ln>
        </p:spPr>
      </p:pic>
      <p:pic>
        <p:nvPicPr>
          <p:cNvPr id="342" name="Google Shape;342;p37" descr="Un miroir parabolique ou une ouverture circulaire est utilisé pour représenter le &quot;FUTUR&quot; en Blissymbolics."/>
          <p:cNvPicPr preferRelativeResize="0"/>
          <p:nvPr/>
        </p:nvPicPr>
        <p:blipFill rotWithShape="1">
          <a:blip r:embed="rId5">
            <a:alphaModFix/>
          </a:blip>
          <a:srcRect l="28718" t="49258" r="28960" b="3504"/>
          <a:stretch/>
        </p:blipFill>
        <p:spPr>
          <a:xfrm>
            <a:off x="5379814" y="843599"/>
            <a:ext cx="1137586" cy="1269629"/>
          </a:xfrm>
          <a:prstGeom prst="rect">
            <a:avLst/>
          </a:prstGeom>
          <a:noFill/>
          <a:ln>
            <a:noFill/>
          </a:ln>
        </p:spPr>
      </p:pic>
      <p:grpSp>
        <p:nvGrpSpPr>
          <p:cNvPr id="343" name="Google Shape;343;p37" descr="Past, Present and Future written in English. This is to support the above Blissymbols"/>
          <p:cNvGrpSpPr/>
          <p:nvPr/>
        </p:nvGrpSpPr>
        <p:grpSpPr>
          <a:xfrm>
            <a:off x="766295" y="2420050"/>
            <a:ext cx="6108900" cy="511200"/>
            <a:chOff x="766295" y="2420050"/>
            <a:chExt cx="6108900" cy="511200"/>
          </a:xfrm>
        </p:grpSpPr>
        <p:sp>
          <p:nvSpPr>
            <p:cNvPr id="344" name="Google Shape;344;p37"/>
            <p:cNvSpPr/>
            <p:nvPr/>
          </p:nvSpPr>
          <p:spPr>
            <a:xfrm>
              <a:off x="766295" y="2420050"/>
              <a:ext cx="61089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p37"/>
            <p:cNvSpPr txBox="1"/>
            <p:nvPr/>
          </p:nvSpPr>
          <p:spPr>
            <a:xfrm>
              <a:off x="1045179" y="2469423"/>
              <a:ext cx="1068395" cy="415458"/>
            </a:xfrm>
            <a:prstGeom prst="rect">
              <a:avLst/>
            </a:prstGeom>
            <a:noFill/>
            <a:ln>
              <a:noFill/>
            </a:ln>
          </p:spPr>
          <p:txBody>
            <a:bodyPr spcFirstLastPara="1" wrap="square" lIns="45700" tIns="45700" rIns="45700" bIns="45700" anchor="t" anchorCtr="0">
              <a:spAutoFit/>
            </a:bodyPr>
            <a:lstStyle/>
            <a:p>
              <a:pPr lvl="0">
                <a:buClr>
                  <a:srgbClr val="0000FF"/>
                </a:buClr>
                <a:buSzPts val="2400"/>
              </a:pPr>
              <a:r>
                <a:rPr lang="en-US" sz="2100" b="1">
                  <a:solidFill>
                    <a:srgbClr val="222222"/>
                  </a:solidFill>
                </a:rPr>
                <a:t>PASSÉ</a:t>
              </a:r>
              <a:endParaRPr sz="1100" b="0" i="0" u="none" strike="noStrike" cap="none">
                <a:solidFill>
                  <a:srgbClr val="222222"/>
                </a:solidFill>
                <a:latin typeface="Arial"/>
                <a:ea typeface="Arial"/>
                <a:cs typeface="Arial"/>
                <a:sym typeface="Arial"/>
              </a:endParaRPr>
            </a:p>
          </p:txBody>
        </p:sp>
        <p:sp>
          <p:nvSpPr>
            <p:cNvPr id="346" name="Google Shape;346;p37"/>
            <p:cNvSpPr txBox="1"/>
            <p:nvPr/>
          </p:nvSpPr>
          <p:spPr>
            <a:xfrm>
              <a:off x="3038250" y="2467896"/>
              <a:ext cx="1533749" cy="415458"/>
            </a:xfrm>
            <a:prstGeom prst="rect">
              <a:avLst/>
            </a:prstGeom>
            <a:noFill/>
            <a:ln>
              <a:noFill/>
            </a:ln>
          </p:spPr>
          <p:txBody>
            <a:bodyPr spcFirstLastPara="1" wrap="square" lIns="45700" tIns="45700" rIns="45700" bIns="45700" anchor="t" anchorCtr="0">
              <a:spAutoFit/>
            </a:bodyPr>
            <a:lstStyle/>
            <a:p>
              <a:pPr lvl="0" algn="ctr">
                <a:buClr>
                  <a:srgbClr val="0000FF"/>
                </a:buClr>
                <a:buSzPts val="2400"/>
              </a:pPr>
              <a:r>
                <a:rPr lang="en-US" sz="2100" b="1">
                  <a:solidFill>
                    <a:srgbClr val="222222"/>
                  </a:solidFill>
                </a:rPr>
                <a:t>PRÉSENTS</a:t>
              </a:r>
              <a:endParaRPr sz="1100" b="0" i="0" u="none" strike="noStrike" cap="none">
                <a:solidFill>
                  <a:srgbClr val="222222"/>
                </a:solidFill>
                <a:latin typeface="Arial"/>
                <a:ea typeface="Arial"/>
                <a:cs typeface="Arial"/>
                <a:sym typeface="Arial"/>
              </a:endParaRPr>
            </a:p>
          </p:txBody>
        </p:sp>
        <p:sp>
          <p:nvSpPr>
            <p:cNvPr id="347" name="Google Shape;347;p37"/>
            <p:cNvSpPr txBox="1"/>
            <p:nvPr/>
          </p:nvSpPr>
          <p:spPr>
            <a:xfrm>
              <a:off x="5177478" y="2467900"/>
              <a:ext cx="1533749" cy="415458"/>
            </a:xfrm>
            <a:prstGeom prst="rect">
              <a:avLst/>
            </a:prstGeom>
            <a:noFill/>
            <a:ln>
              <a:noFill/>
            </a:ln>
          </p:spPr>
          <p:txBody>
            <a:bodyPr spcFirstLastPara="1" wrap="square" lIns="45700" tIns="45700" rIns="45700" bIns="45700" anchor="t" anchorCtr="0">
              <a:spAutoFit/>
            </a:bodyPr>
            <a:lstStyle/>
            <a:p>
              <a:pPr lvl="0" algn="ctr">
                <a:buClr>
                  <a:srgbClr val="0000FF"/>
                </a:buClr>
                <a:buSzPts val="2400"/>
              </a:pPr>
              <a:r>
                <a:rPr lang="en-US" sz="2100" b="1">
                  <a:solidFill>
                    <a:srgbClr val="222222"/>
                  </a:solidFill>
                </a:rPr>
                <a:t>L’AVENIR</a:t>
              </a:r>
              <a:endParaRPr sz="1100" b="0" i="0" u="none" strike="noStrike" cap="none">
                <a:solidFill>
                  <a:srgbClr val="222222"/>
                </a:solidFill>
                <a:latin typeface="Arial"/>
                <a:ea typeface="Arial"/>
                <a:cs typeface="Arial"/>
                <a:sym typeface="Arial"/>
              </a:endParaRPr>
            </a:p>
          </p:txBody>
        </p:sp>
      </p:grpSp>
      <p:sp>
        <p:nvSpPr>
          <p:cNvPr id="339" name="Google Shape;339;p37"/>
          <p:cNvSpPr txBox="1"/>
          <p:nvPr/>
        </p:nvSpPr>
        <p:spPr>
          <a:xfrm>
            <a:off x="890100" y="3264625"/>
            <a:ext cx="5985000" cy="646500"/>
          </a:xfrm>
          <a:prstGeom prst="rect">
            <a:avLst/>
          </a:prstGeom>
          <a:noFill/>
          <a:ln>
            <a:noFill/>
          </a:ln>
        </p:spPr>
        <p:txBody>
          <a:bodyPr spcFirstLastPara="1" wrap="square" lIns="45700" tIns="45700" rIns="45700" bIns="45700" anchor="t" anchorCtr="0">
            <a:spAutoFit/>
          </a:bodyPr>
          <a:lstStyle/>
          <a:p>
            <a:pPr lvl="0">
              <a:buSzPts val="3200"/>
            </a:pPr>
            <a:r>
              <a:rPr lang="en-US" sz="1800">
                <a:latin typeface="Helvetica Neue"/>
                <a:ea typeface="Helvetica Neue"/>
                <a:cs typeface="Helvetica Neue"/>
                <a:sym typeface="Helvetica Neue"/>
              </a:rPr>
              <a:t>Le temps </a:t>
            </a:r>
            <a:r>
              <a:rPr lang="en-US" sz="1800" err="1">
                <a:latin typeface="Helvetica Neue"/>
                <a:ea typeface="Helvetica Neue"/>
                <a:cs typeface="Helvetica Neue"/>
                <a:sym typeface="Helvetica Neue"/>
              </a:rPr>
              <a:t>est</a:t>
            </a:r>
            <a:r>
              <a:rPr lang="en-US" sz="1800">
                <a:latin typeface="Helvetica Neue"/>
                <a:ea typeface="Helvetica Neue"/>
                <a:cs typeface="Helvetica Neue"/>
                <a:sym typeface="Helvetica Neue"/>
              </a:rPr>
              <a:t> </a:t>
            </a:r>
            <a:r>
              <a:rPr lang="en-US" sz="1800" err="1">
                <a:latin typeface="Helvetica Neue"/>
                <a:ea typeface="Helvetica Neue"/>
                <a:cs typeface="Helvetica Neue"/>
                <a:sym typeface="Helvetica Neue"/>
              </a:rPr>
              <a:t>représenté</a:t>
            </a:r>
            <a:r>
              <a:rPr lang="en-US" sz="1800">
                <a:latin typeface="Helvetica Neue"/>
                <a:ea typeface="Helvetica Neue"/>
                <a:cs typeface="Helvetica Neue"/>
                <a:sym typeface="Helvetica Neue"/>
              </a:rPr>
              <a:t> par des </a:t>
            </a:r>
            <a:r>
              <a:rPr lang="en-US" sz="1800" err="1">
                <a:latin typeface="Helvetica Neue"/>
                <a:ea typeface="Helvetica Neue"/>
                <a:cs typeface="Helvetica Neue"/>
                <a:sym typeface="Helvetica Neue"/>
              </a:rPr>
              <a:t>miroirs</a:t>
            </a:r>
            <a:r>
              <a:rPr lang="en-US" sz="1800">
                <a:latin typeface="Helvetica Neue"/>
                <a:ea typeface="Helvetica Neue"/>
                <a:cs typeface="Helvetica Neue"/>
                <a:sym typeface="Helvetica Neue"/>
              </a:rPr>
              <a:t> </a:t>
            </a:r>
            <a:r>
              <a:rPr lang="en-US" sz="1800" err="1">
                <a:latin typeface="Helvetica Neue"/>
                <a:ea typeface="Helvetica Neue"/>
                <a:cs typeface="Helvetica Neue"/>
                <a:sym typeface="Helvetica Neue"/>
              </a:rPr>
              <a:t>paraboliques</a:t>
            </a:r>
            <a:r>
              <a:rPr lang="en-US" sz="1800">
                <a:latin typeface="Helvetica Neue"/>
                <a:ea typeface="Helvetica Neue"/>
                <a:cs typeface="Helvetica Neue"/>
                <a:sym typeface="Helvetica Neue"/>
              </a:rPr>
              <a:t> et </a:t>
            </a:r>
            <a:r>
              <a:rPr lang="en-US" sz="1800" err="1">
                <a:latin typeface="Helvetica Neue"/>
                <a:ea typeface="Helvetica Neue"/>
                <a:cs typeface="Helvetica Neue"/>
                <a:sym typeface="Helvetica Neue"/>
              </a:rPr>
              <a:t>fournit</a:t>
            </a:r>
            <a:r>
              <a:rPr lang="en-US" sz="1800">
                <a:latin typeface="Helvetica Neue"/>
                <a:ea typeface="Helvetica Neue"/>
                <a:cs typeface="Helvetica Neue"/>
                <a:sym typeface="Helvetica Neue"/>
              </a:rPr>
              <a:t> la </a:t>
            </a:r>
            <a:r>
              <a:rPr lang="en-US" sz="1800" err="1">
                <a:latin typeface="Helvetica Neue"/>
                <a:ea typeface="Helvetica Neue"/>
                <a:cs typeface="Helvetica Neue"/>
                <a:sym typeface="Helvetica Neue"/>
              </a:rPr>
              <a:t>référence</a:t>
            </a:r>
            <a:r>
              <a:rPr lang="en-US" sz="1800">
                <a:latin typeface="Helvetica Neue"/>
                <a:ea typeface="Helvetica Neue"/>
                <a:cs typeface="Helvetica Neue"/>
                <a:sym typeface="Helvetica Neue"/>
              </a:rPr>
              <a:t> pour les temps.</a:t>
            </a:r>
            <a:endParaRPr/>
          </a:p>
        </p:txBody>
      </p:sp>
      <p:sp>
        <p:nvSpPr>
          <p:cNvPr id="348" name="Google Shape;348;p37"/>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23</a:t>
            </a:fld>
            <a:endParaRPr sz="1000">
              <a:latin typeface="Helvetica Neue"/>
              <a:ea typeface="Helvetica Neue"/>
              <a:cs typeface="Helvetica Neue"/>
              <a:sym typeface="Helvetica Neue"/>
            </a:endParaRPr>
          </a:p>
        </p:txBody>
      </p:sp>
      <p:sp>
        <p:nvSpPr>
          <p:cNvPr id="349" name="Google Shape;349;p37">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2" name="Title 1">
            <a:extLst>
              <a:ext uri="{FF2B5EF4-FFF2-40B4-BE49-F238E27FC236}">
                <a16:creationId xmlns:a16="http://schemas.microsoft.com/office/drawing/2014/main" id="{9023AE23-A03D-7A36-D53B-BD7B5319ADF7}"/>
              </a:ext>
            </a:extLst>
          </p:cNvPr>
          <p:cNvSpPr txBox="1">
            <a:spLocks noGrp="1"/>
          </p:cNvSpPr>
          <p:nvPr>
            <p:ph type="title" idx="4294967295"/>
          </p:nvPr>
        </p:nvSpPr>
        <p:spPr>
          <a:xfrm>
            <a:off x="342184" y="240405"/>
            <a:ext cx="2637260" cy="477054"/>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lvl="0">
              <a:buClr>
                <a:srgbClr val="000000"/>
              </a:buClr>
              <a:buSzTx/>
              <a:defRPr/>
            </a:pPr>
            <a:r>
              <a:rPr lang="en-US" sz="2500" b="1">
                <a:solidFill>
                  <a:schemeClr val="tx1"/>
                </a:solidFill>
                <a:latin typeface="Helvetica Neue" panose="02000503000000020004" pitchFamily="2" charset="0"/>
                <a:ea typeface="Helvetica Neue" panose="02000503000000020004" pitchFamily="2" charset="0"/>
                <a:cs typeface="Helvetica Neue" panose="02000503000000020004" pitchFamily="2" charset="0"/>
              </a:rPr>
              <a:t>Temps de </a:t>
            </a:r>
            <a:r>
              <a:rPr lang="en-US" sz="2500" b="1" err="1">
                <a:solidFill>
                  <a:schemeClr val="tx1"/>
                </a:solidFill>
                <a:latin typeface="Helvetica Neue" panose="02000503000000020004" pitchFamily="2" charset="0"/>
                <a:ea typeface="Helvetica Neue" panose="02000503000000020004" pitchFamily="2" charset="0"/>
                <a:cs typeface="Helvetica Neue" panose="02000503000000020004" pitchFamily="2" charset="0"/>
              </a:rPr>
              <a:t>verbe</a:t>
            </a:r>
            <a:endParaRPr kumimoji="0" lang="en-US" sz="2500" b="1" i="0" u="none" strike="noStrike" kern="0" cap="none" spc="0" normalizeH="0" baseline="0" noProof="0">
              <a:ln>
                <a:noFill/>
              </a:ln>
              <a:solidFill>
                <a:schemeClr val="tx1"/>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endParaRPr>
          </a:p>
        </p:txBody>
      </p:sp>
      <p:grpSp>
        <p:nvGrpSpPr>
          <p:cNvPr id="357" name="Google Shape;357;p38" descr="Les temps de verbe dans Blissymbols :  Action, Action passée, Action future, Passif présent, Passif futur, Conditionnel présent, Conditionnel passé, Conditionnel futur et Actif présent."/>
          <p:cNvGrpSpPr/>
          <p:nvPr/>
        </p:nvGrpSpPr>
        <p:grpSpPr>
          <a:xfrm>
            <a:off x="457275" y="774828"/>
            <a:ext cx="5606485" cy="4173411"/>
            <a:chOff x="704700" y="512846"/>
            <a:chExt cx="6165218" cy="4589327"/>
          </a:xfrm>
        </p:grpSpPr>
        <p:pic>
          <p:nvPicPr>
            <p:cNvPr id="358" name="Google Shape;358;p38" descr="Blissymbol for Action"/>
            <p:cNvPicPr preferRelativeResize="0"/>
            <p:nvPr/>
          </p:nvPicPr>
          <p:blipFill rotWithShape="1">
            <a:blip r:embed="rId3">
              <a:alphaModFix/>
            </a:blip>
            <a:srcRect/>
            <a:stretch/>
          </p:blipFill>
          <p:spPr>
            <a:xfrm>
              <a:off x="1504783" y="633150"/>
              <a:ext cx="173125" cy="169675"/>
            </a:xfrm>
            <a:prstGeom prst="rect">
              <a:avLst/>
            </a:prstGeom>
            <a:noFill/>
            <a:ln>
              <a:noFill/>
            </a:ln>
          </p:spPr>
        </p:pic>
        <p:pic>
          <p:nvPicPr>
            <p:cNvPr id="359" name="Google Shape;359;p38" descr="Future Action in Bliss"/>
            <p:cNvPicPr preferRelativeResize="0"/>
            <p:nvPr/>
          </p:nvPicPr>
          <p:blipFill rotWithShape="1">
            <a:blip r:embed="rId4">
              <a:alphaModFix/>
            </a:blip>
            <a:srcRect/>
            <a:stretch/>
          </p:blipFill>
          <p:spPr>
            <a:xfrm>
              <a:off x="6024149" y="673200"/>
              <a:ext cx="79174" cy="169675"/>
            </a:xfrm>
            <a:prstGeom prst="rect">
              <a:avLst/>
            </a:prstGeom>
            <a:noFill/>
            <a:ln>
              <a:noFill/>
            </a:ln>
          </p:spPr>
        </p:pic>
        <p:grpSp>
          <p:nvGrpSpPr>
            <p:cNvPr id="360" name="Google Shape;360;p38" descr="Image showing Blissymbols for action in all tenses"/>
            <p:cNvGrpSpPr/>
            <p:nvPr/>
          </p:nvGrpSpPr>
          <p:grpSpPr>
            <a:xfrm>
              <a:off x="704700" y="512846"/>
              <a:ext cx="6165218" cy="4589327"/>
              <a:chOff x="704700" y="242971"/>
              <a:chExt cx="6165218" cy="4589327"/>
            </a:xfrm>
          </p:grpSpPr>
          <p:sp>
            <p:nvSpPr>
              <p:cNvPr id="361" name="Google Shape;361;p38"/>
              <p:cNvSpPr txBox="1"/>
              <p:nvPr/>
            </p:nvSpPr>
            <p:spPr>
              <a:xfrm>
                <a:off x="3272059" y="980067"/>
                <a:ext cx="1228800" cy="609176"/>
              </a:xfrm>
              <a:prstGeom prst="rect">
                <a:avLst/>
              </a:prstGeom>
              <a:noFill/>
              <a:ln>
                <a:noFill/>
              </a:ln>
            </p:spPr>
            <p:txBody>
              <a:bodyPr spcFirstLastPara="1" wrap="square" lIns="91425" tIns="91425" rIns="91425" bIns="91425" anchor="t" anchorCtr="0">
                <a:spAutoFit/>
              </a:bodyPr>
              <a:lstStyle/>
              <a:p>
                <a:pPr lvl="0" algn="ctr">
                  <a:buSzPts val="1200"/>
                </a:pPr>
                <a:r>
                  <a:rPr lang="en-US" sz="1200" b="1">
                    <a:solidFill>
                      <a:schemeClr val="dk1"/>
                    </a:solidFill>
                    <a:latin typeface="Helvetica Neue"/>
                    <a:ea typeface="Helvetica Neue"/>
                    <a:cs typeface="Helvetica Neue"/>
                    <a:sym typeface="Helvetica Neue"/>
                  </a:rPr>
                  <a:t>Actions </a:t>
                </a:r>
                <a:r>
                  <a:rPr lang="en-US" sz="1200" b="1" err="1">
                    <a:solidFill>
                      <a:schemeClr val="dk1"/>
                    </a:solidFill>
                    <a:latin typeface="Helvetica Neue"/>
                    <a:ea typeface="Helvetica Neue"/>
                    <a:cs typeface="Helvetica Neue"/>
                    <a:sym typeface="Helvetica Neue"/>
                  </a:rPr>
                  <a:t>passées</a:t>
                </a:r>
                <a:endParaRPr sz="1200" b="1" i="0" u="none" strike="noStrike" cap="none">
                  <a:solidFill>
                    <a:schemeClr val="dk1"/>
                  </a:solidFill>
                  <a:latin typeface="Helvetica Neue"/>
                  <a:ea typeface="Helvetica Neue"/>
                  <a:cs typeface="Helvetica Neue"/>
                  <a:sym typeface="Helvetica Neue"/>
                </a:endParaRPr>
              </a:p>
            </p:txBody>
          </p:sp>
          <p:sp>
            <p:nvSpPr>
              <p:cNvPr id="362" name="Google Shape;362;p38"/>
              <p:cNvSpPr/>
              <p:nvPr/>
            </p:nvSpPr>
            <p:spPr>
              <a:xfrm>
                <a:off x="3731659" y="663595"/>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p38"/>
              <p:cNvSpPr txBox="1"/>
              <p:nvPr/>
            </p:nvSpPr>
            <p:spPr>
              <a:xfrm>
                <a:off x="3098959" y="2222217"/>
                <a:ext cx="1575000" cy="406106"/>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1"/>
                    </a:solidFill>
                    <a:latin typeface="Helvetica Neue"/>
                    <a:ea typeface="Helvetica Neue"/>
                    <a:cs typeface="Helvetica Neue"/>
                    <a:sym typeface="Helvetica Neue"/>
                  </a:rPr>
                  <a:t>Passif</a:t>
                </a:r>
                <a:r>
                  <a:rPr lang="en-US" sz="1200" b="1">
                    <a:solidFill>
                      <a:schemeClr val="dk1"/>
                    </a:solidFill>
                    <a:latin typeface="Helvetica Neue"/>
                    <a:ea typeface="Helvetica Neue"/>
                    <a:cs typeface="Helvetica Neue"/>
                    <a:sym typeface="Helvetica Neue"/>
                  </a:rPr>
                  <a:t> passé</a:t>
                </a:r>
                <a:endParaRPr sz="1200" b="1" i="0" u="none" strike="noStrike" cap="none">
                  <a:solidFill>
                    <a:schemeClr val="dk1"/>
                  </a:solidFill>
                  <a:latin typeface="Helvetica Neue"/>
                  <a:ea typeface="Helvetica Neue"/>
                  <a:cs typeface="Helvetica Neue"/>
                  <a:sym typeface="Helvetica Neue"/>
                </a:endParaRPr>
              </a:p>
            </p:txBody>
          </p:sp>
          <p:sp>
            <p:nvSpPr>
              <p:cNvPr id="364" name="Google Shape;364;p38"/>
              <p:cNvSpPr/>
              <p:nvPr/>
            </p:nvSpPr>
            <p:spPr>
              <a:xfrm>
                <a:off x="3731659" y="1905744"/>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p38"/>
              <p:cNvSpPr/>
              <p:nvPr/>
            </p:nvSpPr>
            <p:spPr>
              <a:xfrm>
                <a:off x="3731659" y="3060025"/>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p38"/>
              <p:cNvSpPr txBox="1"/>
              <p:nvPr/>
            </p:nvSpPr>
            <p:spPr>
              <a:xfrm>
                <a:off x="3098959" y="3442654"/>
                <a:ext cx="1575000" cy="609176"/>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1"/>
                    </a:solidFill>
                    <a:latin typeface="Helvetica Neue"/>
                    <a:ea typeface="Helvetica Neue"/>
                    <a:cs typeface="Helvetica Neue"/>
                    <a:sym typeface="Helvetica Neue"/>
                  </a:rPr>
                  <a:t>Conditionnel</a:t>
                </a:r>
                <a:r>
                  <a:rPr lang="en-US" sz="1200" b="1">
                    <a:solidFill>
                      <a:schemeClr val="dk1"/>
                    </a:solidFill>
                    <a:latin typeface="Helvetica Neue"/>
                    <a:ea typeface="Helvetica Neue"/>
                    <a:cs typeface="Helvetica Neue"/>
                    <a:sym typeface="Helvetica Neue"/>
                  </a:rPr>
                  <a:t> passé</a:t>
                </a:r>
                <a:endParaRPr sz="1200" b="1" i="0" u="none" strike="noStrike" cap="none">
                  <a:solidFill>
                    <a:schemeClr val="dk1"/>
                  </a:solidFill>
                  <a:latin typeface="Helvetica Neue"/>
                  <a:ea typeface="Helvetica Neue"/>
                  <a:cs typeface="Helvetica Neue"/>
                  <a:sym typeface="Helvetica Neue"/>
                </a:endParaRPr>
              </a:p>
            </p:txBody>
          </p:sp>
          <p:sp>
            <p:nvSpPr>
              <p:cNvPr id="367" name="Google Shape;367;p38"/>
              <p:cNvSpPr txBox="1"/>
              <p:nvPr/>
            </p:nvSpPr>
            <p:spPr>
              <a:xfrm>
                <a:off x="5468017" y="980067"/>
                <a:ext cx="1228800" cy="609176"/>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1"/>
                    </a:solidFill>
                    <a:latin typeface="Helvetica Neue"/>
                    <a:ea typeface="Helvetica Neue"/>
                    <a:cs typeface="Helvetica Neue"/>
                    <a:sym typeface="Helvetica Neue"/>
                  </a:rPr>
                  <a:t>Mesures</a:t>
                </a:r>
                <a:r>
                  <a:rPr lang="en-US" sz="1200" b="1">
                    <a:solidFill>
                      <a:schemeClr val="dk1"/>
                    </a:solidFill>
                    <a:latin typeface="Helvetica Neue"/>
                    <a:ea typeface="Helvetica Neue"/>
                    <a:cs typeface="Helvetica Neue"/>
                    <a:sym typeface="Helvetica Neue"/>
                  </a:rPr>
                  <a:t> </a:t>
                </a:r>
                <a:r>
                  <a:rPr lang="en-US" sz="1200" b="1" err="1">
                    <a:solidFill>
                      <a:schemeClr val="dk1"/>
                    </a:solidFill>
                    <a:latin typeface="Helvetica Neue"/>
                    <a:ea typeface="Helvetica Neue"/>
                    <a:cs typeface="Helvetica Neue"/>
                    <a:sym typeface="Helvetica Neue"/>
                  </a:rPr>
                  <a:t>à</a:t>
                </a:r>
                <a:r>
                  <a:rPr lang="en-US" sz="1200" b="1">
                    <a:solidFill>
                      <a:schemeClr val="dk1"/>
                    </a:solidFill>
                    <a:latin typeface="Helvetica Neue"/>
                    <a:ea typeface="Helvetica Neue"/>
                    <a:cs typeface="Helvetica Neue"/>
                    <a:sym typeface="Helvetica Neue"/>
                  </a:rPr>
                  <a:t> prendre</a:t>
                </a:r>
                <a:endParaRPr sz="1200" b="1" i="0" u="none" strike="noStrike" cap="none">
                  <a:solidFill>
                    <a:schemeClr val="dk1"/>
                  </a:solidFill>
                  <a:latin typeface="Helvetica Neue"/>
                  <a:ea typeface="Helvetica Neue"/>
                  <a:cs typeface="Helvetica Neue"/>
                  <a:sym typeface="Helvetica Neue"/>
                </a:endParaRPr>
              </a:p>
            </p:txBody>
          </p:sp>
          <p:sp>
            <p:nvSpPr>
              <p:cNvPr id="368" name="Google Shape;368;p38"/>
              <p:cNvSpPr/>
              <p:nvPr/>
            </p:nvSpPr>
            <p:spPr>
              <a:xfrm>
                <a:off x="5927618" y="656739"/>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p38"/>
              <p:cNvSpPr txBox="1"/>
              <p:nvPr/>
            </p:nvSpPr>
            <p:spPr>
              <a:xfrm>
                <a:off x="5294918" y="2222217"/>
                <a:ext cx="1575000" cy="406106"/>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1"/>
                    </a:solidFill>
                    <a:latin typeface="Helvetica Neue"/>
                    <a:ea typeface="Helvetica Neue"/>
                    <a:cs typeface="Helvetica Neue"/>
                    <a:sym typeface="Helvetica Neue"/>
                  </a:rPr>
                  <a:t>Futur</a:t>
                </a:r>
                <a:r>
                  <a:rPr lang="en-US" sz="1200" b="1">
                    <a:solidFill>
                      <a:schemeClr val="dk1"/>
                    </a:solidFill>
                    <a:latin typeface="Helvetica Neue"/>
                    <a:ea typeface="Helvetica Neue"/>
                    <a:cs typeface="Helvetica Neue"/>
                    <a:sym typeface="Helvetica Neue"/>
                  </a:rPr>
                  <a:t> </a:t>
                </a:r>
                <a:r>
                  <a:rPr lang="en-US" sz="1200" b="1" err="1">
                    <a:solidFill>
                      <a:schemeClr val="dk1"/>
                    </a:solidFill>
                    <a:latin typeface="Helvetica Neue"/>
                    <a:ea typeface="Helvetica Neue"/>
                    <a:cs typeface="Helvetica Neue"/>
                    <a:sym typeface="Helvetica Neue"/>
                  </a:rPr>
                  <a:t>passif</a:t>
                </a:r>
                <a:endParaRPr sz="1200" b="1" i="0" u="none" strike="noStrike" cap="none">
                  <a:solidFill>
                    <a:schemeClr val="dk1"/>
                  </a:solidFill>
                  <a:latin typeface="Helvetica Neue"/>
                  <a:ea typeface="Helvetica Neue"/>
                  <a:cs typeface="Helvetica Neue"/>
                  <a:sym typeface="Helvetica Neue"/>
                </a:endParaRPr>
              </a:p>
            </p:txBody>
          </p:sp>
          <p:sp>
            <p:nvSpPr>
              <p:cNvPr id="370" name="Google Shape;370;p38"/>
              <p:cNvSpPr/>
              <p:nvPr/>
            </p:nvSpPr>
            <p:spPr>
              <a:xfrm>
                <a:off x="5927618" y="1898888"/>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 name="Google Shape;371;p38"/>
              <p:cNvSpPr/>
              <p:nvPr/>
            </p:nvSpPr>
            <p:spPr>
              <a:xfrm>
                <a:off x="5927618" y="3053169"/>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 name="Google Shape;372;p38"/>
              <p:cNvSpPr txBox="1"/>
              <p:nvPr/>
            </p:nvSpPr>
            <p:spPr>
              <a:xfrm>
                <a:off x="5294918" y="3376498"/>
                <a:ext cx="1575000" cy="609176"/>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1"/>
                    </a:solidFill>
                    <a:latin typeface="Helvetica Neue"/>
                    <a:ea typeface="Helvetica Neue"/>
                    <a:cs typeface="Helvetica Neue"/>
                    <a:sym typeface="Helvetica Neue"/>
                  </a:rPr>
                  <a:t>Conditionnel</a:t>
                </a:r>
                <a:r>
                  <a:rPr lang="en-US" sz="1200" b="1">
                    <a:solidFill>
                      <a:schemeClr val="dk1"/>
                    </a:solidFill>
                    <a:latin typeface="Helvetica Neue"/>
                    <a:ea typeface="Helvetica Neue"/>
                    <a:cs typeface="Helvetica Neue"/>
                    <a:sym typeface="Helvetica Neue"/>
                  </a:rPr>
                  <a:t> </a:t>
                </a:r>
                <a:r>
                  <a:rPr lang="en-US" sz="1200" b="1" err="1">
                    <a:solidFill>
                      <a:schemeClr val="dk1"/>
                    </a:solidFill>
                    <a:latin typeface="Helvetica Neue"/>
                    <a:ea typeface="Helvetica Neue"/>
                    <a:cs typeface="Helvetica Neue"/>
                    <a:sym typeface="Helvetica Neue"/>
                  </a:rPr>
                  <a:t>futur</a:t>
                </a:r>
                <a:endParaRPr sz="1200" b="1" i="0" u="none" strike="noStrike" cap="none">
                  <a:solidFill>
                    <a:schemeClr val="dk1"/>
                  </a:solidFill>
                  <a:latin typeface="Helvetica Neue"/>
                  <a:ea typeface="Helvetica Neue"/>
                  <a:cs typeface="Helvetica Neue"/>
                  <a:sym typeface="Helvetica Neue"/>
                </a:endParaRPr>
              </a:p>
            </p:txBody>
          </p:sp>
          <p:sp>
            <p:nvSpPr>
              <p:cNvPr id="373" name="Google Shape;373;p38"/>
              <p:cNvSpPr txBox="1"/>
              <p:nvPr/>
            </p:nvSpPr>
            <p:spPr>
              <a:xfrm>
                <a:off x="976950" y="980067"/>
                <a:ext cx="1228800" cy="609176"/>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1"/>
                    </a:solidFill>
                    <a:latin typeface="Helvetica Neue"/>
                    <a:ea typeface="Helvetica Neue"/>
                    <a:cs typeface="Helvetica Neue"/>
                    <a:sym typeface="Helvetica Neue"/>
                  </a:rPr>
                  <a:t>Mesures</a:t>
                </a:r>
                <a:r>
                  <a:rPr lang="en-US" sz="1200" b="1">
                    <a:solidFill>
                      <a:schemeClr val="dk1"/>
                    </a:solidFill>
                    <a:latin typeface="Helvetica Neue"/>
                    <a:ea typeface="Helvetica Neue"/>
                    <a:cs typeface="Helvetica Neue"/>
                    <a:sym typeface="Helvetica Neue"/>
                  </a:rPr>
                  <a:t> </a:t>
                </a:r>
                <a:r>
                  <a:rPr lang="en-US" sz="1200" b="1" err="1">
                    <a:solidFill>
                      <a:schemeClr val="dk1"/>
                    </a:solidFill>
                    <a:latin typeface="Helvetica Neue"/>
                    <a:ea typeface="Helvetica Neue"/>
                    <a:cs typeface="Helvetica Neue"/>
                    <a:sym typeface="Helvetica Neue"/>
                  </a:rPr>
                  <a:t>à</a:t>
                </a:r>
                <a:r>
                  <a:rPr lang="en-US" sz="1200" b="1">
                    <a:solidFill>
                      <a:schemeClr val="dk1"/>
                    </a:solidFill>
                    <a:latin typeface="Helvetica Neue"/>
                    <a:ea typeface="Helvetica Neue"/>
                    <a:cs typeface="Helvetica Neue"/>
                    <a:sym typeface="Helvetica Neue"/>
                  </a:rPr>
                  <a:t> prendre</a:t>
                </a:r>
                <a:endParaRPr sz="1200" b="1" i="0" u="none" strike="noStrike" cap="none">
                  <a:solidFill>
                    <a:schemeClr val="dk1"/>
                  </a:solidFill>
                  <a:latin typeface="Helvetica Neue"/>
                  <a:ea typeface="Helvetica Neue"/>
                  <a:cs typeface="Helvetica Neue"/>
                  <a:sym typeface="Helvetica Neue"/>
                </a:endParaRPr>
              </a:p>
            </p:txBody>
          </p:sp>
          <p:sp>
            <p:nvSpPr>
              <p:cNvPr id="374" name="Google Shape;374;p38"/>
              <p:cNvSpPr/>
              <p:nvPr/>
            </p:nvSpPr>
            <p:spPr>
              <a:xfrm>
                <a:off x="1436550" y="636940"/>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 name="Google Shape;375;p38"/>
              <p:cNvSpPr txBox="1"/>
              <p:nvPr/>
            </p:nvSpPr>
            <p:spPr>
              <a:xfrm>
                <a:off x="803850" y="2222217"/>
                <a:ext cx="1575000" cy="406106"/>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1"/>
                    </a:solidFill>
                    <a:latin typeface="Helvetica Neue"/>
                    <a:ea typeface="Helvetica Neue"/>
                    <a:cs typeface="Helvetica Neue"/>
                    <a:sym typeface="Helvetica Neue"/>
                  </a:rPr>
                  <a:t>Présent</a:t>
                </a:r>
                <a:r>
                  <a:rPr lang="en-US" sz="1200" b="1">
                    <a:solidFill>
                      <a:schemeClr val="dk1"/>
                    </a:solidFill>
                    <a:latin typeface="Helvetica Neue"/>
                    <a:ea typeface="Helvetica Neue"/>
                    <a:cs typeface="Helvetica Neue"/>
                    <a:sym typeface="Helvetica Neue"/>
                  </a:rPr>
                  <a:t> </a:t>
                </a:r>
                <a:r>
                  <a:rPr lang="en-US" sz="1200" b="1" err="1">
                    <a:solidFill>
                      <a:schemeClr val="dk1"/>
                    </a:solidFill>
                    <a:latin typeface="Helvetica Neue"/>
                    <a:ea typeface="Helvetica Neue"/>
                    <a:cs typeface="Helvetica Neue"/>
                    <a:sym typeface="Helvetica Neue"/>
                  </a:rPr>
                  <a:t>passif</a:t>
                </a:r>
                <a:endParaRPr sz="1200" b="1" i="0" u="none" strike="noStrike" cap="none">
                  <a:solidFill>
                    <a:schemeClr val="dk1"/>
                  </a:solidFill>
                  <a:latin typeface="Helvetica Neue"/>
                  <a:ea typeface="Helvetica Neue"/>
                  <a:cs typeface="Helvetica Neue"/>
                  <a:sym typeface="Helvetica Neue"/>
                </a:endParaRPr>
              </a:p>
            </p:txBody>
          </p:sp>
          <p:sp>
            <p:nvSpPr>
              <p:cNvPr id="376" name="Google Shape;376;p38"/>
              <p:cNvSpPr/>
              <p:nvPr/>
            </p:nvSpPr>
            <p:spPr>
              <a:xfrm>
                <a:off x="1436550" y="1879089"/>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p38"/>
              <p:cNvSpPr txBox="1"/>
              <p:nvPr/>
            </p:nvSpPr>
            <p:spPr>
              <a:xfrm>
                <a:off x="704700" y="3345625"/>
                <a:ext cx="1918358" cy="406106"/>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1"/>
                    </a:solidFill>
                    <a:latin typeface="Helvetica Neue"/>
                    <a:ea typeface="Helvetica Neue"/>
                    <a:cs typeface="Helvetica Neue"/>
                    <a:sym typeface="Helvetica Neue"/>
                  </a:rPr>
                  <a:t>Conditionnel</a:t>
                </a:r>
                <a:r>
                  <a:rPr lang="en-US" sz="1200" b="1">
                    <a:solidFill>
                      <a:schemeClr val="dk1"/>
                    </a:solidFill>
                    <a:latin typeface="Helvetica Neue"/>
                    <a:ea typeface="Helvetica Neue"/>
                    <a:cs typeface="Helvetica Neue"/>
                    <a:sym typeface="Helvetica Neue"/>
                  </a:rPr>
                  <a:t> </a:t>
                </a:r>
                <a:r>
                  <a:rPr lang="en-US" sz="1200" b="1" err="1">
                    <a:solidFill>
                      <a:schemeClr val="dk1"/>
                    </a:solidFill>
                    <a:latin typeface="Helvetica Neue"/>
                    <a:ea typeface="Helvetica Neue"/>
                    <a:cs typeface="Helvetica Neue"/>
                    <a:sym typeface="Helvetica Neue"/>
                  </a:rPr>
                  <a:t>actuel</a:t>
                </a:r>
                <a:endParaRPr sz="1200" b="1" i="0" u="none" strike="noStrike" cap="none">
                  <a:solidFill>
                    <a:schemeClr val="dk1"/>
                  </a:solidFill>
                  <a:latin typeface="Helvetica Neue"/>
                  <a:ea typeface="Helvetica Neue"/>
                  <a:cs typeface="Helvetica Neue"/>
                  <a:sym typeface="Helvetica Neue"/>
                </a:endParaRPr>
              </a:p>
            </p:txBody>
          </p:sp>
          <p:sp>
            <p:nvSpPr>
              <p:cNvPr id="378" name="Google Shape;378;p38"/>
              <p:cNvSpPr/>
              <p:nvPr/>
            </p:nvSpPr>
            <p:spPr>
              <a:xfrm>
                <a:off x="1436550" y="3033371"/>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38"/>
              <p:cNvSpPr txBox="1"/>
              <p:nvPr/>
            </p:nvSpPr>
            <p:spPr>
              <a:xfrm>
                <a:off x="704700" y="4426192"/>
                <a:ext cx="1773300" cy="406106"/>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1"/>
                    </a:solidFill>
                    <a:latin typeface="Helvetica Neue"/>
                    <a:ea typeface="Helvetica Neue"/>
                    <a:cs typeface="Helvetica Neue"/>
                    <a:sym typeface="Helvetica Neue"/>
                  </a:rPr>
                  <a:t>Présent</a:t>
                </a:r>
                <a:r>
                  <a:rPr lang="en-US" sz="1200" b="1">
                    <a:solidFill>
                      <a:schemeClr val="dk1"/>
                    </a:solidFill>
                    <a:latin typeface="Helvetica Neue"/>
                    <a:ea typeface="Helvetica Neue"/>
                    <a:cs typeface="Helvetica Neue"/>
                    <a:sym typeface="Helvetica Neue"/>
                  </a:rPr>
                  <a:t> </a:t>
                </a:r>
                <a:r>
                  <a:rPr lang="en-US" sz="1200" b="1" err="1">
                    <a:solidFill>
                      <a:schemeClr val="dk1"/>
                    </a:solidFill>
                    <a:latin typeface="Helvetica Neue"/>
                    <a:ea typeface="Helvetica Neue"/>
                    <a:cs typeface="Helvetica Neue"/>
                    <a:sym typeface="Helvetica Neue"/>
                  </a:rPr>
                  <a:t>actif</a:t>
                </a:r>
                <a:endParaRPr sz="1200" b="1" i="0" u="none" strike="noStrike" cap="none">
                  <a:solidFill>
                    <a:schemeClr val="dk1"/>
                  </a:solidFill>
                  <a:latin typeface="Helvetica Neue"/>
                  <a:ea typeface="Helvetica Neue"/>
                  <a:cs typeface="Helvetica Neue"/>
                  <a:sym typeface="Helvetica Neue"/>
                </a:endParaRPr>
              </a:p>
            </p:txBody>
          </p:sp>
          <p:sp>
            <p:nvSpPr>
              <p:cNvPr id="380" name="Google Shape;380;p38"/>
              <p:cNvSpPr/>
              <p:nvPr/>
            </p:nvSpPr>
            <p:spPr>
              <a:xfrm>
                <a:off x="1436550" y="4083065"/>
                <a:ext cx="309600" cy="3096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81" name="Google Shape;381;p38"/>
              <p:cNvPicPr preferRelativeResize="0"/>
              <p:nvPr/>
            </p:nvPicPr>
            <p:blipFill rotWithShape="1">
              <a:blip r:embed="rId5">
                <a:alphaModFix/>
              </a:blip>
              <a:srcRect/>
              <a:stretch/>
            </p:blipFill>
            <p:spPr>
              <a:xfrm>
                <a:off x="3868124" y="242971"/>
                <a:ext cx="173125" cy="343679"/>
              </a:xfrm>
              <a:prstGeom prst="rect">
                <a:avLst/>
              </a:prstGeom>
              <a:noFill/>
              <a:ln>
                <a:noFill/>
              </a:ln>
            </p:spPr>
          </p:pic>
          <p:pic>
            <p:nvPicPr>
              <p:cNvPr id="382" name="Google Shape;382;p38"/>
              <p:cNvPicPr preferRelativeResize="0"/>
              <p:nvPr/>
            </p:nvPicPr>
            <p:blipFill rotWithShape="1">
              <a:blip r:embed="rId6">
                <a:alphaModFix/>
              </a:blip>
              <a:srcRect/>
              <a:stretch/>
            </p:blipFill>
            <p:spPr>
              <a:xfrm>
                <a:off x="1504775" y="1641525"/>
                <a:ext cx="135200" cy="138850"/>
              </a:xfrm>
              <a:prstGeom prst="rect">
                <a:avLst/>
              </a:prstGeom>
              <a:noFill/>
              <a:ln>
                <a:noFill/>
              </a:ln>
            </p:spPr>
          </p:pic>
          <p:pic>
            <p:nvPicPr>
              <p:cNvPr id="383" name="Google Shape;383;p38"/>
              <p:cNvPicPr preferRelativeResize="0"/>
              <p:nvPr/>
            </p:nvPicPr>
            <p:blipFill rotWithShape="1">
              <a:blip r:embed="rId7">
                <a:alphaModFix/>
              </a:blip>
              <a:srcRect/>
              <a:stretch/>
            </p:blipFill>
            <p:spPr>
              <a:xfrm>
                <a:off x="3731646" y="1641521"/>
                <a:ext cx="309600" cy="177504"/>
              </a:xfrm>
              <a:prstGeom prst="rect">
                <a:avLst/>
              </a:prstGeom>
              <a:noFill/>
              <a:ln>
                <a:noFill/>
              </a:ln>
            </p:spPr>
          </p:pic>
          <p:pic>
            <p:nvPicPr>
              <p:cNvPr id="384" name="Google Shape;384;p38"/>
              <p:cNvPicPr preferRelativeResize="0"/>
              <p:nvPr/>
            </p:nvPicPr>
            <p:blipFill rotWithShape="1">
              <a:blip r:embed="rId8">
                <a:alphaModFix/>
              </a:blip>
              <a:srcRect/>
              <a:stretch/>
            </p:blipFill>
            <p:spPr>
              <a:xfrm>
                <a:off x="5927621" y="1636521"/>
                <a:ext cx="309600" cy="187504"/>
              </a:xfrm>
              <a:prstGeom prst="rect">
                <a:avLst/>
              </a:prstGeom>
              <a:noFill/>
              <a:ln>
                <a:noFill/>
              </a:ln>
            </p:spPr>
          </p:pic>
          <p:pic>
            <p:nvPicPr>
              <p:cNvPr id="385" name="Google Shape;385;p38"/>
              <p:cNvPicPr preferRelativeResize="0"/>
              <p:nvPr/>
            </p:nvPicPr>
            <p:blipFill rotWithShape="1">
              <a:blip r:embed="rId9">
                <a:alphaModFix/>
              </a:blip>
              <a:srcRect/>
              <a:stretch/>
            </p:blipFill>
            <p:spPr>
              <a:xfrm>
                <a:off x="1551751" y="2780807"/>
                <a:ext cx="79175" cy="161805"/>
              </a:xfrm>
              <a:prstGeom prst="rect">
                <a:avLst/>
              </a:prstGeom>
              <a:noFill/>
              <a:ln>
                <a:noFill/>
              </a:ln>
            </p:spPr>
          </p:pic>
          <p:pic>
            <p:nvPicPr>
              <p:cNvPr id="386" name="Google Shape;386;p38"/>
              <p:cNvPicPr preferRelativeResize="0"/>
              <p:nvPr/>
            </p:nvPicPr>
            <p:blipFill rotWithShape="1">
              <a:blip r:embed="rId10">
                <a:alphaModFix/>
              </a:blip>
              <a:srcRect/>
              <a:stretch/>
            </p:blipFill>
            <p:spPr>
              <a:xfrm>
                <a:off x="3799887" y="2837042"/>
                <a:ext cx="173125" cy="147483"/>
              </a:xfrm>
              <a:prstGeom prst="rect">
                <a:avLst/>
              </a:prstGeom>
              <a:noFill/>
              <a:ln>
                <a:noFill/>
              </a:ln>
            </p:spPr>
          </p:pic>
          <p:pic>
            <p:nvPicPr>
              <p:cNvPr id="387" name="Google Shape;387;p38"/>
              <p:cNvPicPr preferRelativeResize="0"/>
              <p:nvPr/>
            </p:nvPicPr>
            <p:blipFill rotWithShape="1">
              <a:blip r:embed="rId11">
                <a:alphaModFix/>
              </a:blip>
              <a:srcRect/>
              <a:stretch/>
            </p:blipFill>
            <p:spPr>
              <a:xfrm>
                <a:off x="5941513" y="2861941"/>
                <a:ext cx="244426" cy="177500"/>
              </a:xfrm>
              <a:prstGeom prst="rect">
                <a:avLst/>
              </a:prstGeom>
              <a:noFill/>
              <a:ln>
                <a:noFill/>
              </a:ln>
            </p:spPr>
          </p:pic>
          <p:pic>
            <p:nvPicPr>
              <p:cNvPr id="388" name="Google Shape;388;p38"/>
              <p:cNvPicPr preferRelativeResize="0"/>
              <p:nvPr/>
            </p:nvPicPr>
            <p:blipFill rotWithShape="1">
              <a:blip r:embed="rId12">
                <a:alphaModFix/>
              </a:blip>
              <a:srcRect/>
              <a:stretch/>
            </p:blipFill>
            <p:spPr>
              <a:xfrm>
                <a:off x="1523746" y="3858232"/>
                <a:ext cx="135200" cy="138851"/>
              </a:xfrm>
              <a:prstGeom prst="rect">
                <a:avLst/>
              </a:prstGeom>
              <a:noFill/>
              <a:ln>
                <a:noFill/>
              </a:ln>
            </p:spPr>
          </p:pic>
        </p:grpSp>
      </p:grpSp>
      <p:sp>
        <p:nvSpPr>
          <p:cNvPr id="355" name="Google Shape;355;p38" descr="Page Number 24"/>
          <p:cNvSpPr txBox="1">
            <a:spLocks/>
          </p:cNvSpPr>
          <p:nvPr/>
        </p:nvSpPr>
        <p:spPr>
          <a:xfrm>
            <a:off x="8377125" y="4549600"/>
            <a:ext cx="309600" cy="307800"/>
          </a:xfrm>
          <a:prstGeom prst="rect">
            <a:avLst/>
          </a:prstGeom>
          <a:noFill/>
          <a:ln>
            <a:noFill/>
            <a:prstDash/>
          </a:ln>
          <a:effectLst/>
        </p:spPr>
        <p:txBody>
          <a:bodyPr rot="0" spcFirstLastPara="1" vertOverflow="overflow" horzOverflow="overflow" vert="horz" wrap="square" lIns="45700" tIns="45700" rIns="45700" bIns="4570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smtClean="0">
                <a:ln>
                  <a:noFill/>
                </a:ln>
                <a:solidFill>
                  <a:schemeClr val="dk2"/>
                </a:solidFill>
                <a:effectLst/>
                <a:uLnTx/>
                <a:uFillTx/>
                <a:latin typeface="Helvetica Neue"/>
                <a:ea typeface="Helvetica Neue"/>
                <a:cs typeface="Helvetica Neue"/>
                <a:sym typeface="Helvetica Neue"/>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24</a:t>
            </a:fld>
            <a:endParaRPr kumimoji="0" lang="en-US" sz="1000" b="0" i="0" u="none" strike="noStrike" kern="0" cap="none" spc="0" normalizeH="0" baseline="0" noProof="0">
              <a:ln>
                <a:noFill/>
              </a:ln>
              <a:solidFill>
                <a:schemeClr val="dk2"/>
              </a:solidFill>
              <a:effectLst/>
              <a:uLnTx/>
              <a:uFillTx/>
              <a:latin typeface="Helvetica Neue"/>
              <a:ea typeface="Helvetica Neue"/>
              <a:cs typeface="Helvetica Neue"/>
              <a:sym typeface="Helvetica Neue"/>
            </a:endParaRPr>
          </a:p>
        </p:txBody>
      </p:sp>
      <p:sp>
        <p:nvSpPr>
          <p:cNvPr id="356" name="Google Shape;356;p38">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5" name="Google Shape;395;p39"/>
          <p:cNvSpPr txBox="1">
            <a:spLocks noGrp="1"/>
          </p:cNvSpPr>
          <p:nvPr>
            <p:ph type="title" idx="4294967295"/>
          </p:nvPr>
        </p:nvSpPr>
        <p:spPr>
          <a:xfrm>
            <a:off x="498300" y="195425"/>
            <a:ext cx="1321200" cy="431100"/>
          </a:xfrm>
          <a:prstGeom prst="rect">
            <a:avLst/>
          </a:prstGeom>
          <a:noFill/>
          <a:ln>
            <a:noFill/>
          </a:ln>
        </p:spPr>
        <p:txBody>
          <a:bodyPr spcFirstLastPara="1" wrap="square" lIns="91425" tIns="91425" rIns="91425" bIns="91425" anchor="t" anchorCtr="0">
            <a:spAutoFit/>
          </a:bodyPr>
          <a:lstStyle/>
          <a:p>
            <a:pPr lvl="0">
              <a:buClr>
                <a:srgbClr val="000000"/>
              </a:buClr>
              <a:buSzPts val="1600"/>
            </a:pPr>
            <a:r>
              <a:rPr lang="en-US" sz="1600" b="1" err="1">
                <a:solidFill>
                  <a:schemeClr val="tx1"/>
                </a:solidFill>
                <a:latin typeface="Helvetica Neue"/>
                <a:ea typeface="Helvetica Neue"/>
                <a:cs typeface="Helvetica Neue"/>
                <a:sym typeface="Helvetica Neue"/>
              </a:rPr>
              <a:t>Exemples</a:t>
            </a:r>
            <a:endParaRPr>
              <a:solidFill>
                <a:schemeClr val="tx1"/>
              </a:solidFill>
            </a:endParaRPr>
          </a:p>
        </p:txBody>
      </p:sp>
      <p:grpSp>
        <p:nvGrpSpPr>
          <p:cNvPr id="396" name="Google Shape;396;p39" descr="Un exemple de temps dans Blissymbolics. "/>
          <p:cNvGrpSpPr/>
          <p:nvPr/>
        </p:nvGrpSpPr>
        <p:grpSpPr>
          <a:xfrm>
            <a:off x="296508" y="572865"/>
            <a:ext cx="6854850" cy="4124075"/>
            <a:chOff x="431975" y="792300"/>
            <a:chExt cx="6854850" cy="4124075"/>
          </a:xfrm>
        </p:grpSpPr>
        <p:pic>
          <p:nvPicPr>
            <p:cNvPr id="397" name="Google Shape;397;p39"/>
            <p:cNvPicPr preferRelativeResize="0"/>
            <p:nvPr/>
          </p:nvPicPr>
          <p:blipFill rotWithShape="1">
            <a:blip r:embed="rId3">
              <a:alphaModFix/>
            </a:blip>
            <a:srcRect/>
            <a:stretch/>
          </p:blipFill>
          <p:spPr>
            <a:xfrm>
              <a:off x="866775" y="792300"/>
              <a:ext cx="5500348" cy="3754774"/>
            </a:xfrm>
            <a:prstGeom prst="rect">
              <a:avLst/>
            </a:prstGeom>
            <a:noFill/>
            <a:ln>
              <a:noFill/>
            </a:ln>
          </p:spPr>
        </p:pic>
        <p:sp>
          <p:nvSpPr>
            <p:cNvPr id="398" name="Google Shape;398;p39"/>
            <p:cNvSpPr txBox="1"/>
            <p:nvPr/>
          </p:nvSpPr>
          <p:spPr>
            <a:xfrm>
              <a:off x="431975" y="1360100"/>
              <a:ext cx="1321200" cy="369300"/>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2"/>
                  </a:solidFill>
                  <a:latin typeface="Helvetica Neue"/>
                  <a:ea typeface="Helvetica Neue"/>
                  <a:cs typeface="Helvetica Neue"/>
                  <a:sym typeface="Helvetica Neue"/>
                </a:rPr>
                <a:t>écrit</a:t>
              </a:r>
              <a:endParaRPr sz="1200" b="1" i="0" u="none" strike="noStrike" cap="none">
                <a:solidFill>
                  <a:schemeClr val="dk2"/>
                </a:solidFill>
                <a:latin typeface="Helvetica Neue"/>
                <a:ea typeface="Helvetica Neue"/>
                <a:cs typeface="Helvetica Neue"/>
                <a:sym typeface="Helvetica Neue"/>
              </a:endParaRPr>
            </a:p>
          </p:txBody>
        </p:sp>
        <p:sp>
          <p:nvSpPr>
            <p:cNvPr id="399" name="Google Shape;399;p39"/>
            <p:cNvSpPr txBox="1"/>
            <p:nvPr/>
          </p:nvSpPr>
          <p:spPr>
            <a:xfrm>
              <a:off x="2956350" y="1360100"/>
              <a:ext cx="1321200" cy="369300"/>
            </a:xfrm>
            <a:prstGeom prst="rect">
              <a:avLst/>
            </a:prstGeom>
            <a:noFill/>
            <a:ln>
              <a:noFill/>
            </a:ln>
          </p:spPr>
          <p:txBody>
            <a:bodyPr spcFirstLastPara="1" wrap="square" lIns="91425" tIns="91425" rIns="91425" bIns="91425" anchor="t" anchorCtr="0">
              <a:spAutoFit/>
            </a:bodyPr>
            <a:lstStyle/>
            <a:p>
              <a:pPr lvl="0" algn="ctr">
                <a:buSzPts val="1200"/>
              </a:pPr>
              <a:r>
                <a:rPr lang="en-US" sz="1200" b="1">
                  <a:solidFill>
                    <a:schemeClr val="dk2"/>
                  </a:solidFill>
                  <a:latin typeface="Helvetica Neue"/>
                  <a:ea typeface="Helvetica Neue"/>
                  <a:cs typeface="Helvetica Neue"/>
                  <a:sym typeface="Helvetica Neue"/>
                </a:rPr>
                <a:t>a </a:t>
              </a:r>
              <a:r>
                <a:rPr lang="en-US" sz="1200" b="1" err="1">
                  <a:solidFill>
                    <a:schemeClr val="dk2"/>
                  </a:solidFill>
                  <a:latin typeface="Helvetica Neue"/>
                  <a:ea typeface="Helvetica Neue"/>
                  <a:cs typeface="Helvetica Neue"/>
                  <a:sym typeface="Helvetica Neue"/>
                </a:rPr>
                <a:t>écrit</a:t>
              </a:r>
              <a:endParaRPr sz="1200" b="1" i="0" u="none" strike="noStrike" cap="none">
                <a:solidFill>
                  <a:schemeClr val="dk2"/>
                </a:solidFill>
                <a:latin typeface="Helvetica Neue"/>
                <a:ea typeface="Helvetica Neue"/>
                <a:cs typeface="Helvetica Neue"/>
                <a:sym typeface="Helvetica Neue"/>
              </a:endParaRPr>
            </a:p>
          </p:txBody>
        </p:sp>
        <p:sp>
          <p:nvSpPr>
            <p:cNvPr id="400" name="Google Shape;400;p39"/>
            <p:cNvSpPr txBox="1"/>
            <p:nvPr/>
          </p:nvSpPr>
          <p:spPr>
            <a:xfrm>
              <a:off x="5644025" y="1360100"/>
              <a:ext cx="1321200" cy="369300"/>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2"/>
                  </a:solidFill>
                  <a:latin typeface="Helvetica Neue"/>
                  <a:ea typeface="Helvetica Neue"/>
                  <a:cs typeface="Helvetica Neue"/>
                  <a:sym typeface="Helvetica Neue"/>
                </a:rPr>
                <a:t>écrira</a:t>
              </a:r>
              <a:endParaRPr sz="1200" b="1" i="0" u="none" strike="noStrike" cap="none">
                <a:solidFill>
                  <a:schemeClr val="dk2"/>
                </a:solidFill>
                <a:latin typeface="Helvetica Neue"/>
                <a:ea typeface="Helvetica Neue"/>
                <a:cs typeface="Helvetica Neue"/>
                <a:sym typeface="Helvetica Neue"/>
              </a:endParaRPr>
            </a:p>
          </p:txBody>
        </p:sp>
        <p:sp>
          <p:nvSpPr>
            <p:cNvPr id="401" name="Google Shape;401;p39"/>
            <p:cNvSpPr txBox="1"/>
            <p:nvPr/>
          </p:nvSpPr>
          <p:spPr>
            <a:xfrm>
              <a:off x="498300" y="2462963"/>
              <a:ext cx="1321200" cy="369300"/>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2"/>
                  </a:solidFill>
                  <a:latin typeface="Helvetica Neue"/>
                  <a:ea typeface="Helvetica Neue"/>
                  <a:cs typeface="Helvetica Neue"/>
                  <a:sym typeface="Helvetica Neue"/>
                </a:rPr>
                <a:t>est</a:t>
              </a:r>
              <a:r>
                <a:rPr lang="en-US" sz="1200" b="1">
                  <a:solidFill>
                    <a:schemeClr val="dk2"/>
                  </a:solidFill>
                  <a:latin typeface="Helvetica Neue"/>
                  <a:ea typeface="Helvetica Neue"/>
                  <a:cs typeface="Helvetica Neue"/>
                  <a:sym typeface="Helvetica Neue"/>
                </a:rPr>
                <a:t> </a:t>
              </a:r>
              <a:r>
                <a:rPr lang="en-US" sz="1200" b="1" err="1">
                  <a:solidFill>
                    <a:schemeClr val="dk2"/>
                  </a:solidFill>
                  <a:latin typeface="Helvetica Neue"/>
                  <a:ea typeface="Helvetica Neue"/>
                  <a:cs typeface="Helvetica Neue"/>
                  <a:sym typeface="Helvetica Neue"/>
                </a:rPr>
                <a:t>écrit</a:t>
              </a:r>
              <a:endParaRPr sz="1200" b="1" i="0" u="none" strike="noStrike" cap="none">
                <a:solidFill>
                  <a:schemeClr val="dk2"/>
                </a:solidFill>
                <a:latin typeface="Helvetica Neue"/>
                <a:ea typeface="Helvetica Neue"/>
                <a:cs typeface="Helvetica Neue"/>
                <a:sym typeface="Helvetica Neue"/>
              </a:endParaRPr>
            </a:p>
          </p:txBody>
        </p:sp>
        <p:sp>
          <p:nvSpPr>
            <p:cNvPr id="402" name="Google Shape;402;p39"/>
            <p:cNvSpPr txBox="1"/>
            <p:nvPr/>
          </p:nvSpPr>
          <p:spPr>
            <a:xfrm>
              <a:off x="2956350" y="2462963"/>
              <a:ext cx="1321200" cy="369300"/>
            </a:xfrm>
            <a:prstGeom prst="rect">
              <a:avLst/>
            </a:prstGeom>
            <a:noFill/>
            <a:ln>
              <a:noFill/>
            </a:ln>
          </p:spPr>
          <p:txBody>
            <a:bodyPr spcFirstLastPara="1" wrap="square" lIns="91425" tIns="91425" rIns="91425" bIns="91425" anchor="t" anchorCtr="0">
              <a:spAutoFit/>
            </a:bodyPr>
            <a:lstStyle/>
            <a:p>
              <a:pPr lvl="0" algn="ctr">
                <a:buSzPts val="1200"/>
              </a:pPr>
              <a:r>
                <a:rPr lang="en-US" sz="1200" b="1">
                  <a:solidFill>
                    <a:schemeClr val="dk2"/>
                  </a:solidFill>
                  <a:latin typeface="Helvetica Neue"/>
                  <a:ea typeface="Helvetica Neue"/>
                  <a:cs typeface="Helvetica Neue"/>
                  <a:sym typeface="Helvetica Neue"/>
                </a:rPr>
                <a:t>a </a:t>
              </a:r>
              <a:r>
                <a:rPr lang="en-US" sz="1200" b="1" err="1">
                  <a:solidFill>
                    <a:schemeClr val="dk2"/>
                  </a:solidFill>
                  <a:latin typeface="Helvetica Neue"/>
                  <a:ea typeface="Helvetica Neue"/>
                  <a:cs typeface="Helvetica Neue"/>
                  <a:sym typeface="Helvetica Neue"/>
                </a:rPr>
                <a:t>été</a:t>
              </a:r>
              <a:r>
                <a:rPr lang="en-US" sz="1200" b="1">
                  <a:solidFill>
                    <a:schemeClr val="dk2"/>
                  </a:solidFill>
                  <a:latin typeface="Helvetica Neue"/>
                  <a:ea typeface="Helvetica Neue"/>
                  <a:cs typeface="Helvetica Neue"/>
                  <a:sym typeface="Helvetica Neue"/>
                </a:rPr>
                <a:t> </a:t>
              </a:r>
              <a:r>
                <a:rPr lang="en-US" sz="1200" b="1" err="1">
                  <a:solidFill>
                    <a:schemeClr val="dk2"/>
                  </a:solidFill>
                  <a:latin typeface="Helvetica Neue"/>
                  <a:ea typeface="Helvetica Neue"/>
                  <a:cs typeface="Helvetica Neue"/>
                  <a:sym typeface="Helvetica Neue"/>
                </a:rPr>
                <a:t>écrit</a:t>
              </a:r>
              <a:endParaRPr sz="1200" b="1" i="0" u="none" strike="noStrike" cap="none">
                <a:solidFill>
                  <a:schemeClr val="dk2"/>
                </a:solidFill>
                <a:latin typeface="Helvetica Neue"/>
                <a:ea typeface="Helvetica Neue"/>
                <a:cs typeface="Helvetica Neue"/>
                <a:sym typeface="Helvetica Neue"/>
              </a:endParaRPr>
            </a:p>
          </p:txBody>
        </p:sp>
        <p:sp>
          <p:nvSpPr>
            <p:cNvPr id="403" name="Google Shape;403;p39"/>
            <p:cNvSpPr txBox="1"/>
            <p:nvPr/>
          </p:nvSpPr>
          <p:spPr>
            <a:xfrm>
              <a:off x="5644025" y="2462963"/>
              <a:ext cx="1321200" cy="369300"/>
            </a:xfrm>
            <a:prstGeom prst="rect">
              <a:avLst/>
            </a:prstGeom>
            <a:noFill/>
            <a:ln>
              <a:noFill/>
            </a:ln>
          </p:spPr>
          <p:txBody>
            <a:bodyPr spcFirstLastPara="1" wrap="square" lIns="91425" tIns="91425" rIns="91425" bIns="91425" anchor="t" anchorCtr="0">
              <a:spAutoFit/>
            </a:bodyPr>
            <a:lstStyle/>
            <a:p>
              <a:pPr lvl="0" algn="ctr">
                <a:buSzPts val="1200"/>
              </a:pPr>
              <a:r>
                <a:rPr lang="en-US" sz="1200" b="1">
                  <a:solidFill>
                    <a:schemeClr val="dk2"/>
                  </a:solidFill>
                  <a:latin typeface="Helvetica Neue"/>
                  <a:ea typeface="Helvetica Neue"/>
                  <a:cs typeface="Helvetica Neue"/>
                  <a:sym typeface="Helvetica Neue"/>
                </a:rPr>
                <a:t>sera </a:t>
              </a:r>
              <a:r>
                <a:rPr lang="en-US" sz="1200" b="1" err="1">
                  <a:solidFill>
                    <a:schemeClr val="dk2"/>
                  </a:solidFill>
                  <a:latin typeface="Helvetica Neue"/>
                  <a:ea typeface="Helvetica Neue"/>
                  <a:cs typeface="Helvetica Neue"/>
                  <a:sym typeface="Helvetica Neue"/>
                </a:rPr>
                <a:t>écrit</a:t>
              </a:r>
              <a:endParaRPr sz="1200" b="1" i="0" u="none" strike="noStrike" cap="none">
                <a:solidFill>
                  <a:schemeClr val="dk2"/>
                </a:solidFill>
                <a:latin typeface="Helvetica Neue"/>
                <a:ea typeface="Helvetica Neue"/>
                <a:cs typeface="Helvetica Neue"/>
                <a:sym typeface="Helvetica Neue"/>
              </a:endParaRPr>
            </a:p>
          </p:txBody>
        </p:sp>
        <p:sp>
          <p:nvSpPr>
            <p:cNvPr id="404" name="Google Shape;404;p39"/>
            <p:cNvSpPr txBox="1"/>
            <p:nvPr/>
          </p:nvSpPr>
          <p:spPr>
            <a:xfrm>
              <a:off x="650700" y="3500700"/>
              <a:ext cx="1048500" cy="369300"/>
            </a:xfrm>
            <a:prstGeom prst="rect">
              <a:avLst/>
            </a:prstGeom>
            <a:noFill/>
            <a:ln>
              <a:noFill/>
            </a:ln>
          </p:spPr>
          <p:txBody>
            <a:bodyPr spcFirstLastPara="1" wrap="square" lIns="91425" tIns="91425" rIns="91425" bIns="91425" anchor="t" anchorCtr="0">
              <a:spAutoFit/>
            </a:bodyPr>
            <a:lstStyle/>
            <a:p>
              <a:pPr lvl="0">
                <a:buSzPts val="1200"/>
              </a:pPr>
              <a:r>
                <a:rPr lang="en-US" sz="1200" b="1" err="1">
                  <a:solidFill>
                    <a:schemeClr val="dk2"/>
                  </a:solidFill>
                  <a:latin typeface="Helvetica Neue"/>
                  <a:ea typeface="Helvetica Neue"/>
                  <a:cs typeface="Helvetica Neue"/>
                  <a:sym typeface="Helvetica Neue"/>
                </a:rPr>
                <a:t>écrirait</a:t>
              </a:r>
              <a:endParaRPr sz="1200" b="1" i="0" u="none" strike="noStrike" cap="none">
                <a:solidFill>
                  <a:schemeClr val="dk2"/>
                </a:solidFill>
                <a:latin typeface="Helvetica Neue"/>
                <a:ea typeface="Helvetica Neue"/>
                <a:cs typeface="Helvetica Neue"/>
                <a:sym typeface="Helvetica Neue"/>
              </a:endParaRPr>
            </a:p>
          </p:txBody>
        </p:sp>
        <p:sp>
          <p:nvSpPr>
            <p:cNvPr id="405" name="Google Shape;405;p39"/>
            <p:cNvSpPr txBox="1"/>
            <p:nvPr/>
          </p:nvSpPr>
          <p:spPr>
            <a:xfrm>
              <a:off x="2865963" y="3500700"/>
              <a:ext cx="1763700" cy="369300"/>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2"/>
                  </a:solidFill>
                  <a:latin typeface="Helvetica Neue"/>
                  <a:ea typeface="Helvetica Neue"/>
                  <a:cs typeface="Helvetica Neue"/>
                  <a:sym typeface="Helvetica Neue"/>
                </a:rPr>
                <a:t>aurait</a:t>
              </a:r>
              <a:r>
                <a:rPr lang="en-US" sz="1200" b="1">
                  <a:solidFill>
                    <a:schemeClr val="dk2"/>
                  </a:solidFill>
                  <a:latin typeface="Helvetica Neue"/>
                  <a:ea typeface="Helvetica Neue"/>
                  <a:cs typeface="Helvetica Neue"/>
                  <a:sym typeface="Helvetica Neue"/>
                </a:rPr>
                <a:t> </a:t>
              </a:r>
              <a:r>
                <a:rPr lang="en-US" sz="1200" b="1" err="1">
                  <a:solidFill>
                    <a:schemeClr val="dk2"/>
                  </a:solidFill>
                  <a:latin typeface="Helvetica Neue"/>
                  <a:ea typeface="Helvetica Neue"/>
                  <a:cs typeface="Helvetica Neue"/>
                  <a:sym typeface="Helvetica Neue"/>
                </a:rPr>
                <a:t>écrit</a:t>
              </a:r>
              <a:endParaRPr sz="1200" b="1" i="0" u="none" strike="noStrike" cap="none">
                <a:solidFill>
                  <a:schemeClr val="dk2"/>
                </a:solidFill>
                <a:latin typeface="Helvetica Neue"/>
                <a:ea typeface="Helvetica Neue"/>
                <a:cs typeface="Helvetica Neue"/>
                <a:sym typeface="Helvetica Neue"/>
              </a:endParaRPr>
            </a:p>
          </p:txBody>
        </p:sp>
        <p:sp>
          <p:nvSpPr>
            <p:cNvPr id="406" name="Google Shape;406;p39"/>
            <p:cNvSpPr txBox="1"/>
            <p:nvPr/>
          </p:nvSpPr>
          <p:spPr>
            <a:xfrm>
              <a:off x="5322425" y="3500700"/>
              <a:ext cx="1964400" cy="369300"/>
            </a:xfrm>
            <a:prstGeom prst="rect">
              <a:avLst/>
            </a:prstGeom>
            <a:noFill/>
            <a:ln>
              <a:noFill/>
            </a:ln>
          </p:spPr>
          <p:txBody>
            <a:bodyPr spcFirstLastPara="1" wrap="square" lIns="91425" tIns="91425" rIns="91425" bIns="91425" anchor="t" anchorCtr="0">
              <a:spAutoFit/>
            </a:bodyPr>
            <a:lstStyle/>
            <a:p>
              <a:pPr lvl="0" algn="ctr">
                <a:buSzPts val="1200"/>
              </a:pPr>
              <a:r>
                <a:rPr lang="en-US" sz="1200" b="1" err="1">
                  <a:solidFill>
                    <a:schemeClr val="dk2"/>
                  </a:solidFill>
                  <a:latin typeface="Helvetica Neue"/>
                  <a:ea typeface="Helvetica Neue"/>
                  <a:cs typeface="Helvetica Neue"/>
                  <a:sym typeface="Helvetica Neue"/>
                </a:rPr>
                <a:t>écrirait</a:t>
              </a:r>
              <a:r>
                <a:rPr lang="en-US" sz="1200" b="1">
                  <a:solidFill>
                    <a:schemeClr val="dk2"/>
                  </a:solidFill>
                  <a:latin typeface="Helvetica Neue"/>
                  <a:ea typeface="Helvetica Neue"/>
                  <a:cs typeface="Helvetica Neue"/>
                  <a:sym typeface="Helvetica Neue"/>
                </a:rPr>
                <a:t> (</a:t>
              </a:r>
              <a:r>
                <a:rPr lang="en-US" sz="1200" b="1" err="1">
                  <a:solidFill>
                    <a:schemeClr val="dk2"/>
                  </a:solidFill>
                  <a:latin typeface="Helvetica Neue"/>
                  <a:ea typeface="Helvetica Neue"/>
                  <a:cs typeface="Helvetica Neue"/>
                  <a:sym typeface="Helvetica Neue"/>
                </a:rPr>
                <a:t>à</a:t>
              </a:r>
              <a:r>
                <a:rPr lang="en-US" sz="1200" b="1">
                  <a:solidFill>
                    <a:schemeClr val="dk2"/>
                  </a:solidFill>
                  <a:latin typeface="Helvetica Neue"/>
                  <a:ea typeface="Helvetica Neue"/>
                  <a:cs typeface="Helvetica Neue"/>
                  <a:sym typeface="Helvetica Neue"/>
                </a:rPr>
                <a:t> </a:t>
              </a:r>
              <a:r>
                <a:rPr lang="en-US" sz="1200" b="1" err="1">
                  <a:solidFill>
                    <a:schemeClr val="dk2"/>
                  </a:solidFill>
                  <a:latin typeface="Helvetica Neue"/>
                  <a:ea typeface="Helvetica Neue"/>
                  <a:cs typeface="Helvetica Neue"/>
                  <a:sym typeface="Helvetica Neue"/>
                </a:rPr>
                <a:t>l’avenir</a:t>
              </a:r>
              <a:r>
                <a:rPr lang="en-US" sz="1200" b="1">
                  <a:solidFill>
                    <a:schemeClr val="dk2"/>
                  </a:solidFill>
                  <a:latin typeface="Helvetica Neue"/>
                  <a:ea typeface="Helvetica Neue"/>
                  <a:cs typeface="Helvetica Neue"/>
                  <a:sym typeface="Helvetica Neue"/>
                </a:rPr>
                <a:t>)</a:t>
              </a:r>
              <a:endParaRPr sz="1200" b="1" i="0" u="none" strike="noStrike" cap="none">
                <a:solidFill>
                  <a:schemeClr val="dk2"/>
                </a:solidFill>
                <a:latin typeface="Helvetica Neue"/>
                <a:ea typeface="Helvetica Neue"/>
                <a:cs typeface="Helvetica Neue"/>
                <a:sym typeface="Helvetica Neue"/>
              </a:endParaRPr>
            </a:p>
          </p:txBody>
        </p:sp>
        <p:sp>
          <p:nvSpPr>
            <p:cNvPr id="407" name="Google Shape;407;p39"/>
            <p:cNvSpPr txBox="1"/>
            <p:nvPr/>
          </p:nvSpPr>
          <p:spPr>
            <a:xfrm>
              <a:off x="431975" y="4547075"/>
              <a:ext cx="1632300" cy="369300"/>
            </a:xfrm>
            <a:prstGeom prst="rect">
              <a:avLst/>
            </a:prstGeom>
            <a:noFill/>
            <a:ln>
              <a:noFill/>
            </a:ln>
          </p:spPr>
          <p:txBody>
            <a:bodyPr spcFirstLastPara="1" wrap="square" lIns="91425" tIns="91425" rIns="91425" bIns="91425" anchor="t" anchorCtr="0">
              <a:spAutoFit/>
            </a:bodyPr>
            <a:lstStyle/>
            <a:p>
              <a:pPr lvl="0">
                <a:buSzPts val="1200"/>
              </a:pPr>
              <a:r>
                <a:rPr lang="en-US" sz="1200" b="1" err="1">
                  <a:solidFill>
                    <a:schemeClr val="dk2"/>
                  </a:solidFill>
                  <a:latin typeface="Helvetica Neue"/>
                  <a:ea typeface="Helvetica Neue"/>
                  <a:cs typeface="Helvetica Neue"/>
                  <a:sym typeface="Helvetica Neue"/>
                </a:rPr>
                <a:t>écrit</a:t>
              </a:r>
              <a:r>
                <a:rPr lang="en-US" sz="1200" b="1">
                  <a:solidFill>
                    <a:schemeClr val="dk2"/>
                  </a:solidFill>
                  <a:latin typeface="Helvetica Neue"/>
                  <a:ea typeface="Helvetica Neue"/>
                  <a:cs typeface="Helvetica Neue"/>
                  <a:sym typeface="Helvetica Neue"/>
                </a:rPr>
                <a:t> (</a:t>
              </a:r>
              <a:r>
                <a:rPr lang="en-US" sz="1200" b="1" err="1">
                  <a:solidFill>
                    <a:schemeClr val="dk2"/>
                  </a:solidFill>
                  <a:latin typeface="Helvetica Neue"/>
                  <a:ea typeface="Helvetica Neue"/>
                  <a:cs typeface="Helvetica Neue"/>
                  <a:sym typeface="Helvetica Neue"/>
                </a:rPr>
                <a:t>transitif</a:t>
              </a:r>
              <a:r>
                <a:rPr lang="en-US" sz="1200" b="1">
                  <a:solidFill>
                    <a:schemeClr val="dk2"/>
                  </a:solidFill>
                  <a:latin typeface="Helvetica Neue"/>
                  <a:ea typeface="Helvetica Neue"/>
                  <a:cs typeface="Helvetica Neue"/>
                  <a:sym typeface="Helvetica Neue"/>
                </a:rPr>
                <a:t>)</a:t>
              </a:r>
              <a:endParaRPr sz="1200" b="1" i="0" u="none" strike="noStrike" cap="none">
                <a:solidFill>
                  <a:schemeClr val="dk2"/>
                </a:solidFill>
                <a:latin typeface="Helvetica Neue"/>
                <a:ea typeface="Helvetica Neue"/>
                <a:cs typeface="Helvetica Neue"/>
                <a:sym typeface="Helvetica Neue"/>
              </a:endParaRPr>
            </a:p>
          </p:txBody>
        </p:sp>
      </p:grpSp>
      <p:sp>
        <p:nvSpPr>
          <p:cNvPr id="393" name="Google Shape;393;p39"/>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25</a:t>
            </a:fld>
            <a:endParaRPr sz="1000">
              <a:latin typeface="Helvetica Neue"/>
              <a:ea typeface="Helvetica Neue"/>
              <a:cs typeface="Helvetica Neue"/>
              <a:sym typeface="Helvetica Neue"/>
            </a:endParaRPr>
          </a:p>
        </p:txBody>
      </p:sp>
      <p:sp>
        <p:nvSpPr>
          <p:cNvPr id="394" name="Google Shape;394;p39">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40"/>
          <p:cNvSpPr txBox="1">
            <a:spLocks noGrp="1"/>
          </p:cNvSpPr>
          <p:nvPr>
            <p:ph type="title" idx="4294967295"/>
          </p:nvPr>
        </p:nvSpPr>
        <p:spPr>
          <a:xfrm>
            <a:off x="463224" y="523750"/>
            <a:ext cx="6249900" cy="1107955"/>
          </a:xfrm>
          <a:prstGeom prst="rect">
            <a:avLst/>
          </a:prstGeom>
          <a:noFill/>
          <a:ln>
            <a:noFill/>
          </a:ln>
        </p:spPr>
        <p:txBody>
          <a:bodyPr spcFirstLastPara="1" wrap="square" lIns="45700" tIns="45700" rIns="45700" bIns="45700" anchor="t" anchorCtr="0">
            <a:spAutoFit/>
          </a:bodyPr>
          <a:lstStyle/>
          <a:p>
            <a:pPr lvl="0">
              <a:buClr>
                <a:srgbClr val="000000"/>
              </a:buClr>
              <a:buSzPts val="4000"/>
            </a:pPr>
            <a:r>
              <a:rPr lang="en-US" sz="2200">
                <a:solidFill>
                  <a:srgbClr val="000000"/>
                </a:solidFill>
              </a:rPr>
              <a:t>La première, la </a:t>
            </a:r>
            <a:r>
              <a:rPr lang="en-US" sz="2200" err="1">
                <a:solidFill>
                  <a:srgbClr val="000000"/>
                </a:solidFill>
              </a:rPr>
              <a:t>deuxième</a:t>
            </a:r>
            <a:r>
              <a:rPr lang="en-US" sz="2200">
                <a:solidFill>
                  <a:srgbClr val="000000"/>
                </a:solidFill>
              </a:rPr>
              <a:t> et la </a:t>
            </a:r>
            <a:r>
              <a:rPr lang="en-US" sz="2200" err="1">
                <a:solidFill>
                  <a:srgbClr val="000000"/>
                </a:solidFill>
              </a:rPr>
              <a:t>troisième</a:t>
            </a:r>
            <a:r>
              <a:rPr lang="en-US" sz="2200">
                <a:solidFill>
                  <a:srgbClr val="000000"/>
                </a:solidFill>
              </a:rPr>
              <a:t> </a:t>
            </a:r>
            <a:r>
              <a:rPr lang="en-US" sz="2200" err="1">
                <a:solidFill>
                  <a:srgbClr val="000000"/>
                </a:solidFill>
              </a:rPr>
              <a:t>personne</a:t>
            </a:r>
            <a:r>
              <a:rPr lang="en-US" sz="2200">
                <a:solidFill>
                  <a:srgbClr val="000000"/>
                </a:solidFill>
              </a:rPr>
              <a:t> </a:t>
            </a:r>
            <a:r>
              <a:rPr lang="en-US" sz="2200" err="1">
                <a:solidFill>
                  <a:srgbClr val="000000"/>
                </a:solidFill>
              </a:rPr>
              <a:t>fournissent</a:t>
            </a:r>
            <a:r>
              <a:rPr lang="en-US" sz="2200">
                <a:solidFill>
                  <a:srgbClr val="000000"/>
                </a:solidFill>
              </a:rPr>
              <a:t> la </a:t>
            </a:r>
            <a:r>
              <a:rPr lang="en-US" sz="2200" err="1">
                <a:solidFill>
                  <a:srgbClr val="000000"/>
                </a:solidFill>
              </a:rPr>
              <a:t>référence</a:t>
            </a:r>
            <a:r>
              <a:rPr lang="en-US" sz="2200">
                <a:solidFill>
                  <a:srgbClr val="000000"/>
                </a:solidFill>
              </a:rPr>
              <a:t> pour les </a:t>
            </a:r>
            <a:r>
              <a:rPr lang="en-US" sz="2200" err="1">
                <a:solidFill>
                  <a:srgbClr val="000000"/>
                </a:solidFill>
              </a:rPr>
              <a:t>pronoms</a:t>
            </a:r>
            <a:r>
              <a:rPr lang="en-US" sz="2200">
                <a:solidFill>
                  <a:srgbClr val="000000"/>
                </a:solidFill>
              </a:rPr>
              <a:t> Bliss !</a:t>
            </a:r>
            <a:endParaRPr sz="100" b="0" i="0" u="none" strike="noStrike" cap="none">
              <a:solidFill>
                <a:srgbClr val="000000"/>
              </a:solidFill>
              <a:latin typeface="Arial"/>
              <a:ea typeface="Arial"/>
              <a:cs typeface="Arial"/>
              <a:sym typeface="Arial"/>
            </a:endParaRPr>
          </a:p>
        </p:txBody>
      </p:sp>
      <p:pic>
        <p:nvPicPr>
          <p:cNvPr id="417" name="Google Shape;417;p40" descr="Les symboles de Blissy pour &quot;I&quot;"/>
          <p:cNvPicPr preferRelativeResize="0"/>
          <p:nvPr/>
        </p:nvPicPr>
        <p:blipFill rotWithShape="1">
          <a:blip r:embed="rId3">
            <a:alphaModFix/>
          </a:blip>
          <a:srcRect/>
          <a:stretch/>
        </p:blipFill>
        <p:spPr>
          <a:xfrm>
            <a:off x="1600200" y="1278731"/>
            <a:ext cx="1351360" cy="1350169"/>
          </a:xfrm>
          <a:prstGeom prst="rect">
            <a:avLst/>
          </a:prstGeom>
          <a:noFill/>
          <a:ln>
            <a:noFill/>
          </a:ln>
        </p:spPr>
      </p:pic>
      <p:sp>
        <p:nvSpPr>
          <p:cNvPr id="413" name="Google Shape;413;p40"/>
          <p:cNvSpPr txBox="1"/>
          <p:nvPr/>
        </p:nvSpPr>
        <p:spPr>
          <a:xfrm>
            <a:off x="804000" y="3074194"/>
            <a:ext cx="923100" cy="400200"/>
          </a:xfrm>
          <a:prstGeom prst="rect">
            <a:avLst/>
          </a:prstGeom>
          <a:noFill/>
          <a:ln>
            <a:noFill/>
          </a:ln>
        </p:spPr>
        <p:txBody>
          <a:bodyPr spcFirstLastPara="1" wrap="square" lIns="45700" tIns="45700" rIns="45700" bIns="45700" anchor="t" anchorCtr="0">
            <a:spAutoFit/>
          </a:bodyPr>
          <a:lstStyle/>
          <a:p>
            <a:pPr lvl="0">
              <a:buSzPts val="4000"/>
            </a:pPr>
            <a:r>
              <a:rPr lang="en-US" sz="2000"/>
              <a:t>VOUS</a:t>
            </a:r>
            <a:endParaRPr sz="2000" b="0" i="0" u="none" strike="noStrike" cap="none">
              <a:solidFill>
                <a:srgbClr val="000000"/>
              </a:solidFill>
              <a:latin typeface="Arial"/>
              <a:ea typeface="Arial"/>
              <a:cs typeface="Arial"/>
              <a:sym typeface="Arial"/>
            </a:endParaRPr>
          </a:p>
        </p:txBody>
      </p:sp>
      <p:pic>
        <p:nvPicPr>
          <p:cNvPr id="418" name="Google Shape;418;p40" descr="Blissymbol pour 'Vous'">
            <a:extLst>
              <a:ext uri="{C183D7F6-B498-43B3-948B-1728B52AA6E4}">
                <adec:decorative xmlns:adec="http://schemas.microsoft.com/office/drawing/2017/decorative" val="0"/>
              </a:ext>
            </a:extLst>
          </p:cNvPr>
          <p:cNvPicPr preferRelativeResize="0"/>
          <p:nvPr/>
        </p:nvPicPr>
        <p:blipFill rotWithShape="1">
          <a:blip r:embed="rId4">
            <a:alphaModFix/>
          </a:blip>
          <a:srcRect/>
          <a:stretch/>
        </p:blipFill>
        <p:spPr>
          <a:xfrm>
            <a:off x="1600200" y="2421731"/>
            <a:ext cx="1351360" cy="1350169"/>
          </a:xfrm>
          <a:prstGeom prst="rect">
            <a:avLst/>
          </a:prstGeom>
          <a:noFill/>
          <a:ln>
            <a:noFill/>
          </a:ln>
        </p:spPr>
      </p:pic>
      <p:sp>
        <p:nvSpPr>
          <p:cNvPr id="414" name="Google Shape;414;p40"/>
          <p:cNvSpPr txBox="1"/>
          <p:nvPr/>
        </p:nvSpPr>
        <p:spPr>
          <a:xfrm>
            <a:off x="930900" y="4119794"/>
            <a:ext cx="669300" cy="400200"/>
          </a:xfrm>
          <a:prstGeom prst="rect">
            <a:avLst/>
          </a:prstGeom>
          <a:noFill/>
          <a:ln>
            <a:noFill/>
          </a:ln>
        </p:spPr>
        <p:txBody>
          <a:bodyPr spcFirstLastPara="1" wrap="square" lIns="45700" tIns="45700" rIns="45700" bIns="45700" anchor="t" anchorCtr="0">
            <a:spAutoFit/>
          </a:bodyPr>
          <a:lstStyle/>
          <a:p>
            <a:pPr lvl="0">
              <a:buSzPts val="4000"/>
            </a:pPr>
            <a:r>
              <a:rPr lang="en-US" sz="2000"/>
              <a:t>IL</a:t>
            </a:r>
            <a:endParaRPr sz="2000" b="0" i="0" u="none" strike="noStrike" cap="none">
              <a:solidFill>
                <a:srgbClr val="000000"/>
              </a:solidFill>
              <a:latin typeface="Arial"/>
              <a:ea typeface="Arial"/>
              <a:cs typeface="Arial"/>
              <a:sym typeface="Arial"/>
            </a:endParaRPr>
          </a:p>
        </p:txBody>
      </p:sp>
      <p:pic>
        <p:nvPicPr>
          <p:cNvPr id="419" name="Google Shape;419;p40" descr="Blissymbol made with the symbol of a man with number 3. This means ‘he'">
            <a:extLst>
              <a:ext uri="{C183D7F6-B498-43B3-948B-1728B52AA6E4}">
                <adec:decorative xmlns:adec="http://schemas.microsoft.com/office/drawing/2017/decorative" val="0"/>
              </a:ext>
            </a:extLst>
          </p:cNvPr>
          <p:cNvPicPr preferRelativeResize="0"/>
          <p:nvPr/>
        </p:nvPicPr>
        <p:blipFill rotWithShape="1">
          <a:blip r:embed="rId5">
            <a:alphaModFix/>
          </a:blip>
          <a:srcRect/>
          <a:stretch/>
        </p:blipFill>
        <p:spPr>
          <a:xfrm>
            <a:off x="1600200" y="3393281"/>
            <a:ext cx="1351360" cy="1350169"/>
          </a:xfrm>
          <a:prstGeom prst="rect">
            <a:avLst/>
          </a:prstGeom>
          <a:noFill/>
          <a:ln>
            <a:noFill/>
          </a:ln>
        </p:spPr>
      </p:pic>
      <p:sp>
        <p:nvSpPr>
          <p:cNvPr id="416" name="Google Shape;416;p40"/>
          <p:cNvSpPr txBox="1"/>
          <p:nvPr/>
        </p:nvSpPr>
        <p:spPr>
          <a:xfrm>
            <a:off x="3884700" y="2021525"/>
            <a:ext cx="687300" cy="400069"/>
          </a:xfrm>
          <a:prstGeom prst="rect">
            <a:avLst/>
          </a:prstGeom>
          <a:noFill/>
          <a:ln>
            <a:noFill/>
          </a:ln>
        </p:spPr>
        <p:txBody>
          <a:bodyPr spcFirstLastPara="1" wrap="square" lIns="45700" tIns="45700" rIns="45700" bIns="45700" anchor="t" anchorCtr="0">
            <a:spAutoFit/>
          </a:bodyPr>
          <a:lstStyle/>
          <a:p>
            <a:pPr lvl="0">
              <a:buSzPts val="4000"/>
            </a:pPr>
            <a:r>
              <a:rPr lang="en-US" sz="2000"/>
              <a:t>MOI</a:t>
            </a:r>
            <a:endParaRPr sz="2000" b="0" i="0" u="none" strike="noStrike" cap="none">
              <a:solidFill>
                <a:srgbClr val="000000"/>
              </a:solidFill>
              <a:latin typeface="Arial"/>
              <a:ea typeface="Arial"/>
              <a:cs typeface="Arial"/>
              <a:sym typeface="Arial"/>
            </a:endParaRPr>
          </a:p>
        </p:txBody>
      </p:sp>
      <p:pic>
        <p:nvPicPr>
          <p:cNvPr id="421" name="Google Shape;421;p40" descr="Blissymbol pour « moi »">
            <a:extLst>
              <a:ext uri="{C183D7F6-B498-43B3-948B-1728B52AA6E4}">
                <adec:decorative xmlns:adec="http://schemas.microsoft.com/office/drawing/2017/decorative" val="0"/>
              </a:ext>
            </a:extLst>
          </p:cNvPr>
          <p:cNvPicPr preferRelativeResize="0"/>
          <p:nvPr/>
        </p:nvPicPr>
        <p:blipFill rotWithShape="1">
          <a:blip r:embed="rId6">
            <a:alphaModFix/>
          </a:blip>
          <a:srcRect/>
          <a:stretch/>
        </p:blipFill>
        <p:spPr>
          <a:xfrm>
            <a:off x="4431012" y="1419606"/>
            <a:ext cx="1348978" cy="1350169"/>
          </a:xfrm>
          <a:prstGeom prst="rect">
            <a:avLst/>
          </a:prstGeom>
          <a:noFill/>
          <a:ln>
            <a:noFill/>
          </a:ln>
        </p:spPr>
      </p:pic>
      <p:sp>
        <p:nvSpPr>
          <p:cNvPr id="415" name="Google Shape;415;p40"/>
          <p:cNvSpPr txBox="1"/>
          <p:nvPr/>
        </p:nvSpPr>
        <p:spPr>
          <a:xfrm>
            <a:off x="3776100" y="3815044"/>
            <a:ext cx="923100" cy="400200"/>
          </a:xfrm>
          <a:prstGeom prst="rect">
            <a:avLst/>
          </a:prstGeom>
          <a:noFill/>
          <a:ln>
            <a:noFill/>
          </a:ln>
        </p:spPr>
        <p:txBody>
          <a:bodyPr spcFirstLastPara="1" wrap="square" lIns="45700" tIns="45700" rIns="45700" bIns="45700" anchor="t" anchorCtr="0">
            <a:spAutoFit/>
          </a:bodyPr>
          <a:lstStyle/>
          <a:p>
            <a:pPr lvl="0">
              <a:buSzPts val="4000"/>
            </a:pPr>
            <a:r>
              <a:rPr lang="en-US" sz="2000"/>
              <a:t>ELLE</a:t>
            </a:r>
            <a:endParaRPr sz="2000" b="0" i="0" u="none" strike="noStrike" cap="none">
              <a:solidFill>
                <a:srgbClr val="000000"/>
              </a:solidFill>
              <a:latin typeface="Arial"/>
              <a:ea typeface="Arial"/>
              <a:cs typeface="Arial"/>
              <a:sym typeface="Arial"/>
            </a:endParaRPr>
          </a:p>
        </p:txBody>
      </p:sp>
      <p:pic>
        <p:nvPicPr>
          <p:cNvPr id="420" name="Google Shape;420;p40">
            <a:extLst>
              <a:ext uri="{C183D7F6-B498-43B3-948B-1728B52AA6E4}">
                <adec:decorative xmlns:adec="http://schemas.microsoft.com/office/drawing/2017/decorative" val="0"/>
              </a:ext>
            </a:extLst>
          </p:cNvPr>
          <p:cNvPicPr preferRelativeResize="0"/>
          <p:nvPr/>
        </p:nvPicPr>
        <p:blipFill rotWithShape="1">
          <a:blip r:embed="rId7">
            <a:alphaModFix/>
          </a:blip>
          <a:srcRect/>
          <a:stretch/>
        </p:blipFill>
        <p:spPr>
          <a:xfrm>
            <a:off x="4610523" y="2992327"/>
            <a:ext cx="1526345" cy="1527675"/>
          </a:xfrm>
          <a:prstGeom prst="rect">
            <a:avLst/>
          </a:prstGeom>
          <a:noFill/>
          <a:ln>
            <a:noFill/>
          </a:ln>
        </p:spPr>
      </p:pic>
      <p:sp>
        <p:nvSpPr>
          <p:cNvPr id="422" name="Google Shape;422;p40"/>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26</a:t>
            </a:fld>
            <a:endParaRPr sz="1000">
              <a:latin typeface="Helvetica Neue"/>
              <a:ea typeface="Helvetica Neue"/>
              <a:cs typeface="Helvetica Neue"/>
              <a:sym typeface="Helvetica Neue"/>
            </a:endParaRPr>
          </a:p>
        </p:txBody>
      </p:sp>
      <p:sp>
        <p:nvSpPr>
          <p:cNvPr id="423" name="Google Shape;423;p40">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41">
            <a:extLst>
              <a:ext uri="{C183D7F6-B498-43B3-948B-1728B52AA6E4}">
                <adec:decorative xmlns:adec="http://schemas.microsoft.com/office/drawing/2017/decorative" val="1"/>
              </a:ext>
            </a:extLst>
          </p:cNvPr>
          <p:cNvSpPr/>
          <p:nvPr/>
        </p:nvSpPr>
        <p:spPr>
          <a:xfrm>
            <a:off x="0" y="4068374"/>
            <a:ext cx="6904200" cy="908615"/>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 name="Google Shape;429;p41"/>
          <p:cNvSpPr txBox="1">
            <a:spLocks noGrp="1"/>
          </p:cNvSpPr>
          <p:nvPr>
            <p:ph type="title" idx="4294967295"/>
          </p:nvPr>
        </p:nvSpPr>
        <p:spPr>
          <a:xfrm>
            <a:off x="386799" y="431250"/>
            <a:ext cx="4517375" cy="369291"/>
          </a:xfrm>
          <a:prstGeom prst="rect">
            <a:avLst/>
          </a:prstGeom>
          <a:noFill/>
          <a:ln>
            <a:noFill/>
          </a:ln>
        </p:spPr>
        <p:txBody>
          <a:bodyPr spcFirstLastPara="1" wrap="square" lIns="45700" tIns="45700" rIns="45700" bIns="45700" anchor="t" anchorCtr="0">
            <a:spAutoFit/>
          </a:bodyPr>
          <a:lstStyle/>
          <a:p>
            <a:pPr lvl="0">
              <a:buClr>
                <a:srgbClr val="0000FF"/>
              </a:buClr>
              <a:buSzPts val="3200"/>
            </a:pPr>
            <a:r>
              <a:rPr lang="en-US" sz="1800" b="1" err="1">
                <a:solidFill>
                  <a:schemeClr val="tx1"/>
                </a:solidFill>
              </a:rPr>
              <a:t>Mère</a:t>
            </a:r>
            <a:r>
              <a:rPr lang="en-US" sz="1800" b="1">
                <a:solidFill>
                  <a:schemeClr val="tx1"/>
                </a:solidFill>
              </a:rPr>
              <a:t> et </a:t>
            </a:r>
            <a:r>
              <a:rPr lang="en-US" sz="1800" b="1" err="1">
                <a:solidFill>
                  <a:schemeClr val="tx1"/>
                </a:solidFill>
              </a:rPr>
              <a:t>autres</a:t>
            </a:r>
            <a:r>
              <a:rPr lang="en-US" sz="1800" b="1">
                <a:solidFill>
                  <a:schemeClr val="tx1"/>
                </a:solidFill>
              </a:rPr>
              <a:t> </a:t>
            </a:r>
            <a:r>
              <a:rPr lang="en-US" sz="1800" b="1" err="1">
                <a:solidFill>
                  <a:schemeClr val="tx1"/>
                </a:solidFill>
              </a:rPr>
              <a:t>membres</a:t>
            </a:r>
            <a:r>
              <a:rPr lang="en-US" sz="1800" b="1">
                <a:solidFill>
                  <a:schemeClr val="tx1"/>
                </a:solidFill>
              </a:rPr>
              <a:t> de la </a:t>
            </a:r>
            <a:r>
              <a:rPr lang="en-US" sz="1800" b="1" err="1">
                <a:solidFill>
                  <a:schemeClr val="tx1"/>
                </a:solidFill>
              </a:rPr>
              <a:t>famille</a:t>
            </a:r>
            <a:endParaRPr/>
          </a:p>
        </p:txBody>
      </p:sp>
      <p:pic>
        <p:nvPicPr>
          <p:cNvPr id="430" name="Google Shape;430;p41" descr="Mot béatitude pour mère"/>
          <p:cNvPicPr preferRelativeResize="0"/>
          <p:nvPr/>
        </p:nvPicPr>
        <p:blipFill rotWithShape="1">
          <a:blip r:embed="rId3">
            <a:alphaModFix/>
          </a:blip>
          <a:srcRect/>
          <a:stretch/>
        </p:blipFill>
        <p:spPr>
          <a:xfrm>
            <a:off x="76200" y="571950"/>
            <a:ext cx="1296485" cy="1295346"/>
          </a:xfrm>
          <a:prstGeom prst="rect">
            <a:avLst/>
          </a:prstGeom>
          <a:noFill/>
          <a:ln>
            <a:noFill/>
          </a:ln>
        </p:spPr>
      </p:pic>
      <p:sp>
        <p:nvSpPr>
          <p:cNvPr id="436" name="Google Shape;436;p41"/>
          <p:cNvSpPr txBox="1"/>
          <p:nvPr/>
        </p:nvSpPr>
        <p:spPr>
          <a:xfrm>
            <a:off x="328537" y="1943500"/>
            <a:ext cx="917400" cy="292500"/>
          </a:xfrm>
          <a:prstGeom prst="rect">
            <a:avLst/>
          </a:prstGeom>
          <a:noFill/>
          <a:ln>
            <a:noFill/>
          </a:ln>
        </p:spPr>
        <p:txBody>
          <a:bodyPr spcFirstLastPara="1" wrap="square" lIns="45700" tIns="45700" rIns="45700" bIns="45700" anchor="t" anchorCtr="0">
            <a:spAutoFit/>
          </a:bodyPr>
          <a:lstStyle/>
          <a:p>
            <a:pPr lvl="0">
              <a:buClr>
                <a:srgbClr val="0000FF"/>
              </a:buClr>
              <a:buSzPts val="2400"/>
            </a:pPr>
            <a:r>
              <a:rPr lang="en-US" sz="1300" b="1">
                <a:solidFill>
                  <a:srgbClr val="313131"/>
                </a:solidFill>
              </a:rPr>
              <a:t>MÈRE</a:t>
            </a:r>
            <a:endParaRPr sz="1300" b="0" i="0" u="none" strike="noStrike" cap="none">
              <a:solidFill>
                <a:srgbClr val="313131"/>
              </a:solidFill>
              <a:latin typeface="Arial"/>
              <a:ea typeface="Arial"/>
              <a:cs typeface="Arial"/>
              <a:sym typeface="Arial"/>
            </a:endParaRPr>
          </a:p>
        </p:txBody>
      </p:sp>
      <p:pic>
        <p:nvPicPr>
          <p:cNvPr id="431" name="Google Shape;431;p41" descr="Blissymbol pour père"/>
          <p:cNvPicPr preferRelativeResize="0"/>
          <p:nvPr/>
        </p:nvPicPr>
        <p:blipFill rotWithShape="1">
          <a:blip r:embed="rId4">
            <a:alphaModFix/>
          </a:blip>
          <a:srcRect/>
          <a:stretch/>
        </p:blipFill>
        <p:spPr>
          <a:xfrm>
            <a:off x="1064777" y="601129"/>
            <a:ext cx="1296485" cy="1295346"/>
          </a:xfrm>
          <a:prstGeom prst="rect">
            <a:avLst/>
          </a:prstGeom>
          <a:noFill/>
          <a:ln>
            <a:noFill/>
          </a:ln>
        </p:spPr>
      </p:pic>
      <p:sp>
        <p:nvSpPr>
          <p:cNvPr id="437" name="Google Shape;437;p41"/>
          <p:cNvSpPr txBox="1"/>
          <p:nvPr/>
        </p:nvSpPr>
        <p:spPr>
          <a:xfrm>
            <a:off x="1410262" y="1943500"/>
            <a:ext cx="951000" cy="292500"/>
          </a:xfrm>
          <a:prstGeom prst="rect">
            <a:avLst/>
          </a:prstGeom>
          <a:noFill/>
          <a:ln>
            <a:noFill/>
          </a:ln>
        </p:spPr>
        <p:txBody>
          <a:bodyPr spcFirstLastPara="1" wrap="square" lIns="45700" tIns="45700" rIns="45700" bIns="45700" anchor="t" anchorCtr="0">
            <a:spAutoFit/>
          </a:bodyPr>
          <a:lstStyle/>
          <a:p>
            <a:pPr lvl="0">
              <a:buClr>
                <a:srgbClr val="0000FF"/>
              </a:buClr>
              <a:buSzPts val="2400"/>
            </a:pPr>
            <a:r>
              <a:rPr lang="en-US" sz="1300" b="1">
                <a:solidFill>
                  <a:srgbClr val="313131"/>
                </a:solidFill>
              </a:rPr>
              <a:t>PÈRE</a:t>
            </a:r>
            <a:endParaRPr sz="1300" b="0" i="0" u="none" strike="noStrike" cap="none">
              <a:solidFill>
                <a:srgbClr val="313131"/>
              </a:solidFill>
              <a:latin typeface="Arial"/>
              <a:ea typeface="Arial"/>
              <a:cs typeface="Arial"/>
              <a:sym typeface="Arial"/>
            </a:endParaRPr>
          </a:p>
        </p:txBody>
      </p:sp>
      <p:pic>
        <p:nvPicPr>
          <p:cNvPr id="432" name="Google Shape;432;p41" descr="Blissymbol de sœur"/>
          <p:cNvPicPr preferRelativeResize="0"/>
          <p:nvPr/>
        </p:nvPicPr>
        <p:blipFill rotWithShape="1">
          <a:blip r:embed="rId5">
            <a:alphaModFix/>
          </a:blip>
          <a:srcRect/>
          <a:stretch/>
        </p:blipFill>
        <p:spPr>
          <a:xfrm>
            <a:off x="2196266" y="571950"/>
            <a:ext cx="1296485" cy="1295346"/>
          </a:xfrm>
          <a:prstGeom prst="rect">
            <a:avLst/>
          </a:prstGeom>
          <a:noFill/>
          <a:ln>
            <a:noFill/>
          </a:ln>
        </p:spPr>
      </p:pic>
      <p:sp>
        <p:nvSpPr>
          <p:cNvPr id="438" name="Google Shape;438;p41"/>
          <p:cNvSpPr txBox="1"/>
          <p:nvPr/>
        </p:nvSpPr>
        <p:spPr>
          <a:xfrm>
            <a:off x="2466837" y="1943500"/>
            <a:ext cx="917400" cy="292500"/>
          </a:xfrm>
          <a:prstGeom prst="rect">
            <a:avLst/>
          </a:prstGeom>
          <a:noFill/>
          <a:ln>
            <a:noFill/>
          </a:ln>
        </p:spPr>
        <p:txBody>
          <a:bodyPr spcFirstLastPara="1" wrap="square" lIns="45700" tIns="45700" rIns="45700" bIns="45700" anchor="t" anchorCtr="0">
            <a:spAutoFit/>
          </a:bodyPr>
          <a:lstStyle/>
          <a:p>
            <a:pPr lvl="0">
              <a:buClr>
                <a:srgbClr val="0000FF"/>
              </a:buClr>
              <a:buSzPts val="2400"/>
            </a:pPr>
            <a:r>
              <a:rPr lang="en-US" sz="1300" b="1">
                <a:solidFill>
                  <a:srgbClr val="313131"/>
                </a:solidFill>
              </a:rPr>
              <a:t>SŒUR</a:t>
            </a:r>
            <a:endParaRPr sz="1300" b="0" i="0" u="none" strike="noStrike" cap="none">
              <a:solidFill>
                <a:srgbClr val="313131"/>
              </a:solidFill>
              <a:latin typeface="Arial"/>
              <a:ea typeface="Arial"/>
              <a:cs typeface="Arial"/>
              <a:sym typeface="Arial"/>
            </a:endParaRPr>
          </a:p>
        </p:txBody>
      </p:sp>
      <p:pic>
        <p:nvPicPr>
          <p:cNvPr id="433" name="Google Shape;433;p41" descr="Blissymbol for Brother"/>
          <p:cNvPicPr preferRelativeResize="0"/>
          <p:nvPr/>
        </p:nvPicPr>
        <p:blipFill rotWithShape="1">
          <a:blip r:embed="rId6">
            <a:alphaModFix/>
          </a:blip>
          <a:srcRect/>
          <a:stretch/>
        </p:blipFill>
        <p:spPr>
          <a:xfrm>
            <a:off x="3344856" y="602212"/>
            <a:ext cx="1296485" cy="1295346"/>
          </a:xfrm>
          <a:prstGeom prst="rect">
            <a:avLst/>
          </a:prstGeom>
          <a:noFill/>
          <a:ln>
            <a:noFill/>
          </a:ln>
        </p:spPr>
      </p:pic>
      <p:sp>
        <p:nvSpPr>
          <p:cNvPr id="439" name="Google Shape;439;p41"/>
          <p:cNvSpPr txBox="1"/>
          <p:nvPr/>
        </p:nvSpPr>
        <p:spPr>
          <a:xfrm>
            <a:off x="3551433" y="1943500"/>
            <a:ext cx="1170900" cy="292500"/>
          </a:xfrm>
          <a:prstGeom prst="rect">
            <a:avLst/>
          </a:prstGeom>
          <a:noFill/>
          <a:ln>
            <a:noFill/>
          </a:ln>
        </p:spPr>
        <p:txBody>
          <a:bodyPr spcFirstLastPara="1" wrap="square" lIns="45700" tIns="45700" rIns="45700" bIns="45700" anchor="t" anchorCtr="0">
            <a:spAutoFit/>
          </a:bodyPr>
          <a:lstStyle/>
          <a:p>
            <a:pPr lvl="0">
              <a:buClr>
                <a:srgbClr val="0000FF"/>
              </a:buClr>
              <a:buSzPts val="2400"/>
            </a:pPr>
            <a:r>
              <a:rPr lang="en-US" sz="1300" b="1">
                <a:solidFill>
                  <a:srgbClr val="313131"/>
                </a:solidFill>
              </a:rPr>
              <a:t>FRÈRE</a:t>
            </a:r>
            <a:endParaRPr sz="1300" b="0" i="0" u="none" strike="noStrike" cap="none">
              <a:solidFill>
                <a:srgbClr val="313131"/>
              </a:solidFill>
              <a:latin typeface="Arial"/>
              <a:ea typeface="Arial"/>
              <a:cs typeface="Arial"/>
              <a:sym typeface="Arial"/>
            </a:endParaRPr>
          </a:p>
        </p:txBody>
      </p:sp>
      <p:pic>
        <p:nvPicPr>
          <p:cNvPr id="434" name="Google Shape;434;p41" descr="Blissymbol pour grand-mère"/>
          <p:cNvPicPr preferRelativeResize="0"/>
          <p:nvPr/>
        </p:nvPicPr>
        <p:blipFill rotWithShape="1">
          <a:blip r:embed="rId7">
            <a:alphaModFix/>
          </a:blip>
          <a:srcRect/>
          <a:stretch/>
        </p:blipFill>
        <p:spPr>
          <a:xfrm>
            <a:off x="5193601" y="626779"/>
            <a:ext cx="1296485" cy="1295346"/>
          </a:xfrm>
          <a:prstGeom prst="rect">
            <a:avLst/>
          </a:prstGeom>
          <a:noFill/>
          <a:ln>
            <a:noFill/>
          </a:ln>
        </p:spPr>
      </p:pic>
      <p:sp>
        <p:nvSpPr>
          <p:cNvPr id="440" name="Google Shape;440;p41"/>
          <p:cNvSpPr txBox="1"/>
          <p:nvPr/>
        </p:nvSpPr>
        <p:spPr>
          <a:xfrm>
            <a:off x="5153725" y="1943500"/>
            <a:ext cx="1983900" cy="292500"/>
          </a:xfrm>
          <a:prstGeom prst="rect">
            <a:avLst/>
          </a:prstGeom>
          <a:noFill/>
          <a:ln>
            <a:noFill/>
          </a:ln>
        </p:spPr>
        <p:txBody>
          <a:bodyPr spcFirstLastPara="1" wrap="square" lIns="45700" tIns="45700" rIns="45700" bIns="45700" anchor="t" anchorCtr="0">
            <a:spAutoFit/>
          </a:bodyPr>
          <a:lstStyle/>
          <a:p>
            <a:pPr lvl="0">
              <a:buClr>
                <a:srgbClr val="0000FF"/>
              </a:buClr>
              <a:buSzPts val="2400"/>
            </a:pPr>
            <a:r>
              <a:rPr lang="en-US" sz="1300" b="1">
                <a:solidFill>
                  <a:srgbClr val="313131"/>
                </a:solidFill>
              </a:rPr>
              <a:t>GRAND-MÈRE</a:t>
            </a:r>
            <a:endParaRPr sz="1300" b="0" i="0" u="none" strike="noStrike" cap="none">
              <a:solidFill>
                <a:srgbClr val="313131"/>
              </a:solidFill>
              <a:latin typeface="Arial"/>
              <a:ea typeface="Arial"/>
              <a:cs typeface="Arial"/>
              <a:sym typeface="Arial"/>
            </a:endParaRPr>
          </a:p>
        </p:txBody>
      </p:sp>
      <p:pic>
        <p:nvPicPr>
          <p:cNvPr id="435" name="Google Shape;435;p41" descr="Blissymbol pour grand-père"/>
          <p:cNvPicPr preferRelativeResize="0"/>
          <p:nvPr/>
        </p:nvPicPr>
        <p:blipFill rotWithShape="1">
          <a:blip r:embed="rId8">
            <a:alphaModFix/>
          </a:blip>
          <a:srcRect/>
          <a:stretch/>
        </p:blipFill>
        <p:spPr>
          <a:xfrm>
            <a:off x="6903970" y="626779"/>
            <a:ext cx="1294200" cy="1295346"/>
          </a:xfrm>
          <a:prstGeom prst="rect">
            <a:avLst/>
          </a:prstGeom>
          <a:noFill/>
          <a:ln>
            <a:noFill/>
          </a:ln>
        </p:spPr>
      </p:pic>
      <p:sp>
        <p:nvSpPr>
          <p:cNvPr id="441" name="Google Shape;441;p41"/>
          <p:cNvSpPr txBox="1"/>
          <p:nvPr/>
        </p:nvSpPr>
        <p:spPr>
          <a:xfrm>
            <a:off x="6891001" y="1943500"/>
            <a:ext cx="1594200" cy="292500"/>
          </a:xfrm>
          <a:prstGeom prst="rect">
            <a:avLst/>
          </a:prstGeom>
          <a:noFill/>
          <a:ln>
            <a:noFill/>
          </a:ln>
        </p:spPr>
        <p:txBody>
          <a:bodyPr spcFirstLastPara="1" wrap="square" lIns="45700" tIns="45700" rIns="45700" bIns="45700" anchor="t" anchorCtr="0">
            <a:spAutoFit/>
          </a:bodyPr>
          <a:lstStyle/>
          <a:p>
            <a:pPr lvl="0">
              <a:buClr>
                <a:srgbClr val="0000FF"/>
              </a:buClr>
              <a:buSzPts val="2400"/>
            </a:pPr>
            <a:r>
              <a:rPr lang="en-US" sz="1300" b="1">
                <a:solidFill>
                  <a:srgbClr val="313131"/>
                </a:solidFill>
              </a:rPr>
              <a:t>GRAND-PÈRE</a:t>
            </a:r>
            <a:endParaRPr sz="1300" b="0" i="0" u="none" strike="noStrike" cap="none">
              <a:solidFill>
                <a:srgbClr val="313131"/>
              </a:solidFill>
              <a:latin typeface="Arial"/>
              <a:ea typeface="Arial"/>
              <a:cs typeface="Arial"/>
              <a:sym typeface="Arial"/>
            </a:endParaRPr>
          </a:p>
        </p:txBody>
      </p:sp>
      <p:sp>
        <p:nvSpPr>
          <p:cNvPr id="442" name="Google Shape;442;p41"/>
          <p:cNvSpPr txBox="1"/>
          <p:nvPr/>
        </p:nvSpPr>
        <p:spPr>
          <a:xfrm>
            <a:off x="265725" y="2718388"/>
            <a:ext cx="5441700" cy="369300"/>
          </a:xfrm>
          <a:prstGeom prst="rect">
            <a:avLst/>
          </a:prstGeom>
          <a:noFill/>
          <a:ln>
            <a:noFill/>
          </a:ln>
        </p:spPr>
        <p:txBody>
          <a:bodyPr spcFirstLastPara="1" wrap="square" lIns="45700" tIns="45700" rIns="45700" bIns="45700" anchor="t" anchorCtr="0">
            <a:spAutoFit/>
          </a:bodyPr>
          <a:lstStyle/>
          <a:p>
            <a:pPr lvl="0">
              <a:buClr>
                <a:srgbClr val="FF0000"/>
              </a:buClr>
              <a:buSzPts val="2800"/>
            </a:pPr>
            <a:r>
              <a:rPr lang="en-US" sz="1800" b="1" err="1">
                <a:solidFill>
                  <a:srgbClr val="313131"/>
                </a:solidFill>
              </a:rPr>
              <a:t>Ils</a:t>
            </a:r>
            <a:r>
              <a:rPr lang="en-US" sz="1800" b="1">
                <a:solidFill>
                  <a:srgbClr val="313131"/>
                </a:solidFill>
              </a:rPr>
              <a:t> </a:t>
            </a:r>
            <a:r>
              <a:rPr lang="en-US" sz="1800" b="1" err="1">
                <a:solidFill>
                  <a:srgbClr val="313131"/>
                </a:solidFill>
              </a:rPr>
              <a:t>sont</a:t>
            </a:r>
            <a:r>
              <a:rPr lang="en-US" sz="1800" b="1">
                <a:solidFill>
                  <a:srgbClr val="313131"/>
                </a:solidFill>
              </a:rPr>
              <a:t> </a:t>
            </a:r>
            <a:r>
              <a:rPr lang="en-US" sz="1800" b="1" err="1">
                <a:solidFill>
                  <a:srgbClr val="313131"/>
                </a:solidFill>
              </a:rPr>
              <a:t>tous</a:t>
            </a:r>
            <a:r>
              <a:rPr lang="en-US" sz="1800" b="1">
                <a:solidFill>
                  <a:srgbClr val="313131"/>
                </a:solidFill>
              </a:rPr>
              <a:t> </a:t>
            </a:r>
            <a:r>
              <a:rPr lang="en-US" sz="1800" b="1" err="1">
                <a:solidFill>
                  <a:srgbClr val="313131"/>
                </a:solidFill>
              </a:rPr>
              <a:t>dérivés</a:t>
            </a:r>
            <a:r>
              <a:rPr lang="en-US" sz="1800" b="1">
                <a:solidFill>
                  <a:srgbClr val="313131"/>
                </a:solidFill>
              </a:rPr>
              <a:t> des </a:t>
            </a:r>
            <a:r>
              <a:rPr lang="en-US" sz="1800" b="1" err="1">
                <a:solidFill>
                  <a:srgbClr val="313131"/>
                </a:solidFill>
              </a:rPr>
              <a:t>personnages</a:t>
            </a:r>
            <a:r>
              <a:rPr lang="en-US" sz="1800" b="1">
                <a:solidFill>
                  <a:srgbClr val="313131"/>
                </a:solidFill>
              </a:rPr>
              <a:t> de Bliss ...</a:t>
            </a:r>
            <a:endParaRPr sz="400" b="0" i="0" u="none" strike="noStrike" cap="none">
              <a:solidFill>
                <a:srgbClr val="313131"/>
              </a:solidFill>
              <a:latin typeface="Arial"/>
              <a:ea typeface="Arial"/>
              <a:cs typeface="Arial"/>
              <a:sym typeface="Arial"/>
            </a:endParaRPr>
          </a:p>
        </p:txBody>
      </p:sp>
      <p:pic>
        <p:nvPicPr>
          <p:cNvPr id="443" name="Google Shape;443;p41" descr="Blissymbol pour la protection"/>
          <p:cNvPicPr preferRelativeResize="0"/>
          <p:nvPr/>
        </p:nvPicPr>
        <p:blipFill rotWithShape="1">
          <a:blip r:embed="rId9">
            <a:alphaModFix/>
          </a:blip>
          <a:srcRect/>
          <a:stretch/>
        </p:blipFill>
        <p:spPr>
          <a:xfrm>
            <a:off x="173888" y="2893585"/>
            <a:ext cx="1226667" cy="1225590"/>
          </a:xfrm>
          <a:prstGeom prst="rect">
            <a:avLst/>
          </a:prstGeom>
          <a:noFill/>
          <a:ln>
            <a:noFill/>
          </a:ln>
        </p:spPr>
      </p:pic>
      <p:sp>
        <p:nvSpPr>
          <p:cNvPr id="446" name="Google Shape;446;p41"/>
          <p:cNvSpPr txBox="1"/>
          <p:nvPr/>
        </p:nvSpPr>
        <p:spPr>
          <a:xfrm>
            <a:off x="76200" y="4162425"/>
            <a:ext cx="1296485" cy="323125"/>
          </a:xfrm>
          <a:prstGeom prst="rect">
            <a:avLst/>
          </a:prstGeom>
          <a:noFill/>
          <a:ln>
            <a:noFill/>
          </a:ln>
        </p:spPr>
        <p:txBody>
          <a:bodyPr spcFirstLastPara="1" wrap="square" lIns="45700" tIns="45700" rIns="45700" bIns="45700" anchor="t" anchorCtr="0">
            <a:spAutoFit/>
          </a:bodyPr>
          <a:lstStyle/>
          <a:p>
            <a:pPr lvl="0">
              <a:buClr>
                <a:srgbClr val="0000FF"/>
              </a:buClr>
              <a:buSzPts val="2400"/>
            </a:pPr>
            <a:r>
              <a:rPr lang="en-US" sz="1500" b="1">
                <a:solidFill>
                  <a:srgbClr val="313131"/>
                </a:solidFill>
              </a:rPr>
              <a:t>la protection</a:t>
            </a:r>
            <a:endParaRPr sz="1500" b="0" i="0" u="none" strike="noStrike" cap="none">
              <a:solidFill>
                <a:srgbClr val="313131"/>
              </a:solidFill>
              <a:latin typeface="Arial"/>
              <a:ea typeface="Arial"/>
              <a:cs typeface="Arial"/>
              <a:sym typeface="Arial"/>
            </a:endParaRPr>
          </a:p>
        </p:txBody>
      </p:sp>
      <p:pic>
        <p:nvPicPr>
          <p:cNvPr id="444" name="Google Shape;444;p41" descr="Blissymbol pour femme"/>
          <p:cNvPicPr preferRelativeResize="0"/>
          <p:nvPr/>
        </p:nvPicPr>
        <p:blipFill rotWithShape="1">
          <a:blip r:embed="rId10">
            <a:alphaModFix/>
          </a:blip>
          <a:srcRect/>
          <a:stretch/>
        </p:blipFill>
        <p:spPr>
          <a:xfrm>
            <a:off x="1210794" y="2824050"/>
            <a:ext cx="1226667" cy="1225590"/>
          </a:xfrm>
          <a:prstGeom prst="rect">
            <a:avLst/>
          </a:prstGeom>
          <a:noFill/>
          <a:ln>
            <a:noFill/>
          </a:ln>
        </p:spPr>
      </p:pic>
      <p:sp>
        <p:nvSpPr>
          <p:cNvPr id="447" name="Google Shape;447;p41"/>
          <p:cNvSpPr txBox="1"/>
          <p:nvPr/>
        </p:nvSpPr>
        <p:spPr>
          <a:xfrm>
            <a:off x="1485100" y="4162425"/>
            <a:ext cx="801300" cy="323100"/>
          </a:xfrm>
          <a:prstGeom prst="rect">
            <a:avLst/>
          </a:prstGeom>
          <a:noFill/>
          <a:ln>
            <a:noFill/>
          </a:ln>
        </p:spPr>
        <p:txBody>
          <a:bodyPr spcFirstLastPara="1" wrap="square" lIns="45700" tIns="45700" rIns="45700" bIns="45700" anchor="t" anchorCtr="0">
            <a:spAutoFit/>
          </a:bodyPr>
          <a:lstStyle/>
          <a:p>
            <a:pPr lvl="0">
              <a:buClr>
                <a:srgbClr val="0000FF"/>
              </a:buClr>
              <a:buSzPts val="2400"/>
            </a:pPr>
            <a:r>
              <a:rPr lang="en-US" sz="1500" b="1">
                <a:solidFill>
                  <a:srgbClr val="313131"/>
                </a:solidFill>
              </a:rPr>
              <a:t>femme</a:t>
            </a:r>
            <a:endParaRPr sz="1500" b="0" i="0" u="none" strike="noStrike" cap="none">
              <a:solidFill>
                <a:srgbClr val="313131"/>
              </a:solidFill>
              <a:latin typeface="Arial"/>
              <a:ea typeface="Arial"/>
              <a:cs typeface="Arial"/>
              <a:sym typeface="Arial"/>
            </a:endParaRPr>
          </a:p>
        </p:txBody>
      </p:sp>
      <p:pic>
        <p:nvPicPr>
          <p:cNvPr id="445" name="Google Shape;445;p41" descr="Blissymbol pour un homme"/>
          <p:cNvPicPr preferRelativeResize="0"/>
          <p:nvPr/>
        </p:nvPicPr>
        <p:blipFill rotWithShape="1">
          <a:blip r:embed="rId11">
            <a:alphaModFix/>
          </a:blip>
          <a:srcRect/>
          <a:stretch/>
        </p:blipFill>
        <p:spPr>
          <a:xfrm>
            <a:off x="2237945" y="2772179"/>
            <a:ext cx="1226667" cy="1225590"/>
          </a:xfrm>
          <a:prstGeom prst="rect">
            <a:avLst/>
          </a:prstGeom>
          <a:noFill/>
          <a:ln>
            <a:noFill/>
          </a:ln>
        </p:spPr>
      </p:pic>
      <p:sp>
        <p:nvSpPr>
          <p:cNvPr id="448" name="Google Shape;448;p41"/>
          <p:cNvSpPr txBox="1"/>
          <p:nvPr/>
        </p:nvSpPr>
        <p:spPr>
          <a:xfrm>
            <a:off x="2621653" y="4162425"/>
            <a:ext cx="552600" cy="553957"/>
          </a:xfrm>
          <a:prstGeom prst="rect">
            <a:avLst/>
          </a:prstGeom>
          <a:noFill/>
          <a:ln>
            <a:noFill/>
          </a:ln>
        </p:spPr>
        <p:txBody>
          <a:bodyPr spcFirstLastPara="1" wrap="square" lIns="45700" tIns="45700" rIns="45700" bIns="45700" anchor="t" anchorCtr="0">
            <a:spAutoFit/>
          </a:bodyPr>
          <a:lstStyle/>
          <a:p>
            <a:pPr lvl="0">
              <a:buClr>
                <a:srgbClr val="0000FF"/>
              </a:buClr>
              <a:buSzPts val="2400"/>
            </a:pPr>
            <a:r>
              <a:rPr lang="en-US" sz="1500" b="1" err="1">
                <a:solidFill>
                  <a:srgbClr val="313131"/>
                </a:solidFill>
              </a:rPr>
              <a:t>l’homme</a:t>
            </a:r>
            <a:endParaRPr sz="1500" b="0" i="0" u="none" strike="noStrike" cap="none">
              <a:solidFill>
                <a:srgbClr val="313131"/>
              </a:solidFill>
              <a:latin typeface="Arial"/>
              <a:ea typeface="Arial"/>
              <a:cs typeface="Arial"/>
              <a:sym typeface="Arial"/>
            </a:endParaRPr>
          </a:p>
        </p:txBody>
      </p:sp>
      <p:pic>
        <p:nvPicPr>
          <p:cNvPr id="453" name="Google Shape;453;p41" descr="Blissymbol pour le parent."/>
          <p:cNvPicPr preferRelativeResize="0"/>
          <p:nvPr/>
        </p:nvPicPr>
        <p:blipFill rotWithShape="1">
          <a:blip r:embed="rId12">
            <a:alphaModFix/>
          </a:blip>
          <a:srcRect/>
          <a:stretch/>
        </p:blipFill>
        <p:spPr>
          <a:xfrm>
            <a:off x="3350762" y="2824056"/>
            <a:ext cx="1224504" cy="1225590"/>
          </a:xfrm>
          <a:prstGeom prst="rect">
            <a:avLst/>
          </a:prstGeom>
          <a:noFill/>
          <a:ln>
            <a:noFill/>
          </a:ln>
        </p:spPr>
      </p:pic>
      <p:sp>
        <p:nvSpPr>
          <p:cNvPr id="454" name="Google Shape;454;p41"/>
          <p:cNvSpPr txBox="1"/>
          <p:nvPr/>
        </p:nvSpPr>
        <p:spPr>
          <a:xfrm>
            <a:off x="3670513" y="4162425"/>
            <a:ext cx="737400" cy="323100"/>
          </a:xfrm>
          <a:prstGeom prst="rect">
            <a:avLst/>
          </a:prstGeom>
          <a:noFill/>
          <a:ln>
            <a:noFill/>
          </a:ln>
        </p:spPr>
        <p:txBody>
          <a:bodyPr spcFirstLastPara="1" wrap="square" lIns="45700" tIns="45700" rIns="45700" bIns="45700" anchor="t" anchorCtr="0">
            <a:spAutoFit/>
          </a:bodyPr>
          <a:lstStyle/>
          <a:p>
            <a:pPr lvl="0">
              <a:buClr>
                <a:srgbClr val="0000FF"/>
              </a:buClr>
              <a:buSzPts val="2400"/>
            </a:pPr>
            <a:r>
              <a:rPr lang="en-US" sz="1500" b="1">
                <a:solidFill>
                  <a:srgbClr val="313131"/>
                </a:solidFill>
              </a:rPr>
              <a:t>parent</a:t>
            </a:r>
            <a:endParaRPr sz="1500" b="0" i="0" u="none" strike="noStrike" cap="none">
              <a:solidFill>
                <a:srgbClr val="313131"/>
              </a:solidFill>
              <a:latin typeface="Arial"/>
              <a:ea typeface="Arial"/>
              <a:cs typeface="Arial"/>
              <a:sym typeface="Arial"/>
            </a:endParaRPr>
          </a:p>
        </p:txBody>
      </p:sp>
      <p:pic>
        <p:nvPicPr>
          <p:cNvPr id="452" name="Google Shape;452;p41" descr="Un triangle. il représente la création dans Blissymbolics."/>
          <p:cNvPicPr preferRelativeResize="0"/>
          <p:nvPr/>
        </p:nvPicPr>
        <p:blipFill rotWithShape="1">
          <a:blip r:embed="rId13">
            <a:alphaModFix/>
          </a:blip>
          <a:srcRect/>
          <a:stretch/>
        </p:blipFill>
        <p:spPr>
          <a:xfrm>
            <a:off x="4564084" y="2824056"/>
            <a:ext cx="1226667" cy="1225590"/>
          </a:xfrm>
          <a:prstGeom prst="rect">
            <a:avLst/>
          </a:prstGeom>
          <a:noFill/>
          <a:ln>
            <a:noFill/>
          </a:ln>
        </p:spPr>
      </p:pic>
      <p:sp>
        <p:nvSpPr>
          <p:cNvPr id="450" name="Google Shape;450;p41" descr="Un triangle. il représente la création dans Blissymbolics."/>
          <p:cNvSpPr txBox="1"/>
          <p:nvPr/>
        </p:nvSpPr>
        <p:spPr>
          <a:xfrm>
            <a:off x="4743617" y="4192200"/>
            <a:ext cx="867600" cy="323100"/>
          </a:xfrm>
          <a:prstGeom prst="rect">
            <a:avLst/>
          </a:prstGeom>
          <a:noFill/>
          <a:ln>
            <a:noFill/>
          </a:ln>
        </p:spPr>
        <p:txBody>
          <a:bodyPr spcFirstLastPara="1" wrap="square" lIns="45700" tIns="45700" rIns="45700" bIns="45700" anchor="t" anchorCtr="0">
            <a:spAutoFit/>
          </a:bodyPr>
          <a:lstStyle/>
          <a:p>
            <a:pPr lvl="0">
              <a:buClr>
                <a:srgbClr val="0000FF"/>
              </a:buClr>
              <a:buSzPts val="2400"/>
            </a:pPr>
            <a:r>
              <a:rPr lang="en-US" sz="1500" b="1" err="1">
                <a:solidFill>
                  <a:srgbClr val="313131"/>
                </a:solidFill>
              </a:rPr>
              <a:t>création</a:t>
            </a:r>
            <a:endParaRPr sz="1500" b="0" i="0" u="none" strike="noStrike" cap="none">
              <a:solidFill>
                <a:srgbClr val="313131"/>
              </a:solidFill>
              <a:latin typeface="Arial"/>
              <a:ea typeface="Arial"/>
              <a:cs typeface="Arial"/>
              <a:sym typeface="Arial"/>
            </a:endParaRPr>
          </a:p>
        </p:txBody>
      </p:sp>
      <p:pic>
        <p:nvPicPr>
          <p:cNvPr id="449" name="Google Shape;449;p41" descr="Blissymbol pour 'Action&quot;"/>
          <p:cNvPicPr preferRelativeResize="0"/>
          <p:nvPr/>
        </p:nvPicPr>
        <p:blipFill rotWithShape="1">
          <a:blip r:embed="rId14">
            <a:alphaModFix/>
          </a:blip>
          <a:srcRect/>
          <a:stretch/>
        </p:blipFill>
        <p:spPr>
          <a:xfrm>
            <a:off x="5688346" y="2824056"/>
            <a:ext cx="1224504" cy="1225590"/>
          </a:xfrm>
          <a:prstGeom prst="rect">
            <a:avLst/>
          </a:prstGeom>
          <a:noFill/>
          <a:ln>
            <a:noFill/>
          </a:ln>
        </p:spPr>
      </p:pic>
      <p:sp>
        <p:nvSpPr>
          <p:cNvPr id="451" name="Google Shape;451;p41"/>
          <p:cNvSpPr txBox="1"/>
          <p:nvPr/>
        </p:nvSpPr>
        <p:spPr>
          <a:xfrm>
            <a:off x="5818465" y="4160099"/>
            <a:ext cx="964266" cy="553957"/>
          </a:xfrm>
          <a:prstGeom prst="rect">
            <a:avLst/>
          </a:prstGeom>
          <a:noFill/>
          <a:ln>
            <a:noFill/>
          </a:ln>
        </p:spPr>
        <p:txBody>
          <a:bodyPr spcFirstLastPara="1" wrap="square" lIns="45700" tIns="45700" rIns="45700" bIns="45700" anchor="t" anchorCtr="0">
            <a:spAutoFit/>
          </a:bodyPr>
          <a:lstStyle/>
          <a:p>
            <a:pPr lvl="0">
              <a:buClr>
                <a:srgbClr val="0000FF"/>
              </a:buClr>
              <a:buSzPts val="2400"/>
            </a:pPr>
            <a:r>
              <a:rPr lang="en-US" sz="1500" b="1" err="1">
                <a:solidFill>
                  <a:srgbClr val="313131"/>
                </a:solidFill>
              </a:rPr>
              <a:t>mesures</a:t>
            </a:r>
            <a:r>
              <a:rPr lang="en-US" sz="1500" b="1">
                <a:solidFill>
                  <a:srgbClr val="313131"/>
                </a:solidFill>
              </a:rPr>
              <a:t> </a:t>
            </a:r>
            <a:r>
              <a:rPr lang="en-US" sz="1500" b="1" err="1">
                <a:solidFill>
                  <a:srgbClr val="313131"/>
                </a:solidFill>
              </a:rPr>
              <a:t>à</a:t>
            </a:r>
            <a:r>
              <a:rPr lang="en-US" sz="1500" b="1">
                <a:solidFill>
                  <a:srgbClr val="313131"/>
                </a:solidFill>
              </a:rPr>
              <a:t> prendre</a:t>
            </a:r>
            <a:endParaRPr sz="1500" b="0" i="0" u="none" strike="noStrike" cap="none">
              <a:solidFill>
                <a:srgbClr val="313131"/>
              </a:solidFill>
              <a:latin typeface="Arial"/>
              <a:ea typeface="Arial"/>
              <a:cs typeface="Arial"/>
              <a:sym typeface="Arial"/>
            </a:endParaRPr>
          </a:p>
        </p:txBody>
      </p:sp>
      <p:sp>
        <p:nvSpPr>
          <p:cNvPr id="455" name="Google Shape;455;p41"/>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27</a:t>
            </a:fld>
            <a:endParaRPr sz="1000">
              <a:latin typeface="Helvetica Neue"/>
              <a:ea typeface="Helvetica Neue"/>
              <a:cs typeface="Helvetica Neue"/>
              <a:sym typeface="Helvetica Neue"/>
            </a:endParaRPr>
          </a:p>
        </p:txBody>
      </p:sp>
      <p:sp>
        <p:nvSpPr>
          <p:cNvPr id="456" name="Google Shape;456;p41">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42"/>
          <p:cNvSpPr txBox="1">
            <a:spLocks noGrp="1"/>
          </p:cNvSpPr>
          <p:nvPr>
            <p:ph type="title" idx="4294967295"/>
          </p:nvPr>
        </p:nvSpPr>
        <p:spPr>
          <a:xfrm>
            <a:off x="507325" y="735306"/>
            <a:ext cx="6013500" cy="1172588"/>
          </a:xfrm>
          <a:prstGeom prst="rect">
            <a:avLst/>
          </a:prstGeom>
          <a:noFill/>
          <a:ln>
            <a:noFill/>
          </a:ln>
        </p:spPr>
        <p:txBody>
          <a:bodyPr spcFirstLastPara="1" wrap="square" lIns="45700" tIns="45700" rIns="45700" bIns="45700" anchor="ctr" anchorCtr="0">
            <a:spAutoFit/>
          </a:bodyPr>
          <a:lstStyle/>
          <a:p>
            <a:pPr lvl="0">
              <a:lnSpc>
                <a:spcPct val="130000"/>
              </a:lnSpc>
              <a:buClr>
                <a:srgbClr val="000000"/>
              </a:buClr>
              <a:buSzPts val="2300"/>
            </a:pPr>
            <a:r>
              <a:rPr lang="en-US" sz="1800" err="1">
                <a:solidFill>
                  <a:srgbClr val="000000"/>
                </a:solidFill>
                <a:latin typeface="Helvetica Neue"/>
                <a:ea typeface="Helvetica Neue"/>
                <a:cs typeface="Helvetica Neue"/>
                <a:sym typeface="Helvetica Neue"/>
              </a:rPr>
              <a:t>En</a:t>
            </a:r>
            <a:r>
              <a:rPr lang="en-US" sz="1800">
                <a:solidFill>
                  <a:srgbClr val="000000"/>
                </a:solidFill>
                <a:latin typeface="Helvetica Neue"/>
                <a:ea typeface="Helvetica Neue"/>
                <a:cs typeface="Helvetica Neue"/>
                <a:sym typeface="Helvetica Neue"/>
              </a:rPr>
              <a:t> plus des </a:t>
            </a:r>
            <a:r>
              <a:rPr lang="en-US" sz="1800" err="1">
                <a:solidFill>
                  <a:srgbClr val="000000"/>
                </a:solidFill>
                <a:latin typeface="Helvetica Neue"/>
                <a:ea typeface="Helvetica Neue"/>
                <a:cs typeface="Helvetica Neue"/>
                <a:sym typeface="Helvetica Neue"/>
              </a:rPr>
              <a:t>capacités</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grammaticales</a:t>
            </a:r>
            <a:r>
              <a:rPr lang="en-US" sz="1800">
                <a:solidFill>
                  <a:srgbClr val="000000"/>
                </a:solidFill>
                <a:latin typeface="Helvetica Neue"/>
                <a:ea typeface="Helvetica Neue"/>
                <a:cs typeface="Helvetica Neue"/>
                <a:sym typeface="Helvetica Neue"/>
              </a:rPr>
              <a:t> de </a:t>
            </a:r>
            <a:r>
              <a:rPr lang="en-US" sz="1800" err="1">
                <a:solidFill>
                  <a:srgbClr val="000000"/>
                </a:solidFill>
                <a:latin typeface="Helvetica Neue"/>
                <a:ea typeface="Helvetica Neue"/>
                <a:cs typeface="Helvetica Neue"/>
                <a:sym typeface="Helvetica Neue"/>
              </a:rPr>
              <a:t>Blissymbolics</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voici</a:t>
            </a:r>
            <a:r>
              <a:rPr lang="en-US" sz="1800">
                <a:solidFill>
                  <a:srgbClr val="000000"/>
                </a:solidFill>
                <a:latin typeface="Helvetica Neue"/>
                <a:ea typeface="Helvetica Neue"/>
                <a:cs typeface="Helvetica Neue"/>
                <a:sym typeface="Helvetica Neue"/>
              </a:rPr>
              <a:t> des </a:t>
            </a:r>
            <a:r>
              <a:rPr lang="en-US" sz="1800" err="1">
                <a:solidFill>
                  <a:srgbClr val="000000"/>
                </a:solidFill>
                <a:latin typeface="Helvetica Neue"/>
                <a:ea typeface="Helvetica Neue"/>
                <a:cs typeface="Helvetica Neue"/>
                <a:sym typeface="Helvetica Neue"/>
              </a:rPr>
              <a:t>stratégies</a:t>
            </a:r>
            <a:r>
              <a:rPr lang="en-US" sz="1800">
                <a:solidFill>
                  <a:srgbClr val="000000"/>
                </a:solidFill>
                <a:latin typeface="Helvetica Neue"/>
                <a:ea typeface="Helvetica Neue"/>
                <a:cs typeface="Helvetica Neue"/>
                <a:sym typeface="Helvetica Neue"/>
              </a:rPr>
              <a:t> Bliss qui </a:t>
            </a:r>
            <a:r>
              <a:rPr lang="en-US" sz="1800" err="1">
                <a:solidFill>
                  <a:srgbClr val="000000"/>
                </a:solidFill>
                <a:latin typeface="Helvetica Neue"/>
                <a:ea typeface="Helvetica Neue"/>
                <a:cs typeface="Helvetica Neue"/>
                <a:sym typeface="Helvetica Neue"/>
              </a:rPr>
              <a:t>permettent</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à</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l’utilisateur</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d’élargir</a:t>
            </a:r>
            <a:r>
              <a:rPr lang="en-US" sz="1800">
                <a:solidFill>
                  <a:srgbClr val="000000"/>
                </a:solidFill>
                <a:latin typeface="Helvetica Neue"/>
                <a:ea typeface="Helvetica Neue"/>
                <a:cs typeface="Helvetica Neue"/>
                <a:sym typeface="Helvetica Neue"/>
              </a:rPr>
              <a:t> son </a:t>
            </a:r>
            <a:r>
              <a:rPr lang="en-US" sz="1800" err="1">
                <a:solidFill>
                  <a:srgbClr val="000000"/>
                </a:solidFill>
                <a:latin typeface="Helvetica Neue"/>
                <a:ea typeface="Helvetica Neue"/>
                <a:cs typeface="Helvetica Neue"/>
                <a:sym typeface="Helvetica Neue"/>
              </a:rPr>
              <a:t>vocabulaire</a:t>
            </a:r>
            <a:r>
              <a:rPr lang="en-US" sz="1800">
                <a:solidFill>
                  <a:srgbClr val="000000"/>
                </a:solidFill>
                <a:latin typeface="Helvetica Neue"/>
                <a:ea typeface="Helvetica Neue"/>
                <a:cs typeface="Helvetica Neue"/>
                <a:sym typeface="Helvetica Neue"/>
              </a:rPr>
              <a:t>.</a:t>
            </a:r>
            <a:endParaRPr/>
          </a:p>
        </p:txBody>
      </p:sp>
      <p:sp>
        <p:nvSpPr>
          <p:cNvPr id="462" name="Google Shape;462;p42"/>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28</a:t>
            </a:fld>
            <a:endParaRPr sz="1000">
              <a:latin typeface="Helvetica Neue"/>
              <a:ea typeface="Helvetica Neue"/>
              <a:cs typeface="Helvetica Neue"/>
              <a:sym typeface="Helvetica Neue"/>
            </a:endParaRPr>
          </a:p>
        </p:txBody>
      </p:sp>
      <p:sp>
        <p:nvSpPr>
          <p:cNvPr id="463" name="Google Shape;463;p42">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70" name="Google Shape;470;p43"/>
          <p:cNvSpPr txBox="1">
            <a:spLocks noGrp="1"/>
          </p:cNvSpPr>
          <p:nvPr>
            <p:ph type="title" idx="4294967295"/>
          </p:nvPr>
        </p:nvSpPr>
        <p:spPr>
          <a:xfrm>
            <a:off x="345425" y="409375"/>
            <a:ext cx="5719800" cy="615513"/>
          </a:xfrm>
          <a:prstGeom prst="rect">
            <a:avLst/>
          </a:prstGeom>
          <a:noFill/>
          <a:ln>
            <a:noFill/>
          </a:ln>
        </p:spPr>
        <p:txBody>
          <a:bodyPr spcFirstLastPara="1" wrap="square" lIns="45700" tIns="45700" rIns="45700" bIns="45700" anchor="t" anchorCtr="0">
            <a:spAutoFit/>
          </a:bodyPr>
          <a:lstStyle/>
          <a:p>
            <a:pPr lvl="0">
              <a:buClr>
                <a:srgbClr val="000000"/>
              </a:buClr>
              <a:buSzPts val="3200"/>
            </a:pPr>
            <a:r>
              <a:rPr lang="en-US" sz="1700" b="1">
                <a:solidFill>
                  <a:srgbClr val="000000"/>
                </a:solidFill>
              </a:rPr>
              <a:t>Les deux </a:t>
            </a:r>
            <a:r>
              <a:rPr lang="en-US" sz="1700" b="1" err="1">
                <a:solidFill>
                  <a:srgbClr val="000000"/>
                </a:solidFill>
              </a:rPr>
              <a:t>stratégies</a:t>
            </a:r>
            <a:r>
              <a:rPr lang="en-US" sz="1700" b="1">
                <a:solidFill>
                  <a:srgbClr val="000000"/>
                </a:solidFill>
              </a:rPr>
              <a:t> les plus </a:t>
            </a:r>
            <a:r>
              <a:rPr lang="en-US" sz="1700" b="1" err="1">
                <a:solidFill>
                  <a:srgbClr val="000000"/>
                </a:solidFill>
              </a:rPr>
              <a:t>fréquemment</a:t>
            </a:r>
            <a:r>
              <a:rPr lang="en-US" sz="1700" b="1">
                <a:solidFill>
                  <a:srgbClr val="000000"/>
                </a:solidFill>
              </a:rPr>
              <a:t> </a:t>
            </a:r>
            <a:r>
              <a:rPr lang="en-US" sz="1700" b="1" err="1">
                <a:solidFill>
                  <a:srgbClr val="000000"/>
                </a:solidFill>
              </a:rPr>
              <a:t>utilisées</a:t>
            </a:r>
            <a:r>
              <a:rPr lang="en-US" sz="1700" b="1">
                <a:solidFill>
                  <a:srgbClr val="000000"/>
                </a:solidFill>
              </a:rPr>
              <a:t> </a:t>
            </a:r>
            <a:r>
              <a:rPr lang="en-US" sz="1700" b="1" err="1">
                <a:solidFill>
                  <a:srgbClr val="000000"/>
                </a:solidFill>
              </a:rPr>
              <a:t>sont</a:t>
            </a:r>
            <a:r>
              <a:rPr lang="en-US" sz="1700" b="1">
                <a:solidFill>
                  <a:srgbClr val="000000"/>
                </a:solidFill>
              </a:rPr>
              <a:t> les </a:t>
            </a:r>
            <a:r>
              <a:rPr lang="en-US" sz="1700" b="1" err="1">
                <a:solidFill>
                  <a:srgbClr val="000000"/>
                </a:solidFill>
              </a:rPr>
              <a:t>suivantes</a:t>
            </a:r>
            <a:r>
              <a:rPr lang="en-US" sz="1700" b="1">
                <a:solidFill>
                  <a:srgbClr val="000000"/>
                </a:solidFill>
              </a:rPr>
              <a:t> :</a:t>
            </a:r>
            <a:endParaRPr sz="1700" b="0" i="0" u="none" strike="noStrike" cap="none">
              <a:solidFill>
                <a:srgbClr val="000000"/>
              </a:solidFill>
              <a:latin typeface="Arial"/>
              <a:ea typeface="Arial"/>
              <a:cs typeface="Arial"/>
              <a:sym typeface="Arial"/>
            </a:endParaRPr>
          </a:p>
        </p:txBody>
      </p:sp>
      <p:pic>
        <p:nvPicPr>
          <p:cNvPr id="471" name="Google Shape;471;p43" descr="Symbole du &quot;contraire&quot; dans la félicité"/>
          <p:cNvPicPr preferRelativeResize="0"/>
          <p:nvPr/>
        </p:nvPicPr>
        <p:blipFill rotWithShape="1">
          <a:blip r:embed="rId3">
            <a:alphaModFix/>
          </a:blip>
          <a:srcRect/>
          <a:stretch/>
        </p:blipFill>
        <p:spPr>
          <a:xfrm>
            <a:off x="659025" y="525438"/>
            <a:ext cx="1351360" cy="1350169"/>
          </a:xfrm>
          <a:prstGeom prst="rect">
            <a:avLst/>
          </a:prstGeom>
          <a:noFill/>
          <a:ln>
            <a:noFill/>
          </a:ln>
        </p:spPr>
      </p:pic>
      <p:sp>
        <p:nvSpPr>
          <p:cNvPr id="468" name="Google Shape;468;p43" descr="Opposite Meaning"/>
          <p:cNvSpPr/>
          <p:nvPr/>
        </p:nvSpPr>
        <p:spPr>
          <a:xfrm>
            <a:off x="3269776" y="1483100"/>
            <a:ext cx="36054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73" name="Google Shape;473;p43" descr="Symbole Bliss utilisé pour &quot;Combine Strategy&quot;. Ce symbole est utilisé pour produire de nouveaux mots Bliss."/>
          <p:cNvGrpSpPr/>
          <p:nvPr/>
        </p:nvGrpSpPr>
        <p:grpSpPr>
          <a:xfrm>
            <a:off x="226625" y="2714012"/>
            <a:ext cx="2754515" cy="1350169"/>
            <a:chOff x="226625" y="2714012"/>
            <a:chExt cx="2754515" cy="1350169"/>
          </a:xfrm>
        </p:grpSpPr>
        <p:pic>
          <p:nvPicPr>
            <p:cNvPr id="474" name="Google Shape;474;p43" descr="image.pdf"/>
            <p:cNvPicPr preferRelativeResize="0"/>
            <p:nvPr/>
          </p:nvPicPr>
          <p:blipFill rotWithShape="1">
            <a:blip r:embed="rId4">
              <a:alphaModFix/>
            </a:blip>
            <a:srcRect/>
            <a:stretch/>
          </p:blipFill>
          <p:spPr>
            <a:xfrm>
              <a:off x="1632162" y="2714012"/>
              <a:ext cx="1348978" cy="1350169"/>
            </a:xfrm>
            <a:prstGeom prst="rect">
              <a:avLst/>
            </a:prstGeom>
            <a:noFill/>
            <a:ln>
              <a:noFill/>
            </a:ln>
          </p:spPr>
        </p:pic>
        <p:pic>
          <p:nvPicPr>
            <p:cNvPr id="475" name="Google Shape;475;p43" descr="image.pdf"/>
            <p:cNvPicPr preferRelativeResize="0"/>
            <p:nvPr/>
          </p:nvPicPr>
          <p:blipFill rotWithShape="1">
            <a:blip r:embed="rId4">
              <a:alphaModFix/>
            </a:blip>
            <a:srcRect/>
            <a:stretch/>
          </p:blipFill>
          <p:spPr>
            <a:xfrm>
              <a:off x="226625" y="2714012"/>
              <a:ext cx="1351360" cy="1350169"/>
            </a:xfrm>
            <a:prstGeom prst="rect">
              <a:avLst/>
            </a:prstGeom>
            <a:noFill/>
            <a:ln>
              <a:noFill/>
            </a:ln>
          </p:spPr>
        </p:pic>
      </p:grpSp>
      <p:sp>
        <p:nvSpPr>
          <p:cNvPr id="469" name="Google Shape;469;p43">
            <a:extLst>
              <a:ext uri="{C183D7F6-B498-43B3-948B-1728B52AA6E4}">
                <adec:decorative xmlns:adec="http://schemas.microsoft.com/office/drawing/2017/decorative" val="1"/>
              </a:ext>
            </a:extLst>
          </p:cNvPr>
          <p:cNvSpPr/>
          <p:nvPr/>
        </p:nvSpPr>
        <p:spPr>
          <a:xfrm>
            <a:off x="3269775" y="2784250"/>
            <a:ext cx="3605400" cy="8976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p43">
            <a:extLst>
              <a:ext uri="{C183D7F6-B498-43B3-948B-1728B52AA6E4}">
                <adec:decorative xmlns:adec="http://schemas.microsoft.com/office/drawing/2017/decorative" val="1"/>
              </a:ext>
            </a:extLst>
          </p:cNvPr>
          <p:cNvSpPr txBox="1"/>
          <p:nvPr/>
        </p:nvSpPr>
        <p:spPr>
          <a:xfrm>
            <a:off x="4033274" y="1554050"/>
            <a:ext cx="2078400" cy="369300"/>
          </a:xfrm>
          <a:prstGeom prst="rect">
            <a:avLst/>
          </a:prstGeom>
          <a:noFill/>
          <a:ln>
            <a:noFill/>
          </a:ln>
        </p:spPr>
        <p:txBody>
          <a:bodyPr spcFirstLastPara="1" wrap="square" lIns="45700" tIns="45700" rIns="45700" bIns="45700" anchor="t" anchorCtr="0">
            <a:spAutoFit/>
          </a:bodyPr>
          <a:lstStyle/>
          <a:p>
            <a:pPr lvl="0">
              <a:buClr>
                <a:srgbClr val="0000FF"/>
              </a:buClr>
              <a:buSzPts val="3200"/>
            </a:pPr>
            <a:r>
              <a:rPr lang="en-US" sz="1800">
                <a:solidFill>
                  <a:srgbClr val="313131"/>
                </a:solidFill>
              </a:rPr>
              <a:t>Sens </a:t>
            </a:r>
            <a:r>
              <a:rPr lang="en-US" sz="1800" err="1">
                <a:solidFill>
                  <a:srgbClr val="313131"/>
                </a:solidFill>
              </a:rPr>
              <a:t>opposé</a:t>
            </a:r>
            <a:endParaRPr sz="1800" b="0" i="0" u="none" strike="noStrike" cap="none">
              <a:solidFill>
                <a:srgbClr val="313131"/>
              </a:solidFill>
              <a:latin typeface="Arial"/>
              <a:ea typeface="Arial"/>
              <a:cs typeface="Arial"/>
              <a:sym typeface="Arial"/>
            </a:endParaRPr>
          </a:p>
        </p:txBody>
      </p:sp>
      <p:sp>
        <p:nvSpPr>
          <p:cNvPr id="476" name="Google Shape;476;p43"/>
          <p:cNvSpPr txBox="1"/>
          <p:nvPr/>
        </p:nvSpPr>
        <p:spPr>
          <a:xfrm>
            <a:off x="3354992" y="2940682"/>
            <a:ext cx="3434964" cy="584735"/>
          </a:xfrm>
          <a:prstGeom prst="rect">
            <a:avLst/>
          </a:prstGeom>
          <a:noFill/>
          <a:ln>
            <a:noFill/>
          </a:ln>
        </p:spPr>
        <p:txBody>
          <a:bodyPr spcFirstLastPara="1" wrap="square" lIns="45700" tIns="45700" rIns="45700" bIns="45700" anchor="t" anchorCtr="0">
            <a:spAutoFit/>
          </a:bodyPr>
          <a:lstStyle/>
          <a:p>
            <a:pPr lvl="0" algn="ctr">
              <a:buClr>
                <a:srgbClr val="0000FF"/>
              </a:buClr>
              <a:buSzPts val="2800"/>
            </a:pPr>
            <a:r>
              <a:rPr lang="en-US" sz="1600" b="1">
                <a:solidFill>
                  <a:srgbClr val="313131"/>
                </a:solidFill>
              </a:rPr>
              <a:t>Combiner la </a:t>
            </a:r>
            <a:r>
              <a:rPr lang="en-US" sz="1600" b="1" err="1">
                <a:solidFill>
                  <a:srgbClr val="313131"/>
                </a:solidFill>
              </a:rPr>
              <a:t>stratégie</a:t>
            </a:r>
            <a:r>
              <a:rPr lang="en-US" sz="1600" b="1">
                <a:solidFill>
                  <a:srgbClr val="313131"/>
                </a:solidFill>
              </a:rPr>
              <a:t> pour 
</a:t>
            </a:r>
            <a:r>
              <a:rPr lang="en-US" sz="1600" b="1" err="1">
                <a:solidFill>
                  <a:srgbClr val="313131"/>
                </a:solidFill>
              </a:rPr>
              <a:t>produire</a:t>
            </a:r>
            <a:r>
              <a:rPr lang="en-US" sz="1600" b="1">
                <a:solidFill>
                  <a:srgbClr val="313131"/>
                </a:solidFill>
              </a:rPr>
              <a:t> un nouveau bliss-mot</a:t>
            </a:r>
            <a:endParaRPr sz="1600" b="0" i="0" u="none" strike="noStrike" cap="none">
              <a:solidFill>
                <a:srgbClr val="313131"/>
              </a:solidFill>
              <a:latin typeface="Arial"/>
              <a:ea typeface="Arial"/>
              <a:cs typeface="Arial"/>
              <a:sym typeface="Arial"/>
            </a:endParaRPr>
          </a:p>
        </p:txBody>
      </p:sp>
      <p:sp>
        <p:nvSpPr>
          <p:cNvPr id="477" name="Google Shape;477;p43"/>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29</a:t>
            </a:fld>
            <a:endParaRPr sz="1000">
              <a:latin typeface="Helvetica Neue"/>
              <a:ea typeface="Helvetica Neue"/>
              <a:cs typeface="Helvetica Neue"/>
              <a:sym typeface="Helvetica Neue"/>
            </a:endParaRPr>
          </a:p>
        </p:txBody>
      </p:sp>
      <p:sp>
        <p:nvSpPr>
          <p:cNvPr id="478" name="Google Shape;478;p43">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5" name="Google Shape;485;p44"/>
          <p:cNvSpPr txBox="1">
            <a:spLocks noGrp="1"/>
          </p:cNvSpPr>
          <p:nvPr>
            <p:ph type="title" idx="4294967295"/>
          </p:nvPr>
        </p:nvSpPr>
        <p:spPr>
          <a:xfrm>
            <a:off x="448653" y="299300"/>
            <a:ext cx="6093300" cy="477013"/>
          </a:xfrm>
          <a:prstGeom prst="rect">
            <a:avLst/>
          </a:prstGeom>
          <a:noFill/>
          <a:ln>
            <a:noFill/>
          </a:ln>
        </p:spPr>
        <p:txBody>
          <a:bodyPr spcFirstLastPara="1" wrap="square" lIns="45700" tIns="45700" rIns="45700" bIns="45700" anchor="t" anchorCtr="0">
            <a:spAutoFit/>
          </a:bodyPr>
          <a:lstStyle/>
          <a:p>
            <a:pPr lvl="0">
              <a:buClr>
                <a:srgbClr val="000000"/>
              </a:buClr>
              <a:buSzPts val="3200"/>
            </a:pPr>
            <a:r>
              <a:rPr lang="en-US" sz="2500" b="1" err="1">
                <a:solidFill>
                  <a:schemeClr val="tx1"/>
                </a:solidFill>
              </a:rPr>
              <a:t>Exemples</a:t>
            </a:r>
            <a:r>
              <a:rPr lang="en-US" sz="2500" b="1">
                <a:solidFill>
                  <a:schemeClr val="tx1"/>
                </a:solidFill>
              </a:rPr>
              <a:t> de </a:t>
            </a:r>
            <a:r>
              <a:rPr lang="en-US" sz="2500" b="1" err="1">
                <a:solidFill>
                  <a:schemeClr val="tx1"/>
                </a:solidFill>
              </a:rPr>
              <a:t>stratégie</a:t>
            </a:r>
            <a:r>
              <a:rPr lang="en-US" sz="2500" b="1">
                <a:solidFill>
                  <a:schemeClr val="tx1"/>
                </a:solidFill>
              </a:rPr>
              <a:t> de </a:t>
            </a:r>
            <a:r>
              <a:rPr lang="en-US" sz="2500" b="1" err="1">
                <a:solidFill>
                  <a:schemeClr val="tx1"/>
                </a:solidFill>
              </a:rPr>
              <a:t>sens</a:t>
            </a:r>
            <a:r>
              <a:rPr lang="en-US" sz="2500" b="1">
                <a:solidFill>
                  <a:schemeClr val="tx1"/>
                </a:solidFill>
              </a:rPr>
              <a:t> </a:t>
            </a:r>
            <a:r>
              <a:rPr lang="en-US" sz="2500" b="1" err="1">
                <a:solidFill>
                  <a:schemeClr val="tx1"/>
                </a:solidFill>
              </a:rPr>
              <a:t>opposé</a:t>
            </a:r>
            <a:endParaRPr lang="en-US" sz="2500" b="0" i="0" u="none" strike="noStrike" cap="none">
              <a:solidFill>
                <a:schemeClr val="tx1"/>
              </a:solidFill>
              <a:latin typeface="Arial"/>
              <a:ea typeface="Arial"/>
              <a:cs typeface="Arial"/>
              <a:sym typeface="Arial"/>
            </a:endParaRPr>
          </a:p>
        </p:txBody>
      </p:sp>
      <p:grpSp>
        <p:nvGrpSpPr>
          <p:cNvPr id="486" name="Google Shape;486;p44" descr="Opposé de heureux est TRISTE&#10;"/>
          <p:cNvGrpSpPr/>
          <p:nvPr/>
        </p:nvGrpSpPr>
        <p:grpSpPr>
          <a:xfrm>
            <a:off x="-56825" y="915088"/>
            <a:ext cx="2187075" cy="1460474"/>
            <a:chOff x="-56825" y="915088"/>
            <a:chExt cx="2187075" cy="1460474"/>
          </a:xfrm>
        </p:grpSpPr>
        <p:pic>
          <p:nvPicPr>
            <p:cNvPr id="487" name="Google Shape;487;p44" descr="image.pdf"/>
            <p:cNvPicPr preferRelativeResize="0"/>
            <p:nvPr/>
          </p:nvPicPr>
          <p:blipFill rotWithShape="1">
            <a:blip r:embed="rId3">
              <a:alphaModFix/>
            </a:blip>
            <a:srcRect/>
            <a:stretch/>
          </p:blipFill>
          <p:spPr>
            <a:xfrm>
              <a:off x="-56825" y="915088"/>
              <a:ext cx="1453177" cy="1453175"/>
            </a:xfrm>
            <a:prstGeom prst="rect">
              <a:avLst/>
            </a:prstGeom>
            <a:noFill/>
            <a:ln>
              <a:noFill/>
            </a:ln>
          </p:spPr>
        </p:pic>
        <p:pic>
          <p:nvPicPr>
            <p:cNvPr id="488" name="Google Shape;488;p44" descr="image.pdf"/>
            <p:cNvPicPr preferRelativeResize="0"/>
            <p:nvPr/>
          </p:nvPicPr>
          <p:blipFill rotWithShape="1">
            <a:blip r:embed="rId4">
              <a:alphaModFix/>
            </a:blip>
            <a:srcRect/>
            <a:stretch/>
          </p:blipFill>
          <p:spPr>
            <a:xfrm>
              <a:off x="945366" y="1191725"/>
              <a:ext cx="1184884" cy="1183837"/>
            </a:xfrm>
            <a:prstGeom prst="rect">
              <a:avLst/>
            </a:prstGeom>
            <a:noFill/>
            <a:ln>
              <a:noFill/>
            </a:ln>
          </p:spPr>
        </p:pic>
      </p:grpSp>
      <p:sp>
        <p:nvSpPr>
          <p:cNvPr id="483" name="Google Shape;483;p44">
            <a:extLst>
              <a:ext uri="{C183D7F6-B498-43B3-948B-1728B52AA6E4}">
                <adec:decorative xmlns:adec="http://schemas.microsoft.com/office/drawing/2017/decorative" val="1"/>
              </a:ext>
            </a:extLst>
          </p:cNvPr>
          <p:cNvSpPr/>
          <p:nvPr/>
        </p:nvSpPr>
        <p:spPr>
          <a:xfrm>
            <a:off x="2446762" y="1643175"/>
            <a:ext cx="35199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4" name="Google Shape;494;p44"/>
          <p:cNvSpPr txBox="1"/>
          <p:nvPr/>
        </p:nvSpPr>
        <p:spPr>
          <a:xfrm>
            <a:off x="2651405" y="1714129"/>
            <a:ext cx="3071668" cy="369291"/>
          </a:xfrm>
          <a:prstGeom prst="rect">
            <a:avLst/>
          </a:prstGeom>
          <a:noFill/>
          <a:ln>
            <a:noFill/>
          </a:ln>
        </p:spPr>
        <p:txBody>
          <a:bodyPr spcFirstLastPara="1" wrap="square" lIns="45700" tIns="45700" rIns="45700" bIns="45700" anchor="t" anchorCtr="0">
            <a:spAutoFit/>
          </a:bodyPr>
          <a:lstStyle/>
          <a:p>
            <a:pPr lvl="0" algn="ctr">
              <a:buSzPts val="3200"/>
            </a:pPr>
            <a:r>
              <a:rPr lang="en-US" sz="1800" b="1" err="1">
                <a:solidFill>
                  <a:srgbClr val="313131"/>
                </a:solidFill>
              </a:rPr>
              <a:t>Opposé</a:t>
            </a:r>
            <a:r>
              <a:rPr lang="en-US" sz="1800" b="1">
                <a:solidFill>
                  <a:srgbClr val="313131"/>
                </a:solidFill>
              </a:rPr>
              <a:t> de </a:t>
            </a:r>
            <a:r>
              <a:rPr lang="en-US" sz="1800" b="1" err="1">
                <a:solidFill>
                  <a:srgbClr val="313131"/>
                </a:solidFill>
              </a:rPr>
              <a:t>heureux</a:t>
            </a:r>
            <a:r>
              <a:rPr lang="en-US" sz="1800" b="1">
                <a:solidFill>
                  <a:srgbClr val="313131"/>
                </a:solidFill>
              </a:rPr>
              <a:t> = triste</a:t>
            </a:r>
            <a:endParaRPr sz="1800" b="0" i="0" u="none" strike="noStrike" cap="none">
              <a:solidFill>
                <a:srgbClr val="313131"/>
              </a:solidFill>
              <a:latin typeface="Arial"/>
              <a:ea typeface="Arial"/>
              <a:cs typeface="Arial"/>
              <a:sym typeface="Arial"/>
            </a:endParaRPr>
          </a:p>
        </p:txBody>
      </p:sp>
      <p:pic>
        <p:nvPicPr>
          <p:cNvPr id="493" name="Google Shape;493;p44" descr="Blissymbol pour SAD"/>
          <p:cNvPicPr preferRelativeResize="0"/>
          <p:nvPr/>
        </p:nvPicPr>
        <p:blipFill rotWithShape="1">
          <a:blip r:embed="rId5">
            <a:alphaModFix/>
          </a:blip>
          <a:srcRect/>
          <a:stretch/>
        </p:blipFill>
        <p:spPr>
          <a:xfrm>
            <a:off x="6293112" y="1135575"/>
            <a:ext cx="1297251" cy="1296128"/>
          </a:xfrm>
          <a:prstGeom prst="rect">
            <a:avLst/>
          </a:prstGeom>
          <a:noFill/>
          <a:ln>
            <a:noFill/>
          </a:ln>
        </p:spPr>
      </p:pic>
      <p:sp>
        <p:nvSpPr>
          <p:cNvPr id="484" name="Google Shape;484;p44">
            <a:extLst>
              <a:ext uri="{C183D7F6-B498-43B3-948B-1728B52AA6E4}">
                <adec:decorative xmlns:adec="http://schemas.microsoft.com/office/drawing/2017/decorative" val="1"/>
              </a:ext>
            </a:extLst>
          </p:cNvPr>
          <p:cNvSpPr/>
          <p:nvPr/>
        </p:nvSpPr>
        <p:spPr>
          <a:xfrm>
            <a:off x="2457212" y="3171150"/>
            <a:ext cx="35199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90" name="Google Shape;490;p44" descr="Opposé de triste est HEUREUX"/>
          <p:cNvGrpSpPr/>
          <p:nvPr/>
        </p:nvGrpSpPr>
        <p:grpSpPr>
          <a:xfrm>
            <a:off x="-56825" y="2362225"/>
            <a:ext cx="2394479" cy="1591000"/>
            <a:chOff x="-56825" y="2362225"/>
            <a:chExt cx="2394479" cy="1591000"/>
          </a:xfrm>
        </p:grpSpPr>
        <p:pic>
          <p:nvPicPr>
            <p:cNvPr id="491" name="Google Shape;491;p44" descr="image.pdf"/>
            <p:cNvPicPr preferRelativeResize="0"/>
            <p:nvPr/>
          </p:nvPicPr>
          <p:blipFill rotWithShape="1">
            <a:blip r:embed="rId3">
              <a:alphaModFix/>
            </a:blip>
            <a:srcRect/>
            <a:stretch/>
          </p:blipFill>
          <p:spPr>
            <a:xfrm>
              <a:off x="-56825" y="2362225"/>
              <a:ext cx="1590985" cy="1591000"/>
            </a:xfrm>
            <a:prstGeom prst="rect">
              <a:avLst/>
            </a:prstGeom>
            <a:noFill/>
            <a:ln>
              <a:noFill/>
            </a:ln>
          </p:spPr>
        </p:pic>
        <p:pic>
          <p:nvPicPr>
            <p:cNvPr id="492" name="Google Shape;492;p44" descr="image.pdf"/>
            <p:cNvPicPr preferRelativeResize="0"/>
            <p:nvPr/>
          </p:nvPicPr>
          <p:blipFill rotWithShape="1">
            <a:blip r:embed="rId5">
              <a:alphaModFix/>
            </a:blip>
            <a:srcRect/>
            <a:stretch/>
          </p:blipFill>
          <p:spPr>
            <a:xfrm>
              <a:off x="1040406" y="2636535"/>
              <a:ext cx="1297248" cy="1296117"/>
            </a:xfrm>
            <a:prstGeom prst="rect">
              <a:avLst/>
            </a:prstGeom>
            <a:noFill/>
            <a:ln>
              <a:noFill/>
            </a:ln>
          </p:spPr>
        </p:pic>
      </p:grpSp>
      <p:sp>
        <p:nvSpPr>
          <p:cNvPr id="495" name="Google Shape;495;p44"/>
          <p:cNvSpPr txBox="1"/>
          <p:nvPr/>
        </p:nvSpPr>
        <p:spPr>
          <a:xfrm>
            <a:off x="2687000" y="3242100"/>
            <a:ext cx="3060300" cy="369300"/>
          </a:xfrm>
          <a:prstGeom prst="rect">
            <a:avLst/>
          </a:prstGeom>
          <a:noFill/>
          <a:ln>
            <a:noFill/>
          </a:ln>
        </p:spPr>
        <p:txBody>
          <a:bodyPr spcFirstLastPara="1" wrap="square" lIns="45700" tIns="45700" rIns="45700" bIns="45700" anchor="t" anchorCtr="0">
            <a:spAutoFit/>
          </a:bodyPr>
          <a:lstStyle/>
          <a:p>
            <a:pPr lvl="0" algn="ctr">
              <a:buSzPts val="3200"/>
            </a:pPr>
            <a:r>
              <a:rPr lang="en-US" sz="1800" b="1" err="1">
                <a:solidFill>
                  <a:srgbClr val="313131"/>
                </a:solidFill>
              </a:rPr>
              <a:t>Opposé</a:t>
            </a:r>
            <a:r>
              <a:rPr lang="en-US" sz="1800" b="1">
                <a:solidFill>
                  <a:srgbClr val="313131"/>
                </a:solidFill>
              </a:rPr>
              <a:t> de triste = </a:t>
            </a:r>
            <a:r>
              <a:rPr lang="en-US" sz="1800" b="1" err="1">
                <a:solidFill>
                  <a:srgbClr val="313131"/>
                </a:solidFill>
              </a:rPr>
              <a:t>heureux</a:t>
            </a:r>
            <a:endParaRPr sz="1800" b="0" i="0" u="none" strike="noStrike" cap="none">
              <a:solidFill>
                <a:srgbClr val="313131"/>
              </a:solidFill>
              <a:latin typeface="Arial"/>
              <a:ea typeface="Arial"/>
              <a:cs typeface="Arial"/>
              <a:sym typeface="Arial"/>
            </a:endParaRPr>
          </a:p>
        </p:txBody>
      </p:sp>
      <p:pic>
        <p:nvPicPr>
          <p:cNvPr id="489" name="Google Shape;489;p44" descr="Blissymbol pour HAPPY"/>
          <p:cNvPicPr preferRelativeResize="0"/>
          <p:nvPr/>
        </p:nvPicPr>
        <p:blipFill rotWithShape="1">
          <a:blip r:embed="rId4">
            <a:alphaModFix/>
          </a:blip>
          <a:srcRect/>
          <a:stretch/>
        </p:blipFill>
        <p:spPr>
          <a:xfrm>
            <a:off x="6206900" y="2790965"/>
            <a:ext cx="1184875" cy="1185907"/>
          </a:xfrm>
          <a:prstGeom prst="rect">
            <a:avLst/>
          </a:prstGeom>
          <a:noFill/>
          <a:ln>
            <a:noFill/>
          </a:ln>
        </p:spPr>
      </p:pic>
      <p:sp>
        <p:nvSpPr>
          <p:cNvPr id="496" name="Google Shape;496;p44"/>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30</a:t>
            </a:fld>
            <a:endParaRPr sz="1000">
              <a:latin typeface="Helvetica Neue"/>
              <a:ea typeface="Helvetica Neue"/>
              <a:cs typeface="Helvetica Neue"/>
              <a:sym typeface="Helvetica Neue"/>
            </a:endParaRPr>
          </a:p>
        </p:txBody>
      </p:sp>
      <p:sp>
        <p:nvSpPr>
          <p:cNvPr id="497" name="Google Shape;497;p44">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45"/>
          <p:cNvSpPr txBox="1">
            <a:spLocks noGrp="1"/>
          </p:cNvSpPr>
          <p:nvPr>
            <p:ph type="title" idx="4294967295"/>
          </p:nvPr>
        </p:nvSpPr>
        <p:spPr>
          <a:xfrm>
            <a:off x="618301" y="450225"/>
            <a:ext cx="5790900" cy="1015622"/>
          </a:xfrm>
          <a:prstGeom prst="rect">
            <a:avLst/>
          </a:prstGeom>
          <a:noFill/>
          <a:ln>
            <a:noFill/>
          </a:ln>
        </p:spPr>
        <p:txBody>
          <a:bodyPr spcFirstLastPara="1" wrap="square" lIns="45700" tIns="45700" rIns="45700" bIns="45700" anchor="t" anchorCtr="0">
            <a:spAutoFit/>
          </a:bodyPr>
          <a:lstStyle/>
          <a:p>
            <a:pPr lvl="0">
              <a:buClr>
                <a:srgbClr val="000000"/>
              </a:buClr>
              <a:buSzPts val="3600"/>
            </a:pPr>
            <a:r>
              <a:rPr lang="en-US" sz="3000" b="1" err="1">
                <a:solidFill>
                  <a:schemeClr val="tx1"/>
                </a:solidFill>
              </a:rPr>
              <a:t>Exemple</a:t>
            </a:r>
            <a:r>
              <a:rPr lang="en-US" sz="3000" b="1">
                <a:solidFill>
                  <a:schemeClr val="tx1"/>
                </a:solidFill>
              </a:rPr>
              <a:t> de </a:t>
            </a:r>
            <a:r>
              <a:rPr lang="en-US" sz="3000" b="1" err="1">
                <a:solidFill>
                  <a:schemeClr val="tx1"/>
                </a:solidFill>
              </a:rPr>
              <a:t>stratégie</a:t>
            </a:r>
            <a:r>
              <a:rPr lang="en-US" sz="3000" b="1">
                <a:solidFill>
                  <a:schemeClr val="tx1"/>
                </a:solidFill>
              </a:rPr>
              <a:t> de </a:t>
            </a:r>
            <a:r>
              <a:rPr lang="en-US" sz="3000" b="1" err="1">
                <a:solidFill>
                  <a:schemeClr val="tx1"/>
                </a:solidFill>
              </a:rPr>
              <a:t>moissonneuse-batteuse</a:t>
            </a:r>
            <a:endParaRPr lang="en-US" sz="3000" b="0" i="0" u="none" strike="noStrike" cap="none">
              <a:solidFill>
                <a:schemeClr val="tx1"/>
              </a:solidFill>
              <a:latin typeface="Arial"/>
              <a:ea typeface="Arial"/>
              <a:cs typeface="Arial"/>
              <a:sym typeface="Arial"/>
            </a:endParaRPr>
          </a:p>
        </p:txBody>
      </p:sp>
      <p:grpSp>
        <p:nvGrpSpPr>
          <p:cNvPr id="503" name="Google Shape;503;p45" descr="Un exemple de l’application de la stratégie Combine dans Blissymbolics. Le mot formé ici se lit - FUN."/>
          <p:cNvGrpSpPr/>
          <p:nvPr/>
        </p:nvGrpSpPr>
        <p:grpSpPr>
          <a:xfrm>
            <a:off x="1285425" y="1349725"/>
            <a:ext cx="3942160" cy="1428750"/>
            <a:chOff x="1285425" y="1349725"/>
            <a:chExt cx="3942160" cy="1428750"/>
          </a:xfrm>
        </p:grpSpPr>
        <p:pic>
          <p:nvPicPr>
            <p:cNvPr id="504" name="Google Shape;504;p45" descr="image.pdf"/>
            <p:cNvPicPr preferRelativeResize="0"/>
            <p:nvPr/>
          </p:nvPicPr>
          <p:blipFill rotWithShape="1">
            <a:blip r:embed="rId3">
              <a:alphaModFix/>
            </a:blip>
            <a:srcRect/>
            <a:stretch/>
          </p:blipFill>
          <p:spPr>
            <a:xfrm>
              <a:off x="1285425" y="1406875"/>
              <a:ext cx="1351360" cy="1350169"/>
            </a:xfrm>
            <a:prstGeom prst="rect">
              <a:avLst/>
            </a:prstGeom>
            <a:noFill/>
            <a:ln>
              <a:noFill/>
            </a:ln>
          </p:spPr>
        </p:pic>
        <p:pic>
          <p:nvPicPr>
            <p:cNvPr id="505" name="Google Shape;505;p45" descr="image.pdf"/>
            <p:cNvPicPr preferRelativeResize="0"/>
            <p:nvPr/>
          </p:nvPicPr>
          <p:blipFill rotWithShape="1">
            <a:blip r:embed="rId3">
              <a:alphaModFix/>
            </a:blip>
            <a:srcRect/>
            <a:stretch/>
          </p:blipFill>
          <p:spPr>
            <a:xfrm>
              <a:off x="3876225" y="1349725"/>
              <a:ext cx="1351360" cy="1350169"/>
            </a:xfrm>
            <a:prstGeom prst="rect">
              <a:avLst/>
            </a:prstGeom>
            <a:noFill/>
            <a:ln>
              <a:noFill/>
            </a:ln>
          </p:spPr>
        </p:pic>
        <p:pic>
          <p:nvPicPr>
            <p:cNvPr id="506" name="Google Shape;506;p45" descr="image.pdf"/>
            <p:cNvPicPr preferRelativeResize="0"/>
            <p:nvPr/>
          </p:nvPicPr>
          <p:blipFill rotWithShape="1">
            <a:blip r:embed="rId4">
              <a:alphaModFix/>
            </a:blip>
            <a:srcRect/>
            <a:stretch/>
          </p:blipFill>
          <p:spPr>
            <a:xfrm>
              <a:off x="2096637" y="1392588"/>
              <a:ext cx="1348978" cy="1350169"/>
            </a:xfrm>
            <a:prstGeom prst="rect">
              <a:avLst/>
            </a:prstGeom>
            <a:noFill/>
            <a:ln>
              <a:noFill/>
            </a:ln>
          </p:spPr>
        </p:pic>
        <p:pic>
          <p:nvPicPr>
            <p:cNvPr id="507" name="Google Shape;507;p45" descr="image.pdf"/>
            <p:cNvPicPr preferRelativeResize="0"/>
            <p:nvPr/>
          </p:nvPicPr>
          <p:blipFill rotWithShape="1">
            <a:blip r:embed="rId5">
              <a:alphaModFix/>
            </a:blip>
            <a:srcRect/>
            <a:stretch/>
          </p:blipFill>
          <p:spPr>
            <a:xfrm>
              <a:off x="3190425" y="1428306"/>
              <a:ext cx="1351360" cy="1350169"/>
            </a:xfrm>
            <a:prstGeom prst="rect">
              <a:avLst/>
            </a:prstGeom>
            <a:noFill/>
            <a:ln>
              <a:noFill/>
            </a:ln>
          </p:spPr>
        </p:pic>
      </p:grpSp>
      <p:sp>
        <p:nvSpPr>
          <p:cNvPr id="508" name="Google Shape;508;p45"/>
          <p:cNvSpPr txBox="1"/>
          <p:nvPr/>
        </p:nvSpPr>
        <p:spPr>
          <a:xfrm>
            <a:off x="618301" y="3202450"/>
            <a:ext cx="6256500" cy="707846"/>
          </a:xfrm>
          <a:prstGeom prst="rect">
            <a:avLst/>
          </a:prstGeom>
          <a:noFill/>
          <a:ln>
            <a:noFill/>
          </a:ln>
        </p:spPr>
        <p:txBody>
          <a:bodyPr spcFirstLastPara="1" wrap="square" lIns="45700" tIns="45700" rIns="45700" bIns="45700" anchor="t" anchorCtr="0">
            <a:spAutoFit/>
          </a:bodyPr>
          <a:lstStyle/>
          <a:p>
            <a:pPr lvl="0">
              <a:buClr>
                <a:srgbClr val="0000FF"/>
              </a:buClr>
              <a:buSzPts val="2800"/>
            </a:pPr>
            <a:r>
              <a:rPr lang="en-US" sz="2000" b="1" err="1">
                <a:solidFill>
                  <a:srgbClr val="313131"/>
                </a:solidFill>
              </a:rPr>
              <a:t>Période</a:t>
            </a:r>
            <a:r>
              <a:rPr lang="en-US" sz="2000" b="1">
                <a:solidFill>
                  <a:srgbClr val="313131"/>
                </a:solidFill>
              </a:rPr>
              <a:t> de temps dans </a:t>
            </a:r>
            <a:r>
              <a:rPr lang="en-US" sz="2000" b="1" err="1">
                <a:solidFill>
                  <a:srgbClr val="313131"/>
                </a:solidFill>
              </a:rPr>
              <a:t>laquelle</a:t>
            </a:r>
            <a:r>
              <a:rPr lang="en-US" sz="2000" b="1">
                <a:solidFill>
                  <a:srgbClr val="313131"/>
                </a:solidFill>
              </a:rPr>
              <a:t> </a:t>
            </a:r>
            <a:r>
              <a:rPr lang="en-US" sz="2000" b="1" err="1">
                <a:solidFill>
                  <a:srgbClr val="313131"/>
                </a:solidFill>
              </a:rPr>
              <a:t>vous</a:t>
            </a:r>
            <a:r>
              <a:rPr lang="en-US" sz="2000" b="1">
                <a:solidFill>
                  <a:srgbClr val="313131"/>
                </a:solidFill>
              </a:rPr>
              <a:t> </a:t>
            </a:r>
            <a:r>
              <a:rPr lang="en-US" sz="2000" b="1" err="1">
                <a:solidFill>
                  <a:srgbClr val="313131"/>
                </a:solidFill>
              </a:rPr>
              <a:t>avez</a:t>
            </a:r>
            <a:r>
              <a:rPr lang="en-US" sz="2000" b="1">
                <a:solidFill>
                  <a:srgbClr val="313131"/>
                </a:solidFill>
              </a:rPr>
              <a:t> le bonheur = </a:t>
            </a:r>
            <a:r>
              <a:rPr lang="en-US" sz="2000" b="1" err="1">
                <a:solidFill>
                  <a:srgbClr val="313131"/>
                </a:solidFill>
              </a:rPr>
              <a:t>plaisir</a:t>
            </a:r>
            <a:endParaRPr sz="600" b="0" i="0" u="none" strike="noStrike" cap="none">
              <a:solidFill>
                <a:srgbClr val="F5B301"/>
              </a:solidFill>
              <a:latin typeface="Arial"/>
              <a:ea typeface="Arial"/>
              <a:cs typeface="Arial"/>
              <a:sym typeface="Arial"/>
            </a:endParaRPr>
          </a:p>
        </p:txBody>
      </p:sp>
      <p:sp>
        <p:nvSpPr>
          <p:cNvPr id="509" name="Google Shape;509;p45"/>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31</a:t>
            </a:fld>
            <a:endParaRPr sz="1000">
              <a:latin typeface="Helvetica Neue"/>
              <a:ea typeface="Helvetica Neue"/>
              <a:cs typeface="Helvetica Neue"/>
              <a:sym typeface="Helvetica Neue"/>
            </a:endParaRPr>
          </a:p>
        </p:txBody>
      </p:sp>
      <p:sp>
        <p:nvSpPr>
          <p:cNvPr id="510" name="Google Shape;510;p45">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3" name="Title 1">
            <a:extLst>
              <a:ext uri="{FF2B5EF4-FFF2-40B4-BE49-F238E27FC236}">
                <a16:creationId xmlns:a16="http://schemas.microsoft.com/office/drawing/2014/main" id="{5E22798C-F792-18F3-01BE-7781E6F09E6E}"/>
              </a:ext>
            </a:extLst>
          </p:cNvPr>
          <p:cNvSpPr txBox="1">
            <a:spLocks noGrp="1"/>
          </p:cNvSpPr>
          <p:nvPr>
            <p:ph type="title" idx="4294967295"/>
          </p:nvPr>
        </p:nvSpPr>
        <p:spPr>
          <a:xfrm>
            <a:off x="311700" y="286100"/>
            <a:ext cx="8520600"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rmAutofit fontScale="9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lvl="0">
              <a:defRPr/>
            </a:pPr>
            <a:r>
              <a:rPr lang="en-CA" b="1" err="1">
                <a:solidFill>
                  <a:schemeClr val="tx1"/>
                </a:solidFill>
              </a:rPr>
              <a:t>Grammaire</a:t>
            </a:r>
            <a:endParaRPr lang="en-CA" sz="2800" b="1" i="0" u="none" strike="noStrike" kern="0" cap="none" spc="0" normalizeH="0" baseline="0" noProof="0">
              <a:ln>
                <a:noFill/>
              </a:ln>
              <a:solidFill>
                <a:schemeClr val="tx1"/>
              </a:solidFill>
              <a:effectLst/>
              <a:uLnTx/>
              <a:uFillTx/>
              <a:latin typeface="Arial"/>
              <a:ea typeface="Arial"/>
              <a:cs typeface="Arial"/>
            </a:endParaRPr>
          </a:p>
        </p:txBody>
      </p:sp>
      <p:grpSp>
        <p:nvGrpSpPr>
          <p:cNvPr id="6" name="Group 1" descr="Blissymbols pour résumé, Réponse, Appartient à, Combiner (indicateur) et commande.">
            <a:extLst>
              <a:ext uri="{FF2B5EF4-FFF2-40B4-BE49-F238E27FC236}">
                <a16:creationId xmlns:a16="http://schemas.microsoft.com/office/drawing/2014/main" id="{5CA750E4-5D86-16A2-8AB0-81192140368E}"/>
              </a:ext>
            </a:extLst>
          </p:cNvPr>
          <p:cNvGrpSpPr/>
          <p:nvPr/>
        </p:nvGrpSpPr>
        <p:grpSpPr>
          <a:xfrm>
            <a:off x="522167" y="837556"/>
            <a:ext cx="6466258" cy="1757500"/>
            <a:chOff x="522167" y="837556"/>
            <a:chExt cx="6466258" cy="1757500"/>
          </a:xfrm>
        </p:grpSpPr>
        <p:sp>
          <p:nvSpPr>
            <p:cNvPr id="524" name="Google Shape;524;p46"/>
            <p:cNvSpPr txBox="1"/>
            <p:nvPr/>
          </p:nvSpPr>
          <p:spPr>
            <a:xfrm>
              <a:off x="5804452" y="1979704"/>
              <a:ext cx="1183973" cy="400079"/>
            </a:xfrm>
            <a:prstGeom prst="rect">
              <a:avLst/>
            </a:prstGeom>
            <a:noFill/>
            <a:ln>
              <a:noFill/>
            </a:ln>
          </p:spPr>
          <p:txBody>
            <a:bodyPr spcFirstLastPara="1" wrap="square" lIns="91425" tIns="91425" rIns="91425" bIns="91425" anchor="t" anchorCtr="0">
              <a:spAutoFit/>
            </a:bodyPr>
            <a:lstStyle/>
            <a:p>
              <a:pPr lvl="0">
                <a:buSzPts val="1400"/>
              </a:pPr>
              <a:r>
                <a:rPr lang="en-US" err="1">
                  <a:solidFill>
                    <a:schemeClr val="dk2"/>
                  </a:solidFill>
                </a:rPr>
                <a:t>commande</a:t>
              </a:r>
              <a:endParaRPr sz="1400" b="0" i="0" u="none" strike="noStrike" cap="none">
                <a:solidFill>
                  <a:schemeClr val="dk2"/>
                </a:solidFill>
                <a:latin typeface="Arial"/>
                <a:ea typeface="Arial"/>
                <a:cs typeface="Arial"/>
                <a:sym typeface="Arial"/>
              </a:endParaRPr>
            </a:p>
          </p:txBody>
        </p:sp>
        <p:sp>
          <p:nvSpPr>
            <p:cNvPr id="523" name="Google Shape;523;p46"/>
            <p:cNvSpPr txBox="1"/>
            <p:nvPr/>
          </p:nvSpPr>
          <p:spPr>
            <a:xfrm>
              <a:off x="4129825" y="1979533"/>
              <a:ext cx="1731000" cy="615523"/>
            </a:xfrm>
            <a:prstGeom prst="rect">
              <a:avLst/>
            </a:prstGeom>
            <a:noFill/>
            <a:ln>
              <a:noFill/>
            </a:ln>
          </p:spPr>
          <p:txBody>
            <a:bodyPr spcFirstLastPara="1" wrap="square" lIns="91425" tIns="91425" rIns="91425" bIns="91425" anchor="t" anchorCtr="0">
              <a:spAutoFit/>
            </a:bodyPr>
            <a:lstStyle/>
            <a:p>
              <a:pPr lvl="0">
                <a:buSzPts val="1400"/>
              </a:pPr>
              <a:r>
                <a:rPr lang="en-US">
                  <a:solidFill>
                    <a:schemeClr val="dk2"/>
                  </a:solidFill>
                </a:rPr>
                <a:t>combiner (</a:t>
              </a:r>
              <a:r>
                <a:rPr lang="en-US" err="1">
                  <a:solidFill>
                    <a:schemeClr val="dk2"/>
                  </a:solidFill>
                </a:rPr>
                <a:t>indicateur</a:t>
              </a:r>
              <a:r>
                <a:rPr lang="en-US">
                  <a:solidFill>
                    <a:schemeClr val="dk2"/>
                  </a:solidFill>
                </a:rPr>
                <a:t>)</a:t>
              </a:r>
              <a:endParaRPr sz="1400" b="0" i="0" u="none" strike="noStrike" cap="none">
                <a:solidFill>
                  <a:schemeClr val="dk2"/>
                </a:solidFill>
                <a:latin typeface="Arial"/>
                <a:ea typeface="Arial"/>
                <a:cs typeface="Arial"/>
                <a:sym typeface="Arial"/>
              </a:endParaRPr>
            </a:p>
          </p:txBody>
        </p:sp>
        <p:sp>
          <p:nvSpPr>
            <p:cNvPr id="522" name="Google Shape;522;p46"/>
            <p:cNvSpPr txBox="1"/>
            <p:nvPr/>
          </p:nvSpPr>
          <p:spPr>
            <a:xfrm>
              <a:off x="2688665" y="1979704"/>
              <a:ext cx="1192800" cy="400200"/>
            </a:xfrm>
            <a:prstGeom prst="rect">
              <a:avLst/>
            </a:prstGeom>
            <a:noFill/>
            <a:ln>
              <a:noFill/>
            </a:ln>
          </p:spPr>
          <p:txBody>
            <a:bodyPr spcFirstLastPara="1" wrap="square" lIns="91425" tIns="91425" rIns="91425" bIns="91425" anchor="t" anchorCtr="0">
              <a:spAutoFit/>
            </a:bodyPr>
            <a:lstStyle/>
            <a:p>
              <a:pPr lvl="0">
                <a:buSzPts val="1400"/>
              </a:pPr>
              <a:r>
                <a:rPr lang="en-US" err="1">
                  <a:solidFill>
                    <a:schemeClr val="dk2"/>
                  </a:solidFill>
                </a:rPr>
                <a:t>appartient</a:t>
              </a:r>
              <a:r>
                <a:rPr lang="en-US">
                  <a:solidFill>
                    <a:schemeClr val="dk2"/>
                  </a:solidFill>
                </a:rPr>
                <a:t> </a:t>
              </a:r>
              <a:r>
                <a:rPr lang="en-US" err="1">
                  <a:solidFill>
                    <a:schemeClr val="dk2"/>
                  </a:solidFill>
                </a:rPr>
                <a:t>à</a:t>
              </a:r>
              <a:endParaRPr sz="1400" b="0" i="0" u="none" strike="noStrike" cap="none">
                <a:solidFill>
                  <a:schemeClr val="dk2"/>
                </a:solidFill>
                <a:latin typeface="Arial"/>
                <a:ea typeface="Arial"/>
                <a:cs typeface="Arial"/>
                <a:sym typeface="Arial"/>
              </a:endParaRPr>
            </a:p>
          </p:txBody>
        </p:sp>
        <p:sp>
          <p:nvSpPr>
            <p:cNvPr id="521" name="Google Shape;521;p46"/>
            <p:cNvSpPr txBox="1"/>
            <p:nvPr/>
          </p:nvSpPr>
          <p:spPr>
            <a:xfrm>
              <a:off x="1588025" y="1956021"/>
              <a:ext cx="867600" cy="400200"/>
            </a:xfrm>
            <a:prstGeom prst="rect">
              <a:avLst/>
            </a:prstGeom>
            <a:noFill/>
            <a:ln>
              <a:noFill/>
            </a:ln>
          </p:spPr>
          <p:txBody>
            <a:bodyPr spcFirstLastPara="1" wrap="square" lIns="91425" tIns="91425" rIns="91425" bIns="91425" anchor="t" anchorCtr="0">
              <a:spAutoFit/>
            </a:bodyPr>
            <a:lstStyle/>
            <a:p>
              <a:pPr lvl="0">
                <a:buSzPts val="1400"/>
              </a:pPr>
              <a:r>
                <a:rPr lang="en-US" err="1">
                  <a:solidFill>
                    <a:schemeClr val="dk2"/>
                  </a:solidFill>
                </a:rPr>
                <a:t>réponse</a:t>
              </a:r>
              <a:endParaRPr sz="1400" b="0" i="0" u="none" strike="noStrike" cap="none">
                <a:solidFill>
                  <a:schemeClr val="dk2"/>
                </a:solidFill>
                <a:latin typeface="Arial"/>
                <a:ea typeface="Arial"/>
                <a:cs typeface="Arial"/>
                <a:sym typeface="Arial"/>
              </a:endParaRPr>
            </a:p>
          </p:txBody>
        </p:sp>
        <p:sp>
          <p:nvSpPr>
            <p:cNvPr id="520" name="Google Shape;520;p46"/>
            <p:cNvSpPr txBox="1"/>
            <p:nvPr/>
          </p:nvSpPr>
          <p:spPr>
            <a:xfrm>
              <a:off x="593637" y="1951702"/>
              <a:ext cx="867600" cy="400200"/>
            </a:xfrm>
            <a:prstGeom prst="rect">
              <a:avLst/>
            </a:prstGeom>
            <a:noFill/>
            <a:ln>
              <a:noFill/>
            </a:ln>
          </p:spPr>
          <p:txBody>
            <a:bodyPr spcFirstLastPara="1" wrap="square" lIns="91425" tIns="91425" rIns="91425" bIns="91425" anchor="t" anchorCtr="0">
              <a:spAutoFit/>
            </a:bodyPr>
            <a:lstStyle/>
            <a:p>
              <a:pPr lvl="0">
                <a:buSzPts val="1400"/>
              </a:pPr>
              <a:r>
                <a:rPr lang="en-US">
                  <a:solidFill>
                    <a:schemeClr val="dk2"/>
                  </a:solidFill>
                </a:rPr>
                <a:t>résumé</a:t>
              </a:r>
              <a:endParaRPr sz="1400" b="0" i="0" u="none" strike="noStrike" cap="none">
                <a:solidFill>
                  <a:schemeClr val="dk2"/>
                </a:solidFill>
                <a:latin typeface="Arial"/>
                <a:ea typeface="Arial"/>
                <a:cs typeface="Arial"/>
                <a:sym typeface="Arial"/>
              </a:endParaRPr>
            </a:p>
          </p:txBody>
        </p:sp>
        <p:pic>
          <p:nvPicPr>
            <p:cNvPr id="515" name="Google Shape;515;p46" descr="List of Blissymbols "/>
            <p:cNvPicPr preferRelativeResize="0"/>
            <p:nvPr/>
          </p:nvPicPr>
          <p:blipFill rotWithShape="1">
            <a:blip r:embed="rId3">
              <a:alphaModFix/>
            </a:blip>
            <a:srcRect b="29735"/>
            <a:stretch/>
          </p:blipFill>
          <p:spPr>
            <a:xfrm>
              <a:off x="522167" y="837556"/>
              <a:ext cx="6310599" cy="954800"/>
            </a:xfrm>
            <a:prstGeom prst="rect">
              <a:avLst/>
            </a:prstGeom>
            <a:noFill/>
            <a:ln>
              <a:noFill/>
            </a:ln>
          </p:spPr>
        </p:pic>
      </p:grpSp>
      <p:grpSp>
        <p:nvGrpSpPr>
          <p:cNvPr id="4" name="Group 2" descr="Blissymbols pour la généralisation, groupe de, intensité, métaphore et non.">
            <a:extLst>
              <a:ext uri="{FF2B5EF4-FFF2-40B4-BE49-F238E27FC236}">
                <a16:creationId xmlns:a16="http://schemas.microsoft.com/office/drawing/2014/main" id="{D29E4FC2-81E1-9EE5-6A77-1DAF94FFEC8A}"/>
              </a:ext>
            </a:extLst>
          </p:cNvPr>
          <p:cNvGrpSpPr/>
          <p:nvPr/>
        </p:nvGrpSpPr>
        <p:grpSpPr>
          <a:xfrm>
            <a:off x="1092850" y="2539421"/>
            <a:ext cx="5895575" cy="1162244"/>
            <a:chOff x="1092850" y="2539421"/>
            <a:chExt cx="5895575" cy="1162244"/>
          </a:xfrm>
        </p:grpSpPr>
        <p:sp>
          <p:nvSpPr>
            <p:cNvPr id="529" name="Google Shape;529;p46"/>
            <p:cNvSpPr txBox="1"/>
            <p:nvPr/>
          </p:nvSpPr>
          <p:spPr>
            <a:xfrm>
              <a:off x="6120825" y="3301465"/>
              <a:ext cx="867600" cy="400200"/>
            </a:xfrm>
            <a:prstGeom prst="rect">
              <a:avLst/>
            </a:prstGeom>
            <a:noFill/>
            <a:ln>
              <a:noFill/>
            </a:ln>
          </p:spPr>
          <p:txBody>
            <a:bodyPr spcFirstLastPara="1" wrap="square" lIns="91425" tIns="91425" rIns="91425" bIns="91425" anchor="t" anchorCtr="0">
              <a:spAutoFit/>
            </a:bodyPr>
            <a:lstStyle/>
            <a:p>
              <a:pPr lvl="0">
                <a:buSzPts val="1400"/>
              </a:pPr>
              <a:r>
                <a:rPr lang="en-US">
                  <a:solidFill>
                    <a:schemeClr val="dk2"/>
                  </a:solidFill>
                </a:rPr>
                <a:t>pas</a:t>
              </a:r>
              <a:endParaRPr sz="1400" b="0" i="0" u="none" strike="noStrike" cap="none">
                <a:solidFill>
                  <a:schemeClr val="dk2"/>
                </a:solidFill>
                <a:latin typeface="Arial"/>
                <a:ea typeface="Arial"/>
                <a:cs typeface="Arial"/>
                <a:sym typeface="Arial"/>
              </a:endParaRPr>
            </a:p>
          </p:txBody>
        </p:sp>
        <p:sp>
          <p:nvSpPr>
            <p:cNvPr id="528" name="Google Shape;528;p46"/>
            <p:cNvSpPr txBox="1"/>
            <p:nvPr/>
          </p:nvSpPr>
          <p:spPr>
            <a:xfrm>
              <a:off x="4862425" y="3301465"/>
              <a:ext cx="1069248" cy="400079"/>
            </a:xfrm>
            <a:prstGeom prst="rect">
              <a:avLst/>
            </a:prstGeom>
            <a:noFill/>
            <a:ln>
              <a:noFill/>
            </a:ln>
          </p:spPr>
          <p:txBody>
            <a:bodyPr spcFirstLastPara="1" wrap="square" lIns="91425" tIns="91425" rIns="91425" bIns="91425" anchor="t" anchorCtr="0">
              <a:spAutoFit/>
            </a:bodyPr>
            <a:lstStyle/>
            <a:p>
              <a:pPr lvl="0">
                <a:buSzPts val="1400"/>
              </a:pPr>
              <a:r>
                <a:rPr lang="en-US" err="1">
                  <a:solidFill>
                    <a:schemeClr val="dk2"/>
                  </a:solidFill>
                </a:rPr>
                <a:t>métaphore</a:t>
              </a:r>
              <a:endParaRPr sz="1400" b="0" i="0" u="none" strike="noStrike" cap="none">
                <a:solidFill>
                  <a:schemeClr val="dk2"/>
                </a:solidFill>
                <a:latin typeface="Arial"/>
                <a:ea typeface="Arial"/>
                <a:cs typeface="Arial"/>
                <a:sym typeface="Arial"/>
              </a:endParaRPr>
            </a:p>
          </p:txBody>
        </p:sp>
        <p:sp>
          <p:nvSpPr>
            <p:cNvPr id="527" name="Google Shape;527;p46"/>
            <p:cNvSpPr txBox="1"/>
            <p:nvPr/>
          </p:nvSpPr>
          <p:spPr>
            <a:xfrm>
              <a:off x="3734825" y="3301465"/>
              <a:ext cx="998400" cy="400079"/>
            </a:xfrm>
            <a:prstGeom prst="rect">
              <a:avLst/>
            </a:prstGeom>
            <a:noFill/>
            <a:ln>
              <a:noFill/>
            </a:ln>
          </p:spPr>
          <p:txBody>
            <a:bodyPr spcFirstLastPara="1" wrap="square" lIns="91425" tIns="91425" rIns="91425" bIns="91425" anchor="t" anchorCtr="0">
              <a:spAutoFit/>
            </a:bodyPr>
            <a:lstStyle/>
            <a:p>
              <a:pPr lvl="0">
                <a:buSzPts val="1400"/>
              </a:pPr>
              <a:r>
                <a:rPr lang="en-US" err="1">
                  <a:solidFill>
                    <a:schemeClr val="dk2"/>
                  </a:solidFill>
                </a:rPr>
                <a:t>l’intensité</a:t>
              </a:r>
              <a:endParaRPr sz="1400" b="0" i="0" u="none" strike="noStrike" cap="none">
                <a:solidFill>
                  <a:schemeClr val="dk2"/>
                </a:solidFill>
                <a:latin typeface="Arial"/>
                <a:ea typeface="Arial"/>
                <a:cs typeface="Arial"/>
                <a:sym typeface="Arial"/>
              </a:endParaRPr>
            </a:p>
          </p:txBody>
        </p:sp>
        <p:sp>
          <p:nvSpPr>
            <p:cNvPr id="526" name="Google Shape;526;p46"/>
            <p:cNvSpPr txBox="1"/>
            <p:nvPr/>
          </p:nvSpPr>
          <p:spPr>
            <a:xfrm>
              <a:off x="2619475" y="3301465"/>
              <a:ext cx="998400" cy="400079"/>
            </a:xfrm>
            <a:prstGeom prst="rect">
              <a:avLst/>
            </a:prstGeom>
            <a:noFill/>
            <a:ln>
              <a:noFill/>
            </a:ln>
          </p:spPr>
          <p:txBody>
            <a:bodyPr spcFirstLastPara="1" wrap="square" lIns="91425" tIns="91425" rIns="91425" bIns="91425" anchor="t" anchorCtr="0">
              <a:spAutoFit/>
            </a:bodyPr>
            <a:lstStyle/>
            <a:p>
              <a:pPr lvl="0">
                <a:buSzPts val="1400"/>
              </a:pPr>
              <a:r>
                <a:rPr lang="en-US" err="1">
                  <a:solidFill>
                    <a:schemeClr val="dk2"/>
                  </a:solidFill>
                </a:rPr>
                <a:t>groupe</a:t>
              </a:r>
              <a:r>
                <a:rPr lang="en-US">
                  <a:solidFill>
                    <a:schemeClr val="dk2"/>
                  </a:solidFill>
                </a:rPr>
                <a:t> de</a:t>
              </a:r>
              <a:endParaRPr sz="1400" b="0" i="0" u="none" strike="noStrike" cap="none">
                <a:solidFill>
                  <a:schemeClr val="dk2"/>
                </a:solidFill>
                <a:latin typeface="Arial"/>
                <a:ea typeface="Arial"/>
                <a:cs typeface="Arial"/>
                <a:sym typeface="Arial"/>
              </a:endParaRPr>
            </a:p>
          </p:txBody>
        </p:sp>
        <p:sp>
          <p:nvSpPr>
            <p:cNvPr id="525" name="Google Shape;525;p46"/>
            <p:cNvSpPr txBox="1"/>
            <p:nvPr/>
          </p:nvSpPr>
          <p:spPr>
            <a:xfrm>
              <a:off x="1092850" y="3301465"/>
              <a:ext cx="1374300" cy="400200"/>
            </a:xfrm>
            <a:prstGeom prst="rect">
              <a:avLst/>
            </a:prstGeom>
            <a:noFill/>
            <a:ln>
              <a:noFill/>
            </a:ln>
          </p:spPr>
          <p:txBody>
            <a:bodyPr spcFirstLastPara="1" wrap="square" lIns="91425" tIns="91425" rIns="91425" bIns="91425" anchor="t" anchorCtr="0">
              <a:spAutoFit/>
            </a:bodyPr>
            <a:lstStyle/>
            <a:p>
              <a:pPr lvl="0">
                <a:buSzPts val="1400"/>
              </a:pPr>
              <a:r>
                <a:rPr lang="en-US" err="1">
                  <a:solidFill>
                    <a:schemeClr val="dk2"/>
                  </a:solidFill>
                </a:rPr>
                <a:t>généralisation</a:t>
              </a:r>
              <a:endParaRPr sz="1400" b="0" i="0" u="none" strike="noStrike" cap="none">
                <a:solidFill>
                  <a:schemeClr val="dk2"/>
                </a:solidFill>
                <a:latin typeface="Arial"/>
                <a:ea typeface="Arial"/>
                <a:cs typeface="Arial"/>
                <a:sym typeface="Arial"/>
              </a:endParaRPr>
            </a:p>
          </p:txBody>
        </p:sp>
        <p:pic>
          <p:nvPicPr>
            <p:cNvPr id="516" name="Google Shape;516;p46" descr="List of Blissymbols representing generalisation, group of, intensity, metaphor and not."/>
            <p:cNvPicPr preferRelativeResize="0"/>
            <p:nvPr/>
          </p:nvPicPr>
          <p:blipFill rotWithShape="1">
            <a:blip r:embed="rId4">
              <a:alphaModFix/>
            </a:blip>
            <a:srcRect b="38229"/>
            <a:stretch/>
          </p:blipFill>
          <p:spPr>
            <a:xfrm>
              <a:off x="1092850" y="2539421"/>
              <a:ext cx="5507000" cy="746375"/>
            </a:xfrm>
            <a:prstGeom prst="rect">
              <a:avLst/>
            </a:prstGeom>
            <a:noFill/>
            <a:ln>
              <a:noFill/>
            </a:ln>
          </p:spPr>
        </p:pic>
      </p:grpSp>
      <p:grpSp>
        <p:nvGrpSpPr>
          <p:cNvPr id="5" name="Group 3" descr="Blissymbols pour opposé, sens, rime (avec), même, son similaire, similaire (à) et le type.">
            <a:extLst>
              <a:ext uri="{FF2B5EF4-FFF2-40B4-BE49-F238E27FC236}">
                <a16:creationId xmlns:a16="http://schemas.microsoft.com/office/drawing/2014/main" id="{7F793F95-EFFC-28ED-3FEA-8CC0D8967BA6}"/>
              </a:ext>
            </a:extLst>
          </p:cNvPr>
          <p:cNvGrpSpPr/>
          <p:nvPr/>
        </p:nvGrpSpPr>
        <p:grpSpPr>
          <a:xfrm>
            <a:off x="559271" y="3853277"/>
            <a:ext cx="6328848" cy="1102800"/>
            <a:chOff x="559271" y="3853277"/>
            <a:chExt cx="6328848" cy="1102800"/>
          </a:xfrm>
        </p:grpSpPr>
        <p:sp>
          <p:nvSpPr>
            <p:cNvPr id="536" name="Google Shape;536;p46"/>
            <p:cNvSpPr txBox="1"/>
            <p:nvPr/>
          </p:nvSpPr>
          <p:spPr>
            <a:xfrm>
              <a:off x="6377219" y="4571177"/>
              <a:ext cx="510900" cy="384900"/>
            </a:xfrm>
            <a:prstGeom prst="rect">
              <a:avLst/>
            </a:prstGeom>
            <a:noFill/>
            <a:ln>
              <a:noFill/>
            </a:ln>
          </p:spPr>
          <p:txBody>
            <a:bodyPr spcFirstLastPara="1" wrap="square" lIns="91425" tIns="91425" rIns="91425" bIns="91425" anchor="ctr" anchorCtr="0">
              <a:noAutofit/>
            </a:bodyPr>
            <a:lstStyle/>
            <a:p>
              <a:pPr lvl="0">
                <a:buSzPts val="1300"/>
              </a:pPr>
              <a:r>
                <a:rPr lang="en-US" sz="1300">
                  <a:solidFill>
                    <a:schemeClr val="dk2"/>
                  </a:solidFill>
                </a:rPr>
                <a:t>type</a:t>
              </a:r>
              <a:endParaRPr sz="1300" b="0" i="0" u="none" strike="noStrike" cap="none">
                <a:solidFill>
                  <a:schemeClr val="dk2"/>
                </a:solidFill>
                <a:latin typeface="Arial"/>
                <a:ea typeface="Arial"/>
                <a:cs typeface="Arial"/>
                <a:sym typeface="Arial"/>
              </a:endParaRPr>
            </a:p>
          </p:txBody>
        </p:sp>
        <p:sp>
          <p:nvSpPr>
            <p:cNvPr id="535" name="Google Shape;535;p46"/>
            <p:cNvSpPr txBox="1"/>
            <p:nvPr/>
          </p:nvSpPr>
          <p:spPr>
            <a:xfrm>
              <a:off x="5378825" y="4571177"/>
              <a:ext cx="1125342" cy="384900"/>
            </a:xfrm>
            <a:prstGeom prst="rect">
              <a:avLst/>
            </a:prstGeom>
            <a:noFill/>
            <a:ln>
              <a:noFill/>
            </a:ln>
          </p:spPr>
          <p:txBody>
            <a:bodyPr spcFirstLastPara="1" wrap="square" lIns="91425" tIns="91425" rIns="91425" bIns="91425" anchor="ctr" anchorCtr="0">
              <a:noAutofit/>
            </a:bodyPr>
            <a:lstStyle/>
            <a:p>
              <a:pPr lvl="0">
                <a:buSzPts val="1300"/>
              </a:pPr>
              <a:r>
                <a:rPr lang="en-US" sz="1300" err="1">
                  <a:solidFill>
                    <a:schemeClr val="dk2"/>
                  </a:solidFill>
                </a:rPr>
                <a:t>similaire</a:t>
              </a:r>
              <a:r>
                <a:rPr lang="en-US" sz="1300">
                  <a:solidFill>
                    <a:schemeClr val="dk2"/>
                  </a:solidFill>
                </a:rPr>
                <a:t> (</a:t>
              </a:r>
              <a:r>
                <a:rPr lang="en-US" sz="1300" err="1">
                  <a:solidFill>
                    <a:schemeClr val="dk2"/>
                  </a:solidFill>
                </a:rPr>
                <a:t>à</a:t>
              </a:r>
              <a:r>
                <a:rPr lang="en-US" sz="1300">
                  <a:solidFill>
                    <a:schemeClr val="dk2"/>
                  </a:solidFill>
                </a:rPr>
                <a:t>)</a:t>
              </a:r>
              <a:endParaRPr sz="1300" b="0" i="0" u="none" strike="noStrike" cap="none">
                <a:solidFill>
                  <a:schemeClr val="dk2"/>
                </a:solidFill>
                <a:latin typeface="Arial"/>
                <a:ea typeface="Arial"/>
                <a:cs typeface="Arial"/>
                <a:sym typeface="Arial"/>
              </a:endParaRPr>
            </a:p>
          </p:txBody>
        </p:sp>
        <p:sp>
          <p:nvSpPr>
            <p:cNvPr id="534" name="Google Shape;534;p46"/>
            <p:cNvSpPr txBox="1"/>
            <p:nvPr/>
          </p:nvSpPr>
          <p:spPr>
            <a:xfrm>
              <a:off x="4186029" y="4532902"/>
              <a:ext cx="1192800" cy="384900"/>
            </a:xfrm>
            <a:prstGeom prst="rect">
              <a:avLst/>
            </a:prstGeom>
            <a:noFill/>
            <a:ln>
              <a:noFill/>
            </a:ln>
          </p:spPr>
          <p:txBody>
            <a:bodyPr spcFirstLastPara="1" wrap="square" lIns="91425" tIns="91425" rIns="91425" bIns="91425" anchor="ctr" anchorCtr="0">
              <a:noAutofit/>
            </a:bodyPr>
            <a:lstStyle/>
            <a:p>
              <a:pPr lvl="0">
                <a:buSzPts val="1300"/>
              </a:pPr>
              <a:r>
                <a:rPr lang="en-US" sz="1300">
                  <a:solidFill>
                    <a:schemeClr val="dk2"/>
                  </a:solidFill>
                </a:rPr>
                <a:t>son </a:t>
              </a:r>
              <a:r>
                <a:rPr lang="en-US" sz="1300" err="1">
                  <a:solidFill>
                    <a:schemeClr val="dk2"/>
                  </a:solidFill>
                </a:rPr>
                <a:t>similaire</a:t>
              </a:r>
              <a:endParaRPr sz="1300" b="0" i="0" u="none" strike="noStrike" cap="none">
                <a:solidFill>
                  <a:schemeClr val="dk2"/>
                </a:solidFill>
                <a:latin typeface="Arial"/>
                <a:ea typeface="Arial"/>
                <a:cs typeface="Arial"/>
                <a:sym typeface="Arial"/>
              </a:endParaRPr>
            </a:p>
          </p:txBody>
        </p:sp>
        <p:sp>
          <p:nvSpPr>
            <p:cNvPr id="533" name="Google Shape;533;p46"/>
            <p:cNvSpPr txBox="1"/>
            <p:nvPr/>
          </p:nvSpPr>
          <p:spPr>
            <a:xfrm>
              <a:off x="3426771" y="4532902"/>
              <a:ext cx="759254" cy="384900"/>
            </a:xfrm>
            <a:prstGeom prst="rect">
              <a:avLst/>
            </a:prstGeom>
            <a:noFill/>
            <a:ln>
              <a:noFill/>
            </a:ln>
          </p:spPr>
          <p:txBody>
            <a:bodyPr spcFirstLastPara="1" wrap="square" lIns="91425" tIns="91425" rIns="91425" bIns="91425" anchor="ctr" anchorCtr="0">
              <a:noAutofit/>
            </a:bodyPr>
            <a:lstStyle/>
            <a:p>
              <a:pPr lvl="0">
                <a:buSzPts val="1300"/>
              </a:pPr>
              <a:r>
                <a:rPr lang="en-US" sz="1300" err="1">
                  <a:solidFill>
                    <a:schemeClr val="dk2"/>
                  </a:solidFill>
                </a:rPr>
                <a:t>même</a:t>
              </a:r>
              <a:endParaRPr sz="1300" b="0" i="0" u="none" strike="noStrike" cap="none">
                <a:solidFill>
                  <a:schemeClr val="dk2"/>
                </a:solidFill>
                <a:latin typeface="Arial"/>
                <a:ea typeface="Arial"/>
                <a:cs typeface="Arial"/>
                <a:sym typeface="Arial"/>
              </a:endParaRPr>
            </a:p>
          </p:txBody>
        </p:sp>
        <p:sp>
          <p:nvSpPr>
            <p:cNvPr id="532" name="Google Shape;532;p46"/>
            <p:cNvSpPr txBox="1"/>
            <p:nvPr/>
          </p:nvSpPr>
          <p:spPr>
            <a:xfrm>
              <a:off x="2376250" y="4571177"/>
              <a:ext cx="1192800" cy="384900"/>
            </a:xfrm>
            <a:prstGeom prst="rect">
              <a:avLst/>
            </a:prstGeom>
            <a:noFill/>
            <a:ln>
              <a:noFill/>
            </a:ln>
          </p:spPr>
          <p:txBody>
            <a:bodyPr spcFirstLastPara="1" wrap="square" lIns="91425" tIns="91425" rIns="91425" bIns="91425" anchor="ctr" anchorCtr="0">
              <a:noAutofit/>
            </a:bodyPr>
            <a:lstStyle/>
            <a:p>
              <a:pPr lvl="0">
                <a:buSzPts val="1300"/>
              </a:pPr>
              <a:r>
                <a:rPr lang="en-US" sz="1300">
                  <a:solidFill>
                    <a:schemeClr val="dk2"/>
                  </a:solidFill>
                </a:rPr>
                <a:t>rime (avec)</a:t>
              </a:r>
              <a:endParaRPr sz="1300" b="0" i="0" u="none" strike="noStrike" cap="none">
                <a:solidFill>
                  <a:schemeClr val="dk2"/>
                </a:solidFill>
                <a:latin typeface="Arial"/>
                <a:ea typeface="Arial"/>
                <a:cs typeface="Arial"/>
                <a:sym typeface="Arial"/>
              </a:endParaRPr>
            </a:p>
          </p:txBody>
        </p:sp>
        <p:sp>
          <p:nvSpPr>
            <p:cNvPr id="531" name="Google Shape;531;p46"/>
            <p:cNvSpPr txBox="1"/>
            <p:nvPr/>
          </p:nvSpPr>
          <p:spPr>
            <a:xfrm>
              <a:off x="1311965" y="4571177"/>
              <a:ext cx="1081735" cy="384900"/>
            </a:xfrm>
            <a:prstGeom prst="rect">
              <a:avLst/>
            </a:prstGeom>
            <a:noFill/>
            <a:ln>
              <a:noFill/>
            </a:ln>
          </p:spPr>
          <p:txBody>
            <a:bodyPr spcFirstLastPara="1" wrap="square" lIns="91425" tIns="91425" rIns="91425" bIns="91425" anchor="ctr" anchorCtr="0">
              <a:noAutofit/>
            </a:bodyPr>
            <a:lstStyle/>
            <a:p>
              <a:pPr lvl="0">
                <a:buSzPts val="1300"/>
              </a:pPr>
              <a:r>
                <a:rPr lang="en-US" sz="1300">
                  <a:solidFill>
                    <a:schemeClr val="dk2"/>
                  </a:solidFill>
                </a:rPr>
                <a:t>signification</a:t>
              </a:r>
              <a:endParaRPr sz="1300" b="0" i="0" u="none" strike="noStrike" cap="none">
                <a:solidFill>
                  <a:schemeClr val="dk2"/>
                </a:solidFill>
                <a:latin typeface="Arial"/>
                <a:ea typeface="Arial"/>
                <a:cs typeface="Arial"/>
                <a:sym typeface="Arial"/>
              </a:endParaRPr>
            </a:p>
          </p:txBody>
        </p:sp>
        <p:sp>
          <p:nvSpPr>
            <p:cNvPr id="530" name="Google Shape;530;p46"/>
            <p:cNvSpPr txBox="1"/>
            <p:nvPr/>
          </p:nvSpPr>
          <p:spPr>
            <a:xfrm>
              <a:off x="559271" y="4571177"/>
              <a:ext cx="867600" cy="384900"/>
            </a:xfrm>
            <a:prstGeom prst="rect">
              <a:avLst/>
            </a:prstGeom>
            <a:noFill/>
            <a:ln>
              <a:noFill/>
            </a:ln>
          </p:spPr>
          <p:txBody>
            <a:bodyPr spcFirstLastPara="1" wrap="square" lIns="91425" tIns="91425" rIns="91425" bIns="91425" anchor="ctr" anchorCtr="0">
              <a:noAutofit/>
            </a:bodyPr>
            <a:lstStyle/>
            <a:p>
              <a:pPr lvl="0">
                <a:buSzPts val="1300"/>
              </a:pPr>
              <a:r>
                <a:rPr lang="en-US" sz="1300">
                  <a:solidFill>
                    <a:schemeClr val="dk2"/>
                  </a:solidFill>
                </a:rPr>
                <a:t>ci-</a:t>
              </a:r>
              <a:r>
                <a:rPr lang="en-US" sz="1300" err="1">
                  <a:solidFill>
                    <a:schemeClr val="dk2"/>
                  </a:solidFill>
                </a:rPr>
                <a:t>contre</a:t>
              </a:r>
              <a:endParaRPr sz="1300" b="0" i="0" u="none" strike="noStrike" cap="none">
                <a:solidFill>
                  <a:schemeClr val="dk2"/>
                </a:solidFill>
                <a:latin typeface="Arial"/>
                <a:ea typeface="Arial"/>
                <a:cs typeface="Arial"/>
                <a:sym typeface="Arial"/>
              </a:endParaRPr>
            </a:p>
          </p:txBody>
        </p:sp>
        <p:pic>
          <p:nvPicPr>
            <p:cNvPr id="517" name="Google Shape;517;p46" descr="Blissymbols for opposite, meaning, rhymes, same, similar sound, similar to and type"/>
            <p:cNvPicPr preferRelativeResize="0"/>
            <p:nvPr/>
          </p:nvPicPr>
          <p:blipFill rotWithShape="1">
            <a:blip r:embed="rId5">
              <a:alphaModFix/>
            </a:blip>
            <a:srcRect b="40141"/>
            <a:stretch/>
          </p:blipFill>
          <p:spPr>
            <a:xfrm>
              <a:off x="618300" y="3853277"/>
              <a:ext cx="6256801" cy="543962"/>
            </a:xfrm>
            <a:prstGeom prst="rect">
              <a:avLst/>
            </a:prstGeom>
            <a:noFill/>
            <a:ln>
              <a:noFill/>
            </a:ln>
          </p:spPr>
        </p:pic>
      </p:grpSp>
      <p:sp>
        <p:nvSpPr>
          <p:cNvPr id="518" name="Google Shape;518;p46"/>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32</a:t>
            </a:fld>
            <a:endParaRPr sz="1000">
              <a:latin typeface="Helvetica Neue"/>
              <a:ea typeface="Helvetica Neue"/>
              <a:cs typeface="Helvetica Neue"/>
              <a:sym typeface="Helvetica Neue"/>
            </a:endParaRPr>
          </a:p>
        </p:txBody>
      </p:sp>
      <p:sp>
        <p:nvSpPr>
          <p:cNvPr id="519" name="Google Shape;519;p46">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51" name="Google Shape;551;p47"/>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lvl="0">
              <a:buSzPct val="111111"/>
            </a:pPr>
            <a:r>
              <a:rPr lang="en-US" b="1">
                <a:solidFill>
                  <a:schemeClr val="tx1"/>
                </a:solidFill>
                <a:latin typeface="Helvetica Neue"/>
                <a:ea typeface="Helvetica Neue"/>
                <a:cs typeface="Helvetica Neue"/>
                <a:sym typeface="Helvetica Neue"/>
              </a:rPr>
              <a:t>Faire des mots de bonheur</a:t>
            </a:r>
            <a:endParaRPr lang="en-US">
              <a:solidFill>
                <a:schemeClr val="tx1"/>
              </a:solidFill>
            </a:endParaRPr>
          </a:p>
        </p:txBody>
      </p:sp>
      <p:sp>
        <p:nvSpPr>
          <p:cNvPr id="542" name="Google Shape;542;p47" descr="YUCK written in english"/>
          <p:cNvSpPr/>
          <p:nvPr/>
        </p:nvSpPr>
        <p:spPr>
          <a:xfrm>
            <a:off x="1219983" y="1292992"/>
            <a:ext cx="18003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p47"/>
          <p:cNvSpPr txBox="1"/>
          <p:nvPr/>
        </p:nvSpPr>
        <p:spPr>
          <a:xfrm>
            <a:off x="808087" y="1310092"/>
            <a:ext cx="2624100" cy="477000"/>
          </a:xfrm>
          <a:prstGeom prst="rect">
            <a:avLst/>
          </a:prstGeom>
          <a:noFill/>
          <a:ln>
            <a:noFill/>
          </a:ln>
        </p:spPr>
        <p:txBody>
          <a:bodyPr spcFirstLastPara="1" wrap="square" lIns="45700" tIns="45700" rIns="45700" bIns="45700" anchor="t" anchorCtr="0">
            <a:spAutoFit/>
          </a:bodyPr>
          <a:lstStyle/>
          <a:p>
            <a:pPr lvl="0" algn="ctr">
              <a:buClr>
                <a:srgbClr val="0000FF"/>
              </a:buClr>
              <a:buSzPts val="3600"/>
            </a:pPr>
            <a:r>
              <a:rPr lang="en-US" sz="2500" b="1" err="1">
                <a:solidFill>
                  <a:srgbClr val="313131"/>
                </a:solidFill>
              </a:rPr>
              <a:t>Beurk</a:t>
            </a:r>
            <a:r>
              <a:rPr lang="en-US" sz="2500" b="1">
                <a:solidFill>
                  <a:srgbClr val="313131"/>
                </a:solidFill>
              </a:rPr>
              <a:t> !</a:t>
            </a:r>
            <a:endParaRPr sz="2500" b="1" i="0" u="none" strike="noStrike" cap="none">
              <a:solidFill>
                <a:srgbClr val="313131"/>
              </a:solidFill>
              <a:latin typeface="Arial"/>
              <a:ea typeface="Arial"/>
              <a:cs typeface="Arial"/>
              <a:sym typeface="Arial"/>
            </a:endParaRPr>
          </a:p>
        </p:txBody>
      </p:sp>
      <p:pic>
        <p:nvPicPr>
          <p:cNvPr id="546" name="Google Shape;546;p47" descr="Blissymbol pour beurk. Il est représenté par un cœur avec une bouche. Cela suggère que l’émotion vient du cœur. le symbole négatif dit que c’est un mauvais sentiment."/>
          <p:cNvPicPr preferRelativeResize="0"/>
          <p:nvPr/>
        </p:nvPicPr>
        <p:blipFill rotWithShape="1">
          <a:blip r:embed="rId3">
            <a:alphaModFix/>
          </a:blip>
          <a:srcRect/>
          <a:stretch/>
        </p:blipFill>
        <p:spPr>
          <a:xfrm>
            <a:off x="3896915" y="940993"/>
            <a:ext cx="1350169" cy="1350169"/>
          </a:xfrm>
          <a:prstGeom prst="rect">
            <a:avLst/>
          </a:prstGeom>
          <a:noFill/>
          <a:ln>
            <a:noFill/>
          </a:ln>
        </p:spPr>
      </p:pic>
      <p:sp>
        <p:nvSpPr>
          <p:cNvPr id="544" name="Google Shape;544;p47"/>
          <p:cNvSpPr txBox="1"/>
          <p:nvPr/>
        </p:nvSpPr>
        <p:spPr>
          <a:xfrm>
            <a:off x="1761784" y="2389542"/>
            <a:ext cx="716700" cy="369300"/>
          </a:xfrm>
          <a:prstGeom prst="rect">
            <a:avLst/>
          </a:prstGeom>
          <a:noFill/>
          <a:ln>
            <a:noFill/>
          </a:ln>
        </p:spPr>
        <p:txBody>
          <a:bodyPr spcFirstLastPara="1" wrap="square" lIns="45700" tIns="45700" rIns="45700" bIns="45700" anchor="t" anchorCtr="0">
            <a:spAutoFit/>
          </a:bodyPr>
          <a:lstStyle/>
          <a:p>
            <a:pPr lvl="0">
              <a:buSzPts val="3600"/>
            </a:pPr>
            <a:r>
              <a:rPr lang="en-US" sz="1800"/>
              <a:t>ET</a:t>
            </a:r>
            <a:endParaRPr sz="100" b="0" i="0" u="none" strike="noStrike" cap="none">
              <a:solidFill>
                <a:srgbClr val="000000"/>
              </a:solidFill>
              <a:latin typeface="Arial"/>
              <a:ea typeface="Arial"/>
              <a:cs typeface="Arial"/>
              <a:sym typeface="Arial"/>
            </a:endParaRPr>
          </a:p>
        </p:txBody>
      </p:sp>
      <p:sp>
        <p:nvSpPr>
          <p:cNvPr id="541" name="Google Shape;541;p47" descr="WOW written in english "/>
          <p:cNvSpPr/>
          <p:nvPr/>
        </p:nvSpPr>
        <p:spPr>
          <a:xfrm>
            <a:off x="1219983" y="3361292"/>
            <a:ext cx="180030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p47"/>
          <p:cNvSpPr txBox="1"/>
          <p:nvPr/>
        </p:nvSpPr>
        <p:spPr>
          <a:xfrm>
            <a:off x="1462841" y="3361292"/>
            <a:ext cx="1314600" cy="477000"/>
          </a:xfrm>
          <a:prstGeom prst="rect">
            <a:avLst/>
          </a:prstGeom>
          <a:noFill/>
          <a:ln>
            <a:noFill/>
          </a:ln>
        </p:spPr>
        <p:txBody>
          <a:bodyPr spcFirstLastPara="1" wrap="square" lIns="45700" tIns="45700" rIns="45700" bIns="45700" anchor="t" anchorCtr="0">
            <a:spAutoFit/>
          </a:bodyPr>
          <a:lstStyle/>
          <a:p>
            <a:pPr lvl="0" algn="ctr">
              <a:buClr>
                <a:srgbClr val="0000FF"/>
              </a:buClr>
              <a:buSzPts val="3600"/>
            </a:pPr>
            <a:r>
              <a:rPr lang="en-US" sz="2500" b="1">
                <a:solidFill>
                  <a:srgbClr val="313131"/>
                </a:solidFill>
              </a:rPr>
              <a:t>Wow!</a:t>
            </a:r>
            <a:endParaRPr sz="2500" b="0" i="0" u="none" strike="noStrike" cap="none">
              <a:solidFill>
                <a:srgbClr val="313131"/>
              </a:solidFill>
              <a:latin typeface="Arial"/>
              <a:ea typeface="Arial"/>
              <a:cs typeface="Arial"/>
              <a:sym typeface="Arial"/>
            </a:endParaRPr>
          </a:p>
        </p:txBody>
      </p:sp>
      <p:pic>
        <p:nvPicPr>
          <p:cNvPr id="547" name="Google Shape;547;p47" descr="Blissymbol pour wow qui est construit avec un cœur et une bouche avec un signe positif. Un point d’exclamation à la fin renforce l’émotion."/>
          <p:cNvPicPr preferRelativeResize="0"/>
          <p:nvPr/>
        </p:nvPicPr>
        <p:blipFill rotWithShape="1">
          <a:blip r:embed="rId4">
            <a:alphaModFix/>
          </a:blip>
          <a:srcRect/>
          <a:stretch/>
        </p:blipFill>
        <p:spPr>
          <a:xfrm>
            <a:off x="3791370" y="2758848"/>
            <a:ext cx="1348978" cy="1350169"/>
          </a:xfrm>
          <a:prstGeom prst="rect">
            <a:avLst/>
          </a:prstGeom>
          <a:noFill/>
          <a:ln>
            <a:noFill/>
          </a:ln>
        </p:spPr>
      </p:pic>
      <p:sp>
        <p:nvSpPr>
          <p:cNvPr id="548" name="Google Shape;548;p47"/>
          <p:cNvSpPr txBox="1"/>
          <p:nvPr/>
        </p:nvSpPr>
        <p:spPr>
          <a:xfrm>
            <a:off x="635232" y="4401492"/>
            <a:ext cx="5848800" cy="646290"/>
          </a:xfrm>
          <a:prstGeom prst="rect">
            <a:avLst/>
          </a:prstGeom>
          <a:noFill/>
          <a:ln>
            <a:noFill/>
          </a:ln>
        </p:spPr>
        <p:txBody>
          <a:bodyPr spcFirstLastPara="1" wrap="square" lIns="45700" tIns="45700" rIns="45700" bIns="45700" anchor="t" anchorCtr="0">
            <a:spAutoFit/>
          </a:bodyPr>
          <a:lstStyle/>
          <a:p>
            <a:pPr lvl="0">
              <a:buClr>
                <a:srgbClr val="FF0000"/>
              </a:buClr>
              <a:buSzPts val="2400"/>
            </a:pPr>
            <a:r>
              <a:rPr lang="en-US" sz="1800" b="1" err="1">
                <a:solidFill>
                  <a:srgbClr val="313131"/>
                </a:solidFill>
              </a:rPr>
              <a:t>Ou</a:t>
            </a:r>
            <a:r>
              <a:rPr lang="en-US" sz="1800" b="1">
                <a:solidFill>
                  <a:srgbClr val="313131"/>
                </a:solidFill>
              </a:rPr>
              <a:t> </a:t>
            </a:r>
            <a:r>
              <a:rPr lang="en-US" sz="1800" b="1" err="1">
                <a:solidFill>
                  <a:srgbClr val="313131"/>
                </a:solidFill>
              </a:rPr>
              <a:t>quels</a:t>
            </a:r>
            <a:r>
              <a:rPr lang="en-US" sz="1800" b="1">
                <a:solidFill>
                  <a:srgbClr val="313131"/>
                </a:solidFill>
              </a:rPr>
              <a:t> que </a:t>
            </a:r>
            <a:r>
              <a:rPr lang="en-US" sz="1800" b="1" err="1">
                <a:solidFill>
                  <a:srgbClr val="313131"/>
                </a:solidFill>
              </a:rPr>
              <a:t>soient</a:t>
            </a:r>
            <a:r>
              <a:rPr lang="en-US" sz="1800" b="1">
                <a:solidFill>
                  <a:srgbClr val="313131"/>
                </a:solidFill>
              </a:rPr>
              <a:t> les mots que VOUS </a:t>
            </a:r>
            <a:r>
              <a:rPr lang="en-US" sz="1800" b="1" err="1">
                <a:solidFill>
                  <a:srgbClr val="313131"/>
                </a:solidFill>
              </a:rPr>
              <a:t>souhaitez</a:t>
            </a:r>
            <a:r>
              <a:rPr lang="en-US" sz="1800" b="1">
                <a:solidFill>
                  <a:srgbClr val="313131"/>
                </a:solidFill>
              </a:rPr>
              <a:t> donner </a:t>
            </a:r>
            <a:r>
              <a:rPr lang="en-US" sz="1800" b="1" err="1">
                <a:solidFill>
                  <a:srgbClr val="313131"/>
                </a:solidFill>
              </a:rPr>
              <a:t>à</a:t>
            </a:r>
            <a:r>
              <a:rPr lang="en-US" sz="1800" b="1">
                <a:solidFill>
                  <a:srgbClr val="313131"/>
                </a:solidFill>
              </a:rPr>
              <a:t> </a:t>
            </a:r>
            <a:r>
              <a:rPr lang="en-US" sz="1800" b="1" err="1">
                <a:solidFill>
                  <a:srgbClr val="313131"/>
                </a:solidFill>
              </a:rPr>
              <a:t>ces</a:t>
            </a:r>
            <a:r>
              <a:rPr lang="en-US" sz="1800" b="1">
                <a:solidFill>
                  <a:srgbClr val="313131"/>
                </a:solidFill>
              </a:rPr>
              <a:t> </a:t>
            </a:r>
            <a:r>
              <a:rPr lang="en-US" sz="1800" b="1" err="1">
                <a:solidFill>
                  <a:srgbClr val="313131"/>
                </a:solidFill>
              </a:rPr>
              <a:t>symboles</a:t>
            </a:r>
            <a:r>
              <a:rPr lang="en-US" sz="1800" b="1">
                <a:solidFill>
                  <a:srgbClr val="313131"/>
                </a:solidFill>
              </a:rPr>
              <a:t> !</a:t>
            </a:r>
            <a:endParaRPr sz="800" b="0" i="0" u="none" strike="noStrike" cap="none">
              <a:solidFill>
                <a:srgbClr val="313131"/>
              </a:solidFill>
              <a:latin typeface="Arial"/>
              <a:ea typeface="Arial"/>
              <a:cs typeface="Arial"/>
              <a:sym typeface="Arial"/>
            </a:endParaRPr>
          </a:p>
        </p:txBody>
      </p:sp>
      <p:sp>
        <p:nvSpPr>
          <p:cNvPr id="549" name="Google Shape;549;p47"/>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33</a:t>
            </a:fld>
            <a:endParaRPr sz="1000">
              <a:latin typeface="Helvetica Neue"/>
              <a:ea typeface="Helvetica Neue"/>
              <a:cs typeface="Helvetica Neue"/>
              <a:sym typeface="Helvetica Neue"/>
            </a:endParaRPr>
          </a:p>
        </p:txBody>
      </p:sp>
      <p:sp>
        <p:nvSpPr>
          <p:cNvPr id="550" name="Google Shape;550;p47">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pic>
        <p:nvPicPr>
          <p:cNvPr id="556" name="Google Shape;556;p48" descr="L’image montre Blissymbols séquencés en phrases."/>
          <p:cNvPicPr preferRelativeResize="0"/>
          <p:nvPr/>
        </p:nvPicPr>
        <p:blipFill rotWithShape="1">
          <a:blip r:embed="rId3">
            <a:alphaModFix/>
          </a:blip>
          <a:srcRect/>
          <a:stretch/>
        </p:blipFill>
        <p:spPr>
          <a:xfrm>
            <a:off x="618300" y="0"/>
            <a:ext cx="5494859" cy="5143500"/>
          </a:xfrm>
          <a:prstGeom prst="rect">
            <a:avLst/>
          </a:prstGeom>
          <a:noFill/>
          <a:ln>
            <a:noFill/>
          </a:ln>
        </p:spPr>
      </p:pic>
      <p:sp>
        <p:nvSpPr>
          <p:cNvPr id="559" name="Google Shape;559;p48" descr="Text: &quot;Image Description&quot;"/>
          <p:cNvSpPr txBox="1">
            <a:spLocks noGrp="1"/>
          </p:cNvSpPr>
          <p:nvPr>
            <p:ph type="title" idx="4294967295"/>
          </p:nvPr>
        </p:nvSpPr>
        <p:spPr>
          <a:xfrm>
            <a:off x="6230925" y="119050"/>
            <a:ext cx="2510400" cy="831300"/>
          </a:xfrm>
          <a:prstGeom prst="rect">
            <a:avLst/>
          </a:prstGeom>
          <a:noFill/>
          <a:ln>
            <a:noFill/>
          </a:ln>
        </p:spPr>
        <p:txBody>
          <a:bodyPr spcFirstLastPara="1" wrap="square" lIns="91425" tIns="91425" rIns="91425" bIns="91425" anchor="t" anchorCtr="0">
            <a:spAutoFit/>
          </a:bodyPr>
          <a:lstStyle/>
          <a:p>
            <a:pPr lvl="0">
              <a:buClr>
                <a:srgbClr val="000000"/>
              </a:buClr>
              <a:buSzPts val="1400"/>
            </a:pPr>
            <a:r>
              <a:rPr lang="en-US" sz="1400" b="1">
                <a:solidFill>
                  <a:schemeClr val="dk2"/>
                </a:solidFill>
              </a:rPr>
              <a:t>Description de </a:t>
            </a:r>
            <a:r>
              <a:rPr lang="en-US" sz="1400" b="1" err="1">
                <a:solidFill>
                  <a:schemeClr val="dk2"/>
                </a:solidFill>
              </a:rPr>
              <a:t>l’image</a:t>
            </a:r>
            <a:r>
              <a:rPr lang="en-US" sz="1400" b="1">
                <a:solidFill>
                  <a:schemeClr val="dk2"/>
                </a:solidFill>
              </a:rPr>
              <a:t> :
</a:t>
            </a:r>
            <a:r>
              <a:rPr lang="en-US" sz="1400" err="1">
                <a:solidFill>
                  <a:schemeClr val="dk2"/>
                </a:solidFill>
              </a:rPr>
              <a:t>Démontre</a:t>
            </a:r>
            <a:r>
              <a:rPr lang="en-US" sz="1400">
                <a:solidFill>
                  <a:schemeClr val="dk2"/>
                </a:solidFill>
              </a:rPr>
              <a:t> </a:t>
            </a:r>
            <a:r>
              <a:rPr lang="en-US" sz="1400" err="1">
                <a:solidFill>
                  <a:schemeClr val="dk2"/>
                </a:solidFill>
              </a:rPr>
              <a:t>Blissymbols</a:t>
            </a:r>
            <a:r>
              <a:rPr lang="en-US" sz="1400">
                <a:solidFill>
                  <a:schemeClr val="dk2"/>
                </a:solidFill>
              </a:rPr>
              <a:t> </a:t>
            </a:r>
            <a:r>
              <a:rPr lang="en-US" sz="1400" err="1">
                <a:solidFill>
                  <a:schemeClr val="dk2"/>
                </a:solidFill>
              </a:rPr>
              <a:t>séquencés</a:t>
            </a:r>
            <a:r>
              <a:rPr lang="en-US" sz="1400">
                <a:solidFill>
                  <a:schemeClr val="dk2"/>
                </a:solidFill>
              </a:rPr>
              <a:t> </a:t>
            </a:r>
            <a:r>
              <a:rPr lang="en-US" sz="1400" err="1">
                <a:solidFill>
                  <a:schemeClr val="dk2"/>
                </a:solidFill>
              </a:rPr>
              <a:t>en</a:t>
            </a:r>
            <a:r>
              <a:rPr lang="en-US" sz="1400">
                <a:solidFill>
                  <a:schemeClr val="dk2"/>
                </a:solidFill>
              </a:rPr>
              <a:t> phrases.</a:t>
            </a:r>
            <a:endParaRPr sz="1400" i="0" u="none" strike="noStrike" cap="none">
              <a:solidFill>
                <a:schemeClr val="dk2"/>
              </a:solidFill>
              <a:latin typeface="Arial"/>
              <a:ea typeface="Arial"/>
              <a:cs typeface="Arial"/>
              <a:sym typeface="Arial"/>
            </a:endParaRPr>
          </a:p>
        </p:txBody>
      </p:sp>
      <p:sp>
        <p:nvSpPr>
          <p:cNvPr id="557" name="Google Shape;557;p48" descr="Page Number 34"/>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34</a:t>
            </a:fld>
            <a:endParaRPr sz="1000">
              <a:latin typeface="Helvetica Neue"/>
              <a:ea typeface="Helvetica Neue"/>
              <a:cs typeface="Helvetica Neue"/>
              <a:sym typeface="Helvetica Neue"/>
            </a:endParaRPr>
          </a:p>
        </p:txBody>
      </p:sp>
      <p:sp>
        <p:nvSpPr>
          <p:cNvPr id="558" name="Google Shape;558;p48">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6" name="Google Shape;87;p17">
            <a:extLst>
              <a:ext uri="{FF2B5EF4-FFF2-40B4-BE49-F238E27FC236}">
                <a16:creationId xmlns:a16="http://schemas.microsoft.com/office/drawing/2014/main" id="{40BFD9D0-081D-C03A-5582-52AB88024010}"/>
              </a:ext>
            </a:extLst>
          </p:cNvPr>
          <p:cNvSpPr txBox="1">
            <a:spLocks noGrp="1"/>
          </p:cNvSpPr>
          <p:nvPr>
            <p:ph type="title" idx="4294967295"/>
          </p:nvPr>
        </p:nvSpPr>
        <p:spPr>
          <a:xfrm>
            <a:off x="381000" y="374460"/>
            <a:ext cx="6808714" cy="73863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buSzPts val="7200"/>
              <a:defRPr/>
            </a:pPr>
            <a:r>
              <a:rPr lang="en-US" sz="3600" b="1">
                <a:solidFill>
                  <a:schemeClr val="tx1"/>
                </a:solidFill>
                <a:latin typeface="Helvetica Neue"/>
                <a:sym typeface="Helvetica Neue"/>
              </a:rPr>
              <a:t>Question n. 2</a:t>
            </a:r>
            <a:endParaRPr kumimoji="0" lang="en-US" sz="3600" b="0" i="0" u="none" strike="noStrike" kern="0" cap="none" spc="0" normalizeH="0" baseline="0" noProof="0">
              <a:ln>
                <a:noFill/>
              </a:ln>
              <a:solidFill>
                <a:schemeClr val="tx1"/>
              </a:solidFill>
              <a:effectLst/>
              <a:uLnTx/>
              <a:uFillTx/>
              <a:ea typeface="Arial"/>
              <a:cs typeface="Arial"/>
              <a:sym typeface="Arial"/>
            </a:endParaRPr>
          </a:p>
        </p:txBody>
      </p:sp>
      <p:sp>
        <p:nvSpPr>
          <p:cNvPr id="7" name="Google Shape;88;p17">
            <a:extLst>
              <a:ext uri="{FF2B5EF4-FFF2-40B4-BE49-F238E27FC236}">
                <a16:creationId xmlns:a16="http://schemas.microsoft.com/office/drawing/2014/main" id="{6BBDAE2A-21A3-851E-732E-8029479E5C7F}"/>
              </a:ext>
              <a:ext uri="{C183D7F6-B498-43B3-948B-1728B52AA6E4}">
                <adec:decorative xmlns:adec="http://schemas.microsoft.com/office/drawing/2017/decorative" val="1"/>
              </a:ext>
            </a:extLst>
          </p:cNvPr>
          <p:cNvSpPr/>
          <p:nvPr/>
        </p:nvSpPr>
        <p:spPr>
          <a:xfrm rot="5400000">
            <a:off x="1514775" y="48989"/>
            <a:ext cx="30900" cy="2097307"/>
          </a:xfrm>
          <a:prstGeom prst="rect">
            <a:avLst/>
          </a:prstGeom>
          <a:solidFill>
            <a:srgbClr val="F5B30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9" name="Google Shape;86;p17">
            <a:extLst>
              <a:ext uri="{FF2B5EF4-FFF2-40B4-BE49-F238E27FC236}">
                <a16:creationId xmlns:a16="http://schemas.microsoft.com/office/drawing/2014/main" id="{5FE34C74-A1EB-D07B-E3C4-116498774746}"/>
              </a:ext>
            </a:extLst>
          </p:cNvPr>
          <p:cNvSpPr txBox="1"/>
          <p:nvPr/>
        </p:nvSpPr>
        <p:spPr>
          <a:xfrm>
            <a:off x="481192" y="1435393"/>
            <a:ext cx="6598750" cy="2954625"/>
          </a:xfrm>
          <a:prstGeom prst="rect">
            <a:avLst/>
          </a:prstGeom>
          <a:noFill/>
          <a:ln>
            <a:noFill/>
          </a:ln>
        </p:spPr>
        <p:txBody>
          <a:bodyPr spcFirstLastPara="1" wrap="square" lIns="91425" tIns="91425" rIns="91425" bIns="91425" anchor="t" anchorCtr="0">
            <a:spAutoFit/>
          </a:bodyPr>
          <a:lstStyle/>
          <a:p>
            <a:pPr>
              <a:lnSpc>
                <a:spcPct val="150000"/>
              </a:lnSpc>
            </a:pPr>
            <a:r>
              <a:rPr lang="en-US" sz="2400" err="1">
                <a:solidFill>
                  <a:schemeClr val="dk2"/>
                </a:solidFill>
                <a:latin typeface="Helvetica Neue"/>
                <a:ea typeface="Helvetica Neue"/>
                <a:cs typeface="Helvetica Neue"/>
                <a:sym typeface="Helvetica Neue"/>
              </a:rPr>
              <a:t>Pouvez-vous</a:t>
            </a:r>
            <a:r>
              <a:rPr lang="en-US" sz="2400">
                <a:solidFill>
                  <a:schemeClr val="dk2"/>
                </a:solidFill>
                <a:latin typeface="Helvetica Neue"/>
                <a:ea typeface="Helvetica Neue"/>
                <a:cs typeface="Helvetica Neue"/>
                <a:sym typeface="Helvetica Neue"/>
              </a:rPr>
              <a:t> </a:t>
            </a:r>
            <a:r>
              <a:rPr lang="en-US" sz="2400" err="1">
                <a:solidFill>
                  <a:schemeClr val="dk2"/>
                </a:solidFill>
                <a:latin typeface="Helvetica Neue"/>
                <a:ea typeface="Helvetica Neue"/>
                <a:cs typeface="Helvetica Neue"/>
                <a:sym typeface="Helvetica Neue"/>
              </a:rPr>
              <a:t>s’il</a:t>
            </a:r>
            <a:r>
              <a:rPr lang="en-US" sz="2400">
                <a:solidFill>
                  <a:schemeClr val="dk2"/>
                </a:solidFill>
                <a:latin typeface="Helvetica Neue"/>
                <a:ea typeface="Helvetica Neue"/>
                <a:cs typeface="Helvetica Neue"/>
                <a:sym typeface="Helvetica Neue"/>
              </a:rPr>
              <a:t> </a:t>
            </a:r>
            <a:r>
              <a:rPr lang="en-US" sz="2400" err="1">
                <a:solidFill>
                  <a:schemeClr val="dk2"/>
                </a:solidFill>
                <a:latin typeface="Helvetica Neue"/>
                <a:ea typeface="Helvetica Neue"/>
                <a:cs typeface="Helvetica Neue"/>
                <a:sym typeface="Helvetica Neue"/>
              </a:rPr>
              <a:t>vous</a:t>
            </a:r>
            <a:r>
              <a:rPr lang="en-US" sz="2400">
                <a:solidFill>
                  <a:schemeClr val="dk2"/>
                </a:solidFill>
                <a:latin typeface="Helvetica Neue"/>
                <a:ea typeface="Helvetica Neue"/>
                <a:cs typeface="Helvetica Neue"/>
                <a:sym typeface="Helvetica Neue"/>
              </a:rPr>
              <a:t> </a:t>
            </a:r>
            <a:r>
              <a:rPr lang="en-US" sz="2400" err="1">
                <a:solidFill>
                  <a:schemeClr val="dk2"/>
                </a:solidFill>
                <a:latin typeface="Helvetica Neue"/>
                <a:ea typeface="Helvetica Neue"/>
                <a:cs typeface="Helvetica Neue"/>
                <a:sym typeface="Helvetica Neue"/>
              </a:rPr>
              <a:t>plaît</a:t>
            </a:r>
            <a:r>
              <a:rPr lang="en-US" sz="2400">
                <a:solidFill>
                  <a:schemeClr val="dk2"/>
                </a:solidFill>
                <a:latin typeface="Helvetica Neue"/>
                <a:ea typeface="Helvetica Neue"/>
                <a:cs typeface="Helvetica Neue"/>
                <a:sym typeface="Helvetica Neue"/>
              </a:rPr>
              <a:t> </a:t>
            </a:r>
            <a:r>
              <a:rPr lang="en-US" sz="2400" err="1">
                <a:solidFill>
                  <a:schemeClr val="dk2"/>
                </a:solidFill>
                <a:latin typeface="Helvetica Neue"/>
                <a:ea typeface="Helvetica Neue"/>
                <a:cs typeface="Helvetica Neue"/>
                <a:sym typeface="Helvetica Neue"/>
              </a:rPr>
              <a:t>élaborer</a:t>
            </a:r>
            <a:r>
              <a:rPr lang="en-US" sz="2400">
                <a:solidFill>
                  <a:schemeClr val="dk2"/>
                </a:solidFill>
                <a:latin typeface="Helvetica Neue"/>
                <a:ea typeface="Helvetica Neue"/>
                <a:cs typeface="Helvetica Neue"/>
                <a:sym typeface="Helvetica Neue"/>
              </a:rPr>
              <a:t> </a:t>
            </a:r>
            <a:r>
              <a:rPr lang="en-US" sz="2400" err="1">
                <a:solidFill>
                  <a:schemeClr val="dk2"/>
                </a:solidFill>
                <a:latin typeface="Helvetica Neue"/>
                <a:ea typeface="Helvetica Neue"/>
                <a:cs typeface="Helvetica Neue"/>
                <a:sym typeface="Helvetica Neue"/>
              </a:rPr>
              <a:t>davantage</a:t>
            </a:r>
            <a:r>
              <a:rPr lang="en-US" sz="2400">
                <a:solidFill>
                  <a:schemeClr val="dk2"/>
                </a:solidFill>
                <a:latin typeface="Helvetica Neue"/>
                <a:ea typeface="Helvetica Neue"/>
                <a:cs typeface="Helvetica Neue"/>
                <a:sym typeface="Helvetica Neue"/>
              </a:rPr>
              <a:t> sur la transition / </a:t>
            </a:r>
            <a:r>
              <a:rPr lang="en-US" sz="2400" err="1">
                <a:solidFill>
                  <a:schemeClr val="dk2"/>
                </a:solidFill>
                <a:latin typeface="Helvetica Neue"/>
                <a:ea typeface="Helvetica Neue"/>
                <a:cs typeface="Helvetica Neue"/>
                <a:sym typeface="Helvetica Neue"/>
              </a:rPr>
              <a:t>évolution</a:t>
            </a:r>
            <a:r>
              <a:rPr lang="en-US" sz="2400">
                <a:solidFill>
                  <a:schemeClr val="dk2"/>
                </a:solidFill>
                <a:latin typeface="Helvetica Neue"/>
                <a:ea typeface="Helvetica Neue"/>
                <a:cs typeface="Helvetica Neue"/>
                <a:sym typeface="Helvetica Neue"/>
              </a:rPr>
              <a:t> de la </a:t>
            </a:r>
            <a:r>
              <a:rPr lang="en-US" sz="2400" err="1">
                <a:solidFill>
                  <a:schemeClr val="dk2"/>
                </a:solidFill>
                <a:latin typeface="Helvetica Neue"/>
                <a:ea typeface="Helvetica Neue"/>
                <a:cs typeface="Helvetica Neue"/>
                <a:sym typeface="Helvetica Neue"/>
              </a:rPr>
              <a:t>basse</a:t>
            </a:r>
            <a:r>
              <a:rPr lang="en-US" sz="2400">
                <a:solidFill>
                  <a:schemeClr val="dk2"/>
                </a:solidFill>
                <a:latin typeface="Helvetica Neue"/>
                <a:ea typeface="Helvetica Neue"/>
                <a:cs typeface="Helvetica Neue"/>
                <a:sym typeface="Helvetica Neue"/>
              </a:rPr>
              <a:t> </a:t>
            </a:r>
            <a:r>
              <a:rPr lang="en-US" sz="2400" err="1">
                <a:solidFill>
                  <a:schemeClr val="dk2"/>
                </a:solidFill>
                <a:latin typeface="Helvetica Neue"/>
                <a:ea typeface="Helvetica Neue"/>
                <a:cs typeface="Helvetica Neue"/>
                <a:sym typeface="Helvetica Neue"/>
              </a:rPr>
              <a:t>technologie</a:t>
            </a:r>
            <a:r>
              <a:rPr lang="en-US" sz="2400">
                <a:solidFill>
                  <a:schemeClr val="dk2"/>
                </a:solidFill>
                <a:latin typeface="Helvetica Neue"/>
                <a:ea typeface="Helvetica Neue"/>
                <a:cs typeface="Helvetica Neue"/>
                <a:sym typeface="Helvetica Neue"/>
              </a:rPr>
              <a:t> (par </a:t>
            </a:r>
            <a:r>
              <a:rPr lang="en-US" sz="2400" err="1">
                <a:solidFill>
                  <a:schemeClr val="dk2"/>
                </a:solidFill>
                <a:latin typeface="Helvetica Neue"/>
                <a:ea typeface="Helvetica Neue"/>
                <a:cs typeface="Helvetica Neue"/>
                <a:sym typeface="Helvetica Neue"/>
              </a:rPr>
              <a:t>exemple</a:t>
            </a:r>
            <a:r>
              <a:rPr lang="en-US" sz="2400">
                <a:solidFill>
                  <a:schemeClr val="dk2"/>
                </a:solidFill>
                <a:latin typeface="Helvetica Neue"/>
                <a:ea typeface="Helvetica Neue"/>
                <a:cs typeface="Helvetica Neue"/>
                <a:sym typeface="Helvetica Neue"/>
              </a:rPr>
              <a:t>, les </a:t>
            </a:r>
            <a:r>
              <a:rPr lang="en-US" sz="2400" err="1">
                <a:solidFill>
                  <a:schemeClr val="dk2"/>
                </a:solidFill>
                <a:latin typeface="Helvetica Neue"/>
                <a:ea typeface="Helvetica Neue"/>
                <a:cs typeface="Helvetica Neue"/>
                <a:sym typeface="Helvetica Neue"/>
              </a:rPr>
              <a:t>cartes</a:t>
            </a:r>
            <a:r>
              <a:rPr lang="en-US" sz="2400">
                <a:solidFill>
                  <a:schemeClr val="dk2"/>
                </a:solidFill>
                <a:latin typeface="Helvetica Neue"/>
                <a:ea typeface="Helvetica Neue"/>
                <a:cs typeface="Helvetica Neue"/>
                <a:sym typeface="Helvetica Neue"/>
              </a:rPr>
              <a:t> Bliss) </a:t>
            </a:r>
            <a:r>
              <a:rPr lang="en-US" sz="2400" err="1">
                <a:solidFill>
                  <a:schemeClr val="dk2"/>
                </a:solidFill>
                <a:latin typeface="Helvetica Neue"/>
                <a:ea typeface="Helvetica Neue"/>
                <a:cs typeface="Helvetica Neue"/>
                <a:sym typeface="Helvetica Neue"/>
              </a:rPr>
              <a:t>à</a:t>
            </a:r>
            <a:r>
              <a:rPr lang="en-US" sz="2400">
                <a:solidFill>
                  <a:schemeClr val="dk2"/>
                </a:solidFill>
                <a:latin typeface="Helvetica Neue"/>
                <a:ea typeface="Helvetica Neue"/>
                <a:cs typeface="Helvetica Neue"/>
                <a:sym typeface="Helvetica Neue"/>
              </a:rPr>
              <a:t> la haute </a:t>
            </a:r>
            <a:r>
              <a:rPr lang="en-US" sz="2400" err="1">
                <a:solidFill>
                  <a:schemeClr val="dk2"/>
                </a:solidFill>
                <a:latin typeface="Helvetica Neue"/>
                <a:ea typeface="Helvetica Neue"/>
                <a:cs typeface="Helvetica Neue"/>
                <a:sym typeface="Helvetica Neue"/>
              </a:rPr>
              <a:t>technologie</a:t>
            </a:r>
            <a:r>
              <a:rPr lang="en-US" sz="2400">
                <a:solidFill>
                  <a:schemeClr val="dk2"/>
                </a:solidFill>
                <a:latin typeface="Helvetica Neue"/>
                <a:ea typeface="Helvetica Neue"/>
                <a:cs typeface="Helvetica Neue"/>
                <a:sym typeface="Helvetica Neue"/>
              </a:rPr>
              <a:t> (par </a:t>
            </a:r>
            <a:r>
              <a:rPr lang="en-US" sz="2400" err="1">
                <a:solidFill>
                  <a:schemeClr val="dk2"/>
                </a:solidFill>
                <a:latin typeface="Helvetica Neue"/>
                <a:ea typeface="Helvetica Neue"/>
                <a:cs typeface="Helvetica Neue"/>
                <a:sym typeface="Helvetica Neue"/>
              </a:rPr>
              <a:t>exemple</a:t>
            </a:r>
            <a:r>
              <a:rPr lang="en-US" sz="2400">
                <a:solidFill>
                  <a:schemeClr val="dk2"/>
                </a:solidFill>
                <a:latin typeface="Helvetica Neue"/>
                <a:ea typeface="Helvetica Neue"/>
                <a:cs typeface="Helvetica Neue"/>
                <a:sym typeface="Helvetica Neue"/>
              </a:rPr>
              <a:t> VOCA </a:t>
            </a:r>
            <a:r>
              <a:rPr lang="en-US" sz="2400" err="1">
                <a:solidFill>
                  <a:schemeClr val="dk2"/>
                </a:solidFill>
                <a:latin typeface="Helvetica Neue"/>
                <a:ea typeface="Helvetica Neue"/>
                <a:cs typeface="Helvetica Neue"/>
                <a:sym typeface="Helvetica Neue"/>
              </a:rPr>
              <a:t>ou</a:t>
            </a:r>
            <a:r>
              <a:rPr lang="en-US" sz="2400">
                <a:solidFill>
                  <a:schemeClr val="dk2"/>
                </a:solidFill>
                <a:latin typeface="Helvetica Neue"/>
                <a:ea typeface="Helvetica Neue"/>
                <a:cs typeface="Helvetica Neue"/>
                <a:sym typeface="Helvetica Neue"/>
              </a:rPr>
              <a:t> </a:t>
            </a:r>
            <a:r>
              <a:rPr lang="en-US" sz="2400" err="1">
                <a:solidFill>
                  <a:schemeClr val="dk2"/>
                </a:solidFill>
                <a:latin typeface="Helvetica Neue"/>
                <a:ea typeface="Helvetica Neue"/>
                <a:cs typeface="Helvetica Neue"/>
                <a:sym typeface="Helvetica Neue"/>
              </a:rPr>
              <a:t>systèmes</a:t>
            </a:r>
            <a:r>
              <a:rPr lang="en-US" sz="2400">
                <a:solidFill>
                  <a:schemeClr val="dk2"/>
                </a:solidFill>
                <a:latin typeface="Helvetica Neue"/>
                <a:ea typeface="Helvetica Neue"/>
                <a:cs typeface="Helvetica Neue"/>
                <a:sym typeface="Helvetica Neue"/>
              </a:rPr>
              <a:t> </a:t>
            </a:r>
            <a:r>
              <a:rPr lang="en-US" sz="2400" err="1">
                <a:solidFill>
                  <a:schemeClr val="dk2"/>
                </a:solidFill>
                <a:latin typeface="Helvetica Neue"/>
                <a:ea typeface="Helvetica Neue"/>
                <a:cs typeface="Helvetica Neue"/>
                <a:sym typeface="Helvetica Neue"/>
              </a:rPr>
              <a:t>numériques</a:t>
            </a:r>
            <a:r>
              <a:rPr lang="en-US" sz="2400">
                <a:solidFill>
                  <a:schemeClr val="dk2"/>
                </a:solidFill>
                <a:latin typeface="Helvetica Neue"/>
                <a:ea typeface="Helvetica Neue"/>
                <a:cs typeface="Helvetica Neue"/>
                <a:sym typeface="Helvetica Neue"/>
              </a:rPr>
              <a:t>) technologies ?</a:t>
            </a:r>
          </a:p>
        </p:txBody>
      </p:sp>
      <p:sp>
        <p:nvSpPr>
          <p:cNvPr id="564" name="Google Shape;564;p49"/>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35</a:t>
            </a:fld>
            <a:endParaRPr sz="1000">
              <a:latin typeface="Helvetica Neue"/>
              <a:ea typeface="Helvetica Neue"/>
              <a:cs typeface="Helvetica Neue"/>
              <a:sym typeface="Helvetica Neue"/>
            </a:endParaRPr>
          </a:p>
        </p:txBody>
      </p:sp>
      <p:sp>
        <p:nvSpPr>
          <p:cNvPr id="565" name="Google Shape;565;p49">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pic>
        <p:nvPicPr>
          <p:cNvPr id="575" name="Google Shape;575;p50" descr=" Cela démontre qu’un utilisateur de Bliss communique avec son professeur à l’aide de son écran."/>
          <p:cNvPicPr preferRelativeResize="0"/>
          <p:nvPr/>
        </p:nvPicPr>
        <p:blipFill rotWithShape="1">
          <a:blip r:embed="rId3">
            <a:alphaModFix/>
          </a:blip>
          <a:srcRect t="1956" r="813" b="3058"/>
          <a:stretch/>
        </p:blipFill>
        <p:spPr>
          <a:xfrm>
            <a:off x="618300" y="341974"/>
            <a:ext cx="7758823" cy="3107132"/>
          </a:xfrm>
          <a:prstGeom prst="rect">
            <a:avLst/>
          </a:prstGeom>
          <a:noFill/>
          <a:ln>
            <a:noFill/>
          </a:ln>
        </p:spPr>
      </p:pic>
      <p:sp>
        <p:nvSpPr>
          <p:cNvPr id="578" name="Google Shape;578;p50"/>
          <p:cNvSpPr txBox="1">
            <a:spLocks noGrp="1"/>
          </p:cNvSpPr>
          <p:nvPr>
            <p:ph type="title" idx="4294967295"/>
          </p:nvPr>
        </p:nvSpPr>
        <p:spPr>
          <a:xfrm>
            <a:off x="618300" y="3573725"/>
            <a:ext cx="5691900" cy="615600"/>
          </a:xfrm>
          <a:prstGeom prst="rect">
            <a:avLst/>
          </a:prstGeom>
          <a:noFill/>
          <a:ln>
            <a:noFill/>
          </a:ln>
        </p:spPr>
        <p:txBody>
          <a:bodyPr spcFirstLastPara="1" wrap="square" lIns="91425" tIns="91425" rIns="91425" bIns="91425" anchor="t" anchorCtr="0">
            <a:spAutoFit/>
          </a:bodyPr>
          <a:lstStyle/>
          <a:p>
            <a:pPr lvl="0">
              <a:buSzPts val="1100"/>
            </a:pPr>
            <a:r>
              <a:rPr lang="en-US" sz="1400" b="1">
                <a:solidFill>
                  <a:schemeClr val="dk2"/>
                </a:solidFill>
              </a:rPr>
              <a:t>Description de </a:t>
            </a:r>
            <a:r>
              <a:rPr lang="en-US" sz="1400" b="1" err="1">
                <a:solidFill>
                  <a:schemeClr val="dk2"/>
                </a:solidFill>
              </a:rPr>
              <a:t>l’image</a:t>
            </a:r>
            <a:r>
              <a:rPr lang="en-US" sz="1400" b="1">
                <a:solidFill>
                  <a:schemeClr val="dk2"/>
                </a:solidFill>
              </a:rPr>
              <a:t> : </a:t>
            </a:r>
            <a:r>
              <a:rPr lang="en-US" sz="1400" err="1">
                <a:solidFill>
                  <a:schemeClr val="dk2"/>
                </a:solidFill>
              </a:rPr>
              <a:t>Cela</a:t>
            </a:r>
            <a:r>
              <a:rPr lang="en-US" sz="1400">
                <a:solidFill>
                  <a:schemeClr val="dk2"/>
                </a:solidFill>
              </a:rPr>
              <a:t> </a:t>
            </a:r>
            <a:r>
              <a:rPr lang="en-US" sz="1400" err="1">
                <a:solidFill>
                  <a:schemeClr val="dk2"/>
                </a:solidFill>
              </a:rPr>
              <a:t>montre</a:t>
            </a:r>
            <a:r>
              <a:rPr lang="en-US" sz="1400">
                <a:solidFill>
                  <a:schemeClr val="dk2"/>
                </a:solidFill>
              </a:rPr>
              <a:t> un </a:t>
            </a:r>
            <a:r>
              <a:rPr lang="en-US" sz="1400" err="1">
                <a:solidFill>
                  <a:schemeClr val="dk2"/>
                </a:solidFill>
              </a:rPr>
              <a:t>utilisateur</a:t>
            </a:r>
            <a:r>
              <a:rPr lang="en-US" sz="1400">
                <a:solidFill>
                  <a:schemeClr val="dk2"/>
                </a:solidFill>
              </a:rPr>
              <a:t> de Bliss </a:t>
            </a:r>
            <a:r>
              <a:rPr lang="en-US" sz="1400" err="1">
                <a:solidFill>
                  <a:schemeClr val="dk2"/>
                </a:solidFill>
              </a:rPr>
              <a:t>communiquant</a:t>
            </a:r>
            <a:r>
              <a:rPr lang="en-US" sz="1400">
                <a:solidFill>
                  <a:schemeClr val="dk2"/>
                </a:solidFill>
              </a:rPr>
              <a:t> avec son </a:t>
            </a:r>
            <a:r>
              <a:rPr lang="en-US" sz="1400" err="1">
                <a:solidFill>
                  <a:schemeClr val="dk2"/>
                </a:solidFill>
              </a:rPr>
              <a:t>professeur</a:t>
            </a:r>
            <a:r>
              <a:rPr lang="en-US" sz="1400">
                <a:solidFill>
                  <a:schemeClr val="dk2"/>
                </a:solidFill>
              </a:rPr>
              <a:t> </a:t>
            </a:r>
            <a:r>
              <a:rPr lang="en-US" sz="1400" err="1">
                <a:solidFill>
                  <a:schemeClr val="dk2"/>
                </a:solidFill>
              </a:rPr>
              <a:t>à</a:t>
            </a:r>
            <a:r>
              <a:rPr lang="en-US" sz="1400">
                <a:solidFill>
                  <a:schemeClr val="dk2"/>
                </a:solidFill>
              </a:rPr>
              <a:t> </a:t>
            </a:r>
            <a:r>
              <a:rPr lang="en-US" sz="1400" err="1">
                <a:solidFill>
                  <a:schemeClr val="dk2"/>
                </a:solidFill>
              </a:rPr>
              <a:t>l’aide</a:t>
            </a:r>
            <a:r>
              <a:rPr lang="en-US" sz="1400">
                <a:solidFill>
                  <a:schemeClr val="dk2"/>
                </a:solidFill>
              </a:rPr>
              <a:t> de son </a:t>
            </a:r>
            <a:r>
              <a:rPr lang="en-US" sz="1400" err="1">
                <a:solidFill>
                  <a:schemeClr val="dk2"/>
                </a:solidFill>
              </a:rPr>
              <a:t>écran</a:t>
            </a:r>
            <a:r>
              <a:rPr lang="en-US" sz="1400">
                <a:solidFill>
                  <a:schemeClr val="dk2"/>
                </a:solidFill>
              </a:rPr>
              <a:t>.</a:t>
            </a:r>
            <a:endParaRPr lang="en-US"/>
          </a:p>
        </p:txBody>
      </p:sp>
      <p:sp>
        <p:nvSpPr>
          <p:cNvPr id="576" name="Google Shape;576;p50" descr="Page Number 36"/>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36</a:t>
            </a:fld>
            <a:endParaRPr sz="1000">
              <a:latin typeface="Helvetica Neue"/>
              <a:ea typeface="Helvetica Neue"/>
              <a:cs typeface="Helvetica Neue"/>
              <a:sym typeface="Helvetica Neue"/>
            </a:endParaRPr>
          </a:p>
        </p:txBody>
      </p:sp>
      <p:sp>
        <p:nvSpPr>
          <p:cNvPr id="577" name="Google Shape;577;p50">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grpSp>
        <p:nvGrpSpPr>
          <p:cNvPr id="583" name="Google Shape;583;p51" descr=" Cela démontre que deux utilisateurs de Bliss communiquent le prototypage avec la technologie."/>
          <p:cNvGrpSpPr/>
          <p:nvPr/>
        </p:nvGrpSpPr>
        <p:grpSpPr>
          <a:xfrm>
            <a:off x="220550" y="404579"/>
            <a:ext cx="8257776" cy="3032224"/>
            <a:chOff x="220550" y="412013"/>
            <a:chExt cx="8257776" cy="3032224"/>
          </a:xfrm>
        </p:grpSpPr>
        <p:pic>
          <p:nvPicPr>
            <p:cNvPr id="584" name="Google Shape;584;p51" descr="pasted-movie.png"/>
            <p:cNvPicPr preferRelativeResize="0"/>
            <p:nvPr/>
          </p:nvPicPr>
          <p:blipFill rotWithShape="1">
            <a:blip r:embed="rId3">
              <a:alphaModFix/>
            </a:blip>
            <a:srcRect/>
            <a:stretch/>
          </p:blipFill>
          <p:spPr>
            <a:xfrm>
              <a:off x="220550" y="445050"/>
              <a:ext cx="4033193" cy="2966158"/>
            </a:xfrm>
            <a:prstGeom prst="rect">
              <a:avLst/>
            </a:prstGeom>
            <a:noFill/>
            <a:ln>
              <a:noFill/>
            </a:ln>
          </p:spPr>
        </p:pic>
        <p:pic>
          <p:nvPicPr>
            <p:cNvPr id="585" name="Google Shape;585;p51" descr="pasted-movie.png"/>
            <p:cNvPicPr preferRelativeResize="0"/>
            <p:nvPr/>
          </p:nvPicPr>
          <p:blipFill rotWithShape="1">
            <a:blip r:embed="rId4">
              <a:alphaModFix/>
            </a:blip>
            <a:srcRect/>
            <a:stretch/>
          </p:blipFill>
          <p:spPr>
            <a:xfrm>
              <a:off x="4309035" y="412013"/>
              <a:ext cx="4169291" cy="3032224"/>
            </a:xfrm>
            <a:prstGeom prst="rect">
              <a:avLst/>
            </a:prstGeom>
            <a:noFill/>
            <a:ln>
              <a:noFill/>
            </a:ln>
          </p:spPr>
        </p:pic>
      </p:grpSp>
      <p:sp>
        <p:nvSpPr>
          <p:cNvPr id="588" name="Google Shape;588;p51" descr="Text &quot;Image Description: Two examples of early technology prototypes for Bliss users.&quot;"/>
          <p:cNvSpPr txBox="1">
            <a:spLocks noGrp="1"/>
          </p:cNvSpPr>
          <p:nvPr>
            <p:ph type="title" idx="4294967295"/>
          </p:nvPr>
        </p:nvSpPr>
        <p:spPr>
          <a:xfrm>
            <a:off x="220550" y="3509450"/>
            <a:ext cx="6992700" cy="615523"/>
          </a:xfrm>
          <a:prstGeom prst="rect">
            <a:avLst/>
          </a:prstGeom>
          <a:noFill/>
          <a:ln>
            <a:noFill/>
          </a:ln>
        </p:spPr>
        <p:txBody>
          <a:bodyPr spcFirstLastPara="1" wrap="square" lIns="91425" tIns="91425" rIns="91425" bIns="91425" anchor="t" anchorCtr="0">
            <a:spAutoFit/>
          </a:bodyPr>
          <a:lstStyle/>
          <a:p>
            <a:pPr lvl="0">
              <a:buClr>
                <a:srgbClr val="000000"/>
              </a:buClr>
              <a:buSzPts val="1400"/>
            </a:pPr>
            <a:r>
              <a:rPr lang="en-US" sz="1400" b="1">
                <a:solidFill>
                  <a:schemeClr val="dk2"/>
                </a:solidFill>
              </a:rPr>
              <a:t>Description de </a:t>
            </a:r>
            <a:r>
              <a:rPr lang="en-US" sz="1400" b="1" err="1">
                <a:solidFill>
                  <a:schemeClr val="dk2"/>
                </a:solidFill>
              </a:rPr>
              <a:t>l’image</a:t>
            </a:r>
            <a:r>
              <a:rPr lang="en-US" sz="1400" b="1">
                <a:solidFill>
                  <a:schemeClr val="dk2"/>
                </a:solidFill>
              </a:rPr>
              <a:t> : </a:t>
            </a:r>
            <a:r>
              <a:rPr lang="en-US" sz="1400">
                <a:solidFill>
                  <a:schemeClr val="dk2"/>
                </a:solidFill>
              </a:rPr>
              <a:t>Deux </a:t>
            </a:r>
            <a:r>
              <a:rPr lang="en-US" sz="1400" err="1">
                <a:solidFill>
                  <a:schemeClr val="dk2"/>
                </a:solidFill>
              </a:rPr>
              <a:t>exemples</a:t>
            </a:r>
            <a:r>
              <a:rPr lang="en-US" sz="1400">
                <a:solidFill>
                  <a:schemeClr val="dk2"/>
                </a:solidFill>
              </a:rPr>
              <a:t> de prototypes </a:t>
            </a:r>
            <a:r>
              <a:rPr lang="en-US" sz="1400" err="1">
                <a:solidFill>
                  <a:schemeClr val="dk2"/>
                </a:solidFill>
              </a:rPr>
              <a:t>technologiques</a:t>
            </a:r>
            <a:r>
              <a:rPr lang="en-US" sz="1400">
                <a:solidFill>
                  <a:schemeClr val="dk2"/>
                </a:solidFill>
              </a:rPr>
              <a:t> </a:t>
            </a:r>
            <a:r>
              <a:rPr lang="en-US" sz="1400" err="1">
                <a:solidFill>
                  <a:schemeClr val="dk2"/>
                </a:solidFill>
              </a:rPr>
              <a:t>précoces</a:t>
            </a:r>
            <a:r>
              <a:rPr lang="en-US" sz="1400">
                <a:solidFill>
                  <a:schemeClr val="dk2"/>
                </a:solidFill>
              </a:rPr>
              <a:t> pour les </a:t>
            </a:r>
            <a:r>
              <a:rPr lang="en-US" sz="1400" err="1">
                <a:solidFill>
                  <a:schemeClr val="dk2"/>
                </a:solidFill>
              </a:rPr>
              <a:t>utilisateurs</a:t>
            </a:r>
            <a:r>
              <a:rPr lang="en-US" sz="1400">
                <a:solidFill>
                  <a:schemeClr val="dk2"/>
                </a:solidFill>
              </a:rPr>
              <a:t> de Bliss.</a:t>
            </a:r>
            <a:endParaRPr lang="en-US"/>
          </a:p>
        </p:txBody>
      </p:sp>
      <p:sp>
        <p:nvSpPr>
          <p:cNvPr id="586" name="Google Shape;586;p51"/>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37</a:t>
            </a:fld>
            <a:endParaRPr sz="1000">
              <a:latin typeface="Helvetica Neue"/>
              <a:ea typeface="Helvetica Neue"/>
              <a:cs typeface="Helvetica Neue"/>
              <a:sym typeface="Helvetica Neue"/>
            </a:endParaRPr>
          </a:p>
        </p:txBody>
      </p:sp>
      <p:sp>
        <p:nvSpPr>
          <p:cNvPr id="587" name="Google Shape;587;p51">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pic>
        <p:nvPicPr>
          <p:cNvPr id="593" name="Google Shape;593;p52" descr="Il s’agit d’un autre prototype de technologie pour les utilisateurs de Bliss. Ceci a été conçu pour un étudiant ambulatoire."/>
          <p:cNvPicPr preferRelativeResize="0"/>
          <p:nvPr/>
        </p:nvPicPr>
        <p:blipFill rotWithShape="1">
          <a:blip r:embed="rId3">
            <a:alphaModFix/>
          </a:blip>
          <a:srcRect/>
          <a:stretch/>
        </p:blipFill>
        <p:spPr>
          <a:xfrm>
            <a:off x="-1921" y="0"/>
            <a:ext cx="6814218" cy="5143500"/>
          </a:xfrm>
          <a:prstGeom prst="rect">
            <a:avLst/>
          </a:prstGeom>
          <a:noFill/>
          <a:ln>
            <a:noFill/>
          </a:ln>
        </p:spPr>
      </p:pic>
      <p:sp>
        <p:nvSpPr>
          <p:cNvPr id="596" name="Google Shape;596;p52" descr="Text: &quot;Image Description.&quot;"/>
          <p:cNvSpPr txBox="1">
            <a:spLocks noGrp="1"/>
          </p:cNvSpPr>
          <p:nvPr>
            <p:ph type="title" idx="4294967295"/>
          </p:nvPr>
        </p:nvSpPr>
        <p:spPr>
          <a:xfrm>
            <a:off x="6959625" y="86725"/>
            <a:ext cx="1900500" cy="1908184"/>
          </a:xfrm>
          <a:prstGeom prst="rect">
            <a:avLst/>
          </a:prstGeom>
          <a:noFill/>
          <a:ln>
            <a:noFill/>
          </a:ln>
        </p:spPr>
        <p:txBody>
          <a:bodyPr spcFirstLastPara="1" wrap="square" lIns="91425" tIns="91425" rIns="91425" bIns="91425" anchor="t" anchorCtr="0">
            <a:spAutoFit/>
          </a:bodyPr>
          <a:lstStyle/>
          <a:p>
            <a:pPr lvl="0">
              <a:buClr>
                <a:srgbClr val="000000"/>
              </a:buClr>
              <a:buSzPts val="1400"/>
            </a:pPr>
            <a:r>
              <a:rPr lang="en-US" sz="1400" b="1">
                <a:solidFill>
                  <a:schemeClr val="dk2"/>
                </a:solidFill>
              </a:rPr>
              <a:t>Description de </a:t>
            </a:r>
            <a:r>
              <a:rPr lang="en-US" sz="1400" b="1" err="1">
                <a:solidFill>
                  <a:schemeClr val="dk2"/>
                </a:solidFill>
              </a:rPr>
              <a:t>l’image</a:t>
            </a:r>
            <a:r>
              <a:rPr lang="en-US" sz="1400" b="1">
                <a:solidFill>
                  <a:schemeClr val="dk2"/>
                </a:solidFill>
              </a:rPr>
              <a:t> : </a:t>
            </a:r>
            <a:r>
              <a:rPr lang="en-US" sz="1400">
                <a:solidFill>
                  <a:schemeClr val="dk2"/>
                </a:solidFill>
              </a:rPr>
              <a:t>Il </a:t>
            </a:r>
            <a:r>
              <a:rPr lang="en-US" sz="1400" err="1">
                <a:solidFill>
                  <a:schemeClr val="dk2"/>
                </a:solidFill>
              </a:rPr>
              <a:t>s’agit</a:t>
            </a:r>
            <a:r>
              <a:rPr lang="en-US" sz="1400">
                <a:solidFill>
                  <a:schemeClr val="dk2"/>
                </a:solidFill>
              </a:rPr>
              <a:t> d’un </a:t>
            </a:r>
            <a:r>
              <a:rPr lang="en-US" sz="1400" err="1">
                <a:solidFill>
                  <a:schemeClr val="dk2"/>
                </a:solidFill>
              </a:rPr>
              <a:t>autre</a:t>
            </a:r>
            <a:r>
              <a:rPr lang="en-US" sz="1400">
                <a:solidFill>
                  <a:schemeClr val="dk2"/>
                </a:solidFill>
              </a:rPr>
              <a:t> prototype de </a:t>
            </a:r>
            <a:r>
              <a:rPr lang="en-US" sz="1400" err="1">
                <a:solidFill>
                  <a:schemeClr val="dk2"/>
                </a:solidFill>
              </a:rPr>
              <a:t>technologie</a:t>
            </a:r>
            <a:r>
              <a:rPr lang="en-US" sz="1400">
                <a:solidFill>
                  <a:schemeClr val="dk2"/>
                </a:solidFill>
              </a:rPr>
              <a:t> pour les </a:t>
            </a:r>
            <a:r>
              <a:rPr lang="en-US" sz="1400" err="1">
                <a:solidFill>
                  <a:schemeClr val="dk2"/>
                </a:solidFill>
              </a:rPr>
              <a:t>utilisateurs</a:t>
            </a:r>
            <a:r>
              <a:rPr lang="en-US" sz="1400">
                <a:solidFill>
                  <a:schemeClr val="dk2"/>
                </a:solidFill>
              </a:rPr>
              <a:t> de Bliss. </a:t>
            </a:r>
            <a:r>
              <a:rPr lang="en-US" sz="1400" err="1">
                <a:solidFill>
                  <a:schemeClr val="dk2"/>
                </a:solidFill>
              </a:rPr>
              <a:t>Ceci</a:t>
            </a:r>
            <a:r>
              <a:rPr lang="en-US" sz="1400">
                <a:solidFill>
                  <a:schemeClr val="dk2"/>
                </a:solidFill>
              </a:rPr>
              <a:t> a </a:t>
            </a:r>
            <a:r>
              <a:rPr lang="en-US" sz="1400" err="1">
                <a:solidFill>
                  <a:schemeClr val="dk2"/>
                </a:solidFill>
              </a:rPr>
              <a:t>été</a:t>
            </a:r>
            <a:r>
              <a:rPr lang="en-US" sz="1400">
                <a:solidFill>
                  <a:schemeClr val="dk2"/>
                </a:solidFill>
              </a:rPr>
              <a:t> </a:t>
            </a:r>
            <a:r>
              <a:rPr lang="en-US" sz="1400" err="1">
                <a:solidFill>
                  <a:schemeClr val="dk2"/>
                </a:solidFill>
              </a:rPr>
              <a:t>conçu</a:t>
            </a:r>
            <a:r>
              <a:rPr lang="en-US" sz="1400">
                <a:solidFill>
                  <a:schemeClr val="dk2"/>
                </a:solidFill>
              </a:rPr>
              <a:t> pour un </a:t>
            </a:r>
            <a:r>
              <a:rPr lang="en-US" sz="1400" err="1">
                <a:solidFill>
                  <a:schemeClr val="dk2"/>
                </a:solidFill>
              </a:rPr>
              <a:t>étudiant</a:t>
            </a:r>
            <a:r>
              <a:rPr lang="en-US" sz="1400">
                <a:solidFill>
                  <a:schemeClr val="dk2"/>
                </a:solidFill>
              </a:rPr>
              <a:t> </a:t>
            </a:r>
            <a:r>
              <a:rPr lang="en-US" sz="1400" err="1">
                <a:solidFill>
                  <a:schemeClr val="dk2"/>
                </a:solidFill>
              </a:rPr>
              <a:t>ambulatoire</a:t>
            </a:r>
            <a:r>
              <a:rPr lang="en-US" sz="1400">
                <a:solidFill>
                  <a:schemeClr val="dk2"/>
                </a:solidFill>
              </a:rPr>
              <a:t>.</a:t>
            </a:r>
            <a:endParaRPr lang="en-US"/>
          </a:p>
        </p:txBody>
      </p:sp>
      <p:sp>
        <p:nvSpPr>
          <p:cNvPr id="594" name="Google Shape;594;p52"/>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38</a:t>
            </a:fld>
            <a:endParaRPr sz="1000">
              <a:latin typeface="Helvetica Neue"/>
              <a:ea typeface="Helvetica Neue"/>
              <a:cs typeface="Helvetica Neue"/>
              <a:sym typeface="Helvetica Neue"/>
            </a:endParaRPr>
          </a:p>
        </p:txBody>
      </p:sp>
      <p:sp>
        <p:nvSpPr>
          <p:cNvPr id="595" name="Google Shape;595;p52">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pic>
        <p:nvPicPr>
          <p:cNvPr id="601" name="Google Shape;601;p53" descr="Un premier prototype avec 200 Blissymbols. Cela comprend une diodes électroluminescentes (LED)."/>
          <p:cNvPicPr preferRelativeResize="0"/>
          <p:nvPr/>
        </p:nvPicPr>
        <p:blipFill rotWithShape="1">
          <a:blip r:embed="rId3">
            <a:alphaModFix/>
          </a:blip>
          <a:srcRect/>
          <a:stretch/>
        </p:blipFill>
        <p:spPr>
          <a:xfrm>
            <a:off x="618300" y="265400"/>
            <a:ext cx="6887888" cy="3635274"/>
          </a:xfrm>
          <a:prstGeom prst="rect">
            <a:avLst/>
          </a:prstGeom>
          <a:noFill/>
          <a:ln>
            <a:noFill/>
          </a:ln>
        </p:spPr>
      </p:pic>
      <p:sp>
        <p:nvSpPr>
          <p:cNvPr id="604" name="Google Shape;604;p53"/>
          <p:cNvSpPr txBox="1">
            <a:spLocks noGrp="1"/>
          </p:cNvSpPr>
          <p:nvPr>
            <p:ph type="title" idx="4294967295"/>
          </p:nvPr>
        </p:nvSpPr>
        <p:spPr>
          <a:xfrm>
            <a:off x="618300" y="3953975"/>
            <a:ext cx="6733800" cy="615600"/>
          </a:xfrm>
          <a:prstGeom prst="rect">
            <a:avLst/>
          </a:prstGeom>
          <a:noFill/>
          <a:ln>
            <a:noFill/>
          </a:ln>
        </p:spPr>
        <p:txBody>
          <a:bodyPr spcFirstLastPara="1" wrap="square" lIns="91425" tIns="91425" rIns="91425" bIns="91425" anchor="t" anchorCtr="0">
            <a:spAutoFit/>
          </a:bodyPr>
          <a:lstStyle/>
          <a:p>
            <a:pPr lvl="0">
              <a:buSzPts val="1100"/>
            </a:pPr>
            <a:r>
              <a:rPr lang="en-US" sz="1400" b="1">
                <a:solidFill>
                  <a:schemeClr val="dk2"/>
                </a:solidFill>
              </a:rPr>
              <a:t>Description de </a:t>
            </a:r>
            <a:r>
              <a:rPr lang="en-US" sz="1400" b="1" err="1">
                <a:solidFill>
                  <a:schemeClr val="dk2"/>
                </a:solidFill>
              </a:rPr>
              <a:t>l’image</a:t>
            </a:r>
            <a:r>
              <a:rPr lang="en-US" sz="1400" b="1">
                <a:solidFill>
                  <a:schemeClr val="dk2"/>
                </a:solidFill>
              </a:rPr>
              <a:t> : </a:t>
            </a:r>
            <a:r>
              <a:rPr lang="en-US" sz="1400">
                <a:solidFill>
                  <a:schemeClr val="dk2"/>
                </a:solidFill>
              </a:rPr>
              <a:t>Un premier prototype avec 200 </a:t>
            </a:r>
            <a:r>
              <a:rPr lang="en-US" sz="1400" err="1">
                <a:solidFill>
                  <a:schemeClr val="dk2"/>
                </a:solidFill>
              </a:rPr>
              <a:t>Blissymbols</a:t>
            </a:r>
            <a:r>
              <a:rPr lang="en-US" sz="1400">
                <a:solidFill>
                  <a:schemeClr val="dk2"/>
                </a:solidFill>
              </a:rPr>
              <a:t>. </a:t>
            </a:r>
            <a:r>
              <a:rPr lang="en-US" sz="1400" err="1">
                <a:solidFill>
                  <a:schemeClr val="dk2"/>
                </a:solidFill>
              </a:rPr>
              <a:t>Cela</a:t>
            </a:r>
            <a:r>
              <a:rPr lang="en-US" sz="1400">
                <a:solidFill>
                  <a:schemeClr val="dk2"/>
                </a:solidFill>
              </a:rPr>
              <a:t> </a:t>
            </a:r>
            <a:r>
              <a:rPr lang="en-US" sz="1400" err="1">
                <a:solidFill>
                  <a:schemeClr val="dk2"/>
                </a:solidFill>
              </a:rPr>
              <a:t>comprend</a:t>
            </a:r>
            <a:r>
              <a:rPr lang="en-US" sz="1400">
                <a:solidFill>
                  <a:schemeClr val="dk2"/>
                </a:solidFill>
              </a:rPr>
              <a:t> </a:t>
            </a:r>
            <a:r>
              <a:rPr lang="en-US" sz="1400" err="1">
                <a:solidFill>
                  <a:schemeClr val="dk2"/>
                </a:solidFill>
              </a:rPr>
              <a:t>une</a:t>
            </a:r>
            <a:r>
              <a:rPr lang="en-US" sz="1400">
                <a:solidFill>
                  <a:schemeClr val="dk2"/>
                </a:solidFill>
              </a:rPr>
              <a:t> diodes </a:t>
            </a:r>
            <a:r>
              <a:rPr lang="en-US" sz="1400" err="1">
                <a:solidFill>
                  <a:schemeClr val="dk2"/>
                </a:solidFill>
              </a:rPr>
              <a:t>électroluminescentes</a:t>
            </a:r>
            <a:r>
              <a:rPr lang="en-US" sz="1400">
                <a:solidFill>
                  <a:schemeClr val="dk2"/>
                </a:solidFill>
              </a:rPr>
              <a:t> (LED).</a:t>
            </a:r>
            <a:endParaRPr lang="en-US"/>
          </a:p>
        </p:txBody>
      </p:sp>
      <p:sp>
        <p:nvSpPr>
          <p:cNvPr id="602" name="Google Shape;602;p53"/>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39</a:t>
            </a:fld>
            <a:endParaRPr sz="1000">
              <a:latin typeface="Helvetica Neue"/>
              <a:ea typeface="Helvetica Neue"/>
              <a:cs typeface="Helvetica Neue"/>
              <a:sym typeface="Helvetica Neue"/>
            </a:endParaRPr>
          </a:p>
        </p:txBody>
      </p:sp>
      <p:sp>
        <p:nvSpPr>
          <p:cNvPr id="603" name="Google Shape;603;p53">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pic>
        <p:nvPicPr>
          <p:cNvPr id="609" name="Google Shape;609;p54" descr="Un exemple d’un affichage Bliss fabriqué au début. Il a été fabriqué par Prentke Romich Company en 1975."/>
          <p:cNvPicPr preferRelativeResize="0"/>
          <p:nvPr/>
        </p:nvPicPr>
        <p:blipFill rotWithShape="1">
          <a:blip r:embed="rId3">
            <a:alphaModFix/>
          </a:blip>
          <a:srcRect/>
          <a:stretch/>
        </p:blipFill>
        <p:spPr>
          <a:xfrm>
            <a:off x="618301" y="0"/>
            <a:ext cx="6256800" cy="4752262"/>
          </a:xfrm>
          <a:prstGeom prst="rect">
            <a:avLst/>
          </a:prstGeom>
          <a:noFill/>
          <a:ln>
            <a:noFill/>
          </a:ln>
        </p:spPr>
      </p:pic>
      <p:sp>
        <p:nvSpPr>
          <p:cNvPr id="612" name="Google Shape;612;p54"/>
          <p:cNvSpPr txBox="1">
            <a:spLocks noGrp="1"/>
          </p:cNvSpPr>
          <p:nvPr>
            <p:ph type="title" idx="4294967295"/>
          </p:nvPr>
        </p:nvSpPr>
        <p:spPr>
          <a:xfrm>
            <a:off x="7012925" y="149525"/>
            <a:ext cx="1896900" cy="1908184"/>
          </a:xfrm>
          <a:prstGeom prst="rect">
            <a:avLst/>
          </a:prstGeom>
          <a:noFill/>
          <a:ln>
            <a:noFill/>
          </a:ln>
        </p:spPr>
        <p:txBody>
          <a:bodyPr spcFirstLastPara="1" wrap="square" lIns="91425" tIns="91425" rIns="91425" bIns="91425" anchor="t" anchorCtr="0">
            <a:spAutoFit/>
          </a:bodyPr>
          <a:lstStyle/>
          <a:p>
            <a:pPr lvl="0">
              <a:buSzPts val="1100"/>
            </a:pPr>
            <a:r>
              <a:rPr lang="en-US" sz="1400" b="1">
                <a:solidFill>
                  <a:schemeClr val="dk2"/>
                </a:solidFill>
              </a:rPr>
              <a:t>Description de </a:t>
            </a:r>
            <a:r>
              <a:rPr lang="en-US" sz="1400" b="1" err="1">
                <a:solidFill>
                  <a:schemeClr val="dk2"/>
                </a:solidFill>
              </a:rPr>
              <a:t>l’image</a:t>
            </a:r>
            <a:r>
              <a:rPr lang="en-US" sz="1400" b="1">
                <a:solidFill>
                  <a:schemeClr val="dk2"/>
                </a:solidFill>
              </a:rPr>
              <a:t> : </a:t>
            </a:r>
            <a:r>
              <a:rPr lang="en-US" sz="1400">
                <a:solidFill>
                  <a:schemeClr val="dk2"/>
                </a:solidFill>
              </a:rPr>
              <a:t>Un </a:t>
            </a:r>
            <a:r>
              <a:rPr lang="en-US" sz="1400" err="1">
                <a:solidFill>
                  <a:schemeClr val="dk2"/>
                </a:solidFill>
              </a:rPr>
              <a:t>exemple</a:t>
            </a:r>
            <a:r>
              <a:rPr lang="en-US" sz="1400">
                <a:solidFill>
                  <a:schemeClr val="dk2"/>
                </a:solidFill>
              </a:rPr>
              <a:t> d’un </a:t>
            </a:r>
            <a:r>
              <a:rPr lang="en-US" sz="1400" err="1">
                <a:solidFill>
                  <a:schemeClr val="dk2"/>
                </a:solidFill>
              </a:rPr>
              <a:t>affichage</a:t>
            </a:r>
            <a:r>
              <a:rPr lang="en-US" sz="1400">
                <a:solidFill>
                  <a:schemeClr val="dk2"/>
                </a:solidFill>
              </a:rPr>
              <a:t> Bliss </a:t>
            </a:r>
            <a:r>
              <a:rPr lang="en-US" sz="1400" err="1">
                <a:solidFill>
                  <a:schemeClr val="dk2"/>
                </a:solidFill>
              </a:rPr>
              <a:t>fabriqué</a:t>
            </a:r>
            <a:r>
              <a:rPr lang="en-US" sz="1400">
                <a:solidFill>
                  <a:schemeClr val="dk2"/>
                </a:solidFill>
              </a:rPr>
              <a:t> au début. Il a </a:t>
            </a:r>
            <a:r>
              <a:rPr lang="en-US" sz="1400" err="1">
                <a:solidFill>
                  <a:schemeClr val="dk2"/>
                </a:solidFill>
              </a:rPr>
              <a:t>été</a:t>
            </a:r>
            <a:r>
              <a:rPr lang="en-US" sz="1400">
                <a:solidFill>
                  <a:schemeClr val="dk2"/>
                </a:solidFill>
              </a:rPr>
              <a:t> </a:t>
            </a:r>
            <a:r>
              <a:rPr lang="en-US" sz="1400" err="1">
                <a:solidFill>
                  <a:schemeClr val="dk2"/>
                </a:solidFill>
              </a:rPr>
              <a:t>fabriqué</a:t>
            </a:r>
            <a:r>
              <a:rPr lang="en-US" sz="1400">
                <a:solidFill>
                  <a:schemeClr val="dk2"/>
                </a:solidFill>
              </a:rPr>
              <a:t> par </a:t>
            </a:r>
            <a:r>
              <a:rPr lang="en-US" sz="1400" err="1">
                <a:solidFill>
                  <a:schemeClr val="dk2"/>
                </a:solidFill>
              </a:rPr>
              <a:t>Prentke</a:t>
            </a:r>
            <a:r>
              <a:rPr lang="en-US" sz="1400">
                <a:solidFill>
                  <a:schemeClr val="dk2"/>
                </a:solidFill>
              </a:rPr>
              <a:t> </a:t>
            </a:r>
            <a:r>
              <a:rPr lang="en-US" sz="1400" err="1">
                <a:solidFill>
                  <a:schemeClr val="dk2"/>
                </a:solidFill>
              </a:rPr>
              <a:t>Romich</a:t>
            </a:r>
            <a:r>
              <a:rPr lang="en-US" sz="1400">
                <a:solidFill>
                  <a:schemeClr val="dk2"/>
                </a:solidFill>
              </a:rPr>
              <a:t> Company </a:t>
            </a:r>
            <a:r>
              <a:rPr lang="en-US" sz="1400" err="1">
                <a:solidFill>
                  <a:schemeClr val="dk2"/>
                </a:solidFill>
              </a:rPr>
              <a:t>en</a:t>
            </a:r>
            <a:r>
              <a:rPr lang="en-US" sz="1400">
                <a:solidFill>
                  <a:schemeClr val="dk2"/>
                </a:solidFill>
              </a:rPr>
              <a:t> 1975.</a:t>
            </a:r>
            <a:endParaRPr lang="en-US"/>
          </a:p>
        </p:txBody>
      </p:sp>
      <p:sp>
        <p:nvSpPr>
          <p:cNvPr id="610" name="Google Shape;610;p54"/>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40</a:t>
            </a:fld>
            <a:endParaRPr sz="1000">
              <a:latin typeface="Helvetica Neue"/>
              <a:ea typeface="Helvetica Neue"/>
              <a:cs typeface="Helvetica Neue"/>
              <a:sym typeface="Helvetica Neue"/>
            </a:endParaRPr>
          </a:p>
        </p:txBody>
      </p:sp>
      <p:sp>
        <p:nvSpPr>
          <p:cNvPr id="611" name="Google Shape;611;p54">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pic>
        <p:nvPicPr>
          <p:cNvPr id="617" name="Google Shape;617;p55" descr="de technologie exploratoire personnalisé pour Sue Odell, l’une des étudiantes adultes de Bliss."/>
          <p:cNvPicPr preferRelativeResize="0"/>
          <p:nvPr/>
        </p:nvPicPr>
        <p:blipFill rotWithShape="1">
          <a:blip r:embed="rId3">
            <a:alphaModFix/>
          </a:blip>
          <a:srcRect/>
          <a:stretch/>
        </p:blipFill>
        <p:spPr>
          <a:xfrm>
            <a:off x="618300" y="0"/>
            <a:ext cx="5193385" cy="5143499"/>
          </a:xfrm>
          <a:prstGeom prst="rect">
            <a:avLst/>
          </a:prstGeom>
          <a:noFill/>
          <a:ln>
            <a:noFill/>
          </a:ln>
        </p:spPr>
      </p:pic>
      <p:sp>
        <p:nvSpPr>
          <p:cNvPr id="620" name="Google Shape;620;p55"/>
          <p:cNvSpPr txBox="1">
            <a:spLocks noGrp="1"/>
          </p:cNvSpPr>
          <p:nvPr>
            <p:ph type="title" idx="4294967295"/>
          </p:nvPr>
        </p:nvSpPr>
        <p:spPr>
          <a:xfrm>
            <a:off x="5879625" y="161075"/>
            <a:ext cx="2807100" cy="1261854"/>
          </a:xfrm>
          <a:prstGeom prst="rect">
            <a:avLst/>
          </a:prstGeom>
          <a:noFill/>
          <a:ln>
            <a:noFill/>
          </a:ln>
        </p:spPr>
        <p:txBody>
          <a:bodyPr spcFirstLastPara="1" wrap="square" lIns="91425" tIns="91425" rIns="91425" bIns="91425" anchor="t" anchorCtr="0">
            <a:spAutoFit/>
          </a:bodyPr>
          <a:lstStyle/>
          <a:p>
            <a:pPr lvl="0">
              <a:buSzPts val="1100"/>
            </a:pPr>
            <a:r>
              <a:rPr lang="en-US" sz="1400" b="1">
                <a:solidFill>
                  <a:schemeClr val="dk2"/>
                </a:solidFill>
              </a:rPr>
              <a:t>Description de </a:t>
            </a:r>
            <a:r>
              <a:rPr lang="en-US" sz="1400" b="1" err="1">
                <a:solidFill>
                  <a:schemeClr val="dk2"/>
                </a:solidFill>
              </a:rPr>
              <a:t>l’image</a:t>
            </a:r>
            <a:r>
              <a:rPr lang="en-US" sz="1400" b="1">
                <a:solidFill>
                  <a:schemeClr val="dk2"/>
                </a:solidFill>
              </a:rPr>
              <a:t>: </a:t>
            </a:r>
            <a:r>
              <a:rPr lang="en-US" sz="1400">
                <a:solidFill>
                  <a:schemeClr val="dk2"/>
                </a:solidFill>
              </a:rPr>
              <a:t>Un « </a:t>
            </a:r>
            <a:r>
              <a:rPr lang="en-US" sz="1400" err="1">
                <a:solidFill>
                  <a:schemeClr val="dk2"/>
                </a:solidFill>
              </a:rPr>
              <a:t>système</a:t>
            </a:r>
            <a:r>
              <a:rPr lang="en-US" sz="1400">
                <a:solidFill>
                  <a:schemeClr val="dk2"/>
                </a:solidFill>
              </a:rPr>
              <a:t> » de </a:t>
            </a:r>
            <a:r>
              <a:rPr lang="en-US" sz="1400" err="1">
                <a:solidFill>
                  <a:schemeClr val="dk2"/>
                </a:solidFill>
              </a:rPr>
              <a:t>technologie</a:t>
            </a:r>
            <a:r>
              <a:rPr lang="en-US" sz="1400">
                <a:solidFill>
                  <a:schemeClr val="dk2"/>
                </a:solidFill>
              </a:rPr>
              <a:t> </a:t>
            </a:r>
            <a:r>
              <a:rPr lang="en-US" sz="1400" err="1">
                <a:solidFill>
                  <a:schemeClr val="dk2"/>
                </a:solidFill>
              </a:rPr>
              <a:t>exploratoire</a:t>
            </a:r>
            <a:r>
              <a:rPr lang="en-US" sz="1400">
                <a:solidFill>
                  <a:schemeClr val="dk2"/>
                </a:solidFill>
              </a:rPr>
              <a:t> </a:t>
            </a:r>
            <a:r>
              <a:rPr lang="en-US" sz="1400" err="1">
                <a:solidFill>
                  <a:schemeClr val="dk2"/>
                </a:solidFill>
              </a:rPr>
              <a:t>personnalisé</a:t>
            </a:r>
            <a:r>
              <a:rPr lang="en-US" sz="1400">
                <a:solidFill>
                  <a:schemeClr val="dk2"/>
                </a:solidFill>
              </a:rPr>
              <a:t> pour Sue Odell, </a:t>
            </a:r>
            <a:r>
              <a:rPr lang="en-US" sz="1400" err="1">
                <a:solidFill>
                  <a:schemeClr val="dk2"/>
                </a:solidFill>
              </a:rPr>
              <a:t>l’une</a:t>
            </a:r>
            <a:r>
              <a:rPr lang="en-US" sz="1400">
                <a:solidFill>
                  <a:schemeClr val="dk2"/>
                </a:solidFill>
              </a:rPr>
              <a:t> des </a:t>
            </a:r>
            <a:r>
              <a:rPr lang="en-US" sz="1400" err="1">
                <a:solidFill>
                  <a:schemeClr val="dk2"/>
                </a:solidFill>
              </a:rPr>
              <a:t>étudiantes</a:t>
            </a:r>
            <a:r>
              <a:rPr lang="en-US" sz="1400">
                <a:solidFill>
                  <a:schemeClr val="dk2"/>
                </a:solidFill>
              </a:rPr>
              <a:t> </a:t>
            </a:r>
            <a:r>
              <a:rPr lang="en-US" sz="1400" err="1">
                <a:solidFill>
                  <a:schemeClr val="dk2"/>
                </a:solidFill>
              </a:rPr>
              <a:t>adultes</a:t>
            </a:r>
            <a:r>
              <a:rPr lang="en-US" sz="1400">
                <a:solidFill>
                  <a:schemeClr val="dk2"/>
                </a:solidFill>
              </a:rPr>
              <a:t> de Bliss.</a:t>
            </a:r>
            <a:endParaRPr lang="en-US"/>
          </a:p>
        </p:txBody>
      </p:sp>
      <p:sp>
        <p:nvSpPr>
          <p:cNvPr id="618" name="Google Shape;618;p55"/>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41</a:t>
            </a:fld>
            <a:endParaRPr sz="1000">
              <a:latin typeface="Helvetica Neue"/>
              <a:ea typeface="Helvetica Neue"/>
              <a:cs typeface="Helvetica Neue"/>
              <a:sym typeface="Helvetica Neue"/>
            </a:endParaRPr>
          </a:p>
        </p:txBody>
      </p:sp>
      <p:sp>
        <p:nvSpPr>
          <p:cNvPr id="619" name="Google Shape;619;p55">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pic>
        <p:nvPicPr>
          <p:cNvPr id="625" name="Google Shape;625;p56" descr="Sue Odell communiquant dans Blissymbolics avec Shirley McNaughton en utilisant un écran produisant de très longues phrases."/>
          <p:cNvPicPr preferRelativeResize="0"/>
          <p:nvPr/>
        </p:nvPicPr>
        <p:blipFill rotWithShape="1">
          <a:blip r:embed="rId3">
            <a:alphaModFix/>
          </a:blip>
          <a:srcRect/>
          <a:stretch/>
        </p:blipFill>
        <p:spPr>
          <a:xfrm>
            <a:off x="0" y="0"/>
            <a:ext cx="6875101" cy="4785618"/>
          </a:xfrm>
          <a:prstGeom prst="rect">
            <a:avLst/>
          </a:prstGeom>
          <a:noFill/>
          <a:ln>
            <a:noFill/>
          </a:ln>
        </p:spPr>
      </p:pic>
      <p:sp>
        <p:nvSpPr>
          <p:cNvPr id="628" name="Google Shape;628;p56"/>
          <p:cNvSpPr txBox="1">
            <a:spLocks noGrp="1"/>
          </p:cNvSpPr>
          <p:nvPr>
            <p:ph type="title" idx="4294967295"/>
          </p:nvPr>
        </p:nvSpPr>
        <p:spPr>
          <a:xfrm>
            <a:off x="0" y="4755025"/>
            <a:ext cx="7877700" cy="384900"/>
          </a:xfrm>
          <a:prstGeom prst="rect">
            <a:avLst/>
          </a:prstGeom>
          <a:noFill/>
          <a:ln>
            <a:noFill/>
          </a:ln>
        </p:spPr>
        <p:txBody>
          <a:bodyPr spcFirstLastPara="1" wrap="square" lIns="91425" tIns="91425" rIns="91425" bIns="91425" anchor="t" anchorCtr="0">
            <a:spAutoFit/>
          </a:bodyPr>
          <a:lstStyle/>
          <a:p>
            <a:pPr lvl="0">
              <a:buSzPts val="1100"/>
            </a:pPr>
            <a:r>
              <a:rPr lang="en-US" sz="1300" b="1">
                <a:solidFill>
                  <a:schemeClr val="dk2"/>
                </a:solidFill>
              </a:rPr>
              <a:t>Description de </a:t>
            </a:r>
            <a:r>
              <a:rPr lang="en-US" sz="1300" b="1" err="1">
                <a:solidFill>
                  <a:schemeClr val="dk2"/>
                </a:solidFill>
              </a:rPr>
              <a:t>l’image</a:t>
            </a:r>
            <a:r>
              <a:rPr lang="en-US" sz="1300" b="1">
                <a:solidFill>
                  <a:schemeClr val="dk2"/>
                </a:solidFill>
              </a:rPr>
              <a:t> : </a:t>
            </a:r>
            <a:r>
              <a:rPr lang="en-US" sz="1300">
                <a:solidFill>
                  <a:schemeClr val="dk2"/>
                </a:solidFill>
              </a:rPr>
              <a:t>Sue Odell </a:t>
            </a:r>
            <a:r>
              <a:rPr lang="en-US" sz="1300" err="1">
                <a:solidFill>
                  <a:schemeClr val="dk2"/>
                </a:solidFill>
              </a:rPr>
              <a:t>communiquant</a:t>
            </a:r>
            <a:r>
              <a:rPr lang="en-US" sz="1300">
                <a:solidFill>
                  <a:schemeClr val="dk2"/>
                </a:solidFill>
              </a:rPr>
              <a:t> avec un </a:t>
            </a:r>
            <a:r>
              <a:rPr lang="en-US" sz="1300" err="1">
                <a:solidFill>
                  <a:schemeClr val="dk2"/>
                </a:solidFill>
              </a:rPr>
              <a:t>écran</a:t>
            </a:r>
            <a:r>
              <a:rPr lang="en-US" sz="1300">
                <a:solidFill>
                  <a:schemeClr val="dk2"/>
                </a:solidFill>
              </a:rPr>
              <a:t> </a:t>
            </a:r>
            <a:r>
              <a:rPr lang="en-US" sz="1300" err="1">
                <a:solidFill>
                  <a:schemeClr val="dk2"/>
                </a:solidFill>
              </a:rPr>
              <a:t>produisant</a:t>
            </a:r>
            <a:r>
              <a:rPr lang="en-US" sz="1300">
                <a:solidFill>
                  <a:schemeClr val="dk2"/>
                </a:solidFill>
              </a:rPr>
              <a:t> de très </a:t>
            </a:r>
            <a:r>
              <a:rPr lang="en-US" sz="1300" err="1">
                <a:solidFill>
                  <a:schemeClr val="dk2"/>
                </a:solidFill>
              </a:rPr>
              <a:t>longues</a:t>
            </a:r>
            <a:r>
              <a:rPr lang="en-US" sz="1300">
                <a:solidFill>
                  <a:schemeClr val="dk2"/>
                </a:solidFill>
              </a:rPr>
              <a:t> phrases.</a:t>
            </a:r>
            <a:endParaRPr lang="en-US"/>
          </a:p>
        </p:txBody>
      </p:sp>
      <p:sp>
        <p:nvSpPr>
          <p:cNvPr id="626" name="Google Shape;626;p56"/>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42</a:t>
            </a:fld>
            <a:endParaRPr sz="1000">
              <a:latin typeface="Helvetica Neue"/>
              <a:ea typeface="Helvetica Neue"/>
              <a:cs typeface="Helvetica Neue"/>
              <a:sym typeface="Helvetica Neue"/>
            </a:endParaRPr>
          </a:p>
        </p:txBody>
      </p:sp>
      <p:sp>
        <p:nvSpPr>
          <p:cNvPr id="627" name="Google Shape;627;p56">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6" name="Google Shape;636;p57"/>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lvl="0">
              <a:buSzPct val="111111"/>
            </a:pPr>
            <a:r>
              <a:rPr lang="en-US" b="1" err="1">
                <a:solidFill>
                  <a:schemeClr val="tx1"/>
                </a:solidFill>
                <a:latin typeface="Helvetica Neue"/>
                <a:ea typeface="Helvetica Neue"/>
                <a:cs typeface="Helvetica Neue"/>
                <a:sym typeface="Helvetica Neue"/>
              </a:rPr>
              <a:t>Histoire</a:t>
            </a:r>
            <a:r>
              <a:rPr lang="en-US" b="1">
                <a:solidFill>
                  <a:schemeClr val="tx1"/>
                </a:solidFill>
                <a:latin typeface="Helvetica Neue"/>
                <a:ea typeface="Helvetica Neue"/>
                <a:cs typeface="Helvetica Neue"/>
                <a:sym typeface="Helvetica Neue"/>
              </a:rPr>
              <a:t> de BMW</a:t>
            </a:r>
            <a:endParaRPr lang="en-US">
              <a:solidFill>
                <a:schemeClr val="tx1"/>
              </a:solidFill>
            </a:endParaRPr>
          </a:p>
        </p:txBody>
      </p:sp>
      <p:sp>
        <p:nvSpPr>
          <p:cNvPr id="633" name="Google Shape;633;p57"/>
          <p:cNvSpPr txBox="1"/>
          <p:nvPr/>
        </p:nvSpPr>
        <p:spPr>
          <a:xfrm>
            <a:off x="486763" y="1490250"/>
            <a:ext cx="7083000" cy="2139007"/>
          </a:xfrm>
          <a:prstGeom prst="rect">
            <a:avLst/>
          </a:prstGeom>
          <a:noFill/>
          <a:ln>
            <a:noFill/>
          </a:ln>
        </p:spPr>
        <p:txBody>
          <a:bodyPr spcFirstLastPara="1" wrap="square" lIns="45700" tIns="45700" rIns="45700" bIns="45700" anchor="ctr" anchorCtr="0">
            <a:spAutoFit/>
          </a:bodyPr>
          <a:lstStyle/>
          <a:p>
            <a:pPr lvl="0">
              <a:buSzPts val="2400"/>
            </a:pPr>
            <a:r>
              <a:rPr lang="en-CA" sz="1800" err="1">
                <a:solidFill>
                  <a:srgbClr val="313131"/>
                </a:solidFill>
                <a:latin typeface="Helvetica Neue"/>
                <a:ea typeface="Helvetica Neue"/>
                <a:cs typeface="Helvetica Neue"/>
                <a:sym typeface="Helvetica Neue"/>
              </a:rPr>
              <a:t>C’est</a:t>
            </a:r>
            <a:r>
              <a:rPr lang="en-CA" sz="1800">
                <a:solidFill>
                  <a:srgbClr val="313131"/>
                </a:solidFill>
                <a:latin typeface="Helvetica Neue"/>
                <a:ea typeface="Helvetica Neue"/>
                <a:cs typeface="Helvetica Neue"/>
                <a:sym typeface="Helvetica Neue"/>
              </a:rPr>
              <a:t> un programme que </a:t>
            </a:r>
            <a:r>
              <a:rPr lang="en-CA" sz="1800" err="1">
                <a:solidFill>
                  <a:srgbClr val="313131"/>
                </a:solidFill>
                <a:latin typeface="Helvetica Neue"/>
                <a:ea typeface="Helvetica Neue"/>
                <a:cs typeface="Helvetica Neue"/>
                <a:sym typeface="Helvetica Neue"/>
              </a:rPr>
              <a:t>j’ai</a:t>
            </a:r>
            <a:r>
              <a:rPr lang="en-CA" sz="1800">
                <a:solidFill>
                  <a:srgbClr val="313131"/>
                </a:solidFill>
                <a:latin typeface="Helvetica Neue"/>
                <a:ea typeface="Helvetica Neue"/>
                <a:cs typeface="Helvetica Neue"/>
                <a:sym typeface="Helvetica Neue"/>
              </a:rPr>
              <a:t> </a:t>
            </a:r>
            <a:r>
              <a:rPr lang="en-CA" sz="1800" err="1">
                <a:solidFill>
                  <a:srgbClr val="313131"/>
                </a:solidFill>
                <a:latin typeface="Helvetica Neue"/>
                <a:ea typeface="Helvetica Neue"/>
                <a:cs typeface="Helvetica Neue"/>
                <a:sym typeface="Helvetica Neue"/>
              </a:rPr>
              <a:t>conçu</a:t>
            </a:r>
            <a:r>
              <a:rPr lang="en-CA" sz="1800">
                <a:solidFill>
                  <a:srgbClr val="313131"/>
                </a:solidFill>
                <a:latin typeface="Helvetica Neue"/>
                <a:ea typeface="Helvetica Neue"/>
                <a:cs typeface="Helvetica Neue"/>
                <a:sym typeface="Helvetica Neue"/>
              </a:rPr>
              <a:t> au début des </a:t>
            </a:r>
            <a:r>
              <a:rPr lang="en-CA" sz="1800" err="1">
                <a:solidFill>
                  <a:srgbClr val="313131"/>
                </a:solidFill>
                <a:latin typeface="Helvetica Neue"/>
                <a:ea typeface="Helvetica Neue"/>
                <a:cs typeface="Helvetica Neue"/>
                <a:sym typeface="Helvetica Neue"/>
              </a:rPr>
              <a:t>années</a:t>
            </a:r>
            <a:r>
              <a:rPr lang="en-CA" sz="1800">
                <a:solidFill>
                  <a:srgbClr val="313131"/>
                </a:solidFill>
                <a:latin typeface="Helvetica Neue"/>
                <a:ea typeface="Helvetica Neue"/>
                <a:cs typeface="Helvetica Neue"/>
                <a:sym typeface="Helvetica Neue"/>
              </a:rPr>
              <a:t> 90.
Il </a:t>
            </a:r>
            <a:r>
              <a:rPr lang="en-CA" sz="1800" err="1">
                <a:solidFill>
                  <a:srgbClr val="313131"/>
                </a:solidFill>
                <a:latin typeface="Helvetica Neue"/>
                <a:ea typeface="Helvetica Neue"/>
                <a:cs typeface="Helvetica Neue"/>
                <a:sym typeface="Helvetica Neue"/>
              </a:rPr>
              <a:t>s’est</a:t>
            </a:r>
            <a:r>
              <a:rPr lang="en-CA" sz="1800">
                <a:solidFill>
                  <a:srgbClr val="313131"/>
                </a:solidFill>
                <a:latin typeface="Helvetica Neue"/>
                <a:ea typeface="Helvetica Neue"/>
                <a:cs typeface="Helvetica Neue"/>
                <a:sym typeface="Helvetica Neue"/>
              </a:rPr>
              <a:t> </a:t>
            </a:r>
            <a:r>
              <a:rPr lang="en-CA" sz="1800" err="1">
                <a:solidFill>
                  <a:srgbClr val="313131"/>
                </a:solidFill>
                <a:latin typeface="Helvetica Neue"/>
                <a:ea typeface="Helvetica Neue"/>
                <a:cs typeface="Helvetica Neue"/>
                <a:sym typeface="Helvetica Neue"/>
              </a:rPr>
              <a:t>appuyé</a:t>
            </a:r>
            <a:r>
              <a:rPr lang="en-CA" sz="1800">
                <a:solidFill>
                  <a:srgbClr val="313131"/>
                </a:solidFill>
                <a:latin typeface="Helvetica Neue"/>
                <a:ea typeface="Helvetica Neue"/>
                <a:cs typeface="Helvetica Neue"/>
                <a:sym typeface="Helvetica Neue"/>
              </a:rPr>
              <a:t> sur 3 </a:t>
            </a:r>
            <a:r>
              <a:rPr lang="en-CA" sz="1800" err="1">
                <a:solidFill>
                  <a:srgbClr val="313131"/>
                </a:solidFill>
                <a:latin typeface="Helvetica Neue"/>
                <a:ea typeface="Helvetica Neue"/>
                <a:cs typeface="Helvetica Neue"/>
                <a:sym typeface="Helvetica Neue"/>
              </a:rPr>
              <a:t>approches</a:t>
            </a:r>
            <a:r>
              <a:rPr lang="en-CA" sz="1800">
                <a:solidFill>
                  <a:srgbClr val="313131"/>
                </a:solidFill>
                <a:latin typeface="Helvetica Neue"/>
                <a:ea typeface="Helvetica Neue"/>
                <a:cs typeface="Helvetica Neue"/>
                <a:sym typeface="Helvetica Neue"/>
              </a:rPr>
              <a:t> pour </a:t>
            </a:r>
            <a:r>
              <a:rPr lang="en-CA" sz="1800" err="1">
                <a:solidFill>
                  <a:srgbClr val="313131"/>
                </a:solidFill>
                <a:latin typeface="Helvetica Neue"/>
                <a:ea typeface="Helvetica Neue"/>
                <a:cs typeface="Helvetica Neue"/>
                <a:sym typeface="Helvetica Neue"/>
              </a:rPr>
              <a:t>accéder</a:t>
            </a:r>
            <a:r>
              <a:rPr lang="en-CA" sz="1800">
                <a:solidFill>
                  <a:srgbClr val="313131"/>
                </a:solidFill>
                <a:latin typeface="Helvetica Neue"/>
                <a:ea typeface="Helvetica Neue"/>
                <a:cs typeface="Helvetica Neue"/>
                <a:sym typeface="Helvetica Neue"/>
              </a:rPr>
              <a:t> </a:t>
            </a:r>
            <a:r>
              <a:rPr lang="en-CA" sz="1800" err="1">
                <a:solidFill>
                  <a:srgbClr val="313131"/>
                </a:solidFill>
                <a:latin typeface="Helvetica Neue"/>
                <a:ea typeface="Helvetica Neue"/>
                <a:cs typeface="Helvetica Neue"/>
                <a:sym typeface="Helvetica Neue"/>
              </a:rPr>
              <a:t>à</a:t>
            </a:r>
            <a:r>
              <a:rPr lang="en-CA" sz="1800">
                <a:solidFill>
                  <a:srgbClr val="313131"/>
                </a:solidFill>
                <a:latin typeface="Helvetica Neue"/>
                <a:ea typeface="Helvetica Neue"/>
                <a:cs typeface="Helvetica Neue"/>
                <a:sym typeface="Helvetica Neue"/>
              </a:rPr>
              <a:t> Bliss-words :</a:t>
            </a:r>
          </a:p>
          <a:p>
            <a:pPr lvl="0">
              <a:buSzPts val="2400"/>
            </a:pPr>
            <a:endParaRPr lang="en-CA" sz="1800" i="0" u="none" strike="noStrike" cap="none">
              <a:solidFill>
                <a:srgbClr val="1803F2"/>
              </a:solidFill>
              <a:latin typeface="Helvetica Neue"/>
              <a:ea typeface="Helvetica Neue"/>
              <a:cs typeface="Helvetica Neue"/>
              <a:sym typeface="Helvetica Neue"/>
            </a:endParaRPr>
          </a:p>
          <a:p>
            <a:pPr marL="457200" lvl="0" indent="-342900">
              <a:spcBef>
                <a:spcPts val="1000"/>
              </a:spcBef>
              <a:buSzPts val="1800"/>
              <a:buFont typeface="Helvetica Neue"/>
              <a:buChar char="●"/>
            </a:pPr>
            <a:r>
              <a:rPr lang="en-CA" sz="1800" err="1">
                <a:solidFill>
                  <a:schemeClr val="tx1"/>
                </a:solidFill>
                <a:latin typeface="Helvetica Neue"/>
                <a:ea typeface="Helvetica Neue"/>
                <a:cs typeface="Helvetica Neue"/>
                <a:sym typeface="Helvetica Neue"/>
              </a:rPr>
              <a:t>Blissymbolics</a:t>
            </a:r>
            <a:r>
              <a:rPr lang="en-CA" sz="1800">
                <a:solidFill>
                  <a:schemeClr val="tx1"/>
                </a:solidFill>
                <a:latin typeface="Helvetica Neue"/>
                <a:ea typeface="Helvetica Neue"/>
                <a:cs typeface="Helvetica Neue"/>
                <a:sym typeface="Helvetica Neue"/>
              </a:rPr>
              <a:t> pris </a:t>
            </a:r>
            <a:r>
              <a:rPr lang="en-CA" sz="1800" err="1">
                <a:solidFill>
                  <a:schemeClr val="tx1"/>
                </a:solidFill>
                <a:latin typeface="Helvetica Neue"/>
                <a:ea typeface="Helvetica Neue"/>
                <a:cs typeface="Helvetica Neue"/>
                <a:sym typeface="Helvetica Neue"/>
              </a:rPr>
              <a:t>en</a:t>
            </a:r>
            <a:r>
              <a:rPr lang="en-CA" sz="1800">
                <a:solidFill>
                  <a:schemeClr val="tx1"/>
                </a:solidFill>
                <a:latin typeface="Helvetica Neue"/>
                <a:ea typeface="Helvetica Neue"/>
                <a:cs typeface="Helvetica Neue"/>
                <a:sym typeface="Helvetica Neue"/>
              </a:rPr>
              <a:t> charge par BCI
</a:t>
            </a:r>
            <a:r>
              <a:rPr lang="en-CA" sz="1800" err="1">
                <a:solidFill>
                  <a:schemeClr val="tx1"/>
                </a:solidFill>
                <a:latin typeface="Helvetica Neue"/>
                <a:ea typeface="Helvetica Neue"/>
                <a:cs typeface="Helvetica Neue"/>
                <a:sym typeface="Helvetica Neue"/>
              </a:rPr>
              <a:t>Minspeak</a:t>
            </a:r>
            <a:r>
              <a:rPr lang="en-CA" sz="1800">
                <a:solidFill>
                  <a:schemeClr val="tx1"/>
                </a:solidFill>
                <a:latin typeface="Helvetica Neue"/>
                <a:ea typeface="Helvetica Neue"/>
                <a:cs typeface="Helvetica Neue"/>
                <a:sym typeface="Helvetica Neue"/>
              </a:rPr>
              <a:t> </a:t>
            </a:r>
            <a:r>
              <a:rPr lang="en-CA" sz="1800" err="1">
                <a:solidFill>
                  <a:schemeClr val="tx1"/>
                </a:solidFill>
                <a:latin typeface="Helvetica Neue"/>
                <a:ea typeface="Helvetica Neue"/>
                <a:cs typeface="Helvetica Neue"/>
                <a:sym typeface="Helvetica Neue"/>
              </a:rPr>
              <a:t>développé</a:t>
            </a:r>
            <a:r>
              <a:rPr lang="en-CA" sz="1800">
                <a:solidFill>
                  <a:schemeClr val="tx1"/>
                </a:solidFill>
                <a:latin typeface="Helvetica Neue"/>
                <a:ea typeface="Helvetica Neue"/>
                <a:cs typeface="Helvetica Neue"/>
                <a:sym typeface="Helvetica Neue"/>
              </a:rPr>
              <a:t> par Bruce Baker
</a:t>
            </a:r>
            <a:r>
              <a:rPr lang="en-CA" sz="1800" err="1">
                <a:solidFill>
                  <a:schemeClr val="tx1"/>
                </a:solidFill>
                <a:latin typeface="Helvetica Neue"/>
                <a:ea typeface="Helvetica Neue"/>
                <a:cs typeface="Helvetica Neue"/>
                <a:sym typeface="Helvetica Neue"/>
              </a:rPr>
              <a:t>Stratégie</a:t>
            </a:r>
            <a:r>
              <a:rPr lang="en-CA" sz="1800">
                <a:solidFill>
                  <a:schemeClr val="tx1"/>
                </a:solidFill>
                <a:latin typeface="Helvetica Neue"/>
                <a:ea typeface="Helvetica Neue"/>
                <a:cs typeface="Helvetica Neue"/>
                <a:sym typeface="Helvetica Neue"/>
              </a:rPr>
              <a:t> de mots </a:t>
            </a:r>
            <a:r>
              <a:rPr lang="en-CA" sz="1800" err="1">
                <a:solidFill>
                  <a:schemeClr val="tx1"/>
                </a:solidFill>
                <a:latin typeface="Helvetica Neue"/>
                <a:ea typeface="Helvetica Neue"/>
                <a:cs typeface="Helvetica Neue"/>
                <a:sym typeface="Helvetica Neue"/>
              </a:rPr>
              <a:t>élaborée</a:t>
            </a:r>
            <a:r>
              <a:rPr lang="en-CA" sz="1800">
                <a:solidFill>
                  <a:schemeClr val="tx1"/>
                </a:solidFill>
                <a:latin typeface="Helvetica Neue"/>
                <a:ea typeface="Helvetica Neue"/>
                <a:cs typeface="Helvetica Neue"/>
                <a:sym typeface="Helvetica Neue"/>
              </a:rPr>
              <a:t> par Bruce Baker</a:t>
            </a:r>
            <a:endParaRPr lang="en-CA"/>
          </a:p>
        </p:txBody>
      </p:sp>
      <p:sp>
        <p:nvSpPr>
          <p:cNvPr id="634" name="Google Shape;634;p57"/>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43</a:t>
            </a:fld>
            <a:endParaRPr sz="1000">
              <a:latin typeface="Helvetica Neue"/>
              <a:ea typeface="Helvetica Neue"/>
              <a:cs typeface="Helvetica Neue"/>
              <a:sym typeface="Helvetica Neue"/>
            </a:endParaRPr>
          </a:p>
        </p:txBody>
      </p:sp>
      <p:sp>
        <p:nvSpPr>
          <p:cNvPr id="635" name="Google Shape;635;p57">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2" name="Google Shape;642;p58"/>
          <p:cNvSpPr txBox="1">
            <a:spLocks noGrp="1"/>
          </p:cNvSpPr>
          <p:nvPr>
            <p:ph type="title" idx="4294967295"/>
          </p:nvPr>
        </p:nvSpPr>
        <p:spPr>
          <a:xfrm>
            <a:off x="528999" y="395325"/>
            <a:ext cx="3241723" cy="554100"/>
          </a:xfrm>
          <a:prstGeom prst="rect">
            <a:avLst/>
          </a:prstGeom>
          <a:noFill/>
          <a:ln>
            <a:noFill/>
          </a:ln>
        </p:spPr>
        <p:txBody>
          <a:bodyPr spcFirstLastPara="1" wrap="square" lIns="45700" tIns="45700" rIns="45700" bIns="45700" anchor="ctr" anchorCtr="0">
            <a:spAutoFit/>
          </a:bodyPr>
          <a:lstStyle/>
          <a:p>
            <a:pPr lvl="0">
              <a:buClr>
                <a:srgbClr val="000000"/>
              </a:buClr>
              <a:buSzPts val="5100"/>
            </a:pPr>
            <a:r>
              <a:rPr lang="en-US" sz="3000" b="1">
                <a:solidFill>
                  <a:srgbClr val="313131"/>
                </a:solidFill>
                <a:latin typeface="Helvetica Neue"/>
                <a:ea typeface="Helvetica Neue"/>
                <a:cs typeface="Helvetica Neue"/>
                <a:sym typeface="Helvetica Neue"/>
              </a:rPr>
              <a:t>BMW - </a:t>
            </a:r>
            <a:r>
              <a:rPr lang="en-US" sz="3000" b="1" err="1">
                <a:solidFill>
                  <a:srgbClr val="313131"/>
                </a:solidFill>
                <a:latin typeface="Helvetica Neue"/>
                <a:ea typeface="Helvetica Neue"/>
                <a:cs typeface="Helvetica Neue"/>
                <a:sym typeface="Helvetica Neue"/>
              </a:rPr>
              <a:t>Minspeak</a:t>
            </a:r>
            <a:endParaRPr lang="en-US"/>
          </a:p>
        </p:txBody>
      </p:sp>
      <p:pic>
        <p:nvPicPr>
          <p:cNvPr id="641" name="Google Shape;641;p58" descr="Illustration d’une pomme rouge. Exemple d’icône Minspeak."/>
          <p:cNvPicPr preferRelativeResize="0"/>
          <p:nvPr/>
        </p:nvPicPr>
        <p:blipFill rotWithShape="1">
          <a:blip r:embed="rId3">
            <a:alphaModFix/>
          </a:blip>
          <a:srcRect/>
          <a:stretch/>
        </p:blipFill>
        <p:spPr>
          <a:xfrm>
            <a:off x="529002" y="1028324"/>
            <a:ext cx="5364175" cy="3521275"/>
          </a:xfrm>
          <a:prstGeom prst="rect">
            <a:avLst/>
          </a:prstGeom>
          <a:noFill/>
          <a:ln>
            <a:noFill/>
          </a:ln>
        </p:spPr>
      </p:pic>
      <p:sp>
        <p:nvSpPr>
          <p:cNvPr id="645" name="Google Shape;645;p58"/>
          <p:cNvSpPr txBox="1"/>
          <p:nvPr/>
        </p:nvSpPr>
        <p:spPr>
          <a:xfrm>
            <a:off x="983900" y="4312375"/>
            <a:ext cx="5515500" cy="400200"/>
          </a:xfrm>
          <a:prstGeom prst="rect">
            <a:avLst/>
          </a:prstGeom>
          <a:noFill/>
          <a:ln>
            <a:noFill/>
          </a:ln>
        </p:spPr>
        <p:txBody>
          <a:bodyPr spcFirstLastPara="1" wrap="square" lIns="91425" tIns="91425" rIns="91425" bIns="91425" anchor="t" anchorCtr="0">
            <a:spAutoFit/>
          </a:bodyPr>
          <a:lstStyle/>
          <a:p>
            <a:pPr lvl="0">
              <a:buSzPts val="1400"/>
            </a:pPr>
            <a:r>
              <a:rPr lang="en-US" b="1">
                <a:solidFill>
                  <a:schemeClr val="dk2"/>
                </a:solidFill>
              </a:rPr>
              <a:t>Description de </a:t>
            </a:r>
            <a:r>
              <a:rPr lang="en-US" b="1" err="1">
                <a:solidFill>
                  <a:schemeClr val="dk2"/>
                </a:solidFill>
              </a:rPr>
              <a:t>l’image</a:t>
            </a:r>
            <a:r>
              <a:rPr lang="en-US" b="1">
                <a:solidFill>
                  <a:schemeClr val="dk2"/>
                </a:solidFill>
              </a:rPr>
              <a:t> : </a:t>
            </a:r>
            <a:r>
              <a:rPr lang="en-US" err="1">
                <a:solidFill>
                  <a:schemeClr val="dk2"/>
                </a:solidFill>
              </a:rPr>
              <a:t>exemple</a:t>
            </a:r>
            <a:r>
              <a:rPr lang="en-US">
                <a:solidFill>
                  <a:schemeClr val="dk2"/>
                </a:solidFill>
              </a:rPr>
              <a:t> </a:t>
            </a:r>
            <a:r>
              <a:rPr lang="en-US" err="1">
                <a:solidFill>
                  <a:schemeClr val="dk2"/>
                </a:solidFill>
              </a:rPr>
              <a:t>d’icône</a:t>
            </a:r>
            <a:r>
              <a:rPr lang="en-US">
                <a:solidFill>
                  <a:schemeClr val="dk2"/>
                </a:solidFill>
              </a:rPr>
              <a:t> </a:t>
            </a:r>
            <a:r>
              <a:rPr lang="en-US" err="1">
                <a:solidFill>
                  <a:schemeClr val="dk2"/>
                </a:solidFill>
              </a:rPr>
              <a:t>Minspeak</a:t>
            </a:r>
            <a:r>
              <a:rPr lang="en-US">
                <a:solidFill>
                  <a:schemeClr val="dk2"/>
                </a:solidFill>
              </a:rPr>
              <a:t>.</a:t>
            </a:r>
            <a:endParaRPr lang="en-US" sz="1400" i="0" u="none" strike="noStrike" cap="none">
              <a:solidFill>
                <a:schemeClr val="dk2"/>
              </a:solidFill>
              <a:latin typeface="Arial"/>
              <a:ea typeface="Arial"/>
              <a:cs typeface="Arial"/>
              <a:sym typeface="Arial"/>
            </a:endParaRPr>
          </a:p>
        </p:txBody>
      </p:sp>
      <p:sp>
        <p:nvSpPr>
          <p:cNvPr id="643" name="Google Shape;643;p58"/>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44</a:t>
            </a:fld>
            <a:endParaRPr sz="1000">
              <a:latin typeface="Helvetica Neue"/>
              <a:ea typeface="Helvetica Neue"/>
              <a:cs typeface="Helvetica Neue"/>
              <a:sym typeface="Helvetica Neue"/>
            </a:endParaRPr>
          </a:p>
        </p:txBody>
      </p:sp>
      <p:sp>
        <p:nvSpPr>
          <p:cNvPr id="644" name="Google Shape;644;p58">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pic>
        <p:nvPicPr>
          <p:cNvPr id="650" name="Google Shape;650;p59" descr="Exemple d’écran BMW. Cet affichage a été utilisé par Lee Mehrlich."/>
          <p:cNvPicPr preferRelativeResize="0"/>
          <p:nvPr/>
        </p:nvPicPr>
        <p:blipFill rotWithShape="1">
          <a:blip r:embed="rId3">
            <a:alphaModFix/>
          </a:blip>
          <a:srcRect/>
          <a:stretch/>
        </p:blipFill>
        <p:spPr>
          <a:xfrm>
            <a:off x="618300" y="240750"/>
            <a:ext cx="6256802" cy="4692605"/>
          </a:xfrm>
          <a:prstGeom prst="rect">
            <a:avLst/>
          </a:prstGeom>
          <a:noFill/>
          <a:ln>
            <a:noFill/>
          </a:ln>
        </p:spPr>
      </p:pic>
      <p:sp>
        <p:nvSpPr>
          <p:cNvPr id="653" name="Google Shape;653;p59"/>
          <p:cNvSpPr txBox="1">
            <a:spLocks noGrp="1"/>
          </p:cNvSpPr>
          <p:nvPr>
            <p:ph type="title" idx="4294967295"/>
          </p:nvPr>
        </p:nvSpPr>
        <p:spPr>
          <a:xfrm>
            <a:off x="6993600" y="240750"/>
            <a:ext cx="1926300" cy="1262100"/>
          </a:xfrm>
          <a:prstGeom prst="rect">
            <a:avLst/>
          </a:prstGeom>
          <a:noFill/>
          <a:ln>
            <a:noFill/>
          </a:ln>
        </p:spPr>
        <p:txBody>
          <a:bodyPr spcFirstLastPara="1" wrap="square" lIns="91425" tIns="91425" rIns="91425" bIns="91425" anchor="t" anchorCtr="0">
            <a:spAutoFit/>
          </a:bodyPr>
          <a:lstStyle/>
          <a:p>
            <a:pPr lvl="0">
              <a:buClr>
                <a:srgbClr val="000000"/>
              </a:buClr>
              <a:buSzPts val="1400"/>
            </a:pPr>
            <a:r>
              <a:rPr lang="en-US" sz="1400" b="1">
                <a:solidFill>
                  <a:schemeClr val="dk2"/>
                </a:solidFill>
              </a:rPr>
              <a:t>Description de </a:t>
            </a:r>
            <a:r>
              <a:rPr lang="en-US" sz="1400" b="1" err="1">
                <a:solidFill>
                  <a:schemeClr val="dk2"/>
                </a:solidFill>
              </a:rPr>
              <a:t>l’image</a:t>
            </a:r>
            <a:r>
              <a:rPr lang="en-US" sz="1400" b="1">
                <a:solidFill>
                  <a:schemeClr val="dk2"/>
                </a:solidFill>
              </a:rPr>
              <a:t> : </a:t>
            </a:r>
            <a:r>
              <a:rPr lang="en-US" sz="1400" err="1">
                <a:solidFill>
                  <a:schemeClr val="dk2"/>
                </a:solidFill>
              </a:rPr>
              <a:t>Exemple</a:t>
            </a:r>
            <a:r>
              <a:rPr lang="en-US" sz="1400">
                <a:solidFill>
                  <a:schemeClr val="dk2"/>
                </a:solidFill>
              </a:rPr>
              <a:t> </a:t>
            </a:r>
            <a:r>
              <a:rPr lang="en-US" sz="1400" err="1">
                <a:solidFill>
                  <a:schemeClr val="dk2"/>
                </a:solidFill>
              </a:rPr>
              <a:t>d’écran</a:t>
            </a:r>
            <a:r>
              <a:rPr lang="en-US" sz="1400">
                <a:solidFill>
                  <a:schemeClr val="dk2"/>
                </a:solidFill>
              </a:rPr>
              <a:t> BMW. </a:t>
            </a:r>
            <a:r>
              <a:rPr lang="en-US" sz="1400" err="1">
                <a:solidFill>
                  <a:schemeClr val="dk2"/>
                </a:solidFill>
              </a:rPr>
              <a:t>Cet</a:t>
            </a:r>
            <a:r>
              <a:rPr lang="en-US" sz="1400">
                <a:solidFill>
                  <a:schemeClr val="dk2"/>
                </a:solidFill>
              </a:rPr>
              <a:t> </a:t>
            </a:r>
            <a:r>
              <a:rPr lang="en-US" sz="1400" err="1">
                <a:solidFill>
                  <a:schemeClr val="dk2"/>
                </a:solidFill>
              </a:rPr>
              <a:t>affichage</a:t>
            </a:r>
            <a:r>
              <a:rPr lang="en-US" sz="1400">
                <a:solidFill>
                  <a:schemeClr val="dk2"/>
                </a:solidFill>
              </a:rPr>
              <a:t> a </a:t>
            </a:r>
            <a:r>
              <a:rPr lang="en-US" sz="1400" err="1">
                <a:solidFill>
                  <a:schemeClr val="dk2"/>
                </a:solidFill>
              </a:rPr>
              <a:t>été</a:t>
            </a:r>
            <a:r>
              <a:rPr lang="en-US" sz="1400">
                <a:solidFill>
                  <a:schemeClr val="dk2"/>
                </a:solidFill>
              </a:rPr>
              <a:t> </a:t>
            </a:r>
            <a:r>
              <a:rPr lang="en-US" sz="1400" err="1">
                <a:solidFill>
                  <a:schemeClr val="dk2"/>
                </a:solidFill>
              </a:rPr>
              <a:t>utilisé</a:t>
            </a:r>
            <a:r>
              <a:rPr lang="en-US" sz="1400">
                <a:solidFill>
                  <a:schemeClr val="dk2"/>
                </a:solidFill>
              </a:rPr>
              <a:t> par Lee </a:t>
            </a:r>
            <a:r>
              <a:rPr lang="en-US" sz="1400" err="1">
                <a:solidFill>
                  <a:schemeClr val="dk2"/>
                </a:solidFill>
              </a:rPr>
              <a:t>Mehrlich</a:t>
            </a:r>
            <a:r>
              <a:rPr lang="en-US" sz="1400">
                <a:solidFill>
                  <a:schemeClr val="dk2"/>
                </a:solidFill>
              </a:rPr>
              <a:t>.</a:t>
            </a:r>
            <a:endParaRPr lang="en-US"/>
          </a:p>
        </p:txBody>
      </p:sp>
      <p:sp>
        <p:nvSpPr>
          <p:cNvPr id="651" name="Google Shape;651;p59"/>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45</a:t>
            </a:fld>
            <a:endParaRPr sz="1000">
              <a:latin typeface="Helvetica Neue"/>
              <a:ea typeface="Helvetica Neue"/>
              <a:cs typeface="Helvetica Neue"/>
              <a:sym typeface="Helvetica Neue"/>
            </a:endParaRPr>
          </a:p>
        </p:txBody>
      </p:sp>
      <p:sp>
        <p:nvSpPr>
          <p:cNvPr id="652" name="Google Shape;652;p59">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 name="Google Shape;87;p17">
            <a:extLst>
              <a:ext uri="{FF2B5EF4-FFF2-40B4-BE49-F238E27FC236}">
                <a16:creationId xmlns:a16="http://schemas.microsoft.com/office/drawing/2014/main" id="{764C802E-5491-71EE-C5A0-E2EBFF6247C8}"/>
              </a:ext>
            </a:extLst>
          </p:cNvPr>
          <p:cNvSpPr txBox="1">
            <a:spLocks noGrp="1"/>
          </p:cNvSpPr>
          <p:nvPr>
            <p:ph type="title" idx="4294967295"/>
          </p:nvPr>
        </p:nvSpPr>
        <p:spPr>
          <a:xfrm>
            <a:off x="381000" y="374460"/>
            <a:ext cx="6808714" cy="73863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buSzPts val="7200"/>
              <a:defRPr/>
            </a:pPr>
            <a:r>
              <a:rPr lang="en-US" sz="3600" b="1">
                <a:solidFill>
                  <a:schemeClr val="tx1"/>
                </a:solidFill>
                <a:latin typeface="Helvetica Neue"/>
                <a:sym typeface="Helvetica Neue"/>
              </a:rPr>
              <a:t>Question n° 3</a:t>
            </a:r>
            <a:endParaRPr kumimoji="0" lang="en-US" sz="3600" b="0" i="0" u="none" strike="noStrike" kern="0" cap="none" spc="0" normalizeH="0" baseline="0" noProof="0">
              <a:ln>
                <a:noFill/>
              </a:ln>
              <a:solidFill>
                <a:schemeClr val="tx1"/>
              </a:solidFill>
              <a:effectLst/>
              <a:uLnTx/>
              <a:uFillTx/>
              <a:ea typeface="Arial"/>
              <a:cs typeface="Arial"/>
              <a:sym typeface="Arial"/>
            </a:endParaRPr>
          </a:p>
        </p:txBody>
      </p:sp>
      <p:sp>
        <p:nvSpPr>
          <p:cNvPr id="7" name="Google Shape;88;p17">
            <a:extLst>
              <a:ext uri="{FF2B5EF4-FFF2-40B4-BE49-F238E27FC236}">
                <a16:creationId xmlns:a16="http://schemas.microsoft.com/office/drawing/2014/main" id="{2169A579-F676-C57C-1ECE-0E3E6457660B}"/>
              </a:ext>
              <a:ext uri="{C183D7F6-B498-43B3-948B-1728B52AA6E4}">
                <adec:decorative xmlns:adec="http://schemas.microsoft.com/office/drawing/2017/decorative" val="1"/>
              </a:ext>
            </a:extLst>
          </p:cNvPr>
          <p:cNvSpPr/>
          <p:nvPr/>
        </p:nvSpPr>
        <p:spPr>
          <a:xfrm rot="5400000">
            <a:off x="1514775" y="48989"/>
            <a:ext cx="30900" cy="2097307"/>
          </a:xfrm>
          <a:prstGeom prst="rect">
            <a:avLst/>
          </a:prstGeom>
          <a:solidFill>
            <a:srgbClr val="F5B30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9" name="Google Shape;86;p17">
            <a:extLst>
              <a:ext uri="{FF2B5EF4-FFF2-40B4-BE49-F238E27FC236}">
                <a16:creationId xmlns:a16="http://schemas.microsoft.com/office/drawing/2014/main" id="{BE58836D-FD0F-75FE-694B-D2EF932F18F4}"/>
              </a:ext>
            </a:extLst>
          </p:cNvPr>
          <p:cNvSpPr txBox="1"/>
          <p:nvPr/>
        </p:nvSpPr>
        <p:spPr>
          <a:xfrm>
            <a:off x="481192" y="1435393"/>
            <a:ext cx="6598750" cy="2400627"/>
          </a:xfrm>
          <a:prstGeom prst="rect">
            <a:avLst/>
          </a:prstGeom>
          <a:noFill/>
          <a:ln>
            <a:noFill/>
          </a:ln>
        </p:spPr>
        <p:txBody>
          <a:bodyPr spcFirstLastPara="1" wrap="square" lIns="91425" tIns="91425" rIns="91425" bIns="91425" anchor="t" anchorCtr="0">
            <a:spAutoFit/>
          </a:bodyPr>
          <a:lstStyle/>
          <a:p>
            <a:pPr>
              <a:lnSpc>
                <a:spcPct val="150000"/>
              </a:lnSpc>
            </a:pPr>
            <a:r>
              <a:rPr lang="en-US" sz="2400">
                <a:solidFill>
                  <a:schemeClr val="dk2"/>
                </a:solidFill>
                <a:latin typeface="Helvetica Neue"/>
                <a:ea typeface="Helvetica Neue"/>
                <a:cs typeface="Helvetica Neue"/>
                <a:sym typeface="Helvetica Neue"/>
              </a:rPr>
              <a:t>Y a-t-il des </a:t>
            </a:r>
            <a:r>
              <a:rPr lang="en-US" sz="2400" err="1">
                <a:solidFill>
                  <a:schemeClr val="dk2"/>
                </a:solidFill>
                <a:latin typeface="Helvetica Neue"/>
                <a:ea typeface="Helvetica Neue"/>
                <a:cs typeface="Helvetica Neue"/>
                <a:sym typeface="Helvetica Neue"/>
              </a:rPr>
              <a:t>avancées</a:t>
            </a:r>
            <a:r>
              <a:rPr lang="en-US" sz="2400">
                <a:solidFill>
                  <a:schemeClr val="dk2"/>
                </a:solidFill>
                <a:latin typeface="Helvetica Neue"/>
                <a:ea typeface="Helvetica Neue"/>
                <a:cs typeface="Helvetica Neue"/>
                <a:sym typeface="Helvetica Neue"/>
              </a:rPr>
              <a:t> dans Bliss dans </a:t>
            </a:r>
            <a:r>
              <a:rPr lang="en-US" sz="2400" err="1">
                <a:solidFill>
                  <a:schemeClr val="dk2"/>
                </a:solidFill>
                <a:latin typeface="Helvetica Neue"/>
                <a:ea typeface="Helvetica Neue"/>
                <a:cs typeface="Helvetica Neue"/>
                <a:sym typeface="Helvetica Neue"/>
              </a:rPr>
              <a:t>différentes</a:t>
            </a:r>
            <a:r>
              <a:rPr lang="en-US" sz="2400">
                <a:solidFill>
                  <a:schemeClr val="dk2"/>
                </a:solidFill>
                <a:latin typeface="Helvetica Neue"/>
                <a:ea typeface="Helvetica Neue"/>
                <a:cs typeface="Helvetica Neue"/>
                <a:sym typeface="Helvetica Neue"/>
              </a:rPr>
              <a:t> parties du monde que </a:t>
            </a:r>
            <a:r>
              <a:rPr lang="en-US" sz="2400" err="1">
                <a:solidFill>
                  <a:schemeClr val="dk2"/>
                </a:solidFill>
                <a:latin typeface="Helvetica Neue"/>
                <a:ea typeface="Helvetica Neue"/>
                <a:cs typeface="Helvetica Neue"/>
                <a:sym typeface="Helvetica Neue"/>
              </a:rPr>
              <a:t>vous</a:t>
            </a:r>
            <a:r>
              <a:rPr lang="en-US" sz="2400">
                <a:solidFill>
                  <a:schemeClr val="dk2"/>
                </a:solidFill>
                <a:latin typeface="Helvetica Neue"/>
                <a:ea typeface="Helvetica Neue"/>
                <a:cs typeface="Helvetica Neue"/>
                <a:sym typeface="Helvetica Neue"/>
              </a:rPr>
              <a:t> </a:t>
            </a:r>
            <a:r>
              <a:rPr lang="en-US" sz="2400" err="1">
                <a:solidFill>
                  <a:schemeClr val="dk2"/>
                </a:solidFill>
                <a:latin typeface="Helvetica Neue"/>
                <a:ea typeface="Helvetica Neue"/>
                <a:cs typeface="Helvetica Neue"/>
                <a:sym typeface="Helvetica Neue"/>
              </a:rPr>
              <a:t>aimeriez</a:t>
            </a:r>
            <a:r>
              <a:rPr lang="en-US" sz="2400">
                <a:solidFill>
                  <a:schemeClr val="dk2"/>
                </a:solidFill>
                <a:latin typeface="Helvetica Neue"/>
                <a:ea typeface="Helvetica Neue"/>
                <a:cs typeface="Helvetica Neue"/>
                <a:sym typeface="Helvetica Neue"/>
              </a:rPr>
              <a:t> </a:t>
            </a:r>
            <a:r>
              <a:rPr lang="en-US" sz="2400" err="1">
                <a:solidFill>
                  <a:schemeClr val="dk2"/>
                </a:solidFill>
                <a:latin typeface="Helvetica Neue"/>
                <a:ea typeface="Helvetica Neue"/>
                <a:cs typeface="Helvetica Neue"/>
                <a:sym typeface="Helvetica Neue"/>
              </a:rPr>
              <a:t>souligner</a:t>
            </a:r>
            <a:r>
              <a:rPr lang="en-US" sz="2400">
                <a:solidFill>
                  <a:schemeClr val="dk2"/>
                </a:solidFill>
                <a:latin typeface="Helvetica Neue"/>
                <a:ea typeface="Helvetica Neue"/>
                <a:cs typeface="Helvetica Neue"/>
                <a:sym typeface="Helvetica Neue"/>
              </a:rPr>
              <a:t> ? Et </a:t>
            </a:r>
            <a:r>
              <a:rPr lang="en-US" sz="2400" err="1">
                <a:solidFill>
                  <a:schemeClr val="dk2"/>
                </a:solidFill>
                <a:latin typeface="Helvetica Neue"/>
                <a:ea typeface="Helvetica Neue"/>
                <a:cs typeface="Helvetica Neue"/>
                <a:sym typeface="Helvetica Neue"/>
              </a:rPr>
              <a:t>quel</a:t>
            </a:r>
            <a:r>
              <a:rPr lang="en-US" sz="2400">
                <a:solidFill>
                  <a:schemeClr val="dk2"/>
                </a:solidFill>
                <a:latin typeface="Helvetica Neue"/>
                <a:ea typeface="Helvetica Neue"/>
                <a:cs typeface="Helvetica Neue"/>
                <a:sym typeface="Helvetica Neue"/>
              </a:rPr>
              <a:t> </a:t>
            </a:r>
            <a:r>
              <a:rPr lang="en-US" sz="2400" err="1">
                <a:solidFill>
                  <a:schemeClr val="dk2"/>
                </a:solidFill>
                <a:latin typeface="Helvetica Neue"/>
                <a:ea typeface="Helvetica Neue"/>
                <a:cs typeface="Helvetica Neue"/>
                <a:sym typeface="Helvetica Neue"/>
              </a:rPr>
              <a:t>est</a:t>
            </a:r>
            <a:r>
              <a:rPr lang="en-US" sz="2400">
                <a:solidFill>
                  <a:schemeClr val="dk2"/>
                </a:solidFill>
                <a:latin typeface="Helvetica Neue"/>
                <a:ea typeface="Helvetica Neue"/>
                <a:cs typeface="Helvetica Neue"/>
                <a:sym typeface="Helvetica Neue"/>
              </a:rPr>
              <a:t> </a:t>
            </a:r>
            <a:r>
              <a:rPr lang="en-US" sz="2400" err="1">
                <a:solidFill>
                  <a:schemeClr val="dk2"/>
                </a:solidFill>
                <a:latin typeface="Helvetica Neue"/>
                <a:ea typeface="Helvetica Neue"/>
                <a:cs typeface="Helvetica Neue"/>
                <a:sym typeface="Helvetica Neue"/>
              </a:rPr>
              <a:t>l’état</a:t>
            </a:r>
            <a:r>
              <a:rPr lang="en-US" sz="2400">
                <a:solidFill>
                  <a:schemeClr val="dk2"/>
                </a:solidFill>
                <a:latin typeface="Helvetica Neue"/>
                <a:ea typeface="Helvetica Neue"/>
                <a:cs typeface="Helvetica Neue"/>
                <a:sym typeface="Helvetica Neue"/>
              </a:rPr>
              <a:t> </a:t>
            </a:r>
            <a:r>
              <a:rPr lang="en-US" sz="2400" err="1">
                <a:solidFill>
                  <a:schemeClr val="dk2"/>
                </a:solidFill>
                <a:latin typeface="Helvetica Neue"/>
                <a:ea typeface="Helvetica Neue"/>
                <a:cs typeface="Helvetica Neue"/>
                <a:sym typeface="Helvetica Neue"/>
              </a:rPr>
              <a:t>actuel</a:t>
            </a:r>
            <a:r>
              <a:rPr lang="en-US" sz="2400">
                <a:solidFill>
                  <a:schemeClr val="dk2"/>
                </a:solidFill>
                <a:latin typeface="Helvetica Neue"/>
                <a:ea typeface="Helvetica Neue"/>
                <a:cs typeface="Helvetica Neue"/>
                <a:sym typeface="Helvetica Neue"/>
              </a:rPr>
              <a:t> de Bliss au Canada ?</a:t>
            </a:r>
          </a:p>
        </p:txBody>
      </p:sp>
      <p:sp>
        <p:nvSpPr>
          <p:cNvPr id="669" name="Google Shape;669;p61"/>
          <p:cNvSpPr txBox="1">
            <a:spLocks/>
          </p:cNvSpPr>
          <p:nvPr/>
        </p:nvSpPr>
        <p:spPr>
          <a:xfrm>
            <a:off x="8377238" y="4549775"/>
            <a:ext cx="309562" cy="307975"/>
          </a:xfrm>
          <a:prstGeom prst="rect">
            <a:avLst/>
          </a:prstGeom>
          <a:noFill/>
          <a:ln>
            <a:noFill/>
            <a:prstDash/>
          </a:ln>
          <a:effectLst/>
        </p:spPr>
        <p:txBody>
          <a:bodyPr rot="0" spcFirstLastPara="1" vertOverflow="overflow" horzOverflow="overflow" vert="horz" wrap="square" lIns="45700" tIns="45700" rIns="45700" bIns="4570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smtClean="0">
                <a:ln>
                  <a:noFill/>
                </a:ln>
                <a:solidFill>
                  <a:schemeClr val="dk2"/>
                </a:solidFill>
                <a:effectLst/>
                <a:uLnTx/>
                <a:uFillTx/>
                <a:latin typeface="Helvetica Neue"/>
                <a:ea typeface="Helvetica Neue"/>
                <a:cs typeface="Helvetica Neue"/>
                <a:sym typeface="Helvetica Neue"/>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46</a:t>
            </a:fld>
            <a:endParaRPr kumimoji="0" lang="en-US" sz="1000" b="0" i="0" u="none" strike="noStrike" kern="0" cap="none" spc="0" normalizeH="0" baseline="0" noProof="0">
              <a:ln>
                <a:noFill/>
              </a:ln>
              <a:solidFill>
                <a:schemeClr val="dk2"/>
              </a:solidFill>
              <a:effectLst/>
              <a:uLnTx/>
              <a:uFillTx/>
              <a:latin typeface="Helvetica Neue"/>
              <a:ea typeface="Helvetica Neue"/>
              <a:cs typeface="Helvetica Neue"/>
              <a:sym typeface="Helvetica Neue"/>
            </a:endParaRPr>
          </a:p>
        </p:txBody>
      </p:sp>
      <p:sp>
        <p:nvSpPr>
          <p:cNvPr id="670" name="Google Shape;670;p61">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81" name="Google Shape;681;p62"/>
          <p:cNvSpPr txBox="1">
            <a:spLocks noGrp="1"/>
          </p:cNvSpPr>
          <p:nvPr>
            <p:ph type="title" idx="4294967295"/>
          </p:nvPr>
        </p:nvSpPr>
        <p:spPr>
          <a:xfrm>
            <a:off x="464527" y="437975"/>
            <a:ext cx="4643400" cy="369300"/>
          </a:xfrm>
          <a:prstGeom prst="rect">
            <a:avLst/>
          </a:prstGeom>
          <a:noFill/>
          <a:ln>
            <a:noFill/>
          </a:ln>
        </p:spPr>
        <p:txBody>
          <a:bodyPr spcFirstLastPara="1" wrap="square" lIns="45700" tIns="45700" rIns="45700" bIns="45700" anchor="ctr" anchorCtr="0">
            <a:spAutoFit/>
          </a:bodyPr>
          <a:lstStyle/>
          <a:p>
            <a:pPr lvl="0">
              <a:buClr>
                <a:srgbClr val="000000"/>
              </a:buClr>
              <a:buSzPts val="2500"/>
            </a:pPr>
            <a:r>
              <a:rPr lang="en-US" sz="1800" b="1">
                <a:solidFill>
                  <a:srgbClr val="000000"/>
                </a:solidFill>
                <a:latin typeface="Helvetica Neue"/>
                <a:ea typeface="Helvetica Neue"/>
                <a:cs typeface="Helvetica Neue"/>
                <a:sym typeface="Helvetica Neue"/>
              </a:rPr>
              <a:t>La </a:t>
            </a:r>
            <a:r>
              <a:rPr lang="en-US" sz="1800" b="1" err="1">
                <a:solidFill>
                  <a:srgbClr val="000000"/>
                </a:solidFill>
                <a:latin typeface="Helvetica Neue"/>
                <a:ea typeface="Helvetica Neue"/>
                <a:cs typeface="Helvetica Neue"/>
                <a:sym typeface="Helvetica Neue"/>
              </a:rPr>
              <a:t>capacité</a:t>
            </a:r>
            <a:r>
              <a:rPr lang="en-US" sz="1800" b="1">
                <a:solidFill>
                  <a:srgbClr val="000000"/>
                </a:solidFill>
                <a:latin typeface="Helvetica Neue"/>
                <a:ea typeface="Helvetica Neue"/>
                <a:cs typeface="Helvetica Neue"/>
                <a:sym typeface="Helvetica Neue"/>
              </a:rPr>
              <a:t> unique de </a:t>
            </a:r>
            <a:r>
              <a:rPr lang="en-US" sz="1800" b="1" err="1">
                <a:solidFill>
                  <a:srgbClr val="000000"/>
                </a:solidFill>
                <a:latin typeface="Helvetica Neue"/>
                <a:ea typeface="Helvetica Neue"/>
                <a:cs typeface="Helvetica Neue"/>
                <a:sym typeface="Helvetica Neue"/>
              </a:rPr>
              <a:t>Blissymbolics</a:t>
            </a:r>
            <a:endParaRPr lang="en-US"/>
          </a:p>
        </p:txBody>
      </p:sp>
      <p:sp>
        <p:nvSpPr>
          <p:cNvPr id="679" name="Google Shape;679;p62"/>
          <p:cNvSpPr txBox="1"/>
          <p:nvPr/>
        </p:nvSpPr>
        <p:spPr>
          <a:xfrm>
            <a:off x="464516" y="954338"/>
            <a:ext cx="4687500" cy="923289"/>
          </a:xfrm>
          <a:prstGeom prst="rect">
            <a:avLst/>
          </a:prstGeom>
          <a:noFill/>
          <a:ln>
            <a:noFill/>
          </a:ln>
        </p:spPr>
        <p:txBody>
          <a:bodyPr spcFirstLastPara="1" wrap="square" lIns="45700" tIns="45700" rIns="45700" bIns="45700" anchor="t" anchorCtr="0">
            <a:spAutoFit/>
          </a:bodyPr>
          <a:lstStyle/>
          <a:p>
            <a:pPr lvl="0">
              <a:buSzPts val="2800"/>
            </a:pPr>
            <a:r>
              <a:rPr lang="en-US" sz="1800" b="1" err="1">
                <a:latin typeface="Helvetica Neue"/>
                <a:ea typeface="Helvetica Neue"/>
                <a:cs typeface="Helvetica Neue"/>
                <a:sym typeface="Helvetica Neue"/>
              </a:rPr>
              <a:t>Commencez</a:t>
            </a:r>
            <a:r>
              <a:rPr lang="en-US" sz="1800" b="1">
                <a:latin typeface="Helvetica Neue"/>
                <a:ea typeface="Helvetica Neue"/>
                <a:cs typeface="Helvetica Neue"/>
                <a:sym typeface="Helvetica Neue"/>
              </a:rPr>
              <a:t> par la communication Et </a:t>
            </a:r>
            <a:r>
              <a:rPr lang="en-US" sz="1800" b="1" err="1">
                <a:latin typeface="Helvetica Neue"/>
                <a:ea typeface="Helvetica Neue"/>
                <a:cs typeface="Helvetica Neue"/>
                <a:sym typeface="Helvetica Neue"/>
              </a:rPr>
              <a:t>vous</a:t>
            </a:r>
            <a:r>
              <a:rPr lang="en-US" sz="1800" b="1">
                <a:latin typeface="Helvetica Neue"/>
                <a:ea typeface="Helvetica Neue"/>
                <a:cs typeface="Helvetica Neue"/>
                <a:sym typeface="Helvetica Neue"/>
              </a:rPr>
              <a:t> </a:t>
            </a:r>
            <a:r>
              <a:rPr lang="en-US" sz="1800" b="1" err="1">
                <a:latin typeface="Helvetica Neue"/>
                <a:ea typeface="Helvetica Neue"/>
                <a:cs typeface="Helvetica Neue"/>
                <a:sym typeface="Helvetica Neue"/>
              </a:rPr>
              <a:t>obtenez</a:t>
            </a:r>
            <a:r>
              <a:rPr lang="en-US" sz="1800" b="1">
                <a:latin typeface="Helvetica Neue"/>
                <a:ea typeface="Helvetica Neue"/>
                <a:cs typeface="Helvetica Neue"/>
                <a:sym typeface="Helvetica Neue"/>
              </a:rPr>
              <a:t> un </a:t>
            </a:r>
            <a:r>
              <a:rPr lang="en-US" sz="1800" b="1" err="1">
                <a:latin typeface="Helvetica Neue"/>
                <a:ea typeface="Helvetica Neue"/>
                <a:cs typeface="Helvetica Neue"/>
                <a:sym typeface="Helvetica Neue"/>
              </a:rPr>
              <a:t>soutien</a:t>
            </a:r>
            <a:r>
              <a:rPr lang="en-US" sz="1800" b="1">
                <a:latin typeface="Helvetica Neue"/>
                <a:ea typeface="Helvetica Neue"/>
                <a:cs typeface="Helvetica Neue"/>
                <a:sym typeface="Helvetica Neue"/>
              </a:rPr>
              <a:t> </a:t>
            </a:r>
            <a:r>
              <a:rPr lang="en-US" sz="1800" b="1" err="1">
                <a:latin typeface="Helvetica Neue"/>
                <a:ea typeface="Helvetica Neue"/>
                <a:cs typeface="Helvetica Neue"/>
                <a:sym typeface="Helvetica Neue"/>
              </a:rPr>
              <a:t>supplémentaire</a:t>
            </a:r>
            <a:r>
              <a:rPr lang="en-US" sz="1800" b="1">
                <a:latin typeface="Helvetica Neue"/>
                <a:ea typeface="Helvetica Neue"/>
                <a:cs typeface="Helvetica Neue"/>
                <a:sym typeface="Helvetica Neue"/>
              </a:rPr>
              <a:t> pour :</a:t>
            </a:r>
            <a:endParaRPr lang="en-US" sz="1800" b="0" i="0" u="none" strike="noStrike" cap="none">
              <a:solidFill>
                <a:srgbClr val="F5B301"/>
              </a:solidFill>
              <a:latin typeface="Helvetica Neue"/>
              <a:ea typeface="Helvetica Neue"/>
              <a:cs typeface="Helvetica Neue"/>
              <a:sym typeface="Helvetica Neue"/>
            </a:endParaRPr>
          </a:p>
        </p:txBody>
      </p:sp>
      <p:sp>
        <p:nvSpPr>
          <p:cNvPr id="680" name="Google Shape;680;p62"/>
          <p:cNvSpPr txBox="1"/>
          <p:nvPr/>
        </p:nvSpPr>
        <p:spPr>
          <a:xfrm>
            <a:off x="464516" y="1884945"/>
            <a:ext cx="4075500" cy="1754286"/>
          </a:xfrm>
          <a:prstGeom prst="rect">
            <a:avLst/>
          </a:prstGeom>
          <a:noFill/>
          <a:ln>
            <a:noFill/>
          </a:ln>
        </p:spPr>
        <p:txBody>
          <a:bodyPr spcFirstLastPara="1" wrap="square" lIns="45700" tIns="45700" rIns="45700" bIns="45700" anchor="t" anchorCtr="0">
            <a:spAutoFit/>
          </a:bodyPr>
          <a:lstStyle/>
          <a:p>
            <a:pPr marL="457200" lvl="0" indent="-342900">
              <a:lnSpc>
                <a:spcPct val="200000"/>
              </a:lnSpc>
              <a:buClr>
                <a:schemeClr val="dk1"/>
              </a:buClr>
              <a:buSzPts val="1800"/>
              <a:buFont typeface="Helvetica Neue"/>
              <a:buChar char="●"/>
            </a:pPr>
            <a:r>
              <a:rPr lang="en-US" sz="1800" b="1" err="1">
                <a:solidFill>
                  <a:schemeClr val="dk1"/>
                </a:solidFill>
                <a:latin typeface="Helvetica Neue"/>
                <a:ea typeface="Helvetica Neue"/>
                <a:cs typeface="Helvetica Neue"/>
                <a:sym typeface="Helvetica Neue"/>
              </a:rPr>
              <a:t>Développement</a:t>
            </a:r>
            <a:r>
              <a:rPr lang="en-US" sz="1800" b="1">
                <a:solidFill>
                  <a:schemeClr val="dk1"/>
                </a:solidFill>
                <a:latin typeface="Helvetica Neue"/>
                <a:ea typeface="Helvetica Neue"/>
                <a:cs typeface="Helvetica Neue"/>
                <a:sym typeface="Helvetica Neue"/>
              </a:rPr>
              <a:t> du </a:t>
            </a:r>
            <a:r>
              <a:rPr lang="en-US" sz="1800" b="1" err="1">
                <a:solidFill>
                  <a:schemeClr val="dk1"/>
                </a:solidFill>
                <a:latin typeface="Helvetica Neue"/>
                <a:ea typeface="Helvetica Neue"/>
                <a:cs typeface="Helvetica Neue"/>
                <a:sym typeface="Helvetica Neue"/>
              </a:rPr>
              <a:t>langage</a:t>
            </a:r>
            <a:r>
              <a:rPr lang="en-US" sz="1800" b="1">
                <a:solidFill>
                  <a:schemeClr val="dk1"/>
                </a:solidFill>
                <a:latin typeface="Helvetica Neue"/>
                <a:ea typeface="Helvetica Neue"/>
                <a:cs typeface="Helvetica Neue"/>
                <a:sym typeface="Helvetica Neue"/>
              </a:rPr>
              <a:t>
</a:t>
            </a:r>
            <a:r>
              <a:rPr lang="en-US" sz="1800" b="1" err="1">
                <a:solidFill>
                  <a:schemeClr val="dk1"/>
                </a:solidFill>
                <a:latin typeface="Helvetica Neue"/>
                <a:ea typeface="Helvetica Neue"/>
                <a:cs typeface="Helvetica Neue"/>
                <a:sym typeface="Helvetica Neue"/>
              </a:rPr>
              <a:t>Développement</a:t>
            </a:r>
            <a:r>
              <a:rPr lang="en-US" sz="1800" b="1">
                <a:solidFill>
                  <a:schemeClr val="dk1"/>
                </a:solidFill>
                <a:latin typeface="Helvetica Neue"/>
                <a:ea typeface="Helvetica Neue"/>
                <a:cs typeface="Helvetica Neue"/>
                <a:sym typeface="Helvetica Neue"/>
              </a:rPr>
              <a:t> </a:t>
            </a:r>
            <a:r>
              <a:rPr lang="en-US" sz="1800" b="1" err="1">
                <a:solidFill>
                  <a:schemeClr val="dk1"/>
                </a:solidFill>
                <a:latin typeface="Helvetica Neue"/>
                <a:ea typeface="Helvetica Neue"/>
                <a:cs typeface="Helvetica Neue"/>
                <a:sym typeface="Helvetica Neue"/>
              </a:rPr>
              <a:t>cognitif</a:t>
            </a:r>
            <a:r>
              <a:rPr lang="en-US" sz="1800" b="1">
                <a:solidFill>
                  <a:schemeClr val="dk1"/>
                </a:solidFill>
                <a:latin typeface="Helvetica Neue"/>
                <a:ea typeface="Helvetica Neue"/>
                <a:cs typeface="Helvetica Neue"/>
                <a:sym typeface="Helvetica Neue"/>
              </a:rPr>
              <a:t>
Acquisition de </a:t>
            </a:r>
            <a:r>
              <a:rPr lang="en-US" sz="1800" b="1" err="1">
                <a:solidFill>
                  <a:schemeClr val="dk1"/>
                </a:solidFill>
                <a:latin typeface="Helvetica Neue"/>
                <a:ea typeface="Helvetica Neue"/>
                <a:cs typeface="Helvetica Neue"/>
                <a:sym typeface="Helvetica Neue"/>
              </a:rPr>
              <a:t>l’alphabétisation</a:t>
            </a:r>
            <a:endParaRPr lang="en-US" sz="1800" b="1" i="0" u="none" strike="noStrike" cap="none">
              <a:solidFill>
                <a:schemeClr val="dk1"/>
              </a:solidFill>
              <a:latin typeface="Helvetica Neue"/>
              <a:ea typeface="Helvetica Neue"/>
              <a:cs typeface="Helvetica Neue"/>
              <a:sym typeface="Helvetica Neue"/>
            </a:endParaRPr>
          </a:p>
        </p:txBody>
      </p:sp>
      <p:sp>
        <p:nvSpPr>
          <p:cNvPr id="682" name="Google Shape;682;p62"/>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47</a:t>
            </a:fld>
            <a:endParaRPr sz="1000">
              <a:latin typeface="Helvetica Neue"/>
              <a:ea typeface="Helvetica Neue"/>
              <a:cs typeface="Helvetica Neue"/>
              <a:sym typeface="Helvetica Neue"/>
            </a:endParaRPr>
          </a:p>
        </p:txBody>
      </p:sp>
      <p:sp>
        <p:nvSpPr>
          <p:cNvPr id="683" name="Google Shape;683;p62">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pic>
        <p:nvPicPr>
          <p:cNvPr id="688" name="Google Shape;688;p63" descr="Thèse de doctorat de Shirley McNaughton (1998)."/>
          <p:cNvPicPr preferRelativeResize="0"/>
          <p:nvPr/>
        </p:nvPicPr>
        <p:blipFill rotWithShape="1">
          <a:blip r:embed="rId3">
            <a:alphaModFix/>
          </a:blip>
          <a:srcRect/>
          <a:stretch/>
        </p:blipFill>
        <p:spPr>
          <a:xfrm>
            <a:off x="618310" y="0"/>
            <a:ext cx="4041322" cy="5143501"/>
          </a:xfrm>
          <a:prstGeom prst="rect">
            <a:avLst/>
          </a:prstGeom>
          <a:noFill/>
          <a:ln>
            <a:noFill/>
          </a:ln>
        </p:spPr>
      </p:pic>
      <p:sp>
        <p:nvSpPr>
          <p:cNvPr id="691" name="Google Shape;691;p63"/>
          <p:cNvSpPr txBox="1">
            <a:spLocks noGrp="1"/>
          </p:cNvSpPr>
          <p:nvPr>
            <p:ph type="title" idx="4294967295"/>
          </p:nvPr>
        </p:nvSpPr>
        <p:spPr>
          <a:xfrm>
            <a:off x="4903824" y="313975"/>
            <a:ext cx="3372425" cy="615523"/>
          </a:xfrm>
          <a:prstGeom prst="rect">
            <a:avLst/>
          </a:prstGeom>
          <a:noFill/>
          <a:ln>
            <a:noFill/>
          </a:ln>
        </p:spPr>
        <p:txBody>
          <a:bodyPr spcFirstLastPara="1" wrap="square" lIns="91425" tIns="91425" rIns="91425" bIns="91425" anchor="t" anchorCtr="0">
            <a:spAutoFit/>
          </a:bodyPr>
          <a:lstStyle/>
          <a:p>
            <a:pPr lvl="0">
              <a:buClr>
                <a:srgbClr val="000000"/>
              </a:buClr>
              <a:buSzPts val="1400"/>
            </a:pPr>
            <a:r>
              <a:rPr lang="en-US" sz="1400" b="1">
                <a:solidFill>
                  <a:schemeClr val="dk2"/>
                </a:solidFill>
              </a:rPr>
              <a:t>Description de </a:t>
            </a:r>
            <a:r>
              <a:rPr lang="en-US" sz="1400" b="1" err="1">
                <a:solidFill>
                  <a:schemeClr val="dk2"/>
                </a:solidFill>
              </a:rPr>
              <a:t>l’image</a:t>
            </a:r>
            <a:r>
              <a:rPr lang="en-US" sz="1400" b="1">
                <a:solidFill>
                  <a:schemeClr val="dk2"/>
                </a:solidFill>
              </a:rPr>
              <a:t> : </a:t>
            </a:r>
            <a:r>
              <a:rPr lang="en-US" sz="1400" err="1">
                <a:solidFill>
                  <a:schemeClr val="dk2"/>
                </a:solidFill>
              </a:rPr>
              <a:t>Thèse</a:t>
            </a:r>
            <a:r>
              <a:rPr lang="en-US" sz="1400">
                <a:solidFill>
                  <a:schemeClr val="dk2"/>
                </a:solidFill>
              </a:rPr>
              <a:t> de </a:t>
            </a:r>
            <a:r>
              <a:rPr lang="en-US" sz="1400" err="1">
                <a:solidFill>
                  <a:schemeClr val="dk2"/>
                </a:solidFill>
              </a:rPr>
              <a:t>doctorat</a:t>
            </a:r>
            <a:r>
              <a:rPr lang="en-US" sz="1400">
                <a:solidFill>
                  <a:schemeClr val="dk2"/>
                </a:solidFill>
              </a:rPr>
              <a:t> de Shirley McNaughton (1998).</a:t>
            </a:r>
            <a:endParaRPr lang="en-US"/>
          </a:p>
        </p:txBody>
      </p:sp>
      <p:sp>
        <p:nvSpPr>
          <p:cNvPr id="689" name="Google Shape;689;p63"/>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48</a:t>
            </a:fld>
            <a:endParaRPr sz="1000">
              <a:latin typeface="Helvetica Neue"/>
              <a:ea typeface="Helvetica Neue"/>
              <a:cs typeface="Helvetica Neue"/>
              <a:sym typeface="Helvetica Neue"/>
            </a:endParaRPr>
          </a:p>
        </p:txBody>
      </p:sp>
      <p:sp>
        <p:nvSpPr>
          <p:cNvPr id="690" name="Google Shape;690;p63">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pic>
        <p:nvPicPr>
          <p:cNvPr id="696" name="Google Shape;696;p64" descr="La dédicace de la thèse de doctorat de Shirley."/>
          <p:cNvPicPr preferRelativeResize="0"/>
          <p:nvPr/>
        </p:nvPicPr>
        <p:blipFill rotWithShape="1">
          <a:blip r:embed="rId3">
            <a:alphaModFix/>
          </a:blip>
          <a:srcRect l="1655" r="1481"/>
          <a:stretch/>
        </p:blipFill>
        <p:spPr>
          <a:xfrm>
            <a:off x="618300" y="0"/>
            <a:ext cx="5134725" cy="5143500"/>
          </a:xfrm>
          <a:prstGeom prst="rect">
            <a:avLst/>
          </a:prstGeom>
          <a:noFill/>
          <a:ln>
            <a:noFill/>
          </a:ln>
        </p:spPr>
      </p:pic>
      <p:sp>
        <p:nvSpPr>
          <p:cNvPr id="699" name="Google Shape;699;p64"/>
          <p:cNvSpPr txBox="1">
            <a:spLocks noGrp="1"/>
          </p:cNvSpPr>
          <p:nvPr>
            <p:ph type="title" idx="4294967295"/>
          </p:nvPr>
        </p:nvSpPr>
        <p:spPr>
          <a:xfrm>
            <a:off x="5903399" y="303525"/>
            <a:ext cx="2783325" cy="830966"/>
          </a:xfrm>
          <a:prstGeom prst="rect">
            <a:avLst/>
          </a:prstGeom>
          <a:noFill/>
          <a:ln>
            <a:noFill/>
          </a:ln>
        </p:spPr>
        <p:txBody>
          <a:bodyPr spcFirstLastPara="1" wrap="square" lIns="91425" tIns="91425" rIns="91425" bIns="91425" anchor="t" anchorCtr="0">
            <a:spAutoFit/>
          </a:bodyPr>
          <a:lstStyle/>
          <a:p>
            <a:pPr lvl="0">
              <a:buClr>
                <a:srgbClr val="000000"/>
              </a:buClr>
              <a:buSzPts val="1400"/>
            </a:pPr>
            <a:r>
              <a:rPr lang="en-US" sz="1400" b="1">
                <a:solidFill>
                  <a:schemeClr val="dk2"/>
                </a:solidFill>
              </a:rPr>
              <a:t>Description de </a:t>
            </a:r>
            <a:r>
              <a:rPr lang="en-US" sz="1400" b="1" err="1">
                <a:solidFill>
                  <a:schemeClr val="dk2"/>
                </a:solidFill>
              </a:rPr>
              <a:t>l’image</a:t>
            </a:r>
            <a:r>
              <a:rPr lang="en-US" sz="1400" b="1">
                <a:solidFill>
                  <a:schemeClr val="dk2"/>
                </a:solidFill>
              </a:rPr>
              <a:t> :</a:t>
            </a:r>
            <a:br>
              <a:rPr lang="en-US" sz="1400" b="1">
                <a:solidFill>
                  <a:schemeClr val="dk2"/>
                </a:solidFill>
              </a:rPr>
            </a:br>
            <a:r>
              <a:rPr lang="en-US" sz="1400">
                <a:solidFill>
                  <a:schemeClr val="dk2"/>
                </a:solidFill>
              </a:rPr>
              <a:t>La </a:t>
            </a:r>
            <a:r>
              <a:rPr lang="en-US" sz="1400" err="1">
                <a:solidFill>
                  <a:schemeClr val="dk2"/>
                </a:solidFill>
              </a:rPr>
              <a:t>dédicace</a:t>
            </a:r>
            <a:r>
              <a:rPr lang="en-US" sz="1400">
                <a:solidFill>
                  <a:schemeClr val="dk2"/>
                </a:solidFill>
              </a:rPr>
              <a:t> de la </a:t>
            </a:r>
            <a:r>
              <a:rPr lang="en-US" sz="1400" err="1">
                <a:solidFill>
                  <a:schemeClr val="dk2"/>
                </a:solidFill>
              </a:rPr>
              <a:t>thèse</a:t>
            </a:r>
            <a:r>
              <a:rPr lang="en-US" sz="1400">
                <a:solidFill>
                  <a:schemeClr val="dk2"/>
                </a:solidFill>
              </a:rPr>
              <a:t> de </a:t>
            </a:r>
            <a:r>
              <a:rPr lang="en-US" sz="1400" err="1">
                <a:solidFill>
                  <a:schemeClr val="dk2"/>
                </a:solidFill>
              </a:rPr>
              <a:t>doctorat</a:t>
            </a:r>
            <a:r>
              <a:rPr lang="en-US" sz="1400">
                <a:solidFill>
                  <a:schemeClr val="dk2"/>
                </a:solidFill>
              </a:rPr>
              <a:t> de Shirley.</a:t>
            </a:r>
            <a:endParaRPr lang="en-US"/>
          </a:p>
        </p:txBody>
      </p:sp>
      <p:sp>
        <p:nvSpPr>
          <p:cNvPr id="697" name="Google Shape;697;p64"/>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49</a:t>
            </a:fld>
            <a:endParaRPr sz="1000">
              <a:latin typeface="Helvetica Neue"/>
              <a:ea typeface="Helvetica Neue"/>
              <a:cs typeface="Helvetica Neue"/>
              <a:sym typeface="Helvetica Neue"/>
            </a:endParaRPr>
          </a:p>
        </p:txBody>
      </p:sp>
      <p:sp>
        <p:nvSpPr>
          <p:cNvPr id="698" name="Google Shape;698;p64">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2" name="Title 1">
            <a:extLst>
              <a:ext uri="{FF2B5EF4-FFF2-40B4-BE49-F238E27FC236}">
                <a16:creationId xmlns:a16="http://schemas.microsoft.com/office/drawing/2014/main" id="{679C15E9-A626-02C8-0CE2-E640E07056E5}"/>
              </a:ext>
            </a:extLst>
          </p:cNvPr>
          <p:cNvSpPr txBox="1">
            <a:spLocks noGrp="1"/>
          </p:cNvSpPr>
          <p:nvPr>
            <p:ph type="title" idx="4294967295"/>
          </p:nvPr>
        </p:nvSpPr>
        <p:spPr>
          <a:xfrm>
            <a:off x="468488" y="208191"/>
            <a:ext cx="5630162" cy="4770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buClr>
                <a:srgbClr val="000000"/>
              </a:buClr>
              <a:buSzTx/>
              <a:defRPr/>
            </a:pPr>
            <a:r>
              <a:rPr lang="en-CA" sz="2500" b="1" err="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Enseignement</a:t>
            </a:r>
            <a:r>
              <a:rPr lang="en-CA" sz="2500" b="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r>
              <a:rPr lang="en-CA" sz="2500" b="1" err="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à</a:t>
            </a:r>
            <a:r>
              <a:rPr lang="en-CA" sz="2500" b="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r>
              <a:rPr lang="en-CA" sz="2500" b="1" err="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Blissymbols</a:t>
            </a:r>
            <a:endParaRPr kumimoji="0" lang="en-CA" sz="2500" b="1" i="0" u="none" strike="noStrike" kern="0" cap="none" spc="0" normalizeH="0" baseline="0" noProof="0">
              <a:ln>
                <a:noFill/>
              </a:ln>
              <a:solidFill>
                <a:srgbClr val="000000"/>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endParaRPr>
          </a:p>
        </p:txBody>
      </p:sp>
      <p:pic>
        <p:nvPicPr>
          <p:cNvPr id="704" name="Google Shape;704;p65" descr="Titre d’un livre, « English Bliss words » par Louis Alberts"/>
          <p:cNvPicPr preferRelativeResize="0"/>
          <p:nvPr/>
        </p:nvPicPr>
        <p:blipFill rotWithShape="1">
          <a:blip r:embed="rId3">
            <a:alphaModFix/>
          </a:blip>
          <a:srcRect b="46991"/>
          <a:stretch/>
        </p:blipFill>
        <p:spPr>
          <a:xfrm>
            <a:off x="468489" y="973563"/>
            <a:ext cx="4413799" cy="1141150"/>
          </a:xfrm>
          <a:prstGeom prst="rect">
            <a:avLst/>
          </a:prstGeom>
          <a:noFill/>
          <a:ln>
            <a:noFill/>
          </a:ln>
        </p:spPr>
      </p:pic>
      <p:pic>
        <p:nvPicPr>
          <p:cNvPr id="706" name="Google Shape;706;p65" descr="L’image montre blissymbols qui lisent - C’est ma famille."/>
          <p:cNvPicPr preferRelativeResize="0"/>
          <p:nvPr/>
        </p:nvPicPr>
        <p:blipFill rotWithShape="1">
          <a:blip r:embed="rId4">
            <a:alphaModFix/>
          </a:blip>
          <a:srcRect b="2477"/>
          <a:stretch/>
        </p:blipFill>
        <p:spPr>
          <a:xfrm>
            <a:off x="468489" y="2305066"/>
            <a:ext cx="1661506" cy="2533258"/>
          </a:xfrm>
          <a:prstGeom prst="rect">
            <a:avLst/>
          </a:prstGeom>
          <a:noFill/>
          <a:ln>
            <a:noFill/>
          </a:ln>
        </p:spPr>
      </p:pic>
      <p:pic>
        <p:nvPicPr>
          <p:cNvPr id="705" name="Google Shape;705;p65" descr="L’image montre des blissymbols pour tous les membres de la famille avec des dessins de chaque membre de la famille."/>
          <p:cNvPicPr preferRelativeResize="0"/>
          <p:nvPr/>
        </p:nvPicPr>
        <p:blipFill rotWithShape="1">
          <a:blip r:embed="rId5">
            <a:alphaModFix/>
          </a:blip>
          <a:srcRect t="35544"/>
          <a:stretch/>
        </p:blipFill>
        <p:spPr>
          <a:xfrm>
            <a:off x="2160518" y="2851484"/>
            <a:ext cx="4153925" cy="1765493"/>
          </a:xfrm>
          <a:prstGeom prst="rect">
            <a:avLst/>
          </a:prstGeom>
          <a:noFill/>
          <a:ln>
            <a:noFill/>
          </a:ln>
        </p:spPr>
      </p:pic>
      <p:pic>
        <p:nvPicPr>
          <p:cNvPr id="4" name="Google Shape;705;p65" descr="L’image montre des blissymbols pour tous les membres de la famille avec des dessins de chaque membre de la famille.">
            <a:extLst>
              <a:ext uri="{FF2B5EF4-FFF2-40B4-BE49-F238E27FC236}">
                <a16:creationId xmlns:a16="http://schemas.microsoft.com/office/drawing/2014/main" id="{18E55E32-BA8A-4115-504F-C80F3AB78847}"/>
              </a:ext>
            </a:extLst>
          </p:cNvPr>
          <p:cNvPicPr preferRelativeResize="0"/>
          <p:nvPr/>
        </p:nvPicPr>
        <p:blipFill rotWithShape="1">
          <a:blip r:embed="rId5">
            <a:alphaModFix/>
          </a:blip>
          <a:srcRect t="2505" b="66588"/>
          <a:stretch/>
        </p:blipFill>
        <p:spPr>
          <a:xfrm>
            <a:off x="2129995" y="2306293"/>
            <a:ext cx="4153925" cy="846550"/>
          </a:xfrm>
          <a:prstGeom prst="rect">
            <a:avLst/>
          </a:prstGeom>
          <a:noFill/>
          <a:ln>
            <a:noFill/>
          </a:ln>
        </p:spPr>
      </p:pic>
      <p:sp>
        <p:nvSpPr>
          <p:cNvPr id="707" name="Google Shape;707;p65"/>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50</a:t>
            </a:fld>
            <a:endParaRPr sz="1000">
              <a:latin typeface="Helvetica Neue"/>
              <a:ea typeface="Helvetica Neue"/>
              <a:cs typeface="Helvetica Neue"/>
              <a:sym typeface="Helvetica Neue"/>
            </a:endParaRPr>
          </a:p>
        </p:txBody>
      </p:sp>
      <p:sp>
        <p:nvSpPr>
          <p:cNvPr id="708" name="Google Shape;708;p65">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8" name="Google Shape;718;p66"/>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lvl="0">
              <a:buSzPct val="111111"/>
            </a:pPr>
            <a:r>
              <a:rPr lang="en-US" b="1" err="1">
                <a:solidFill>
                  <a:schemeClr val="tx1"/>
                </a:solidFill>
                <a:latin typeface="Helvetica Neue"/>
                <a:ea typeface="Helvetica Neue"/>
                <a:cs typeface="Helvetica Neue"/>
                <a:sym typeface="Helvetica Neue"/>
              </a:rPr>
              <a:t>Caractéristiques</a:t>
            </a:r>
            <a:r>
              <a:rPr lang="en-US" b="1">
                <a:solidFill>
                  <a:schemeClr val="tx1"/>
                </a:solidFill>
                <a:latin typeface="Helvetica Neue"/>
                <a:ea typeface="Helvetica Neue"/>
                <a:cs typeface="Helvetica Neue"/>
                <a:sym typeface="Helvetica Neue"/>
              </a:rPr>
              <a:t> </a:t>
            </a:r>
            <a:r>
              <a:rPr lang="en-US" b="1" err="1">
                <a:solidFill>
                  <a:schemeClr val="tx1"/>
                </a:solidFill>
                <a:latin typeface="Helvetica Neue"/>
                <a:ea typeface="Helvetica Neue"/>
                <a:cs typeface="Helvetica Neue"/>
                <a:sym typeface="Helvetica Neue"/>
              </a:rPr>
              <a:t>précieuses</a:t>
            </a:r>
            <a:r>
              <a:rPr lang="en-US" b="1">
                <a:solidFill>
                  <a:schemeClr val="tx1"/>
                </a:solidFill>
                <a:latin typeface="Helvetica Neue"/>
                <a:ea typeface="Helvetica Neue"/>
                <a:cs typeface="Helvetica Neue"/>
                <a:sym typeface="Helvetica Neue"/>
              </a:rPr>
              <a:t> de </a:t>
            </a:r>
            <a:r>
              <a:rPr lang="en-US" b="1" err="1">
                <a:solidFill>
                  <a:schemeClr val="tx1"/>
                </a:solidFill>
                <a:latin typeface="Helvetica Neue"/>
                <a:ea typeface="Helvetica Neue"/>
                <a:cs typeface="Helvetica Neue"/>
                <a:sym typeface="Helvetica Neue"/>
              </a:rPr>
              <a:t>Blissymbolics</a:t>
            </a:r>
            <a:endParaRPr lang="en-US">
              <a:solidFill>
                <a:schemeClr val="tx1"/>
              </a:solidFill>
              <a:latin typeface="Helvetica Neue"/>
              <a:ea typeface="Helvetica Neue"/>
              <a:cs typeface="Helvetica Neue"/>
              <a:sym typeface="Helvetica Neue"/>
            </a:endParaRPr>
          </a:p>
        </p:txBody>
      </p:sp>
      <p:sp>
        <p:nvSpPr>
          <p:cNvPr id="714" name="Google Shape;714;p66"/>
          <p:cNvSpPr txBox="1"/>
          <p:nvPr/>
        </p:nvSpPr>
        <p:spPr>
          <a:xfrm>
            <a:off x="449975" y="1031624"/>
            <a:ext cx="7354500" cy="1733768"/>
          </a:xfrm>
          <a:prstGeom prst="rect">
            <a:avLst/>
          </a:prstGeom>
          <a:noFill/>
          <a:ln>
            <a:noFill/>
          </a:ln>
        </p:spPr>
        <p:txBody>
          <a:bodyPr spcFirstLastPara="1" wrap="square" lIns="45700" tIns="45700" rIns="45700" bIns="45700" anchor="ctr" anchorCtr="0">
            <a:spAutoFit/>
          </a:bodyPr>
          <a:lstStyle/>
          <a:p>
            <a:pPr lvl="0">
              <a:buSzPts val="2500"/>
            </a:pPr>
            <a:r>
              <a:rPr lang="en-US" sz="1800" b="1" u="sng">
                <a:latin typeface="Helvetica Neue"/>
                <a:ea typeface="Helvetica Neue"/>
                <a:cs typeface="Helvetica Neue"/>
                <a:sym typeface="Helvetica Neue"/>
              </a:rPr>
              <a:t>Deux </a:t>
            </a:r>
            <a:r>
              <a:rPr lang="en-US" sz="1800" b="1" u="sng" err="1">
                <a:latin typeface="Helvetica Neue"/>
                <a:ea typeface="Helvetica Neue"/>
                <a:cs typeface="Helvetica Neue"/>
                <a:sym typeface="Helvetica Neue"/>
              </a:rPr>
              <a:t>caractéristiques</a:t>
            </a:r>
            <a:r>
              <a:rPr lang="en-US" sz="1800" b="1" u="sng">
                <a:latin typeface="Helvetica Neue"/>
                <a:ea typeface="Helvetica Neue"/>
                <a:cs typeface="Helvetica Neue"/>
                <a:sym typeface="Helvetica Neue"/>
              </a:rPr>
              <a:t> </a:t>
            </a:r>
            <a:r>
              <a:rPr lang="en-US" sz="1800" b="1" u="sng" err="1">
                <a:latin typeface="Helvetica Neue"/>
                <a:ea typeface="Helvetica Neue"/>
                <a:cs typeface="Helvetica Neue"/>
                <a:sym typeface="Helvetica Neue"/>
              </a:rPr>
              <a:t>précieuses</a:t>
            </a:r>
            <a:r>
              <a:rPr lang="en-US" sz="1800" b="1" u="sng">
                <a:latin typeface="Helvetica Neue"/>
                <a:ea typeface="Helvetica Neue"/>
                <a:cs typeface="Helvetica Neue"/>
                <a:sym typeface="Helvetica Neue"/>
              </a:rPr>
              <a:t> de </a:t>
            </a:r>
            <a:r>
              <a:rPr lang="en-US" sz="1800" b="1" u="sng" err="1">
                <a:latin typeface="Helvetica Neue"/>
                <a:ea typeface="Helvetica Neue"/>
                <a:cs typeface="Helvetica Neue"/>
                <a:sym typeface="Helvetica Neue"/>
              </a:rPr>
              <a:t>Blissymbolics</a:t>
            </a:r>
            <a:r>
              <a:rPr lang="en-US" sz="1800" b="1" u="sng">
                <a:latin typeface="Helvetica Neue"/>
                <a:ea typeface="Helvetica Neue"/>
                <a:cs typeface="Helvetica Neue"/>
                <a:sym typeface="Helvetica Neue"/>
              </a:rPr>
              <a:t>. </a:t>
            </a:r>
          </a:p>
          <a:p>
            <a:pPr lvl="0">
              <a:buSzPts val="2500"/>
            </a:pPr>
            <a:r>
              <a:rPr lang="en-US" sz="1800">
                <a:latin typeface="Helvetica Neue"/>
                <a:ea typeface="Helvetica Neue"/>
                <a:cs typeface="Helvetica Neue"/>
                <a:sym typeface="Helvetica Neue"/>
              </a:rPr>
              <a:t>Pour </a:t>
            </a:r>
            <a:r>
              <a:rPr lang="en-US" sz="1800" err="1">
                <a:latin typeface="Helvetica Neue"/>
                <a:ea typeface="Helvetica Neue"/>
                <a:cs typeface="Helvetica Neue"/>
                <a:sym typeface="Helvetica Neue"/>
              </a:rPr>
              <a:t>l’utilisateur</a:t>
            </a:r>
            <a:r>
              <a:rPr lang="en-US" sz="1800">
                <a:latin typeface="Helvetica Neue"/>
                <a:ea typeface="Helvetica Neue"/>
                <a:cs typeface="Helvetica Neue"/>
                <a:sym typeface="Helvetica Neue"/>
              </a:rPr>
              <a:t> AAC :</a:t>
            </a:r>
            <a:endParaRPr lang="en-US" sz="1800" b="0" i="0" u="none" strike="noStrike" cap="none">
              <a:solidFill>
                <a:srgbClr val="000000"/>
              </a:solidFill>
              <a:latin typeface="Helvetica Neue"/>
              <a:ea typeface="Helvetica Neue"/>
              <a:cs typeface="Helvetica Neue"/>
              <a:sym typeface="Helvetica Neue"/>
            </a:endParaRPr>
          </a:p>
          <a:p>
            <a:pPr marL="457200" lvl="0" indent="-342900">
              <a:spcBef>
                <a:spcPts val="1000"/>
              </a:spcBef>
              <a:buSzPts val="1800"/>
              <a:buFont typeface="Helvetica Neue"/>
              <a:buAutoNum type="arabicPeriod"/>
            </a:pPr>
            <a:r>
              <a:rPr lang="en-US" sz="1800">
                <a:latin typeface="Helvetica Neue"/>
                <a:ea typeface="Helvetica Neue"/>
                <a:cs typeface="Helvetica Neue"/>
                <a:sym typeface="Helvetica Neue"/>
              </a:rPr>
              <a:t>Les mots bliss </a:t>
            </a:r>
            <a:r>
              <a:rPr lang="en-US" sz="1800" err="1">
                <a:latin typeface="Helvetica Neue"/>
                <a:ea typeface="Helvetica Neue"/>
                <a:cs typeface="Helvetica Neue"/>
                <a:sym typeface="Helvetica Neue"/>
              </a:rPr>
              <a:t>sont</a:t>
            </a:r>
            <a:r>
              <a:rPr lang="en-US" sz="1800">
                <a:latin typeface="Helvetica Neue"/>
                <a:ea typeface="Helvetica Neue"/>
                <a:cs typeface="Helvetica Neue"/>
                <a:sym typeface="Helvetica Neue"/>
              </a:rPr>
              <a:t> </a:t>
            </a:r>
            <a:r>
              <a:rPr lang="en-US" sz="1800" err="1">
                <a:latin typeface="Helvetica Neue"/>
                <a:ea typeface="Helvetica Neue"/>
                <a:cs typeface="Helvetica Neue"/>
                <a:sym typeface="Helvetica Neue"/>
              </a:rPr>
              <a:t>composés</a:t>
            </a:r>
            <a:r>
              <a:rPr lang="en-US" sz="1800">
                <a:latin typeface="Helvetica Neue"/>
                <a:ea typeface="Helvetica Neue"/>
                <a:cs typeface="Helvetica Neue"/>
                <a:sym typeface="Helvetica Neue"/>
              </a:rPr>
              <a:t> de </a:t>
            </a:r>
            <a:r>
              <a:rPr lang="en-US" sz="1800" err="1">
                <a:latin typeface="Helvetica Neue"/>
                <a:ea typeface="Helvetica Neue"/>
                <a:cs typeface="Helvetica Neue"/>
                <a:sym typeface="Helvetica Neue"/>
              </a:rPr>
              <a:t>caractères</a:t>
            </a:r>
            <a:r>
              <a:rPr lang="en-US" sz="1800">
                <a:latin typeface="Helvetica Neue"/>
                <a:ea typeface="Helvetica Neue"/>
                <a:cs typeface="Helvetica Neue"/>
                <a:sym typeface="Helvetica Neue"/>
              </a:rPr>
              <a:t> bliss </a:t>
            </a:r>
            <a:r>
              <a:rPr lang="en-US" sz="1800" err="1">
                <a:latin typeface="Helvetica Neue"/>
                <a:ea typeface="Helvetica Neue"/>
                <a:cs typeface="Helvetica Neue"/>
                <a:sym typeface="Helvetica Neue"/>
              </a:rPr>
              <a:t>sémantiques</a:t>
            </a:r>
            <a:r>
              <a:rPr lang="en-US" sz="1800">
                <a:latin typeface="Helvetica Neue"/>
                <a:ea typeface="Helvetica Neue"/>
                <a:cs typeface="Helvetica Neue"/>
                <a:sym typeface="Helvetica Neue"/>
              </a:rPr>
              <a:t>
Une </a:t>
            </a:r>
            <a:r>
              <a:rPr lang="en-US" sz="1800" err="1">
                <a:latin typeface="Helvetica Neue"/>
                <a:ea typeface="Helvetica Neue"/>
                <a:cs typeface="Helvetica Neue"/>
                <a:sym typeface="Helvetica Neue"/>
              </a:rPr>
              <a:t>gamme</a:t>
            </a:r>
            <a:r>
              <a:rPr lang="en-US" sz="1800">
                <a:latin typeface="Helvetica Neue"/>
                <a:ea typeface="Helvetica Neue"/>
                <a:cs typeface="Helvetica Neue"/>
                <a:sym typeface="Helvetica Neue"/>
              </a:rPr>
              <a:t> de </a:t>
            </a:r>
            <a:r>
              <a:rPr lang="en-US" sz="1800" err="1">
                <a:latin typeface="Helvetica Neue"/>
                <a:ea typeface="Helvetica Neue"/>
                <a:cs typeface="Helvetica Neue"/>
                <a:sym typeface="Helvetica Neue"/>
              </a:rPr>
              <a:t>stratégies</a:t>
            </a:r>
            <a:r>
              <a:rPr lang="en-US" sz="1800">
                <a:latin typeface="Helvetica Neue"/>
                <a:ea typeface="Helvetica Neue"/>
                <a:cs typeface="Helvetica Neue"/>
                <a:sym typeface="Helvetica Neue"/>
              </a:rPr>
              <a:t> </a:t>
            </a:r>
            <a:r>
              <a:rPr lang="en-US" sz="1800" err="1">
                <a:latin typeface="Helvetica Neue"/>
                <a:ea typeface="Helvetica Neue"/>
                <a:cs typeface="Helvetica Neue"/>
                <a:sym typeface="Helvetica Neue"/>
              </a:rPr>
              <a:t>peut</a:t>
            </a:r>
            <a:r>
              <a:rPr lang="en-US" sz="1800">
                <a:latin typeface="Helvetica Neue"/>
                <a:ea typeface="Helvetica Neue"/>
                <a:cs typeface="Helvetica Neue"/>
                <a:sym typeface="Helvetica Neue"/>
              </a:rPr>
              <a:t> </a:t>
            </a:r>
            <a:r>
              <a:rPr lang="en-US" sz="1800" err="1">
                <a:latin typeface="Helvetica Neue"/>
                <a:ea typeface="Helvetica Neue"/>
                <a:cs typeface="Helvetica Neue"/>
                <a:sym typeface="Helvetica Neue"/>
              </a:rPr>
              <a:t>être</a:t>
            </a:r>
            <a:r>
              <a:rPr lang="en-US" sz="1800">
                <a:latin typeface="Helvetica Neue"/>
                <a:ea typeface="Helvetica Neue"/>
                <a:cs typeface="Helvetica Neue"/>
                <a:sym typeface="Helvetica Neue"/>
              </a:rPr>
              <a:t> </a:t>
            </a:r>
            <a:r>
              <a:rPr lang="en-US" sz="1800" err="1">
                <a:latin typeface="Helvetica Neue"/>
                <a:ea typeface="Helvetica Neue"/>
                <a:cs typeface="Helvetica Neue"/>
                <a:sym typeface="Helvetica Neue"/>
              </a:rPr>
              <a:t>utilisée</a:t>
            </a:r>
            <a:r>
              <a:rPr lang="en-US" sz="1800">
                <a:latin typeface="Helvetica Neue"/>
                <a:ea typeface="Helvetica Neue"/>
                <a:cs typeface="Helvetica Neue"/>
                <a:sym typeface="Helvetica Neue"/>
              </a:rPr>
              <a:t> pour </a:t>
            </a:r>
            <a:r>
              <a:rPr lang="en-US" sz="1800" err="1">
                <a:latin typeface="Helvetica Neue"/>
                <a:ea typeface="Helvetica Neue"/>
                <a:cs typeface="Helvetica Neue"/>
                <a:sym typeface="Helvetica Neue"/>
              </a:rPr>
              <a:t>localiser</a:t>
            </a:r>
            <a:r>
              <a:rPr lang="en-US" sz="1800">
                <a:latin typeface="Helvetica Neue"/>
                <a:ea typeface="Helvetica Neue"/>
                <a:cs typeface="Helvetica Neue"/>
                <a:sym typeface="Helvetica Neue"/>
              </a:rPr>
              <a:t> et </a:t>
            </a:r>
            <a:r>
              <a:rPr lang="en-US" sz="1800" err="1">
                <a:latin typeface="Helvetica Neue"/>
                <a:ea typeface="Helvetica Neue"/>
                <a:cs typeface="Helvetica Neue"/>
                <a:sym typeface="Helvetica Neue"/>
              </a:rPr>
              <a:t>élargir</a:t>
            </a:r>
            <a:r>
              <a:rPr lang="en-US" sz="1800">
                <a:latin typeface="Helvetica Neue"/>
                <a:ea typeface="Helvetica Neue"/>
                <a:cs typeface="Helvetica Neue"/>
                <a:sym typeface="Helvetica Neue"/>
              </a:rPr>
              <a:t> le </a:t>
            </a:r>
            <a:r>
              <a:rPr lang="en-US" sz="1800" err="1">
                <a:latin typeface="Helvetica Neue"/>
                <a:ea typeface="Helvetica Neue"/>
                <a:cs typeface="Helvetica Neue"/>
                <a:sym typeface="Helvetica Neue"/>
              </a:rPr>
              <a:t>vocabulaire</a:t>
            </a:r>
            <a:endParaRPr lang="en-US" sz="1800" b="0" i="0" u="none" strike="noStrike" cap="none">
              <a:solidFill>
                <a:srgbClr val="000000"/>
              </a:solidFill>
              <a:latin typeface="Helvetica Neue"/>
              <a:ea typeface="Helvetica Neue"/>
              <a:cs typeface="Helvetica Neue"/>
              <a:sym typeface="Helvetica Neue"/>
            </a:endParaRPr>
          </a:p>
        </p:txBody>
      </p:sp>
      <p:sp>
        <p:nvSpPr>
          <p:cNvPr id="713" name="Google Shape;713;p66">
            <a:extLst>
              <a:ext uri="{C183D7F6-B498-43B3-948B-1728B52AA6E4}">
                <adec:decorative xmlns:adec="http://schemas.microsoft.com/office/drawing/2017/decorative" val="1"/>
              </a:ext>
            </a:extLst>
          </p:cNvPr>
          <p:cNvSpPr/>
          <p:nvPr/>
        </p:nvSpPr>
        <p:spPr>
          <a:xfrm>
            <a:off x="568508" y="3074758"/>
            <a:ext cx="7160160" cy="511200"/>
          </a:xfrm>
          <a:prstGeom prst="roundRect">
            <a:avLst>
              <a:gd name="adj" fmla="val 16667"/>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5" name="Google Shape;715;p66"/>
          <p:cNvSpPr txBox="1"/>
          <p:nvPr/>
        </p:nvSpPr>
        <p:spPr>
          <a:xfrm>
            <a:off x="696081" y="3128347"/>
            <a:ext cx="6905014" cy="415458"/>
          </a:xfrm>
          <a:prstGeom prst="rect">
            <a:avLst/>
          </a:prstGeom>
          <a:noFill/>
          <a:ln>
            <a:noFill/>
          </a:ln>
        </p:spPr>
        <p:txBody>
          <a:bodyPr spcFirstLastPara="1" wrap="square" lIns="45700" tIns="45700" rIns="45700" bIns="45700" anchor="ctr" anchorCtr="0">
            <a:spAutoFit/>
          </a:bodyPr>
          <a:lstStyle/>
          <a:p>
            <a:pPr lvl="0" algn="ctr">
              <a:buSzPts val="2500"/>
            </a:pPr>
            <a:r>
              <a:rPr lang="en-US" sz="2100" b="1">
                <a:solidFill>
                  <a:srgbClr val="313131"/>
                </a:solidFill>
                <a:latin typeface="Helvetica Neue"/>
                <a:ea typeface="Helvetica Neue"/>
                <a:cs typeface="Helvetica Neue"/>
                <a:sym typeface="Helvetica Neue"/>
              </a:rPr>
              <a:t>Donne </a:t>
            </a:r>
            <a:r>
              <a:rPr lang="en-US" sz="2100" b="1" err="1">
                <a:solidFill>
                  <a:srgbClr val="313131"/>
                </a:solidFill>
                <a:latin typeface="Helvetica Neue"/>
                <a:ea typeface="Helvetica Neue"/>
                <a:cs typeface="Helvetica Neue"/>
                <a:sym typeface="Helvetica Neue"/>
              </a:rPr>
              <a:t>à</a:t>
            </a:r>
            <a:r>
              <a:rPr lang="en-US" sz="2100" b="1">
                <a:solidFill>
                  <a:srgbClr val="313131"/>
                </a:solidFill>
                <a:latin typeface="Helvetica Neue"/>
                <a:ea typeface="Helvetica Neue"/>
                <a:cs typeface="Helvetica Neue"/>
                <a:sym typeface="Helvetica Neue"/>
              </a:rPr>
              <a:t> </a:t>
            </a:r>
            <a:r>
              <a:rPr lang="en-US" sz="2100" b="1" err="1">
                <a:solidFill>
                  <a:srgbClr val="313131"/>
                </a:solidFill>
                <a:latin typeface="Helvetica Neue"/>
                <a:ea typeface="Helvetica Neue"/>
                <a:cs typeface="Helvetica Neue"/>
                <a:sym typeface="Helvetica Neue"/>
              </a:rPr>
              <a:t>l’AAC</a:t>
            </a:r>
            <a:r>
              <a:rPr lang="en-US" sz="2100" b="1">
                <a:solidFill>
                  <a:srgbClr val="313131"/>
                </a:solidFill>
                <a:latin typeface="Helvetica Neue"/>
                <a:ea typeface="Helvetica Neue"/>
                <a:cs typeface="Helvetica Neue"/>
                <a:sym typeface="Helvetica Neue"/>
              </a:rPr>
              <a:t> le </a:t>
            </a:r>
            <a:r>
              <a:rPr lang="en-US" sz="2100" b="1" err="1">
                <a:solidFill>
                  <a:srgbClr val="313131"/>
                </a:solidFill>
                <a:latin typeface="Helvetica Neue"/>
                <a:ea typeface="Helvetica Neue"/>
                <a:cs typeface="Helvetica Neue"/>
                <a:sym typeface="Helvetica Neue"/>
              </a:rPr>
              <a:t>contrôle</a:t>
            </a:r>
            <a:r>
              <a:rPr lang="en-US" sz="2100" b="1">
                <a:solidFill>
                  <a:srgbClr val="313131"/>
                </a:solidFill>
                <a:latin typeface="Helvetica Neue"/>
                <a:ea typeface="Helvetica Neue"/>
                <a:cs typeface="Helvetica Neue"/>
                <a:sym typeface="Helvetica Neue"/>
              </a:rPr>
              <a:t> de </a:t>
            </a:r>
            <a:r>
              <a:rPr lang="en-US" sz="2100" b="1" err="1">
                <a:solidFill>
                  <a:srgbClr val="313131"/>
                </a:solidFill>
                <a:latin typeface="Helvetica Neue"/>
                <a:ea typeface="Helvetica Neue"/>
                <a:cs typeface="Helvetica Neue"/>
                <a:sym typeface="Helvetica Neue"/>
              </a:rPr>
              <a:t>l’utilisateur</a:t>
            </a:r>
            <a:r>
              <a:rPr lang="en-US" sz="2100" b="1">
                <a:solidFill>
                  <a:srgbClr val="313131"/>
                </a:solidFill>
                <a:latin typeface="Helvetica Neue"/>
                <a:ea typeface="Helvetica Neue"/>
                <a:cs typeface="Helvetica Neue"/>
                <a:sym typeface="Helvetica Neue"/>
              </a:rPr>
              <a:t> &amp; </a:t>
            </a:r>
            <a:r>
              <a:rPr lang="en-US" sz="2100" b="1" err="1">
                <a:solidFill>
                  <a:srgbClr val="313131"/>
                </a:solidFill>
                <a:latin typeface="Helvetica Neue"/>
                <a:ea typeface="Helvetica Neue"/>
                <a:cs typeface="Helvetica Neue"/>
                <a:sym typeface="Helvetica Neue"/>
              </a:rPr>
              <a:t>l’agence</a:t>
            </a:r>
            <a:r>
              <a:rPr lang="en-US" sz="2100" b="1">
                <a:solidFill>
                  <a:srgbClr val="313131"/>
                </a:solidFill>
                <a:latin typeface="Helvetica Neue"/>
                <a:ea typeface="Helvetica Neue"/>
                <a:cs typeface="Helvetica Neue"/>
                <a:sym typeface="Helvetica Neue"/>
              </a:rPr>
              <a:t> !</a:t>
            </a:r>
            <a:endParaRPr lang="en-US" sz="2100" b="1" i="0" u="none" strike="noStrike" cap="none">
              <a:solidFill>
                <a:srgbClr val="313131"/>
              </a:solidFill>
              <a:latin typeface="Helvetica Neue"/>
              <a:ea typeface="Helvetica Neue"/>
              <a:cs typeface="Helvetica Neue"/>
              <a:sym typeface="Helvetica Neue"/>
            </a:endParaRPr>
          </a:p>
        </p:txBody>
      </p:sp>
      <p:sp>
        <p:nvSpPr>
          <p:cNvPr id="716" name="Google Shape;716;p66"/>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51</a:t>
            </a:fld>
            <a:endParaRPr sz="1000">
              <a:latin typeface="Helvetica Neue"/>
              <a:ea typeface="Helvetica Neue"/>
              <a:cs typeface="Helvetica Neue"/>
              <a:sym typeface="Helvetica Neue"/>
            </a:endParaRPr>
          </a:p>
        </p:txBody>
      </p:sp>
      <p:sp>
        <p:nvSpPr>
          <p:cNvPr id="717" name="Google Shape;717;p66">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2" name="Google Shape;723;p67">
            <a:extLst>
              <a:ext uri="{FF2B5EF4-FFF2-40B4-BE49-F238E27FC236}">
                <a16:creationId xmlns:a16="http://schemas.microsoft.com/office/drawing/2014/main" id="{1879D71B-AA90-0688-C8C4-E9400B320F28}"/>
              </a:ext>
            </a:extLst>
          </p:cNvPr>
          <p:cNvSpPr txBox="1">
            <a:spLocks noGrp="1"/>
          </p:cNvSpPr>
          <p:nvPr>
            <p:ph type="title" idx="4294967295"/>
          </p:nvPr>
        </p:nvSpPr>
        <p:spPr>
          <a:xfrm>
            <a:off x="667375" y="674745"/>
            <a:ext cx="7363500" cy="1200600"/>
          </a:xfrm>
          <a:prstGeom prst="rect">
            <a:avLst/>
          </a:prstGeom>
          <a:noFill/>
          <a:ln>
            <a:noFill/>
            <a:prstDash/>
          </a:ln>
          <a:effectLst/>
        </p:spPr>
        <p:txBody>
          <a:bodyPr rot="0" spcFirstLastPara="1" vertOverflow="overflow" horzOverflow="overflow" vert="horz" wrap="square" lIns="45700" tIns="45700" rIns="45700" bIns="45700" numCol="1" spcCol="0" rtlCol="0" fromWordArt="0" anchor="ctr"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lvl="0">
              <a:buClr>
                <a:srgbClr val="000000"/>
              </a:buClr>
              <a:buSzPts val="3100"/>
              <a:defRPr/>
            </a:pPr>
            <a:r>
              <a:rPr lang="en-US" sz="1800">
                <a:solidFill>
                  <a:srgbClr val="000000"/>
                </a:solidFill>
                <a:latin typeface="Helvetica Neue"/>
                <a:ea typeface="Helvetica Neue"/>
                <a:cs typeface="Helvetica Neue"/>
                <a:sym typeface="Helvetica Neue"/>
              </a:rPr>
              <a:t>Avec la </a:t>
            </a:r>
            <a:r>
              <a:rPr lang="en-US" sz="1800" err="1">
                <a:solidFill>
                  <a:srgbClr val="000000"/>
                </a:solidFill>
                <a:latin typeface="Helvetica Neue"/>
                <a:ea typeface="Helvetica Neue"/>
                <a:cs typeface="Helvetica Neue"/>
                <a:sym typeface="Helvetica Neue"/>
              </a:rPr>
              <a:t>maîtrise</a:t>
            </a:r>
            <a:r>
              <a:rPr lang="en-US" sz="1800">
                <a:solidFill>
                  <a:srgbClr val="000000"/>
                </a:solidFill>
                <a:latin typeface="Helvetica Neue"/>
                <a:ea typeface="Helvetica Neue"/>
                <a:cs typeface="Helvetica Neue"/>
                <a:sym typeface="Helvetica Neue"/>
              </a:rPr>
              <a:t> de la langue </a:t>
            </a:r>
            <a:r>
              <a:rPr lang="en-US" sz="1800" err="1">
                <a:solidFill>
                  <a:srgbClr val="000000"/>
                </a:solidFill>
                <a:latin typeface="Helvetica Neue"/>
                <a:ea typeface="Helvetica Neue"/>
                <a:cs typeface="Helvetica Neue"/>
                <a:sym typeface="Helvetica Neue"/>
              </a:rPr>
              <a:t>Blissymbolics</a:t>
            </a:r>
            <a:r>
              <a:rPr lang="en-US" sz="1800">
                <a:solidFill>
                  <a:srgbClr val="000000"/>
                </a:solidFill>
                <a:latin typeface="Helvetica Neue"/>
                <a:ea typeface="Helvetica Neue"/>
                <a:cs typeface="Helvetica Neue"/>
                <a:sym typeface="Helvetica Neue"/>
              </a:rPr>
              <a:t> dans son </a:t>
            </a:r>
            <a:r>
              <a:rPr lang="en-US" sz="1800" err="1">
                <a:solidFill>
                  <a:srgbClr val="000000"/>
                </a:solidFill>
                <a:latin typeface="Helvetica Neue"/>
                <a:ea typeface="Helvetica Neue"/>
                <a:cs typeface="Helvetica Neue"/>
                <a:sym typeface="Helvetica Neue"/>
              </a:rPr>
              <a:t>environnement</a:t>
            </a:r>
            <a:r>
              <a:rPr lang="en-US" sz="1800">
                <a:solidFill>
                  <a:srgbClr val="000000"/>
                </a:solidFill>
                <a:latin typeface="Helvetica Neue"/>
                <a:ea typeface="Helvetica Neue"/>
                <a:cs typeface="Helvetica Neue"/>
                <a:sym typeface="Helvetica Neue"/>
              </a:rPr>
              <a:t> de langue </a:t>
            </a:r>
            <a:r>
              <a:rPr lang="en-US" sz="1800" err="1">
                <a:solidFill>
                  <a:srgbClr val="000000"/>
                </a:solidFill>
                <a:latin typeface="Helvetica Neue"/>
                <a:ea typeface="Helvetica Neue"/>
                <a:cs typeface="Helvetica Neue"/>
                <a:sym typeface="Helvetica Neue"/>
              </a:rPr>
              <a:t>parlée</a:t>
            </a:r>
            <a:r>
              <a:rPr lang="en-US" sz="1800">
                <a:solidFill>
                  <a:srgbClr val="000000"/>
                </a:solidFill>
                <a:latin typeface="Helvetica Neue"/>
                <a:ea typeface="Helvetica Neue"/>
                <a:cs typeface="Helvetica Neue"/>
                <a:sym typeface="Helvetica Neue"/>
              </a:rPr>
              <a:t>, on </a:t>
            </a:r>
            <a:r>
              <a:rPr lang="en-US" sz="1800" err="1">
                <a:solidFill>
                  <a:srgbClr val="000000"/>
                </a:solidFill>
                <a:latin typeface="Helvetica Neue"/>
                <a:ea typeface="Helvetica Neue"/>
                <a:cs typeface="Helvetica Neue"/>
                <a:sym typeface="Helvetica Neue"/>
              </a:rPr>
              <a:t>gagne</a:t>
            </a:r>
            <a:r>
              <a:rPr lang="en-US" sz="1800">
                <a:solidFill>
                  <a:srgbClr val="000000"/>
                </a:solidFill>
                <a:latin typeface="Helvetica Neue"/>
                <a:ea typeface="Helvetica Neue"/>
                <a:cs typeface="Helvetica Neue"/>
                <a:sym typeface="Helvetica Neue"/>
              </a:rPr>
              <a:t> la base et </a:t>
            </a:r>
            <a:r>
              <a:rPr lang="en-US" sz="1800" err="1">
                <a:solidFill>
                  <a:srgbClr val="000000"/>
                </a:solidFill>
                <a:latin typeface="Helvetica Neue"/>
                <a:ea typeface="Helvetica Neue"/>
                <a:cs typeface="Helvetica Neue"/>
                <a:sym typeface="Helvetica Neue"/>
              </a:rPr>
              <a:t>l’occasion</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d’apprendre</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Blissymbolics</a:t>
            </a:r>
            <a:r>
              <a:rPr lang="en-US" sz="1800">
                <a:solidFill>
                  <a:srgbClr val="000000"/>
                </a:solidFill>
                <a:latin typeface="Helvetica Neue"/>
                <a:ea typeface="Helvetica Neue"/>
                <a:cs typeface="Helvetica Neue"/>
                <a:sym typeface="Helvetica Neue"/>
              </a:rPr>
              <a:t> international et de </a:t>
            </a:r>
            <a:r>
              <a:rPr lang="en-US" sz="1800" err="1">
                <a:solidFill>
                  <a:srgbClr val="000000"/>
                </a:solidFill>
                <a:latin typeface="Helvetica Neue"/>
                <a:ea typeface="Helvetica Neue"/>
                <a:cs typeface="Helvetica Neue"/>
                <a:sym typeface="Helvetica Neue"/>
              </a:rPr>
              <a:t>communiquer</a:t>
            </a:r>
            <a:r>
              <a:rPr lang="en-US" sz="1800">
                <a:solidFill>
                  <a:srgbClr val="000000"/>
                </a:solidFill>
                <a:latin typeface="Helvetica Neue"/>
                <a:ea typeface="Helvetica Neue"/>
                <a:cs typeface="Helvetica Neue"/>
                <a:sym typeface="Helvetica Neue"/>
              </a:rPr>
              <a:t> avec </a:t>
            </a:r>
            <a:r>
              <a:rPr lang="en-US" sz="1800" err="1">
                <a:solidFill>
                  <a:srgbClr val="000000"/>
                </a:solidFill>
                <a:latin typeface="Helvetica Neue"/>
                <a:ea typeface="Helvetica Neue"/>
                <a:cs typeface="Helvetica Neue"/>
                <a:sym typeface="Helvetica Neue"/>
              </a:rPr>
              <a:t>d’autres</a:t>
            </a:r>
            <a:r>
              <a:rPr lang="en-US" sz="1800">
                <a:solidFill>
                  <a:srgbClr val="000000"/>
                </a:solidFill>
                <a:latin typeface="Helvetica Neue"/>
                <a:ea typeface="Helvetica Neue"/>
                <a:cs typeface="Helvetica Neue"/>
                <a:sym typeface="Helvetica Neue"/>
              </a:rPr>
              <a:t> dans </a:t>
            </a:r>
            <a:r>
              <a:rPr lang="en-US" sz="1800" err="1">
                <a:solidFill>
                  <a:srgbClr val="000000"/>
                </a:solidFill>
                <a:latin typeface="Helvetica Neue"/>
                <a:ea typeface="Helvetica Neue"/>
                <a:cs typeface="Helvetica Neue"/>
                <a:sym typeface="Helvetica Neue"/>
              </a:rPr>
              <a:t>une</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communauté</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internationale</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d’utilisateurs</a:t>
            </a:r>
            <a:r>
              <a:rPr lang="en-US" sz="1800">
                <a:solidFill>
                  <a:srgbClr val="000000"/>
                </a:solidFill>
                <a:latin typeface="Helvetica Neue"/>
                <a:ea typeface="Helvetica Neue"/>
                <a:cs typeface="Helvetica Neue"/>
                <a:sym typeface="Helvetica Neue"/>
              </a:rPr>
              <a:t> de Bliss </a:t>
            </a:r>
            <a:r>
              <a:rPr lang="en-US" sz="1800" err="1">
                <a:solidFill>
                  <a:srgbClr val="000000"/>
                </a:solidFill>
                <a:latin typeface="Helvetica Neue"/>
                <a:ea typeface="Helvetica Neue"/>
                <a:cs typeface="Helvetica Neue"/>
                <a:sym typeface="Helvetica Neue"/>
              </a:rPr>
              <a:t>si</a:t>
            </a:r>
            <a:r>
              <a:rPr lang="en-US" sz="1800">
                <a:solidFill>
                  <a:srgbClr val="000000"/>
                </a:solidFill>
                <a:latin typeface="Helvetica Neue"/>
                <a:ea typeface="Helvetica Neue"/>
                <a:cs typeface="Helvetica Neue"/>
                <a:sym typeface="Helvetica Neue"/>
              </a:rPr>
              <a:t> </a:t>
            </a:r>
            <a:r>
              <a:rPr lang="en-US" sz="1800" err="1">
                <a:solidFill>
                  <a:srgbClr val="000000"/>
                </a:solidFill>
                <a:latin typeface="Helvetica Neue"/>
                <a:ea typeface="Helvetica Neue"/>
                <a:cs typeface="Helvetica Neue"/>
                <a:sym typeface="Helvetica Neue"/>
              </a:rPr>
              <a:t>l’on</a:t>
            </a:r>
            <a:r>
              <a:rPr lang="en-US" sz="1800">
                <a:solidFill>
                  <a:srgbClr val="000000"/>
                </a:solidFill>
                <a:latin typeface="Helvetica Neue"/>
                <a:ea typeface="Helvetica Neue"/>
                <a:cs typeface="Helvetica Neue"/>
                <a:sym typeface="Helvetica Neue"/>
              </a:rPr>
              <a:t> le </a:t>
            </a:r>
            <a:r>
              <a:rPr lang="en-US" sz="1800" err="1">
                <a:solidFill>
                  <a:srgbClr val="000000"/>
                </a:solidFill>
                <a:latin typeface="Helvetica Neue"/>
                <a:ea typeface="Helvetica Neue"/>
                <a:cs typeface="Helvetica Neue"/>
                <a:sym typeface="Helvetica Neue"/>
              </a:rPr>
              <a:t>souhaite</a:t>
            </a:r>
            <a:r>
              <a:rPr lang="en-US" sz="1800">
                <a:solidFill>
                  <a:srgbClr val="000000"/>
                </a:solidFill>
                <a:latin typeface="Helvetica Neue"/>
                <a:ea typeface="Helvetica Neue"/>
                <a:cs typeface="Helvetica Neue"/>
                <a:sym typeface="Helvetica Neue"/>
              </a:rPr>
              <a:t>.</a:t>
            </a:r>
            <a:endParaRPr kumimoji="0" lang="en-US" sz="1800" b="0"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
        <p:nvSpPr>
          <p:cNvPr id="725" name="Google Shape;725;p67"/>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52</a:t>
            </a:fld>
            <a:endParaRPr sz="1000">
              <a:latin typeface="Helvetica Neue"/>
              <a:ea typeface="Helvetica Neue"/>
              <a:cs typeface="Helvetica Neue"/>
              <a:sym typeface="Helvetica Neue"/>
            </a:endParaRPr>
          </a:p>
        </p:txBody>
      </p:sp>
      <p:sp>
        <p:nvSpPr>
          <p:cNvPr id="726" name="Decorative">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p68">
            <a:extLst>
              <a:ext uri="{C183D7F6-B498-43B3-948B-1728B52AA6E4}">
                <adec:decorative xmlns:adec="http://schemas.microsoft.com/office/drawing/2017/decorative" val="1"/>
              </a:ext>
            </a:extLst>
          </p:cNvPr>
          <p:cNvSpPr/>
          <p:nvPr/>
        </p:nvSpPr>
        <p:spPr>
          <a:xfrm>
            <a:off x="2655025" y="238899"/>
            <a:ext cx="5399400" cy="381900"/>
          </a:xfrm>
          <a:prstGeom prst="rect">
            <a:avLst/>
          </a:prstGeom>
          <a:noFill/>
          <a:ln w="1905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32" name="Google Shape;732;p68"/>
          <p:cNvSpPr txBox="1">
            <a:spLocks noGrp="1"/>
          </p:cNvSpPr>
          <p:nvPr>
            <p:ph type="title" idx="4294967295"/>
          </p:nvPr>
        </p:nvSpPr>
        <p:spPr>
          <a:xfrm>
            <a:off x="2655025" y="283741"/>
            <a:ext cx="5399399" cy="292200"/>
          </a:xfrm>
          <a:prstGeom prst="rect">
            <a:avLst/>
          </a:prstGeom>
          <a:noFill/>
          <a:ln>
            <a:noFill/>
          </a:ln>
        </p:spPr>
        <p:txBody>
          <a:bodyPr spcFirstLastPara="1" wrap="square" lIns="50800" tIns="50800" rIns="50800" bIns="50800" anchor="t" anchorCtr="0">
            <a:noAutofit/>
          </a:bodyPr>
          <a:lstStyle/>
          <a:p>
            <a:pPr algn="ctr">
              <a:buClr>
                <a:srgbClr val="000000"/>
              </a:buClr>
              <a:buSzPts val="1400"/>
            </a:pPr>
            <a:r>
              <a:rPr lang="en-US" sz="1800" b="1">
                <a:solidFill>
                  <a:schemeClr val="tx1"/>
                </a:solidFill>
                <a:latin typeface="Helvetica Neue"/>
                <a:ea typeface="Helvetica Neue"/>
                <a:cs typeface="Helvetica Neue"/>
                <a:sym typeface="Helvetica Neue"/>
              </a:rPr>
              <a:t>Conception pour communication Companion</a:t>
            </a:r>
            <a:endParaRPr lang="en-US" sz="1800" b="0" i="0" u="none" strike="noStrike" cap="none">
              <a:solidFill>
                <a:schemeClr val="tx1"/>
              </a:solidFill>
              <a:sym typeface="Arial"/>
            </a:endParaRPr>
          </a:p>
        </p:txBody>
      </p:sp>
      <p:grpSp>
        <p:nvGrpSpPr>
          <p:cNvPr id="734" name="Google Shape;734;p68" descr="Conception montrant Blissymbols en trois cercles. Le plus grand a trois cercles les uns sur les autres. Le nom « Kevin », le fils de Shirley, est écrit au milieu du plus petit cercle et des blissymbols sont placés autour du nom."/>
          <p:cNvGrpSpPr/>
          <p:nvPr/>
        </p:nvGrpSpPr>
        <p:grpSpPr>
          <a:xfrm>
            <a:off x="246600" y="399014"/>
            <a:ext cx="2343900" cy="4505586"/>
            <a:chOff x="246600" y="399014"/>
            <a:chExt cx="2343900" cy="4505586"/>
          </a:xfrm>
        </p:grpSpPr>
        <p:sp>
          <p:nvSpPr>
            <p:cNvPr id="735" name="Google Shape;735;p68"/>
            <p:cNvSpPr/>
            <p:nvPr/>
          </p:nvSpPr>
          <p:spPr>
            <a:xfrm>
              <a:off x="1013725" y="1429769"/>
              <a:ext cx="894300" cy="894300"/>
            </a:xfrm>
            <a:prstGeom prst="ellipse">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sng" strike="noStrike" cap="none">
                <a:solidFill>
                  <a:srgbClr val="000000"/>
                </a:solidFill>
                <a:latin typeface="Arial"/>
                <a:ea typeface="Arial"/>
                <a:cs typeface="Arial"/>
                <a:sym typeface="Arial"/>
              </a:endParaRPr>
            </a:p>
          </p:txBody>
        </p:sp>
        <p:sp>
          <p:nvSpPr>
            <p:cNvPr id="736" name="Google Shape;736;p68"/>
            <p:cNvSpPr/>
            <p:nvPr/>
          </p:nvSpPr>
          <p:spPr>
            <a:xfrm>
              <a:off x="1013702" y="399014"/>
              <a:ext cx="894300" cy="894300"/>
            </a:xfrm>
            <a:prstGeom prst="ellipse">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sng" strike="noStrike" cap="none">
                <a:solidFill>
                  <a:srgbClr val="000000"/>
                </a:solidFill>
                <a:latin typeface="Arial"/>
                <a:ea typeface="Arial"/>
                <a:cs typeface="Arial"/>
                <a:sym typeface="Arial"/>
              </a:endParaRPr>
            </a:p>
          </p:txBody>
        </p:sp>
        <p:pic>
          <p:nvPicPr>
            <p:cNvPr id="737" name="Google Shape;737;p68" descr="Image"/>
            <p:cNvPicPr preferRelativeResize="0"/>
            <p:nvPr/>
          </p:nvPicPr>
          <p:blipFill rotWithShape="1">
            <a:blip r:embed="rId3">
              <a:alphaModFix/>
            </a:blip>
            <a:srcRect/>
            <a:stretch/>
          </p:blipFill>
          <p:spPr>
            <a:xfrm>
              <a:off x="1209165" y="594474"/>
              <a:ext cx="503415" cy="503416"/>
            </a:xfrm>
            <a:prstGeom prst="rect">
              <a:avLst/>
            </a:prstGeom>
            <a:noFill/>
            <a:ln>
              <a:noFill/>
            </a:ln>
          </p:spPr>
        </p:pic>
        <p:pic>
          <p:nvPicPr>
            <p:cNvPr id="738" name="Google Shape;738;p68" descr="Image"/>
            <p:cNvPicPr preferRelativeResize="0"/>
            <p:nvPr/>
          </p:nvPicPr>
          <p:blipFill rotWithShape="1">
            <a:blip r:embed="rId4">
              <a:alphaModFix/>
            </a:blip>
            <a:srcRect/>
            <a:stretch/>
          </p:blipFill>
          <p:spPr>
            <a:xfrm>
              <a:off x="1209187" y="1576407"/>
              <a:ext cx="503405" cy="601058"/>
            </a:xfrm>
            <a:prstGeom prst="rect">
              <a:avLst/>
            </a:prstGeom>
            <a:noFill/>
            <a:ln>
              <a:noFill/>
            </a:ln>
          </p:spPr>
        </p:pic>
        <p:sp>
          <p:nvSpPr>
            <p:cNvPr id="739" name="Google Shape;739;p68"/>
            <p:cNvSpPr/>
            <p:nvPr/>
          </p:nvSpPr>
          <p:spPr>
            <a:xfrm>
              <a:off x="246600" y="2658200"/>
              <a:ext cx="2343900" cy="2246400"/>
            </a:xfrm>
            <a:prstGeom prst="ellipse">
              <a:avLst/>
            </a:prstGeom>
            <a:solidFill>
              <a:srgbClr val="FFD932"/>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40" name="Google Shape;740;p68"/>
            <p:cNvSpPr/>
            <p:nvPr/>
          </p:nvSpPr>
          <p:spPr>
            <a:xfrm>
              <a:off x="567191" y="2960334"/>
              <a:ext cx="1702800" cy="1642200"/>
            </a:xfrm>
            <a:prstGeom prst="ellipse">
              <a:avLst/>
            </a:prstGeom>
            <a:solidFill>
              <a:srgbClr val="73FDEA"/>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41" name="Google Shape;741;p68"/>
            <p:cNvSpPr/>
            <p:nvPr/>
          </p:nvSpPr>
          <p:spPr>
            <a:xfrm>
              <a:off x="1012734" y="3351765"/>
              <a:ext cx="811800" cy="801600"/>
            </a:xfrm>
            <a:prstGeom prst="ellipse">
              <a:avLst/>
            </a:prstGeom>
            <a:solidFill>
              <a:srgbClr val="D5D5D5"/>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42" name="Google Shape;742;p68"/>
            <p:cNvSpPr txBox="1"/>
            <p:nvPr/>
          </p:nvSpPr>
          <p:spPr>
            <a:xfrm>
              <a:off x="1189197" y="3630393"/>
              <a:ext cx="458700" cy="302100"/>
            </a:xfrm>
            <a:prstGeom prst="rect">
              <a:avLst/>
            </a:prstGeom>
            <a:noFill/>
            <a:ln>
              <a:noFill/>
            </a:ln>
          </p:spPr>
          <p:txBody>
            <a:bodyPr spcFirstLastPara="1" wrap="square" lIns="50800" tIns="50800" rIns="50800" bIns="50800" anchor="t" anchorCtr="0">
              <a:noAutofit/>
            </a:bodyPr>
            <a:lstStyle/>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Kevin</a:t>
              </a:r>
              <a:endParaRPr sz="1400" b="0" i="0" u="none" strike="noStrike" cap="none">
                <a:solidFill>
                  <a:srgbClr val="000000"/>
                </a:solidFill>
                <a:latin typeface="Arial"/>
                <a:ea typeface="Arial"/>
                <a:cs typeface="Arial"/>
                <a:sym typeface="Arial"/>
              </a:endParaRPr>
            </a:p>
          </p:txBody>
        </p:sp>
        <p:pic>
          <p:nvPicPr>
            <p:cNvPr id="743" name="Google Shape;743;p68" descr="Image"/>
            <p:cNvPicPr preferRelativeResize="0"/>
            <p:nvPr/>
          </p:nvPicPr>
          <p:blipFill rotWithShape="1">
            <a:blip r:embed="rId5">
              <a:alphaModFix/>
            </a:blip>
            <a:srcRect/>
            <a:stretch/>
          </p:blipFill>
          <p:spPr>
            <a:xfrm>
              <a:off x="653232" y="3076559"/>
              <a:ext cx="673169" cy="326229"/>
            </a:xfrm>
            <a:prstGeom prst="rect">
              <a:avLst/>
            </a:prstGeom>
            <a:noFill/>
            <a:ln>
              <a:noFill/>
            </a:ln>
          </p:spPr>
        </p:pic>
        <p:pic>
          <p:nvPicPr>
            <p:cNvPr id="744" name="Google Shape;744;p68" descr="Image"/>
            <p:cNvPicPr preferRelativeResize="0"/>
            <p:nvPr/>
          </p:nvPicPr>
          <p:blipFill rotWithShape="1">
            <a:blip r:embed="rId6">
              <a:alphaModFix/>
            </a:blip>
            <a:srcRect/>
            <a:stretch/>
          </p:blipFill>
          <p:spPr>
            <a:xfrm>
              <a:off x="1601423" y="3129720"/>
              <a:ext cx="349492" cy="302104"/>
            </a:xfrm>
            <a:prstGeom prst="rect">
              <a:avLst/>
            </a:prstGeom>
            <a:noFill/>
            <a:ln>
              <a:noFill/>
            </a:ln>
          </p:spPr>
        </p:pic>
        <p:pic>
          <p:nvPicPr>
            <p:cNvPr id="745" name="Google Shape;745;p68" descr="Image"/>
            <p:cNvPicPr preferRelativeResize="0"/>
            <p:nvPr/>
          </p:nvPicPr>
          <p:blipFill rotWithShape="1">
            <a:blip r:embed="rId7">
              <a:alphaModFix/>
            </a:blip>
            <a:srcRect/>
            <a:stretch/>
          </p:blipFill>
          <p:spPr>
            <a:xfrm>
              <a:off x="1691919" y="3659095"/>
              <a:ext cx="633522" cy="268026"/>
            </a:xfrm>
            <a:prstGeom prst="rect">
              <a:avLst/>
            </a:prstGeom>
            <a:noFill/>
            <a:ln>
              <a:noFill/>
            </a:ln>
          </p:spPr>
        </p:pic>
        <p:pic>
          <p:nvPicPr>
            <p:cNvPr id="746" name="Google Shape;746;p68" descr="Image"/>
            <p:cNvPicPr preferRelativeResize="0"/>
            <p:nvPr/>
          </p:nvPicPr>
          <p:blipFill rotWithShape="1">
            <a:blip r:embed="rId8">
              <a:alphaModFix/>
            </a:blip>
            <a:srcRect/>
            <a:stretch/>
          </p:blipFill>
          <p:spPr>
            <a:xfrm>
              <a:off x="2127201" y="4153504"/>
              <a:ext cx="337035" cy="344055"/>
            </a:xfrm>
            <a:prstGeom prst="rect">
              <a:avLst/>
            </a:prstGeom>
            <a:noFill/>
            <a:ln>
              <a:noFill/>
            </a:ln>
          </p:spPr>
        </p:pic>
        <p:pic>
          <p:nvPicPr>
            <p:cNvPr id="747" name="Google Shape;747;p68" descr="Image"/>
            <p:cNvPicPr preferRelativeResize="0"/>
            <p:nvPr/>
          </p:nvPicPr>
          <p:blipFill rotWithShape="1">
            <a:blip r:embed="rId9">
              <a:alphaModFix/>
            </a:blip>
            <a:srcRect/>
            <a:stretch/>
          </p:blipFill>
          <p:spPr>
            <a:xfrm>
              <a:off x="246604" y="4302411"/>
              <a:ext cx="569585" cy="300050"/>
            </a:xfrm>
            <a:prstGeom prst="rect">
              <a:avLst/>
            </a:prstGeom>
            <a:noFill/>
            <a:ln>
              <a:noFill/>
            </a:ln>
          </p:spPr>
        </p:pic>
      </p:grpSp>
      <p:grpSp>
        <p:nvGrpSpPr>
          <p:cNvPr id="748" name="Google Shape;748;p68" descr="Sept petits cercles comprenant chacun des symboles pour quoi, pourquoi, quand, comment, où, qui et une question ouverte. Au milieu, il y a un cercle plus grand avec les fils de Shirley et les noms des aides sont inclus. Elle a inclus un blissymbol pour « je » au milieu pour montrer qu’elle choisira le nom de la personne pour choisir la question."/>
          <p:cNvGrpSpPr/>
          <p:nvPr/>
        </p:nvGrpSpPr>
        <p:grpSpPr>
          <a:xfrm>
            <a:off x="2886675" y="836225"/>
            <a:ext cx="4923806" cy="2969614"/>
            <a:chOff x="2886675" y="836225"/>
            <a:chExt cx="4923806" cy="2969614"/>
          </a:xfrm>
        </p:grpSpPr>
        <p:sp>
          <p:nvSpPr>
            <p:cNvPr id="749" name="Google Shape;749;p68"/>
            <p:cNvSpPr/>
            <p:nvPr/>
          </p:nvSpPr>
          <p:spPr>
            <a:xfrm>
              <a:off x="2886675" y="2813139"/>
              <a:ext cx="999900" cy="992700"/>
            </a:xfrm>
            <a:prstGeom prst="ellipse">
              <a:avLst/>
            </a:prstGeom>
            <a:solidFill>
              <a:srgbClr val="D5D5D5"/>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50" name="Google Shape;750;p68"/>
            <p:cNvSpPr/>
            <p:nvPr/>
          </p:nvSpPr>
          <p:spPr>
            <a:xfrm>
              <a:off x="2920805" y="1595594"/>
              <a:ext cx="999900" cy="992700"/>
            </a:xfrm>
            <a:prstGeom prst="ellipse">
              <a:avLst/>
            </a:prstGeom>
            <a:solidFill>
              <a:srgbClr val="FFD932"/>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51" name="Google Shape;751;p68"/>
            <p:cNvSpPr/>
            <p:nvPr/>
          </p:nvSpPr>
          <p:spPr>
            <a:xfrm>
              <a:off x="4875593" y="836225"/>
              <a:ext cx="931800" cy="884700"/>
            </a:xfrm>
            <a:prstGeom prst="ellipse">
              <a:avLst/>
            </a:prstGeom>
            <a:no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52" name="Google Shape;752;p68"/>
            <p:cNvSpPr/>
            <p:nvPr/>
          </p:nvSpPr>
          <p:spPr>
            <a:xfrm>
              <a:off x="5968983" y="1016364"/>
              <a:ext cx="999900" cy="992700"/>
            </a:xfrm>
            <a:prstGeom prst="ellipse">
              <a:avLst/>
            </a:prstGeom>
            <a:solidFill>
              <a:srgbClr val="73FDEA"/>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53" name="Google Shape;753;p68"/>
            <p:cNvSpPr/>
            <p:nvPr/>
          </p:nvSpPr>
          <p:spPr>
            <a:xfrm>
              <a:off x="3800600" y="1011608"/>
              <a:ext cx="931800" cy="884700"/>
            </a:xfrm>
            <a:prstGeom prst="ellipse">
              <a:avLst/>
            </a:prstGeom>
            <a:no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54" name="Google Shape;754;p68"/>
            <p:cNvSpPr/>
            <p:nvPr/>
          </p:nvSpPr>
          <p:spPr>
            <a:xfrm>
              <a:off x="6878681" y="1772923"/>
              <a:ext cx="931800" cy="950700"/>
            </a:xfrm>
            <a:prstGeom prst="ellipse">
              <a:avLst/>
            </a:prstGeom>
            <a:no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55" name="Google Shape;755;p68"/>
            <p:cNvSpPr/>
            <p:nvPr/>
          </p:nvSpPr>
          <p:spPr>
            <a:xfrm>
              <a:off x="6822670" y="2902800"/>
              <a:ext cx="931800" cy="884700"/>
            </a:xfrm>
            <a:prstGeom prst="ellipse">
              <a:avLst/>
            </a:prstGeom>
            <a:no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pic>
          <p:nvPicPr>
            <p:cNvPr id="756" name="Google Shape;756;p68" descr="Image"/>
            <p:cNvPicPr preferRelativeResize="0"/>
            <p:nvPr/>
          </p:nvPicPr>
          <p:blipFill rotWithShape="1">
            <a:blip r:embed="rId10">
              <a:alphaModFix/>
            </a:blip>
            <a:srcRect/>
            <a:stretch/>
          </p:blipFill>
          <p:spPr>
            <a:xfrm>
              <a:off x="3245600" y="2918488"/>
              <a:ext cx="303141" cy="606285"/>
            </a:xfrm>
            <a:prstGeom prst="rect">
              <a:avLst/>
            </a:prstGeom>
            <a:noFill/>
            <a:ln>
              <a:noFill/>
            </a:ln>
          </p:spPr>
        </p:pic>
        <p:pic>
          <p:nvPicPr>
            <p:cNvPr id="757" name="Google Shape;757;p68" descr="Image"/>
            <p:cNvPicPr preferRelativeResize="0"/>
            <p:nvPr/>
          </p:nvPicPr>
          <p:blipFill rotWithShape="1">
            <a:blip r:embed="rId11">
              <a:alphaModFix/>
            </a:blip>
            <a:srcRect/>
            <a:stretch/>
          </p:blipFill>
          <p:spPr>
            <a:xfrm>
              <a:off x="3270426" y="1771249"/>
              <a:ext cx="308364" cy="641400"/>
            </a:xfrm>
            <a:prstGeom prst="rect">
              <a:avLst/>
            </a:prstGeom>
            <a:noFill/>
            <a:ln>
              <a:noFill/>
            </a:ln>
          </p:spPr>
        </p:pic>
        <p:pic>
          <p:nvPicPr>
            <p:cNvPr id="758" name="Google Shape;758;p68" descr="Image"/>
            <p:cNvPicPr preferRelativeResize="0"/>
            <p:nvPr/>
          </p:nvPicPr>
          <p:blipFill rotWithShape="1">
            <a:blip r:embed="rId12">
              <a:alphaModFix/>
            </a:blip>
            <a:srcRect/>
            <a:stretch/>
          </p:blipFill>
          <p:spPr>
            <a:xfrm>
              <a:off x="4130704" y="1153528"/>
              <a:ext cx="313376" cy="687019"/>
            </a:xfrm>
            <a:prstGeom prst="rect">
              <a:avLst/>
            </a:prstGeom>
            <a:noFill/>
            <a:ln>
              <a:noFill/>
            </a:ln>
          </p:spPr>
        </p:pic>
        <p:pic>
          <p:nvPicPr>
            <p:cNvPr id="759" name="Google Shape;759;p68" descr="Image"/>
            <p:cNvPicPr preferRelativeResize="0"/>
            <p:nvPr/>
          </p:nvPicPr>
          <p:blipFill rotWithShape="1">
            <a:blip r:embed="rId13">
              <a:alphaModFix/>
            </a:blip>
            <a:srcRect/>
            <a:stretch/>
          </p:blipFill>
          <p:spPr>
            <a:xfrm>
              <a:off x="5196455" y="1009168"/>
              <a:ext cx="290232" cy="625118"/>
            </a:xfrm>
            <a:prstGeom prst="rect">
              <a:avLst/>
            </a:prstGeom>
            <a:noFill/>
            <a:ln>
              <a:noFill/>
            </a:ln>
          </p:spPr>
        </p:pic>
        <p:pic>
          <p:nvPicPr>
            <p:cNvPr id="760" name="Google Shape;760;p68" descr="Image"/>
            <p:cNvPicPr preferRelativeResize="0"/>
            <p:nvPr/>
          </p:nvPicPr>
          <p:blipFill rotWithShape="1">
            <a:blip r:embed="rId14">
              <a:alphaModFix/>
            </a:blip>
            <a:srcRect/>
            <a:stretch/>
          </p:blipFill>
          <p:spPr>
            <a:xfrm>
              <a:off x="7130361" y="1947419"/>
              <a:ext cx="420257" cy="601852"/>
            </a:xfrm>
            <a:prstGeom prst="rect">
              <a:avLst/>
            </a:prstGeom>
            <a:noFill/>
            <a:ln>
              <a:noFill/>
            </a:ln>
          </p:spPr>
        </p:pic>
        <p:pic>
          <p:nvPicPr>
            <p:cNvPr id="761" name="Google Shape;761;p68" descr="Image"/>
            <p:cNvPicPr preferRelativeResize="0"/>
            <p:nvPr/>
          </p:nvPicPr>
          <p:blipFill rotWithShape="1">
            <a:blip r:embed="rId15">
              <a:alphaModFix/>
            </a:blip>
            <a:srcRect/>
            <a:stretch/>
          </p:blipFill>
          <p:spPr>
            <a:xfrm>
              <a:off x="6305059" y="1258347"/>
              <a:ext cx="327521" cy="684288"/>
            </a:xfrm>
            <a:prstGeom prst="rect">
              <a:avLst/>
            </a:prstGeom>
            <a:noFill/>
            <a:ln>
              <a:noFill/>
            </a:ln>
          </p:spPr>
        </p:pic>
        <p:pic>
          <p:nvPicPr>
            <p:cNvPr id="762" name="Google Shape;762;p68" descr="Image"/>
            <p:cNvPicPr preferRelativeResize="0"/>
            <p:nvPr/>
          </p:nvPicPr>
          <p:blipFill rotWithShape="1">
            <a:blip r:embed="rId16">
              <a:alphaModFix/>
            </a:blip>
            <a:srcRect/>
            <a:stretch/>
          </p:blipFill>
          <p:spPr>
            <a:xfrm>
              <a:off x="7101689" y="3042930"/>
              <a:ext cx="373886" cy="671614"/>
            </a:xfrm>
            <a:prstGeom prst="rect">
              <a:avLst/>
            </a:prstGeom>
            <a:noFill/>
            <a:ln>
              <a:noFill/>
            </a:ln>
          </p:spPr>
        </p:pic>
        <p:pic>
          <p:nvPicPr>
            <p:cNvPr id="763" name="Google Shape;763;p68" descr="Image"/>
            <p:cNvPicPr preferRelativeResize="0"/>
            <p:nvPr/>
          </p:nvPicPr>
          <p:blipFill rotWithShape="1">
            <a:blip r:embed="rId10">
              <a:alphaModFix/>
            </a:blip>
            <a:srcRect/>
            <a:stretch/>
          </p:blipFill>
          <p:spPr>
            <a:xfrm>
              <a:off x="5288551" y="2603318"/>
              <a:ext cx="303141" cy="606285"/>
            </a:xfrm>
            <a:prstGeom prst="rect">
              <a:avLst/>
            </a:prstGeom>
            <a:noFill/>
            <a:ln>
              <a:noFill/>
            </a:ln>
          </p:spPr>
        </p:pic>
        <p:sp>
          <p:nvSpPr>
            <p:cNvPr id="764" name="Google Shape;764;p68"/>
            <p:cNvSpPr/>
            <p:nvPr/>
          </p:nvSpPr>
          <p:spPr>
            <a:xfrm>
              <a:off x="4033520" y="2022658"/>
              <a:ext cx="2642100" cy="1767900"/>
            </a:xfrm>
            <a:prstGeom prst="ellipse">
              <a:avLst/>
            </a:prstGeom>
            <a:no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65" name="Google Shape;765;p68"/>
            <p:cNvSpPr/>
            <p:nvPr/>
          </p:nvSpPr>
          <p:spPr>
            <a:xfrm>
              <a:off x="4692929" y="2385776"/>
              <a:ext cx="1323600" cy="992700"/>
            </a:xfrm>
            <a:prstGeom prst="ellipse">
              <a:avLst/>
            </a:prstGeom>
            <a:solidFill>
              <a:srgbClr val="D5D5D5"/>
            </a:solidFill>
            <a:ln w="63500" cap="flat" cmpd="sng">
              <a:solidFill>
                <a:srgbClr val="000000"/>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sp>
          <p:nvSpPr>
            <p:cNvPr id="766" name="Google Shape;766;p68"/>
            <p:cNvSpPr txBox="1"/>
            <p:nvPr/>
          </p:nvSpPr>
          <p:spPr>
            <a:xfrm>
              <a:off x="4059130" y="2581921"/>
              <a:ext cx="859200" cy="186900"/>
            </a:xfrm>
            <a:prstGeom prst="rect">
              <a:avLst/>
            </a:prstGeom>
            <a:noFill/>
            <a:ln>
              <a:noFill/>
            </a:ln>
          </p:spPr>
          <p:txBody>
            <a:bodyPr spcFirstLastPara="1" wrap="square" lIns="50800" tIns="50800" rIns="50800" bIns="50800" anchor="t" anchorCtr="0">
              <a:noAutofit/>
            </a:bodyPr>
            <a:lstStyle/>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Rebecca</a:t>
              </a:r>
              <a:endParaRPr sz="1400" b="0" i="0" u="none" strike="noStrike" cap="none">
                <a:solidFill>
                  <a:srgbClr val="000000"/>
                </a:solidFill>
                <a:latin typeface="Arial"/>
                <a:ea typeface="Arial"/>
                <a:cs typeface="Arial"/>
                <a:sym typeface="Arial"/>
              </a:endParaRPr>
            </a:p>
          </p:txBody>
        </p:sp>
        <p:sp>
          <p:nvSpPr>
            <p:cNvPr id="767" name="Google Shape;767;p68"/>
            <p:cNvSpPr txBox="1"/>
            <p:nvPr/>
          </p:nvSpPr>
          <p:spPr>
            <a:xfrm>
              <a:off x="6161756" y="2813149"/>
              <a:ext cx="573300" cy="186900"/>
            </a:xfrm>
            <a:prstGeom prst="rect">
              <a:avLst/>
            </a:prstGeom>
            <a:noFill/>
            <a:ln>
              <a:noFill/>
            </a:ln>
          </p:spPr>
          <p:txBody>
            <a:bodyPr spcFirstLastPara="1" wrap="square" lIns="50800" tIns="50800" rIns="50800" bIns="50800" anchor="t" anchorCtr="0">
              <a:noAutofit/>
            </a:bodyPr>
            <a:lstStyle/>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Olga</a:t>
              </a:r>
              <a:endParaRPr sz="1400" b="0" i="0" u="none" strike="noStrike" cap="none">
                <a:solidFill>
                  <a:srgbClr val="000000"/>
                </a:solidFill>
                <a:latin typeface="Arial"/>
                <a:ea typeface="Arial"/>
                <a:cs typeface="Arial"/>
                <a:sym typeface="Arial"/>
              </a:endParaRPr>
            </a:p>
          </p:txBody>
        </p:sp>
        <p:sp>
          <p:nvSpPr>
            <p:cNvPr id="768" name="Google Shape;768;p68"/>
            <p:cNvSpPr txBox="1"/>
            <p:nvPr/>
          </p:nvSpPr>
          <p:spPr>
            <a:xfrm>
              <a:off x="4508879" y="2226415"/>
              <a:ext cx="506100" cy="186900"/>
            </a:xfrm>
            <a:prstGeom prst="rect">
              <a:avLst/>
            </a:prstGeom>
            <a:noFill/>
            <a:ln>
              <a:noFill/>
            </a:ln>
          </p:spPr>
          <p:txBody>
            <a:bodyPr spcFirstLastPara="1" wrap="square" lIns="50800" tIns="50800" rIns="50800" bIns="50800" anchor="t" anchorCtr="0">
              <a:noAutofit/>
            </a:bodyPr>
            <a:lstStyle/>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Kevin</a:t>
              </a:r>
              <a:endParaRPr sz="1400" b="0" i="0" u="none" strike="noStrike" cap="none">
                <a:solidFill>
                  <a:srgbClr val="000000"/>
                </a:solidFill>
                <a:latin typeface="Arial"/>
                <a:ea typeface="Arial"/>
                <a:cs typeface="Arial"/>
                <a:sym typeface="Arial"/>
              </a:endParaRPr>
            </a:p>
          </p:txBody>
        </p:sp>
        <p:sp>
          <p:nvSpPr>
            <p:cNvPr id="769" name="Google Shape;769;p68"/>
            <p:cNvSpPr txBox="1"/>
            <p:nvPr/>
          </p:nvSpPr>
          <p:spPr>
            <a:xfrm>
              <a:off x="5675421" y="2179582"/>
              <a:ext cx="859200" cy="186900"/>
            </a:xfrm>
            <a:prstGeom prst="rect">
              <a:avLst/>
            </a:prstGeom>
            <a:noFill/>
            <a:ln>
              <a:noFill/>
            </a:ln>
          </p:spPr>
          <p:txBody>
            <a:bodyPr spcFirstLastPara="1" wrap="square" lIns="50800" tIns="50800" rIns="50800" bIns="50800" anchor="t" anchorCtr="0">
              <a:noAutofit/>
            </a:bodyPr>
            <a:lstStyle/>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David</a:t>
              </a:r>
              <a:endParaRPr sz="1400" b="0" i="0" u="none" strike="noStrike" cap="none">
                <a:solidFill>
                  <a:srgbClr val="000000"/>
                </a:solidFill>
                <a:latin typeface="Arial"/>
                <a:ea typeface="Arial"/>
                <a:cs typeface="Arial"/>
                <a:sym typeface="Arial"/>
              </a:endParaRPr>
            </a:p>
          </p:txBody>
        </p:sp>
        <p:sp>
          <p:nvSpPr>
            <p:cNvPr id="770" name="Google Shape;770;p68"/>
            <p:cNvSpPr txBox="1"/>
            <p:nvPr/>
          </p:nvSpPr>
          <p:spPr>
            <a:xfrm>
              <a:off x="4648834" y="3272274"/>
              <a:ext cx="1266300" cy="318900"/>
            </a:xfrm>
            <a:prstGeom prst="rect">
              <a:avLst/>
            </a:prstGeom>
            <a:noFill/>
            <a:ln>
              <a:noFill/>
            </a:ln>
          </p:spPr>
          <p:txBody>
            <a:bodyPr spcFirstLastPara="1" wrap="square" lIns="50800" tIns="50800" rIns="50800" bIns="50800" anchor="t" anchorCtr="0">
              <a:noAutofit/>
            </a:bodyPr>
            <a:lstStyle/>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New</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Helvetica Neue"/>
                <a:buNone/>
              </a:pPr>
              <a:r>
                <a:rPr lang="en-US" sz="1100" b="0" i="0" u="none" strike="noStrike" cap="none">
                  <a:solidFill>
                    <a:srgbClr val="000000"/>
                  </a:solidFill>
                  <a:latin typeface="Helvetica Neue"/>
                  <a:ea typeface="Helvetica Neue"/>
                  <a:cs typeface="Helvetica Neue"/>
                  <a:sym typeface="Helvetica Neue"/>
                </a:rPr>
                <a:t>acquaintance</a:t>
              </a:r>
              <a:endParaRPr sz="1400" b="0" i="0" u="none" strike="noStrike" cap="none">
                <a:solidFill>
                  <a:srgbClr val="000000"/>
                </a:solidFill>
                <a:latin typeface="Arial"/>
                <a:ea typeface="Arial"/>
                <a:cs typeface="Arial"/>
                <a:sym typeface="Arial"/>
              </a:endParaRPr>
            </a:p>
          </p:txBody>
        </p:sp>
        <p:pic>
          <p:nvPicPr>
            <p:cNvPr id="771" name="Google Shape;771;p68" descr="Image"/>
            <p:cNvPicPr preferRelativeResize="0"/>
            <p:nvPr/>
          </p:nvPicPr>
          <p:blipFill rotWithShape="1">
            <a:blip r:embed="rId10">
              <a:alphaModFix/>
            </a:blip>
            <a:srcRect/>
            <a:stretch/>
          </p:blipFill>
          <p:spPr>
            <a:xfrm>
              <a:off x="5152664" y="2563392"/>
              <a:ext cx="303141" cy="606285"/>
            </a:xfrm>
            <a:prstGeom prst="rect">
              <a:avLst/>
            </a:prstGeom>
            <a:noFill/>
            <a:ln>
              <a:noFill/>
            </a:ln>
          </p:spPr>
        </p:pic>
      </p:grpSp>
      <p:sp>
        <p:nvSpPr>
          <p:cNvPr id="772" name="Google Shape;772;p68"/>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53</a:t>
            </a:fld>
            <a:endParaRPr sz="1000">
              <a:latin typeface="Helvetica Neue"/>
              <a:ea typeface="Helvetica Neue"/>
              <a:cs typeface="Helvetica Neue"/>
              <a:sym typeface="Helvetica Neue"/>
            </a:endParaRPr>
          </a:p>
        </p:txBody>
      </p:sp>
      <p:sp>
        <p:nvSpPr>
          <p:cNvPr id="773" name="Google Shape;773;p68">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9" name="Decorative">
            <a:extLst>
              <a:ext uri="{C183D7F6-B498-43B3-948B-1728B52AA6E4}">
                <adec:decorative xmlns:adec="http://schemas.microsoft.com/office/drawing/2017/decorative" val="1"/>
              </a:ext>
            </a:extLst>
          </p:cNvPr>
          <p:cNvSpPr/>
          <p:nvPr/>
        </p:nvSpPr>
        <p:spPr>
          <a:xfrm>
            <a:off x="0" y="935965"/>
            <a:ext cx="9144000" cy="696189"/>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8" name="If you want to learn more about Blissymbolics, you can go to:">
            <a:extLst>
              <a:ext uri="{FF2B5EF4-FFF2-40B4-BE49-F238E27FC236}">
                <a16:creationId xmlns:a16="http://schemas.microsoft.com/office/drawing/2014/main" id="{5AB72B8F-AE75-84EC-444E-0B47222B6C3F}"/>
              </a:ext>
            </a:extLst>
          </p:cNvPr>
          <p:cNvSpPr txBox="1">
            <a:spLocks noGrp="1"/>
          </p:cNvSpPr>
          <p:nvPr>
            <p:ph type="title" idx="4294967295"/>
          </p:nvPr>
        </p:nvSpPr>
        <p:spPr>
          <a:xfrm>
            <a:off x="640600" y="1099393"/>
            <a:ext cx="7260321"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lvl="0">
              <a:buClr>
                <a:srgbClr val="000000"/>
              </a:buClr>
              <a:buSzTx/>
              <a:defRPr/>
            </a:pPr>
            <a:r>
              <a:rPr lang="en-US" sz="1800">
                <a:latin typeface="Helvetica Neue"/>
                <a:ea typeface="Helvetica Neue"/>
                <a:cs typeface="Helvetica Neue"/>
                <a:sym typeface="Helvetica Neue"/>
              </a:rPr>
              <a:t>Si </a:t>
            </a:r>
            <a:r>
              <a:rPr lang="en-US" sz="1800" err="1">
                <a:latin typeface="Helvetica Neue"/>
                <a:ea typeface="Helvetica Neue"/>
                <a:cs typeface="Helvetica Neue"/>
                <a:sym typeface="Helvetica Neue"/>
              </a:rPr>
              <a:t>vous</a:t>
            </a:r>
            <a:r>
              <a:rPr lang="en-US" sz="1800">
                <a:latin typeface="Helvetica Neue"/>
                <a:ea typeface="Helvetica Neue"/>
                <a:cs typeface="Helvetica Neue"/>
                <a:sym typeface="Helvetica Neue"/>
              </a:rPr>
              <a:t> </a:t>
            </a:r>
            <a:r>
              <a:rPr lang="en-US" sz="1800" err="1">
                <a:latin typeface="Helvetica Neue"/>
                <a:ea typeface="Helvetica Neue"/>
                <a:cs typeface="Helvetica Neue"/>
                <a:sym typeface="Helvetica Neue"/>
              </a:rPr>
              <a:t>voulez</a:t>
            </a:r>
            <a:r>
              <a:rPr lang="en-US" sz="1800">
                <a:latin typeface="Helvetica Neue"/>
                <a:ea typeface="Helvetica Neue"/>
                <a:cs typeface="Helvetica Neue"/>
                <a:sym typeface="Helvetica Neue"/>
              </a:rPr>
              <a:t> </a:t>
            </a:r>
            <a:r>
              <a:rPr lang="en-US" sz="1800" err="1">
                <a:latin typeface="Helvetica Neue"/>
                <a:ea typeface="Helvetica Neue"/>
                <a:cs typeface="Helvetica Neue"/>
                <a:sym typeface="Helvetica Neue"/>
              </a:rPr>
              <a:t>en</a:t>
            </a:r>
            <a:r>
              <a:rPr lang="en-US" sz="1800">
                <a:latin typeface="Helvetica Neue"/>
                <a:ea typeface="Helvetica Neue"/>
                <a:cs typeface="Helvetica Neue"/>
                <a:sym typeface="Helvetica Neue"/>
              </a:rPr>
              <a:t> savoir plus sur </a:t>
            </a:r>
            <a:r>
              <a:rPr lang="en-US" sz="1800" err="1">
                <a:latin typeface="Helvetica Neue"/>
                <a:ea typeface="Helvetica Neue"/>
                <a:cs typeface="Helvetica Neue"/>
                <a:sym typeface="Helvetica Neue"/>
              </a:rPr>
              <a:t>Blissymbolics</a:t>
            </a:r>
            <a:r>
              <a:rPr lang="en-US" sz="1800">
                <a:latin typeface="Helvetica Neue"/>
                <a:ea typeface="Helvetica Neue"/>
                <a:cs typeface="Helvetica Neue"/>
                <a:sym typeface="Helvetica Neue"/>
              </a:rPr>
              <a:t>, </a:t>
            </a:r>
            <a:r>
              <a:rPr lang="en-US" sz="1800" err="1">
                <a:latin typeface="Helvetica Neue"/>
                <a:ea typeface="Helvetica Neue"/>
                <a:cs typeface="Helvetica Neue"/>
                <a:sym typeface="Helvetica Neue"/>
              </a:rPr>
              <a:t>vous</a:t>
            </a:r>
            <a:r>
              <a:rPr lang="en-US" sz="1800">
                <a:latin typeface="Helvetica Neue"/>
                <a:ea typeface="Helvetica Neue"/>
                <a:cs typeface="Helvetica Neue"/>
                <a:sym typeface="Helvetica Neue"/>
              </a:rPr>
              <a:t> </a:t>
            </a:r>
            <a:r>
              <a:rPr lang="en-US" sz="1800" err="1">
                <a:latin typeface="Helvetica Neue"/>
                <a:ea typeface="Helvetica Neue"/>
                <a:cs typeface="Helvetica Neue"/>
                <a:sym typeface="Helvetica Neue"/>
              </a:rPr>
              <a:t>pouvez</a:t>
            </a:r>
            <a:r>
              <a:rPr lang="en-US" sz="1800">
                <a:latin typeface="Helvetica Neue"/>
                <a:ea typeface="Helvetica Neue"/>
                <a:cs typeface="Helvetica Neue"/>
                <a:sym typeface="Helvetica Neue"/>
              </a:rPr>
              <a:t> </a:t>
            </a:r>
            <a:r>
              <a:rPr lang="en-US" sz="1800" err="1">
                <a:latin typeface="Helvetica Neue"/>
                <a:ea typeface="Helvetica Neue"/>
                <a:cs typeface="Helvetica Neue"/>
                <a:sym typeface="Helvetica Neue"/>
              </a:rPr>
              <a:t>aller</a:t>
            </a:r>
            <a:r>
              <a:rPr lang="en-US" sz="1800">
                <a:latin typeface="Helvetica Neue"/>
                <a:ea typeface="Helvetica Neue"/>
                <a:cs typeface="Helvetica Neue"/>
                <a:sym typeface="Helvetica Neue"/>
              </a:rPr>
              <a:t> </a:t>
            </a:r>
            <a:r>
              <a:rPr lang="en-US" sz="1800" err="1">
                <a:latin typeface="Helvetica Neue"/>
                <a:ea typeface="Helvetica Neue"/>
                <a:cs typeface="Helvetica Neue"/>
                <a:sym typeface="Helvetica Neue"/>
              </a:rPr>
              <a:t>à</a:t>
            </a:r>
            <a:r>
              <a:rPr lang="en-US" sz="1800">
                <a:latin typeface="Helvetica Neue"/>
                <a:ea typeface="Helvetica Neue"/>
                <a:cs typeface="Helvetica Neue"/>
                <a:sym typeface="Helvetica Neue"/>
              </a:rPr>
              <a:t> :</a:t>
            </a:r>
            <a:endParaRPr kumimoji="0" lang="en-US"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80" name="Google Shape;780;p69"/>
          <p:cNvSpPr txBox="1"/>
          <p:nvPr/>
        </p:nvSpPr>
        <p:spPr>
          <a:xfrm>
            <a:off x="640600" y="1795582"/>
            <a:ext cx="6534000" cy="2262127"/>
          </a:xfrm>
          <a:prstGeom prst="rect">
            <a:avLst/>
          </a:prstGeom>
          <a:noFill/>
          <a:ln>
            <a:noFill/>
          </a:ln>
        </p:spPr>
        <p:txBody>
          <a:bodyPr spcFirstLastPara="1" wrap="square" lIns="91425" tIns="91425" rIns="91425" bIns="91425" anchor="t" anchorCtr="0">
            <a:spAutoFit/>
          </a:bodyPr>
          <a:lstStyle/>
          <a:p>
            <a:pPr marL="285750" indent="-285750" fontAlgn="base">
              <a:lnSpc>
                <a:spcPct val="150000"/>
              </a:lnSpc>
              <a:buFont typeface="Arial" panose="020B0604020202020204" pitchFamily="34" charset="0"/>
              <a:buChar char="•"/>
            </a:pPr>
            <a:r>
              <a:rPr lang="en-CA" sz="1500" u="sng">
                <a:latin typeface="Helvetica Neue" panose="02000503000000020004" pitchFamily="2" charset="0"/>
              </a:rPr>
              <a:t>https://</a:t>
            </a:r>
            <a:r>
              <a:rPr lang="en-CA" sz="1500" u="sng" err="1">
                <a:latin typeface="Helvetica Neue" panose="02000503000000020004" pitchFamily="2" charset="0"/>
              </a:rPr>
              <a:t>archive.org</a:t>
            </a:r>
            <a:r>
              <a:rPr lang="en-CA" sz="1500" u="sng">
                <a:latin typeface="Helvetica Neue" panose="02000503000000020004" pitchFamily="2" charset="0"/>
              </a:rPr>
              <a:t>/details/</a:t>
            </a:r>
            <a:r>
              <a:rPr lang="en-CA" sz="1500" u="sng" err="1">
                <a:latin typeface="Helvetica Neue" panose="02000503000000020004" pitchFamily="2" charset="0"/>
              </a:rPr>
              <a:t>blissymbolics</a:t>
            </a:r>
            <a:r>
              <a:rPr lang="en-CA" sz="1500" u="sng">
                <a:latin typeface="Helvetica Neue" panose="02000503000000020004" pitchFamily="2" charset="0"/>
              </a:rPr>
              <a:t>, 
</a:t>
            </a:r>
            <a:r>
              <a:rPr lang="en-CA" sz="1500" u="sng" err="1">
                <a:latin typeface="Helvetica Neue" panose="02000503000000020004" pitchFamily="2" charset="0"/>
              </a:rPr>
              <a:t>blissymbolics.org</a:t>
            </a:r>
            <a:r>
              <a:rPr lang="en-CA" sz="1500" u="sng">
                <a:latin typeface="Helvetica Neue" panose="02000503000000020004" pitchFamily="2" charset="0"/>
              </a:rPr>
              <a:t>
</a:t>
            </a:r>
            <a:r>
              <a:rPr lang="en-CA" sz="1500" u="sng" err="1">
                <a:latin typeface="Helvetica Neue" panose="02000503000000020004" pitchFamily="2" charset="0"/>
              </a:rPr>
              <a:t>blissymbolics.ca</a:t>
            </a:r>
            <a:r>
              <a:rPr lang="en-CA" sz="1500" u="sng">
                <a:latin typeface="Helvetica Neue" panose="02000503000000020004" pitchFamily="2" charset="0"/>
              </a:rPr>
              <a:t>
M. Symbol Man (YouTube)
</a:t>
            </a:r>
            <a:r>
              <a:rPr lang="en-CA" sz="1500" u="sng" err="1">
                <a:latin typeface="Helvetica Neue" panose="02000503000000020004" pitchFamily="2" charset="0"/>
              </a:rPr>
              <a:t>Célébrons</a:t>
            </a:r>
            <a:r>
              <a:rPr lang="en-CA" sz="1500" u="sng">
                <a:latin typeface="Helvetica Neue" panose="02000503000000020004" pitchFamily="2" charset="0"/>
              </a:rPr>
              <a:t> 50 </a:t>
            </a:r>
            <a:r>
              <a:rPr lang="en-CA" sz="1500" u="sng" err="1">
                <a:latin typeface="Helvetica Neue" panose="02000503000000020004" pitchFamily="2" charset="0"/>
              </a:rPr>
              <a:t>ans</a:t>
            </a:r>
            <a:r>
              <a:rPr lang="en-CA" sz="1500" u="sng">
                <a:latin typeface="Helvetica Neue" panose="02000503000000020004" pitchFamily="2" charset="0"/>
              </a:rPr>
              <a:t> de bonheur (YouTube)
</a:t>
            </a:r>
            <a:r>
              <a:rPr lang="en-CA" sz="1500" u="sng" err="1">
                <a:latin typeface="Helvetica Neue" panose="02000503000000020004" pitchFamily="2" charset="0"/>
              </a:rPr>
              <a:t>Prélude</a:t>
            </a:r>
            <a:r>
              <a:rPr lang="en-CA" sz="1500" u="sng">
                <a:latin typeface="Helvetica Neue" panose="02000503000000020004" pitchFamily="2" charset="0"/>
              </a:rPr>
              <a:t> </a:t>
            </a:r>
            <a:r>
              <a:rPr lang="en-CA" sz="1500" u="sng" err="1">
                <a:latin typeface="Helvetica Neue" panose="02000503000000020004" pitchFamily="2" charset="0"/>
              </a:rPr>
              <a:t>à</a:t>
            </a:r>
            <a:r>
              <a:rPr lang="en-CA" sz="1500" u="sng">
                <a:latin typeface="Helvetica Neue" panose="02000503000000020004" pitchFamily="2" charset="0"/>
              </a:rPr>
              <a:t> ISAAC (YouTube)</a:t>
            </a:r>
            <a:endParaRPr lang="en-CA" sz="1500" i="0" u="none" strike="noStrike">
              <a:solidFill>
                <a:srgbClr val="000000"/>
              </a:solidFill>
              <a:effectLst/>
              <a:latin typeface="Helvetica Neue" panose="02000503000000020004" pitchFamily="2" charset="0"/>
            </a:endParaRPr>
          </a:p>
        </p:txBody>
      </p:sp>
      <p:sp>
        <p:nvSpPr>
          <p:cNvPr id="781" name="Page Number 55"/>
          <p:cNvSpPr txBox="1">
            <a:spLocks noGrp="1"/>
          </p:cNvSpPr>
          <p:nvPr>
            <p:ph type="sldNum" idx="12"/>
          </p:nvPr>
        </p:nvSpPr>
        <p:spPr>
          <a:xfrm>
            <a:off x="8377125" y="4549600"/>
            <a:ext cx="309600" cy="307800"/>
          </a:xfrm>
          <a:prstGeom prst="rect">
            <a:avLst/>
          </a:prstGeom>
          <a:noFill/>
          <a:ln>
            <a:noFill/>
          </a:ln>
        </p:spPr>
        <p:txBody>
          <a:bodyPr spcFirstLastPara="1" wrap="square" lIns="45700" tIns="45700" rIns="45700" bIns="45700" anchor="t" anchorCtr="0">
            <a:spAutoFit/>
          </a:bodyPr>
          <a:lstStyle/>
          <a:p>
            <a:pPr marL="0" lvl="0" indent="0" algn="r" rtl="0">
              <a:lnSpc>
                <a:spcPct val="100000"/>
              </a:lnSpc>
              <a:spcBef>
                <a:spcPts val="0"/>
              </a:spcBef>
              <a:spcAft>
                <a:spcPts val="0"/>
              </a:spcAft>
              <a:buSzPts val="1400"/>
              <a:buNone/>
            </a:pPr>
            <a:fld id="{00000000-1234-1234-1234-123412341234}" type="slidenum">
              <a:rPr lang="en-US">
                <a:latin typeface="Helvetica Neue"/>
                <a:ea typeface="Helvetica Neue"/>
                <a:cs typeface="Helvetica Neue"/>
                <a:sym typeface="Helvetica Neue"/>
              </a:rPr>
              <a:t>54</a:t>
            </a:fld>
            <a:endParaRPr sz="1000">
              <a:latin typeface="Helvetica Neue"/>
              <a:ea typeface="Helvetica Neue"/>
              <a:cs typeface="Helvetica Neue"/>
              <a:sym typeface="Helvetica Neue"/>
            </a:endParaRPr>
          </a:p>
        </p:txBody>
      </p:sp>
      <p:sp>
        <p:nvSpPr>
          <p:cNvPr id="782" name="Decorative">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91" name="Decorative">
            <a:extLst>
              <a:ext uri="{C183D7F6-B498-43B3-948B-1728B52AA6E4}">
                <adec:decorative xmlns:adec="http://schemas.microsoft.com/office/drawing/2017/decorative" val="1"/>
              </a:ext>
            </a:extLst>
          </p:cNvPr>
          <p:cNvSpPr/>
          <p:nvPr/>
        </p:nvSpPr>
        <p:spPr>
          <a:xfrm>
            <a:off x="0" y="2726538"/>
            <a:ext cx="9144000" cy="9129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
        <p:nvSpPr>
          <p:cNvPr id="792" name="Thank you" descr="Thank you"/>
          <p:cNvSpPr txBox="1">
            <a:spLocks noGrp="1"/>
          </p:cNvSpPr>
          <p:nvPr>
            <p:ph type="title" idx="4294967295"/>
          </p:nvPr>
        </p:nvSpPr>
        <p:spPr>
          <a:xfrm>
            <a:off x="688600" y="2802750"/>
            <a:ext cx="3817500" cy="800400"/>
          </a:xfrm>
          <a:prstGeom prst="rect">
            <a:avLst/>
          </a:prstGeom>
          <a:noFill/>
          <a:ln>
            <a:noFill/>
            <a:prstDash/>
          </a:ln>
          <a:effectLst/>
        </p:spPr>
        <p:txBody>
          <a:bodyPr rot="0" spcFirstLastPara="1" vertOverflow="overflow" horzOverflow="overflow" vert="horz" wrap="square" lIns="45700" tIns="45700" rIns="45700" bIns="45700" numCol="1" spcCol="0" rtlCol="0" fromWordArt="0" anchor="t" anchorCtr="0" forceAA="0" compatLnSpc="1">
            <a:prstTxWarp prst="textNoShape">
              <a:avLst/>
            </a:prstTxWarp>
            <a:spAutoFit/>
          </a:bodyPr>
          <a:lstStyle/>
          <a:p>
            <a:pPr lvl="0">
              <a:buClr>
                <a:srgbClr val="000000"/>
              </a:buClr>
              <a:buSzPts val="4400"/>
              <a:defRPr/>
            </a:pPr>
            <a:r>
              <a:rPr lang="en-US" sz="4600" b="1">
                <a:solidFill>
                  <a:srgbClr val="313131"/>
                </a:solidFill>
              </a:rPr>
              <a:t>MERCI</a:t>
            </a:r>
            <a:endParaRPr kumimoji="0" lang="en-US" sz="4600" b="0" i="0" u="none" strike="noStrike" kern="0" cap="none" spc="0" normalizeH="0" baseline="0" noProof="0">
              <a:ln>
                <a:noFill/>
              </a:ln>
              <a:solidFill>
                <a:srgbClr val="313131"/>
              </a:solidFill>
              <a:effectLst/>
              <a:uLnTx/>
              <a:uFillTx/>
              <a:latin typeface="Arial"/>
              <a:ea typeface="Arial"/>
              <a:cs typeface="Arial"/>
              <a:sym typeface="Arial"/>
            </a:endParaRPr>
          </a:p>
        </p:txBody>
      </p:sp>
      <p:pic>
        <p:nvPicPr>
          <p:cNvPr id="787" name="Thank you in Blissymbols " descr="Image demonstrates a Blissymbol which represents &quot;Thank You&quot; "/>
          <p:cNvPicPr preferRelativeResize="0"/>
          <p:nvPr/>
        </p:nvPicPr>
        <p:blipFill rotWithShape="1">
          <a:blip r:embed="rId3">
            <a:alphaModFix/>
          </a:blip>
          <a:srcRect t="31413" b="16755"/>
          <a:stretch/>
        </p:blipFill>
        <p:spPr>
          <a:xfrm>
            <a:off x="688600" y="3665250"/>
            <a:ext cx="1664807" cy="800400"/>
          </a:xfrm>
          <a:prstGeom prst="rect">
            <a:avLst/>
          </a:prstGeom>
          <a:noFill/>
          <a:ln>
            <a:noFill/>
          </a:ln>
        </p:spPr>
      </p:pic>
      <p:sp>
        <p:nvSpPr>
          <p:cNvPr id="789" name="Decorative">
            <a:extLst>
              <a:ext uri="{C183D7F6-B498-43B3-948B-1728B52AA6E4}">
                <adec:decorative xmlns:adec="http://schemas.microsoft.com/office/drawing/2017/decorative" val="1"/>
              </a:ext>
            </a:extLst>
          </p:cNvPr>
          <p:cNvSpPr/>
          <p:nvPr/>
        </p:nvSpPr>
        <p:spPr>
          <a:xfrm>
            <a:off x="8276250" y="4914769"/>
            <a:ext cx="867600" cy="80700"/>
          </a:xfrm>
          <a:prstGeom prst="rect">
            <a:avLst/>
          </a:prstGeom>
          <a:solidFill>
            <a:srgbClr val="F5B30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5B30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A72838-5598-415F-B8F2-3B4204BA6BE0}"/>
</file>

<file path=customXml/itemProps2.xml><?xml version="1.0" encoding="utf-8"?>
<ds:datastoreItem xmlns:ds="http://schemas.openxmlformats.org/officeDocument/2006/customXml" ds:itemID="{5E75D9C1-6F31-4C31-B081-82DFD73FB3C3}"/>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55</Slides>
  <Notes>55</Notes>
  <HiddenSlides>0</HiddenSlide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Simple Light</vt:lpstr>
      <vt:lpstr>Bienvenue à BLISSFUL QUESTIONS</vt:lpstr>
      <vt:lpstr>Rencontrez les auteurs</vt:lpstr>
      <vt:lpstr>Question :</vt:lpstr>
      <vt:lpstr>Blissymbolics 
Langage graphique sémantique</vt:lpstr>
      <vt:lpstr>Pratiques inclusives</vt:lpstr>
      <vt:lpstr>Collection d’images</vt:lpstr>
      <vt:lpstr>Blissymbolics Communication International (BCI)</vt:lpstr>
      <vt:lpstr>Accès accordé</vt:lpstr>
      <vt:lpstr>Blissymbolics dans le monde</vt:lpstr>
      <vt:lpstr>Description de l’image : Montre quand et par quels pays les Blissymbolics ont été introduits.</vt:lpstr>
      <vt:lpstr>Depuis plus de 50 ans, des ateliers et des réunions internationales ont été organisés par le BCI en Australie, au Brésil, au Canada, en Angleterre, en Finlande, en Allemagne, en Inde, en Irlande, en Israël, en Italie, en Nouvelle-Zélande, en Russie, en Écosse, en Espagne, aux États-Unis, en Suède, aux Pays de Galles et aux Pays de Galles.</vt:lpstr>
      <vt:lpstr>En 2011- la responsabilité du leadership international a été transférée à la Suède ;
Blissymbolics Communication Institute Canada (BCIC) s’est concentré sur la prestation de services aux besoins des anciens élèves canadiens de Bliss.</vt:lpstr>
      <vt:lpstr>Trois sources pour plus d’informations sur Blissymbolics</vt:lpstr>
      <vt:lpstr>Question n. 1</vt:lpstr>
      <vt:lpstr>Comprendre les concepts de base</vt:lpstr>
      <vt:lpstr>Voici les personnages de Bliss dans le 
Bliss-mot pour l’école</vt:lpstr>
      <vt:lpstr>Former des mots de bonheur</vt:lpstr>
      <vt:lpstr>Comprendre les bases</vt:lpstr>
      <vt:lpstr>Blissymbolics Stratégies</vt:lpstr>
      <vt:lpstr>Apprendre les bases</vt:lpstr>
      <vt:lpstr>Blissymbol Stratégies de grammaire</vt:lpstr>
      <vt:lpstr>Pluriel</vt:lpstr>
      <vt:lpstr>Temps</vt:lpstr>
      <vt:lpstr>Temps de verbe</vt:lpstr>
      <vt:lpstr>Exemples</vt:lpstr>
      <vt:lpstr>La première, la deuxième et la troisième personne fournissent la référence pour les pronoms Bliss !</vt:lpstr>
      <vt:lpstr>Mère et autres membres de la famille</vt:lpstr>
      <vt:lpstr>En plus des capacités grammaticales de Blissymbolics, 
voici des stratégies Bliss qui permettent à l’utilisateur d’élargir son vocabulaire.</vt:lpstr>
      <vt:lpstr>Les deux stratégies les plus fréquemment utilisées sont les suivantes :</vt:lpstr>
      <vt:lpstr>Exemples de stratégie de sens opposé</vt:lpstr>
      <vt:lpstr>Exemple de stratégie de moissonneuse-batteuse</vt:lpstr>
      <vt:lpstr>Grammaire</vt:lpstr>
      <vt:lpstr>Faire des mots de bonheur</vt:lpstr>
      <vt:lpstr>Description de l’image :
Démontre Blissymbols séquencés en phrases.</vt:lpstr>
      <vt:lpstr>Question n. 2</vt:lpstr>
      <vt:lpstr>Description de l’image : Cela montre un utilisateur de Bliss communiquant avec son professeur à l’aide de son écran.</vt:lpstr>
      <vt:lpstr>Description de l’image : Deux exemples de prototypes technologiques précoces pour les utilisateurs de Bliss.</vt:lpstr>
      <vt:lpstr>Description de l’image : Il s’agit d’un autre prototype de technologie pour les utilisateurs de Bliss. Ceci a été conçu pour un étudiant ambulatoire.</vt:lpstr>
      <vt:lpstr>Description de l’image : Un premier prototype avec 200 Blissymbols. Cela comprend une diodes électroluminescentes (LED).</vt:lpstr>
      <vt:lpstr>Description de l’image : Un exemple d’un affichage Bliss fabriqué au début. Il a été fabriqué par Prentke Romich Company en 1975.</vt:lpstr>
      <vt:lpstr>Description de l’image: Un « système » de technologie exploratoire personnalisé pour Sue Odell, l’une des étudiantes adultes de Bliss.</vt:lpstr>
      <vt:lpstr>Description de l’image : Sue Odell communiquant avec un écran produisant de très longues phrases.</vt:lpstr>
      <vt:lpstr>Histoire de BMW</vt:lpstr>
      <vt:lpstr>BMW - Minspeak</vt:lpstr>
      <vt:lpstr>Description de l’image : Exemple d’écran BMW. Cet affichage a été utilisé par Lee Mehrlich.</vt:lpstr>
      <vt:lpstr>Question n° 3</vt:lpstr>
      <vt:lpstr>La capacité unique de Blissymbolics</vt:lpstr>
      <vt:lpstr>Description de l’image : Thèse de doctorat de Shirley McNaughton (1998).</vt:lpstr>
      <vt:lpstr>Description de l’image : La dédicace de la thèse de doctorat de Shirley.</vt:lpstr>
      <vt:lpstr>Enseignement à Blissymbols</vt:lpstr>
      <vt:lpstr>Caractéristiques précieuses de Blissymbolics</vt:lpstr>
      <vt:lpstr>Avec la maîtrise de la langue Blissymbolics dans son environnement de langue parlée, on gagne la base et l’occasion d’apprendre Blissymbolics international et de communiquer avec d’autres dans une communauté internationale d’utilisateurs de Bliss si l’on le souhaite.</vt:lpstr>
      <vt:lpstr>Conception pour communication Companion</vt:lpstr>
      <vt:lpstr>Si vous voulez en savoir plus sur Blissymbolics, vous pouvez aller à :</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BLISSFUL QUESTIONS</dc:title>
  <cp:revision>1</cp:revision>
  <dcterms:modified xsi:type="dcterms:W3CDTF">2024-05-04T15:02:32Z</dcterms:modified>
</cp:coreProperties>
</file>