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19"/>
  </p:notesMasterIdLst>
  <p:sldIdLst>
    <p:sldId id="274" r:id="rId2"/>
    <p:sldId id="257" r:id="rId3"/>
    <p:sldId id="258" r:id="rId4"/>
    <p:sldId id="259" r:id="rId5"/>
    <p:sldId id="265" r:id="rId6"/>
    <p:sldId id="1853" r:id="rId7"/>
    <p:sldId id="700" r:id="rId8"/>
    <p:sldId id="355" r:id="rId9"/>
    <p:sldId id="708" r:id="rId10"/>
    <p:sldId id="1854" r:id="rId11"/>
    <p:sldId id="710" r:id="rId12"/>
    <p:sldId id="709" r:id="rId13"/>
    <p:sldId id="711" r:id="rId14"/>
    <p:sldId id="724" r:id="rId15"/>
    <p:sldId id="734" r:id="rId16"/>
    <p:sldId id="501" r:id="rId17"/>
    <p:sldId id="185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F85"/>
    <a:srgbClr val="FCDDD0"/>
    <a:srgbClr val="F8A57F"/>
    <a:srgbClr val="DFE2B6"/>
    <a:srgbClr val="FFD6C8"/>
    <a:srgbClr val="FFA384"/>
    <a:srgbClr val="DA7422"/>
    <a:srgbClr val="FAF2A1"/>
    <a:srgbClr val="F68E5F"/>
    <a:srgbClr val="F1A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C0741-ABE6-4F44-9908-DE86E8A70770}" type="datetimeFigureOut">
              <a:t>4/12/24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8CE88-2DA4-2643-9CBC-9EF6337A825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7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28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54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56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97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/>
              <a:t>	</a:t>
            </a:r>
            <a:r>
              <a:rPr lang="en-US" b="0" i="0">
                <a:effectLst/>
              </a:rPr>
              <a:t>"Fear is the path to the Dark Side. Fear leads to anger, anger leads to hate, hate leads to suffering.”  </a:t>
            </a:r>
          </a:p>
          <a:p>
            <a:pPr marL="0" indent="0" algn="r">
              <a:buNone/>
            </a:pPr>
            <a:r>
              <a:rPr lang="en-US" b="0" i="0">
                <a:solidFill>
                  <a:srgbClr val="CACF85"/>
                </a:solidFill>
                <a:effectLst/>
              </a:rPr>
              <a:t>-- Yoda (The Phantom Menace)</a:t>
            </a:r>
            <a:endParaRPr lang="en-US">
              <a:solidFill>
                <a:srgbClr val="CACF85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72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/>
              <a:t>"I </a:t>
            </a:r>
            <a:r>
              <a:rPr lang="es-ES" err="1"/>
              <a:t>stood</a:t>
            </a:r>
            <a:r>
              <a:rPr lang="es-ES"/>
              <a:t> </a:t>
            </a:r>
            <a:r>
              <a:rPr lang="es-ES" err="1"/>
              <a:t>on</a:t>
            </a:r>
            <a:r>
              <a:rPr lang="es-ES"/>
              <a:t> a </a:t>
            </a:r>
            <a:r>
              <a:rPr lang="es-ES" err="1"/>
              <a:t>mountain</a:t>
            </a:r>
            <a:r>
              <a:rPr lang="es-ES"/>
              <a:t> of no </a:t>
            </a:r>
            <a:r>
              <a:rPr lang="es-ES" err="1"/>
              <a:t>for</a:t>
            </a:r>
            <a:r>
              <a:rPr lang="es-ES"/>
              <a:t> one yes”</a:t>
            </a:r>
          </a:p>
          <a:p>
            <a:pPr marL="0" indent="0">
              <a:buNone/>
            </a:pPr>
            <a:r>
              <a:rPr lang="es-ES"/>
              <a:t>			--B. Smith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44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31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wheelchair dancers in motion; one woman on the floor and another with her body on top of the wheels on the floor.  Image is a still from Alice Sheppard &amp; Kinetic Light’s performance titled Descent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23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3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1E46-15DE-754F-B80A-17ECDB2B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2FB45-1E44-9940-B31E-86540224C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86620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F52B4-8DAB-0947-8872-CF5EE24C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D352-EBB6-4F4B-98C0-C96A8A45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552EE-5242-0D46-8921-53F09838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9465F-AC1C-B84E-84F1-0A4E0EF22297}"/>
              </a:ext>
            </a:extLst>
          </p:cNvPr>
          <p:cNvSpPr/>
          <p:nvPr userDrawn="1"/>
        </p:nvSpPr>
        <p:spPr>
          <a:xfrm>
            <a:off x="983165" y="3531759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9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8E1D-10AC-934F-A5DE-9F223D32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F4F1-2CF9-7A4D-AC60-BD4798737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C6485-11FE-004B-8476-33331F89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8A86CB26-316B-B744-A818-35F5FCF2936D}" type="datetimeFigureOut">
              <a:rPr lang="en-US" smtClean="0"/>
              <a:pPr/>
              <a:t>4/12/24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1989A-D59B-6849-A129-23C068F3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DFAA0-D718-A945-B3EE-8C855580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DDA00-3B6A-7949-B999-78BDA0896C69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5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BE15F-7204-7943-B1CA-8B9993719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BAF44B-4A91-064E-96C8-E0F6E33F2967}"/>
              </a:ext>
            </a:extLst>
          </p:cNvPr>
          <p:cNvSpPr/>
          <p:nvPr userDrawn="1"/>
        </p:nvSpPr>
        <p:spPr>
          <a:xfrm>
            <a:off x="909419" y="4211253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9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627-00EE-E846-82EA-08D9779C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ED755-BD84-024D-900C-66D9F4C44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D6C12-48EE-8347-9366-529436C5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24825-6C10-D640-93E8-F1ECE72B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2E151-74EF-BE40-9E76-BB8ECC0C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5686E-F19C-CC4F-A121-B53811F6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863B62-13F3-AD4A-8D5F-B31C56092433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8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AD6B2-DC33-4B49-8008-16E07AA4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F85AF-6260-064C-8692-5D875ED3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A90CC-E4FD-EE4F-ADFC-E32F930C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9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BB2D-419A-404D-85F7-F88C25D9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EDB45-2C30-6648-AD83-92497E4A3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B8508-849E-6F47-B451-0EC02C135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A3058-FF34-1748-9ABE-876764EB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977CE-5833-404F-8714-EE4C4310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BC67E-9589-D745-A49F-BB0A0E14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CC888-6FA9-4946-999A-A5633496DF10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2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59CC-F0D2-8849-82CB-D02D0606B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7A91-7C39-D74D-8457-0175E5A85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93A64-B458-0246-86FB-FE6329CF2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59D4E-C40D-0049-AB00-F6D1A3FA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5D985-14AE-6A42-84B2-C6E57911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28242-437B-0142-AE9F-4925FD18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184530-3BB7-5F4D-88BE-10B03CE76762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3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B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9EFDA6-6653-0647-8085-DB30E8D4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E42AD-35F6-4C4E-8A72-5A8D2DDD7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3E871-7690-BB49-9BF5-9A0A7A720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8A86CB26-316B-B744-A818-35F5FCF2936D}" type="datetimeFigureOut">
              <a:rPr lang="en-US" smtClean="0"/>
              <a:pPr/>
              <a:t>4/12/24</a:t>
            </a:fld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A9446-EABD-CA46-A400-59F64FAD8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97BF7-41F6-294F-B777-CBE5C1689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0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70" r:id="rId4"/>
    <p:sldLayoutId id="2147483663" r:id="rId5"/>
    <p:sldLayoutId id="2147483665" r:id="rId6"/>
    <p:sldLayoutId id="2147483671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bg1">
              <a:lumMod val="95000"/>
            </a:schemeClr>
          </a:solidFill>
          <a:latin typeface="Raleway" panose="020B00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itchFamily="2" charset="2"/>
        <a:buChar char="§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D24B-EEE8-8A45-9AF9-10FFFBCC0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343" y="806677"/>
            <a:ext cx="10537371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Collaboration </a:t>
            </a:r>
            <a:r>
              <a:rPr lang="en-US" dirty="0">
                <a:solidFill>
                  <a:schemeClr val="accent2"/>
                </a:solidFill>
              </a:rPr>
              <a:t>Skills and Strategies</a:t>
            </a:r>
            <a:r>
              <a:rPr lang="en-US" dirty="0">
                <a:solidFill>
                  <a:schemeClr val="bg1"/>
                </a:solidFill>
              </a:rPr>
              <a:t> for Accessibility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A8F0A-2805-3246-A240-42F56E21E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43068"/>
            <a:ext cx="10428514" cy="2231152"/>
          </a:xfrm>
        </p:spPr>
        <p:txBody>
          <a:bodyPr>
            <a:noAutofit/>
          </a:bodyPr>
          <a:lstStyle/>
          <a:p>
            <a:r>
              <a:rPr lang="en-US" dirty="0"/>
              <a:t>Lainey Feingold | LFLegal.com</a:t>
            </a:r>
          </a:p>
          <a:p>
            <a:r>
              <a:rPr lang="en-US" dirty="0"/>
              <a:t>Accessible Canada  - Accessible World Gathering</a:t>
            </a:r>
          </a:p>
          <a:p>
            <a:r>
              <a:rPr lang="en-US" dirty="0">
                <a:solidFill>
                  <a:schemeClr val="accent2"/>
                </a:solidFill>
              </a:rPr>
              <a:t>Streams</a:t>
            </a:r>
            <a:r>
              <a:rPr lang="en-US" dirty="0"/>
              <a:t>: Inclusive decision-making | Innovation in standards and policy | Accessible and equitable communications</a:t>
            </a:r>
          </a:p>
          <a:p>
            <a:r>
              <a:rPr lang="en-US" dirty="0"/>
              <a:t>May 27-28, 2024</a:t>
            </a:r>
          </a:p>
        </p:txBody>
      </p:sp>
    </p:spTree>
    <p:extLst>
      <p:ext uri="{BB962C8B-B14F-4D97-AF65-F5344CB8AC3E}">
        <p14:creationId xmlns:p14="http://schemas.microsoft.com/office/powerpoint/2010/main" val="417437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Collaboration?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498C39-915D-F144-BCC6-8EEF831DD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080" y="1810343"/>
            <a:ext cx="5980215" cy="4351338"/>
          </a:xfrm>
        </p:spPr>
        <p:txBody>
          <a:bodyPr>
            <a:normAutofit/>
          </a:bodyPr>
          <a:lstStyle/>
          <a:p>
            <a:r>
              <a:rPr lang="en-US"/>
              <a:t>Room for | focus on disabled voices</a:t>
            </a:r>
          </a:p>
          <a:p>
            <a:r>
              <a:rPr lang="en-US"/>
              <a:t>Development of accessibility regulations, plans, statements</a:t>
            </a:r>
          </a:p>
          <a:p>
            <a:r>
              <a:rPr lang="en-US"/>
              <a:t>Relationship building for long term implementation</a:t>
            </a:r>
          </a:p>
          <a:p>
            <a:r>
              <a:rPr lang="en-US"/>
              <a:t>Dismantle fear | Build trust</a:t>
            </a:r>
          </a:p>
          <a:p>
            <a:r>
              <a:rPr lang="en-US"/>
              <a:t>Accessible procurement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11" name="Content Placeholder 10" descr="smiling Black woman in office, with a blurred smiling white woman at the table next to her, eaching out to shake hands with someone across the table, ">
            <a:extLst>
              <a:ext uri="{FF2B5EF4-FFF2-40B4-BE49-F238E27FC236}">
                <a16:creationId xmlns:a16="http://schemas.microsoft.com/office/drawing/2014/main" id="{6EB794AB-72C5-C44D-BE60-FE4FDCBD83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000" y="2240925"/>
            <a:ext cx="4758744" cy="3490174"/>
          </a:xfrm>
        </p:spPr>
      </p:pic>
    </p:spTree>
    <p:extLst>
      <p:ext uri="{BB962C8B-B14F-4D97-AF65-F5344CB8AC3E}">
        <p14:creationId xmlns:p14="http://schemas.microsoft.com/office/powerpoint/2010/main" val="36908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DD002-BC1D-9041-9830-C95CA4F7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623457"/>
            <a:ext cx="10515600" cy="1292810"/>
          </a:xfrm>
        </p:spPr>
        <p:txBody>
          <a:bodyPr>
            <a:normAutofit/>
          </a:bodyPr>
          <a:lstStyle/>
          <a:p>
            <a:r>
              <a:rPr lang="en-US" dirty="0"/>
              <a:t>Structured Negotiation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9216B-4B21-4B4A-9802-7CAA8C31D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571" y="4772233"/>
            <a:ext cx="11702143" cy="150018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Disability Rights Collaboration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30976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839A82-5F12-C84E-A120-A8C179A3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7411"/>
            <a:ext cx="12192000" cy="1325563"/>
          </a:xfrm>
        </p:spPr>
        <p:txBody>
          <a:bodyPr/>
          <a:lstStyle/>
          <a:p>
            <a:r>
              <a:rPr lang="en-US" dirty="0"/>
              <a:t>Cooperation…without lawsuits </a:t>
            </a:r>
            <a:r>
              <a:rPr lang="en-US" i="1" dirty="0"/>
              <a:t>or</a:t>
            </a:r>
            <a:r>
              <a:rPr lang="en-US" dirty="0"/>
              <a:t> regulations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937141-2DA6-114A-BAF4-5510A9076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48795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  <a:p>
            <a:r>
              <a:rPr lang="en-US"/>
              <a:t>Talking ATMs</a:t>
            </a:r>
          </a:p>
          <a:p>
            <a:r>
              <a:rPr lang="en-US"/>
              <a:t>Accessible websites</a:t>
            </a:r>
          </a:p>
          <a:p>
            <a:r>
              <a:rPr lang="en-US"/>
              <a:t>Accessible mobile apps</a:t>
            </a:r>
          </a:p>
          <a:p>
            <a:r>
              <a:rPr lang="en-US"/>
              <a:t>Accessible pedestrian signals</a:t>
            </a:r>
          </a:p>
          <a:p>
            <a:r>
              <a:rPr lang="en-US"/>
              <a:t>Accessible prescription labels</a:t>
            </a:r>
          </a:p>
          <a:p>
            <a:r>
              <a:rPr lang="en-US"/>
              <a:t>Audio description</a:t>
            </a:r>
          </a:p>
          <a:p>
            <a:r>
              <a:rPr lang="en-US"/>
              <a:t>Rights of incarcerated disabled people</a:t>
            </a: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19F57-A2FF-7248-9185-82F9E8965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Resources:</a:t>
            </a:r>
            <a:endParaRPr lang="en-US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b="1">
              <a:solidFill>
                <a:schemeClr val="accent2"/>
              </a:solidFill>
            </a:endParaRPr>
          </a:p>
          <a:p>
            <a:r>
              <a:rPr lang="en-US"/>
              <a:t>LFLegal.com</a:t>
            </a:r>
          </a:p>
          <a:p>
            <a:r>
              <a:rPr lang="en-US"/>
              <a:t>Book: Structured Negotiation, a Winning Alternative to Lawsuits (2</a:t>
            </a:r>
            <a:r>
              <a:rPr lang="en-US" baseline="30000"/>
              <a:t>nd</a:t>
            </a:r>
            <a:r>
              <a:rPr lang="en-US"/>
              <a:t> edition 2021)</a:t>
            </a:r>
          </a:p>
        </p:txBody>
      </p:sp>
    </p:spTree>
    <p:extLst>
      <p:ext uri="{BB962C8B-B14F-4D97-AF65-F5344CB8AC3E}">
        <p14:creationId xmlns:p14="http://schemas.microsoft.com/office/powerpoint/2010/main" val="149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9011FA-EE5A-D44E-B010-84E33C65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it work?</a:t>
            </a:r>
          </a:p>
        </p:txBody>
      </p:sp>
    </p:spTree>
    <p:extLst>
      <p:ext uri="{BB962C8B-B14F-4D97-AF65-F5344CB8AC3E}">
        <p14:creationId xmlns:p14="http://schemas.microsoft.com/office/powerpoint/2010/main" val="909997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25A39F-AC93-A845-9F1A-D29506D2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Disabled people are involved</a:t>
            </a:r>
          </a:p>
        </p:txBody>
      </p:sp>
      <p:pic>
        <p:nvPicPr>
          <p:cNvPr id="10" name="Content Placeholder 9" descr="Blind white man with cane pressing button on an accessible pedestrian signal">
            <a:extLst>
              <a:ext uri="{FF2B5EF4-FFF2-40B4-BE49-F238E27FC236}">
                <a16:creationId xmlns:a16="http://schemas.microsoft.com/office/drawing/2014/main" id="{0A28C4C2-C683-F34C-8AC6-7D9D47F03C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Content Placeholder 7" descr="Blind white woman using a tactile keypad to pay for products at a pharmacy">
            <a:extLst>
              <a:ext uri="{FF2B5EF4-FFF2-40B4-BE49-F238E27FC236}">
                <a16:creationId xmlns:a16="http://schemas.microsoft.com/office/drawing/2014/main" id="{25A226F4-F1C9-4D4E-A3E1-879868B01B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25625"/>
            <a:ext cx="5181600" cy="4351338"/>
          </a:xfrm>
        </p:spPr>
      </p:pic>
    </p:spTree>
    <p:extLst>
      <p:ext uri="{BB962C8B-B14F-4D97-AF65-F5344CB8AC3E}">
        <p14:creationId xmlns:p14="http://schemas.microsoft.com/office/powerpoint/2010/main" val="206030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067FF4-75DE-E547-8A3D-844C00F11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"/>
            <a:ext cx="10464384" cy="1690688"/>
          </a:xfrm>
        </p:spPr>
        <p:txBody>
          <a:bodyPr>
            <a:noAutofit/>
          </a:bodyPr>
          <a:lstStyle/>
          <a:p>
            <a:r>
              <a:rPr lang="es-ES" err="1">
                <a:solidFill>
                  <a:srgbClr val="CACF85"/>
                </a:solidFill>
              </a:rPr>
              <a:t>Attitude</a:t>
            </a:r>
            <a:r>
              <a:rPr lang="es-ES"/>
              <a:t> (Mindset) is Crucial</a:t>
            </a:r>
            <a:endParaRPr lang="en-US"/>
          </a:p>
        </p:txBody>
      </p:sp>
      <p:pic>
        <p:nvPicPr>
          <p:cNvPr id="6" name="Content Placeholder 4" descr="shark jumping out of water with open mouth">
            <a:extLst>
              <a:ext uri="{FF2B5EF4-FFF2-40B4-BE49-F238E27FC236}">
                <a16:creationId xmlns:a16="http://schemas.microsoft.com/office/drawing/2014/main" id="{63382ED0-5A08-C24A-ADB2-62D75985B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  <a:effectLst>
            <a:softEdge rad="127000"/>
          </a:effectLst>
        </p:spPr>
      </p:pic>
      <p:pic>
        <p:nvPicPr>
          <p:cNvPr id="7" name="05 Main Theme (From _Jaws_).m4a" descr="jaws theme song playing">
            <a:hlinkClick r:id="" action="ppaction://media"/>
            <a:extLst>
              <a:ext uri="{FF2B5EF4-FFF2-40B4-BE49-F238E27FC236}">
                <a16:creationId xmlns:a16="http://schemas.microsoft.com/office/drawing/2014/main" id="{5E07FF15-C0D0-9246-B657-6F2554D20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5655993"/>
            <a:ext cx="812800" cy="812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FA9DFA-EDD5-B64F-A3A6-E562213CEB66}"/>
              </a:ext>
            </a:extLst>
          </p:cNvPr>
          <p:cNvSpPr txBox="1"/>
          <p:nvPr/>
        </p:nvSpPr>
        <p:spPr>
          <a:xfrm>
            <a:off x="4726073" y="-70901"/>
            <a:ext cx="2739853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4E4C92-5E04-1B4F-A016-53C9775B79E6}"/>
              </a:ext>
            </a:extLst>
          </p:cNvPr>
          <p:cNvSpPr txBox="1"/>
          <p:nvPr/>
        </p:nvSpPr>
        <p:spPr>
          <a:xfrm>
            <a:off x="5023412" y="6247865"/>
            <a:ext cx="2795958" cy="52322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2800"/>
              <a:t>Don’t be a Shark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CE8A5F-DF06-2E4C-AF59-49F4B796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0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You don't need to </a:t>
            </a:r>
            <a:r>
              <a:rPr lang="en-US" i="1">
                <a:solidFill>
                  <a:srgbClr val="CACF85"/>
                </a:solidFill>
              </a:rPr>
              <a:t>act</a:t>
            </a:r>
            <a:r>
              <a:rPr lang="en-US"/>
              <a:t> like a shark</a:t>
            </a:r>
          </a:p>
        </p:txBody>
      </p:sp>
      <p:pic>
        <p:nvPicPr>
          <p:cNvPr id="7" name="Content Placeholder 7" descr="small yellow fish with shark fin strapped on">
            <a:extLst>
              <a:ext uri="{FF2B5EF4-FFF2-40B4-BE49-F238E27FC236}">
                <a16:creationId xmlns:a16="http://schemas.microsoft.com/office/drawing/2014/main" id="{A2EF2068-FD5C-6441-B2C7-29AF9201886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110" y="1825625"/>
            <a:ext cx="6539780" cy="4351338"/>
          </a:xfr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64355-1F24-944D-B17A-3BF586B6F519}"/>
              </a:ext>
            </a:extLst>
          </p:cNvPr>
          <p:cNvSpPr txBox="1"/>
          <p:nvPr/>
        </p:nvSpPr>
        <p:spPr>
          <a:xfrm>
            <a:off x="4896194" y="610136"/>
            <a:ext cx="2739853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9936EB-6FBC-C54B-A353-84B4073B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3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355FA8-FDB9-5B43-AD52-FE19FBA89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/>
              <a:t>Be a </a:t>
            </a:r>
            <a:r>
              <a:rPr lang="es-ES" err="1"/>
              <a:t>dolphin</a:t>
            </a:r>
            <a:r>
              <a:rPr lang="es-ES"/>
              <a:t> </a:t>
            </a:r>
            <a:r>
              <a:rPr lang="es-ES" err="1"/>
              <a:t>instead</a:t>
            </a:r>
            <a:endParaRPr lang="en-US"/>
          </a:p>
        </p:txBody>
      </p:sp>
      <p:pic>
        <p:nvPicPr>
          <p:cNvPr id="7" name="Content Placeholder 6" descr="Two smiling dolphins working together to open a plastic tube containing food">
            <a:extLst>
              <a:ext uri="{FF2B5EF4-FFF2-40B4-BE49-F238E27FC236}">
                <a16:creationId xmlns:a16="http://schemas.microsoft.com/office/drawing/2014/main" id="{CAD89FB5-7CF9-0F4D-BC4B-D08F0B5CB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2462" b="25546"/>
          <a:stretch/>
        </p:blipFill>
        <p:spPr>
          <a:xfrm>
            <a:off x="838200" y="1825625"/>
            <a:ext cx="10515600" cy="4351338"/>
          </a:xfrm>
          <a:noFill/>
        </p:spPr>
      </p:pic>
      <p:pic>
        <p:nvPicPr>
          <p:cNvPr id="2" name="DOLOPHIN 067014765-animals-dolphin-ext-medium-clo-1.wav" descr="DOLOPHIN 067014765-animals-dolphin-ext-medium-clo-1.wav">
            <a:hlinkClick r:id="" action="ppaction://media"/>
            <a:extLst>
              <a:ext uri="{FF2B5EF4-FFF2-40B4-BE49-F238E27FC236}">
                <a16:creationId xmlns:a16="http://schemas.microsoft.com/office/drawing/2014/main" id="{6A0A06FE-445A-494B-A62B-1606BBEA54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6837" y="4660014"/>
            <a:ext cx="812800" cy="8128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8C987-8019-E74C-B35B-1618542F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3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9011FA-EE5A-D44E-B010-84E33C65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Dolphin Skills?</a:t>
            </a:r>
          </a:p>
        </p:txBody>
      </p:sp>
    </p:spTree>
    <p:extLst>
      <p:ext uri="{BB962C8B-B14F-4D97-AF65-F5344CB8AC3E}">
        <p14:creationId xmlns:p14="http://schemas.microsoft.com/office/powerpoint/2010/main" val="416671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839A82-5F12-C84E-A120-A8C179A3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/>
              <a:t>Active </a:t>
            </a:r>
            <a:r>
              <a:rPr lang="es-ES" err="1"/>
              <a:t>patience | </a:t>
            </a:r>
            <a:r>
              <a:rPr lang="es-ES" err="1">
                <a:solidFill>
                  <a:schemeClr val="accent2"/>
                </a:solidFill>
              </a:rPr>
              <a:t>empathy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12" name="Content Placeholder 9" descr="A still from the Hitchhiker's Guide to the Galaxy movie showing a white woman holding a large gun with text reading &quot;the Point-of-View gun.&quot;">
            <a:extLst>
              <a:ext uri="{FF2B5EF4-FFF2-40B4-BE49-F238E27FC236}">
                <a16:creationId xmlns:a16="http://schemas.microsoft.com/office/drawing/2014/main" id="{51F6019F-897A-274D-AC7D-BFA5CBB643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6384" r="26633" b="-1"/>
          <a:stretch/>
        </p:blipFill>
        <p:spPr>
          <a:xfrm>
            <a:off x="6370899" y="1918222"/>
            <a:ext cx="5181600" cy="4351338"/>
          </a:xfrm>
          <a:noFill/>
        </p:spPr>
      </p:pic>
      <p:pic>
        <p:nvPicPr>
          <p:cNvPr id="7" name="Content Placeholder 2" descr="blind surfer Derek Rabelo paddling on a surfobard with only the ocean and sky in front of him.">
            <a:extLst>
              <a:ext uri="{FF2B5EF4-FFF2-40B4-BE49-F238E27FC236}">
                <a16:creationId xmlns:a16="http://schemas.microsoft.com/office/drawing/2014/main" id="{5099DF02-1E42-6549-B012-D28754656B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55" b="-3"/>
          <a:stretch/>
        </p:blipFill>
        <p:spPr>
          <a:xfrm>
            <a:off x="523753" y="1918222"/>
            <a:ext cx="5181600" cy="4351338"/>
          </a:xfrm>
          <a:prstGeom prst="rect">
            <a:avLst/>
          </a:prstGeom>
          <a:noFill/>
        </p:spPr>
      </p:pic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60D15B7D-70FE-A84A-A45C-485AF2C7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9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2503-BCF4-6C45-84A7-1A3B2DB7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 err="1"/>
              <a:t>Don't</a:t>
            </a:r>
            <a:r>
              <a:rPr lang="es-ES"/>
              <a:t> </a:t>
            </a:r>
            <a:r>
              <a:rPr lang="es-ES" err="1"/>
              <a:t>make</a:t>
            </a:r>
            <a:r>
              <a:rPr lang="es-ES"/>
              <a:t> </a:t>
            </a:r>
            <a:r>
              <a:rPr lang="es-ES" err="1"/>
              <a:t>assumptions | </a:t>
            </a:r>
            <a:r>
              <a:rPr lang="es-ES" err="1">
                <a:solidFill>
                  <a:schemeClr val="accent2"/>
                </a:solidFill>
              </a:rPr>
              <a:t>Explore fear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4" name="Picture 2" descr="hand cleaning off windows with a rag">
            <a:extLst>
              <a:ext uri="{FF2B5EF4-FFF2-40B4-BE49-F238E27FC236}">
                <a16:creationId xmlns:a16="http://schemas.microsoft.com/office/drawing/2014/main" id="{59423EDA-6F9A-094E-801F-9E7806ABCD1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5" r="1" b="1"/>
          <a:stretch/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8" name="Picture 4" descr="Large sign in a covered alley reading &quot;Fear is a Liar&quot;&#10;&#10;">
            <a:extLst>
              <a:ext uri="{FF2B5EF4-FFF2-40B4-BE49-F238E27FC236}">
                <a16:creationId xmlns:a16="http://schemas.microsoft.com/office/drawing/2014/main" id="{7E1C103B-F7F1-6347-9B19-ECB350AD7B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7" r="8266" b="-1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  <a:ln w="38100">
            <a:solidFill>
              <a:srgbClr val="CAA6FB"/>
            </a:solidFill>
          </a:ln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9209D4EE-9B65-9C40-B01F-F7B2B0D6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ED29-844B-BB49-AB71-569864E25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err="1"/>
              <a:t>Find</a:t>
            </a:r>
            <a:r>
              <a:rPr lang="es-ES"/>
              <a:t> </a:t>
            </a:r>
            <a:r>
              <a:rPr lang="es-ES" err="1"/>
              <a:t>the</a:t>
            </a:r>
            <a:r>
              <a:rPr lang="es-ES"/>
              <a:t> "yes” | </a:t>
            </a:r>
            <a:r>
              <a:rPr lang="es-ES">
                <a:solidFill>
                  <a:schemeClr val="accent2"/>
                </a:solidFill>
              </a:rPr>
              <a:t>Practice equanimity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5" name="Content Placeholder 4" descr="mountains">
            <a:extLst>
              <a:ext uri="{FF2B5EF4-FFF2-40B4-BE49-F238E27FC236}">
                <a16:creationId xmlns:a16="http://schemas.microsoft.com/office/drawing/2014/main" id="{6D08638B-CD1A-6344-8725-703549732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626" y="1907943"/>
            <a:ext cx="4757381" cy="33401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06B8F-037B-6F42-98EE-7903D6AE4999}"/>
              </a:ext>
            </a:extLst>
          </p:cNvPr>
          <p:cNvSpPr>
            <a:spLocks/>
          </p:cNvSpPr>
          <p:nvPr/>
        </p:nvSpPr>
        <p:spPr>
          <a:xfrm>
            <a:off x="8494393" y="5858586"/>
            <a:ext cx="2391981" cy="318377"/>
          </a:xfrm>
          <a:prstGeom prst="rect">
            <a:avLst/>
          </a:prstGeom>
        </p:spPr>
        <p:txBody>
          <a:bodyPr/>
          <a:lstStyle/>
          <a:p>
            <a:pPr defTabSz="795528">
              <a:spcAft>
                <a:spcPts val="600"/>
              </a:spcAft>
            </a:pPr>
            <a:fld id="{6E717072-7A1F-4241-92F5-AC5E46325901}" type="slidenum">
              <a:rPr lang="en-U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95528"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106A48-356A-D34E-A095-BAE0D619C5B8}"/>
              </a:ext>
            </a:extLst>
          </p:cNvPr>
          <p:cNvSpPr txBox="1"/>
          <p:nvPr/>
        </p:nvSpPr>
        <p:spPr>
          <a:xfrm>
            <a:off x="1574032" y="5525759"/>
            <a:ext cx="3805850" cy="651204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defTabSz="795528">
              <a:spcAft>
                <a:spcPts val="600"/>
              </a:spcAft>
            </a:pPr>
            <a:r>
              <a:rPr lang="es-E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"I </a:t>
            </a:r>
            <a:r>
              <a:rPr lang="es-ES" sz="1566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stood</a:t>
            </a:r>
            <a:r>
              <a:rPr lang="es-E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566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s-E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s-ES" sz="1566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mountain</a:t>
            </a:r>
            <a:r>
              <a:rPr lang="es-E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no </a:t>
            </a:r>
            <a:r>
              <a:rPr lang="es-ES" sz="1566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es-E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one yes”</a:t>
            </a:r>
          </a:p>
          <a:p>
            <a:pPr defTabSz="795528">
              <a:spcAft>
                <a:spcPts val="600"/>
              </a:spcAft>
            </a:pPr>
            <a:r>
              <a:rPr lang="es-E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--B. Smith</a:t>
            </a:r>
            <a:endParaRPr lang="en-US"/>
          </a:p>
        </p:txBody>
      </p:sp>
      <p:pic>
        <p:nvPicPr>
          <p:cNvPr id="8" name="Picture 2" descr="illustration of small human figure standing in front of stormy waters">
            <a:extLst>
              <a:ext uri="{FF2B5EF4-FFF2-40B4-BE49-F238E27FC236}">
                <a16:creationId xmlns:a16="http://schemas.microsoft.com/office/drawing/2014/main" id="{5C192994-0360-4E46-AFC0-DD3835928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3"/>
          <a:stretch/>
        </p:blipFill>
        <p:spPr bwMode="auto">
          <a:xfrm>
            <a:off x="6368189" y="1825625"/>
            <a:ext cx="4518185" cy="379422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7049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0AD176-0FE2-E04D-98A5-4ECAD257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38" y="136525"/>
            <a:ext cx="11609408" cy="1325563"/>
          </a:xfrm>
        </p:spPr>
        <p:txBody>
          <a:bodyPr>
            <a:normAutofit/>
          </a:bodyPr>
          <a:lstStyle/>
          <a:p>
            <a:r>
              <a:rPr lang="es-ES"/>
              <a:t>Listen Well | </a:t>
            </a:r>
            <a:r>
              <a:rPr lang="es-ES">
                <a:solidFill>
                  <a:schemeClr val="accent2"/>
                </a:solidFill>
              </a:rPr>
              <a:t>Practice Grounded Optimism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5" name="Picture 2" descr="Image of a young Black girl and older Black woman communicating in sign language">
            <a:extLst>
              <a:ext uri="{FF2B5EF4-FFF2-40B4-BE49-F238E27FC236}">
                <a16:creationId xmlns:a16="http://schemas.microsoft.com/office/drawing/2014/main" id="{981133B5-30F0-4549-AAEE-A033192F90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543969"/>
            <a:ext cx="51816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3B06D-5AF2-AC43-AD6C-068321CDD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" name="Content Placeholder 9" descr="Helen Keller at work sitting behind a desk with a slate and stylus machine in front of her">
            <a:extLst>
              <a:ext uri="{FF2B5EF4-FFF2-40B4-BE49-F238E27FC236}">
                <a16:creationId xmlns:a16="http://schemas.microsoft.com/office/drawing/2014/main" id="{75CCAF76-8FF2-5A48-BA05-3C36072ABC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543969"/>
            <a:ext cx="5181600" cy="291465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3658B6-CB82-7E4E-9C8F-C7DC86AEF91E}"/>
              </a:ext>
            </a:extLst>
          </p:cNvPr>
          <p:cNvSpPr txBox="1"/>
          <p:nvPr/>
        </p:nvSpPr>
        <p:spPr>
          <a:xfrm>
            <a:off x="893885" y="5892581"/>
            <a:ext cx="10519226" cy="92333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800" b="1" i="0">
                <a:effectLst/>
              </a:rPr>
              <a:t>“</a:t>
            </a:r>
            <a:r>
              <a:rPr lang="en-US" sz="1800" b="0" i="0">
                <a:effectLst/>
              </a:rPr>
              <a:t>Optimism is the faith that leads to achievement. Nothing can be done without hope and Confidence</a:t>
            </a:r>
            <a:r>
              <a:rPr lang="en-US" sz="1800" b="1" i="0">
                <a:effectLst/>
              </a:rPr>
              <a:t>.</a:t>
            </a:r>
            <a:r>
              <a:rPr lang="en-US" sz="1800" b="0" i="0">
                <a:effectLst/>
              </a:rPr>
              <a:t>”</a:t>
            </a:r>
          </a:p>
          <a:p>
            <a:pPr algn="r"/>
            <a:r>
              <a:rPr lang="en-US"/>
              <a:t>     ----Helen Keller</a:t>
            </a:r>
            <a:endParaRPr lang="en-US" sz="1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6EC3-C6F9-0149-9547-6B902243B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 err="1"/>
              <a:t>Be Kind, Curious, and Flexible</a:t>
            </a:r>
            <a:endParaRPr lang="en-US">
              <a:highlight>
                <a:srgbClr val="FFFF00"/>
              </a:highlight>
            </a:endParaRPr>
          </a:p>
        </p:txBody>
      </p:sp>
      <p:pic>
        <p:nvPicPr>
          <p:cNvPr id="7" name="Picture 2" descr="illustration representing curiosity; two drawn heads looking at each other with the face of one represented in the brain of the other">
            <a:extLst>
              <a:ext uri="{FF2B5EF4-FFF2-40B4-BE49-F238E27FC236}">
                <a16:creationId xmlns:a16="http://schemas.microsoft.com/office/drawing/2014/main" id="{358B60F2-6EEB-DA4D-97E4-BAA6B18030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9" r="16724" b="1"/>
          <a:stretch/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2052" name="Picture 4" descr="Two wheelchair dancers in motion; one woman on the floor and another with her body on top of the wheels on the floor.  Image is a still from Alice Sheppard &amp; Kinetic Light’s performance titled Descent">
            <a:extLst>
              <a:ext uri="{FF2B5EF4-FFF2-40B4-BE49-F238E27FC236}">
                <a16:creationId xmlns:a16="http://schemas.microsoft.com/office/drawing/2014/main" id="{FCAE13DE-3497-1141-B915-9D55816765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" r="3280" b="-2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0C43A61A-B7E6-2C46-878C-E2548016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3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730"/>
            <a:ext cx="10515600" cy="9778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err="1"/>
              <a:t>Find</a:t>
            </a:r>
            <a:r>
              <a:rPr lang="es-ES"/>
              <a:t> </a:t>
            </a:r>
            <a:r>
              <a:rPr lang="es-ES" err="1"/>
              <a:t>the</a:t>
            </a:r>
            <a:r>
              <a:rPr lang="es-ES"/>
              <a:t> Lion</a:t>
            </a:r>
            <a:endParaRPr lang="en-US"/>
          </a:p>
        </p:txBody>
      </p:sp>
      <p:pic>
        <p:nvPicPr>
          <p:cNvPr id="6" name="Picture 2" descr="small cat looking into a mirror and seeing a lion">
            <a:extLst>
              <a:ext uri="{FF2B5EF4-FFF2-40B4-BE49-F238E27FC236}">
                <a16:creationId xmlns:a16="http://schemas.microsoft.com/office/drawing/2014/main" id="{05653BF7-786C-BB47-AB88-67A2EC43EC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838200" y="1937539"/>
            <a:ext cx="5181600" cy="4127509"/>
          </a:xfrm>
          <a:prstGeom prst="rect">
            <a:avLst/>
          </a:prstGeom>
          <a:noFill/>
        </p:spPr>
      </p:pic>
      <p:sp>
        <p:nvSpPr>
          <p:cNvPr id="4" name="Content Placeholder 3" descr="small cat looking into a mirror and seeing a lion instead of its own reflection">
            <a:extLst>
              <a:ext uri="{FF2B5EF4-FFF2-40B4-BE49-F238E27FC236}">
                <a16:creationId xmlns:a16="http://schemas.microsoft.com/office/drawing/2014/main" id="{B92F553E-ABCA-6549-9C2B-47D666D98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91851" cy="4351338"/>
          </a:xfrm>
        </p:spPr>
        <p:txBody>
          <a:bodyPr>
            <a:normAutofit lnSpcReduction="10000"/>
          </a:bodyPr>
          <a:lstStyle/>
          <a:p>
            <a:endParaRPr lang="en-US"/>
          </a:p>
          <a:p>
            <a:r>
              <a:rPr lang="en-US"/>
              <a:t>Who are you talking to?</a:t>
            </a:r>
          </a:p>
          <a:p>
            <a:r>
              <a:rPr lang="en-US"/>
              <a:t>How are you speaking to their needs? </a:t>
            </a:r>
          </a:p>
          <a:p>
            <a:pPr lvl="1"/>
            <a:r>
              <a:rPr lang="en-US"/>
              <a:t>Hint: you don’t have to agree!</a:t>
            </a:r>
          </a:p>
          <a:p>
            <a:r>
              <a:rPr lang="en-US"/>
              <a:t>How are you building trust + relationship?</a:t>
            </a:r>
          </a:p>
          <a:p>
            <a:r>
              <a:rPr lang="en-US"/>
              <a:t>How are you moving to your goals?</a:t>
            </a:r>
          </a:p>
          <a:p>
            <a:endParaRPr lang="en-US"/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A8124C56-24CD-2245-B540-010C34C3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9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0C4134F-01FA-1765-0A17-DFB1B255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Stay in Touch!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3F0BC0-501D-3DF8-CC24-A24904499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Lainey Feingold</a:t>
            </a:r>
          </a:p>
          <a:p>
            <a:pPr marL="0" indent="0">
              <a:buNone/>
            </a:pPr>
            <a:r>
              <a:rPr lang="en-US"/>
              <a:t>LFLegal.com</a:t>
            </a:r>
          </a:p>
          <a:p>
            <a:pPr marL="0" indent="0">
              <a:buNone/>
            </a:pPr>
            <a:r>
              <a:rPr lang="en-US"/>
              <a:t>LF@LFLegal.com</a:t>
            </a:r>
          </a:p>
        </p:txBody>
      </p:sp>
      <p:pic>
        <p:nvPicPr>
          <p:cNvPr id="6" name="Content Placeholder 5" descr="an e-reader displaying a book title: Structured Negotiation, a Winning Alternative to Lawsuits (2nd edition) by Lainey Feingold. Foreward by Haaben Girma, and cover quote by Jenny Lay Flurry, not readable in image.">
            <a:extLst>
              <a:ext uri="{FF2B5EF4-FFF2-40B4-BE49-F238E27FC236}">
                <a16:creationId xmlns:a16="http://schemas.microsoft.com/office/drawing/2014/main" id="{8E881000-ADE4-DE48-B5DE-DF38CE8490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000" y="2312194"/>
            <a:ext cx="5080000" cy="3378200"/>
          </a:xfrm>
        </p:spPr>
      </p:pic>
    </p:spTree>
    <p:extLst>
      <p:ext uri="{BB962C8B-B14F-4D97-AF65-F5344CB8AC3E}">
        <p14:creationId xmlns:p14="http://schemas.microsoft.com/office/powerpoint/2010/main" val="393345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iney 1">
      <a:dk1>
        <a:srgbClr val="01234C"/>
      </a:dk1>
      <a:lt1>
        <a:srgbClr val="FFFFFF"/>
      </a:lt1>
      <a:dk2>
        <a:srgbClr val="014B60"/>
      </a:dk2>
      <a:lt2>
        <a:srgbClr val="CBDFEB"/>
      </a:lt2>
      <a:accent1>
        <a:srgbClr val="609FC3"/>
      </a:accent1>
      <a:accent2>
        <a:srgbClr val="CACF85"/>
      </a:accent2>
      <a:accent3>
        <a:srgbClr val="AECDE0"/>
      </a:accent3>
      <a:accent4>
        <a:srgbClr val="00242E"/>
      </a:accent4>
      <a:accent5>
        <a:srgbClr val="0280A3"/>
      </a:accent5>
      <a:accent6>
        <a:srgbClr val="307592"/>
      </a:accent6>
      <a:hlink>
        <a:srgbClr val="027FA2"/>
      </a:hlink>
      <a:folHlink>
        <a:srgbClr val="027FA2"/>
      </a:folHlink>
    </a:clrScheme>
    <a:fontScheme name="Lainey">
      <a:majorFont>
        <a:latin typeface="Raleway Bold"/>
        <a:ea typeface=""/>
        <a:cs typeface=""/>
      </a:majorFont>
      <a:minorFont>
        <a:latin typeface="Lat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Template with Celergy Presentation1" id="{71113182-D8C5-F648-AF74-A0A4DC2CD449}" vid="{58257CEB-529F-3B4E-84C0-F4FBDF1186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FE4045B2-871C-4E99-8237-1E0C8B552210}"/>
</file>

<file path=customXml/itemProps2.xml><?xml version="1.0" encoding="utf-8"?>
<ds:datastoreItem xmlns:ds="http://schemas.openxmlformats.org/officeDocument/2006/customXml" ds:itemID="{91936247-62B0-4783-9A2D-6685F4489E29}"/>
</file>

<file path=customXml/itemProps3.xml><?xml version="1.0" encoding="utf-8"?>
<ds:datastoreItem xmlns:ds="http://schemas.openxmlformats.org/officeDocument/2006/customXml" ds:itemID="{35046E47-460B-4344-A9D0-AFFB788AE1B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8693</TotalTime>
  <Words>398</Words>
  <Application>Microsoft Macintosh PowerPoint</Application>
  <PresentationFormat>Widescreen</PresentationFormat>
  <Paragraphs>82</Paragraphs>
  <Slides>17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Lato Regular</vt:lpstr>
      <vt:lpstr>Raleway</vt:lpstr>
      <vt:lpstr>Wingdings</vt:lpstr>
      <vt:lpstr>Office Theme</vt:lpstr>
      <vt:lpstr>Collaboration Skills and Strategies for Accessibility</vt:lpstr>
      <vt:lpstr>Why Collaboration? </vt:lpstr>
      <vt:lpstr>Structured Negotiation</vt:lpstr>
      <vt:lpstr>Cooperation…without lawsuits or regulations</vt:lpstr>
      <vt:lpstr>How does it work?</vt:lpstr>
      <vt:lpstr>Disabled people are involved</vt:lpstr>
      <vt:lpstr>Attitude (Mindset) is Crucial</vt:lpstr>
      <vt:lpstr>You don't need to act like a shark</vt:lpstr>
      <vt:lpstr>Be a dolphin instead</vt:lpstr>
      <vt:lpstr>What are Dolphin Skills?</vt:lpstr>
      <vt:lpstr>Active patience | empathy</vt:lpstr>
      <vt:lpstr>Don't make assumptions | Explore fear</vt:lpstr>
      <vt:lpstr>Find the "yes” | Practice equanimity</vt:lpstr>
      <vt:lpstr>Listen Well | Practice Grounded Optimism</vt:lpstr>
      <vt:lpstr>Be Kind, Curious, and Flexible</vt:lpstr>
      <vt:lpstr>Find the Lion</vt:lpstr>
      <vt:lpstr>Stay in Touch!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Lainey Feingold</dc:creator>
  <cp:keywords/>
  <dc:description/>
  <cp:lastModifiedBy>Lainey Feingold</cp:lastModifiedBy>
  <cp:revision>9</cp:revision>
  <dcterms:created xsi:type="dcterms:W3CDTF">2024-03-26T01:48:22Z</dcterms:created>
  <dcterms:modified xsi:type="dcterms:W3CDTF">2024-04-12T15:25:39Z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