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tiff" ContentType="image/tiff"/>
  <Default Extension="wav" ContentType="audio/x-wav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slideLayouts/slideLayout1.xml" ContentType="application/vnd.openxmlformats-officedocument.presentationml.slideLayout+xml"/>
  <Override PartName="/ppt/notesSlides/notesSlide9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9" r:id="rId1"/>
  </p:sldMasterIdLst>
  <p:notesMasterIdLst>
    <p:notesMasterId r:id="rId19"/>
  </p:notesMasterIdLst>
  <p:sldIdLst>
    <p:sldId id="274" r:id="rId2"/>
    <p:sldId id="257" r:id="rId3"/>
    <p:sldId id="258" r:id="rId4"/>
    <p:sldId id="259" r:id="rId5"/>
    <p:sldId id="265" r:id="rId6"/>
    <p:sldId id="1853" r:id="rId7"/>
    <p:sldId id="700" r:id="rId8"/>
    <p:sldId id="355" r:id="rId9"/>
    <p:sldId id="708" r:id="rId10"/>
    <p:sldId id="1854" r:id="rId11"/>
    <p:sldId id="710" r:id="rId12"/>
    <p:sldId id="709" r:id="rId13"/>
    <p:sldId id="711" r:id="rId14"/>
    <p:sldId id="724" r:id="rId15"/>
    <p:sldId id="734" r:id="rId16"/>
    <p:sldId id="501" r:id="rId17"/>
    <p:sldId id="1855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ACF85"/>
    <a:srgbClr val="FCDDD0"/>
    <a:srgbClr val="F8A57F"/>
    <a:srgbClr val="DFE2B6"/>
    <a:srgbClr val="FFD6C8"/>
    <a:srgbClr val="FFA384"/>
    <a:srgbClr val="DA7422"/>
    <a:srgbClr val="FAF2A1"/>
    <a:srgbClr val="F68E5F"/>
    <a:srgbClr val="F1A2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65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92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3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AC0741-ABE6-4F44-9908-DE86E8A70770}" type="datetimeFigureOut">
              <a:t>4/15/24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08CE88-2DA4-2643-9CBC-9EF6337A825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5740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3BEA25-0EAF-0A4E-989D-D851EA27BC4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6281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5446B2-B852-3544-8B01-E2FF8DF5398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4546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5446B2-B852-3544-8B01-E2FF8DF5398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4569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3BEA25-0EAF-0A4E-989D-D851EA27BC4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3978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buNone/>
            </a:pPr>
            <a:r>
              <a:rPr lang="en-US"/>
              <a:t>	</a:t>
            </a:r>
            <a:r>
              <a:rPr lang="en-US" b="0" i="0">
                <a:effectLst/>
              </a:rPr>
              <a:t>"Fear is the path to the Dark Side. Fear leads to anger, anger leads to hate, hate leads to suffering.”  </a:t>
            </a:r>
          </a:p>
          <a:p>
            <a:pPr marL="0" indent="0" algn="r">
              <a:buNone/>
            </a:pPr>
            <a:r>
              <a:rPr lang="en-US" b="0" i="0">
                <a:solidFill>
                  <a:srgbClr val="CACF85"/>
                </a:solidFill>
                <a:effectLst/>
              </a:rPr>
              <a:t>-- Yoda (The Phantom Menace)</a:t>
            </a:r>
            <a:endParaRPr lang="en-US">
              <a:solidFill>
                <a:srgbClr val="CACF85"/>
              </a:solidFill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3BEA25-0EAF-0A4E-989D-D851EA27BC4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9720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/>
              <a:t>"I </a:t>
            </a:r>
            <a:r>
              <a:rPr lang="es-ES" err="1"/>
              <a:t>stood</a:t>
            </a:r>
            <a:r>
              <a:rPr lang="es-ES"/>
              <a:t> </a:t>
            </a:r>
            <a:r>
              <a:rPr lang="es-ES" err="1"/>
              <a:t>on</a:t>
            </a:r>
            <a:r>
              <a:rPr lang="es-ES"/>
              <a:t> a </a:t>
            </a:r>
            <a:r>
              <a:rPr lang="es-ES" err="1"/>
              <a:t>mountain</a:t>
            </a:r>
            <a:r>
              <a:rPr lang="es-ES"/>
              <a:t> of no </a:t>
            </a:r>
            <a:r>
              <a:rPr lang="es-ES" err="1"/>
              <a:t>for</a:t>
            </a:r>
            <a:r>
              <a:rPr lang="es-ES"/>
              <a:t> one yes”</a:t>
            </a:r>
          </a:p>
          <a:p>
            <a:pPr marL="0" indent="0">
              <a:buNone/>
            </a:pPr>
            <a:r>
              <a:rPr lang="es-ES"/>
              <a:t>			--B. Smith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5446B2-B852-3544-8B01-E2FF8DF5398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5447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3BEA25-0EAF-0A4E-989D-D851EA27BC4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1317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Two wheelchair dancers in motion; one woman on the floor and another with her body on top of the wheels on the floor.  Image is a still from Alice Sheppard &amp; Kinetic Light’s performance titled Descent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3BEA25-0EAF-0A4E-989D-D851EA27BC4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8234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5446B2-B852-3544-8B01-E2FF8DF5398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4384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EB1E46-15DE-754F-B80A-17ECDB2BC6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122363"/>
            <a:ext cx="9144000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C2FB45-1E44-9940-B31E-86540224C5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886620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6F52B4-8DAB-0947-8872-CF5EE24CF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6CB26-316B-B744-A818-35F5FCF2936D}" type="datetimeFigureOut">
              <a:rPr lang="en-US" smtClean="0"/>
              <a:t>4/15/24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DAD352-EBB6-4F4B-98C0-C96A8A451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5552EE-5242-0D46-8921-53F098388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7072-7A1F-4241-92F5-AC5E4632590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D09465F-AC1C-B84E-84F1-0A4E0EF22297}"/>
              </a:ext>
            </a:extLst>
          </p:cNvPr>
          <p:cNvSpPr/>
          <p:nvPr userDrawn="1"/>
        </p:nvSpPr>
        <p:spPr>
          <a:xfrm>
            <a:off x="983165" y="3531759"/>
            <a:ext cx="3657600" cy="1323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895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1B8E1D-10AC-934F-A5DE-9F223D32F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EEF4F1-2CF9-7A4D-AC60-BD4798737E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CC6485-11FE-004B-8476-33331F8985C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>
                    <a:lumMod val="10000"/>
                    <a:lumOff val="90000"/>
                  </a:schemeClr>
                </a:solidFill>
              </a:defRPr>
            </a:lvl1pPr>
          </a:lstStyle>
          <a:p>
            <a:fld id="{8A86CB26-316B-B744-A818-35F5FCF2936D}" type="datetimeFigureOut">
              <a:rPr lang="en-US" smtClean="0"/>
              <a:pPr/>
              <a:t>4/15/24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B1989A-D59B-6849-A129-23C068F38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10000"/>
                    <a:lumOff val="90000"/>
                  </a:schemeClr>
                </a:solidFill>
              </a:defRPr>
            </a:lvl1pPr>
          </a:lstStyle>
          <a:p>
            <a:endParaRPr lang="en-US" dirty="0">
              <a:solidFill>
                <a:schemeClr val="tx1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ADFAA0-D718-A945-B3EE-8C85558079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10000"/>
                    <a:lumOff val="90000"/>
                  </a:schemeClr>
                </a:solidFill>
              </a:defRPr>
            </a:lvl1pPr>
          </a:lstStyle>
          <a:p>
            <a:fld id="{6E717072-7A1F-4241-92F5-AC5E4632590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19DDA00-3B6A-7949-B999-78BDA0896C69}"/>
              </a:ext>
            </a:extLst>
          </p:cNvPr>
          <p:cNvSpPr/>
          <p:nvPr userDrawn="1"/>
        </p:nvSpPr>
        <p:spPr>
          <a:xfrm>
            <a:off x="970548" y="1413710"/>
            <a:ext cx="3657600" cy="1323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9510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3E270-C0F9-824A-B771-C57927F39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335673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6BE15F-7204-7943-B1CA-8B9993719E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94B813-2EC6-E44B-B69E-3E5A9688C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6CB26-316B-B744-A818-35F5FCF2936D}" type="datetimeFigureOut">
              <a:rPr lang="en-US" smtClean="0"/>
              <a:t>4/15/24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1532E1-A409-DB4B-9FF4-CA0E5C78D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328EFC-ADFE-5F41-821A-4E26A1F5B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7072-7A1F-4241-92F5-AC5E4632590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7BAF44B-4A91-064E-96C8-E0F6E33F2967}"/>
              </a:ext>
            </a:extLst>
          </p:cNvPr>
          <p:cNvSpPr/>
          <p:nvPr userDrawn="1"/>
        </p:nvSpPr>
        <p:spPr>
          <a:xfrm>
            <a:off x="909419" y="4211253"/>
            <a:ext cx="3657600" cy="1323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6958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 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3E270-C0F9-824A-B771-C57927F39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335673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94B813-2EC6-E44B-B69E-3E5A9688C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6CB26-316B-B744-A818-35F5FCF2936D}" type="datetimeFigureOut">
              <a:rPr lang="en-US" smtClean="0"/>
              <a:t>4/15/24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1532E1-A409-DB4B-9FF4-CA0E5C78D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328EFC-ADFE-5F41-821A-4E26A1F5B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7072-7A1F-4241-92F5-AC5E463259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767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C2627-00EE-E846-82EA-08D9779C7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5ED755-BD84-024D-900C-66D9F4C44C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7D6C12-48EE-8347-9366-529436C5F3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D24825-6C10-D640-93E8-F1ECE72B9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6CB26-316B-B744-A818-35F5FCF2936D}" type="datetimeFigureOut">
              <a:rPr lang="en-US" smtClean="0"/>
              <a:t>4/15/24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22E151-74EF-BE40-9E76-BB8ECC0CF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E5686E-F19C-CC4F-A121-B53811F67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7072-7A1F-4241-92F5-AC5E4632590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0863B62-13F3-AD4A-8D5F-B31C56092433}"/>
              </a:ext>
            </a:extLst>
          </p:cNvPr>
          <p:cNvSpPr/>
          <p:nvPr userDrawn="1"/>
        </p:nvSpPr>
        <p:spPr>
          <a:xfrm>
            <a:off x="970548" y="1413710"/>
            <a:ext cx="3657600" cy="1323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681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EA8AA-BD46-5540-B219-936917845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959091-3F70-B241-B96A-290976049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6CB26-316B-B744-A818-35F5FCF2936D}" type="datetimeFigureOut">
              <a:rPr lang="en-US" smtClean="0"/>
              <a:t>4/15/24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58D057-ECF8-5441-872E-1600C1AB2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6DA8E1-5738-AD47-8405-DFA65CF59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7072-7A1F-4241-92F5-AC5E46325901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1387164-4501-A947-8058-7E5FF857D7C7}"/>
              </a:ext>
            </a:extLst>
          </p:cNvPr>
          <p:cNvSpPr/>
          <p:nvPr userDrawn="1"/>
        </p:nvSpPr>
        <p:spPr>
          <a:xfrm>
            <a:off x="970547" y="1413710"/>
            <a:ext cx="3657600" cy="1323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521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 with Backgroun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EA8AA-BD46-5540-B219-936917845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959091-3F70-B241-B96A-290976049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6CB26-316B-B744-A818-35F5FCF2936D}" type="datetimeFigureOut">
              <a:rPr lang="en-US" smtClean="0"/>
              <a:t>4/15/24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58D057-ECF8-5441-872E-1600C1AB2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6DA8E1-5738-AD47-8405-DFA65CF59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7072-7A1F-4241-92F5-AC5E46325901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1387164-4501-A947-8058-7E5FF857D7C7}"/>
              </a:ext>
            </a:extLst>
          </p:cNvPr>
          <p:cNvSpPr/>
          <p:nvPr userDrawn="1"/>
        </p:nvSpPr>
        <p:spPr>
          <a:xfrm>
            <a:off x="970547" y="1413710"/>
            <a:ext cx="3657600" cy="1323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7898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49AD6B2-DC33-4B49-8008-16E07AA482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6CB26-316B-B744-A818-35F5FCF2936D}" type="datetimeFigureOut">
              <a:rPr lang="en-US" smtClean="0"/>
              <a:t>4/15/24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8F85AF-6260-064C-8692-5D875ED31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9A90CC-E4FD-EE4F-ADFC-E32F930C1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7072-7A1F-4241-92F5-AC5E463259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5949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2BB2D-419A-404D-85F7-F88C25D9C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AEDB45-2C30-6648-AD83-92497E4A3A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8B8508-849E-6F47-B451-0EC02C1358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75210"/>
            <a:ext cx="3932237" cy="349377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7A3058-FF34-1748-9ABE-876764EBF9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6CB26-316B-B744-A818-35F5FCF2936D}" type="datetimeFigureOut">
              <a:rPr lang="en-US" smtClean="0"/>
              <a:t>4/15/24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1977CE-5833-404F-8714-EE4C4310E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5BC67E-9589-D745-A49F-BB0A0E149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7072-7A1F-4241-92F5-AC5E4632590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55CC888-6FA9-4946-999A-A5633496DF10}"/>
              </a:ext>
            </a:extLst>
          </p:cNvPr>
          <p:cNvSpPr/>
          <p:nvPr userDrawn="1"/>
        </p:nvSpPr>
        <p:spPr>
          <a:xfrm>
            <a:off x="967623" y="2057400"/>
            <a:ext cx="1838283" cy="1211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221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559CC-F0D2-8849-82CB-D02D0606B9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2E27A91-7C39-D74D-8457-0175E5A85D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193A64-B458-0246-86FB-FE6329CF26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75210"/>
            <a:ext cx="3932237" cy="349377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E59D4E-C40D-0049-AB00-F6D1A3FA9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6CB26-316B-B744-A818-35F5FCF2936D}" type="datetimeFigureOut">
              <a:rPr lang="en-US" smtClean="0"/>
              <a:t>4/15/24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05D985-14AE-6A42-84B2-C6E57911C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228242-437B-0142-AE9F-4925FD184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7072-7A1F-4241-92F5-AC5E4632590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7184530-3BB7-5F4D-88BE-10B03CE76762}"/>
              </a:ext>
            </a:extLst>
          </p:cNvPr>
          <p:cNvSpPr/>
          <p:nvPr userDrawn="1"/>
        </p:nvSpPr>
        <p:spPr>
          <a:xfrm>
            <a:off x="967623" y="2057400"/>
            <a:ext cx="1838283" cy="1211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949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Backgroun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94B813-2EC6-E44B-B69E-3E5A9688C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6CB26-316B-B744-A818-35F5FCF2936D}" type="datetimeFigureOut">
              <a:rPr lang="en-US" smtClean="0"/>
              <a:t>4/15/24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1532E1-A409-DB4B-9FF4-CA0E5C78D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328EFC-ADFE-5F41-821A-4E26A1F5B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7072-7A1F-4241-92F5-AC5E463259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436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4B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19EFDA6-6653-0647-8085-DB30E8D4F8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7E42AD-35F6-4C4E-8A72-5A8D2DDD7D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A3E871-7690-BB49-9BF5-9A0A7A7201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10000"/>
                    <a:lumOff val="90000"/>
                  </a:schemeClr>
                </a:solidFill>
              </a:defRPr>
            </a:lvl1pPr>
          </a:lstStyle>
          <a:p>
            <a:fld id="{8A86CB26-316B-B744-A818-35F5FCF2936D}" type="datetimeFigureOut">
              <a:rPr lang="en-US" smtClean="0"/>
              <a:pPr/>
              <a:t>4/15/24</a:t>
            </a:fld>
            <a:endParaRPr lang="en-US" dirty="0">
              <a:solidFill>
                <a:schemeClr val="tx1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BA9446-EABD-CA46-A400-59F64FAD89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A97BF7-41F6-294F-B777-CBE5C16899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10000"/>
                    <a:lumOff val="90000"/>
                  </a:schemeClr>
                </a:solidFill>
              </a:defRPr>
            </a:lvl1pPr>
          </a:lstStyle>
          <a:p>
            <a:fld id="{6E717072-7A1F-4241-92F5-AC5E463259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7803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70" r:id="rId4"/>
    <p:sldLayoutId id="2147483663" r:id="rId5"/>
    <p:sldLayoutId id="2147483665" r:id="rId6"/>
    <p:sldLayoutId id="2147483671" r:id="rId7"/>
    <p:sldLayoutId id="2147483666" r:id="rId8"/>
    <p:sldLayoutId id="2147483667" r:id="rId9"/>
    <p:sldLayoutId id="2147483668" r:id="rId10"/>
    <p:sldLayoutId id="214748366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baseline="0">
          <a:solidFill>
            <a:schemeClr val="bg1">
              <a:lumMod val="95000"/>
            </a:schemeClr>
          </a:solidFill>
          <a:latin typeface="Raleway" panose="020B00030301010600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3"/>
        </a:buClr>
        <a:buFont typeface="Wingdings" pitchFamily="2" charset="2"/>
        <a:buChar char="§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Font typeface="Wingdings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Font typeface="Wingdings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Font typeface="Wingdings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114550" indent="-285750" algn="l" defTabSz="914400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Font typeface="Wingdings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notesSlide" Target="../notesSlides/notesSl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notesSlide" Target="../notesSlides/notesSlide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CD24B-EEE8-8A45-9AF9-10FFFBCC0A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9343" y="806677"/>
            <a:ext cx="10537371" cy="2387600"/>
          </a:xfrm>
        </p:spPr>
        <p:txBody>
          <a:bodyPr>
            <a:normAutofit fontScale="90000"/>
          </a:bodyPr>
          <a:lstStyle/>
          <a:p>
            <a:r>
              <a:rPr lang="en-CA" dirty="0" err="1">
                <a:solidFill>
                  <a:srgbClr val="CACF85"/>
                </a:solidFill>
              </a:rPr>
              <a:t>Compétences</a:t>
            </a:r>
            <a:r>
              <a:rPr lang="en-CA" dirty="0">
                <a:solidFill>
                  <a:srgbClr val="CACF85"/>
                </a:solidFill>
              </a:rPr>
              <a:t> </a:t>
            </a:r>
            <a:r>
              <a:rPr lang="en-CA" dirty="0" err="1">
                <a:solidFill>
                  <a:srgbClr val="CACF85"/>
                </a:solidFill>
              </a:rPr>
              <a:t>en</a:t>
            </a:r>
            <a:r>
              <a:rPr lang="en-CA" dirty="0">
                <a:solidFill>
                  <a:srgbClr val="CACF85"/>
                </a:solidFill>
              </a:rPr>
              <a:t> matière de collaboration et </a:t>
            </a:r>
            <a:r>
              <a:rPr lang="en-CA" dirty="0" err="1">
                <a:solidFill>
                  <a:srgbClr val="CACF85"/>
                </a:solidFill>
              </a:rPr>
              <a:t>stratégies</a:t>
            </a:r>
            <a:r>
              <a:rPr lang="en-CA" dirty="0">
                <a:solidFill>
                  <a:srgbClr val="CACF85"/>
                </a:solidFill>
              </a:rPr>
              <a:t> </a:t>
            </a:r>
            <a:r>
              <a:rPr lang="en-CA" dirty="0" err="1">
                <a:solidFill>
                  <a:srgbClr val="CACF85"/>
                </a:solidFill>
              </a:rPr>
              <a:t>d'accessibilité</a:t>
            </a:r>
            <a:endParaRPr lang="en-US" dirty="0">
              <a:solidFill>
                <a:srgbClr val="CACF85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FA8F0A-2805-3246-A240-42F56E21E8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4043068"/>
            <a:ext cx="10428514" cy="2231152"/>
          </a:xfrm>
        </p:spPr>
        <p:txBody>
          <a:bodyPr>
            <a:noAutofit/>
          </a:bodyPr>
          <a:lstStyle/>
          <a:p>
            <a:r>
              <a:rPr lang="en-US" dirty="0"/>
              <a:t>Lainey Feingold | LFLegal.com</a:t>
            </a:r>
          </a:p>
          <a:p>
            <a:r>
              <a:rPr lang="en-CA" dirty="0"/>
              <a:t>Accessible Canada - </a:t>
            </a:r>
            <a:r>
              <a:rPr lang="en-CA" dirty="0" err="1"/>
              <a:t>Rassemblement</a:t>
            </a:r>
            <a:r>
              <a:rPr lang="en-CA" dirty="0"/>
              <a:t> </a:t>
            </a:r>
            <a:r>
              <a:rPr lang="en-CA" dirty="0" err="1"/>
              <a:t>mondial</a:t>
            </a:r>
            <a:r>
              <a:rPr lang="en-CA" dirty="0"/>
              <a:t> accessible</a:t>
            </a:r>
          </a:p>
          <a:p>
            <a:r>
              <a:rPr lang="en-CA" dirty="0">
                <a:solidFill>
                  <a:srgbClr val="CACF85"/>
                </a:solidFill>
              </a:rPr>
              <a:t>Flux</a:t>
            </a:r>
            <a:r>
              <a:rPr lang="en-US" dirty="0">
                <a:solidFill>
                  <a:srgbClr val="CACF85"/>
                </a:solidFill>
              </a:rPr>
              <a:t>: </a:t>
            </a:r>
            <a:r>
              <a:rPr lang="en-CA" dirty="0"/>
              <a:t>Prise de </a:t>
            </a:r>
            <a:r>
              <a:rPr lang="en-CA" dirty="0" err="1"/>
              <a:t>décision</a:t>
            </a:r>
            <a:r>
              <a:rPr lang="en-CA" dirty="0"/>
              <a:t> inclusive </a:t>
            </a:r>
            <a:r>
              <a:rPr lang="en-US" dirty="0"/>
              <a:t>| Innovation </a:t>
            </a:r>
            <a:r>
              <a:rPr lang="en-US" dirty="0" err="1"/>
              <a:t>en</a:t>
            </a:r>
            <a:r>
              <a:rPr lang="en-US" dirty="0"/>
              <a:t> matière de </a:t>
            </a:r>
            <a:r>
              <a:rPr lang="en-US" dirty="0" err="1"/>
              <a:t>normes</a:t>
            </a:r>
            <a:r>
              <a:rPr lang="en-US" dirty="0"/>
              <a:t> et de politiques | Des communications </a:t>
            </a:r>
            <a:r>
              <a:rPr lang="en-US" dirty="0" err="1"/>
              <a:t>accessibles</a:t>
            </a:r>
            <a:r>
              <a:rPr lang="en-US" dirty="0"/>
              <a:t> et </a:t>
            </a:r>
            <a:r>
              <a:rPr lang="en-US" dirty="0" err="1"/>
              <a:t>équitables</a:t>
            </a:r>
            <a:endParaRPr lang="en-US" dirty="0"/>
          </a:p>
          <a:p>
            <a:r>
              <a:rPr lang="en-CA" dirty="0"/>
              <a:t>27-28 Mai 2024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4372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07686AA-35BA-F94C-8430-6ED9306EE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Pourquoi</a:t>
            </a:r>
            <a:r>
              <a:rPr lang="en-US" dirty="0"/>
              <a:t> la collaboration ?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8498C39-915D-F144-BCC6-8EEF831DD9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8080" y="1810343"/>
            <a:ext cx="5980215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Place </a:t>
            </a:r>
            <a:r>
              <a:rPr lang="en-US" dirty="0" err="1"/>
              <a:t>ou</a:t>
            </a:r>
            <a:r>
              <a:rPr lang="en-US" dirty="0"/>
              <a:t> accent mis sur les </a:t>
            </a:r>
            <a:r>
              <a:rPr lang="en-US" dirty="0" err="1"/>
              <a:t>voix</a:t>
            </a:r>
            <a:r>
              <a:rPr lang="en-US" dirty="0"/>
              <a:t> des </a:t>
            </a:r>
            <a:r>
              <a:rPr lang="en-US" dirty="0" err="1"/>
              <a:t>personnes</a:t>
            </a:r>
            <a:r>
              <a:rPr lang="en-US" dirty="0"/>
              <a:t> </a:t>
            </a:r>
            <a:r>
              <a:rPr lang="en-US" dirty="0" err="1"/>
              <a:t>handicapées</a:t>
            </a:r>
            <a:endParaRPr lang="en-US" dirty="0"/>
          </a:p>
          <a:p>
            <a:r>
              <a:rPr lang="en-US" dirty="0" err="1"/>
              <a:t>Élaboration</a:t>
            </a:r>
            <a:r>
              <a:rPr lang="en-US" dirty="0"/>
              <a:t> de </a:t>
            </a:r>
            <a:r>
              <a:rPr lang="en-US" dirty="0" err="1"/>
              <a:t>réglementations</a:t>
            </a:r>
            <a:r>
              <a:rPr lang="en-US" dirty="0"/>
              <a:t>, de plans et de </a:t>
            </a:r>
            <a:r>
              <a:rPr lang="en-US" dirty="0" err="1"/>
              <a:t>déclarations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matière </a:t>
            </a:r>
            <a:r>
              <a:rPr lang="en-US" dirty="0" err="1"/>
              <a:t>d'accessibilité</a:t>
            </a:r>
            <a:endParaRPr lang="en-US" dirty="0"/>
          </a:p>
          <a:p>
            <a:r>
              <a:rPr lang="en-US" dirty="0" err="1"/>
              <a:t>Établissement</a:t>
            </a:r>
            <a:r>
              <a:rPr lang="en-US" dirty="0"/>
              <a:t> de relations pour </a:t>
            </a:r>
            <a:r>
              <a:rPr lang="en-US" dirty="0" err="1"/>
              <a:t>une</a:t>
            </a:r>
            <a:r>
              <a:rPr lang="en-US" dirty="0"/>
              <a:t> mise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œuvre</a:t>
            </a:r>
            <a:r>
              <a:rPr lang="en-US" dirty="0"/>
              <a:t> </a:t>
            </a:r>
            <a:r>
              <a:rPr lang="en-US" dirty="0" err="1"/>
              <a:t>à</a:t>
            </a:r>
            <a:r>
              <a:rPr lang="en-US" dirty="0"/>
              <a:t> long </a:t>
            </a:r>
            <a:r>
              <a:rPr lang="en-US" dirty="0" err="1"/>
              <a:t>terme</a:t>
            </a:r>
            <a:endParaRPr lang="en-US" dirty="0"/>
          </a:p>
          <a:p>
            <a:r>
              <a:rPr lang="en-US" dirty="0" err="1"/>
              <a:t>Dissiper</a:t>
            </a:r>
            <a:r>
              <a:rPr lang="en-US" dirty="0"/>
              <a:t> les </a:t>
            </a:r>
            <a:r>
              <a:rPr lang="en-US" dirty="0" err="1"/>
              <a:t>craintes</a:t>
            </a:r>
            <a:r>
              <a:rPr lang="en-US" dirty="0"/>
              <a:t> / </a:t>
            </a:r>
            <a:r>
              <a:rPr lang="en-US" dirty="0" err="1"/>
              <a:t>instaurer</a:t>
            </a:r>
            <a:r>
              <a:rPr lang="en-US" dirty="0"/>
              <a:t> la </a:t>
            </a:r>
            <a:r>
              <a:rPr lang="en-US" dirty="0" err="1"/>
              <a:t>confiance</a:t>
            </a:r>
            <a:endParaRPr lang="en-US" dirty="0"/>
          </a:p>
          <a:p>
            <a:r>
              <a:rPr lang="en-US" dirty="0" err="1"/>
              <a:t>Marchés</a:t>
            </a:r>
            <a:r>
              <a:rPr lang="en-US" dirty="0"/>
              <a:t> publics </a:t>
            </a:r>
            <a:r>
              <a:rPr lang="en-US" dirty="0" err="1"/>
              <a:t>accessibles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11" name="Content Placeholder 10" descr="Une femme noire souriante dans un bureau, avec une femme blanche au sourire flou à la table à côté d'elle, qui se penche pour serrer la main de quelqu'un de l'autre côté de la table, ">
            <a:extLst>
              <a:ext uri="{FF2B5EF4-FFF2-40B4-BE49-F238E27FC236}">
                <a16:creationId xmlns:a16="http://schemas.microsoft.com/office/drawing/2014/main" id="{6EB794AB-72C5-C44D-BE60-FE4FDCBD83C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858000" y="2240925"/>
            <a:ext cx="4758744" cy="3490174"/>
          </a:xfrm>
        </p:spPr>
      </p:pic>
    </p:spTree>
    <p:extLst>
      <p:ext uri="{BB962C8B-B14F-4D97-AF65-F5344CB8AC3E}">
        <p14:creationId xmlns:p14="http://schemas.microsoft.com/office/powerpoint/2010/main" val="3690869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CADD002-BC1D-9041-9830-C95CA4F70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571" y="2623457"/>
            <a:ext cx="10515600" cy="1292810"/>
          </a:xfrm>
        </p:spPr>
        <p:txBody>
          <a:bodyPr>
            <a:normAutofit/>
          </a:bodyPr>
          <a:lstStyle/>
          <a:p>
            <a:r>
              <a:rPr lang="en-US" dirty="0" err="1"/>
              <a:t>Négociation</a:t>
            </a:r>
            <a:r>
              <a:rPr lang="en-US" dirty="0"/>
              <a:t> </a:t>
            </a:r>
            <a:r>
              <a:rPr lang="en-US" dirty="0" err="1"/>
              <a:t>structurée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B9216B-4B21-4B4A-9802-7CAA8C31D1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6571" y="4772233"/>
            <a:ext cx="11702143" cy="1500187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accent2"/>
                </a:solidFill>
              </a:rPr>
              <a:t>Collaboration </a:t>
            </a:r>
            <a:r>
              <a:rPr lang="en-US" sz="4000" b="1" dirty="0" err="1">
                <a:solidFill>
                  <a:schemeClr val="accent2"/>
                </a:solidFill>
              </a:rPr>
              <a:t>en</a:t>
            </a:r>
            <a:r>
              <a:rPr lang="en-US" sz="4000" b="1" dirty="0">
                <a:solidFill>
                  <a:schemeClr val="accent2"/>
                </a:solidFill>
              </a:rPr>
              <a:t> matière de droits des </a:t>
            </a:r>
            <a:r>
              <a:rPr lang="en-US" sz="4000" b="1" dirty="0" err="1">
                <a:solidFill>
                  <a:schemeClr val="accent2"/>
                </a:solidFill>
              </a:rPr>
              <a:t>personnes</a:t>
            </a:r>
            <a:r>
              <a:rPr lang="en-US" sz="4000" b="1" dirty="0">
                <a:solidFill>
                  <a:schemeClr val="accent2"/>
                </a:solidFill>
              </a:rPr>
              <a:t> </a:t>
            </a:r>
            <a:r>
              <a:rPr lang="en-US" sz="4000" b="1" dirty="0" err="1">
                <a:solidFill>
                  <a:schemeClr val="accent2"/>
                </a:solidFill>
              </a:rPr>
              <a:t>handicapées</a:t>
            </a:r>
            <a:r>
              <a:rPr lang="en-US" sz="4000" b="1" dirty="0">
                <a:solidFill>
                  <a:schemeClr val="accent2"/>
                </a:solidFill>
              </a:rPr>
              <a:t> aux </a:t>
            </a:r>
            <a:r>
              <a:rPr lang="en-US" sz="4000" b="1" dirty="0" err="1">
                <a:solidFill>
                  <a:schemeClr val="accent2"/>
                </a:solidFill>
              </a:rPr>
              <a:t>États</a:t>
            </a:r>
            <a:r>
              <a:rPr lang="en-US" sz="4000" b="1" dirty="0">
                <a:solidFill>
                  <a:schemeClr val="accent2"/>
                </a:solidFill>
              </a:rPr>
              <a:t>-Unis</a:t>
            </a:r>
          </a:p>
        </p:txBody>
      </p:sp>
    </p:spTree>
    <p:extLst>
      <p:ext uri="{BB962C8B-B14F-4D97-AF65-F5344CB8AC3E}">
        <p14:creationId xmlns:p14="http://schemas.microsoft.com/office/powerpoint/2010/main" val="23097647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D839A82-5F12-C84E-A120-A8C179A37F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47411"/>
            <a:ext cx="12192000" cy="1325563"/>
          </a:xfrm>
        </p:spPr>
        <p:txBody>
          <a:bodyPr/>
          <a:lstStyle/>
          <a:p>
            <a:r>
              <a:rPr lang="en-US" dirty="0" err="1"/>
              <a:t>Coopération</a:t>
            </a:r>
            <a:r>
              <a:rPr lang="en-US" dirty="0"/>
              <a:t>... sans </a:t>
            </a:r>
            <a:r>
              <a:rPr lang="en-US" dirty="0" err="1"/>
              <a:t>procès</a:t>
            </a:r>
            <a:r>
              <a:rPr lang="en-US" dirty="0"/>
              <a:t> </a:t>
            </a:r>
            <a:r>
              <a:rPr lang="en-US" dirty="0" err="1"/>
              <a:t>ni</a:t>
            </a:r>
            <a:r>
              <a:rPr lang="en-US" dirty="0"/>
              <a:t> </a:t>
            </a:r>
            <a:r>
              <a:rPr lang="en-US" dirty="0" err="1"/>
              <a:t>réglementation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B937141-2DA6-114A-BAF4-5510A9076E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181600" cy="4748795"/>
          </a:xfrm>
        </p:spPr>
        <p:txBody>
          <a:bodyPr>
            <a:normAutofit fontScale="85000" lnSpcReduction="20000"/>
          </a:bodyPr>
          <a:lstStyle/>
          <a:p>
            <a:endParaRPr lang="en-US" dirty="0"/>
          </a:p>
          <a:p>
            <a:r>
              <a:rPr lang="en-US" dirty="0" err="1"/>
              <a:t>Distributeurs</a:t>
            </a:r>
            <a:r>
              <a:rPr lang="en-US" dirty="0"/>
              <a:t> </a:t>
            </a:r>
            <a:r>
              <a:rPr lang="en-US" dirty="0" err="1"/>
              <a:t>automatiques</a:t>
            </a:r>
            <a:r>
              <a:rPr lang="en-US" dirty="0"/>
              <a:t> de billets </a:t>
            </a:r>
            <a:r>
              <a:rPr lang="en-US" dirty="0" err="1"/>
              <a:t>parlants</a:t>
            </a:r>
            <a:endParaRPr lang="en-US" dirty="0"/>
          </a:p>
          <a:p>
            <a:r>
              <a:rPr lang="en-US" dirty="0"/>
              <a:t>Sites web </a:t>
            </a:r>
            <a:r>
              <a:rPr lang="en-US" dirty="0" err="1"/>
              <a:t>accessibles</a:t>
            </a:r>
            <a:endParaRPr lang="en-US" dirty="0"/>
          </a:p>
          <a:p>
            <a:r>
              <a:rPr lang="en-US" dirty="0"/>
              <a:t>Applications mobiles </a:t>
            </a:r>
            <a:r>
              <a:rPr lang="en-US" dirty="0" err="1"/>
              <a:t>accessibles</a:t>
            </a:r>
            <a:endParaRPr lang="en-US" dirty="0"/>
          </a:p>
          <a:p>
            <a:r>
              <a:rPr lang="en-US" dirty="0" err="1"/>
              <a:t>Signaux</a:t>
            </a:r>
            <a:r>
              <a:rPr lang="en-US" dirty="0"/>
              <a:t> </a:t>
            </a:r>
            <a:r>
              <a:rPr lang="en-US" dirty="0" err="1"/>
              <a:t>piétons</a:t>
            </a:r>
            <a:r>
              <a:rPr lang="en-US" dirty="0"/>
              <a:t> </a:t>
            </a:r>
            <a:r>
              <a:rPr lang="en-US" dirty="0" err="1"/>
              <a:t>accessibles</a:t>
            </a:r>
            <a:endParaRPr lang="en-US" dirty="0"/>
          </a:p>
          <a:p>
            <a:r>
              <a:rPr lang="en-US" dirty="0" err="1"/>
              <a:t>Étiquettes</a:t>
            </a:r>
            <a:r>
              <a:rPr lang="en-US" dirty="0"/>
              <a:t> </a:t>
            </a:r>
            <a:r>
              <a:rPr lang="en-US" dirty="0" err="1"/>
              <a:t>d'ordonnance</a:t>
            </a:r>
            <a:r>
              <a:rPr lang="en-US" dirty="0"/>
              <a:t> </a:t>
            </a:r>
            <a:r>
              <a:rPr lang="en-US" dirty="0" err="1"/>
              <a:t>accessibles</a:t>
            </a:r>
            <a:endParaRPr lang="en-US" dirty="0"/>
          </a:p>
          <a:p>
            <a:r>
              <a:rPr lang="en-US" dirty="0"/>
              <a:t>Description audio</a:t>
            </a:r>
          </a:p>
          <a:p>
            <a:r>
              <a:rPr lang="en-US" dirty="0"/>
              <a:t>Droits des </a:t>
            </a:r>
            <a:r>
              <a:rPr lang="en-US" dirty="0" err="1"/>
              <a:t>personnes</a:t>
            </a:r>
            <a:r>
              <a:rPr lang="en-US" dirty="0"/>
              <a:t> </a:t>
            </a:r>
            <a:r>
              <a:rPr lang="en-US" dirty="0" err="1"/>
              <a:t>handicapées</a:t>
            </a:r>
            <a:r>
              <a:rPr lang="en-US" dirty="0"/>
              <a:t> </a:t>
            </a:r>
            <a:r>
              <a:rPr lang="en-US" dirty="0" err="1"/>
              <a:t>incarcérées</a:t>
            </a:r>
            <a:endParaRPr lang="en-US" dirty="0"/>
          </a:p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8819F57-A2FF-7248-9185-82F9E89650B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n-US" b="1" dirty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chemeClr val="accent2"/>
                </a:solidFill>
              </a:rPr>
              <a:t>Resources:</a:t>
            </a:r>
            <a:endParaRPr lang="en-US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chemeClr val="accent2"/>
              </a:solidFill>
            </a:endParaRPr>
          </a:p>
          <a:p>
            <a:r>
              <a:rPr lang="en-US" dirty="0" err="1"/>
              <a:t>LFLegal.com</a:t>
            </a:r>
            <a:endParaRPr lang="en-US" dirty="0"/>
          </a:p>
          <a:p>
            <a:r>
              <a:rPr lang="en-US" dirty="0"/>
              <a:t>Livre : La </a:t>
            </a:r>
            <a:r>
              <a:rPr lang="en-US" dirty="0" err="1"/>
              <a:t>négociation</a:t>
            </a:r>
            <a:r>
              <a:rPr lang="en-US" dirty="0"/>
              <a:t> </a:t>
            </a:r>
            <a:r>
              <a:rPr lang="en-US" dirty="0" err="1"/>
              <a:t>structurée</a:t>
            </a:r>
            <a:r>
              <a:rPr lang="en-US" dirty="0"/>
              <a:t>, </a:t>
            </a:r>
            <a:r>
              <a:rPr lang="en-US" dirty="0" err="1"/>
              <a:t>une</a:t>
            </a:r>
            <a:r>
              <a:rPr lang="en-US" dirty="0"/>
              <a:t> alternative </a:t>
            </a:r>
            <a:r>
              <a:rPr lang="en-US" dirty="0" err="1"/>
              <a:t>gagnante</a:t>
            </a:r>
            <a:r>
              <a:rPr lang="en-US" dirty="0"/>
              <a:t> aux </a:t>
            </a:r>
            <a:r>
              <a:rPr lang="en-US" dirty="0" err="1"/>
              <a:t>poursuites</a:t>
            </a:r>
            <a:r>
              <a:rPr lang="en-US" dirty="0"/>
              <a:t> </a:t>
            </a:r>
            <a:r>
              <a:rPr lang="en-US" dirty="0" err="1"/>
              <a:t>judiciaires</a:t>
            </a:r>
            <a:r>
              <a:rPr lang="en-US" dirty="0"/>
              <a:t> (2ème </a:t>
            </a:r>
            <a:r>
              <a:rPr lang="en-US" dirty="0" err="1"/>
              <a:t>édition</a:t>
            </a:r>
            <a:r>
              <a:rPr lang="en-US" dirty="0"/>
              <a:t> 2021)</a:t>
            </a:r>
          </a:p>
        </p:txBody>
      </p:sp>
    </p:spTree>
    <p:extLst>
      <p:ext uri="{BB962C8B-B14F-4D97-AF65-F5344CB8AC3E}">
        <p14:creationId xmlns:p14="http://schemas.microsoft.com/office/powerpoint/2010/main" val="14918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C9011FA-EE5A-D44E-B010-84E33C65F8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 </a:t>
            </a:r>
            <a:r>
              <a:rPr lang="en-US" dirty="0" err="1"/>
              <a:t>cela</a:t>
            </a:r>
            <a:r>
              <a:rPr lang="en-US" dirty="0"/>
              <a:t> </a:t>
            </a:r>
            <a:r>
              <a:rPr lang="en-US" dirty="0" err="1"/>
              <a:t>fonctionne</a:t>
            </a:r>
            <a:r>
              <a:rPr lang="en-US" dirty="0"/>
              <a:t>-t-il ?</a:t>
            </a:r>
          </a:p>
        </p:txBody>
      </p:sp>
    </p:spTree>
    <p:extLst>
      <p:ext uri="{BB962C8B-B14F-4D97-AF65-F5344CB8AC3E}">
        <p14:creationId xmlns:p14="http://schemas.microsoft.com/office/powerpoint/2010/main" val="9099974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225A39F-AC93-A845-9F1A-D29506D20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017469" cy="1325563"/>
          </a:xfrm>
        </p:spPr>
        <p:txBody>
          <a:bodyPr>
            <a:normAutofit/>
          </a:bodyPr>
          <a:lstStyle/>
          <a:p>
            <a:r>
              <a:rPr lang="en-US" sz="4000" dirty="0"/>
              <a:t>Les </a:t>
            </a:r>
            <a:r>
              <a:rPr lang="en-US" sz="4000" dirty="0" err="1"/>
              <a:t>personnes</a:t>
            </a:r>
            <a:r>
              <a:rPr lang="en-US" sz="4000" dirty="0"/>
              <a:t> </a:t>
            </a:r>
            <a:r>
              <a:rPr lang="en-US" sz="4000" dirty="0" err="1"/>
              <a:t>handicapées</a:t>
            </a:r>
            <a:r>
              <a:rPr lang="en-US" sz="4000" dirty="0"/>
              <a:t> </a:t>
            </a:r>
            <a:r>
              <a:rPr lang="en-US" sz="4000" dirty="0" err="1"/>
              <a:t>sont</a:t>
            </a:r>
            <a:r>
              <a:rPr lang="en-US" sz="4000" dirty="0"/>
              <a:t> </a:t>
            </a:r>
            <a:r>
              <a:rPr lang="en-US" sz="4000" dirty="0" err="1"/>
              <a:t>impliquées</a:t>
            </a:r>
            <a:endParaRPr lang="en-US" sz="4000" dirty="0"/>
          </a:p>
        </p:txBody>
      </p:sp>
      <p:pic>
        <p:nvPicPr>
          <p:cNvPr id="10" name="Content Placeholder 9" descr="Homme blanc aveugle avec canne appuyant sur le bouton d'un signal piéton accessible">
            <a:extLst>
              <a:ext uri="{FF2B5EF4-FFF2-40B4-BE49-F238E27FC236}">
                <a16:creationId xmlns:a16="http://schemas.microsoft.com/office/drawing/2014/main" id="{0A28C4C2-C683-F34C-8AC6-7D9D47F03CB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058194"/>
            <a:ext cx="5181600" cy="3886200"/>
          </a:xfrm>
        </p:spPr>
      </p:pic>
      <p:pic>
        <p:nvPicPr>
          <p:cNvPr id="8" name="Content Placeholder 7" descr="Femme blanche aveugle utilisant un clavier tactile pour payer des produits dans une pharmacie">
            <a:extLst>
              <a:ext uri="{FF2B5EF4-FFF2-40B4-BE49-F238E27FC236}">
                <a16:creationId xmlns:a16="http://schemas.microsoft.com/office/drawing/2014/main" id="{25A226F4-F1C9-4D4E-A3E1-879868B01BE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1825625"/>
            <a:ext cx="5181600" cy="4351338"/>
          </a:xfrm>
        </p:spPr>
      </p:pic>
    </p:spTree>
    <p:extLst>
      <p:ext uri="{BB962C8B-B14F-4D97-AF65-F5344CB8AC3E}">
        <p14:creationId xmlns:p14="http://schemas.microsoft.com/office/powerpoint/2010/main" val="2060309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2067FF4-75DE-E547-8A3D-844C00F11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"/>
            <a:ext cx="10464384" cy="1690688"/>
          </a:xfrm>
        </p:spPr>
        <p:txBody>
          <a:bodyPr>
            <a:noAutofit/>
          </a:bodyPr>
          <a:lstStyle/>
          <a:p>
            <a:r>
              <a:rPr lang="es-ES" dirty="0" err="1">
                <a:solidFill>
                  <a:schemeClr val="bg1"/>
                </a:solidFill>
              </a:rPr>
              <a:t>L'attitude</a:t>
            </a:r>
            <a:r>
              <a:rPr lang="es-ES" dirty="0">
                <a:solidFill>
                  <a:schemeClr val="bg1"/>
                </a:solidFill>
              </a:rPr>
              <a:t> (</a:t>
            </a:r>
            <a:r>
              <a:rPr lang="es-ES" dirty="0" err="1">
                <a:solidFill>
                  <a:schemeClr val="bg1"/>
                </a:solidFill>
              </a:rPr>
              <a:t>mindset</a:t>
            </a:r>
            <a:r>
              <a:rPr lang="es-ES" dirty="0">
                <a:solidFill>
                  <a:schemeClr val="bg1"/>
                </a:solidFill>
              </a:rPr>
              <a:t>) </a:t>
            </a:r>
            <a:r>
              <a:rPr lang="es-ES" dirty="0" err="1">
                <a:solidFill>
                  <a:schemeClr val="bg1"/>
                </a:solidFill>
              </a:rPr>
              <a:t>est</a:t>
            </a:r>
            <a:r>
              <a:rPr lang="es-ES" dirty="0">
                <a:solidFill>
                  <a:schemeClr val="bg1"/>
                </a:solidFill>
              </a:rPr>
              <a:t> </a:t>
            </a:r>
            <a:r>
              <a:rPr lang="es-ES" dirty="0" err="1">
                <a:solidFill>
                  <a:schemeClr val="bg1"/>
                </a:solidFill>
              </a:rPr>
              <a:t>cruciale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Content Placeholder 4" descr="requin sautant hors de l'eau la bouche ouverte">
            <a:extLst>
              <a:ext uri="{FF2B5EF4-FFF2-40B4-BE49-F238E27FC236}">
                <a16:creationId xmlns:a16="http://schemas.microsoft.com/office/drawing/2014/main" id="{63382ED0-5A08-C24A-ADB2-62D75985BE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4930" y="1825625"/>
            <a:ext cx="6962140" cy="4351338"/>
          </a:xfrm>
          <a:effectLst>
            <a:softEdge rad="127000"/>
          </a:effectLst>
        </p:spPr>
      </p:pic>
      <p:pic>
        <p:nvPicPr>
          <p:cNvPr id="7" name="05 Main Theme (From _Jaws_).m4a" descr="jaws theme song playing">
            <a:hlinkClick r:id="" action="ppaction://media"/>
            <a:extLst>
              <a:ext uri="{FF2B5EF4-FFF2-40B4-BE49-F238E27FC236}">
                <a16:creationId xmlns:a16="http://schemas.microsoft.com/office/drawing/2014/main" id="{5E07FF15-C0D0-9246-B657-6F2554D20C6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" y="5655993"/>
            <a:ext cx="812800" cy="8128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FA9DFA-EDD5-B64F-A3A6-E562213CEB66}"/>
              </a:ext>
            </a:extLst>
          </p:cNvPr>
          <p:cNvSpPr txBox="1"/>
          <p:nvPr/>
        </p:nvSpPr>
        <p:spPr>
          <a:xfrm>
            <a:off x="4726073" y="-70901"/>
            <a:ext cx="2739853" cy="62478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E4E4C92-5E04-1B4F-A016-53C9775B79E6}"/>
              </a:ext>
            </a:extLst>
          </p:cNvPr>
          <p:cNvSpPr txBox="1"/>
          <p:nvPr/>
        </p:nvSpPr>
        <p:spPr>
          <a:xfrm>
            <a:off x="4144224" y="6247865"/>
            <a:ext cx="3852337" cy="523220"/>
          </a:xfrm>
          <a:prstGeom prst="rect">
            <a:avLst/>
          </a:prstGeom>
          <a:solidFill>
            <a:schemeClr val="accent3"/>
          </a:solidFill>
        </p:spPr>
        <p:txBody>
          <a:bodyPr wrap="none" rtlCol="0">
            <a:spAutoFit/>
          </a:bodyPr>
          <a:lstStyle/>
          <a:p>
            <a:r>
              <a:rPr lang="en-US" sz="2800" dirty="0"/>
              <a:t>Ne </a:t>
            </a:r>
            <a:r>
              <a:rPr lang="en-US" sz="2800" dirty="0" err="1"/>
              <a:t>soyez</a:t>
            </a:r>
            <a:r>
              <a:rPr lang="en-US" sz="2800" dirty="0"/>
              <a:t> pas un requin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DCE8A5F-DF06-2E4C-AF59-49F4B796B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7072-7A1F-4241-92F5-AC5E46325901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451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208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1325563"/>
          </a:xfrm>
        </p:spPr>
        <p:txBody>
          <a:bodyPr>
            <a:noAutofit/>
          </a:bodyPr>
          <a:lstStyle/>
          <a:p>
            <a:r>
              <a:rPr lang="en-US" sz="3600" dirty="0" err="1"/>
              <a:t>Vous</a:t>
            </a:r>
            <a:r>
              <a:rPr lang="en-US" sz="3600" dirty="0"/>
              <a:t> </a:t>
            </a:r>
            <a:r>
              <a:rPr lang="en-US" sz="3600" dirty="0" err="1"/>
              <a:t>n'avez</a:t>
            </a:r>
            <a:r>
              <a:rPr lang="en-US" sz="3600" dirty="0"/>
              <a:t> pas </a:t>
            </a:r>
            <a:r>
              <a:rPr lang="en-US" sz="3600" dirty="0" err="1"/>
              <a:t>besoin</a:t>
            </a:r>
            <a:r>
              <a:rPr lang="en-US" sz="3600" dirty="0"/>
              <a:t> de </a:t>
            </a:r>
            <a:r>
              <a:rPr lang="en-US" sz="3600" dirty="0" err="1"/>
              <a:t>vous</a:t>
            </a:r>
            <a:r>
              <a:rPr lang="en-US" sz="3600" dirty="0"/>
              <a:t> </a:t>
            </a:r>
            <a:r>
              <a:rPr lang="en-US" sz="3600" dirty="0" err="1"/>
              <a:t>comporter</a:t>
            </a:r>
            <a:r>
              <a:rPr lang="en-US" sz="3600" dirty="0"/>
              <a:t> </a:t>
            </a:r>
            <a:r>
              <a:rPr lang="en-US" sz="3600" dirty="0" err="1"/>
              <a:t>comme</a:t>
            </a:r>
            <a:r>
              <a:rPr lang="en-US" sz="3600" dirty="0"/>
              <a:t> un requin</a:t>
            </a:r>
          </a:p>
        </p:txBody>
      </p:sp>
      <p:pic>
        <p:nvPicPr>
          <p:cNvPr id="7" name="Content Placeholder 7" descr="petit poisson jaune avec aileron de requin attaché">
            <a:extLst>
              <a:ext uri="{FF2B5EF4-FFF2-40B4-BE49-F238E27FC236}">
                <a16:creationId xmlns:a16="http://schemas.microsoft.com/office/drawing/2014/main" id="{A2EF2068-FD5C-6441-B2C7-29AF92018869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6110" y="1825625"/>
            <a:ext cx="6539780" cy="4351338"/>
          </a:xfrm>
          <a:effectLst/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2064355-1F24-944D-B17A-3BF586B6F519}"/>
              </a:ext>
            </a:extLst>
          </p:cNvPr>
          <p:cNvSpPr txBox="1"/>
          <p:nvPr/>
        </p:nvSpPr>
        <p:spPr>
          <a:xfrm>
            <a:off x="4896194" y="610136"/>
            <a:ext cx="2739853" cy="62478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99936EB-6FBC-C54B-A353-84B4073B3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7072-7A1F-4241-92F5-AC5E46325901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239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4355FA8-FDB9-5B43-AD52-FE19FBA89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s-ES" dirty="0" err="1"/>
              <a:t>Soyez</a:t>
            </a:r>
            <a:r>
              <a:rPr lang="es-ES" dirty="0"/>
              <a:t> </a:t>
            </a:r>
            <a:r>
              <a:rPr lang="es-ES" dirty="0" err="1"/>
              <a:t>plutôt</a:t>
            </a:r>
            <a:r>
              <a:rPr lang="es-ES" dirty="0"/>
              <a:t> un </a:t>
            </a:r>
            <a:r>
              <a:rPr lang="es-ES" dirty="0" err="1"/>
              <a:t>dauphin</a:t>
            </a:r>
            <a:endParaRPr lang="en-US" dirty="0"/>
          </a:p>
        </p:txBody>
      </p:sp>
      <p:pic>
        <p:nvPicPr>
          <p:cNvPr id="7" name="Content Placeholder 6" descr="Deux dauphins souriants travaillent ensemble pour ouvrir un tube en plastique contenant de la nourriture.">
            <a:extLst>
              <a:ext uri="{FF2B5EF4-FFF2-40B4-BE49-F238E27FC236}">
                <a16:creationId xmlns:a16="http://schemas.microsoft.com/office/drawing/2014/main" id="{CAD89FB5-7CF9-0F4D-BC4B-D08F0B5CBF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/>
          <a:srcRect t="12462" b="25546"/>
          <a:stretch/>
        </p:blipFill>
        <p:spPr>
          <a:xfrm>
            <a:off x="838200" y="1825625"/>
            <a:ext cx="10515600" cy="4351338"/>
          </a:xfrm>
          <a:noFill/>
        </p:spPr>
      </p:pic>
      <p:pic>
        <p:nvPicPr>
          <p:cNvPr id="2" name="DOLOPHIN 067014765-animals-dolphin-ext-medium-clo-1.wav" descr="DOLOPHIN 067014765-animals-dolphin-ext-medium-clo-1.wav">
            <a:hlinkClick r:id="" action="ppaction://media"/>
            <a:extLst>
              <a:ext uri="{FF2B5EF4-FFF2-40B4-BE49-F238E27FC236}">
                <a16:creationId xmlns:a16="http://schemas.microsoft.com/office/drawing/2014/main" id="{6A0A06FE-445A-494B-A62B-1606BBEA540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36837" y="4660014"/>
            <a:ext cx="812800" cy="8128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08C987-8019-E74C-B35B-1618542F9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7072-7A1F-4241-92F5-AC5E46325901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736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99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C9011FA-EE5A-D44E-B010-84E33C65F8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 </a:t>
            </a:r>
            <a:r>
              <a:rPr lang="en-US" dirty="0" err="1"/>
              <a:t>sont</a:t>
            </a:r>
            <a:r>
              <a:rPr lang="en-US" dirty="0"/>
              <a:t> les </a:t>
            </a:r>
            <a:r>
              <a:rPr lang="en-US" dirty="0" err="1"/>
              <a:t>compétences</a:t>
            </a:r>
            <a:r>
              <a:rPr lang="en-US" dirty="0"/>
              <a:t> des dauphins ?</a:t>
            </a:r>
          </a:p>
        </p:txBody>
      </p:sp>
    </p:spTree>
    <p:extLst>
      <p:ext uri="{BB962C8B-B14F-4D97-AF65-F5344CB8AC3E}">
        <p14:creationId xmlns:p14="http://schemas.microsoft.com/office/powerpoint/2010/main" val="41667144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D839A82-5F12-C84E-A120-A8C179A37F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CA" dirty="0"/>
              <a:t>Patience active </a:t>
            </a:r>
            <a:r>
              <a:rPr lang="es-ES" dirty="0"/>
              <a:t>| </a:t>
            </a:r>
            <a:r>
              <a:rPr lang="en-CA" dirty="0" err="1">
                <a:solidFill>
                  <a:srgbClr val="CACF85"/>
                </a:solidFill>
              </a:rPr>
              <a:t>empathie</a:t>
            </a:r>
            <a:endParaRPr lang="en-US" dirty="0">
              <a:solidFill>
                <a:srgbClr val="CACF85"/>
              </a:solidFill>
            </a:endParaRPr>
          </a:p>
        </p:txBody>
      </p:sp>
      <p:pic>
        <p:nvPicPr>
          <p:cNvPr id="12" name="Content Placeholder 9" descr="Photo du film Hitchhiker's Guide to the Galaxy montrant une femme blanche tenant un gros pistolet avec un texte indiquant &quot;le pistolet Point-of-View&quot;.">
            <a:extLst>
              <a:ext uri="{FF2B5EF4-FFF2-40B4-BE49-F238E27FC236}">
                <a16:creationId xmlns:a16="http://schemas.microsoft.com/office/drawing/2014/main" id="{51F6019F-897A-274D-AC7D-BFA5CBB643E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3"/>
          <a:srcRect l="6384" r="26633" b="-1"/>
          <a:stretch/>
        </p:blipFill>
        <p:spPr>
          <a:xfrm>
            <a:off x="6370899" y="1918222"/>
            <a:ext cx="5181600" cy="4351338"/>
          </a:xfrm>
          <a:noFill/>
        </p:spPr>
      </p:pic>
      <p:pic>
        <p:nvPicPr>
          <p:cNvPr id="7" name="Content Placeholder 2" descr="Le surfeur aveugle Derek Rabelo pagayant sur une planche de surf avec seulement l'océan et le ciel devant lui.">
            <a:extLst>
              <a:ext uri="{FF2B5EF4-FFF2-40B4-BE49-F238E27FC236}">
                <a16:creationId xmlns:a16="http://schemas.microsoft.com/office/drawing/2014/main" id="{5099DF02-1E42-6549-B012-D28754656B8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855" b="-3"/>
          <a:stretch/>
        </p:blipFill>
        <p:spPr>
          <a:xfrm>
            <a:off x="523753" y="1918222"/>
            <a:ext cx="5181600" cy="4351338"/>
          </a:xfrm>
          <a:prstGeom prst="rect">
            <a:avLst/>
          </a:prstGeom>
          <a:noFill/>
        </p:spPr>
      </p:pic>
      <p:sp>
        <p:nvSpPr>
          <p:cNvPr id="2" name="Slide Number Placeholder 1" hidden="1">
            <a:extLst>
              <a:ext uri="{FF2B5EF4-FFF2-40B4-BE49-F238E27FC236}">
                <a16:creationId xmlns:a16="http://schemas.microsoft.com/office/drawing/2014/main" id="{60D15B7D-70FE-A84A-A45C-485AF2C7D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6E717072-7A1F-4241-92F5-AC5E46325901}" type="slidenum">
              <a:rPr lang="en-US" smtClean="0"/>
              <a:pPr>
                <a:spcAft>
                  <a:spcPts val="600"/>
                </a:spcAft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197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B82503-BCF4-6C45-84A7-1A3B2DB763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s-ES" sz="3600" dirty="0"/>
              <a:t>Ne </a:t>
            </a:r>
            <a:r>
              <a:rPr lang="es-ES" sz="3600" dirty="0" err="1"/>
              <a:t>faites</a:t>
            </a:r>
            <a:r>
              <a:rPr lang="es-ES" sz="3600" dirty="0"/>
              <a:t> </a:t>
            </a:r>
            <a:r>
              <a:rPr lang="es-ES" sz="3600" dirty="0" err="1"/>
              <a:t>pas</a:t>
            </a:r>
            <a:r>
              <a:rPr lang="es-ES" sz="3600" dirty="0"/>
              <a:t> de </a:t>
            </a:r>
            <a:r>
              <a:rPr lang="es-ES" sz="3600" dirty="0" err="1"/>
              <a:t>suppositions</a:t>
            </a:r>
            <a:r>
              <a:rPr lang="es-ES" sz="3600" dirty="0"/>
              <a:t> | </a:t>
            </a:r>
            <a:r>
              <a:rPr lang="es-ES" sz="3600" dirty="0">
                <a:solidFill>
                  <a:schemeClr val="accent2"/>
                </a:solidFill>
              </a:rPr>
              <a:t>Explorer la </a:t>
            </a:r>
            <a:r>
              <a:rPr lang="es-ES" sz="3600" dirty="0" err="1">
                <a:solidFill>
                  <a:schemeClr val="accent2"/>
                </a:solidFill>
              </a:rPr>
              <a:t>peur</a:t>
            </a:r>
            <a:endParaRPr lang="en-US" sz="3600" dirty="0">
              <a:solidFill>
                <a:schemeClr val="accent2"/>
              </a:solidFill>
            </a:endParaRPr>
          </a:p>
        </p:txBody>
      </p:sp>
      <p:pic>
        <p:nvPicPr>
          <p:cNvPr id="4" name="Picture 2" descr="nettoyage des vitres à la main avec un chiffon">
            <a:extLst>
              <a:ext uri="{FF2B5EF4-FFF2-40B4-BE49-F238E27FC236}">
                <a16:creationId xmlns:a16="http://schemas.microsoft.com/office/drawing/2014/main" id="{59423EDA-6F9A-094E-801F-9E7806ABCD11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35" r="1" b="1"/>
          <a:stretch/>
        </p:blipFill>
        <p:spPr bwMode="auto">
          <a:xfrm>
            <a:off x="838200" y="1825625"/>
            <a:ext cx="5181600" cy="4351338"/>
          </a:xfrm>
          <a:prstGeom prst="rect">
            <a:avLst/>
          </a:prstGeom>
          <a:noFill/>
        </p:spPr>
      </p:pic>
      <p:pic>
        <p:nvPicPr>
          <p:cNvPr id="8" name="Picture 4" descr="Grand panneau dans une allée couverte indiquant &quot;La peur est un menteur&quot;.">
            <a:extLst>
              <a:ext uri="{FF2B5EF4-FFF2-40B4-BE49-F238E27FC236}">
                <a16:creationId xmlns:a16="http://schemas.microsoft.com/office/drawing/2014/main" id="{7E1C103B-F7F1-6347-9B19-ECB350AD7B9E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47" r="8266" b="-1"/>
          <a:stretch/>
        </p:blipFill>
        <p:spPr bwMode="auto">
          <a:xfrm>
            <a:off x="6172200" y="1825625"/>
            <a:ext cx="5181600" cy="4351338"/>
          </a:xfrm>
          <a:prstGeom prst="rect">
            <a:avLst/>
          </a:prstGeom>
          <a:solidFill>
            <a:srgbClr val="FFFFFF"/>
          </a:solidFill>
          <a:ln w="38100">
            <a:solidFill>
              <a:srgbClr val="CAA6FB"/>
            </a:solidFill>
          </a:ln>
        </p:spPr>
      </p:pic>
      <p:sp>
        <p:nvSpPr>
          <p:cNvPr id="3" name="Slide Number Placeholder 2" hidden="1">
            <a:extLst>
              <a:ext uri="{FF2B5EF4-FFF2-40B4-BE49-F238E27FC236}">
                <a16:creationId xmlns:a16="http://schemas.microsoft.com/office/drawing/2014/main" id="{9209D4EE-9B65-9C40-B01F-F7B2B0D6B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6E717072-7A1F-4241-92F5-AC5E46325901}" type="slidenum">
              <a:rPr lang="en-US" smtClean="0"/>
              <a:pPr>
                <a:spcAft>
                  <a:spcPts val="600"/>
                </a:spcAft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479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9ED29-844B-BB49-AB71-569864E25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z="4000" dirty="0" err="1"/>
              <a:t>Trouver</a:t>
            </a:r>
            <a:r>
              <a:rPr lang="es-ES" sz="4000" dirty="0"/>
              <a:t> le "</a:t>
            </a:r>
            <a:r>
              <a:rPr lang="es-ES" sz="4000" dirty="0" err="1"/>
              <a:t>oui</a:t>
            </a:r>
            <a:r>
              <a:rPr lang="es-ES" sz="4000" dirty="0"/>
              <a:t>" | </a:t>
            </a:r>
            <a:r>
              <a:rPr lang="es-ES" sz="4000" dirty="0" err="1">
                <a:solidFill>
                  <a:schemeClr val="accent2"/>
                </a:solidFill>
              </a:rPr>
              <a:t>Pratiquer</a:t>
            </a:r>
            <a:r>
              <a:rPr lang="es-ES" sz="4000" dirty="0">
                <a:solidFill>
                  <a:schemeClr val="accent2"/>
                </a:solidFill>
              </a:rPr>
              <a:t> </a:t>
            </a:r>
            <a:r>
              <a:rPr lang="es-ES" sz="4000" dirty="0" err="1">
                <a:solidFill>
                  <a:schemeClr val="accent2"/>
                </a:solidFill>
              </a:rPr>
              <a:t>l'équanimité</a:t>
            </a:r>
            <a:endParaRPr lang="en-US" sz="4000" dirty="0">
              <a:solidFill>
                <a:schemeClr val="accent2"/>
              </a:solidFill>
            </a:endParaRPr>
          </a:p>
        </p:txBody>
      </p:sp>
      <p:pic>
        <p:nvPicPr>
          <p:cNvPr id="5" name="Content Placeholder 4" descr="montagnes">
            <a:extLst>
              <a:ext uri="{FF2B5EF4-FFF2-40B4-BE49-F238E27FC236}">
                <a16:creationId xmlns:a16="http://schemas.microsoft.com/office/drawing/2014/main" id="{6D08638B-CD1A-6344-8725-7035497326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5626" y="1907943"/>
            <a:ext cx="4757381" cy="334017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1206B8F-037B-6F42-98EE-7903D6AE4999}"/>
              </a:ext>
            </a:extLst>
          </p:cNvPr>
          <p:cNvSpPr>
            <a:spLocks/>
          </p:cNvSpPr>
          <p:nvPr/>
        </p:nvSpPr>
        <p:spPr>
          <a:xfrm>
            <a:off x="8494393" y="5858586"/>
            <a:ext cx="2391981" cy="318377"/>
          </a:xfrm>
          <a:prstGeom prst="rect">
            <a:avLst/>
          </a:prstGeom>
        </p:spPr>
        <p:txBody>
          <a:bodyPr/>
          <a:lstStyle/>
          <a:p>
            <a:pPr defTabSz="795528">
              <a:spcAft>
                <a:spcPts val="600"/>
              </a:spcAft>
            </a:pPr>
            <a:fld id="{6E717072-7A1F-4241-92F5-AC5E46325901}" type="slidenum">
              <a:rPr lang="en-US" sz="1566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defTabSz="795528">
                <a:spcAft>
                  <a:spcPts val="600"/>
                </a:spcAft>
              </a:pPr>
              <a:t>13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106A48-356A-D34E-A095-BAE0D619C5B8}"/>
              </a:ext>
            </a:extLst>
          </p:cNvPr>
          <p:cNvSpPr txBox="1"/>
          <p:nvPr/>
        </p:nvSpPr>
        <p:spPr>
          <a:xfrm>
            <a:off x="1574032" y="5525759"/>
            <a:ext cx="4488975" cy="892167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defTabSz="795528">
              <a:spcAft>
                <a:spcPts val="600"/>
              </a:spcAft>
            </a:pPr>
            <a:r>
              <a:rPr lang="es-ES" sz="1566" dirty="0"/>
              <a:t>"Je me </a:t>
            </a:r>
            <a:r>
              <a:rPr lang="es-ES" sz="1566" dirty="0" err="1"/>
              <a:t>suis</a:t>
            </a:r>
            <a:r>
              <a:rPr lang="es-ES" sz="1566" dirty="0"/>
              <a:t> </a:t>
            </a:r>
            <a:r>
              <a:rPr lang="es-ES" sz="1566" dirty="0" err="1"/>
              <a:t>tenu</a:t>
            </a:r>
            <a:r>
              <a:rPr lang="es-ES" sz="1566" dirty="0"/>
              <a:t> sur une </a:t>
            </a:r>
            <a:r>
              <a:rPr lang="es-ES" sz="1566" dirty="0" err="1"/>
              <a:t>montagne</a:t>
            </a:r>
            <a:r>
              <a:rPr lang="es-ES" sz="1566" dirty="0"/>
              <a:t> de non </a:t>
            </a:r>
            <a:r>
              <a:rPr lang="es-ES" sz="1566" dirty="0" err="1"/>
              <a:t>pour</a:t>
            </a:r>
            <a:r>
              <a:rPr lang="es-ES" sz="1566" dirty="0"/>
              <a:t> un </a:t>
            </a:r>
            <a:r>
              <a:rPr lang="es-ES" sz="1566" dirty="0" err="1"/>
              <a:t>oui</a:t>
            </a:r>
            <a:r>
              <a:rPr lang="es-ES" sz="1566" dirty="0"/>
              <a:t>"</a:t>
            </a:r>
          </a:p>
          <a:p>
            <a:pPr defTabSz="795528">
              <a:spcAft>
                <a:spcPts val="600"/>
              </a:spcAft>
            </a:pPr>
            <a:r>
              <a:rPr lang="es-ES" sz="1566" dirty="0"/>
              <a:t>			--B. Smith</a:t>
            </a:r>
          </a:p>
        </p:txBody>
      </p:sp>
      <p:pic>
        <p:nvPicPr>
          <p:cNvPr id="8" name="Picture 2" descr="illustration d'une petite figure humaine debout devant des eaux tumultueuses">
            <a:extLst>
              <a:ext uri="{FF2B5EF4-FFF2-40B4-BE49-F238E27FC236}">
                <a16:creationId xmlns:a16="http://schemas.microsoft.com/office/drawing/2014/main" id="{5C192994-0360-4E46-AFC0-DD3835928F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023"/>
          <a:stretch/>
        </p:blipFill>
        <p:spPr bwMode="auto">
          <a:xfrm>
            <a:off x="6368189" y="1825625"/>
            <a:ext cx="4518185" cy="3794224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2970493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30AD176-0FE2-E04D-98A5-4ECAD2572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9838" y="136525"/>
            <a:ext cx="11609408" cy="1325563"/>
          </a:xfrm>
        </p:spPr>
        <p:txBody>
          <a:bodyPr>
            <a:normAutofit/>
          </a:bodyPr>
          <a:lstStyle/>
          <a:p>
            <a:r>
              <a:rPr lang="es-ES" sz="4000" dirty="0"/>
              <a:t>Bien </a:t>
            </a:r>
            <a:r>
              <a:rPr lang="es-ES" sz="4000" dirty="0" err="1"/>
              <a:t>écouter</a:t>
            </a:r>
            <a:r>
              <a:rPr lang="es-ES" sz="4000" dirty="0"/>
              <a:t> | </a:t>
            </a:r>
            <a:r>
              <a:rPr lang="es-ES" sz="4000" dirty="0" err="1">
                <a:solidFill>
                  <a:schemeClr val="accent2"/>
                </a:solidFill>
              </a:rPr>
              <a:t>Pratiquer</a:t>
            </a:r>
            <a:r>
              <a:rPr lang="es-ES" sz="4000" dirty="0">
                <a:solidFill>
                  <a:schemeClr val="accent2"/>
                </a:solidFill>
              </a:rPr>
              <a:t> </a:t>
            </a:r>
            <a:r>
              <a:rPr lang="es-ES" sz="4000" dirty="0" err="1">
                <a:solidFill>
                  <a:schemeClr val="accent2"/>
                </a:solidFill>
              </a:rPr>
              <a:t>l'optimisme</a:t>
            </a:r>
            <a:r>
              <a:rPr lang="es-ES" sz="4000" dirty="0">
                <a:solidFill>
                  <a:schemeClr val="accent2"/>
                </a:solidFill>
              </a:rPr>
              <a:t> </a:t>
            </a:r>
            <a:r>
              <a:rPr lang="es-ES" sz="4000" dirty="0" err="1">
                <a:solidFill>
                  <a:schemeClr val="accent2"/>
                </a:solidFill>
              </a:rPr>
              <a:t>raisonné</a:t>
            </a:r>
            <a:endParaRPr lang="en-US" sz="4000" dirty="0">
              <a:solidFill>
                <a:schemeClr val="accent2"/>
              </a:solidFill>
            </a:endParaRPr>
          </a:p>
        </p:txBody>
      </p:sp>
      <p:pic>
        <p:nvPicPr>
          <p:cNvPr id="5" name="Picture 2" descr="Image d'une jeune fille noire et d'une femme noire plus âgée communiquant en langue des signes.">
            <a:extLst>
              <a:ext uri="{FF2B5EF4-FFF2-40B4-BE49-F238E27FC236}">
                <a16:creationId xmlns:a16="http://schemas.microsoft.com/office/drawing/2014/main" id="{981133B5-30F0-4549-AAEE-A033192F9087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8200" y="2543969"/>
            <a:ext cx="5181600" cy="2914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523B06D-5AF2-AC43-AD6C-068321CDD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7072-7A1F-4241-92F5-AC5E46325901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10" name="Content Placeholder 9" descr="Helen Keller au travail, assise derrière un bureau, avec une ardoise et un stylet devant elle.">
            <a:extLst>
              <a:ext uri="{FF2B5EF4-FFF2-40B4-BE49-F238E27FC236}">
                <a16:creationId xmlns:a16="http://schemas.microsoft.com/office/drawing/2014/main" id="{75CCAF76-8FF2-5A48-BA05-3C36072ABC2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6172200" y="2543969"/>
            <a:ext cx="5181600" cy="2914650"/>
          </a:xfr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C3658B6-CB82-7E4E-9C8F-C7DC86AEF91E}"/>
              </a:ext>
            </a:extLst>
          </p:cNvPr>
          <p:cNvSpPr txBox="1"/>
          <p:nvPr/>
        </p:nvSpPr>
        <p:spPr>
          <a:xfrm>
            <a:off x="697784" y="5892581"/>
            <a:ext cx="10948831" cy="923330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"</a:t>
            </a:r>
            <a:r>
              <a:rPr lang="en-US" b="1" dirty="0" err="1"/>
              <a:t>L'optimisme</a:t>
            </a:r>
            <a:r>
              <a:rPr lang="en-US" b="1" dirty="0"/>
              <a:t> </a:t>
            </a:r>
            <a:r>
              <a:rPr lang="en-US" b="1" dirty="0" err="1"/>
              <a:t>est</a:t>
            </a:r>
            <a:r>
              <a:rPr lang="en-US" b="1" dirty="0"/>
              <a:t> la </a:t>
            </a:r>
            <a:r>
              <a:rPr lang="en-US" b="1" dirty="0" err="1"/>
              <a:t>foi</a:t>
            </a:r>
            <a:r>
              <a:rPr lang="en-US" b="1" dirty="0"/>
              <a:t> qui </a:t>
            </a:r>
            <a:r>
              <a:rPr lang="en-US" b="1" dirty="0" err="1"/>
              <a:t>mène</a:t>
            </a:r>
            <a:r>
              <a:rPr lang="en-US" b="1" dirty="0"/>
              <a:t> </a:t>
            </a:r>
            <a:r>
              <a:rPr lang="en-US" b="1" dirty="0" err="1"/>
              <a:t>à</a:t>
            </a:r>
            <a:r>
              <a:rPr lang="en-US" b="1" dirty="0"/>
              <a:t> </a:t>
            </a:r>
            <a:r>
              <a:rPr lang="en-US" b="1" dirty="0" err="1"/>
              <a:t>l'accomplissement</a:t>
            </a:r>
            <a:r>
              <a:rPr lang="en-US" b="1" dirty="0"/>
              <a:t>. </a:t>
            </a:r>
            <a:r>
              <a:rPr lang="en-US" b="1" dirty="0" err="1"/>
              <a:t>Rien</a:t>
            </a:r>
            <a:r>
              <a:rPr lang="en-US" b="1" dirty="0"/>
              <a:t> ne </a:t>
            </a:r>
            <a:r>
              <a:rPr lang="en-US" b="1" dirty="0" err="1"/>
              <a:t>peut</a:t>
            </a:r>
            <a:r>
              <a:rPr lang="en-US" b="1" dirty="0"/>
              <a:t> se faire sans </a:t>
            </a:r>
            <a:r>
              <a:rPr lang="en-US" b="1" dirty="0" err="1"/>
              <a:t>espoir</a:t>
            </a:r>
            <a:r>
              <a:rPr lang="en-US" b="1" dirty="0"/>
              <a:t> et sans </a:t>
            </a:r>
            <a:r>
              <a:rPr lang="en-US" b="1" dirty="0" err="1"/>
              <a:t>confiance</a:t>
            </a:r>
            <a:r>
              <a:rPr lang="en-US" b="1" dirty="0"/>
              <a:t>."</a:t>
            </a:r>
          </a:p>
          <a:p>
            <a:r>
              <a:rPr lang="en-US" b="1" dirty="0"/>
              <a:t>     ----Helen Keller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51394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86EC3-C6F9-0149-9547-6B902243B8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4918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s-ES" sz="3600" dirty="0"/>
              <a:t>Faire </a:t>
            </a:r>
            <a:r>
              <a:rPr lang="es-ES" sz="3600" dirty="0" err="1"/>
              <a:t>preuve</a:t>
            </a:r>
            <a:r>
              <a:rPr lang="es-ES" sz="3600" dirty="0"/>
              <a:t> de </a:t>
            </a:r>
            <a:r>
              <a:rPr lang="es-ES" sz="3600" dirty="0" err="1"/>
              <a:t>gentillesse</a:t>
            </a:r>
            <a:r>
              <a:rPr lang="es-ES" sz="3600" dirty="0"/>
              <a:t>, de </a:t>
            </a:r>
            <a:r>
              <a:rPr lang="es-ES" sz="3600" dirty="0" err="1"/>
              <a:t>curiosité</a:t>
            </a:r>
            <a:r>
              <a:rPr lang="es-ES" sz="3600" dirty="0"/>
              <a:t> et de </a:t>
            </a:r>
            <a:r>
              <a:rPr lang="es-ES" sz="3600" dirty="0" err="1"/>
              <a:t>souplesse</a:t>
            </a:r>
            <a:endParaRPr lang="en-US" sz="3600" dirty="0">
              <a:highlight>
                <a:srgbClr val="FFFF00"/>
              </a:highlight>
            </a:endParaRPr>
          </a:p>
        </p:txBody>
      </p:sp>
      <p:pic>
        <p:nvPicPr>
          <p:cNvPr id="7" name="Picture 2" descr="illustration représentant la curiosité ; deux têtes dessinées se regardant l'une l'autre, le visage de l'une étant représenté dans le cerveau de l'autre">
            <a:extLst>
              <a:ext uri="{FF2B5EF4-FFF2-40B4-BE49-F238E27FC236}">
                <a16:creationId xmlns:a16="http://schemas.microsoft.com/office/drawing/2014/main" id="{358B60F2-6EEB-DA4D-97E4-BAA6B18030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79" r="16724" b="1"/>
          <a:stretch/>
        </p:blipFill>
        <p:spPr bwMode="auto">
          <a:xfrm>
            <a:off x="838200" y="1825625"/>
            <a:ext cx="5181600" cy="4351338"/>
          </a:xfrm>
          <a:prstGeom prst="rect">
            <a:avLst/>
          </a:prstGeom>
          <a:noFill/>
        </p:spPr>
      </p:pic>
      <p:pic>
        <p:nvPicPr>
          <p:cNvPr id="2052" name="Picture 4" descr="Deux danseuses en fauteuil roulant en mouvement ; une femme au sol et une autre avec son corps sur les roues au sol.  L'image est un extrait de la performance d'Alice Sheppard &amp; Kinetic Light intitulée Descent.">
            <a:extLst>
              <a:ext uri="{FF2B5EF4-FFF2-40B4-BE49-F238E27FC236}">
                <a16:creationId xmlns:a16="http://schemas.microsoft.com/office/drawing/2014/main" id="{FCAE13DE-3497-1141-B915-9D55816765C2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5" r="3280" b="-2"/>
          <a:stretch/>
        </p:blipFill>
        <p:spPr bwMode="auto">
          <a:xfrm>
            <a:off x="6172200" y="1825625"/>
            <a:ext cx="5181600" cy="4351338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3" name="Slide Number Placeholder 2" hidden="1">
            <a:extLst>
              <a:ext uri="{FF2B5EF4-FFF2-40B4-BE49-F238E27FC236}">
                <a16:creationId xmlns:a16="http://schemas.microsoft.com/office/drawing/2014/main" id="{0C43A61A-B7E6-2C46-878C-E25480167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6E717072-7A1F-4241-92F5-AC5E46325901}" type="slidenum">
              <a:rPr lang="en-US" smtClean="0"/>
              <a:pPr>
                <a:spcAft>
                  <a:spcPts val="600"/>
                </a:spcAft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231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47730"/>
            <a:ext cx="10515600" cy="97783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dirty="0" err="1"/>
              <a:t>Trouver</a:t>
            </a:r>
            <a:r>
              <a:rPr lang="es-ES" dirty="0"/>
              <a:t> le </a:t>
            </a:r>
            <a:r>
              <a:rPr lang="es-ES" dirty="0" err="1"/>
              <a:t>lion</a:t>
            </a:r>
            <a:endParaRPr lang="en-US" dirty="0"/>
          </a:p>
        </p:txBody>
      </p:sp>
      <p:pic>
        <p:nvPicPr>
          <p:cNvPr id="6" name="Picture 2" descr="petit chat se regardant dans un miroir et voyant un lion">
            <a:extLst>
              <a:ext uri="{FF2B5EF4-FFF2-40B4-BE49-F238E27FC236}">
                <a16:creationId xmlns:a16="http://schemas.microsoft.com/office/drawing/2014/main" id="{05653BF7-786C-BB47-AB88-67A2EC43EC87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838200" y="1937539"/>
            <a:ext cx="5181600" cy="4127509"/>
          </a:xfrm>
          <a:prstGeom prst="rect">
            <a:avLst/>
          </a:prstGeom>
          <a:noFill/>
        </p:spPr>
      </p:pic>
      <p:sp>
        <p:nvSpPr>
          <p:cNvPr id="4" name="Content Placeholder 3" descr="small cat looking into a mirror and seeing a lion instead of its own reflection">
            <a:extLst>
              <a:ext uri="{FF2B5EF4-FFF2-40B4-BE49-F238E27FC236}">
                <a16:creationId xmlns:a16="http://schemas.microsoft.com/office/drawing/2014/main" id="{B92F553E-ABCA-6549-9C2B-47D666D98D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691851" cy="4351338"/>
          </a:xfrm>
        </p:spPr>
        <p:txBody>
          <a:bodyPr>
            <a:normAutofit fontScale="92500" lnSpcReduction="20000"/>
          </a:bodyPr>
          <a:lstStyle/>
          <a:p>
            <a:endParaRPr lang="en-US" dirty="0"/>
          </a:p>
          <a:p>
            <a:r>
              <a:rPr lang="en-US" dirty="0" err="1"/>
              <a:t>À</a:t>
            </a:r>
            <a:r>
              <a:rPr lang="en-US" dirty="0"/>
              <a:t> qui </a:t>
            </a:r>
            <a:r>
              <a:rPr lang="en-US" dirty="0" err="1"/>
              <a:t>vous</a:t>
            </a:r>
            <a:r>
              <a:rPr lang="en-US" dirty="0"/>
              <a:t> </a:t>
            </a:r>
            <a:r>
              <a:rPr lang="en-US" dirty="0" err="1"/>
              <a:t>adressez-vous</a:t>
            </a:r>
            <a:r>
              <a:rPr lang="en-US" dirty="0"/>
              <a:t> ?</a:t>
            </a:r>
          </a:p>
          <a:p>
            <a:r>
              <a:rPr lang="en-US" dirty="0"/>
              <a:t>Comment </a:t>
            </a:r>
            <a:r>
              <a:rPr lang="en-US" dirty="0" err="1"/>
              <a:t>répondez-vous</a:t>
            </a:r>
            <a:r>
              <a:rPr lang="en-US" dirty="0"/>
              <a:t> </a:t>
            </a:r>
            <a:r>
              <a:rPr lang="en-US" dirty="0" err="1"/>
              <a:t>à</a:t>
            </a:r>
            <a:r>
              <a:rPr lang="en-US" dirty="0"/>
              <a:t> </a:t>
            </a:r>
            <a:r>
              <a:rPr lang="en-US" dirty="0" err="1"/>
              <a:t>leurs</a:t>
            </a:r>
            <a:r>
              <a:rPr lang="en-US" dirty="0"/>
              <a:t> </a:t>
            </a:r>
            <a:r>
              <a:rPr lang="en-US" dirty="0" err="1"/>
              <a:t>besoins</a:t>
            </a:r>
            <a:r>
              <a:rPr lang="en-US" dirty="0"/>
              <a:t> ? </a:t>
            </a:r>
          </a:p>
          <a:p>
            <a:r>
              <a:rPr lang="en-US" dirty="0" err="1"/>
              <a:t>Indice</a:t>
            </a:r>
            <a:r>
              <a:rPr lang="en-US" dirty="0"/>
              <a:t> : </a:t>
            </a:r>
            <a:r>
              <a:rPr lang="en-US" dirty="0" err="1"/>
              <a:t>vous</a:t>
            </a:r>
            <a:r>
              <a:rPr lang="en-US" dirty="0"/>
              <a:t> </a:t>
            </a:r>
            <a:r>
              <a:rPr lang="en-US" dirty="0" err="1"/>
              <a:t>n'avez</a:t>
            </a:r>
            <a:r>
              <a:rPr lang="en-US" dirty="0"/>
              <a:t> pas </a:t>
            </a:r>
            <a:r>
              <a:rPr lang="en-US" dirty="0" err="1"/>
              <a:t>besoin</a:t>
            </a:r>
            <a:r>
              <a:rPr lang="en-US" dirty="0"/>
              <a:t> d'être </a:t>
            </a:r>
            <a:r>
              <a:rPr lang="en-US" dirty="0" err="1"/>
              <a:t>d'accord</a:t>
            </a:r>
            <a:r>
              <a:rPr lang="en-US" dirty="0"/>
              <a:t> !</a:t>
            </a:r>
          </a:p>
          <a:p>
            <a:r>
              <a:rPr lang="en-US" dirty="0"/>
              <a:t>Comment </a:t>
            </a:r>
            <a:r>
              <a:rPr lang="en-US" dirty="0" err="1"/>
              <a:t>construisez-vous</a:t>
            </a:r>
            <a:r>
              <a:rPr lang="en-US" dirty="0"/>
              <a:t> la </a:t>
            </a:r>
            <a:r>
              <a:rPr lang="en-US" dirty="0" err="1"/>
              <a:t>confiance</a:t>
            </a:r>
            <a:r>
              <a:rPr lang="en-US" dirty="0"/>
              <a:t> et la relation ?</a:t>
            </a:r>
          </a:p>
          <a:p>
            <a:r>
              <a:rPr lang="en-US" dirty="0"/>
              <a:t>Comment </a:t>
            </a:r>
            <a:r>
              <a:rPr lang="en-US" dirty="0" err="1"/>
              <a:t>vous</a:t>
            </a:r>
            <a:r>
              <a:rPr lang="en-US" dirty="0"/>
              <a:t> </a:t>
            </a:r>
            <a:r>
              <a:rPr lang="en-US" dirty="0" err="1"/>
              <a:t>rapprochez-vous</a:t>
            </a:r>
            <a:r>
              <a:rPr lang="en-US" dirty="0"/>
              <a:t> de </a:t>
            </a:r>
            <a:r>
              <a:rPr lang="en-US" dirty="0" err="1"/>
              <a:t>vos</a:t>
            </a:r>
            <a:r>
              <a:rPr lang="en-US" dirty="0"/>
              <a:t> </a:t>
            </a:r>
            <a:r>
              <a:rPr lang="en-US" dirty="0" err="1"/>
              <a:t>objectifs</a:t>
            </a:r>
            <a:r>
              <a:rPr lang="en-US" dirty="0"/>
              <a:t> ?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Slide Number Placeholder 2" hidden="1">
            <a:extLst>
              <a:ext uri="{FF2B5EF4-FFF2-40B4-BE49-F238E27FC236}">
                <a16:creationId xmlns:a16="http://schemas.microsoft.com/office/drawing/2014/main" id="{A8124C56-24CD-2245-B540-010C34C38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6E717072-7A1F-4241-92F5-AC5E46325901}" type="slidenum">
              <a:rPr lang="en-US" smtClean="0"/>
              <a:pPr>
                <a:spcAft>
                  <a:spcPts val="600"/>
                </a:spcAft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2913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10C4134F-01FA-1765-0A17-DFB1B2558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 err="1"/>
              <a:t>Restez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contact !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83F0BC0-501D-3DF8-CC24-A249044991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 b="1">
                <a:solidFill>
                  <a:schemeClr val="accent2"/>
                </a:solidFill>
              </a:rPr>
              <a:t>Lainey Feingold</a:t>
            </a:r>
          </a:p>
          <a:p>
            <a:pPr marL="0" indent="0">
              <a:buNone/>
            </a:pPr>
            <a:r>
              <a:rPr lang="en-US"/>
              <a:t>LFLegal.com</a:t>
            </a:r>
          </a:p>
          <a:p>
            <a:pPr marL="0" indent="0">
              <a:buNone/>
            </a:pPr>
            <a:r>
              <a:rPr lang="en-US"/>
              <a:t>LF@LFLegal.com</a:t>
            </a:r>
          </a:p>
        </p:txBody>
      </p:sp>
      <p:pic>
        <p:nvPicPr>
          <p:cNvPr id="6" name="Content Placeholder 5" descr="un lecteur électronique affichant un titre de livre : Structured Negotiation, a Winning Alternative to Lawsuits (2e édition) par Lainey Feingold. Préface de Haaben Girma, et citation de couverture de Jenny Lay Flurry, non lisible sur l'image.">
            <a:extLst>
              <a:ext uri="{FF2B5EF4-FFF2-40B4-BE49-F238E27FC236}">
                <a16:creationId xmlns:a16="http://schemas.microsoft.com/office/drawing/2014/main" id="{8E881000-ADE4-DE48-B5DE-DF38CE84903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223000" y="2312194"/>
            <a:ext cx="5080000" cy="3378200"/>
          </a:xfrm>
        </p:spPr>
      </p:pic>
    </p:spTree>
    <p:extLst>
      <p:ext uri="{BB962C8B-B14F-4D97-AF65-F5344CB8AC3E}">
        <p14:creationId xmlns:p14="http://schemas.microsoft.com/office/powerpoint/2010/main" val="39334575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Lainey 1">
      <a:dk1>
        <a:srgbClr val="01234C"/>
      </a:dk1>
      <a:lt1>
        <a:srgbClr val="FFFFFF"/>
      </a:lt1>
      <a:dk2>
        <a:srgbClr val="014B60"/>
      </a:dk2>
      <a:lt2>
        <a:srgbClr val="CBDFEB"/>
      </a:lt2>
      <a:accent1>
        <a:srgbClr val="609FC3"/>
      </a:accent1>
      <a:accent2>
        <a:srgbClr val="CACF85"/>
      </a:accent2>
      <a:accent3>
        <a:srgbClr val="AECDE0"/>
      </a:accent3>
      <a:accent4>
        <a:srgbClr val="00242E"/>
      </a:accent4>
      <a:accent5>
        <a:srgbClr val="0280A3"/>
      </a:accent5>
      <a:accent6>
        <a:srgbClr val="307592"/>
      </a:accent6>
      <a:hlink>
        <a:srgbClr val="027FA2"/>
      </a:hlink>
      <a:folHlink>
        <a:srgbClr val="027FA2"/>
      </a:folHlink>
    </a:clrScheme>
    <a:fontScheme name="Lainey">
      <a:majorFont>
        <a:latin typeface="Raleway Bold"/>
        <a:ea typeface=""/>
        <a:cs typeface=""/>
      </a:majorFont>
      <a:minorFont>
        <a:latin typeface="Lato Regula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ew Template with Celergy Presentation1" id="{71113182-D8C5-F648-AF74-A0A4DC2CD449}" vid="{58257CEB-529F-3B4E-84C0-F4FBDF1186B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CBEEE064259734EBC4DA888343C829E" ma:contentTypeVersion="14" ma:contentTypeDescription="Create a new document." ma:contentTypeScope="" ma:versionID="eb468653011a13fed5548e7aef7bfc2e">
  <xsd:schema xmlns:xsd="http://www.w3.org/2001/XMLSchema" xmlns:xs="http://www.w3.org/2001/XMLSchema" xmlns:p="http://schemas.microsoft.com/office/2006/metadata/properties" xmlns:ns2="a7d86d78-0ff1-41f0-ab23-d2692a4332af" xmlns:ns3="b6394e7d-bb77-4d04-b189-d6980e0b1240" targetNamespace="http://schemas.microsoft.com/office/2006/metadata/properties" ma:root="true" ma:fieldsID="6905218f4ff063b40ca49a697a88c4cf" ns2:_="" ns3:_="">
    <xsd:import namespace="a7d86d78-0ff1-41f0-ab23-d2692a4332af"/>
    <xsd:import namespace="b6394e7d-bb77-4d04-b189-d6980e0b124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d86d78-0ff1-41f0-ab23-d2692a4332a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0686fead-1ccd-4025-a17a-cc234994b53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394e7d-bb77-4d04-b189-d6980e0b124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416d3083-27d8-4e01-b210-884fb404e502}" ma:internalName="TaxCatchAll" ma:showField="CatchAllData" ma:web="b6394e7d-bb77-4d04-b189-d6980e0b124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7d86d78-0ff1-41f0-ab23-d2692a4332af">
      <Terms xmlns="http://schemas.microsoft.com/office/infopath/2007/PartnerControls"/>
    </lcf76f155ced4ddcb4097134ff3c332f>
    <TaxCatchAll xmlns="b6394e7d-bb77-4d04-b189-d6980e0b1240" xsi:nil="true"/>
  </documentManagement>
</p:properties>
</file>

<file path=customXml/itemProps1.xml><?xml version="1.0" encoding="utf-8"?>
<ds:datastoreItem xmlns:ds="http://schemas.openxmlformats.org/officeDocument/2006/customXml" ds:itemID="{AE4302BC-5E28-4E39-8C09-1035469090DA}"/>
</file>

<file path=customXml/itemProps2.xml><?xml version="1.0" encoding="utf-8"?>
<ds:datastoreItem xmlns:ds="http://schemas.openxmlformats.org/officeDocument/2006/customXml" ds:itemID="{FA7D9459-E239-471C-8E27-1E2A2F54A884}"/>
</file>

<file path=customXml/itemProps3.xml><?xml version="1.0" encoding="utf-8"?>
<ds:datastoreItem xmlns:ds="http://schemas.openxmlformats.org/officeDocument/2006/customXml" ds:itemID="{CB41DDD2-ACFA-4315-AFEB-3C7B1D2D2BB7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8707</TotalTime>
  <Words>442</Words>
  <Application>Microsoft Macintosh PowerPoint</Application>
  <PresentationFormat>Widescreen</PresentationFormat>
  <Paragraphs>82</Paragraphs>
  <Slides>17</Slides>
  <Notes>9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Lato Regular</vt:lpstr>
      <vt:lpstr>Raleway</vt:lpstr>
      <vt:lpstr>Wingdings</vt:lpstr>
      <vt:lpstr>Office Theme</vt:lpstr>
      <vt:lpstr>Compétences en matière de collaboration et stratégies d'accessibilité</vt:lpstr>
      <vt:lpstr>Pourquoi la collaboration ? </vt:lpstr>
      <vt:lpstr>Négociation structurée</vt:lpstr>
      <vt:lpstr>Coopération... sans procès ni réglementation</vt:lpstr>
      <vt:lpstr>Comment cela fonctionne-t-il ?</vt:lpstr>
      <vt:lpstr>Les personnes handicapées sont impliquées</vt:lpstr>
      <vt:lpstr>L'attitude (mindset) est cruciale</vt:lpstr>
      <vt:lpstr>Vous n'avez pas besoin de vous comporter comme un requin</vt:lpstr>
      <vt:lpstr>Soyez plutôt un dauphin</vt:lpstr>
      <vt:lpstr>Que sont les compétences des dauphins ?</vt:lpstr>
      <vt:lpstr>Patience active | empathie</vt:lpstr>
      <vt:lpstr>Ne faites pas de suppositions | Explorer la peur</vt:lpstr>
      <vt:lpstr>Trouver le "oui" | Pratiquer l'équanimité</vt:lpstr>
      <vt:lpstr>Bien écouter | Pratiquer l'optimisme raisonné</vt:lpstr>
      <vt:lpstr>Faire preuve de gentillesse, de curiosité et de souplesse</vt:lpstr>
      <vt:lpstr>Trouver le lion</vt:lpstr>
      <vt:lpstr>Restez en contact !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subject/>
  <dc:creator>Lainey Feingold</dc:creator>
  <cp:keywords/>
  <dc:description/>
  <cp:lastModifiedBy>Cheryl Li</cp:lastModifiedBy>
  <cp:revision>11</cp:revision>
  <dcterms:created xsi:type="dcterms:W3CDTF">2024-03-26T01:48:22Z</dcterms:created>
  <dcterms:modified xsi:type="dcterms:W3CDTF">2024-04-15T22:55:13Z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0x0101008CBEEE064259734EBC4DA888343C829E</vt:lpwstr>
  </property>
</Properties>
</file>