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entation.xml" ContentType="application/vnd.openxmlformats-officedocument.presentationml.presentation.main+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3.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handoutMasterIdLst>
    <p:handoutMasterId r:id="rId32"/>
  </p:handoutMasterIdLst>
  <p:sldIdLst>
    <p:sldId id="257" r:id="rId2"/>
    <p:sldId id="258" r:id="rId3"/>
    <p:sldId id="259" r:id="rId4"/>
    <p:sldId id="260" r:id="rId5"/>
    <p:sldId id="261" r:id="rId6"/>
    <p:sldId id="262" r:id="rId7"/>
    <p:sldId id="263" r:id="rId8"/>
    <p:sldId id="264" r:id="rId9"/>
    <p:sldId id="265" r:id="rId10"/>
    <p:sldId id="286" r:id="rId11"/>
    <p:sldId id="267" r:id="rId12"/>
    <p:sldId id="28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49"/>
    <p:restoredTop sz="94666"/>
  </p:normalViewPr>
  <p:slideViewPr>
    <p:cSldViewPr snapToGrid="0">
      <p:cViewPr varScale="1">
        <p:scale>
          <a:sx n="108" d="100"/>
          <a:sy n="108" d="100"/>
        </p:scale>
        <p:origin x="216" y="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2701B5-28E1-0017-5A03-AA12B0BFD1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DE6BCD-0867-3B8C-E746-118756DF9E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7C8FBB-2E9C-B340-87A1-39A859E0BEAE}" type="datetimeFigureOut">
              <a:rPr lang="en-US" smtClean="0"/>
              <a:t>4/17/24</a:t>
            </a:fld>
            <a:endParaRPr lang="en-US"/>
          </a:p>
        </p:txBody>
      </p:sp>
      <p:sp>
        <p:nvSpPr>
          <p:cNvPr id="4" name="Footer Placeholder 3">
            <a:extLst>
              <a:ext uri="{FF2B5EF4-FFF2-40B4-BE49-F238E27FC236}">
                <a16:creationId xmlns:a16="http://schemas.microsoft.com/office/drawing/2014/main" id="{440DB073-71E3-4473-EAEE-0341CAD3C6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EEFFC6-C3D3-3960-723D-A22608EB43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C09F8D-900F-C14D-9670-0F93B0F57C8E}" type="slidenum">
              <a:rPr lang="en-US" smtClean="0"/>
              <a:t>‹#›</a:t>
            </a:fld>
            <a:endParaRPr lang="en-US"/>
          </a:p>
        </p:txBody>
      </p:sp>
    </p:spTree>
    <p:extLst>
      <p:ext uri="{BB962C8B-B14F-4D97-AF65-F5344CB8AC3E}">
        <p14:creationId xmlns:p14="http://schemas.microsoft.com/office/powerpoint/2010/main" val="3971259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45CB08-A765-6C45-AF90-06E7130E8BE8}" type="datetimeFigureOut">
              <a:rPr lang="en-US" smtClean="0"/>
              <a:t>4/17/24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C59297-17C7-0347-BFF0-55F8D62CC91D}" type="slidenum">
              <a:rPr lang="en-US" smtClean="0"/>
              <a:t>‹#›</a:t>
            </a:fld>
            <a:endParaRPr lang="en-US"/>
          </a:p>
        </p:txBody>
      </p:sp>
    </p:spTree>
    <p:extLst>
      <p:ext uri="{BB962C8B-B14F-4D97-AF65-F5344CB8AC3E}">
        <p14:creationId xmlns:p14="http://schemas.microsoft.com/office/powerpoint/2010/main" val="3532067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C59297-17C7-0347-BFF0-55F8D62CC91D}" type="slidenum">
              <a:rPr lang="en-US" smtClean="0"/>
              <a:t>1</a:t>
            </a:fld>
            <a:endParaRPr lang="en-US"/>
          </a:p>
        </p:txBody>
      </p:sp>
    </p:spTree>
    <p:extLst>
      <p:ext uri="{BB962C8B-B14F-4D97-AF65-F5344CB8AC3E}">
        <p14:creationId xmlns:p14="http://schemas.microsoft.com/office/powerpoint/2010/main" val="123648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C59297-17C7-0347-BFF0-55F8D62CC91D}" type="slidenum">
              <a:rPr lang="en-US" smtClean="0"/>
              <a:t>2</a:t>
            </a:fld>
            <a:endParaRPr lang="en-US"/>
          </a:p>
        </p:txBody>
      </p:sp>
    </p:spTree>
    <p:extLst>
      <p:ext uri="{BB962C8B-B14F-4D97-AF65-F5344CB8AC3E}">
        <p14:creationId xmlns:p14="http://schemas.microsoft.com/office/powerpoint/2010/main" val="3419343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C59297-17C7-0347-BFF0-55F8D62CC91D}" type="slidenum">
              <a:rPr lang="en-US" smtClean="0"/>
              <a:t>3</a:t>
            </a:fld>
            <a:endParaRPr lang="en-US"/>
          </a:p>
        </p:txBody>
      </p:sp>
    </p:spTree>
    <p:extLst>
      <p:ext uri="{BB962C8B-B14F-4D97-AF65-F5344CB8AC3E}">
        <p14:creationId xmlns:p14="http://schemas.microsoft.com/office/powerpoint/2010/main" val="3403354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C59297-17C7-0347-BFF0-55F8D62CC91D}" type="slidenum">
              <a:rPr lang="en-US" smtClean="0"/>
              <a:t>13</a:t>
            </a:fld>
            <a:endParaRPr lang="en-US"/>
          </a:p>
        </p:txBody>
      </p:sp>
    </p:spTree>
    <p:extLst>
      <p:ext uri="{BB962C8B-B14F-4D97-AF65-F5344CB8AC3E}">
        <p14:creationId xmlns:p14="http://schemas.microsoft.com/office/powerpoint/2010/main" val="3519693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97070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0352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35313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73755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4/17/24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58195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4/17/24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1362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0727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3120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7154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02322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41467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4/17/24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2437894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elcome">
            <a:extLst>
              <a:ext uri="{FF2B5EF4-FFF2-40B4-BE49-F238E27FC236}">
                <a16:creationId xmlns:a16="http://schemas.microsoft.com/office/drawing/2014/main" id="{2FCB98E9-954D-60E7-736E-8F6BB91FAF2C}"/>
              </a:ext>
            </a:extLst>
          </p:cNvPr>
          <p:cNvSpPr>
            <a:spLocks noGrp="1"/>
          </p:cNvSpPr>
          <p:nvPr>
            <p:ph type="title"/>
          </p:nvPr>
        </p:nvSpPr>
        <p:spPr>
          <a:xfrm>
            <a:off x="639100" y="3220582"/>
            <a:ext cx="5024546" cy="2907731"/>
          </a:xfrm>
        </p:spPr>
        <p:txBody>
          <a:bodyPr>
            <a:noAutofit/>
          </a:bodyPr>
          <a:lstStyle/>
          <a:p>
            <a:r>
              <a:rPr lang="en-US" sz="6600" b="1" dirty="0">
                <a:solidFill>
                  <a:schemeClr val="accent3">
                    <a:lumMod val="75000"/>
                  </a:schemeClr>
                </a:solidFill>
                <a:latin typeface="Poppins"/>
                <a:cs typeface="Poppins"/>
              </a:rPr>
              <a:t>Welcome Everyone</a:t>
            </a:r>
            <a:br>
              <a:rPr lang="en-US" sz="6600" b="1" dirty="0">
                <a:latin typeface="Arial Nova"/>
              </a:rPr>
            </a:br>
            <a:endParaRPr lang="en-US" sz="6600" b="1" dirty="0">
              <a:latin typeface="Arial Nova"/>
            </a:endParaRPr>
          </a:p>
        </p:txBody>
      </p:sp>
      <p:pic>
        <p:nvPicPr>
          <p:cNvPr id="4" name="Blissymbols" descr="The image is a representation of “Welcome Everyone” in the Blissymbolics language.">
            <a:extLst>
              <a:ext uri="{FF2B5EF4-FFF2-40B4-BE49-F238E27FC236}">
                <a16:creationId xmlns:a16="http://schemas.microsoft.com/office/drawing/2014/main" id="{FEB30065-0452-27C6-D952-6965C7590E2B}"/>
              </a:ext>
            </a:extLst>
          </p:cNvPr>
          <p:cNvPicPr>
            <a:picLocks noChangeAspect="1"/>
          </p:cNvPicPr>
          <p:nvPr/>
        </p:nvPicPr>
        <p:blipFill>
          <a:blip r:embed="rId3"/>
          <a:stretch>
            <a:fillRect/>
          </a:stretch>
        </p:blipFill>
        <p:spPr>
          <a:xfrm>
            <a:off x="638023" y="1558156"/>
            <a:ext cx="4572001" cy="1660536"/>
          </a:xfrm>
          <a:prstGeom prst="rect">
            <a:avLst/>
          </a:prstGeom>
          <a:ln>
            <a:noFill/>
          </a:ln>
        </p:spPr>
      </p:pic>
      <p:sp>
        <p:nvSpPr>
          <p:cNvPr id="6" name="Rectangle 5">
            <a:extLst>
              <a:ext uri="{FF2B5EF4-FFF2-40B4-BE49-F238E27FC236}">
                <a16:creationId xmlns:a16="http://schemas.microsoft.com/office/drawing/2014/main" id="{95D53C90-DB08-0E2D-D92F-12461A554A66}"/>
              </a:ext>
              <a:ext uri="{C183D7F6-B498-43B3-948B-1728B52AA6E4}">
                <adec:decorative xmlns:adec="http://schemas.microsoft.com/office/drawing/2017/decorative" val="1"/>
              </a:ext>
            </a:extLst>
          </p:cNvPr>
          <p:cNvSpPr/>
          <p:nvPr/>
        </p:nvSpPr>
        <p:spPr>
          <a:xfrm>
            <a:off x="7148286" y="-9070"/>
            <a:ext cx="5043714" cy="686707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1E4F5"/>
              </a:solidFill>
            </a:endParaRPr>
          </a:p>
        </p:txBody>
      </p:sp>
      <p:sp>
        <p:nvSpPr>
          <p:cNvPr id="5" name="Slide Number Placeholder 4">
            <a:extLst>
              <a:ext uri="{FF2B5EF4-FFF2-40B4-BE49-F238E27FC236}">
                <a16:creationId xmlns:a16="http://schemas.microsoft.com/office/drawing/2014/main" id="{08B483CB-A8A5-571F-CA60-1D71F82EDF58}"/>
              </a:ext>
            </a:extLst>
          </p:cNvPr>
          <p:cNvSpPr>
            <a:spLocks noGrp="1"/>
          </p:cNvSpPr>
          <p:nvPr>
            <p:ph type="sldNum" sz="quarter" idx="12"/>
          </p:nvPr>
        </p:nvSpPr>
        <p:spPr>
          <a:xfrm>
            <a:off x="8479065" y="6310993"/>
            <a:ext cx="2743200" cy="365125"/>
          </a:xfrm>
        </p:spPr>
        <p:txBody>
          <a:bodyPr/>
          <a:lstStyle/>
          <a:p>
            <a:r>
              <a:rPr lang="en-US">
                <a:solidFill>
                  <a:srgbClr val="FFFFFF"/>
                </a:solidFill>
              </a:rPr>
              <a:t>1</a:t>
            </a:r>
          </a:p>
        </p:txBody>
      </p:sp>
    </p:spTree>
    <p:extLst>
      <p:ext uri="{BB962C8B-B14F-4D97-AF65-F5344CB8AC3E}">
        <p14:creationId xmlns:p14="http://schemas.microsoft.com/office/powerpoint/2010/main" val="3905712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EE5F5-324F-3DF5-B42D-96B6D1394378}"/>
              </a:ext>
            </a:extLst>
          </p:cNvPr>
          <p:cNvSpPr>
            <a:spLocks noGrp="1"/>
          </p:cNvSpPr>
          <p:nvPr>
            <p:ph type="title"/>
          </p:nvPr>
        </p:nvSpPr>
        <p:spPr>
          <a:xfrm>
            <a:off x="605528" y="711218"/>
            <a:ext cx="6283779" cy="558647"/>
          </a:xfrm>
        </p:spPr>
        <p:txBody>
          <a:bodyPr>
            <a:normAutofit fontScale="90000"/>
          </a:bodyPr>
          <a:lstStyle/>
          <a:p>
            <a:r>
              <a:rPr lang="en-US" sz="3600" b="1">
                <a:solidFill>
                  <a:schemeClr val="accent3">
                    <a:lumMod val="75000"/>
                  </a:schemeClr>
                </a:solidFill>
                <a:latin typeface="Poppins"/>
                <a:cs typeface="Poppins"/>
              </a:rPr>
              <a:t>About ME</a:t>
            </a:r>
          </a:p>
        </p:txBody>
      </p:sp>
      <p:pic>
        <p:nvPicPr>
          <p:cNvPr id="6" name="Picture 5" descr="This is an image of the speaker, Saee Tipnis. Saee is a graphic designer and Illustrator from India. She is interested in Illustration, co-design and accessibility. &#10;She is currently pursuing her Master’s Degree in Inclusive Design at the Ontario College of Art and Design University (OCAD U).">
            <a:extLst>
              <a:ext uri="{FF2B5EF4-FFF2-40B4-BE49-F238E27FC236}">
                <a16:creationId xmlns:a16="http://schemas.microsoft.com/office/drawing/2014/main" id="{82C4CAF5-4CA4-66FB-B396-BB02117C2A7D}"/>
              </a:ext>
            </a:extLst>
          </p:cNvPr>
          <p:cNvPicPr>
            <a:picLocks noChangeAspect="1"/>
          </p:cNvPicPr>
          <p:nvPr/>
        </p:nvPicPr>
        <p:blipFill rotWithShape="1">
          <a:blip r:embed="rId3"/>
          <a:srcRect l="-14" t="5791" r="-238" b="27820"/>
          <a:stretch/>
        </p:blipFill>
        <p:spPr>
          <a:xfrm>
            <a:off x="605201" y="1482679"/>
            <a:ext cx="3565199" cy="4197625"/>
          </a:xfrm>
          <a:prstGeom prst="rect">
            <a:avLst/>
          </a:prstGeom>
        </p:spPr>
      </p:pic>
      <p:sp>
        <p:nvSpPr>
          <p:cNvPr id="5" name="TextBox 4">
            <a:extLst>
              <a:ext uri="{FF2B5EF4-FFF2-40B4-BE49-F238E27FC236}">
                <a16:creationId xmlns:a16="http://schemas.microsoft.com/office/drawing/2014/main" id="{F96C1ABF-D481-72F5-AE3F-24D16F7AF912}"/>
              </a:ext>
            </a:extLst>
          </p:cNvPr>
          <p:cNvSpPr txBox="1"/>
          <p:nvPr/>
        </p:nvSpPr>
        <p:spPr>
          <a:xfrm>
            <a:off x="4387893" y="2030186"/>
            <a:ext cx="5789501"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5">
                    <a:lumMod val="75000"/>
                  </a:schemeClr>
                </a:solidFill>
                <a:latin typeface="Poppins"/>
                <a:ea typeface="+mn-lt"/>
                <a:cs typeface="+mn-lt"/>
              </a:rPr>
              <a:t>SAEE S. TIPNIS</a:t>
            </a:r>
          </a:p>
          <a:p>
            <a:endParaRPr lang="en-US" sz="2800" b="1">
              <a:solidFill>
                <a:schemeClr val="accent5">
                  <a:lumMod val="75000"/>
                </a:schemeClr>
              </a:solidFill>
              <a:latin typeface="Arial Nova"/>
              <a:ea typeface="+mn-lt"/>
              <a:cs typeface="+mn-lt"/>
            </a:endParaRPr>
          </a:p>
          <a:p>
            <a:r>
              <a:rPr lang="en-US" sz="2000" dirty="0">
                <a:latin typeface="Calibri"/>
                <a:ea typeface="+mn-lt"/>
                <a:cs typeface="+mn-lt"/>
              </a:rPr>
              <a:t>I am a Graphic Designer &amp; Illustrator from India. </a:t>
            </a:r>
            <a:endParaRPr lang="en-US" dirty="0"/>
          </a:p>
          <a:p>
            <a:endParaRPr lang="en-US" sz="2000">
              <a:latin typeface="Calibri"/>
              <a:ea typeface="+mn-lt"/>
              <a:cs typeface="+mn-lt"/>
            </a:endParaRPr>
          </a:p>
          <a:p>
            <a:pPr>
              <a:buFont typeface="Arial"/>
            </a:pPr>
            <a:r>
              <a:rPr lang="en-US" sz="2000" dirty="0">
                <a:latin typeface="Calibri"/>
                <a:ea typeface="+mn-lt"/>
                <a:cs typeface="+mn-lt"/>
              </a:rPr>
              <a:t>Interested in: Illustration, Co-Design, Accessibility</a:t>
            </a:r>
            <a:endParaRPr lang="en-US" dirty="0"/>
          </a:p>
          <a:p>
            <a:pPr marL="342900" indent="-342900">
              <a:buFont typeface="Arial"/>
              <a:buChar char="•"/>
            </a:pPr>
            <a:endParaRPr lang="en-US" sz="2000">
              <a:latin typeface="Calibri"/>
              <a:cs typeface="Calibri"/>
            </a:endParaRPr>
          </a:p>
          <a:p>
            <a:r>
              <a:rPr lang="en-US" sz="2000" dirty="0">
                <a:latin typeface="Calibri"/>
                <a:cs typeface="Calibri"/>
              </a:rPr>
              <a:t>Master's Student at Ontario College of Art &amp; Design University (OCAD)</a:t>
            </a:r>
          </a:p>
        </p:txBody>
      </p:sp>
      <p:sp>
        <p:nvSpPr>
          <p:cNvPr id="4" name="Slide Number Placeholder 3">
            <a:extLst>
              <a:ext uri="{FF2B5EF4-FFF2-40B4-BE49-F238E27FC236}">
                <a16:creationId xmlns:a16="http://schemas.microsoft.com/office/drawing/2014/main" id="{EEB6A358-328B-19E0-7207-9B5DCBFDE2DE}"/>
              </a:ext>
            </a:extLst>
          </p:cNvPr>
          <p:cNvSpPr>
            <a:spLocks noGrp="1"/>
          </p:cNvSpPr>
          <p:nvPr>
            <p:ph type="sldNum" sz="quarter" idx="12"/>
          </p:nvPr>
        </p:nvSpPr>
        <p:spPr/>
        <p:txBody>
          <a:bodyPr/>
          <a:lstStyle/>
          <a:p>
            <a:fld id="{330EA680-D336-4FF7-8B7A-9848BB0A1C32}" type="slidenum">
              <a:rPr lang="en-US" smtClean="0"/>
              <a:t>2</a:t>
            </a:fld>
            <a:endParaRPr lang="en-US"/>
          </a:p>
        </p:txBody>
      </p:sp>
    </p:spTree>
    <p:extLst>
      <p:ext uri="{BB962C8B-B14F-4D97-AF65-F5344CB8AC3E}">
        <p14:creationId xmlns:p14="http://schemas.microsoft.com/office/powerpoint/2010/main" val="1684511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A4FDE2-A4CB-2165-4DB5-8EAA7C74A1C4}"/>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b="1"/>
              <a:t>“Life is a journey not to miss, </a:t>
            </a:r>
            <a:br>
              <a:rPr lang="en-US" b="1"/>
            </a:br>
            <a:r>
              <a:rPr lang="en-US" b="1"/>
              <a:t>I am reaching out and following my bliss”</a:t>
            </a:r>
            <a:endParaRPr lang="en-US"/>
          </a:p>
        </p:txBody>
      </p:sp>
      <p:pic>
        <p:nvPicPr>
          <p:cNvPr id="3" name="Picture 2" descr="A digital drawing of stars across a dark background. ">
            <a:extLst>
              <a:ext uri="{FF2B5EF4-FFF2-40B4-BE49-F238E27FC236}">
                <a16:creationId xmlns:a16="http://schemas.microsoft.com/office/drawing/2014/main" id="{90D39374-5595-418A-FF45-6A4C4F485582}"/>
              </a:ext>
            </a:extLst>
          </p:cNvPr>
          <p:cNvPicPr>
            <a:picLocks noChangeAspect="1"/>
          </p:cNvPicPr>
          <p:nvPr/>
        </p:nvPicPr>
        <p:blipFill rotWithShape="1">
          <a:blip r:embed="rId3"/>
          <a:srcRect l="30881" r="7604"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Slide Number Placeholder 4">
            <a:extLst>
              <a:ext uri="{FF2B5EF4-FFF2-40B4-BE49-F238E27FC236}">
                <a16:creationId xmlns:a16="http://schemas.microsoft.com/office/drawing/2014/main" id="{701C7672-612F-1572-6BC4-C0B877DE81D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330EA680-D336-4FF7-8B7A-9848BB0A1C32}" type="slidenum">
              <a:rPr lang="en-US">
                <a:solidFill>
                  <a:srgbClr val="FFFFFF"/>
                </a:solidFill>
                <a:latin typeface="Calibri" panose="020F0502020204030204"/>
              </a:rPr>
              <a:pPr>
                <a:spcAft>
                  <a:spcPts val="600"/>
                </a:spcAft>
                <a:defRPr/>
              </a:pPr>
              <a:t>3</a:t>
            </a:fld>
            <a:endParaRPr lang="en-US">
              <a:solidFill>
                <a:srgbClr val="FFFFFF"/>
              </a:solidFill>
              <a:latin typeface="Calibri" panose="020F0502020204030204"/>
            </a:endParaRPr>
          </a:p>
        </p:txBody>
      </p:sp>
    </p:spTree>
    <p:extLst>
      <p:ext uri="{BB962C8B-B14F-4D97-AF65-F5344CB8AC3E}">
        <p14:creationId xmlns:p14="http://schemas.microsoft.com/office/powerpoint/2010/main" val="2062079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2DB5-9043-21C0-A708-3BF611F43DAA}"/>
              </a:ext>
            </a:extLst>
          </p:cNvPr>
          <p:cNvSpPr>
            <a:spLocks noGrp="1"/>
          </p:cNvSpPr>
          <p:nvPr>
            <p:ph type="title"/>
          </p:nvPr>
        </p:nvSpPr>
        <p:spPr>
          <a:xfrm>
            <a:off x="5675926" y="1525494"/>
            <a:ext cx="4835833" cy="376734"/>
          </a:xfrm>
        </p:spPr>
        <p:txBody>
          <a:bodyPr>
            <a:noAutofit/>
          </a:bodyPr>
          <a:lstStyle/>
          <a:p>
            <a:r>
              <a:rPr lang="en-US" sz="3200" b="1">
                <a:solidFill>
                  <a:schemeClr val="accent5"/>
                </a:solidFill>
                <a:latin typeface="Poppins"/>
                <a:cs typeface="Poppins"/>
              </a:rPr>
              <a:t>Christine Jeminez</a:t>
            </a:r>
          </a:p>
        </p:txBody>
      </p:sp>
      <p:sp>
        <p:nvSpPr>
          <p:cNvPr id="3" name="Rectangle 2">
            <a:extLst>
              <a:ext uri="{FF2B5EF4-FFF2-40B4-BE49-F238E27FC236}">
                <a16:creationId xmlns:a16="http://schemas.microsoft.com/office/drawing/2014/main" id="{6B7027F8-B861-0149-E03A-7A70FE4D5440}"/>
              </a:ext>
              <a:ext uri="{C183D7F6-B498-43B3-948B-1728B52AA6E4}">
                <adec:decorative xmlns:adec="http://schemas.microsoft.com/office/drawing/2017/decorative" val="1"/>
              </a:ext>
            </a:extLst>
          </p:cNvPr>
          <p:cNvSpPr/>
          <p:nvPr/>
        </p:nvSpPr>
        <p:spPr>
          <a:xfrm>
            <a:off x="5676211" y="2038793"/>
            <a:ext cx="4339010" cy="30228"/>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rgbClr val="A6C9EB"/>
              </a:solidFill>
            </a:endParaRPr>
          </a:p>
        </p:txBody>
      </p:sp>
      <p:sp>
        <p:nvSpPr>
          <p:cNvPr id="7" name="TextBox 6">
            <a:extLst>
              <a:ext uri="{FF2B5EF4-FFF2-40B4-BE49-F238E27FC236}">
                <a16:creationId xmlns:a16="http://schemas.microsoft.com/office/drawing/2014/main" id="{B29293B5-C564-9166-70A7-6A705EB25440}"/>
              </a:ext>
            </a:extLst>
          </p:cNvPr>
          <p:cNvSpPr txBox="1"/>
          <p:nvPr/>
        </p:nvSpPr>
        <p:spPr>
          <a:xfrm>
            <a:off x="5687233" y="2397348"/>
            <a:ext cx="5325332"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200" dirty="0">
                <a:latin typeface="Arial Nova"/>
                <a:ea typeface="+mn-lt"/>
                <a:cs typeface="+mn-lt"/>
              </a:rPr>
              <a:t>From Hamilton, Canada</a:t>
            </a:r>
            <a:endParaRPr lang="en-US" sz="2000" dirty="0">
              <a:latin typeface="Arial Nova"/>
              <a:ea typeface="+mn-lt"/>
              <a:cs typeface="+mn-lt"/>
            </a:endParaRPr>
          </a:p>
          <a:p>
            <a:pPr marL="342900" indent="-342900">
              <a:buFont typeface="Arial"/>
              <a:buChar char="•"/>
            </a:pPr>
            <a:r>
              <a:rPr lang="en-US" sz="2200" dirty="0">
                <a:latin typeface="Arial Nova"/>
                <a:ea typeface="+mn-lt"/>
                <a:cs typeface="+mn-lt"/>
              </a:rPr>
              <a:t>Loves to watch television drama </a:t>
            </a:r>
            <a:endParaRPr lang="en-US" sz="2000" dirty="0">
              <a:latin typeface="Arial Nova"/>
              <a:ea typeface="+mn-lt"/>
              <a:cs typeface="+mn-lt"/>
            </a:endParaRPr>
          </a:p>
          <a:p>
            <a:pPr marL="342900" indent="-342900">
              <a:buFont typeface="Arial"/>
              <a:buChar char="•"/>
            </a:pPr>
            <a:r>
              <a:rPr lang="en-US" sz="2200" dirty="0">
                <a:latin typeface="Arial Nova"/>
                <a:ea typeface="+mn-lt"/>
                <a:cs typeface="+mn-lt"/>
              </a:rPr>
              <a:t>A fan of Bobby McFerrin’s song, </a:t>
            </a:r>
            <a:endParaRPr lang="en-US" sz="2000" dirty="0">
              <a:latin typeface="Arial Nova"/>
              <a:ea typeface="+mn-lt"/>
              <a:cs typeface="+mn-lt"/>
            </a:endParaRPr>
          </a:p>
          <a:p>
            <a:br>
              <a:rPr lang="en-US" sz="2000" dirty="0">
                <a:latin typeface="Arial Nova"/>
                <a:ea typeface="+mn-lt"/>
                <a:cs typeface="+mn-lt"/>
              </a:rPr>
            </a:br>
            <a:r>
              <a:rPr lang="en-US" sz="2800" dirty="0">
                <a:solidFill>
                  <a:schemeClr val="accent2">
                    <a:lumMod val="75000"/>
                  </a:schemeClr>
                </a:solidFill>
                <a:latin typeface="Arial Nova"/>
                <a:ea typeface="+mn-lt"/>
                <a:cs typeface="+mn-lt"/>
              </a:rPr>
              <a:t>“Don’t Worry, Be Happy” </a:t>
            </a:r>
            <a:endParaRPr lang="en-US" sz="2800" dirty="0">
              <a:solidFill>
                <a:schemeClr val="accent2">
                  <a:lumMod val="75000"/>
                </a:schemeClr>
              </a:solidFill>
              <a:latin typeface="Arial Nova"/>
            </a:endParaRPr>
          </a:p>
        </p:txBody>
      </p:sp>
      <p:pic>
        <p:nvPicPr>
          <p:cNvPr id="6" name="Picture 5" descr="A picture of Christine Jimenez">
            <a:extLst>
              <a:ext uri="{FF2B5EF4-FFF2-40B4-BE49-F238E27FC236}">
                <a16:creationId xmlns:a16="http://schemas.microsoft.com/office/drawing/2014/main" id="{A8EE04D3-F8D9-B764-7FB4-B1136F5880A2}"/>
              </a:ext>
            </a:extLst>
          </p:cNvPr>
          <p:cNvPicPr>
            <a:picLocks noChangeAspect="1"/>
          </p:cNvPicPr>
          <p:nvPr/>
        </p:nvPicPr>
        <p:blipFill>
          <a:blip r:embed="rId2"/>
          <a:stretch>
            <a:fillRect/>
          </a:stretch>
        </p:blipFill>
        <p:spPr>
          <a:xfrm>
            <a:off x="2116" y="-25401"/>
            <a:ext cx="5178576" cy="6884609"/>
          </a:xfrm>
          <a:prstGeom prst="rect">
            <a:avLst/>
          </a:prstGeom>
        </p:spPr>
      </p:pic>
      <p:sp>
        <p:nvSpPr>
          <p:cNvPr id="5" name="Slide Number Placeholder 4">
            <a:extLst>
              <a:ext uri="{FF2B5EF4-FFF2-40B4-BE49-F238E27FC236}">
                <a16:creationId xmlns:a16="http://schemas.microsoft.com/office/drawing/2014/main" id="{5D46D276-EE67-39C8-B74C-E38AF9E57084}"/>
              </a:ext>
            </a:extLst>
          </p:cNvPr>
          <p:cNvSpPr>
            <a:spLocks noGrp="1"/>
          </p:cNvSpPr>
          <p:nvPr>
            <p:ph type="sldNum" sz="quarter" idx="12"/>
          </p:nvPr>
        </p:nvSpPr>
        <p:spPr/>
        <p:txBody>
          <a:bodyPr/>
          <a:lstStyle/>
          <a:p>
            <a:fld id="{330EA680-D336-4FF7-8B7A-9848BB0A1C32}" type="slidenum">
              <a:rPr lang="en-US" smtClean="0"/>
              <a:t>4</a:t>
            </a:fld>
            <a:endParaRPr lang="en-US"/>
          </a:p>
        </p:txBody>
      </p:sp>
    </p:spTree>
    <p:extLst>
      <p:ext uri="{BB962C8B-B14F-4D97-AF65-F5344CB8AC3E}">
        <p14:creationId xmlns:p14="http://schemas.microsoft.com/office/powerpoint/2010/main" val="600199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23340-69CC-3357-D182-1BDBF92494EE}"/>
              </a:ext>
            </a:extLst>
          </p:cNvPr>
          <p:cNvSpPr>
            <a:spLocks noGrp="1"/>
          </p:cNvSpPr>
          <p:nvPr>
            <p:ph type="title"/>
          </p:nvPr>
        </p:nvSpPr>
        <p:spPr>
          <a:xfrm>
            <a:off x="651387" y="1295151"/>
            <a:ext cx="4237704" cy="831171"/>
          </a:xfrm>
        </p:spPr>
        <p:txBody>
          <a:bodyPr/>
          <a:lstStyle/>
          <a:p>
            <a:r>
              <a:rPr lang="en-US" b="1">
                <a:solidFill>
                  <a:schemeClr val="accent3">
                    <a:lumMod val="75000"/>
                  </a:schemeClr>
                </a:solidFill>
                <a:latin typeface="Poppins"/>
                <a:cs typeface="Poppins"/>
              </a:rPr>
              <a:t>Bliss I-Band</a:t>
            </a:r>
          </a:p>
        </p:txBody>
      </p:sp>
      <p:sp>
        <p:nvSpPr>
          <p:cNvPr id="4" name="TextBox 3">
            <a:extLst>
              <a:ext uri="{FF2B5EF4-FFF2-40B4-BE49-F238E27FC236}">
                <a16:creationId xmlns:a16="http://schemas.microsoft.com/office/drawing/2014/main" id="{E816F0AD-79DE-C92B-B67D-F22746E897F6}"/>
              </a:ext>
            </a:extLst>
          </p:cNvPr>
          <p:cNvSpPr txBox="1"/>
          <p:nvPr/>
        </p:nvSpPr>
        <p:spPr>
          <a:xfrm>
            <a:off x="649870" y="2593437"/>
            <a:ext cx="4630544"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mn-lt"/>
                <a:cs typeface="+mn-lt"/>
              </a:rPr>
              <a:t>The Bliss I-Band is a group of adults </a:t>
            </a:r>
            <a:br>
              <a:rPr lang="en-US" sz="2200">
                <a:ea typeface="+mn-lt"/>
                <a:cs typeface="+mn-lt"/>
              </a:rPr>
            </a:br>
            <a:r>
              <a:rPr lang="en-US" sz="2200">
                <a:ea typeface="+mn-lt"/>
                <a:cs typeface="+mn-lt"/>
              </a:rPr>
              <a:t>with physical disabilities who get </a:t>
            </a:r>
            <a:br>
              <a:rPr lang="en-US" sz="2200">
                <a:ea typeface="+mn-lt"/>
                <a:cs typeface="+mn-lt"/>
              </a:rPr>
            </a:br>
            <a:r>
              <a:rPr lang="en-US" sz="2200">
                <a:ea typeface="+mn-lt"/>
                <a:cs typeface="+mn-lt"/>
              </a:rPr>
              <a:t>together weekly to explore the </a:t>
            </a:r>
            <a:br>
              <a:rPr lang="en-US" sz="2200">
                <a:ea typeface="+mn-lt"/>
                <a:cs typeface="+mn-lt"/>
              </a:rPr>
            </a:br>
            <a:r>
              <a:rPr lang="en-US" sz="2200">
                <a:ea typeface="+mn-lt"/>
                <a:cs typeface="+mn-lt"/>
              </a:rPr>
              <a:t>possibilities of making music with </a:t>
            </a:r>
            <a:br>
              <a:rPr lang="en-US" sz="2200">
                <a:ea typeface="+mn-lt"/>
                <a:cs typeface="+mn-lt"/>
              </a:rPr>
            </a:br>
            <a:r>
              <a:rPr lang="en-US" sz="2200">
                <a:ea typeface="+mn-lt"/>
                <a:cs typeface="+mn-lt"/>
              </a:rPr>
              <a:t>virtual instruments. </a:t>
            </a:r>
          </a:p>
          <a:p>
            <a:endParaRPr lang="en-US">
              <a:ea typeface="+mn-lt"/>
              <a:cs typeface="+mn-lt"/>
            </a:endParaRPr>
          </a:p>
          <a:p>
            <a:endParaRPr lang="en-US">
              <a:ea typeface="+mn-lt"/>
              <a:cs typeface="+mn-lt"/>
            </a:endParaRPr>
          </a:p>
          <a:p>
            <a:endParaRPr lang="en-US">
              <a:ea typeface="+mn-lt"/>
              <a:cs typeface="+mn-lt"/>
            </a:endParaRPr>
          </a:p>
          <a:p>
            <a:endParaRPr lang="en-US">
              <a:ea typeface="+mn-lt"/>
              <a:cs typeface="+mn-lt"/>
            </a:endParaRPr>
          </a:p>
          <a:p>
            <a:endParaRPr lang="en-US">
              <a:ea typeface="+mn-lt"/>
              <a:cs typeface="+mn-lt"/>
            </a:endParaRPr>
          </a:p>
        </p:txBody>
      </p:sp>
      <p:sp>
        <p:nvSpPr>
          <p:cNvPr id="7" name="TextBox 6">
            <a:extLst>
              <a:ext uri="{FF2B5EF4-FFF2-40B4-BE49-F238E27FC236}">
                <a16:creationId xmlns:a16="http://schemas.microsoft.com/office/drawing/2014/main" id="{67DE4FB8-9C44-8A28-63E5-ADA25582CDFE}"/>
              </a:ext>
            </a:extLst>
          </p:cNvPr>
          <p:cNvSpPr txBox="1"/>
          <p:nvPr/>
        </p:nvSpPr>
        <p:spPr>
          <a:xfrm>
            <a:off x="6393987" y="1346937"/>
            <a:ext cx="383349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err="1"/>
              <a:t>Blissymbolics</a:t>
            </a:r>
          </a:p>
        </p:txBody>
      </p:sp>
      <p:pic>
        <p:nvPicPr>
          <p:cNvPr id="5" name="Picture 4" descr="This image represents hoe Bliss I-Band is written in Blissymbolics Language. ">
            <a:extLst>
              <a:ext uri="{FF2B5EF4-FFF2-40B4-BE49-F238E27FC236}">
                <a16:creationId xmlns:a16="http://schemas.microsoft.com/office/drawing/2014/main" id="{193A02DB-EFDD-3EF2-6FDE-74BDFFD48DEF}"/>
              </a:ext>
            </a:extLst>
          </p:cNvPr>
          <p:cNvPicPr>
            <a:picLocks noChangeAspect="1"/>
          </p:cNvPicPr>
          <p:nvPr/>
        </p:nvPicPr>
        <p:blipFill>
          <a:blip r:embed="rId2"/>
          <a:stretch>
            <a:fillRect/>
          </a:stretch>
        </p:blipFill>
        <p:spPr>
          <a:xfrm>
            <a:off x="6393475" y="1720261"/>
            <a:ext cx="4030436" cy="1563279"/>
          </a:xfrm>
          <a:prstGeom prst="rect">
            <a:avLst/>
          </a:prstGeom>
          <a:ln>
            <a:noFill/>
          </a:ln>
        </p:spPr>
      </p:pic>
      <p:sp>
        <p:nvSpPr>
          <p:cNvPr id="9" name="TextBox 8">
            <a:extLst>
              <a:ext uri="{FF2B5EF4-FFF2-40B4-BE49-F238E27FC236}">
                <a16:creationId xmlns:a16="http://schemas.microsoft.com/office/drawing/2014/main" id="{E709438E-AA15-5166-DA86-4757B7C48481}"/>
              </a:ext>
            </a:extLst>
          </p:cNvPr>
          <p:cNvSpPr txBox="1"/>
          <p:nvPr/>
        </p:nvSpPr>
        <p:spPr>
          <a:xfrm>
            <a:off x="6393986" y="3396962"/>
            <a:ext cx="383349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Bliss I-Band</a:t>
            </a:r>
          </a:p>
        </p:txBody>
      </p:sp>
      <p:pic>
        <p:nvPicPr>
          <p:cNvPr id="6" name="Picture 5" descr="The image shows how “Welcome Everyone” is written in Blissymbolics Language.">
            <a:extLst>
              <a:ext uri="{FF2B5EF4-FFF2-40B4-BE49-F238E27FC236}">
                <a16:creationId xmlns:a16="http://schemas.microsoft.com/office/drawing/2014/main" id="{4C5AD664-DBE3-5299-91C6-C389EF0E9DB3}"/>
              </a:ext>
            </a:extLst>
          </p:cNvPr>
          <p:cNvPicPr>
            <a:picLocks noChangeAspect="1"/>
          </p:cNvPicPr>
          <p:nvPr/>
        </p:nvPicPr>
        <p:blipFill>
          <a:blip r:embed="rId3"/>
          <a:stretch>
            <a:fillRect/>
          </a:stretch>
        </p:blipFill>
        <p:spPr>
          <a:xfrm>
            <a:off x="6447122" y="3930539"/>
            <a:ext cx="3921726" cy="1420085"/>
          </a:xfrm>
          <a:prstGeom prst="rect">
            <a:avLst/>
          </a:prstGeom>
          <a:ln>
            <a:noFill/>
          </a:ln>
        </p:spPr>
      </p:pic>
      <p:sp>
        <p:nvSpPr>
          <p:cNvPr id="10" name="TextBox 9">
            <a:extLst>
              <a:ext uri="{FF2B5EF4-FFF2-40B4-BE49-F238E27FC236}">
                <a16:creationId xmlns:a16="http://schemas.microsoft.com/office/drawing/2014/main" id="{87C1519A-C8BD-F1CE-73B9-3B56050F7FF6}"/>
              </a:ext>
            </a:extLst>
          </p:cNvPr>
          <p:cNvSpPr txBox="1"/>
          <p:nvPr/>
        </p:nvSpPr>
        <p:spPr>
          <a:xfrm>
            <a:off x="6393987" y="5545311"/>
            <a:ext cx="383349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Welcome Everyone</a:t>
            </a:r>
          </a:p>
        </p:txBody>
      </p:sp>
      <p:sp>
        <p:nvSpPr>
          <p:cNvPr id="3" name="Slide Number Placeholder 2">
            <a:extLst>
              <a:ext uri="{FF2B5EF4-FFF2-40B4-BE49-F238E27FC236}">
                <a16:creationId xmlns:a16="http://schemas.microsoft.com/office/drawing/2014/main" id="{E0A0A5CE-45A0-7AED-7ED6-C790145EA0BA}"/>
              </a:ext>
            </a:extLst>
          </p:cNvPr>
          <p:cNvSpPr>
            <a:spLocks noGrp="1"/>
          </p:cNvSpPr>
          <p:nvPr>
            <p:ph type="sldNum" sz="quarter" idx="12"/>
          </p:nvPr>
        </p:nvSpPr>
        <p:spPr/>
        <p:txBody>
          <a:bodyPr/>
          <a:lstStyle/>
          <a:p>
            <a:fld id="{330EA680-D336-4FF7-8B7A-9848BB0A1C32}" type="slidenum">
              <a:rPr lang="en-US" smtClean="0"/>
              <a:t>5</a:t>
            </a:fld>
            <a:endParaRPr lang="en-US"/>
          </a:p>
        </p:txBody>
      </p:sp>
      <p:sp>
        <p:nvSpPr>
          <p:cNvPr id="11" name="Rectangle 10">
            <a:extLst>
              <a:ext uri="{FF2B5EF4-FFF2-40B4-BE49-F238E27FC236}">
                <a16:creationId xmlns:a16="http://schemas.microsoft.com/office/drawing/2014/main" id="{6145DCE6-97B3-4F94-210E-CC3EFCABEFCE}"/>
              </a:ext>
              <a:ext uri="{C183D7F6-B498-43B3-948B-1728B52AA6E4}">
                <adec:decorative xmlns:adec="http://schemas.microsoft.com/office/drawing/2017/decorative" val="1"/>
              </a:ext>
            </a:extLst>
          </p:cNvPr>
          <p:cNvSpPr/>
          <p:nvPr/>
        </p:nvSpPr>
        <p:spPr>
          <a:xfrm>
            <a:off x="5776359" y="1145947"/>
            <a:ext cx="19664" cy="4768645"/>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EA64A41-8AE4-B28E-445A-A59FCD1A5324}"/>
              </a:ext>
              <a:ext uri="{C183D7F6-B498-43B3-948B-1728B52AA6E4}">
                <adec:decorative xmlns:adec="http://schemas.microsoft.com/office/drawing/2017/decorative" val="1"/>
              </a:ext>
            </a:extLst>
          </p:cNvPr>
          <p:cNvSpPr/>
          <p:nvPr/>
        </p:nvSpPr>
        <p:spPr>
          <a:xfrm>
            <a:off x="651665" y="2100158"/>
            <a:ext cx="4222750" cy="63499"/>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6C9EB"/>
              </a:solidFill>
            </a:endParaRPr>
          </a:p>
        </p:txBody>
      </p:sp>
    </p:spTree>
    <p:extLst>
      <p:ext uri="{BB962C8B-B14F-4D97-AF65-F5344CB8AC3E}">
        <p14:creationId xmlns:p14="http://schemas.microsoft.com/office/powerpoint/2010/main" val="2922681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5B8E0-DD81-5D02-A78C-6126F275951B}"/>
              </a:ext>
            </a:extLst>
          </p:cNvPr>
          <p:cNvSpPr>
            <a:spLocks noGrp="1"/>
          </p:cNvSpPr>
          <p:nvPr>
            <p:ph type="title"/>
          </p:nvPr>
        </p:nvSpPr>
        <p:spPr>
          <a:xfrm>
            <a:off x="661220" y="596183"/>
            <a:ext cx="4871884" cy="1325563"/>
          </a:xfrm>
        </p:spPr>
        <p:txBody>
          <a:bodyPr/>
          <a:lstStyle/>
          <a:p>
            <a:r>
              <a:rPr lang="en-US" b="1">
                <a:solidFill>
                  <a:schemeClr val="accent3">
                    <a:lumMod val="75000"/>
                  </a:schemeClr>
                </a:solidFill>
                <a:latin typeface="Poppins"/>
                <a:cs typeface="Poppins"/>
              </a:rPr>
              <a:t>Cerebral Palsy</a:t>
            </a:r>
          </a:p>
        </p:txBody>
      </p:sp>
      <p:sp>
        <p:nvSpPr>
          <p:cNvPr id="4" name="TextBox 3">
            <a:extLst>
              <a:ext uri="{FF2B5EF4-FFF2-40B4-BE49-F238E27FC236}">
                <a16:creationId xmlns:a16="http://schemas.microsoft.com/office/drawing/2014/main" id="{8C77D0A6-D8A6-1528-AEC7-095D7AA49F1C}"/>
              </a:ext>
            </a:extLst>
          </p:cNvPr>
          <p:cNvSpPr txBox="1"/>
          <p:nvPr/>
        </p:nvSpPr>
        <p:spPr>
          <a:xfrm>
            <a:off x="660047" y="1925084"/>
            <a:ext cx="4880868" cy="19439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“A group of disorders that affect a person’s </a:t>
            </a:r>
            <a:r>
              <a:rPr lang="en-US" sz="2000" b="1">
                <a:solidFill>
                  <a:schemeClr val="accent3">
                    <a:lumMod val="75000"/>
                  </a:schemeClr>
                </a:solidFill>
                <a:ea typeface="+mn-lt"/>
                <a:cs typeface="+mn-lt"/>
              </a:rPr>
              <a:t>ability to move</a:t>
            </a:r>
            <a:r>
              <a:rPr lang="en-US" sz="2000">
                <a:ea typeface="+mn-lt"/>
                <a:cs typeface="+mn-lt"/>
              </a:rPr>
              <a:t> and </a:t>
            </a:r>
            <a:r>
              <a:rPr lang="en-US" sz="2000" b="1">
                <a:solidFill>
                  <a:schemeClr val="accent3">
                    <a:lumMod val="75000"/>
                  </a:schemeClr>
                </a:solidFill>
                <a:ea typeface="+mn-lt"/>
                <a:cs typeface="+mn-lt"/>
              </a:rPr>
              <a:t>maintain balance and posture</a:t>
            </a:r>
            <a:r>
              <a:rPr lang="en-US" sz="2000">
                <a:ea typeface="+mn-lt"/>
                <a:cs typeface="+mn-lt"/>
              </a:rPr>
              <a:t>.” </a:t>
            </a:r>
          </a:p>
          <a:p>
            <a:br>
              <a:rPr lang="en-US" sz="2000">
                <a:ea typeface="+mn-lt"/>
                <a:cs typeface="+mn-lt"/>
              </a:rPr>
            </a:br>
            <a:r>
              <a:rPr lang="en-US" sz="2000">
                <a:ea typeface="+mn-lt"/>
                <a:cs typeface="+mn-lt"/>
              </a:rPr>
              <a:t>(Centers for Disease Control and Prevention) </a:t>
            </a:r>
            <a:endParaRPr lang="en-US" sz="2000"/>
          </a:p>
        </p:txBody>
      </p:sp>
      <p:sp>
        <p:nvSpPr>
          <p:cNvPr id="5" name="TextBox 4">
            <a:extLst>
              <a:ext uri="{FF2B5EF4-FFF2-40B4-BE49-F238E27FC236}">
                <a16:creationId xmlns:a16="http://schemas.microsoft.com/office/drawing/2014/main" id="{683EBE06-DE08-7D3B-EDE0-82B4BF02E725}"/>
              </a:ext>
            </a:extLst>
          </p:cNvPr>
          <p:cNvSpPr txBox="1"/>
          <p:nvPr/>
        </p:nvSpPr>
        <p:spPr>
          <a:xfrm>
            <a:off x="6487886" y="1706576"/>
            <a:ext cx="471694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latin typeface="Arial Nova"/>
                <a:ea typeface="+mn-lt"/>
                <a:cs typeface="+mn-lt"/>
              </a:rPr>
              <a:t>It is the most common motor disability </a:t>
            </a:r>
            <a:br>
              <a:rPr lang="en-US" dirty="0">
                <a:latin typeface="Arial Nova"/>
                <a:ea typeface="+mn-lt"/>
                <a:cs typeface="+mn-lt"/>
              </a:rPr>
            </a:br>
            <a:r>
              <a:rPr lang="en-US" dirty="0">
                <a:latin typeface="Arial Nova"/>
                <a:ea typeface="+mn-lt"/>
                <a:cs typeface="+mn-lt"/>
              </a:rPr>
              <a:t>in childhood. </a:t>
            </a:r>
            <a:endParaRPr lang="en-US" dirty="0">
              <a:latin typeface="Arial Nova"/>
            </a:endParaRPr>
          </a:p>
          <a:p>
            <a:pPr marL="285750" indent="-285750">
              <a:buFont typeface="Arial"/>
              <a:buChar char="•"/>
            </a:pPr>
            <a:endParaRPr lang="en-US" dirty="0">
              <a:latin typeface="Arial Nova"/>
              <a:ea typeface="+mn-lt"/>
              <a:cs typeface="+mn-lt"/>
            </a:endParaRPr>
          </a:p>
          <a:p>
            <a:pPr marL="285750" indent="-285750">
              <a:buFont typeface="Arial"/>
              <a:buChar char="•"/>
            </a:pPr>
            <a:r>
              <a:rPr lang="en-US" dirty="0">
                <a:latin typeface="Arial Nova"/>
                <a:ea typeface="+mn-lt"/>
                <a:cs typeface="+mn-lt"/>
              </a:rPr>
              <a:t>It is caused by abnormal brain development or damage to the developing brain.</a:t>
            </a:r>
            <a:endParaRPr lang="en-US">
              <a:latin typeface="Arial Nova"/>
            </a:endParaRPr>
          </a:p>
          <a:p>
            <a:pPr marL="285750" indent="-285750">
              <a:buFont typeface="Arial"/>
              <a:buChar char="•"/>
            </a:pPr>
            <a:endParaRPr lang="en-US" dirty="0">
              <a:latin typeface="Arial Nova"/>
              <a:ea typeface="+mn-lt"/>
              <a:cs typeface="+mn-lt"/>
            </a:endParaRPr>
          </a:p>
          <a:p>
            <a:pPr marL="285750" indent="-285750">
              <a:buFont typeface="Arial"/>
              <a:buChar char="•"/>
            </a:pPr>
            <a:r>
              <a:rPr lang="en-US" dirty="0">
                <a:latin typeface="Arial Nova"/>
                <a:ea typeface="+mn-lt"/>
                <a:cs typeface="+mn-lt"/>
              </a:rPr>
              <a:t>The management is multidisciplinary</a:t>
            </a:r>
            <a:br>
              <a:rPr lang="en-US" dirty="0">
                <a:latin typeface="Arial Nova"/>
                <a:ea typeface="+mn-lt"/>
                <a:cs typeface="+mn-lt"/>
              </a:rPr>
            </a:br>
            <a:r>
              <a:rPr lang="en-US" dirty="0">
                <a:latin typeface="Arial Nova"/>
                <a:ea typeface="+mn-lt"/>
                <a:cs typeface="+mn-lt"/>
              </a:rPr>
              <a:t>involving the treating physician working with a team of rehabilitation-, orthopedic-, psychologic-, and social care- providers.</a:t>
            </a:r>
            <a:endParaRPr lang="en-US"/>
          </a:p>
          <a:p>
            <a:endParaRPr lang="en-US">
              <a:latin typeface="Arial Nova"/>
            </a:endParaRPr>
          </a:p>
        </p:txBody>
      </p:sp>
      <p:pic>
        <p:nvPicPr>
          <p:cNvPr id="6" name="Picture 5" descr="The Image shows a green ribbon. It is a symbol for Cerebral Palsy Awareness. March is observed as Cerebral Palsy Awareness month and 25th March is the Cerebral Palsy Awareness Day.">
            <a:extLst>
              <a:ext uri="{FF2B5EF4-FFF2-40B4-BE49-F238E27FC236}">
                <a16:creationId xmlns:a16="http://schemas.microsoft.com/office/drawing/2014/main" id="{E9C988A7-F9DF-59D2-7E70-4C9695A8F833}"/>
              </a:ext>
            </a:extLst>
          </p:cNvPr>
          <p:cNvPicPr>
            <a:picLocks noChangeAspect="1"/>
          </p:cNvPicPr>
          <p:nvPr/>
        </p:nvPicPr>
        <p:blipFill rotWithShape="1">
          <a:blip r:embed="rId2"/>
          <a:srcRect l="1986" t="8498" r="2483" b="11024"/>
          <a:stretch/>
        </p:blipFill>
        <p:spPr>
          <a:xfrm>
            <a:off x="0" y="4186541"/>
            <a:ext cx="5356521" cy="2640338"/>
          </a:xfrm>
          <a:prstGeom prst="rect">
            <a:avLst/>
          </a:prstGeom>
          <a:ln>
            <a:noFill/>
          </a:ln>
        </p:spPr>
      </p:pic>
      <p:sp>
        <p:nvSpPr>
          <p:cNvPr id="3" name="Slide Number Placeholder 2">
            <a:extLst>
              <a:ext uri="{FF2B5EF4-FFF2-40B4-BE49-F238E27FC236}">
                <a16:creationId xmlns:a16="http://schemas.microsoft.com/office/drawing/2014/main" id="{A77E3DBC-FD31-1310-5E10-99D055CCE6AB}"/>
              </a:ext>
            </a:extLst>
          </p:cNvPr>
          <p:cNvSpPr>
            <a:spLocks noGrp="1"/>
          </p:cNvSpPr>
          <p:nvPr>
            <p:ph type="sldNum" sz="quarter" idx="12"/>
          </p:nvPr>
        </p:nvSpPr>
        <p:spPr/>
        <p:txBody>
          <a:bodyPr/>
          <a:lstStyle/>
          <a:p>
            <a:fld id="{330EA680-D336-4FF7-8B7A-9848BB0A1C32}" type="slidenum">
              <a:rPr lang="en-US" smtClean="0"/>
              <a:t>6</a:t>
            </a:fld>
            <a:endParaRPr lang="en-US"/>
          </a:p>
        </p:txBody>
      </p:sp>
      <p:sp>
        <p:nvSpPr>
          <p:cNvPr id="8" name="Rectangle 7">
            <a:extLst>
              <a:ext uri="{FF2B5EF4-FFF2-40B4-BE49-F238E27FC236}">
                <a16:creationId xmlns:a16="http://schemas.microsoft.com/office/drawing/2014/main" id="{5009EF2C-9AE1-ABDD-5460-510B2F1F1181}"/>
              </a:ext>
              <a:ext uri="{C183D7F6-B498-43B3-948B-1728B52AA6E4}">
                <adec:decorative xmlns:adec="http://schemas.microsoft.com/office/drawing/2017/decorative" val="1"/>
              </a:ext>
            </a:extLst>
          </p:cNvPr>
          <p:cNvSpPr/>
          <p:nvPr/>
        </p:nvSpPr>
        <p:spPr>
          <a:xfrm>
            <a:off x="6078740" y="1145947"/>
            <a:ext cx="19664" cy="4768645"/>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131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6173A-F050-BACB-0B58-C307B6C5632B}"/>
              </a:ext>
            </a:extLst>
          </p:cNvPr>
          <p:cNvSpPr>
            <a:spLocks noGrp="1"/>
          </p:cNvSpPr>
          <p:nvPr>
            <p:ph type="title"/>
          </p:nvPr>
        </p:nvSpPr>
        <p:spPr>
          <a:xfrm>
            <a:off x="695632" y="2518389"/>
            <a:ext cx="7295536" cy="730712"/>
          </a:xfrm>
        </p:spPr>
        <p:txBody>
          <a:bodyPr/>
          <a:lstStyle/>
          <a:p>
            <a:r>
              <a:rPr lang="en-US" b="1">
                <a:solidFill>
                  <a:schemeClr val="accent3">
                    <a:lumMod val="75000"/>
                  </a:schemeClr>
                </a:solidFill>
                <a:latin typeface="Poppins"/>
                <a:cs typeface="Poppins"/>
              </a:rPr>
              <a:t>Major Research Project</a:t>
            </a:r>
          </a:p>
        </p:txBody>
      </p:sp>
      <p:sp>
        <p:nvSpPr>
          <p:cNvPr id="4" name="TextBox 3">
            <a:extLst>
              <a:ext uri="{FF2B5EF4-FFF2-40B4-BE49-F238E27FC236}">
                <a16:creationId xmlns:a16="http://schemas.microsoft.com/office/drawing/2014/main" id="{4E6367D8-6CD4-B792-C6A8-C20439DF18C1}"/>
              </a:ext>
            </a:extLst>
          </p:cNvPr>
          <p:cNvSpPr txBox="1"/>
          <p:nvPr/>
        </p:nvSpPr>
        <p:spPr>
          <a:xfrm>
            <a:off x="697106" y="3744074"/>
            <a:ext cx="9755041"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Exploring the Power of Co-Design : </a:t>
            </a:r>
            <a:br>
              <a:rPr lang="en-US" sz="2800">
                <a:ea typeface="+mn-lt"/>
                <a:cs typeface="+mn-lt"/>
              </a:rPr>
            </a:br>
            <a:r>
              <a:rPr lang="en-US" sz="2800">
                <a:ea typeface="+mn-lt"/>
                <a:cs typeface="+mn-lt"/>
              </a:rPr>
              <a:t>From Music-making to Achieving a Sense of Agency </a:t>
            </a:r>
            <a:endParaRPr lang="en-US">
              <a:ea typeface="+mn-lt"/>
              <a:cs typeface="+mn-lt"/>
            </a:endParaRPr>
          </a:p>
          <a:p>
            <a:br>
              <a:rPr lang="en-US">
                <a:ea typeface="+mn-lt"/>
                <a:cs typeface="+mn-lt"/>
              </a:rPr>
            </a:br>
            <a:r>
              <a:rPr lang="en-US" sz="2000">
                <a:ea typeface="+mn-lt"/>
                <a:cs typeface="+mn-lt"/>
              </a:rPr>
              <a:t>Primary Advisor : Jutta </a:t>
            </a:r>
            <a:r>
              <a:rPr lang="en-US" sz="2000" err="1">
                <a:ea typeface="+mn-lt"/>
                <a:cs typeface="+mn-lt"/>
              </a:rPr>
              <a:t>Treviranus</a:t>
            </a:r>
            <a:endParaRPr lang="en-US" sz="2000">
              <a:ea typeface="+mn-lt"/>
              <a:cs typeface="+mn-lt"/>
            </a:endParaRPr>
          </a:p>
        </p:txBody>
      </p:sp>
      <p:sp>
        <p:nvSpPr>
          <p:cNvPr id="3" name="Slide Number Placeholder 2">
            <a:extLst>
              <a:ext uri="{FF2B5EF4-FFF2-40B4-BE49-F238E27FC236}">
                <a16:creationId xmlns:a16="http://schemas.microsoft.com/office/drawing/2014/main" id="{1FCA3291-2408-2B43-A6C8-3E96EB6F5A04}"/>
              </a:ext>
            </a:extLst>
          </p:cNvPr>
          <p:cNvSpPr>
            <a:spLocks noGrp="1"/>
          </p:cNvSpPr>
          <p:nvPr>
            <p:ph type="sldNum" sz="quarter" idx="12"/>
          </p:nvPr>
        </p:nvSpPr>
        <p:spPr/>
        <p:txBody>
          <a:bodyPr/>
          <a:lstStyle/>
          <a:p>
            <a:fld id="{330EA680-D336-4FF7-8B7A-9848BB0A1C32}" type="slidenum">
              <a:rPr lang="en-US" smtClean="0"/>
              <a:t>7</a:t>
            </a:fld>
            <a:endParaRPr lang="en-US"/>
          </a:p>
        </p:txBody>
      </p:sp>
      <p:sp>
        <p:nvSpPr>
          <p:cNvPr id="6" name="Rectangle 5">
            <a:extLst>
              <a:ext uri="{FF2B5EF4-FFF2-40B4-BE49-F238E27FC236}">
                <a16:creationId xmlns:a16="http://schemas.microsoft.com/office/drawing/2014/main" id="{23927FE9-6D0F-66BA-4F0B-04EAD594A2CF}"/>
              </a:ext>
              <a:ext uri="{C183D7F6-B498-43B3-948B-1728B52AA6E4}">
                <adec:decorative xmlns:adec="http://schemas.microsoft.com/office/drawing/2017/decorative" val="1"/>
              </a:ext>
            </a:extLst>
          </p:cNvPr>
          <p:cNvSpPr/>
          <p:nvPr/>
        </p:nvSpPr>
        <p:spPr>
          <a:xfrm>
            <a:off x="694693" y="3387820"/>
            <a:ext cx="8131072" cy="38919"/>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6C9EB"/>
              </a:solidFill>
            </a:endParaRPr>
          </a:p>
        </p:txBody>
      </p:sp>
    </p:spTree>
    <p:extLst>
      <p:ext uri="{BB962C8B-B14F-4D97-AF65-F5344CB8AC3E}">
        <p14:creationId xmlns:p14="http://schemas.microsoft.com/office/powerpoint/2010/main" val="3239900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7327-6F60-B618-6DC1-AEEF27B601C0}"/>
              </a:ext>
            </a:extLst>
          </p:cNvPr>
          <p:cNvSpPr>
            <a:spLocks noGrp="1"/>
          </p:cNvSpPr>
          <p:nvPr>
            <p:ph type="title"/>
          </p:nvPr>
        </p:nvSpPr>
        <p:spPr>
          <a:xfrm>
            <a:off x="641555" y="743668"/>
            <a:ext cx="6504039" cy="1827008"/>
          </a:xfrm>
        </p:spPr>
        <p:txBody>
          <a:bodyPr>
            <a:normAutofit/>
          </a:bodyPr>
          <a:lstStyle/>
          <a:p>
            <a:r>
              <a:rPr lang="en-US" b="1">
                <a:solidFill>
                  <a:schemeClr val="accent3">
                    <a:lumMod val="75000"/>
                  </a:schemeClr>
                </a:solidFill>
                <a:latin typeface="Poppins"/>
                <a:cs typeface="Aharoni"/>
              </a:rPr>
              <a:t>Music &amp; </a:t>
            </a:r>
            <a:br>
              <a:rPr lang="en-US" b="1">
                <a:latin typeface="Poppins"/>
              </a:rPr>
            </a:br>
            <a:r>
              <a:rPr lang="en-US" b="1">
                <a:solidFill>
                  <a:schemeClr val="accent3">
                    <a:lumMod val="75000"/>
                  </a:schemeClr>
                </a:solidFill>
                <a:latin typeface="Poppins"/>
                <a:cs typeface="Aharoni"/>
              </a:rPr>
              <a:t>Cerebral Palsy</a:t>
            </a:r>
          </a:p>
        </p:txBody>
      </p:sp>
      <p:sp>
        <p:nvSpPr>
          <p:cNvPr id="4" name="TextBox 3">
            <a:extLst>
              <a:ext uri="{FF2B5EF4-FFF2-40B4-BE49-F238E27FC236}">
                <a16:creationId xmlns:a16="http://schemas.microsoft.com/office/drawing/2014/main" id="{4581F867-8902-7468-F4EB-C4BFED0529F7}"/>
              </a:ext>
            </a:extLst>
          </p:cNvPr>
          <p:cNvSpPr txBox="1"/>
          <p:nvPr/>
        </p:nvSpPr>
        <p:spPr>
          <a:xfrm>
            <a:off x="643465" y="3120677"/>
            <a:ext cx="565211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In intervention studies involving persons with</a:t>
            </a:r>
            <a:br>
              <a:rPr lang="en-US">
                <a:ea typeface="+mn-lt"/>
                <a:cs typeface="+mn-lt"/>
              </a:rPr>
            </a:br>
            <a:r>
              <a:rPr lang="en-US">
                <a:ea typeface="+mn-lt"/>
                <a:cs typeface="+mn-lt"/>
              </a:rPr>
              <a:t>mobility limitation it was observed that the </a:t>
            </a:r>
            <a:br>
              <a:rPr lang="en-US">
                <a:ea typeface="+mn-lt"/>
                <a:cs typeface="+mn-lt"/>
              </a:rPr>
            </a:br>
            <a:r>
              <a:rPr lang="en-US">
                <a:ea typeface="+mn-lt"/>
                <a:cs typeface="+mn-lt"/>
              </a:rPr>
              <a:t>use of music and rhythm programs :</a:t>
            </a:r>
            <a:endParaRPr lang="en-US"/>
          </a:p>
          <a:p>
            <a:endParaRPr lang="en-US">
              <a:ea typeface="+mn-lt"/>
              <a:cs typeface="+mn-lt"/>
            </a:endParaRPr>
          </a:p>
          <a:p>
            <a:endParaRPr lang="en-US">
              <a:ea typeface="+mn-lt"/>
              <a:cs typeface="+mn-lt"/>
            </a:endParaRPr>
          </a:p>
          <a:p>
            <a:pPr marL="285750" indent="-285750">
              <a:buFont typeface="Arial"/>
              <a:buChar char="•"/>
            </a:pPr>
            <a:r>
              <a:rPr lang="en-US">
                <a:ea typeface="+mn-lt"/>
                <a:cs typeface="+mn-lt"/>
              </a:rPr>
              <a:t>Activated the motor and auditory system, </a:t>
            </a:r>
          </a:p>
          <a:p>
            <a:pPr marL="285750" indent="-285750">
              <a:buFont typeface="Arial"/>
              <a:buChar char="•"/>
            </a:pPr>
            <a:r>
              <a:rPr lang="en-US">
                <a:ea typeface="+mn-lt"/>
                <a:cs typeface="+mn-lt"/>
              </a:rPr>
              <a:t>Improved balance and tactile sensations, </a:t>
            </a:r>
          </a:p>
          <a:p>
            <a:pPr marL="285750" indent="-285750">
              <a:buFont typeface="Arial"/>
              <a:buChar char="•"/>
            </a:pPr>
            <a:r>
              <a:rPr lang="en-US">
                <a:ea typeface="+mn-lt"/>
                <a:cs typeface="+mn-lt"/>
              </a:rPr>
              <a:t>Enhanced mental health conditions.</a:t>
            </a:r>
            <a:endParaRPr lang="en-US"/>
          </a:p>
        </p:txBody>
      </p:sp>
      <p:sp>
        <p:nvSpPr>
          <p:cNvPr id="3" name="Slide Number Placeholder 2">
            <a:extLst>
              <a:ext uri="{FF2B5EF4-FFF2-40B4-BE49-F238E27FC236}">
                <a16:creationId xmlns:a16="http://schemas.microsoft.com/office/drawing/2014/main" id="{34DB8673-D932-F756-3EB4-C37EC68A3936}"/>
              </a:ext>
            </a:extLst>
          </p:cNvPr>
          <p:cNvSpPr>
            <a:spLocks noGrp="1"/>
          </p:cNvSpPr>
          <p:nvPr>
            <p:ph type="sldNum" sz="quarter" idx="12"/>
          </p:nvPr>
        </p:nvSpPr>
        <p:spPr/>
        <p:txBody>
          <a:bodyPr/>
          <a:lstStyle/>
          <a:p>
            <a:fld id="{330EA680-D336-4FF7-8B7A-9848BB0A1C32}" type="slidenum">
              <a:rPr lang="en-US" smtClean="0"/>
              <a:t>8</a:t>
            </a:fld>
            <a:endParaRPr lang="en-US"/>
          </a:p>
        </p:txBody>
      </p:sp>
      <p:sp>
        <p:nvSpPr>
          <p:cNvPr id="6" name="Rectangle 5">
            <a:extLst>
              <a:ext uri="{FF2B5EF4-FFF2-40B4-BE49-F238E27FC236}">
                <a16:creationId xmlns:a16="http://schemas.microsoft.com/office/drawing/2014/main" id="{B8FFABB9-C660-89DE-2AE5-7C3661F3A821}"/>
              </a:ext>
              <a:ext uri="{C183D7F6-B498-43B3-948B-1728B52AA6E4}">
                <adec:decorative xmlns:adec="http://schemas.microsoft.com/office/drawing/2017/decorative" val="1"/>
              </a:ext>
            </a:extLst>
          </p:cNvPr>
          <p:cNvSpPr/>
          <p:nvPr/>
        </p:nvSpPr>
        <p:spPr>
          <a:xfrm>
            <a:off x="641833" y="2504071"/>
            <a:ext cx="4222750" cy="63499"/>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6C9EB"/>
              </a:solidFill>
            </a:endParaRPr>
          </a:p>
        </p:txBody>
      </p:sp>
    </p:spTree>
    <p:extLst>
      <p:ext uri="{BB962C8B-B14F-4D97-AF65-F5344CB8AC3E}">
        <p14:creationId xmlns:p14="http://schemas.microsoft.com/office/powerpoint/2010/main" val="2314877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8630-88F1-CBAC-1766-726F0F7DDC19}"/>
              </a:ext>
            </a:extLst>
          </p:cNvPr>
          <p:cNvSpPr>
            <a:spLocks noGrp="1"/>
          </p:cNvSpPr>
          <p:nvPr>
            <p:ph type="title"/>
          </p:nvPr>
        </p:nvSpPr>
        <p:spPr>
          <a:xfrm>
            <a:off x="738239" y="549675"/>
            <a:ext cx="4242620" cy="1335395"/>
          </a:xfrm>
        </p:spPr>
        <p:txBody>
          <a:bodyPr>
            <a:normAutofit/>
          </a:bodyPr>
          <a:lstStyle/>
          <a:p>
            <a:r>
              <a:rPr lang="en-US" b="1">
                <a:solidFill>
                  <a:schemeClr val="accent3">
                    <a:lumMod val="75000"/>
                  </a:schemeClr>
                </a:solidFill>
                <a:latin typeface="Poppins"/>
                <a:cs typeface="Poppins"/>
              </a:rPr>
              <a:t>Shirley </a:t>
            </a:r>
            <a:br>
              <a:rPr lang="en-US" b="1">
                <a:solidFill>
                  <a:schemeClr val="accent3">
                    <a:lumMod val="75000"/>
                  </a:schemeClr>
                </a:solidFill>
                <a:latin typeface="Poppins"/>
                <a:cs typeface="Poppins"/>
              </a:rPr>
            </a:br>
            <a:r>
              <a:rPr lang="en-US" b="1">
                <a:solidFill>
                  <a:schemeClr val="accent3">
                    <a:lumMod val="75000"/>
                  </a:schemeClr>
                </a:solidFill>
                <a:latin typeface="Poppins"/>
                <a:cs typeface="Poppins"/>
              </a:rPr>
              <a:t>McNaughton</a:t>
            </a:r>
          </a:p>
        </p:txBody>
      </p:sp>
      <p:pic>
        <p:nvPicPr>
          <p:cNvPr id="5" name="Picture 4" descr="Image of Shirley McNaughton">
            <a:extLst>
              <a:ext uri="{FF2B5EF4-FFF2-40B4-BE49-F238E27FC236}">
                <a16:creationId xmlns:a16="http://schemas.microsoft.com/office/drawing/2014/main" id="{1237EAAF-4E0D-4489-16D6-503C92F22595}"/>
              </a:ext>
            </a:extLst>
          </p:cNvPr>
          <p:cNvPicPr>
            <a:picLocks noChangeAspect="1"/>
          </p:cNvPicPr>
          <p:nvPr/>
        </p:nvPicPr>
        <p:blipFill>
          <a:blip r:embed="rId2"/>
          <a:stretch>
            <a:fillRect/>
          </a:stretch>
        </p:blipFill>
        <p:spPr>
          <a:xfrm>
            <a:off x="740002" y="2079560"/>
            <a:ext cx="4095901" cy="3860648"/>
          </a:xfrm>
          <a:prstGeom prst="rect">
            <a:avLst/>
          </a:prstGeom>
        </p:spPr>
      </p:pic>
      <p:sp>
        <p:nvSpPr>
          <p:cNvPr id="4" name="TextBox 3">
            <a:extLst>
              <a:ext uri="{FF2B5EF4-FFF2-40B4-BE49-F238E27FC236}">
                <a16:creationId xmlns:a16="http://schemas.microsoft.com/office/drawing/2014/main" id="{B0556FA1-17D5-BC33-3DDF-7B1968D908BA}"/>
              </a:ext>
            </a:extLst>
          </p:cNvPr>
          <p:cNvSpPr txBox="1"/>
          <p:nvPr/>
        </p:nvSpPr>
        <p:spPr>
          <a:xfrm>
            <a:off x="5337494" y="2116618"/>
            <a:ext cx="505906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Shirley is a special educator who has been </a:t>
            </a:r>
            <a:br>
              <a:rPr lang="en-US">
                <a:ea typeface="+mn-lt"/>
                <a:cs typeface="+mn-lt"/>
              </a:rPr>
            </a:br>
            <a:r>
              <a:rPr lang="en-US">
                <a:ea typeface="+mn-lt"/>
                <a:cs typeface="+mn-lt"/>
              </a:rPr>
              <a:t>teaching, first children and then </a:t>
            </a:r>
            <a:br>
              <a:rPr lang="en-US">
                <a:ea typeface="+mn-lt"/>
                <a:cs typeface="+mn-lt"/>
              </a:rPr>
            </a:br>
            <a:r>
              <a:rPr lang="en-US">
                <a:ea typeface="+mn-lt"/>
                <a:cs typeface="+mn-lt"/>
              </a:rPr>
              <a:t>adults with cerebral palsy since 1968.</a:t>
            </a:r>
            <a:endParaRPr lang="en-US"/>
          </a:p>
          <a:p>
            <a:br>
              <a:rPr lang="en-US">
                <a:ea typeface="+mn-lt"/>
                <a:cs typeface="+mn-lt"/>
              </a:rPr>
            </a:br>
            <a:r>
              <a:rPr lang="en-US">
                <a:ea typeface="+mn-lt"/>
                <a:cs typeface="+mn-lt"/>
              </a:rPr>
              <a:t>In 2014, Shirley extended the use of i-Pads </a:t>
            </a:r>
            <a:br>
              <a:rPr lang="en-US">
                <a:ea typeface="+mn-lt"/>
                <a:cs typeface="+mn-lt"/>
              </a:rPr>
            </a:br>
            <a:r>
              <a:rPr lang="en-US">
                <a:ea typeface="+mn-lt"/>
                <a:cs typeface="+mn-lt"/>
              </a:rPr>
              <a:t>to adults with disabilities and served as </a:t>
            </a:r>
            <a:br>
              <a:rPr lang="en-US">
                <a:ea typeface="+mn-lt"/>
                <a:cs typeface="+mn-lt"/>
              </a:rPr>
            </a:br>
            <a:r>
              <a:rPr lang="en-US">
                <a:ea typeface="+mn-lt"/>
                <a:cs typeface="+mn-lt"/>
              </a:rPr>
              <a:t>music director in Year One to the Bliss I-Band.</a:t>
            </a:r>
          </a:p>
          <a:p>
            <a:r>
              <a:rPr lang="en-US">
                <a:ea typeface="+mn-lt"/>
                <a:cs typeface="+mn-lt"/>
              </a:rPr>
              <a:t> </a:t>
            </a:r>
            <a:br>
              <a:rPr lang="en-US">
                <a:ea typeface="+mn-lt"/>
                <a:cs typeface="+mn-lt"/>
              </a:rPr>
            </a:br>
            <a:r>
              <a:rPr lang="en-US">
                <a:ea typeface="+mn-lt"/>
                <a:cs typeface="+mn-lt"/>
              </a:rPr>
              <a:t>Purpose :</a:t>
            </a:r>
            <a:br>
              <a:rPr lang="en-US">
                <a:ea typeface="+mn-lt"/>
                <a:cs typeface="+mn-lt"/>
              </a:rPr>
            </a:br>
            <a:r>
              <a:rPr lang="en-US">
                <a:ea typeface="+mn-lt"/>
                <a:cs typeface="+mn-lt"/>
              </a:rPr>
              <a:t>Increase community awareness with respect</a:t>
            </a:r>
            <a:br>
              <a:rPr lang="en-US">
                <a:ea typeface="+mn-lt"/>
                <a:cs typeface="+mn-lt"/>
              </a:rPr>
            </a:br>
            <a:r>
              <a:rPr lang="en-US">
                <a:ea typeface="+mn-lt"/>
                <a:cs typeface="+mn-lt"/>
              </a:rPr>
              <a:t>to the abilities of these individuals through </a:t>
            </a:r>
            <a:br>
              <a:rPr lang="en-US">
                <a:ea typeface="+mn-lt"/>
                <a:cs typeface="+mn-lt"/>
              </a:rPr>
            </a:br>
            <a:r>
              <a:rPr lang="en-US">
                <a:ea typeface="+mn-lt"/>
                <a:cs typeface="+mn-lt"/>
              </a:rPr>
              <a:t>demonstrating their musical accomplishments! </a:t>
            </a:r>
            <a:endParaRPr lang="en-US"/>
          </a:p>
        </p:txBody>
      </p:sp>
      <p:sp>
        <p:nvSpPr>
          <p:cNvPr id="3" name="Slide Number Placeholder 2">
            <a:extLst>
              <a:ext uri="{FF2B5EF4-FFF2-40B4-BE49-F238E27FC236}">
                <a16:creationId xmlns:a16="http://schemas.microsoft.com/office/drawing/2014/main" id="{9150D17C-BBDC-C3DA-0E14-D544FD84CC22}"/>
              </a:ext>
            </a:extLst>
          </p:cNvPr>
          <p:cNvSpPr>
            <a:spLocks noGrp="1"/>
          </p:cNvSpPr>
          <p:nvPr>
            <p:ph type="sldNum" sz="quarter" idx="12"/>
          </p:nvPr>
        </p:nvSpPr>
        <p:spPr/>
        <p:txBody>
          <a:bodyPr/>
          <a:lstStyle/>
          <a:p>
            <a:fld id="{330EA680-D336-4FF7-8B7A-9848BB0A1C32}" type="slidenum">
              <a:rPr lang="en-US" smtClean="0"/>
              <a:t>9</a:t>
            </a:fld>
            <a:endParaRPr lang="en-US"/>
          </a:p>
        </p:txBody>
      </p:sp>
    </p:spTree>
    <p:extLst>
      <p:ext uri="{BB962C8B-B14F-4D97-AF65-F5344CB8AC3E}">
        <p14:creationId xmlns:p14="http://schemas.microsoft.com/office/powerpoint/2010/main" val="268939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9ABD3-DD3D-6768-67F3-CF323D494ABE}"/>
              </a:ext>
            </a:extLst>
          </p:cNvPr>
          <p:cNvSpPr>
            <a:spLocks noGrp="1"/>
          </p:cNvSpPr>
          <p:nvPr>
            <p:ph type="title"/>
          </p:nvPr>
        </p:nvSpPr>
        <p:spPr>
          <a:xfrm>
            <a:off x="535727" y="388392"/>
            <a:ext cx="10515600" cy="1325563"/>
          </a:xfrm>
        </p:spPr>
        <p:txBody>
          <a:bodyPr>
            <a:normAutofit/>
          </a:bodyPr>
          <a:lstStyle/>
          <a:p>
            <a:r>
              <a:rPr lang="en-US" sz="2000">
                <a:solidFill>
                  <a:schemeClr val="accent3">
                    <a:lumMod val="75000"/>
                  </a:schemeClr>
                </a:solidFill>
                <a:latin typeface="Poppins"/>
                <a:cs typeface="Poppins"/>
              </a:rPr>
              <a:t>Weekly Music Sessions</a:t>
            </a:r>
          </a:p>
        </p:txBody>
      </p:sp>
      <p:pic>
        <p:nvPicPr>
          <p:cNvPr id="4" name="Picture 3" descr="The images is a diagram of a weekly I-Band session. The members receive a Zoom link at 12:45pm. They enter into the meeting with the help of their companions and start interacting. Once, the sound check is done, members either do music improvisations or practice their songs with Chordify. ">
            <a:extLst>
              <a:ext uri="{FF2B5EF4-FFF2-40B4-BE49-F238E27FC236}">
                <a16:creationId xmlns:a16="http://schemas.microsoft.com/office/drawing/2014/main" id="{01AA8009-3456-F437-D030-9B2D91689654}"/>
              </a:ext>
            </a:extLst>
          </p:cNvPr>
          <p:cNvPicPr>
            <a:picLocks noChangeAspect="1"/>
          </p:cNvPicPr>
          <p:nvPr/>
        </p:nvPicPr>
        <p:blipFill>
          <a:blip r:embed="rId2"/>
          <a:stretch>
            <a:fillRect/>
          </a:stretch>
        </p:blipFill>
        <p:spPr>
          <a:xfrm>
            <a:off x="538185" y="1456949"/>
            <a:ext cx="11133343" cy="4288832"/>
          </a:xfrm>
          <a:prstGeom prst="rect">
            <a:avLst/>
          </a:prstGeom>
          <a:ln>
            <a:noFill/>
          </a:ln>
        </p:spPr>
      </p:pic>
      <p:sp>
        <p:nvSpPr>
          <p:cNvPr id="3" name="Slide Number Placeholder 2">
            <a:extLst>
              <a:ext uri="{FF2B5EF4-FFF2-40B4-BE49-F238E27FC236}">
                <a16:creationId xmlns:a16="http://schemas.microsoft.com/office/drawing/2014/main" id="{488A27A1-9793-02F3-4B7E-949BCF27F65C}"/>
              </a:ext>
            </a:extLst>
          </p:cNvPr>
          <p:cNvSpPr>
            <a:spLocks noGrp="1"/>
          </p:cNvSpPr>
          <p:nvPr>
            <p:ph type="sldNum" sz="quarter" idx="12"/>
          </p:nvPr>
        </p:nvSpPr>
        <p:spPr/>
        <p:txBody>
          <a:bodyPr/>
          <a:lstStyle/>
          <a:p>
            <a:fld id="{330EA680-D336-4FF7-8B7A-9848BB0A1C32}" type="slidenum">
              <a:rPr lang="en-US" smtClean="0"/>
              <a:t>10</a:t>
            </a:fld>
            <a:endParaRPr lang="en-US"/>
          </a:p>
        </p:txBody>
      </p:sp>
    </p:spTree>
    <p:extLst>
      <p:ext uri="{BB962C8B-B14F-4D97-AF65-F5344CB8AC3E}">
        <p14:creationId xmlns:p14="http://schemas.microsoft.com/office/powerpoint/2010/main" val="3495932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B3F3-FE7D-7ABB-9D68-EE9062476DA7}"/>
              </a:ext>
            </a:extLst>
          </p:cNvPr>
          <p:cNvSpPr>
            <a:spLocks noGrp="1"/>
          </p:cNvSpPr>
          <p:nvPr>
            <p:ph type="title"/>
          </p:nvPr>
        </p:nvSpPr>
        <p:spPr>
          <a:xfrm>
            <a:off x="520640" y="712857"/>
            <a:ext cx="10515600" cy="386583"/>
          </a:xfrm>
        </p:spPr>
        <p:txBody>
          <a:bodyPr>
            <a:normAutofit fontScale="90000"/>
          </a:bodyPr>
          <a:lstStyle/>
          <a:p>
            <a:r>
              <a:rPr lang="en-US" sz="3200">
                <a:solidFill>
                  <a:schemeClr val="accent3">
                    <a:lumMod val="75000"/>
                  </a:schemeClr>
                </a:solidFill>
                <a:latin typeface="Poppins"/>
                <a:cs typeface="Poppins"/>
              </a:rPr>
              <a:t>Interface Use</a:t>
            </a:r>
          </a:p>
        </p:txBody>
      </p:sp>
      <p:pic>
        <p:nvPicPr>
          <p:cNvPr id="5" name="Picture 4" descr="This is a digital interface of GarageBand application. GarageBand is used by all I-Band members to play music with virtual music instruments. ">
            <a:extLst>
              <a:ext uri="{FF2B5EF4-FFF2-40B4-BE49-F238E27FC236}">
                <a16:creationId xmlns:a16="http://schemas.microsoft.com/office/drawing/2014/main" id="{B137897E-7C8D-9E3B-54D8-1B309B2A70B8}"/>
              </a:ext>
            </a:extLst>
          </p:cNvPr>
          <p:cNvPicPr>
            <a:picLocks noChangeAspect="1"/>
          </p:cNvPicPr>
          <p:nvPr/>
        </p:nvPicPr>
        <p:blipFill>
          <a:blip r:embed="rId2"/>
          <a:stretch>
            <a:fillRect/>
          </a:stretch>
        </p:blipFill>
        <p:spPr>
          <a:xfrm>
            <a:off x="388752" y="1332796"/>
            <a:ext cx="5085041" cy="3812327"/>
          </a:xfrm>
          <a:prstGeom prst="rect">
            <a:avLst/>
          </a:prstGeom>
        </p:spPr>
      </p:pic>
      <p:sp>
        <p:nvSpPr>
          <p:cNvPr id="3" name="TextBox 2">
            <a:extLst>
              <a:ext uri="{FF2B5EF4-FFF2-40B4-BE49-F238E27FC236}">
                <a16:creationId xmlns:a16="http://schemas.microsoft.com/office/drawing/2014/main" id="{CE266D4E-CC3F-B98F-B01D-658447848A32}"/>
              </a:ext>
            </a:extLst>
          </p:cNvPr>
          <p:cNvSpPr txBox="1"/>
          <p:nvPr/>
        </p:nvSpPr>
        <p:spPr>
          <a:xfrm>
            <a:off x="350880" y="5398164"/>
            <a:ext cx="51282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GarageBand Interface</a:t>
            </a:r>
          </a:p>
        </p:txBody>
      </p:sp>
      <p:pic>
        <p:nvPicPr>
          <p:cNvPr id="6" name="Picture 5" descr="  The online interface of the website called, Chordify. It is used to convert all songs into chords. The I-Band  members select which chords they want to practice and their companions help them setting those chords on the GarageBand application. ">
            <a:extLst>
              <a:ext uri="{FF2B5EF4-FFF2-40B4-BE49-F238E27FC236}">
                <a16:creationId xmlns:a16="http://schemas.microsoft.com/office/drawing/2014/main" id="{6B32E8BF-43E0-DFB8-28AA-56FBA71B4151}"/>
              </a:ext>
            </a:extLst>
          </p:cNvPr>
          <p:cNvPicPr>
            <a:picLocks noChangeAspect="1"/>
          </p:cNvPicPr>
          <p:nvPr/>
        </p:nvPicPr>
        <p:blipFill>
          <a:blip r:embed="rId3"/>
          <a:stretch>
            <a:fillRect/>
          </a:stretch>
        </p:blipFill>
        <p:spPr>
          <a:xfrm>
            <a:off x="5561518" y="1331263"/>
            <a:ext cx="6096000" cy="3255523"/>
          </a:xfrm>
          <a:prstGeom prst="rect">
            <a:avLst/>
          </a:prstGeom>
        </p:spPr>
      </p:pic>
      <p:sp>
        <p:nvSpPr>
          <p:cNvPr id="7" name="TextBox 6">
            <a:extLst>
              <a:ext uri="{FF2B5EF4-FFF2-40B4-BE49-F238E27FC236}">
                <a16:creationId xmlns:a16="http://schemas.microsoft.com/office/drawing/2014/main" id="{50F612D9-9931-E4E1-3B04-623322393A22}"/>
              </a:ext>
            </a:extLst>
          </p:cNvPr>
          <p:cNvSpPr txBox="1"/>
          <p:nvPr/>
        </p:nvSpPr>
        <p:spPr>
          <a:xfrm>
            <a:off x="5561976" y="4778731"/>
            <a:ext cx="51282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Chordify</a:t>
            </a:r>
            <a:r>
              <a:rPr lang="en-US"/>
              <a:t> Screen</a:t>
            </a:r>
          </a:p>
        </p:txBody>
      </p:sp>
      <p:sp>
        <p:nvSpPr>
          <p:cNvPr id="4" name="Slide Number Placeholder 3">
            <a:extLst>
              <a:ext uri="{FF2B5EF4-FFF2-40B4-BE49-F238E27FC236}">
                <a16:creationId xmlns:a16="http://schemas.microsoft.com/office/drawing/2014/main" id="{23BE0E5F-B3E4-EDED-D95C-50E2DE884F2D}"/>
              </a:ext>
            </a:extLst>
          </p:cNvPr>
          <p:cNvSpPr>
            <a:spLocks noGrp="1"/>
          </p:cNvSpPr>
          <p:nvPr>
            <p:ph type="sldNum" sz="quarter" idx="12"/>
          </p:nvPr>
        </p:nvSpPr>
        <p:spPr/>
        <p:txBody>
          <a:bodyPr/>
          <a:lstStyle/>
          <a:p>
            <a:fld id="{330EA680-D336-4FF7-8B7A-9848BB0A1C32}" type="slidenum">
              <a:rPr lang="en-US" smtClean="0"/>
              <a:t>11</a:t>
            </a:fld>
            <a:endParaRPr lang="en-US"/>
          </a:p>
        </p:txBody>
      </p:sp>
    </p:spTree>
    <p:extLst>
      <p:ext uri="{BB962C8B-B14F-4D97-AF65-F5344CB8AC3E}">
        <p14:creationId xmlns:p14="http://schemas.microsoft.com/office/powerpoint/2010/main" val="2210662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95DE2-A735-C281-2252-8DD237A3C39C}"/>
              </a:ext>
            </a:extLst>
          </p:cNvPr>
          <p:cNvSpPr>
            <a:spLocks noGrp="1"/>
          </p:cNvSpPr>
          <p:nvPr>
            <p:ph type="title"/>
          </p:nvPr>
        </p:nvSpPr>
        <p:spPr>
          <a:xfrm>
            <a:off x="646996" y="887661"/>
            <a:ext cx="3692501" cy="359976"/>
          </a:xfrm>
        </p:spPr>
        <p:txBody>
          <a:bodyPr>
            <a:noAutofit/>
          </a:bodyPr>
          <a:lstStyle/>
          <a:p>
            <a:r>
              <a:rPr lang="en-US" sz="3200" b="1">
                <a:solidFill>
                  <a:schemeClr val="accent3">
                    <a:lumMod val="75000"/>
                  </a:schemeClr>
                </a:solidFill>
                <a:latin typeface="Poppins"/>
                <a:cs typeface="Poppins"/>
              </a:rPr>
              <a:t>Signing Sheet</a:t>
            </a:r>
          </a:p>
        </p:txBody>
      </p:sp>
      <p:sp>
        <p:nvSpPr>
          <p:cNvPr id="4" name="TextBox 3">
            <a:extLst>
              <a:ext uri="{FF2B5EF4-FFF2-40B4-BE49-F238E27FC236}">
                <a16:creationId xmlns:a16="http://schemas.microsoft.com/office/drawing/2014/main" id="{BA685AD7-02BC-83E5-11D1-0F81C10572B5}"/>
              </a:ext>
            </a:extLst>
          </p:cNvPr>
          <p:cNvSpPr txBox="1"/>
          <p:nvPr/>
        </p:nvSpPr>
        <p:spPr>
          <a:xfrm>
            <a:off x="755743" y="1619449"/>
            <a:ext cx="508777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To the left is a Signing Sheet. </a:t>
            </a:r>
          </a:p>
          <a:p>
            <a:r>
              <a:rPr lang="en-US"/>
              <a:t>It has all the chords of a song written below the signs and numbers. </a:t>
            </a:r>
          </a:p>
          <a:p>
            <a:endParaRPr lang="en-US"/>
          </a:p>
          <a:p>
            <a:r>
              <a:rPr lang="en-US"/>
              <a:t>For example: The chord number 1 has Bb (Chord of B flat) with the hand illustration of the sign, " DO" </a:t>
            </a:r>
          </a:p>
        </p:txBody>
      </p:sp>
      <p:pic>
        <p:nvPicPr>
          <p:cNvPr id="3" name="Picture 2" descr="The image shows a Signing sheet. Every song has a separate signing sheet. It contains the chords and its sign. The Chord sheet helps members to know which chord they are playing and informs them of any chord changes. ">
            <a:extLst>
              <a:ext uri="{FF2B5EF4-FFF2-40B4-BE49-F238E27FC236}">
                <a16:creationId xmlns:a16="http://schemas.microsoft.com/office/drawing/2014/main" id="{A9F50296-7392-4402-89D0-090FA154A26B}"/>
              </a:ext>
            </a:extLst>
          </p:cNvPr>
          <p:cNvPicPr>
            <a:picLocks noChangeAspect="1"/>
          </p:cNvPicPr>
          <p:nvPr/>
        </p:nvPicPr>
        <p:blipFill>
          <a:blip r:embed="rId2"/>
          <a:stretch>
            <a:fillRect/>
          </a:stretch>
        </p:blipFill>
        <p:spPr>
          <a:xfrm>
            <a:off x="6346222" y="637135"/>
            <a:ext cx="4892214" cy="5760953"/>
          </a:xfrm>
          <a:prstGeom prst="rect">
            <a:avLst/>
          </a:prstGeom>
        </p:spPr>
      </p:pic>
    </p:spTree>
    <p:extLst>
      <p:ext uri="{BB962C8B-B14F-4D97-AF65-F5344CB8AC3E}">
        <p14:creationId xmlns:p14="http://schemas.microsoft.com/office/powerpoint/2010/main" val="187169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BE68-488C-4FD2-71D5-5C2B80D24F94}"/>
              </a:ext>
            </a:extLst>
          </p:cNvPr>
          <p:cNvSpPr>
            <a:spLocks noGrp="1"/>
          </p:cNvSpPr>
          <p:nvPr>
            <p:ph type="title"/>
          </p:nvPr>
        </p:nvSpPr>
        <p:spPr>
          <a:xfrm>
            <a:off x="838200" y="906087"/>
            <a:ext cx="4374243" cy="610098"/>
          </a:xfrm>
        </p:spPr>
        <p:txBody>
          <a:bodyPr>
            <a:normAutofit/>
          </a:bodyPr>
          <a:lstStyle/>
          <a:p>
            <a:r>
              <a:rPr lang="en-US" sz="3600" b="1">
                <a:solidFill>
                  <a:schemeClr val="accent3">
                    <a:lumMod val="75000"/>
                  </a:schemeClr>
                </a:solidFill>
                <a:latin typeface="Poppins"/>
                <a:cs typeface="Poppins"/>
              </a:rPr>
              <a:t>Identifying Gaps </a:t>
            </a:r>
          </a:p>
        </p:txBody>
      </p:sp>
      <p:sp>
        <p:nvSpPr>
          <p:cNvPr id="3" name="Content Placeholder 2">
            <a:extLst>
              <a:ext uri="{FF2B5EF4-FFF2-40B4-BE49-F238E27FC236}">
                <a16:creationId xmlns:a16="http://schemas.microsoft.com/office/drawing/2014/main" id="{D92D1556-C310-1E11-DFE5-AD83B7688489}"/>
              </a:ext>
            </a:extLst>
          </p:cNvPr>
          <p:cNvSpPr>
            <a:spLocks noGrp="1"/>
          </p:cNvSpPr>
          <p:nvPr>
            <p:ph idx="1"/>
          </p:nvPr>
        </p:nvSpPr>
        <p:spPr>
          <a:xfrm>
            <a:off x="838200" y="2110648"/>
            <a:ext cx="10515600" cy="4351338"/>
          </a:xfrm>
        </p:spPr>
        <p:txBody>
          <a:bodyPr vert="horz" lIns="91440" tIns="45720" rIns="91440" bIns="45720" rtlCol="0" anchor="t">
            <a:normAutofit/>
          </a:bodyPr>
          <a:lstStyle/>
          <a:p>
            <a:pPr marL="0" indent="0">
              <a:buNone/>
            </a:pPr>
            <a:r>
              <a:rPr lang="en-US" sz="2200">
                <a:ea typeface="+mn-lt"/>
                <a:cs typeface="+mn-lt"/>
              </a:rPr>
              <a:t>Through an observer’s lenses</a:t>
            </a:r>
          </a:p>
          <a:p>
            <a:endParaRPr lang="en-US" sz="2200">
              <a:ea typeface="+mn-lt"/>
              <a:cs typeface="+mn-lt"/>
            </a:endParaRPr>
          </a:p>
          <a:p>
            <a:r>
              <a:rPr lang="en-US" sz="2200">
                <a:ea typeface="+mn-lt"/>
                <a:cs typeface="+mn-lt"/>
              </a:rPr>
              <a:t>No previous experience of care giving</a:t>
            </a:r>
          </a:p>
          <a:p>
            <a:r>
              <a:rPr lang="en-US" sz="2200">
                <a:ea typeface="+mn-lt"/>
                <a:cs typeface="+mn-lt"/>
              </a:rPr>
              <a:t>Challenges faced while training</a:t>
            </a:r>
          </a:p>
          <a:p>
            <a:r>
              <a:rPr lang="en-US" sz="2200">
                <a:ea typeface="+mn-lt"/>
                <a:cs typeface="+mn-lt"/>
              </a:rPr>
              <a:t>Being Over-helpful</a:t>
            </a:r>
          </a:p>
          <a:p>
            <a:r>
              <a:rPr lang="en-US" sz="2200">
                <a:ea typeface="+mn-lt"/>
                <a:cs typeface="+mn-lt"/>
              </a:rPr>
              <a:t>Fear of Miscommunication</a:t>
            </a:r>
            <a:endParaRPr lang="en-US" sz="2200"/>
          </a:p>
        </p:txBody>
      </p:sp>
      <p:sp>
        <p:nvSpPr>
          <p:cNvPr id="4" name="Slide Number Placeholder 3">
            <a:extLst>
              <a:ext uri="{FF2B5EF4-FFF2-40B4-BE49-F238E27FC236}">
                <a16:creationId xmlns:a16="http://schemas.microsoft.com/office/drawing/2014/main" id="{2900E436-096A-869D-BBDD-0DFDE18BB6C2}"/>
              </a:ext>
            </a:extLst>
          </p:cNvPr>
          <p:cNvSpPr>
            <a:spLocks noGrp="1"/>
          </p:cNvSpPr>
          <p:nvPr>
            <p:ph type="sldNum" sz="quarter" idx="12"/>
          </p:nvPr>
        </p:nvSpPr>
        <p:spPr/>
        <p:txBody>
          <a:bodyPr/>
          <a:lstStyle/>
          <a:p>
            <a:fld id="{330EA680-D336-4FF7-8B7A-9848BB0A1C32}" type="slidenum">
              <a:rPr lang="en-US" smtClean="0"/>
              <a:t>13</a:t>
            </a:fld>
            <a:endParaRPr lang="en-US"/>
          </a:p>
        </p:txBody>
      </p:sp>
      <p:sp>
        <p:nvSpPr>
          <p:cNvPr id="6" name="Rectangle 5">
            <a:extLst>
              <a:ext uri="{FF2B5EF4-FFF2-40B4-BE49-F238E27FC236}">
                <a16:creationId xmlns:a16="http://schemas.microsoft.com/office/drawing/2014/main" id="{BB51B74C-A166-0447-79F6-62C41D23907F}"/>
              </a:ext>
              <a:ext uri="{C183D7F6-B498-43B3-948B-1728B52AA6E4}">
                <adec:decorative xmlns:adec="http://schemas.microsoft.com/office/drawing/2017/decorative" val="1"/>
              </a:ext>
            </a:extLst>
          </p:cNvPr>
          <p:cNvSpPr/>
          <p:nvPr/>
        </p:nvSpPr>
        <p:spPr>
          <a:xfrm>
            <a:off x="836290" y="1715891"/>
            <a:ext cx="4949849" cy="34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6C9EB"/>
              </a:solidFill>
            </a:endParaRPr>
          </a:p>
        </p:txBody>
      </p:sp>
    </p:spTree>
    <p:extLst>
      <p:ext uri="{BB962C8B-B14F-4D97-AF65-F5344CB8AC3E}">
        <p14:creationId xmlns:p14="http://schemas.microsoft.com/office/powerpoint/2010/main" val="331811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D8FA7-B267-AA71-2D14-E0265828BE73}"/>
              </a:ext>
            </a:extLst>
          </p:cNvPr>
          <p:cNvSpPr>
            <a:spLocks noGrp="1"/>
          </p:cNvSpPr>
          <p:nvPr>
            <p:ph type="title"/>
          </p:nvPr>
        </p:nvSpPr>
        <p:spPr>
          <a:xfrm>
            <a:off x="586108" y="608122"/>
            <a:ext cx="6757952" cy="769183"/>
          </a:xfrm>
        </p:spPr>
        <p:txBody>
          <a:bodyPr>
            <a:normAutofit/>
          </a:bodyPr>
          <a:lstStyle/>
          <a:p>
            <a:r>
              <a:rPr lang="en-US" sz="3600" b="1">
                <a:solidFill>
                  <a:schemeClr val="accent3">
                    <a:lumMod val="75000"/>
                  </a:schemeClr>
                </a:solidFill>
                <a:latin typeface="Poppins"/>
                <a:cs typeface="Poppins"/>
              </a:rPr>
              <a:t>Factors Hindering Agency</a:t>
            </a:r>
          </a:p>
        </p:txBody>
      </p:sp>
      <p:pic>
        <p:nvPicPr>
          <p:cNvPr id="4" name="Picture 3" descr="This image is a sketch of Christine’s musical setup. It shows Christine sitting on her wheelchair, with her communication device right in front of her. It is mounted onto the wheelchair. On the left is her I-pad with the GarageBand application. Diagonal to Christine is the laptop screen with the Chordify sheet and signing sheet. The companion is sitting right next to Christine. In this current set up, it is extremely challenging to keep a check of all the working applications all at once. ">
            <a:extLst>
              <a:ext uri="{FF2B5EF4-FFF2-40B4-BE49-F238E27FC236}">
                <a16:creationId xmlns:a16="http://schemas.microsoft.com/office/drawing/2014/main" id="{91FA00C4-BCC3-4781-4440-D0791DE23EC8}"/>
              </a:ext>
            </a:extLst>
          </p:cNvPr>
          <p:cNvPicPr>
            <a:picLocks noChangeAspect="1"/>
          </p:cNvPicPr>
          <p:nvPr/>
        </p:nvPicPr>
        <p:blipFill rotWithShape="1">
          <a:blip r:embed="rId2"/>
          <a:srcRect l="5167" r="-152" b="8912"/>
          <a:stretch/>
        </p:blipFill>
        <p:spPr>
          <a:xfrm>
            <a:off x="-1564" y="1611672"/>
            <a:ext cx="7242304" cy="4378994"/>
          </a:xfrm>
          <a:prstGeom prst="rect">
            <a:avLst/>
          </a:prstGeom>
          <a:ln>
            <a:noFill/>
          </a:ln>
        </p:spPr>
      </p:pic>
      <p:sp>
        <p:nvSpPr>
          <p:cNvPr id="6" name="TextBox 5">
            <a:extLst>
              <a:ext uri="{FF2B5EF4-FFF2-40B4-BE49-F238E27FC236}">
                <a16:creationId xmlns:a16="http://schemas.microsoft.com/office/drawing/2014/main" id="{A61464E8-F2FA-359C-0D43-80AFEB8D5995}"/>
              </a:ext>
            </a:extLst>
          </p:cNvPr>
          <p:cNvSpPr txBox="1"/>
          <p:nvPr/>
        </p:nvSpPr>
        <p:spPr>
          <a:xfrm>
            <a:off x="437279" y="6186325"/>
            <a:ext cx="60596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Sketch of Christine's Musical Setup. </a:t>
            </a:r>
          </a:p>
        </p:txBody>
      </p:sp>
      <p:pic>
        <p:nvPicPr>
          <p:cNvPr id="5" name="Picture 4" descr="The image is a sketch of Christine with her I=pad. Christine’s cone of vision is completely restricted by her hands while she is playing music. This makes it difficult for her to see which chord is being played. ">
            <a:extLst>
              <a:ext uri="{FF2B5EF4-FFF2-40B4-BE49-F238E27FC236}">
                <a16:creationId xmlns:a16="http://schemas.microsoft.com/office/drawing/2014/main" id="{B931918A-D239-8E4F-DB10-1A01F62AB075}"/>
              </a:ext>
            </a:extLst>
          </p:cNvPr>
          <p:cNvPicPr>
            <a:picLocks noChangeAspect="1"/>
          </p:cNvPicPr>
          <p:nvPr/>
        </p:nvPicPr>
        <p:blipFill rotWithShape="1">
          <a:blip r:embed="rId3"/>
          <a:srcRect r="8186" b="176"/>
          <a:stretch/>
        </p:blipFill>
        <p:spPr>
          <a:xfrm>
            <a:off x="7082164" y="4221304"/>
            <a:ext cx="4037540" cy="2638080"/>
          </a:xfrm>
          <a:prstGeom prst="rect">
            <a:avLst/>
          </a:prstGeom>
          <a:ln>
            <a:noFill/>
          </a:ln>
        </p:spPr>
      </p:pic>
      <p:sp>
        <p:nvSpPr>
          <p:cNvPr id="7" name="TextBox 6">
            <a:extLst>
              <a:ext uri="{FF2B5EF4-FFF2-40B4-BE49-F238E27FC236}">
                <a16:creationId xmlns:a16="http://schemas.microsoft.com/office/drawing/2014/main" id="{0DE9C1B2-FB3D-490C-D442-D6148B37DDB3}"/>
              </a:ext>
            </a:extLst>
          </p:cNvPr>
          <p:cNvSpPr txBox="1"/>
          <p:nvPr/>
        </p:nvSpPr>
        <p:spPr>
          <a:xfrm>
            <a:off x="7354092" y="3429233"/>
            <a:ext cx="42039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Christine's Cone of Vision is limited to her </a:t>
            </a:r>
            <a:r>
              <a:rPr lang="en-US" dirty="0" err="1"/>
              <a:t>i</a:t>
            </a:r>
            <a:r>
              <a:rPr lang="en-US" dirty="0"/>
              <a:t>-pad screen. </a:t>
            </a:r>
          </a:p>
        </p:txBody>
      </p:sp>
      <p:sp>
        <p:nvSpPr>
          <p:cNvPr id="3" name="Slide Number Placeholder 2">
            <a:extLst>
              <a:ext uri="{FF2B5EF4-FFF2-40B4-BE49-F238E27FC236}">
                <a16:creationId xmlns:a16="http://schemas.microsoft.com/office/drawing/2014/main" id="{AAF210B2-E9CE-AE4D-0170-20729C055B51}"/>
              </a:ext>
            </a:extLst>
          </p:cNvPr>
          <p:cNvSpPr>
            <a:spLocks noGrp="1"/>
          </p:cNvSpPr>
          <p:nvPr>
            <p:ph type="sldNum" sz="quarter" idx="12"/>
          </p:nvPr>
        </p:nvSpPr>
        <p:spPr>
          <a:xfrm>
            <a:off x="8594464" y="6370648"/>
            <a:ext cx="2743200" cy="365125"/>
          </a:xfrm>
        </p:spPr>
        <p:txBody>
          <a:bodyPr/>
          <a:lstStyle/>
          <a:p>
            <a:fld id="{330EA680-D336-4FF7-8B7A-9848BB0A1C32}" type="slidenum">
              <a:rPr lang="en-US" smtClean="0"/>
              <a:t>14</a:t>
            </a:fld>
            <a:endParaRPr lang="en-US"/>
          </a:p>
        </p:txBody>
      </p:sp>
    </p:spTree>
    <p:extLst>
      <p:ext uri="{BB962C8B-B14F-4D97-AF65-F5344CB8AC3E}">
        <p14:creationId xmlns:p14="http://schemas.microsoft.com/office/powerpoint/2010/main" val="889902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BB8D-193C-301F-795C-74A99B355194}"/>
              </a:ext>
            </a:extLst>
          </p:cNvPr>
          <p:cNvSpPr>
            <a:spLocks noGrp="1"/>
          </p:cNvSpPr>
          <p:nvPr>
            <p:ph type="title"/>
          </p:nvPr>
        </p:nvSpPr>
        <p:spPr>
          <a:xfrm>
            <a:off x="754364" y="1134082"/>
            <a:ext cx="5920333" cy="668266"/>
          </a:xfrm>
        </p:spPr>
        <p:txBody>
          <a:bodyPr>
            <a:normAutofit/>
          </a:bodyPr>
          <a:lstStyle/>
          <a:p>
            <a:r>
              <a:rPr lang="en-US" sz="3600" b="1">
                <a:solidFill>
                  <a:schemeClr val="accent3">
                    <a:lumMod val="75000"/>
                  </a:schemeClr>
                </a:solidFill>
                <a:latin typeface="Poppins"/>
                <a:cs typeface="Poppins"/>
              </a:rPr>
              <a:t>Addressing Challenges</a:t>
            </a:r>
          </a:p>
        </p:txBody>
      </p:sp>
      <p:sp>
        <p:nvSpPr>
          <p:cNvPr id="3" name="Content Placeholder 2">
            <a:extLst>
              <a:ext uri="{FF2B5EF4-FFF2-40B4-BE49-F238E27FC236}">
                <a16:creationId xmlns:a16="http://schemas.microsoft.com/office/drawing/2014/main" id="{A5557727-5558-4921-59F3-AC50C6E32C76}"/>
              </a:ext>
            </a:extLst>
          </p:cNvPr>
          <p:cNvSpPr>
            <a:spLocks noGrp="1"/>
          </p:cNvSpPr>
          <p:nvPr>
            <p:ph idx="1"/>
          </p:nvPr>
        </p:nvSpPr>
        <p:spPr>
          <a:xfrm>
            <a:off x="754364" y="2234170"/>
            <a:ext cx="5908700" cy="2367813"/>
          </a:xfrm>
        </p:spPr>
        <p:txBody>
          <a:bodyPr vert="horz" lIns="91440" tIns="45720" rIns="91440" bIns="45720" rtlCol="0" anchor="t">
            <a:normAutofit/>
          </a:bodyPr>
          <a:lstStyle/>
          <a:p>
            <a:pPr marL="0" indent="0">
              <a:buNone/>
            </a:pPr>
            <a:r>
              <a:rPr lang="en-US" sz="2200" dirty="0">
                <a:ea typeface="+mn-lt"/>
                <a:cs typeface="+mn-lt"/>
              </a:rPr>
              <a:t>Co- Design with the I-Band member, </a:t>
            </a:r>
            <a:br>
              <a:rPr lang="en-US" sz="2200" dirty="0">
                <a:ea typeface="+mn-lt"/>
                <a:cs typeface="+mn-lt"/>
              </a:rPr>
            </a:br>
            <a:r>
              <a:rPr lang="en-US" sz="2200" dirty="0">
                <a:ea typeface="+mn-lt"/>
                <a:cs typeface="+mn-lt"/>
              </a:rPr>
              <a:t>facilitators and other music companions </a:t>
            </a:r>
            <a:br>
              <a:rPr lang="en-US" sz="2200" dirty="0">
                <a:ea typeface="+mn-lt"/>
                <a:cs typeface="+mn-lt"/>
              </a:rPr>
            </a:br>
            <a:r>
              <a:rPr lang="en-US" sz="2200" dirty="0">
                <a:ea typeface="+mn-lt"/>
                <a:cs typeface="+mn-lt"/>
              </a:rPr>
              <a:t>to make the process of music making more accessible. </a:t>
            </a:r>
            <a:br>
              <a:rPr lang="en-US" sz="2200" dirty="0">
                <a:ea typeface="+mn-lt"/>
                <a:cs typeface="+mn-lt"/>
              </a:rPr>
            </a:br>
            <a:br>
              <a:rPr lang="en-US" sz="2200" dirty="0">
                <a:ea typeface="+mn-lt"/>
                <a:cs typeface="+mn-lt"/>
              </a:rPr>
            </a:br>
            <a:r>
              <a:rPr lang="en-US" sz="2200" dirty="0">
                <a:ea typeface="+mn-lt"/>
                <a:cs typeface="+mn-lt"/>
              </a:rPr>
              <a:t>Cultivate within the I-Band members, the </a:t>
            </a:r>
            <a:br>
              <a:rPr lang="en-US" sz="2200" dirty="0">
                <a:ea typeface="+mn-lt"/>
                <a:cs typeface="+mn-lt"/>
              </a:rPr>
            </a:br>
            <a:r>
              <a:rPr lang="en-US" sz="2200" dirty="0">
                <a:ea typeface="+mn-lt"/>
                <a:cs typeface="+mn-lt"/>
              </a:rPr>
              <a:t>importance of having a Sense of Agency.</a:t>
            </a:r>
          </a:p>
          <a:p>
            <a:pPr marL="0" indent="0">
              <a:buNone/>
            </a:pPr>
            <a:endParaRPr lang="en-US"/>
          </a:p>
        </p:txBody>
      </p:sp>
      <p:pic>
        <p:nvPicPr>
          <p:cNvPr id="5" name="Picture 4" descr="The image shows three icons. The top one represents Technological difficulties, below that is the icon for structural challenges and the last one is the icon for communicative challenges. ">
            <a:extLst>
              <a:ext uri="{FF2B5EF4-FFF2-40B4-BE49-F238E27FC236}">
                <a16:creationId xmlns:a16="http://schemas.microsoft.com/office/drawing/2014/main" id="{5831429F-430F-E209-A9ED-CEE33FA6C6B6}"/>
              </a:ext>
            </a:extLst>
          </p:cNvPr>
          <p:cNvPicPr>
            <a:picLocks noChangeAspect="1"/>
          </p:cNvPicPr>
          <p:nvPr/>
        </p:nvPicPr>
        <p:blipFill>
          <a:blip r:embed="rId2"/>
          <a:stretch>
            <a:fillRect/>
          </a:stretch>
        </p:blipFill>
        <p:spPr>
          <a:xfrm>
            <a:off x="7835486" y="299556"/>
            <a:ext cx="1569166" cy="5290800"/>
          </a:xfrm>
          <a:prstGeom prst="rect">
            <a:avLst/>
          </a:prstGeom>
          <a:ln>
            <a:noFill/>
          </a:ln>
        </p:spPr>
      </p:pic>
      <p:sp>
        <p:nvSpPr>
          <p:cNvPr id="6" name="TextBox 5">
            <a:extLst>
              <a:ext uri="{FF2B5EF4-FFF2-40B4-BE49-F238E27FC236}">
                <a16:creationId xmlns:a16="http://schemas.microsoft.com/office/drawing/2014/main" id="{DA1D50CF-0C99-9E07-ECC1-E909882F6BED}"/>
              </a:ext>
            </a:extLst>
          </p:cNvPr>
          <p:cNvSpPr txBox="1"/>
          <p:nvPr/>
        </p:nvSpPr>
        <p:spPr>
          <a:xfrm>
            <a:off x="7632957" y="1659956"/>
            <a:ext cx="2104887" cy="3751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TECHNOLOGICAL</a:t>
            </a:r>
          </a:p>
        </p:txBody>
      </p:sp>
      <p:sp>
        <p:nvSpPr>
          <p:cNvPr id="8" name="TextBox 7">
            <a:extLst>
              <a:ext uri="{FF2B5EF4-FFF2-40B4-BE49-F238E27FC236}">
                <a16:creationId xmlns:a16="http://schemas.microsoft.com/office/drawing/2014/main" id="{03B6EBB7-825C-A526-8084-C7F24186D1F1}"/>
              </a:ext>
            </a:extLst>
          </p:cNvPr>
          <p:cNvSpPr txBox="1"/>
          <p:nvPr/>
        </p:nvSpPr>
        <p:spPr>
          <a:xfrm>
            <a:off x="7909115" y="3742367"/>
            <a:ext cx="15581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STRUCTURAL</a:t>
            </a:r>
          </a:p>
        </p:txBody>
      </p:sp>
      <p:sp>
        <p:nvSpPr>
          <p:cNvPr id="7" name="TextBox 6">
            <a:extLst>
              <a:ext uri="{FF2B5EF4-FFF2-40B4-BE49-F238E27FC236}">
                <a16:creationId xmlns:a16="http://schemas.microsoft.com/office/drawing/2014/main" id="{332132F2-E3FF-93D3-9D93-A7BFBABDFBAD}"/>
              </a:ext>
            </a:extLst>
          </p:cNvPr>
          <p:cNvSpPr txBox="1"/>
          <p:nvPr/>
        </p:nvSpPr>
        <p:spPr>
          <a:xfrm>
            <a:off x="7632958" y="5592108"/>
            <a:ext cx="21048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COMMUNICATIVE</a:t>
            </a:r>
          </a:p>
        </p:txBody>
      </p:sp>
      <p:sp>
        <p:nvSpPr>
          <p:cNvPr id="4" name="Slide Number Placeholder 3">
            <a:extLst>
              <a:ext uri="{FF2B5EF4-FFF2-40B4-BE49-F238E27FC236}">
                <a16:creationId xmlns:a16="http://schemas.microsoft.com/office/drawing/2014/main" id="{621473A2-00C0-4F15-71F4-483AF1657E7C}"/>
              </a:ext>
            </a:extLst>
          </p:cNvPr>
          <p:cNvSpPr>
            <a:spLocks noGrp="1"/>
          </p:cNvSpPr>
          <p:nvPr>
            <p:ph type="sldNum" sz="quarter" idx="12"/>
          </p:nvPr>
        </p:nvSpPr>
        <p:spPr/>
        <p:txBody>
          <a:bodyPr/>
          <a:lstStyle/>
          <a:p>
            <a:fld id="{330EA680-D336-4FF7-8B7A-9848BB0A1C32}" type="slidenum">
              <a:rPr lang="en-US" smtClean="0"/>
              <a:t>15</a:t>
            </a:fld>
            <a:endParaRPr lang="en-US"/>
          </a:p>
        </p:txBody>
      </p:sp>
    </p:spTree>
    <p:extLst>
      <p:ext uri="{BB962C8B-B14F-4D97-AF65-F5344CB8AC3E}">
        <p14:creationId xmlns:p14="http://schemas.microsoft.com/office/powerpoint/2010/main" val="3573917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CBFC5-7F82-798D-AE77-22B13C922F01}"/>
              </a:ext>
            </a:extLst>
          </p:cNvPr>
          <p:cNvSpPr>
            <a:spLocks noGrp="1"/>
          </p:cNvSpPr>
          <p:nvPr>
            <p:ph type="title"/>
          </p:nvPr>
        </p:nvSpPr>
        <p:spPr>
          <a:xfrm>
            <a:off x="596110" y="765375"/>
            <a:ext cx="4367249" cy="755518"/>
          </a:xfrm>
        </p:spPr>
        <p:txBody>
          <a:bodyPr>
            <a:normAutofit/>
          </a:bodyPr>
          <a:lstStyle/>
          <a:p>
            <a:r>
              <a:rPr lang="en-US" sz="3200" b="1" dirty="0">
                <a:solidFill>
                  <a:schemeClr val="accent3">
                    <a:lumMod val="75000"/>
                  </a:schemeClr>
                </a:solidFill>
                <a:latin typeface="Poppins"/>
                <a:cs typeface="Poppins"/>
              </a:rPr>
              <a:t>Infographic Guide</a:t>
            </a:r>
          </a:p>
        </p:txBody>
      </p:sp>
      <p:sp>
        <p:nvSpPr>
          <p:cNvPr id="3" name="Content Placeholder 2">
            <a:extLst>
              <a:ext uri="{FF2B5EF4-FFF2-40B4-BE49-F238E27FC236}">
                <a16:creationId xmlns:a16="http://schemas.microsoft.com/office/drawing/2014/main" id="{2E9CD216-8AD6-CBA8-5CAB-B5A1EA295EF5}"/>
              </a:ext>
            </a:extLst>
          </p:cNvPr>
          <p:cNvSpPr>
            <a:spLocks noGrp="1"/>
          </p:cNvSpPr>
          <p:nvPr>
            <p:ph idx="1"/>
          </p:nvPr>
        </p:nvSpPr>
        <p:spPr>
          <a:xfrm>
            <a:off x="594864" y="1722815"/>
            <a:ext cx="5429785" cy="4363896"/>
          </a:xfrm>
        </p:spPr>
        <p:txBody>
          <a:bodyPr vert="horz" lIns="91440" tIns="45720" rIns="91440" bIns="45720" rtlCol="0" anchor="t">
            <a:noAutofit/>
          </a:bodyPr>
          <a:lstStyle/>
          <a:p>
            <a:pPr marL="0" indent="0">
              <a:lnSpc>
                <a:spcPct val="150000"/>
              </a:lnSpc>
              <a:buNone/>
            </a:pPr>
            <a:r>
              <a:rPr lang="en-US" sz="1800" b="1" dirty="0">
                <a:solidFill>
                  <a:schemeClr val="accent5">
                    <a:lumMod val="75000"/>
                  </a:schemeClr>
                </a:solidFill>
                <a:latin typeface="Arial Nova"/>
                <a:ea typeface="+mn-lt"/>
                <a:cs typeface="+mn-lt"/>
              </a:rPr>
              <a:t>AIM: </a:t>
            </a:r>
            <a:r>
              <a:rPr lang="en-US" sz="1800" dirty="0">
                <a:solidFill>
                  <a:srgbClr val="000000"/>
                </a:solidFill>
                <a:latin typeface="Arial Nova"/>
                <a:ea typeface="+mn-lt"/>
                <a:cs typeface="+mn-lt"/>
              </a:rPr>
              <a:t>To</a:t>
            </a:r>
            <a:r>
              <a:rPr lang="en-US" sz="1800" dirty="0">
                <a:latin typeface="Arial Nova"/>
                <a:ea typeface="+mn-lt"/>
                <a:cs typeface="+mn-lt"/>
              </a:rPr>
              <a:t> provide present / future companions with the basics of Chord Signing, GarageBand, </a:t>
            </a:r>
            <a:r>
              <a:rPr lang="en-US" sz="1800" err="1">
                <a:latin typeface="Arial Nova"/>
                <a:ea typeface="+mn-lt"/>
                <a:cs typeface="+mn-lt"/>
              </a:rPr>
              <a:t>Chordify</a:t>
            </a:r>
            <a:r>
              <a:rPr lang="en-US" sz="1800" dirty="0">
                <a:latin typeface="Arial Nova"/>
                <a:ea typeface="+mn-lt"/>
                <a:cs typeface="+mn-lt"/>
              </a:rPr>
              <a:t>. Give ways in which they can support the I-Band members in this musical journey.</a:t>
            </a:r>
            <a:endParaRPr lang="en-US" sz="1800" dirty="0">
              <a:solidFill>
                <a:srgbClr val="78206E"/>
              </a:solidFill>
              <a:latin typeface="Arial Nova"/>
              <a:ea typeface="+mn-lt"/>
              <a:cs typeface="+mn-lt"/>
            </a:endParaRPr>
          </a:p>
          <a:p>
            <a:pPr marL="0" indent="0">
              <a:lnSpc>
                <a:spcPct val="150000"/>
              </a:lnSpc>
              <a:buNone/>
            </a:pPr>
            <a:r>
              <a:rPr lang="en-US" sz="1800" b="1" dirty="0">
                <a:solidFill>
                  <a:schemeClr val="accent5">
                    <a:lumMod val="75000"/>
                  </a:schemeClr>
                </a:solidFill>
                <a:latin typeface="Arial Nova"/>
                <a:ea typeface="+mn-lt"/>
                <a:cs typeface="+mn-lt"/>
              </a:rPr>
              <a:t>APPROACH: </a:t>
            </a:r>
            <a:r>
              <a:rPr lang="en-US" sz="1800" dirty="0">
                <a:solidFill>
                  <a:srgbClr val="000000"/>
                </a:solidFill>
                <a:latin typeface="Arial Nova"/>
                <a:ea typeface="+mn-lt"/>
                <a:cs typeface="+mn-lt"/>
              </a:rPr>
              <a:t>Inclusive</a:t>
            </a:r>
            <a:r>
              <a:rPr lang="en-US" sz="1800" dirty="0">
                <a:latin typeface="Arial Nova"/>
                <a:ea typeface="+mn-lt"/>
                <a:cs typeface="+mn-lt"/>
              </a:rPr>
              <a:t> Design Approach, Co-design with the I-Band members, facilitators, companions </a:t>
            </a:r>
            <a:br>
              <a:rPr lang="en-US" sz="1800" dirty="0">
                <a:latin typeface="Arial Nova"/>
                <a:ea typeface="+mn-lt"/>
                <a:cs typeface="+mn-lt"/>
              </a:rPr>
            </a:br>
            <a:r>
              <a:rPr lang="en-US" sz="1800" dirty="0">
                <a:latin typeface="Arial Nova"/>
                <a:ea typeface="+mn-lt"/>
                <a:cs typeface="+mn-lt"/>
              </a:rPr>
              <a:t>All participants are Co-designers</a:t>
            </a:r>
            <a:br>
              <a:rPr lang="en-US" sz="1800" dirty="0">
                <a:latin typeface="Arial Nova"/>
                <a:ea typeface="+mn-lt"/>
                <a:cs typeface="+mn-lt"/>
              </a:rPr>
            </a:br>
            <a:r>
              <a:rPr lang="en-US" sz="1800" b="1" dirty="0">
                <a:solidFill>
                  <a:schemeClr val="accent5">
                    <a:lumMod val="75000"/>
                  </a:schemeClr>
                </a:solidFill>
                <a:latin typeface="Arial Nova"/>
                <a:ea typeface="+mn-lt"/>
                <a:cs typeface="+mn-lt"/>
              </a:rPr>
              <a:t>METHODS: </a:t>
            </a:r>
            <a:r>
              <a:rPr lang="en-US" sz="1800" dirty="0">
                <a:solidFill>
                  <a:srgbClr val="000000"/>
                </a:solidFill>
                <a:latin typeface="Arial Nova"/>
                <a:ea typeface="+mn-lt"/>
                <a:cs typeface="+mn-lt"/>
              </a:rPr>
              <a:t>Observation</a:t>
            </a:r>
            <a:r>
              <a:rPr lang="en-US" sz="1800" dirty="0">
                <a:latin typeface="Arial Nova"/>
                <a:ea typeface="+mn-lt"/>
                <a:cs typeface="+mn-lt"/>
              </a:rPr>
              <a:t>, One-on-one Interviews </a:t>
            </a:r>
            <a:br>
              <a:rPr lang="en-US" sz="1800" dirty="0">
                <a:latin typeface="Arial Nova"/>
                <a:ea typeface="+mn-lt"/>
                <a:cs typeface="+mn-lt"/>
              </a:rPr>
            </a:br>
            <a:r>
              <a:rPr lang="en-US" sz="1800" dirty="0">
                <a:latin typeface="Arial Nova"/>
                <a:ea typeface="+mn-lt"/>
                <a:cs typeface="+mn-lt"/>
              </a:rPr>
              <a:t>Co-design sessions</a:t>
            </a:r>
            <a:endParaRPr lang="en-US" sz="1800">
              <a:latin typeface="Arial Nova"/>
            </a:endParaRPr>
          </a:p>
        </p:txBody>
      </p:sp>
      <p:pic>
        <p:nvPicPr>
          <p:cNvPr id="5" name="Picture 4" descr="The image is a sketch of two kinds of Infographic Guides. The left most is a printed version of the infographic while the right hand side has a digital version. ">
            <a:extLst>
              <a:ext uri="{FF2B5EF4-FFF2-40B4-BE49-F238E27FC236}">
                <a16:creationId xmlns:a16="http://schemas.microsoft.com/office/drawing/2014/main" id="{870790FB-FDF6-5D2F-4202-DD73DE2DA1B2}"/>
              </a:ext>
            </a:extLst>
          </p:cNvPr>
          <p:cNvPicPr>
            <a:picLocks noChangeAspect="1"/>
          </p:cNvPicPr>
          <p:nvPr/>
        </p:nvPicPr>
        <p:blipFill rotWithShape="1">
          <a:blip r:embed="rId2"/>
          <a:srcRect l="5901" t="6930" r="7010" b="9080"/>
          <a:stretch/>
        </p:blipFill>
        <p:spPr>
          <a:xfrm>
            <a:off x="6290317" y="1973990"/>
            <a:ext cx="4999743" cy="3417925"/>
          </a:xfrm>
          <a:prstGeom prst="rect">
            <a:avLst/>
          </a:prstGeom>
          <a:ln>
            <a:noFill/>
          </a:ln>
        </p:spPr>
      </p:pic>
      <p:sp>
        <p:nvSpPr>
          <p:cNvPr id="6" name="TextBox 5">
            <a:extLst>
              <a:ext uri="{FF2B5EF4-FFF2-40B4-BE49-F238E27FC236}">
                <a16:creationId xmlns:a16="http://schemas.microsoft.com/office/drawing/2014/main" id="{586F9CC1-DF49-6221-1A3E-B238AF6FA5A0}"/>
              </a:ext>
            </a:extLst>
          </p:cNvPr>
          <p:cNvSpPr txBox="1"/>
          <p:nvPr/>
        </p:nvSpPr>
        <p:spPr>
          <a:xfrm>
            <a:off x="6259043" y="5556369"/>
            <a:ext cx="536076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Sketch of the infographic in print and digital </a:t>
            </a:r>
            <a:r>
              <a:rPr lang="en-US"/>
              <a:t>format. </a:t>
            </a:r>
          </a:p>
        </p:txBody>
      </p:sp>
      <p:sp>
        <p:nvSpPr>
          <p:cNvPr id="4" name="Slide Number Placeholder 3">
            <a:extLst>
              <a:ext uri="{FF2B5EF4-FFF2-40B4-BE49-F238E27FC236}">
                <a16:creationId xmlns:a16="http://schemas.microsoft.com/office/drawing/2014/main" id="{5DF4B8B4-D46D-D8E7-17F9-3FC88EB1AED9}"/>
              </a:ext>
            </a:extLst>
          </p:cNvPr>
          <p:cNvSpPr>
            <a:spLocks noGrp="1"/>
          </p:cNvSpPr>
          <p:nvPr>
            <p:ph type="sldNum" sz="quarter" idx="12"/>
          </p:nvPr>
        </p:nvSpPr>
        <p:spPr/>
        <p:txBody>
          <a:bodyPr/>
          <a:lstStyle/>
          <a:p>
            <a:fld id="{330EA680-D336-4FF7-8B7A-9848BB0A1C32}" type="slidenum">
              <a:rPr lang="en-US" smtClean="0"/>
              <a:t>16</a:t>
            </a:fld>
            <a:endParaRPr lang="en-US"/>
          </a:p>
        </p:txBody>
      </p:sp>
    </p:spTree>
    <p:extLst>
      <p:ext uri="{BB962C8B-B14F-4D97-AF65-F5344CB8AC3E}">
        <p14:creationId xmlns:p14="http://schemas.microsoft.com/office/powerpoint/2010/main" val="172224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3E14-9C2A-2BB1-5562-EACDDAF0DEB3}"/>
              </a:ext>
            </a:extLst>
          </p:cNvPr>
          <p:cNvSpPr>
            <a:spLocks noGrp="1"/>
          </p:cNvSpPr>
          <p:nvPr>
            <p:ph type="title"/>
          </p:nvPr>
        </p:nvSpPr>
        <p:spPr>
          <a:xfrm>
            <a:off x="599711" y="732460"/>
            <a:ext cx="10515600" cy="581014"/>
          </a:xfrm>
        </p:spPr>
        <p:txBody>
          <a:bodyPr>
            <a:normAutofit fontScale="90000"/>
          </a:bodyPr>
          <a:lstStyle/>
          <a:p>
            <a:r>
              <a:rPr lang="en-US" sz="3600" b="1" dirty="0">
                <a:solidFill>
                  <a:schemeClr val="accent3">
                    <a:lumMod val="75000"/>
                  </a:schemeClr>
                </a:solidFill>
                <a:latin typeface="Poppins"/>
                <a:cs typeface="Poppins"/>
              </a:rPr>
              <a:t>Design Process</a:t>
            </a:r>
          </a:p>
        </p:txBody>
      </p:sp>
      <p:sp>
        <p:nvSpPr>
          <p:cNvPr id="3" name="Content Placeholder 2">
            <a:extLst>
              <a:ext uri="{FF2B5EF4-FFF2-40B4-BE49-F238E27FC236}">
                <a16:creationId xmlns:a16="http://schemas.microsoft.com/office/drawing/2014/main" id="{24C32A88-AF03-88C2-C2DF-73759FA363E0}"/>
              </a:ext>
            </a:extLst>
          </p:cNvPr>
          <p:cNvSpPr>
            <a:spLocks noGrp="1"/>
          </p:cNvSpPr>
          <p:nvPr>
            <p:ph idx="1"/>
          </p:nvPr>
        </p:nvSpPr>
        <p:spPr>
          <a:xfrm>
            <a:off x="599711" y="1712198"/>
            <a:ext cx="5802639" cy="1849942"/>
          </a:xfrm>
        </p:spPr>
        <p:txBody>
          <a:bodyPr vert="horz" lIns="91440" tIns="45720" rIns="91440" bIns="45720" rtlCol="0" anchor="t">
            <a:normAutofit/>
          </a:bodyPr>
          <a:lstStyle/>
          <a:p>
            <a:pPr marL="0" indent="0">
              <a:buNone/>
            </a:pPr>
            <a:r>
              <a:rPr lang="en-US" b="1">
                <a:solidFill>
                  <a:schemeClr val="accent5">
                    <a:lumMod val="75000"/>
                  </a:schemeClr>
                </a:solidFill>
              </a:rPr>
              <a:t>Iconography</a:t>
            </a:r>
            <a:endParaRPr lang="en-US">
              <a:solidFill>
                <a:schemeClr val="accent5">
                  <a:lumMod val="75000"/>
                </a:schemeClr>
              </a:solidFill>
            </a:endParaRPr>
          </a:p>
          <a:p>
            <a:pPr marL="457200" indent="-457200"/>
            <a:r>
              <a:rPr lang="en-US" sz="2000">
                <a:ea typeface="+mn-lt"/>
                <a:cs typeface="+mn-lt"/>
              </a:rPr>
              <a:t>I-Band Members - Play music</a:t>
            </a:r>
          </a:p>
          <a:p>
            <a:pPr marL="457200" indent="-457200"/>
            <a:r>
              <a:rPr lang="en-US" sz="2000">
                <a:ea typeface="+mn-lt"/>
                <a:cs typeface="+mn-lt"/>
              </a:rPr>
              <a:t>Facilitators - conduct every I-Band session </a:t>
            </a:r>
          </a:p>
          <a:p>
            <a:pPr marL="457200" indent="-457200"/>
            <a:r>
              <a:rPr lang="en-US" sz="2000">
                <a:ea typeface="+mn-lt"/>
                <a:cs typeface="+mn-lt"/>
              </a:rPr>
              <a:t>Companions - support I-band members </a:t>
            </a:r>
            <a:endParaRPr lang="en-US" sz="2000"/>
          </a:p>
        </p:txBody>
      </p:sp>
      <p:pic>
        <p:nvPicPr>
          <p:cNvPr id="5" name="Picture 4" descr="The image shows two icons. The left one is a Universal Icon used for persons with disabilities, it is the icon with a person sitting on a wheelchair. &#10;The right one is an icon representing a person with cerebral palsy, sitting on a wheelchair.">
            <a:extLst>
              <a:ext uri="{FF2B5EF4-FFF2-40B4-BE49-F238E27FC236}">
                <a16:creationId xmlns:a16="http://schemas.microsoft.com/office/drawing/2014/main" id="{1157E29F-7050-BD6A-DE8A-F2E3382A3D3A}"/>
              </a:ext>
            </a:extLst>
          </p:cNvPr>
          <p:cNvPicPr>
            <a:picLocks noChangeAspect="1"/>
          </p:cNvPicPr>
          <p:nvPr/>
        </p:nvPicPr>
        <p:blipFill>
          <a:blip r:embed="rId2"/>
          <a:stretch>
            <a:fillRect/>
          </a:stretch>
        </p:blipFill>
        <p:spPr>
          <a:xfrm>
            <a:off x="218649" y="3587878"/>
            <a:ext cx="6096000" cy="2221759"/>
          </a:xfrm>
          <a:prstGeom prst="rect">
            <a:avLst/>
          </a:prstGeom>
          <a:ln>
            <a:noFill/>
          </a:ln>
        </p:spPr>
      </p:pic>
      <p:pic>
        <p:nvPicPr>
          <p:cNvPr id="9" name="Picture 8">
            <a:extLst>
              <a:ext uri="{FF2B5EF4-FFF2-40B4-BE49-F238E27FC236}">
                <a16:creationId xmlns:a16="http://schemas.microsoft.com/office/drawing/2014/main" id="{19166B84-BB7A-A72F-28DD-9809CB44B09C}"/>
              </a:ext>
              <a:ext uri="{C183D7F6-B498-43B3-948B-1728B52AA6E4}">
                <adec:decorative xmlns:adec="http://schemas.microsoft.com/office/drawing/2017/decorative" val="1"/>
              </a:ext>
            </a:extLst>
          </p:cNvPr>
          <p:cNvPicPr>
            <a:picLocks noChangeAspect="1"/>
          </p:cNvPicPr>
          <p:nvPr/>
        </p:nvPicPr>
        <p:blipFill rotWithShape="1">
          <a:blip r:embed="rId2"/>
          <a:srcRect t="11444" b="-186"/>
          <a:stretch/>
        </p:blipFill>
        <p:spPr>
          <a:xfrm>
            <a:off x="381934" y="3714878"/>
            <a:ext cx="6096000" cy="1971631"/>
          </a:xfrm>
          <a:prstGeom prst="rect">
            <a:avLst/>
          </a:prstGeom>
          <a:ln>
            <a:noFill/>
          </a:ln>
        </p:spPr>
      </p:pic>
      <p:sp>
        <p:nvSpPr>
          <p:cNvPr id="7" name="TextBox 6">
            <a:extLst>
              <a:ext uri="{FF2B5EF4-FFF2-40B4-BE49-F238E27FC236}">
                <a16:creationId xmlns:a16="http://schemas.microsoft.com/office/drawing/2014/main" id="{14BA4CC8-F595-AFD4-D737-F61CCC4C14B1}"/>
              </a:ext>
            </a:extLst>
          </p:cNvPr>
          <p:cNvSpPr txBox="1"/>
          <p:nvPr/>
        </p:nvSpPr>
        <p:spPr>
          <a:xfrm>
            <a:off x="597898" y="5814331"/>
            <a:ext cx="31228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Universal Icon for Persons with Disabilities.</a:t>
            </a:r>
          </a:p>
        </p:txBody>
      </p:sp>
      <p:sp>
        <p:nvSpPr>
          <p:cNvPr id="10" name="TextBox 9">
            <a:extLst>
              <a:ext uri="{FF2B5EF4-FFF2-40B4-BE49-F238E27FC236}">
                <a16:creationId xmlns:a16="http://schemas.microsoft.com/office/drawing/2014/main" id="{6B0A56B0-5644-D677-0BCC-7DBBD9784106}"/>
              </a:ext>
            </a:extLst>
          </p:cNvPr>
          <p:cNvSpPr txBox="1"/>
          <p:nvPr/>
        </p:nvSpPr>
        <p:spPr>
          <a:xfrm>
            <a:off x="3839421" y="5814012"/>
            <a:ext cx="30964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 Icon representing persons with Cerebral Palsy.</a:t>
            </a:r>
          </a:p>
        </p:txBody>
      </p:sp>
      <p:sp>
        <p:nvSpPr>
          <p:cNvPr id="8" name="TextBox 7">
            <a:extLst>
              <a:ext uri="{FF2B5EF4-FFF2-40B4-BE49-F238E27FC236}">
                <a16:creationId xmlns:a16="http://schemas.microsoft.com/office/drawing/2014/main" id="{3188036E-C79C-82A5-B129-FA40C577AC28}"/>
              </a:ext>
            </a:extLst>
          </p:cNvPr>
          <p:cNvSpPr txBox="1"/>
          <p:nvPr/>
        </p:nvSpPr>
        <p:spPr>
          <a:xfrm>
            <a:off x="7663574" y="855033"/>
            <a:ext cx="39646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Icon Set Inspired from Musical Notes</a:t>
            </a:r>
          </a:p>
        </p:txBody>
      </p:sp>
      <p:pic>
        <p:nvPicPr>
          <p:cNvPr id="6" name="Picture 5" descr="Image of various musical notes. The music notes are taken as an inspiration to make iconography that represents various groups of members within the I-Band. ">
            <a:extLst>
              <a:ext uri="{FF2B5EF4-FFF2-40B4-BE49-F238E27FC236}">
                <a16:creationId xmlns:a16="http://schemas.microsoft.com/office/drawing/2014/main" id="{E7E6F4F8-BD61-9F4E-3DD1-4C850C562058}"/>
              </a:ext>
            </a:extLst>
          </p:cNvPr>
          <p:cNvPicPr>
            <a:picLocks noChangeAspect="1"/>
          </p:cNvPicPr>
          <p:nvPr/>
        </p:nvPicPr>
        <p:blipFill>
          <a:blip r:embed="rId3"/>
          <a:stretch>
            <a:fillRect/>
          </a:stretch>
        </p:blipFill>
        <p:spPr>
          <a:xfrm>
            <a:off x="7573294" y="1500209"/>
            <a:ext cx="3877326" cy="4155517"/>
          </a:xfrm>
          <a:prstGeom prst="rect">
            <a:avLst/>
          </a:prstGeom>
          <a:ln>
            <a:noFill/>
          </a:ln>
        </p:spPr>
      </p:pic>
      <p:sp>
        <p:nvSpPr>
          <p:cNvPr id="4" name="Slide Number Placeholder 3">
            <a:extLst>
              <a:ext uri="{FF2B5EF4-FFF2-40B4-BE49-F238E27FC236}">
                <a16:creationId xmlns:a16="http://schemas.microsoft.com/office/drawing/2014/main" id="{1D8F37A4-EE79-F639-5C53-7D86A625895B}"/>
              </a:ext>
            </a:extLst>
          </p:cNvPr>
          <p:cNvSpPr>
            <a:spLocks noGrp="1"/>
          </p:cNvSpPr>
          <p:nvPr>
            <p:ph type="sldNum" sz="quarter" idx="12"/>
          </p:nvPr>
        </p:nvSpPr>
        <p:spPr/>
        <p:txBody>
          <a:bodyPr/>
          <a:lstStyle/>
          <a:p>
            <a:fld id="{330EA680-D336-4FF7-8B7A-9848BB0A1C32}" type="slidenum">
              <a:rPr lang="en-US" smtClean="0"/>
              <a:t>17</a:t>
            </a:fld>
            <a:endParaRPr lang="en-US"/>
          </a:p>
        </p:txBody>
      </p:sp>
      <p:sp>
        <p:nvSpPr>
          <p:cNvPr id="12" name="Rectangle 11">
            <a:extLst>
              <a:ext uri="{FF2B5EF4-FFF2-40B4-BE49-F238E27FC236}">
                <a16:creationId xmlns:a16="http://schemas.microsoft.com/office/drawing/2014/main" id="{EB004584-65C4-9F99-41EC-1245302E81DE}"/>
              </a:ext>
              <a:ext uri="{C183D7F6-B498-43B3-948B-1728B52AA6E4}">
                <adec:decorative xmlns:adec="http://schemas.microsoft.com/office/drawing/2017/decorative" val="1"/>
              </a:ext>
            </a:extLst>
          </p:cNvPr>
          <p:cNvSpPr/>
          <p:nvPr/>
        </p:nvSpPr>
        <p:spPr>
          <a:xfrm>
            <a:off x="7201473" y="1041695"/>
            <a:ext cx="19664" cy="476864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3660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DE4A7-25C3-DB9C-733B-D04358F93F42}"/>
              </a:ext>
            </a:extLst>
          </p:cNvPr>
          <p:cNvSpPr>
            <a:spLocks noGrp="1"/>
          </p:cNvSpPr>
          <p:nvPr>
            <p:ph type="title" idx="4294967295"/>
          </p:nvPr>
        </p:nvSpPr>
        <p:spPr>
          <a:xfrm>
            <a:off x="462116" y="763588"/>
            <a:ext cx="10515600" cy="360362"/>
          </a:xfrm>
        </p:spPr>
        <p:txBody>
          <a:bodyPr>
            <a:normAutofit fontScale="90000"/>
          </a:bodyPr>
          <a:lstStyle/>
          <a:p>
            <a:r>
              <a:rPr lang="en-US" sz="2400"/>
              <a:t>In process sketches</a:t>
            </a:r>
            <a:br>
              <a:rPr lang="en-US" sz="3600"/>
            </a:br>
            <a:endParaRPr lang="en-US" sz="3600"/>
          </a:p>
        </p:txBody>
      </p:sp>
      <p:pic>
        <p:nvPicPr>
          <p:cNvPr id="2" name="Picture 1" descr="This image shows the design process of Iconography. It shows various ways in which musical notes are used to design icons for every I-Band group. ">
            <a:extLst>
              <a:ext uri="{FF2B5EF4-FFF2-40B4-BE49-F238E27FC236}">
                <a16:creationId xmlns:a16="http://schemas.microsoft.com/office/drawing/2014/main" id="{73C4D11E-8980-00FA-8003-543691DD9C70}"/>
              </a:ext>
            </a:extLst>
          </p:cNvPr>
          <p:cNvPicPr>
            <a:picLocks noChangeAspect="1"/>
          </p:cNvPicPr>
          <p:nvPr/>
        </p:nvPicPr>
        <p:blipFill rotWithShape="1">
          <a:blip r:embed="rId2"/>
          <a:srcRect l="7659" t="6235" r="27462" b="4512"/>
          <a:stretch/>
        </p:blipFill>
        <p:spPr>
          <a:xfrm rot="5400000">
            <a:off x="2795283" y="-1219379"/>
            <a:ext cx="5186114" cy="9515722"/>
          </a:xfrm>
          <a:prstGeom prst="rect">
            <a:avLst/>
          </a:prstGeom>
        </p:spPr>
      </p:pic>
      <p:sp>
        <p:nvSpPr>
          <p:cNvPr id="5" name="Slide Number Placeholder 4">
            <a:extLst>
              <a:ext uri="{FF2B5EF4-FFF2-40B4-BE49-F238E27FC236}">
                <a16:creationId xmlns:a16="http://schemas.microsoft.com/office/drawing/2014/main" id="{894E13F1-BC9C-5CD3-34E9-C3E2DD1FD6C5}"/>
              </a:ext>
            </a:extLst>
          </p:cNvPr>
          <p:cNvSpPr>
            <a:spLocks noGrp="1"/>
          </p:cNvSpPr>
          <p:nvPr>
            <p:ph type="sldNum" sz="quarter" idx="12"/>
          </p:nvPr>
        </p:nvSpPr>
        <p:spPr/>
        <p:txBody>
          <a:bodyPr/>
          <a:lstStyle/>
          <a:p>
            <a:fld id="{330EA680-D336-4FF7-8B7A-9848BB0A1C32}" type="slidenum">
              <a:rPr lang="en-US" smtClean="0"/>
              <a:t>18</a:t>
            </a:fld>
            <a:endParaRPr lang="en-US"/>
          </a:p>
        </p:txBody>
      </p:sp>
    </p:spTree>
    <p:extLst>
      <p:ext uri="{BB962C8B-B14F-4D97-AF65-F5344CB8AC3E}">
        <p14:creationId xmlns:p14="http://schemas.microsoft.com/office/powerpoint/2010/main" val="2904281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DF2E-1DE4-0226-70EE-DC648BCC1D66}"/>
              </a:ext>
            </a:extLst>
          </p:cNvPr>
          <p:cNvSpPr>
            <a:spLocks noGrp="1"/>
          </p:cNvSpPr>
          <p:nvPr>
            <p:ph type="title"/>
          </p:nvPr>
        </p:nvSpPr>
        <p:spPr>
          <a:xfrm>
            <a:off x="664972" y="879968"/>
            <a:ext cx="5786547" cy="522846"/>
          </a:xfrm>
        </p:spPr>
        <p:txBody>
          <a:bodyPr/>
          <a:lstStyle/>
          <a:p>
            <a:r>
              <a:rPr lang="en-US" sz="2800" b="1">
                <a:solidFill>
                  <a:schemeClr val="accent3">
                    <a:lumMod val="75000"/>
                  </a:schemeClr>
                </a:solidFill>
                <a:latin typeface="Poppins"/>
                <a:cs typeface="Poppins"/>
              </a:rPr>
              <a:t>Digital Renders and </a:t>
            </a:r>
            <a:r>
              <a:rPr lang="en-GB" sz="2800" b="1">
                <a:solidFill>
                  <a:schemeClr val="accent3">
                    <a:lumMod val="75000"/>
                  </a:schemeClr>
                </a:solidFill>
                <a:latin typeface="Poppins"/>
                <a:cs typeface="Poppins"/>
              </a:rPr>
              <a:t>Colours</a:t>
            </a:r>
          </a:p>
        </p:txBody>
      </p:sp>
      <p:pic>
        <p:nvPicPr>
          <p:cNvPr id="5" name="Picture 4" descr="The image is a digital render of the icons designed for each group of the I-Band. The icons on top show how increasing the tail of a musical note, retains its characteristics. Three icons at the bottom, starting from the left to right represent- I-Band members, icon for Companions and Icon for Facilitators. ">
            <a:extLst>
              <a:ext uri="{FF2B5EF4-FFF2-40B4-BE49-F238E27FC236}">
                <a16:creationId xmlns:a16="http://schemas.microsoft.com/office/drawing/2014/main" id="{48FC7BDC-786E-5665-8392-7FEA2EBD6548}"/>
              </a:ext>
            </a:extLst>
          </p:cNvPr>
          <p:cNvPicPr>
            <a:picLocks noChangeAspect="1"/>
          </p:cNvPicPr>
          <p:nvPr/>
        </p:nvPicPr>
        <p:blipFill>
          <a:blip r:embed="rId2"/>
          <a:stretch>
            <a:fillRect/>
          </a:stretch>
        </p:blipFill>
        <p:spPr>
          <a:xfrm>
            <a:off x="668290" y="1713675"/>
            <a:ext cx="5462598" cy="4114800"/>
          </a:xfrm>
          <a:prstGeom prst="rect">
            <a:avLst/>
          </a:prstGeom>
          <a:ln>
            <a:noFill/>
          </a:ln>
        </p:spPr>
      </p:pic>
      <p:sp>
        <p:nvSpPr>
          <p:cNvPr id="7" name="TextBox 6">
            <a:extLst>
              <a:ext uri="{FF2B5EF4-FFF2-40B4-BE49-F238E27FC236}">
                <a16:creationId xmlns:a16="http://schemas.microsoft.com/office/drawing/2014/main" id="{703E1035-6C6F-502D-32C1-F6DDC173C3F4}"/>
              </a:ext>
            </a:extLst>
          </p:cNvPr>
          <p:cNvSpPr txBox="1"/>
          <p:nvPr/>
        </p:nvSpPr>
        <p:spPr>
          <a:xfrm>
            <a:off x="821543" y="5963381"/>
            <a:ext cx="53913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Icon for : I-Band Member, Companion and Facilitator</a:t>
            </a:r>
          </a:p>
        </p:txBody>
      </p:sp>
      <p:sp>
        <p:nvSpPr>
          <p:cNvPr id="4" name="TextBox 3">
            <a:extLst>
              <a:ext uri="{FF2B5EF4-FFF2-40B4-BE49-F238E27FC236}">
                <a16:creationId xmlns:a16="http://schemas.microsoft.com/office/drawing/2014/main" id="{3105E844-28E0-4199-08E6-4D62274E2D26}"/>
              </a:ext>
            </a:extLst>
          </p:cNvPr>
          <p:cNvSpPr txBox="1"/>
          <p:nvPr/>
        </p:nvSpPr>
        <p:spPr>
          <a:xfrm>
            <a:off x="6768570" y="1400288"/>
            <a:ext cx="476759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accent3">
                    <a:lumMod val="75000"/>
                  </a:schemeClr>
                </a:solidFill>
                <a:ea typeface="+mn-lt"/>
                <a:cs typeface="+mn-lt"/>
              </a:rPr>
              <a:t>Choice of </a:t>
            </a:r>
            <a:r>
              <a:rPr lang="en-GB">
                <a:solidFill>
                  <a:schemeClr val="accent3">
                    <a:lumMod val="75000"/>
                  </a:schemeClr>
                </a:solidFill>
                <a:ea typeface="+mn-lt"/>
                <a:cs typeface="+mn-lt"/>
              </a:rPr>
              <a:t>Colour</a:t>
            </a:r>
            <a:r>
              <a:rPr lang="en-US">
                <a:solidFill>
                  <a:schemeClr val="accent3">
                    <a:lumMod val="75000"/>
                  </a:schemeClr>
                </a:solidFill>
                <a:ea typeface="+mn-lt"/>
                <a:cs typeface="+mn-lt"/>
              </a:rPr>
              <a:t> Palette :</a:t>
            </a:r>
            <a:br>
              <a:rPr lang="en-US">
                <a:ea typeface="+mn-lt"/>
                <a:cs typeface="+mn-lt"/>
              </a:rPr>
            </a:br>
            <a:br>
              <a:rPr lang="en-US">
                <a:ea typeface="+mn-lt"/>
                <a:cs typeface="+mn-lt"/>
              </a:rPr>
            </a:br>
            <a:r>
              <a:rPr lang="en-US">
                <a:ea typeface="+mn-lt"/>
                <a:cs typeface="+mn-lt"/>
              </a:rPr>
              <a:t>Some individuals may be more sensitive to </a:t>
            </a:r>
            <a:r>
              <a:rPr lang="en-US" err="1">
                <a:ea typeface="+mn-lt"/>
                <a:cs typeface="+mn-lt"/>
              </a:rPr>
              <a:t>colour</a:t>
            </a:r>
            <a:r>
              <a:rPr lang="en-US">
                <a:ea typeface="+mn-lt"/>
                <a:cs typeface="+mn-lt"/>
              </a:rPr>
              <a:t>. This is because they have increased sensory </a:t>
            </a:r>
            <a:r>
              <a:rPr lang="en-GB">
                <a:ea typeface="+mn-lt"/>
                <a:cs typeface="+mn-lt"/>
              </a:rPr>
              <a:t>responses</a:t>
            </a:r>
            <a:r>
              <a:rPr lang="en-US">
                <a:ea typeface="+mn-lt"/>
                <a:cs typeface="+mn-lt"/>
              </a:rPr>
              <a:t>, stronger visual processing abilities and differentiated cognition pathways.</a:t>
            </a:r>
          </a:p>
        </p:txBody>
      </p:sp>
      <p:pic>
        <p:nvPicPr>
          <p:cNvPr id="6" name="Picture 5" descr="The image is a colour palette co-designed with Christine to use in this project. Each colour has the hex value mentioned. ">
            <a:extLst>
              <a:ext uri="{FF2B5EF4-FFF2-40B4-BE49-F238E27FC236}">
                <a16:creationId xmlns:a16="http://schemas.microsoft.com/office/drawing/2014/main" id="{B280C41A-4620-EB36-C4EC-5BCA3C867ACD}"/>
              </a:ext>
            </a:extLst>
          </p:cNvPr>
          <p:cNvPicPr>
            <a:picLocks noChangeAspect="1"/>
          </p:cNvPicPr>
          <p:nvPr/>
        </p:nvPicPr>
        <p:blipFill>
          <a:blip r:embed="rId3"/>
          <a:stretch>
            <a:fillRect/>
          </a:stretch>
        </p:blipFill>
        <p:spPr>
          <a:xfrm>
            <a:off x="6656493" y="3258615"/>
            <a:ext cx="3522933" cy="2457753"/>
          </a:xfrm>
          <a:prstGeom prst="rect">
            <a:avLst/>
          </a:prstGeom>
          <a:ln>
            <a:noFill/>
          </a:ln>
        </p:spPr>
      </p:pic>
      <p:sp>
        <p:nvSpPr>
          <p:cNvPr id="3" name="Slide Number Placeholder 2">
            <a:extLst>
              <a:ext uri="{FF2B5EF4-FFF2-40B4-BE49-F238E27FC236}">
                <a16:creationId xmlns:a16="http://schemas.microsoft.com/office/drawing/2014/main" id="{CB95F33C-E91B-23F3-14DB-3CD75E136FCD}"/>
              </a:ext>
            </a:extLst>
          </p:cNvPr>
          <p:cNvSpPr>
            <a:spLocks noGrp="1"/>
          </p:cNvSpPr>
          <p:nvPr>
            <p:ph type="sldNum" sz="quarter" idx="12"/>
          </p:nvPr>
        </p:nvSpPr>
        <p:spPr/>
        <p:txBody>
          <a:bodyPr/>
          <a:lstStyle/>
          <a:p>
            <a:fld id="{330EA680-D336-4FF7-8B7A-9848BB0A1C32}" type="slidenum">
              <a:rPr lang="en-US" smtClean="0"/>
              <a:t>19</a:t>
            </a:fld>
            <a:endParaRPr lang="en-US"/>
          </a:p>
        </p:txBody>
      </p:sp>
    </p:spTree>
    <p:extLst>
      <p:ext uri="{BB962C8B-B14F-4D97-AF65-F5344CB8AC3E}">
        <p14:creationId xmlns:p14="http://schemas.microsoft.com/office/powerpoint/2010/main" val="3917947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D8ECB-6DD2-4479-6189-6A0DE5F0238D}"/>
              </a:ext>
            </a:extLst>
          </p:cNvPr>
          <p:cNvSpPr>
            <a:spLocks noGrp="1"/>
          </p:cNvSpPr>
          <p:nvPr>
            <p:ph type="title"/>
          </p:nvPr>
        </p:nvSpPr>
        <p:spPr>
          <a:xfrm>
            <a:off x="500826" y="498911"/>
            <a:ext cx="10515600" cy="1325563"/>
          </a:xfrm>
        </p:spPr>
        <p:txBody>
          <a:bodyPr>
            <a:normAutofit/>
          </a:bodyPr>
          <a:lstStyle/>
          <a:p>
            <a:r>
              <a:rPr lang="en-US" sz="3200" b="1">
                <a:solidFill>
                  <a:schemeClr val="accent3">
                    <a:lumMod val="75000"/>
                  </a:schemeClr>
                </a:solidFill>
                <a:latin typeface="Poppins"/>
                <a:cs typeface="Poppins"/>
              </a:rPr>
              <a:t>Simplifying Process</a:t>
            </a:r>
          </a:p>
        </p:txBody>
      </p:sp>
      <p:sp>
        <p:nvSpPr>
          <p:cNvPr id="3" name="Content Placeholder 2">
            <a:extLst>
              <a:ext uri="{FF2B5EF4-FFF2-40B4-BE49-F238E27FC236}">
                <a16:creationId xmlns:a16="http://schemas.microsoft.com/office/drawing/2014/main" id="{4AA6C67C-FAB1-7CAF-8423-6DC89D57C841}"/>
              </a:ext>
            </a:extLst>
          </p:cNvPr>
          <p:cNvSpPr>
            <a:spLocks noGrp="1"/>
          </p:cNvSpPr>
          <p:nvPr>
            <p:ph idx="1"/>
          </p:nvPr>
        </p:nvSpPr>
        <p:spPr>
          <a:xfrm>
            <a:off x="599711" y="1825625"/>
            <a:ext cx="5260259" cy="1303338"/>
          </a:xfrm>
        </p:spPr>
        <p:txBody>
          <a:bodyPr vert="horz" lIns="91440" tIns="45720" rIns="91440" bIns="45720" rtlCol="0" anchor="t">
            <a:normAutofit/>
          </a:bodyPr>
          <a:lstStyle/>
          <a:p>
            <a:pPr marL="0" indent="0">
              <a:buNone/>
            </a:pPr>
            <a:r>
              <a:rPr lang="en-US" sz="2400">
                <a:latin typeface="Arial Nova"/>
                <a:ea typeface="+mn-lt"/>
                <a:cs typeface="+mn-lt"/>
              </a:rPr>
              <a:t>Setting a virtual musical instrument </a:t>
            </a:r>
            <a:br>
              <a:rPr lang="en-US" sz="2400">
                <a:latin typeface="Arial Nova"/>
                <a:ea typeface="+mn-lt"/>
                <a:cs typeface="+mn-lt"/>
              </a:rPr>
            </a:br>
            <a:r>
              <a:rPr lang="en-US" sz="2400">
                <a:latin typeface="Arial Nova"/>
                <a:ea typeface="+mn-lt"/>
                <a:cs typeface="+mn-lt"/>
              </a:rPr>
              <a:t>(Grand Piano) on GarageBand</a:t>
            </a:r>
            <a:endParaRPr lang="en-US" sz="2400">
              <a:latin typeface="Arial Nova"/>
            </a:endParaRPr>
          </a:p>
        </p:txBody>
      </p:sp>
      <p:pic>
        <p:nvPicPr>
          <p:cNvPr id="6" name="Picture 5" descr="The image is a chart. It shows steps of a simplified process of selecting a virtual musical instrument on GarageBand. ">
            <a:extLst>
              <a:ext uri="{FF2B5EF4-FFF2-40B4-BE49-F238E27FC236}">
                <a16:creationId xmlns:a16="http://schemas.microsoft.com/office/drawing/2014/main" id="{3073F07D-D405-ED4D-5E69-46BFC149A24E}"/>
              </a:ext>
            </a:extLst>
          </p:cNvPr>
          <p:cNvPicPr>
            <a:picLocks noChangeAspect="1"/>
          </p:cNvPicPr>
          <p:nvPr/>
        </p:nvPicPr>
        <p:blipFill>
          <a:blip r:embed="rId2"/>
          <a:stretch>
            <a:fillRect/>
          </a:stretch>
        </p:blipFill>
        <p:spPr>
          <a:xfrm>
            <a:off x="6341048" y="1281094"/>
            <a:ext cx="4676464" cy="4114800"/>
          </a:xfrm>
          <a:prstGeom prst="rect">
            <a:avLst/>
          </a:prstGeom>
          <a:ln>
            <a:noFill/>
          </a:ln>
        </p:spPr>
      </p:pic>
      <p:sp>
        <p:nvSpPr>
          <p:cNvPr id="4" name="Slide Number Placeholder 3">
            <a:extLst>
              <a:ext uri="{FF2B5EF4-FFF2-40B4-BE49-F238E27FC236}">
                <a16:creationId xmlns:a16="http://schemas.microsoft.com/office/drawing/2014/main" id="{7AA4DE4D-8B00-D561-9C76-56105F7009EE}"/>
              </a:ext>
            </a:extLst>
          </p:cNvPr>
          <p:cNvSpPr>
            <a:spLocks noGrp="1"/>
          </p:cNvSpPr>
          <p:nvPr>
            <p:ph type="sldNum" sz="quarter" idx="12"/>
          </p:nvPr>
        </p:nvSpPr>
        <p:spPr/>
        <p:txBody>
          <a:bodyPr/>
          <a:lstStyle/>
          <a:p>
            <a:fld id="{330EA680-D336-4FF7-8B7A-9848BB0A1C32}" type="slidenum">
              <a:rPr lang="en-US" smtClean="0"/>
              <a:t>20</a:t>
            </a:fld>
            <a:endParaRPr lang="en-US"/>
          </a:p>
        </p:txBody>
      </p:sp>
    </p:spTree>
    <p:extLst>
      <p:ext uri="{BB962C8B-B14F-4D97-AF65-F5344CB8AC3E}">
        <p14:creationId xmlns:p14="http://schemas.microsoft.com/office/powerpoint/2010/main" val="1593859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A030C-740A-C3F2-C7E8-F216141155D7}"/>
              </a:ext>
            </a:extLst>
          </p:cNvPr>
          <p:cNvSpPr>
            <a:spLocks noGrp="1"/>
          </p:cNvSpPr>
          <p:nvPr>
            <p:ph type="title"/>
          </p:nvPr>
        </p:nvSpPr>
        <p:spPr>
          <a:xfrm>
            <a:off x="810986" y="365125"/>
            <a:ext cx="10542814" cy="599849"/>
          </a:xfrm>
        </p:spPr>
        <p:txBody>
          <a:bodyPr>
            <a:normAutofit/>
          </a:bodyPr>
          <a:lstStyle/>
          <a:p>
            <a:r>
              <a:rPr lang="en-US" sz="2400">
                <a:latin typeface="Poppins"/>
                <a:cs typeface="Poppins"/>
              </a:rPr>
              <a:t>Sketches</a:t>
            </a:r>
          </a:p>
        </p:txBody>
      </p:sp>
      <p:pic>
        <p:nvPicPr>
          <p:cNvPr id="3" name="Picture 2" descr="The image shows four sketches. Each sketch represents one interface of the GarageBand application. ">
            <a:extLst>
              <a:ext uri="{FF2B5EF4-FFF2-40B4-BE49-F238E27FC236}">
                <a16:creationId xmlns:a16="http://schemas.microsoft.com/office/drawing/2014/main" id="{BF5334D0-5A3C-93AF-2D86-0258E8CF3600}"/>
              </a:ext>
            </a:extLst>
          </p:cNvPr>
          <p:cNvPicPr>
            <a:picLocks noChangeAspect="1"/>
          </p:cNvPicPr>
          <p:nvPr/>
        </p:nvPicPr>
        <p:blipFill rotWithShape="1">
          <a:blip r:embed="rId2"/>
          <a:srcRect l="7607" t="14685" r="4304" b="13211"/>
          <a:stretch/>
        </p:blipFill>
        <p:spPr>
          <a:xfrm>
            <a:off x="963991" y="1209827"/>
            <a:ext cx="7989751" cy="4902203"/>
          </a:xfrm>
          <a:prstGeom prst="rect">
            <a:avLst/>
          </a:prstGeom>
        </p:spPr>
      </p:pic>
      <p:sp>
        <p:nvSpPr>
          <p:cNvPr id="4" name="Slide Number Placeholder 3">
            <a:extLst>
              <a:ext uri="{FF2B5EF4-FFF2-40B4-BE49-F238E27FC236}">
                <a16:creationId xmlns:a16="http://schemas.microsoft.com/office/drawing/2014/main" id="{447B51A4-DCC3-62E7-EE8A-AD0EC56B0993}"/>
              </a:ext>
            </a:extLst>
          </p:cNvPr>
          <p:cNvSpPr>
            <a:spLocks noGrp="1"/>
          </p:cNvSpPr>
          <p:nvPr>
            <p:ph type="sldNum" sz="quarter" idx="12"/>
          </p:nvPr>
        </p:nvSpPr>
        <p:spPr/>
        <p:txBody>
          <a:bodyPr/>
          <a:lstStyle/>
          <a:p>
            <a:fld id="{330EA680-D336-4FF7-8B7A-9848BB0A1C32}" type="slidenum">
              <a:rPr lang="en-US" smtClean="0"/>
              <a:t>21</a:t>
            </a:fld>
            <a:endParaRPr lang="en-US"/>
          </a:p>
        </p:txBody>
      </p:sp>
    </p:spTree>
    <p:extLst>
      <p:ext uri="{BB962C8B-B14F-4D97-AF65-F5344CB8AC3E}">
        <p14:creationId xmlns:p14="http://schemas.microsoft.com/office/powerpoint/2010/main" val="2823563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FE88C-1FC3-813F-06E8-7CF85E5E668D}"/>
              </a:ext>
            </a:extLst>
          </p:cNvPr>
          <p:cNvSpPr>
            <a:spLocks noGrp="1"/>
          </p:cNvSpPr>
          <p:nvPr>
            <p:ph type="title"/>
          </p:nvPr>
        </p:nvSpPr>
        <p:spPr>
          <a:xfrm>
            <a:off x="463248" y="473982"/>
            <a:ext cx="10515600" cy="370040"/>
          </a:xfrm>
        </p:spPr>
        <p:txBody>
          <a:bodyPr>
            <a:normAutofit/>
          </a:bodyPr>
          <a:lstStyle/>
          <a:p>
            <a:r>
              <a:rPr lang="en-US" sz="1800"/>
              <a:t>Step 1: Make a new 'Music Project' on Garage Band.</a:t>
            </a:r>
          </a:p>
        </p:txBody>
      </p:sp>
      <p:pic>
        <p:nvPicPr>
          <p:cNvPr id="4" name="Picture 3" descr="Image is a digital render of the first step of the process. The 1st step is to go in the “Recents” folder in GarageBand and click on the “plus” sign which is on top of the page. ">
            <a:extLst>
              <a:ext uri="{FF2B5EF4-FFF2-40B4-BE49-F238E27FC236}">
                <a16:creationId xmlns:a16="http://schemas.microsoft.com/office/drawing/2014/main" id="{35E41C9E-07BD-7213-36CC-5928FA76DE30}"/>
              </a:ext>
            </a:extLst>
          </p:cNvPr>
          <p:cNvPicPr>
            <a:picLocks noChangeAspect="1"/>
          </p:cNvPicPr>
          <p:nvPr/>
        </p:nvPicPr>
        <p:blipFill>
          <a:blip r:embed="rId2"/>
          <a:stretch>
            <a:fillRect/>
          </a:stretch>
        </p:blipFill>
        <p:spPr>
          <a:xfrm>
            <a:off x="288322" y="588434"/>
            <a:ext cx="9126760" cy="6183085"/>
          </a:xfrm>
          <a:prstGeom prst="rect">
            <a:avLst/>
          </a:prstGeom>
          <a:ln>
            <a:noFill/>
          </a:ln>
        </p:spPr>
      </p:pic>
      <p:sp>
        <p:nvSpPr>
          <p:cNvPr id="3" name="Slide Number Placeholder 2">
            <a:extLst>
              <a:ext uri="{FF2B5EF4-FFF2-40B4-BE49-F238E27FC236}">
                <a16:creationId xmlns:a16="http://schemas.microsoft.com/office/drawing/2014/main" id="{55EA9639-B9C8-98BE-89BC-AA366D8E91EA}"/>
              </a:ext>
            </a:extLst>
          </p:cNvPr>
          <p:cNvSpPr>
            <a:spLocks noGrp="1"/>
          </p:cNvSpPr>
          <p:nvPr>
            <p:ph type="sldNum" sz="quarter" idx="12"/>
          </p:nvPr>
        </p:nvSpPr>
        <p:spPr/>
        <p:txBody>
          <a:bodyPr/>
          <a:lstStyle/>
          <a:p>
            <a:fld id="{330EA680-D336-4FF7-8B7A-9848BB0A1C32}" type="slidenum">
              <a:rPr lang="en-US" smtClean="0"/>
              <a:t>22</a:t>
            </a:fld>
            <a:endParaRPr lang="en-US"/>
          </a:p>
        </p:txBody>
      </p:sp>
    </p:spTree>
    <p:extLst>
      <p:ext uri="{BB962C8B-B14F-4D97-AF65-F5344CB8AC3E}">
        <p14:creationId xmlns:p14="http://schemas.microsoft.com/office/powerpoint/2010/main" val="44548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8B8E-51C9-E004-63BE-E1AA77DE89A8}"/>
              </a:ext>
            </a:extLst>
          </p:cNvPr>
          <p:cNvSpPr>
            <a:spLocks noGrp="1"/>
          </p:cNvSpPr>
          <p:nvPr>
            <p:ph type="title"/>
          </p:nvPr>
        </p:nvSpPr>
        <p:spPr>
          <a:xfrm>
            <a:off x="475343" y="383268"/>
            <a:ext cx="10515600" cy="354921"/>
          </a:xfrm>
        </p:spPr>
        <p:txBody>
          <a:bodyPr>
            <a:normAutofit/>
          </a:bodyPr>
          <a:lstStyle/>
          <a:p>
            <a:r>
              <a:rPr lang="en-US" sz="1800">
                <a:ea typeface="+mj-lt"/>
                <a:cs typeface="+mj-lt"/>
              </a:rPr>
              <a:t>STEP 2 : Selecting the Grand Piano</a:t>
            </a:r>
            <a:endParaRPr lang="en-US" sz="1800"/>
          </a:p>
        </p:txBody>
      </p:sp>
      <p:pic>
        <p:nvPicPr>
          <p:cNvPr id="5" name="Picture 4" descr="The image is a digital render of the 2nd step. This involves selecting “Smart Piano”under the Keyboards section in GarageBand. ">
            <a:extLst>
              <a:ext uri="{FF2B5EF4-FFF2-40B4-BE49-F238E27FC236}">
                <a16:creationId xmlns:a16="http://schemas.microsoft.com/office/drawing/2014/main" id="{B1CE5A0D-1CCF-E680-D69F-8EF6D0A5D320}"/>
              </a:ext>
            </a:extLst>
          </p:cNvPr>
          <p:cNvPicPr>
            <a:picLocks noChangeAspect="1"/>
          </p:cNvPicPr>
          <p:nvPr/>
        </p:nvPicPr>
        <p:blipFill>
          <a:blip r:embed="rId2"/>
          <a:stretch>
            <a:fillRect/>
          </a:stretch>
        </p:blipFill>
        <p:spPr>
          <a:xfrm>
            <a:off x="228899" y="905168"/>
            <a:ext cx="9525000" cy="5627537"/>
          </a:xfrm>
          <a:prstGeom prst="rect">
            <a:avLst/>
          </a:prstGeom>
          <a:ln>
            <a:noFill/>
          </a:ln>
        </p:spPr>
      </p:pic>
      <p:sp>
        <p:nvSpPr>
          <p:cNvPr id="3" name="Slide Number Placeholder 2">
            <a:extLst>
              <a:ext uri="{FF2B5EF4-FFF2-40B4-BE49-F238E27FC236}">
                <a16:creationId xmlns:a16="http://schemas.microsoft.com/office/drawing/2014/main" id="{BC618CBF-3CAF-D6D5-7869-A5FCFA39D3B1}"/>
              </a:ext>
            </a:extLst>
          </p:cNvPr>
          <p:cNvSpPr>
            <a:spLocks noGrp="1"/>
          </p:cNvSpPr>
          <p:nvPr>
            <p:ph type="sldNum" sz="quarter" idx="12"/>
          </p:nvPr>
        </p:nvSpPr>
        <p:spPr/>
        <p:txBody>
          <a:bodyPr/>
          <a:lstStyle/>
          <a:p>
            <a:fld id="{330EA680-D336-4FF7-8B7A-9848BB0A1C32}" type="slidenum">
              <a:rPr lang="en-US" smtClean="0"/>
              <a:t>23</a:t>
            </a:fld>
            <a:endParaRPr lang="en-US"/>
          </a:p>
        </p:txBody>
      </p:sp>
    </p:spTree>
    <p:extLst>
      <p:ext uri="{BB962C8B-B14F-4D97-AF65-F5344CB8AC3E}">
        <p14:creationId xmlns:p14="http://schemas.microsoft.com/office/powerpoint/2010/main" val="442331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13AFF-95B7-6049-8DC5-43FB7B8656A9}"/>
              </a:ext>
            </a:extLst>
          </p:cNvPr>
          <p:cNvSpPr>
            <a:spLocks noGrp="1"/>
          </p:cNvSpPr>
          <p:nvPr>
            <p:ph type="title"/>
          </p:nvPr>
        </p:nvSpPr>
        <p:spPr>
          <a:xfrm>
            <a:off x="498021" y="365125"/>
            <a:ext cx="10515600" cy="341314"/>
          </a:xfrm>
        </p:spPr>
        <p:txBody>
          <a:bodyPr>
            <a:normAutofit/>
          </a:bodyPr>
          <a:lstStyle/>
          <a:p>
            <a:r>
              <a:rPr lang="en-US" sz="1800">
                <a:ea typeface="+mj-lt"/>
                <a:cs typeface="+mj-lt"/>
              </a:rPr>
              <a:t>STEP 3 : Interface of a Grand Piano with keys</a:t>
            </a:r>
            <a:endParaRPr lang="en-US" sz="1800"/>
          </a:p>
        </p:txBody>
      </p:sp>
      <p:pic>
        <p:nvPicPr>
          <p:cNvPr id="4" name="Picture 3" descr="The image is a digital render of the 3rd step of this process. It shows a simplified version of the GarageBand interface where we can see the Grand Piano and its keys in black and white - Just like an actual piano. ">
            <a:extLst>
              <a:ext uri="{FF2B5EF4-FFF2-40B4-BE49-F238E27FC236}">
                <a16:creationId xmlns:a16="http://schemas.microsoft.com/office/drawing/2014/main" id="{3624A884-2A3A-9CB8-B48E-2B2B4663B296}"/>
              </a:ext>
            </a:extLst>
          </p:cNvPr>
          <p:cNvPicPr>
            <a:picLocks noChangeAspect="1"/>
          </p:cNvPicPr>
          <p:nvPr/>
        </p:nvPicPr>
        <p:blipFill>
          <a:blip r:embed="rId2"/>
          <a:stretch>
            <a:fillRect/>
          </a:stretch>
        </p:blipFill>
        <p:spPr>
          <a:xfrm>
            <a:off x="364018" y="785956"/>
            <a:ext cx="9156095" cy="5569856"/>
          </a:xfrm>
          <a:prstGeom prst="rect">
            <a:avLst/>
          </a:prstGeom>
          <a:ln>
            <a:noFill/>
          </a:ln>
        </p:spPr>
      </p:pic>
      <p:sp>
        <p:nvSpPr>
          <p:cNvPr id="3" name="Slide Number Placeholder 2">
            <a:extLst>
              <a:ext uri="{FF2B5EF4-FFF2-40B4-BE49-F238E27FC236}">
                <a16:creationId xmlns:a16="http://schemas.microsoft.com/office/drawing/2014/main" id="{D2B306F6-CCD0-3E5A-3042-5EBAB5435F04}"/>
              </a:ext>
            </a:extLst>
          </p:cNvPr>
          <p:cNvSpPr>
            <a:spLocks noGrp="1"/>
          </p:cNvSpPr>
          <p:nvPr>
            <p:ph type="sldNum" sz="quarter" idx="12"/>
          </p:nvPr>
        </p:nvSpPr>
        <p:spPr/>
        <p:txBody>
          <a:bodyPr/>
          <a:lstStyle/>
          <a:p>
            <a:fld id="{330EA680-D336-4FF7-8B7A-9848BB0A1C32}" type="slidenum">
              <a:rPr lang="en-US" smtClean="0"/>
              <a:t>24</a:t>
            </a:fld>
            <a:endParaRPr lang="en-US"/>
          </a:p>
        </p:txBody>
      </p:sp>
    </p:spTree>
    <p:extLst>
      <p:ext uri="{BB962C8B-B14F-4D97-AF65-F5344CB8AC3E}">
        <p14:creationId xmlns:p14="http://schemas.microsoft.com/office/powerpoint/2010/main" val="2649443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744B-F85F-487C-2734-43C42FD327EC}"/>
              </a:ext>
            </a:extLst>
          </p:cNvPr>
          <p:cNvSpPr>
            <a:spLocks noGrp="1"/>
          </p:cNvSpPr>
          <p:nvPr>
            <p:ph type="title"/>
          </p:nvPr>
        </p:nvSpPr>
        <p:spPr>
          <a:xfrm>
            <a:off x="452664" y="424089"/>
            <a:ext cx="10515600" cy="332242"/>
          </a:xfrm>
        </p:spPr>
        <p:txBody>
          <a:bodyPr>
            <a:noAutofit/>
          </a:bodyPr>
          <a:lstStyle/>
          <a:p>
            <a:r>
              <a:rPr lang="en-US" sz="1800" dirty="0">
                <a:ea typeface="+mj-lt"/>
                <a:cs typeface="+mj-lt"/>
              </a:rPr>
              <a:t>STEP 4 : Changing to ‘Major Pentatonic’ Scale for music improvisation</a:t>
            </a:r>
            <a:endParaRPr lang="en-US" sz="1800" dirty="0"/>
          </a:p>
        </p:txBody>
      </p:sp>
      <p:pic>
        <p:nvPicPr>
          <p:cNvPr id="4" name="Picture 3" descr="This is a digital render of the step 4. To change the setting to a “Major Pentatonic Scale”, the function bar has been highlighted. There is an option of “scale” and under that we can find major pentatonic. ">
            <a:extLst>
              <a:ext uri="{FF2B5EF4-FFF2-40B4-BE49-F238E27FC236}">
                <a16:creationId xmlns:a16="http://schemas.microsoft.com/office/drawing/2014/main" id="{88F62E9D-F357-3179-17F5-9FA8B0674E95}"/>
              </a:ext>
            </a:extLst>
          </p:cNvPr>
          <p:cNvPicPr>
            <a:picLocks noChangeAspect="1"/>
          </p:cNvPicPr>
          <p:nvPr/>
        </p:nvPicPr>
        <p:blipFill>
          <a:blip r:embed="rId2"/>
          <a:stretch>
            <a:fillRect/>
          </a:stretch>
        </p:blipFill>
        <p:spPr>
          <a:xfrm>
            <a:off x="341065" y="757626"/>
            <a:ext cx="9639904" cy="5680016"/>
          </a:xfrm>
          <a:prstGeom prst="rect">
            <a:avLst/>
          </a:prstGeom>
          <a:ln>
            <a:noFill/>
          </a:ln>
        </p:spPr>
      </p:pic>
      <p:sp>
        <p:nvSpPr>
          <p:cNvPr id="3" name="Slide Number Placeholder 2">
            <a:extLst>
              <a:ext uri="{FF2B5EF4-FFF2-40B4-BE49-F238E27FC236}">
                <a16:creationId xmlns:a16="http://schemas.microsoft.com/office/drawing/2014/main" id="{AAE73C39-0C38-3859-2266-E28462C408E3}"/>
              </a:ext>
            </a:extLst>
          </p:cNvPr>
          <p:cNvSpPr>
            <a:spLocks noGrp="1"/>
          </p:cNvSpPr>
          <p:nvPr>
            <p:ph type="sldNum" sz="quarter" idx="12"/>
          </p:nvPr>
        </p:nvSpPr>
        <p:spPr/>
        <p:txBody>
          <a:bodyPr/>
          <a:lstStyle/>
          <a:p>
            <a:fld id="{330EA680-D336-4FF7-8B7A-9848BB0A1C32}" type="slidenum">
              <a:rPr lang="en-US" smtClean="0"/>
              <a:t>25</a:t>
            </a:fld>
            <a:endParaRPr lang="en-US"/>
          </a:p>
        </p:txBody>
      </p:sp>
    </p:spTree>
    <p:extLst>
      <p:ext uri="{BB962C8B-B14F-4D97-AF65-F5344CB8AC3E}">
        <p14:creationId xmlns:p14="http://schemas.microsoft.com/office/powerpoint/2010/main" val="4242203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D688-19DF-0D6F-A698-3B91F3D32A84}"/>
              </a:ext>
            </a:extLst>
          </p:cNvPr>
          <p:cNvSpPr>
            <a:spLocks noGrp="1"/>
          </p:cNvSpPr>
          <p:nvPr>
            <p:ph type="title"/>
          </p:nvPr>
        </p:nvSpPr>
        <p:spPr>
          <a:xfrm>
            <a:off x="461736" y="415018"/>
            <a:ext cx="10515600" cy="368528"/>
          </a:xfrm>
        </p:spPr>
        <p:txBody>
          <a:bodyPr>
            <a:normAutofit/>
          </a:bodyPr>
          <a:lstStyle/>
          <a:p>
            <a:r>
              <a:rPr lang="en-US" sz="1800">
                <a:ea typeface="+mj-lt"/>
                <a:cs typeface="+mj-lt"/>
              </a:rPr>
              <a:t>STEP 5 : Interface required for music improvisation</a:t>
            </a:r>
            <a:endParaRPr lang="en-US" sz="1800"/>
          </a:p>
        </p:txBody>
      </p:sp>
      <p:pic>
        <p:nvPicPr>
          <p:cNvPr id="4" name="Picture 3" descr="This is a digital render of the 5th and the final step. It is a simplified version of the GarageBand screen which shows the Grand Piano and its keyboard set at Major Pentatonic Scale. This is the required setting for music improvisation at the Bliss I-Band. ">
            <a:extLst>
              <a:ext uri="{FF2B5EF4-FFF2-40B4-BE49-F238E27FC236}">
                <a16:creationId xmlns:a16="http://schemas.microsoft.com/office/drawing/2014/main" id="{908D81EF-3D8D-1B64-F4FE-19490420976A}"/>
              </a:ext>
            </a:extLst>
          </p:cNvPr>
          <p:cNvPicPr>
            <a:picLocks noChangeAspect="1"/>
          </p:cNvPicPr>
          <p:nvPr/>
        </p:nvPicPr>
        <p:blipFill>
          <a:blip r:embed="rId2"/>
          <a:stretch>
            <a:fillRect/>
          </a:stretch>
        </p:blipFill>
        <p:spPr>
          <a:xfrm>
            <a:off x="459619" y="781106"/>
            <a:ext cx="9537095" cy="5779324"/>
          </a:xfrm>
          <a:prstGeom prst="rect">
            <a:avLst/>
          </a:prstGeom>
          <a:ln>
            <a:noFill/>
          </a:ln>
        </p:spPr>
      </p:pic>
      <p:sp>
        <p:nvSpPr>
          <p:cNvPr id="3" name="Slide Number Placeholder 2">
            <a:extLst>
              <a:ext uri="{FF2B5EF4-FFF2-40B4-BE49-F238E27FC236}">
                <a16:creationId xmlns:a16="http://schemas.microsoft.com/office/drawing/2014/main" id="{B39AAB32-B64F-D0FE-C645-6EB3508638C5}"/>
              </a:ext>
            </a:extLst>
          </p:cNvPr>
          <p:cNvSpPr>
            <a:spLocks noGrp="1"/>
          </p:cNvSpPr>
          <p:nvPr>
            <p:ph type="sldNum" sz="quarter" idx="12"/>
          </p:nvPr>
        </p:nvSpPr>
        <p:spPr/>
        <p:txBody>
          <a:bodyPr/>
          <a:lstStyle/>
          <a:p>
            <a:fld id="{330EA680-D336-4FF7-8B7A-9848BB0A1C32}" type="slidenum">
              <a:rPr lang="en-US" smtClean="0"/>
              <a:t>26</a:t>
            </a:fld>
            <a:endParaRPr lang="en-US"/>
          </a:p>
        </p:txBody>
      </p:sp>
    </p:spTree>
    <p:extLst>
      <p:ext uri="{BB962C8B-B14F-4D97-AF65-F5344CB8AC3E}">
        <p14:creationId xmlns:p14="http://schemas.microsoft.com/office/powerpoint/2010/main" val="3931389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09B9C-179F-AAC1-73FE-9ADE6B16640A}"/>
              </a:ext>
            </a:extLst>
          </p:cNvPr>
          <p:cNvSpPr>
            <a:spLocks noGrp="1"/>
          </p:cNvSpPr>
          <p:nvPr>
            <p:ph type="title"/>
          </p:nvPr>
        </p:nvSpPr>
        <p:spPr>
          <a:xfrm>
            <a:off x="570593" y="496661"/>
            <a:ext cx="10515600" cy="354921"/>
          </a:xfrm>
        </p:spPr>
        <p:txBody>
          <a:bodyPr>
            <a:normAutofit fontScale="90000"/>
          </a:bodyPr>
          <a:lstStyle/>
          <a:p>
            <a:r>
              <a:rPr lang="en-US" sz="2000">
                <a:solidFill>
                  <a:schemeClr val="accent3">
                    <a:lumMod val="75000"/>
                  </a:schemeClr>
                </a:solidFill>
                <a:latin typeface="Poppins"/>
                <a:cs typeface="Poppins"/>
              </a:rPr>
              <a:t>Prototypes in Process</a:t>
            </a:r>
          </a:p>
        </p:txBody>
      </p:sp>
      <p:pic>
        <p:nvPicPr>
          <p:cNvPr id="4" name="Picture 3" descr="The image is a work in progress of the prototype of a Communication Guide.">
            <a:extLst>
              <a:ext uri="{FF2B5EF4-FFF2-40B4-BE49-F238E27FC236}">
                <a16:creationId xmlns:a16="http://schemas.microsoft.com/office/drawing/2014/main" id="{80D851DD-4AEB-94C7-34A0-EEAF8ADB79FD}"/>
              </a:ext>
            </a:extLst>
          </p:cNvPr>
          <p:cNvPicPr>
            <a:picLocks noChangeAspect="1"/>
          </p:cNvPicPr>
          <p:nvPr/>
        </p:nvPicPr>
        <p:blipFill>
          <a:blip r:embed="rId2"/>
          <a:stretch>
            <a:fillRect/>
          </a:stretch>
        </p:blipFill>
        <p:spPr>
          <a:xfrm>
            <a:off x="570950" y="987322"/>
            <a:ext cx="7784385" cy="5451323"/>
          </a:xfrm>
          <a:prstGeom prst="rect">
            <a:avLst/>
          </a:prstGeom>
          <a:ln>
            <a:noFill/>
          </a:ln>
        </p:spPr>
      </p:pic>
      <p:sp>
        <p:nvSpPr>
          <p:cNvPr id="3" name="Slide Number Placeholder 2">
            <a:extLst>
              <a:ext uri="{FF2B5EF4-FFF2-40B4-BE49-F238E27FC236}">
                <a16:creationId xmlns:a16="http://schemas.microsoft.com/office/drawing/2014/main" id="{C274D3D1-B54A-26B6-0DBD-672AD2A0F481}"/>
              </a:ext>
            </a:extLst>
          </p:cNvPr>
          <p:cNvSpPr>
            <a:spLocks noGrp="1"/>
          </p:cNvSpPr>
          <p:nvPr>
            <p:ph type="sldNum" sz="quarter" idx="12"/>
          </p:nvPr>
        </p:nvSpPr>
        <p:spPr/>
        <p:txBody>
          <a:bodyPr/>
          <a:lstStyle/>
          <a:p>
            <a:fld id="{330EA680-D336-4FF7-8B7A-9848BB0A1C32}" type="slidenum">
              <a:rPr lang="en-US" smtClean="0"/>
              <a:t>27</a:t>
            </a:fld>
            <a:endParaRPr lang="en-US"/>
          </a:p>
        </p:txBody>
      </p:sp>
    </p:spTree>
    <p:extLst>
      <p:ext uri="{BB962C8B-B14F-4D97-AF65-F5344CB8AC3E}">
        <p14:creationId xmlns:p14="http://schemas.microsoft.com/office/powerpoint/2010/main" val="2954358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37806-9DC5-83F4-BD49-EE7A1239A379}"/>
              </a:ext>
            </a:extLst>
          </p:cNvPr>
          <p:cNvSpPr>
            <a:spLocks noGrp="1"/>
          </p:cNvSpPr>
          <p:nvPr>
            <p:ph type="title"/>
          </p:nvPr>
        </p:nvSpPr>
        <p:spPr>
          <a:xfrm>
            <a:off x="611345" y="482938"/>
            <a:ext cx="10515600" cy="447228"/>
          </a:xfrm>
        </p:spPr>
        <p:txBody>
          <a:bodyPr>
            <a:normAutofit fontScale="90000"/>
          </a:bodyPr>
          <a:lstStyle/>
          <a:p>
            <a:r>
              <a:rPr lang="en-US" sz="3600" b="1">
                <a:solidFill>
                  <a:schemeClr val="accent3">
                    <a:lumMod val="75000"/>
                  </a:schemeClr>
                </a:solidFill>
                <a:latin typeface="Poppins"/>
                <a:cs typeface="Poppins"/>
              </a:rPr>
              <a:t>IMPACT </a:t>
            </a:r>
          </a:p>
        </p:txBody>
      </p:sp>
      <p:sp>
        <p:nvSpPr>
          <p:cNvPr id="3" name="Content Placeholder 2">
            <a:extLst>
              <a:ext uri="{FF2B5EF4-FFF2-40B4-BE49-F238E27FC236}">
                <a16:creationId xmlns:a16="http://schemas.microsoft.com/office/drawing/2014/main" id="{6099E1EA-B0A5-F659-29F6-E1A69D44005C}"/>
              </a:ext>
            </a:extLst>
          </p:cNvPr>
          <p:cNvSpPr>
            <a:spLocks noGrp="1"/>
          </p:cNvSpPr>
          <p:nvPr>
            <p:ph idx="1"/>
          </p:nvPr>
        </p:nvSpPr>
        <p:spPr>
          <a:xfrm>
            <a:off x="610064" y="1255382"/>
            <a:ext cx="10515600" cy="5282671"/>
          </a:xfrm>
        </p:spPr>
        <p:txBody>
          <a:bodyPr vert="horz" lIns="91440" tIns="45720" rIns="91440" bIns="45720" rtlCol="0" anchor="t">
            <a:normAutofit fontScale="70000" lnSpcReduction="20000"/>
          </a:bodyPr>
          <a:lstStyle/>
          <a:p>
            <a:pPr marL="0" indent="0">
              <a:buNone/>
            </a:pPr>
            <a:r>
              <a:rPr lang="en-US" sz="3300" dirty="0">
                <a:ea typeface="+mn-lt"/>
                <a:cs typeface="+mn-lt"/>
              </a:rPr>
              <a:t>Infographic Guide has potential benefits to :</a:t>
            </a:r>
            <a:endParaRPr lang="en-US" sz="2900" dirty="0" err="1">
              <a:ea typeface="+mn-lt"/>
              <a:cs typeface="+mn-lt"/>
            </a:endParaRPr>
          </a:p>
          <a:p>
            <a:pPr marL="0" indent="0">
              <a:buNone/>
            </a:pPr>
            <a:endParaRPr lang="en-US" sz="2400" dirty="0">
              <a:solidFill>
                <a:srgbClr val="78206E"/>
              </a:solidFill>
              <a:latin typeface="Poppins"/>
              <a:ea typeface="+mn-lt"/>
              <a:cs typeface="Poppins"/>
            </a:endParaRPr>
          </a:p>
          <a:p>
            <a:pPr marL="0" indent="0">
              <a:buNone/>
            </a:pPr>
            <a:r>
              <a:rPr lang="en-US" sz="2600" dirty="0">
                <a:solidFill>
                  <a:srgbClr val="78206E"/>
                </a:solidFill>
                <a:latin typeface="Poppins"/>
                <a:ea typeface="+mn-lt"/>
                <a:cs typeface="Poppins"/>
              </a:rPr>
              <a:t>Companions</a:t>
            </a:r>
            <a:endParaRPr lang="en-US" sz="2600" dirty="0"/>
          </a:p>
          <a:p>
            <a:pPr marL="0" indent="0">
              <a:buNone/>
            </a:pPr>
            <a:r>
              <a:rPr lang="en-US" sz="2900" dirty="0">
                <a:ea typeface="+mn-lt"/>
                <a:cs typeface="+mn-lt"/>
              </a:rPr>
              <a:t>Support with increased confidence</a:t>
            </a:r>
          </a:p>
          <a:p>
            <a:pPr marL="0" indent="0">
              <a:lnSpc>
                <a:spcPct val="170000"/>
              </a:lnSpc>
              <a:buNone/>
            </a:pPr>
            <a:br>
              <a:rPr lang="en-US" sz="2400" dirty="0">
                <a:ea typeface="+mn-lt"/>
                <a:cs typeface="+mn-lt"/>
              </a:rPr>
            </a:br>
            <a:r>
              <a:rPr lang="en-US" sz="2600" dirty="0">
                <a:solidFill>
                  <a:schemeClr val="accent5">
                    <a:lumMod val="75000"/>
                  </a:schemeClr>
                </a:solidFill>
                <a:latin typeface="Poppins"/>
                <a:ea typeface="+mn-lt"/>
                <a:cs typeface="+mn-lt"/>
              </a:rPr>
              <a:t>Bliss I-Band Members</a:t>
            </a:r>
            <a:br>
              <a:rPr lang="en-US" sz="2400" dirty="0">
                <a:ea typeface="+mn-lt"/>
                <a:cs typeface="+mn-lt"/>
              </a:rPr>
            </a:br>
            <a:r>
              <a:rPr lang="en-US" sz="2900" dirty="0">
                <a:latin typeface="Arial Nova"/>
                <a:ea typeface="+mn-lt"/>
                <a:cs typeface="+mn-lt"/>
              </a:rPr>
              <a:t>Give opportunity to I-Band members</a:t>
            </a:r>
            <a:br>
              <a:rPr lang="en-US" sz="2900" dirty="0">
                <a:latin typeface="Arial Nova"/>
                <a:ea typeface="+mn-lt"/>
                <a:cs typeface="+mn-lt"/>
              </a:rPr>
            </a:br>
            <a:r>
              <a:rPr lang="en-US" sz="2900" dirty="0">
                <a:latin typeface="Arial Nova"/>
                <a:ea typeface="+mn-lt"/>
                <a:cs typeface="+mn-lt"/>
              </a:rPr>
              <a:t>in having maximum control, musically</a:t>
            </a:r>
          </a:p>
          <a:p>
            <a:pPr marL="0" indent="0">
              <a:lnSpc>
                <a:spcPct val="170000"/>
              </a:lnSpc>
              <a:buNone/>
            </a:pPr>
            <a:br>
              <a:rPr lang="en-US" sz="2400" dirty="0">
                <a:ea typeface="+mn-lt"/>
                <a:cs typeface="+mn-lt"/>
              </a:rPr>
            </a:br>
            <a:r>
              <a:rPr lang="en-US" sz="2600" dirty="0">
                <a:solidFill>
                  <a:schemeClr val="accent5">
                    <a:lumMod val="75000"/>
                  </a:schemeClr>
                </a:solidFill>
                <a:latin typeface="Poppins"/>
                <a:ea typeface="+mn-lt"/>
                <a:cs typeface="+mn-lt"/>
              </a:rPr>
              <a:t>Facilitators</a:t>
            </a:r>
            <a:br>
              <a:rPr lang="en-US" sz="2400" dirty="0">
                <a:ea typeface="+mn-lt"/>
                <a:cs typeface="+mn-lt"/>
              </a:rPr>
            </a:br>
            <a:r>
              <a:rPr lang="en-US" sz="2900" dirty="0">
                <a:latin typeface="Arial Nova"/>
                <a:ea typeface="+mn-lt"/>
                <a:cs typeface="+mn-lt"/>
              </a:rPr>
              <a:t>Help in training future volunteers efficiently</a:t>
            </a:r>
            <a:br>
              <a:rPr lang="en-US" sz="2900" dirty="0">
                <a:latin typeface="Arial Nova"/>
                <a:ea typeface="+mn-lt"/>
                <a:cs typeface="+mn-lt"/>
              </a:rPr>
            </a:br>
            <a:r>
              <a:rPr lang="en-US" sz="2900" dirty="0">
                <a:latin typeface="Arial Nova"/>
                <a:ea typeface="+mn-lt"/>
                <a:cs typeface="+mn-lt"/>
              </a:rPr>
              <a:t>Bring more volunteers to support Bliss I-Band</a:t>
            </a:r>
            <a:endParaRPr lang="en-US" sz="2900">
              <a:latin typeface="Arial Nova"/>
            </a:endParaRPr>
          </a:p>
        </p:txBody>
      </p:sp>
      <p:sp>
        <p:nvSpPr>
          <p:cNvPr id="4" name="Slide Number Placeholder 3">
            <a:extLst>
              <a:ext uri="{FF2B5EF4-FFF2-40B4-BE49-F238E27FC236}">
                <a16:creationId xmlns:a16="http://schemas.microsoft.com/office/drawing/2014/main" id="{23D782DC-4042-08B3-25F6-2378BE7EE59F}"/>
              </a:ext>
            </a:extLst>
          </p:cNvPr>
          <p:cNvSpPr>
            <a:spLocks noGrp="1"/>
          </p:cNvSpPr>
          <p:nvPr>
            <p:ph type="sldNum" sz="quarter" idx="12"/>
          </p:nvPr>
        </p:nvSpPr>
        <p:spPr/>
        <p:txBody>
          <a:bodyPr/>
          <a:lstStyle/>
          <a:p>
            <a:fld id="{330EA680-D336-4FF7-8B7A-9848BB0A1C32}" type="slidenum">
              <a:rPr lang="en-US" smtClean="0"/>
              <a:t>28</a:t>
            </a:fld>
            <a:endParaRPr lang="en-US"/>
          </a:p>
        </p:txBody>
      </p:sp>
    </p:spTree>
    <p:extLst>
      <p:ext uri="{BB962C8B-B14F-4D97-AF65-F5344CB8AC3E}">
        <p14:creationId xmlns:p14="http://schemas.microsoft.com/office/powerpoint/2010/main" val="185138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C8A53-81BA-79F1-48D4-057E8A0A9258}"/>
              </a:ext>
            </a:extLst>
          </p:cNvPr>
          <p:cNvSpPr>
            <a:spLocks noGrp="1"/>
          </p:cNvSpPr>
          <p:nvPr>
            <p:ph type="title"/>
          </p:nvPr>
        </p:nvSpPr>
        <p:spPr>
          <a:xfrm>
            <a:off x="838200" y="1714621"/>
            <a:ext cx="10515600" cy="1325563"/>
          </a:xfrm>
        </p:spPr>
        <p:txBody>
          <a:bodyPr/>
          <a:lstStyle/>
          <a:p>
            <a:r>
              <a:rPr lang="en-US" b="1">
                <a:solidFill>
                  <a:schemeClr val="accent3">
                    <a:lumMod val="75000"/>
                  </a:schemeClr>
                </a:solidFill>
                <a:latin typeface="Poppins"/>
                <a:cs typeface="Poppins"/>
              </a:rPr>
              <a:t>Thank You </a:t>
            </a:r>
          </a:p>
        </p:txBody>
      </p:sp>
      <p:sp>
        <p:nvSpPr>
          <p:cNvPr id="3" name="Content Placeholder 2">
            <a:extLst>
              <a:ext uri="{FF2B5EF4-FFF2-40B4-BE49-F238E27FC236}">
                <a16:creationId xmlns:a16="http://schemas.microsoft.com/office/drawing/2014/main" id="{04B962D5-8971-BFBC-6011-2DCE1AE88259}"/>
              </a:ext>
            </a:extLst>
          </p:cNvPr>
          <p:cNvSpPr>
            <a:spLocks noGrp="1"/>
          </p:cNvSpPr>
          <p:nvPr>
            <p:ph idx="1"/>
          </p:nvPr>
        </p:nvSpPr>
        <p:spPr>
          <a:xfrm>
            <a:off x="838199" y="3495045"/>
            <a:ext cx="10515600" cy="2286377"/>
          </a:xfrm>
        </p:spPr>
        <p:txBody>
          <a:bodyPr vert="horz" lIns="91440" tIns="45720" rIns="91440" bIns="45720" rtlCol="0" anchor="t">
            <a:normAutofit/>
          </a:bodyPr>
          <a:lstStyle/>
          <a:p>
            <a:pPr marL="0" indent="0">
              <a:buNone/>
            </a:pPr>
            <a:r>
              <a:rPr lang="en-US"/>
              <a:t>Get in Touch! </a:t>
            </a:r>
          </a:p>
          <a:p>
            <a:pPr marL="0" indent="0">
              <a:buNone/>
            </a:pPr>
            <a:r>
              <a:rPr lang="en-US"/>
              <a:t>Email : tipnis.saee@gmail.com</a:t>
            </a:r>
          </a:p>
        </p:txBody>
      </p:sp>
      <p:sp>
        <p:nvSpPr>
          <p:cNvPr id="4" name="Slide Number Placeholder 3">
            <a:extLst>
              <a:ext uri="{FF2B5EF4-FFF2-40B4-BE49-F238E27FC236}">
                <a16:creationId xmlns:a16="http://schemas.microsoft.com/office/drawing/2014/main" id="{BD20337D-0F2F-8CDD-E35C-A9C14121FD87}"/>
              </a:ext>
            </a:extLst>
          </p:cNvPr>
          <p:cNvSpPr>
            <a:spLocks noGrp="1"/>
          </p:cNvSpPr>
          <p:nvPr>
            <p:ph type="sldNum" sz="quarter" idx="12"/>
          </p:nvPr>
        </p:nvSpPr>
        <p:spPr/>
        <p:txBody>
          <a:bodyPr/>
          <a:lstStyle/>
          <a:p>
            <a:fld id="{330EA680-D336-4FF7-8B7A-9848BB0A1C32}" type="slidenum">
              <a:rPr lang="en-US" smtClean="0"/>
              <a:t>29</a:t>
            </a:fld>
            <a:endParaRPr lang="en-US"/>
          </a:p>
        </p:txBody>
      </p:sp>
      <p:sp>
        <p:nvSpPr>
          <p:cNvPr id="6" name="Rectangle 5">
            <a:extLst>
              <a:ext uri="{FF2B5EF4-FFF2-40B4-BE49-F238E27FC236}">
                <a16:creationId xmlns:a16="http://schemas.microsoft.com/office/drawing/2014/main" id="{3CB8DA08-4C21-3A88-E74F-54C4ED527F06}"/>
              </a:ext>
              <a:ext uri="{C183D7F6-B498-43B3-948B-1728B52AA6E4}">
                <adec:decorative xmlns:adec="http://schemas.microsoft.com/office/drawing/2017/decorative" val="1"/>
              </a:ext>
            </a:extLst>
          </p:cNvPr>
          <p:cNvSpPr/>
          <p:nvPr/>
        </p:nvSpPr>
        <p:spPr>
          <a:xfrm>
            <a:off x="837802" y="2920325"/>
            <a:ext cx="4949849" cy="34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6C9EB"/>
              </a:solidFill>
            </a:endParaRPr>
          </a:p>
        </p:txBody>
      </p:sp>
    </p:spTree>
    <p:extLst>
      <p:ext uri="{BB962C8B-B14F-4D97-AF65-F5344CB8AC3E}">
        <p14:creationId xmlns:p14="http://schemas.microsoft.com/office/powerpoint/2010/main" val="12747343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B9057434-281E-4E42-908F-9A05449D57A7}"/>
</file>

<file path=customXml/itemProps2.xml><?xml version="1.0" encoding="utf-8"?>
<ds:datastoreItem xmlns:ds="http://schemas.openxmlformats.org/officeDocument/2006/customXml" ds:itemID="{526A578C-1D83-4202-BC2B-38D12B971184}"/>
</file>

<file path=customXml/itemProps3.xml><?xml version="1.0" encoding="utf-8"?>
<ds:datastoreItem xmlns:ds="http://schemas.openxmlformats.org/officeDocument/2006/customXml" ds:itemID="{46A4052E-0291-4836-9F3E-27B830B0E200}"/>
</file>

<file path=docProps/app.xml><?xml version="1.0" encoding="utf-8"?>
<Properties xmlns="http://schemas.openxmlformats.org/officeDocument/2006/extended-properties" xmlns:vt="http://schemas.openxmlformats.org/officeDocument/2006/docPropsVTypes">
  <Template>office theme</Template>
  <TotalTime>9</TotalTime>
  <Words>827</Words>
  <Application>Microsoft Macintosh PowerPoint</Application>
  <PresentationFormat>Widescreen</PresentationFormat>
  <Paragraphs>136</Paragraphs>
  <Slides>29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Aptos Display</vt:lpstr>
      <vt:lpstr>Arial</vt:lpstr>
      <vt:lpstr>Arial Nova</vt:lpstr>
      <vt:lpstr>Calibri</vt:lpstr>
      <vt:lpstr>Poppins</vt:lpstr>
      <vt:lpstr>Office Theme</vt:lpstr>
      <vt:lpstr>Welcome Everyone </vt:lpstr>
      <vt:lpstr>About ME</vt:lpstr>
      <vt:lpstr>“Life is a journey not to miss,  I am reaching out and following my bliss”</vt:lpstr>
      <vt:lpstr>Christine Jeminez</vt:lpstr>
      <vt:lpstr>Bliss I-Band</vt:lpstr>
      <vt:lpstr>Cerebral Palsy</vt:lpstr>
      <vt:lpstr>Major Research Project</vt:lpstr>
      <vt:lpstr>Music &amp;  Cerebral Palsy</vt:lpstr>
      <vt:lpstr>Shirley  McNaughton</vt:lpstr>
      <vt:lpstr>Weekly Music Sessions</vt:lpstr>
      <vt:lpstr>Interface Use</vt:lpstr>
      <vt:lpstr>Signing Sheet</vt:lpstr>
      <vt:lpstr>Identifying Gaps </vt:lpstr>
      <vt:lpstr>Factors Hindering Agency</vt:lpstr>
      <vt:lpstr>Addressing Challenges</vt:lpstr>
      <vt:lpstr>Infographic Guide</vt:lpstr>
      <vt:lpstr>Design Process</vt:lpstr>
      <vt:lpstr>In process sketches </vt:lpstr>
      <vt:lpstr>Digital Renders and Colours</vt:lpstr>
      <vt:lpstr>Simplifying Process</vt:lpstr>
      <vt:lpstr>Sketches</vt:lpstr>
      <vt:lpstr>Step 1: Make a new 'Music Project' on Garage Band.</vt:lpstr>
      <vt:lpstr>STEP 2 : Selecting the Grand Piano</vt:lpstr>
      <vt:lpstr>STEP 3 : Interface of a Grand Piano with keys</vt:lpstr>
      <vt:lpstr>STEP 4 : Changing to ‘Major Pentatonic’ Scale for music improvisation</vt:lpstr>
      <vt:lpstr>STEP 5 : Interface required for music improvisation</vt:lpstr>
      <vt:lpstr>Prototypes in Process</vt:lpstr>
      <vt:lpstr>IMPACT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Advaith Mani</dc:creator>
  <cp:lastModifiedBy>Cheryl Li</cp:lastModifiedBy>
  <cp:revision>270</cp:revision>
  <dcterms:created xsi:type="dcterms:W3CDTF">2024-04-06T09:54:21Z</dcterms:created>
  <dcterms:modified xsi:type="dcterms:W3CDTF">2024-04-17T18:08:19Z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