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3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86" r:id="rId11"/>
    <p:sldId id="267" r:id="rId12"/>
    <p:sldId id="28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CE310-DCB4-44F1-78CB-1D17299ACEDE}" v="637" dt="2024-04-13T23:55:05.311"/>
    <p1510:client id="{1C2A53BA-34A2-8343-8D31-0DAB7D911AD6}" v="14" vWet="16" dt="2024-04-14T00:55:29.232"/>
    <p1510:client id="{372E467F-EE16-4E98-93FA-99C980982D06}" v="40" dt="2024-04-14T15:05:06.030"/>
    <p1510:client id="{7837A7B3-E04A-30C0-3CE4-781893B21B04}" v="194" dt="2024-04-13T23:04:01.387"/>
    <p1510:client id="{88DC563E-8A75-E4AA-F94A-D76E13D92B12}" v="677" dt="2024-04-13T22:54:05.833"/>
    <p1510:client id="{88F20FD1-4284-C95D-BE33-880A76290EF5}" v="600" dt="2024-04-14T00:34:16.337"/>
    <p1510:client id="{C7119AC5-B8AE-41B7-2D34-4F24192E6572}" v="363" dt="2024-04-14T01:35:27.957"/>
    <p1510:client id="{D16A8FF7-906D-31A8-FB47-85FCB3E7A911}" v="3" dt="2024-04-13T22:55:10.273"/>
    <p1510:client id="{E08F5E8A-9FAC-AA29-5A9A-CEE62D29E0E3}" v="101" dt="2024-04-14T00:59:36.518"/>
    <p1510:client id="{FFA05612-6BB4-20E8-6761-45C2DCD0261B}" v="622" dt="2024-04-14T05:50:12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36"/>
    <p:restoredTop sz="94666"/>
  </p:normalViewPr>
  <p:slideViewPr>
    <p:cSldViewPr snapToGrid="0">
      <p:cViewPr varScale="1">
        <p:scale>
          <a:sx n="113" d="100"/>
          <a:sy n="113" d="100"/>
        </p:scale>
        <p:origin x="17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2701B5-28E1-0017-5A03-AA12B0BFD1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DE6BCD-0867-3B8C-E746-118756DF9E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C8FBB-2E9C-B340-87A1-39A859E0BEAE}" type="datetimeFigureOut">
              <a:rPr lang="en-US" smtClean="0"/>
              <a:t>4/17/24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DB073-71E3-4473-EAEE-0341CAD3C6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EFFC6-C3D3-3960-723D-A22608EB43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9F8D-900F-C14D-9670-0F93B0F57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59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5CB08-A765-6C45-AF90-06E7130E8BE8}" type="datetimeFigureOut">
              <a:rPr lang="en-US" smtClean="0"/>
              <a:t>4/17/24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59297-17C7-0347-BFF0-55F8D62CC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67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9297-17C7-0347-BFF0-55F8D62CC9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8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9297-17C7-0347-BFF0-55F8D62CC9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4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9297-17C7-0347-BFF0-55F8D62CC9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54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59297-17C7-0347-BFF0-55F8D62CC9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9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7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2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1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5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9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7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4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2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6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8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elcome">
            <a:extLst>
              <a:ext uri="{FF2B5EF4-FFF2-40B4-BE49-F238E27FC236}">
                <a16:creationId xmlns:a16="http://schemas.microsoft.com/office/drawing/2014/main" id="{2FCB98E9-954D-60E7-736E-8F6BB91FA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00" y="3220582"/>
            <a:ext cx="5024546" cy="2907731"/>
          </a:xfrm>
        </p:spPr>
        <p:txBody>
          <a:bodyPr>
            <a:noAutofit/>
          </a:bodyPr>
          <a:lstStyle/>
          <a:p>
            <a:r>
              <a:rPr lang="en-US" sz="66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Bienvenue</a:t>
            </a:r>
            <a:r>
              <a:rPr lang="en-US" sz="66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à </a:t>
            </a:r>
            <a:r>
              <a:rPr lang="en-US" sz="66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tous</a:t>
            </a:r>
            <a:br>
              <a:rPr lang="en-US" sz="6600" b="1" dirty="0">
                <a:latin typeface="Arial Nova"/>
              </a:rPr>
            </a:br>
            <a:endParaRPr lang="en-US" sz="6600" b="1" dirty="0">
              <a:latin typeface="Arial Nova"/>
            </a:endParaRPr>
          </a:p>
        </p:txBody>
      </p:sp>
      <p:pic>
        <p:nvPicPr>
          <p:cNvPr id="4" name="Blissymbols" descr="L’image est une représentation de « Welcome Everyone » dans le langage Blissymbolics.&#10;">
            <a:extLst>
              <a:ext uri="{FF2B5EF4-FFF2-40B4-BE49-F238E27FC236}">
                <a16:creationId xmlns:a16="http://schemas.microsoft.com/office/drawing/2014/main" id="{FEB30065-0452-27C6-D952-6965C7590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23" y="1558156"/>
            <a:ext cx="4572001" cy="1660536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5D53C90-DB08-0E2D-D92F-12461A554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48286" y="-9070"/>
            <a:ext cx="5043714" cy="686707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1E4F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483CB-A8A5-571F-CA60-1D71F82E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9065" y="6310993"/>
            <a:ext cx="2743200" cy="365125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0571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EE5F5-324F-3DF5-B42D-96B6D1394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28" y="711218"/>
            <a:ext cx="6283779" cy="55864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À </a:t>
            </a:r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propos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de MOI</a:t>
            </a:r>
          </a:p>
        </p:txBody>
      </p:sp>
      <p:pic>
        <p:nvPicPr>
          <p:cNvPr id="6" name="Picture 5" descr="Il s’agit d’une image de l’orateur, Saee Saee Tipnis est une graphiste et illustratrice indienne. Elle s’intéresse à l’illustration, au co-design et à l’accessibilité.&#10;&#10;She is currently pursuing her Master’s Degree in Inclusive Design at the Ontario College of Art and Design University (OCAD U).">
            <a:extLst>
              <a:ext uri="{FF2B5EF4-FFF2-40B4-BE49-F238E27FC236}">
                <a16:creationId xmlns:a16="http://schemas.microsoft.com/office/drawing/2014/main" id="{82C4CAF5-4CA4-66FB-B396-BB02117C2A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4" t="5791" r="-238" b="27820"/>
          <a:stretch/>
        </p:blipFill>
        <p:spPr>
          <a:xfrm>
            <a:off x="605201" y="1482679"/>
            <a:ext cx="3565199" cy="419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6C1ABF-D481-72F5-AE3F-24D16F7AF912}"/>
              </a:ext>
            </a:extLst>
          </p:cNvPr>
          <p:cNvSpPr txBox="1"/>
          <p:nvPr/>
        </p:nvSpPr>
        <p:spPr>
          <a:xfrm>
            <a:off x="4387893" y="2030186"/>
            <a:ext cx="5789501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Poppins"/>
                <a:ea typeface="+mn-lt"/>
                <a:cs typeface="+mn-lt"/>
              </a:rPr>
              <a:t>SAEE S. TIPNIS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  <a:latin typeface="Arial Nova"/>
              <a:ea typeface="+mn-lt"/>
              <a:cs typeface="+mn-lt"/>
            </a:endParaRPr>
          </a:p>
          <a:p>
            <a:r>
              <a:rPr lang="fr-FR" sz="2000" dirty="0">
                <a:latin typeface="Calibri"/>
                <a:ea typeface="+mn-lt"/>
                <a:cs typeface="+mn-lt"/>
              </a:rPr>
              <a:t>Je suis un graphiste et illustrateur indien. 
Intéressé par : Illustration, Co-design, Accessibilité
Étudiante à la maîtrise à l’Université de l’École d’art et de design de l’Ontario</a:t>
            </a:r>
            <a:r>
              <a:rPr lang="en-US" sz="2000" dirty="0">
                <a:latin typeface="Calibri"/>
                <a:cs typeface="Calibri"/>
              </a:rPr>
              <a:t>(OCAD)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6A358-328B-19E0-7207-9B5DCBFD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1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A4FDE2-A4CB-2165-4DB5-8EAA7C74A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b="1" dirty="0"/>
              <a:t>« La vie est un voyage à ne pas manquer, je tends la main et je suis mon bonheur »</a:t>
            </a:r>
            <a:endParaRPr lang="en-US" dirty="0"/>
          </a:p>
        </p:txBody>
      </p:sp>
      <p:pic>
        <p:nvPicPr>
          <p:cNvPr id="3" name="Picture 2" descr="Un dessin numérique d’étoiles sur un fond sombre.&#10;">
            <a:extLst>
              <a:ext uri="{FF2B5EF4-FFF2-40B4-BE49-F238E27FC236}">
                <a16:creationId xmlns:a16="http://schemas.microsoft.com/office/drawing/2014/main" id="{90D39374-5595-418A-FF45-6A4C4F485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81" r="7604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1C7672-612F-1572-6BC4-C0B877DE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30EA680-D336-4FF7-8B7A-9848BB0A1C32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207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2DB5-9043-21C0-A708-3BF611F4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926" y="1525494"/>
            <a:ext cx="4835833" cy="37673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5"/>
                </a:solidFill>
                <a:latin typeface="Poppins"/>
                <a:cs typeface="Poppins"/>
              </a:rPr>
              <a:t>Christine </a:t>
            </a:r>
            <a:r>
              <a:rPr lang="en-US" sz="3200" b="1" dirty="0" err="1">
                <a:solidFill>
                  <a:schemeClr val="accent5"/>
                </a:solidFill>
                <a:latin typeface="Poppins"/>
                <a:cs typeface="Poppins"/>
              </a:rPr>
              <a:t>Jeminez</a:t>
            </a:r>
            <a:endParaRPr lang="en-US" sz="3200" b="1" dirty="0">
              <a:solidFill>
                <a:schemeClr val="accent5"/>
              </a:solidFill>
              <a:latin typeface="Poppins"/>
              <a:cs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9293B5-C564-9166-70A7-6A705EB25440}"/>
              </a:ext>
            </a:extLst>
          </p:cNvPr>
          <p:cNvSpPr txBox="1"/>
          <p:nvPr/>
        </p:nvSpPr>
        <p:spPr>
          <a:xfrm>
            <a:off x="5675925" y="2366026"/>
            <a:ext cx="6073051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fr-FR" sz="2200" dirty="0">
                <a:latin typeface="Arial Nova"/>
                <a:ea typeface="+mn-lt"/>
                <a:cs typeface="+mn-lt"/>
              </a:rPr>
              <a:t>De Hamilton, Canada
Aime regarder des dramatiques télévisées 
Fan de la chanson de Bobby </a:t>
            </a:r>
            <a:r>
              <a:rPr lang="fr-FR" sz="2200" dirty="0" err="1">
                <a:latin typeface="Arial Nova"/>
                <a:ea typeface="+mn-lt"/>
                <a:cs typeface="+mn-lt"/>
              </a:rPr>
              <a:t>McFerrin</a:t>
            </a:r>
            <a:r>
              <a:rPr lang="fr-FR" sz="2200" dirty="0">
                <a:latin typeface="Arial Nova"/>
                <a:ea typeface="+mn-lt"/>
                <a:cs typeface="+mn-lt"/>
              </a:rPr>
              <a:t>, 
</a:t>
            </a:r>
            <a:br>
              <a:rPr lang="fr-FR" sz="2200" dirty="0">
                <a:latin typeface="Arial Nova"/>
                <a:ea typeface="+mn-lt"/>
                <a:cs typeface="+mn-lt"/>
              </a:rPr>
            </a:br>
            <a:r>
              <a:rPr lang="fr-FR" sz="2200" dirty="0">
                <a:latin typeface="Arial Nova"/>
                <a:ea typeface="+mn-lt"/>
                <a:cs typeface="+mn-lt"/>
              </a:rPr>
              <a:t>« Ne t’inquiète pas, sois heureux »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Arial Nova"/>
            </a:endParaRPr>
          </a:p>
        </p:txBody>
      </p:sp>
      <p:pic>
        <p:nvPicPr>
          <p:cNvPr id="6" name="Picture 5" descr="Une photo de Christine Jimenez&#10;">
            <a:extLst>
              <a:ext uri="{FF2B5EF4-FFF2-40B4-BE49-F238E27FC236}">
                <a16:creationId xmlns:a16="http://schemas.microsoft.com/office/drawing/2014/main" id="{A8EE04D3-F8D9-B764-7FB4-B1136F588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" y="-25401"/>
            <a:ext cx="5178576" cy="688460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6D276-EE67-39C8-B74C-E38AF9E5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027F8-B861-0149-E03A-7A70FE4D5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76211" y="2038793"/>
            <a:ext cx="4339010" cy="3022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9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3340-69CC-3357-D182-1BDBF9249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87" y="1295151"/>
            <a:ext cx="4237704" cy="831171"/>
          </a:xfrm>
        </p:spPr>
        <p:txBody>
          <a:bodyPr/>
          <a:lstStyle/>
          <a:p>
            <a:r>
              <a:rPr lang="en-US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Bliss I-Band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6F0AD-79DE-C92B-B67D-F22746E897F6}"/>
              </a:ext>
            </a:extLst>
          </p:cNvPr>
          <p:cNvSpPr txBox="1"/>
          <p:nvPr/>
        </p:nvSpPr>
        <p:spPr>
          <a:xfrm>
            <a:off x="649870" y="2593437"/>
            <a:ext cx="4630544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dirty="0">
                <a:ea typeface="+mn-lt"/>
                <a:cs typeface="+mn-lt"/>
              </a:rPr>
              <a:t>Le Bliss I-Band </a:t>
            </a:r>
            <a:r>
              <a:rPr lang="fr-FR" sz="2200" dirty="0">
                <a:ea typeface="+mn-lt"/>
                <a:cs typeface="+mn-lt"/>
              </a:rPr>
              <a:t>est un groupe d’adultes ayant un handicap physique qui se réunissent chaque semaine pour explorer les possibilités de faire de la musique avec des instruments virtuels.</a:t>
            </a:r>
            <a:endParaRPr lang="en-US" sz="2200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DE4FB8-9C44-8A28-63E5-ADA25582CDFE}"/>
              </a:ext>
            </a:extLst>
          </p:cNvPr>
          <p:cNvSpPr txBox="1"/>
          <p:nvPr/>
        </p:nvSpPr>
        <p:spPr>
          <a:xfrm>
            <a:off x="6393987" y="1346937"/>
            <a:ext cx="38334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/>
              <a:t>Blissymbolics</a:t>
            </a:r>
            <a:endParaRPr lang="en-US" dirty="0"/>
          </a:p>
        </p:txBody>
      </p:sp>
      <p:pic>
        <p:nvPicPr>
          <p:cNvPr id="5" name="Picture 4" descr="Cette image représente hoe Bliss I-Band est écrit en langage Blissymbolics.&#10;">
            <a:extLst>
              <a:ext uri="{FF2B5EF4-FFF2-40B4-BE49-F238E27FC236}">
                <a16:creationId xmlns:a16="http://schemas.microsoft.com/office/drawing/2014/main" id="{193A02DB-EFDD-3EF2-6FDE-74BDFFD48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475" y="1720261"/>
            <a:ext cx="4030436" cy="1563279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09438E-AA15-5166-DA86-4757B7C48481}"/>
              </a:ext>
            </a:extLst>
          </p:cNvPr>
          <p:cNvSpPr txBox="1"/>
          <p:nvPr/>
        </p:nvSpPr>
        <p:spPr>
          <a:xfrm>
            <a:off x="6393986" y="3396962"/>
            <a:ext cx="38334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Bliss I-Band</a:t>
            </a:r>
          </a:p>
        </p:txBody>
      </p:sp>
      <p:pic>
        <p:nvPicPr>
          <p:cNvPr id="6" name="Picture 5" descr="L’image montre comment « Bienvenue à tous » est écrit en langage Blissymbolics.&#10;">
            <a:extLst>
              <a:ext uri="{FF2B5EF4-FFF2-40B4-BE49-F238E27FC236}">
                <a16:creationId xmlns:a16="http://schemas.microsoft.com/office/drawing/2014/main" id="{4C5AD664-DBE3-5299-91C6-C389EF0E9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122" y="3930539"/>
            <a:ext cx="3921726" cy="1420085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C1519A-C8BD-F1CE-73B9-3B56050F7FF6}"/>
              </a:ext>
            </a:extLst>
          </p:cNvPr>
          <p:cNvSpPr txBox="1"/>
          <p:nvPr/>
        </p:nvSpPr>
        <p:spPr>
          <a:xfrm>
            <a:off x="6393987" y="5545311"/>
            <a:ext cx="38334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Bienvenue à tous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A0A5CE-45A0-7AED-7ED6-C790145EA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45DCE6-97B3-4F94-210E-CC3EFCABE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6359" y="1145947"/>
            <a:ext cx="19664" cy="47686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A64A41-8AE4-B28E-445A-A59FCD1A5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665" y="2100158"/>
            <a:ext cx="4222750" cy="634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8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5B8E0-DD81-5D02-A78C-6126F275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1" y="1043794"/>
            <a:ext cx="4871884" cy="1325563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Infirmité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motrice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cérébrale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7D0A6-D8A6-1528-AEC7-095D7AA49F1C}"/>
              </a:ext>
            </a:extLst>
          </p:cNvPr>
          <p:cNvSpPr txBox="1"/>
          <p:nvPr/>
        </p:nvSpPr>
        <p:spPr>
          <a:xfrm>
            <a:off x="661220" y="2520680"/>
            <a:ext cx="4880868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>
                <a:ea typeface="+mn-lt"/>
                <a:cs typeface="+mn-lt"/>
              </a:rPr>
              <a:t>« Un groupe de troubles qui affectent la capacité d’une personne à bouger et à maintenir l’équilibre et la posture. »</a:t>
            </a:r>
            <a:br>
              <a:rPr lang="en-US" sz="2000" dirty="0">
                <a:ea typeface="+mn-lt"/>
                <a:cs typeface="+mn-lt"/>
              </a:rPr>
            </a:br>
            <a:r>
              <a:rPr lang="fr-FR" sz="2000" dirty="0">
                <a:ea typeface="+mn-lt"/>
                <a:cs typeface="+mn-lt"/>
              </a:rPr>
              <a:t>(Centres pour le contrôle et la prévention des maladies)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EBE06-DE08-7D3B-EDE0-82B4BF02E725}"/>
              </a:ext>
            </a:extLst>
          </p:cNvPr>
          <p:cNvSpPr txBox="1"/>
          <p:nvPr/>
        </p:nvSpPr>
        <p:spPr>
          <a:xfrm>
            <a:off x="6487886" y="1706576"/>
            <a:ext cx="471694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>
                <a:latin typeface="Arial Nova"/>
                <a:ea typeface="+mn-lt"/>
                <a:cs typeface="+mn-lt"/>
              </a:rPr>
              <a:t>C’est le handicap moteur le plus fréquent chez l’enfant. 
Elle est causée par un développement anormal du cerveau ou des dommages au cerveau en développement.
La gestion est pluridisciplinaire</a:t>
            </a:r>
            <a:br>
              <a:rPr lang="fr-FR" dirty="0">
                <a:latin typeface="Arial Nova"/>
                <a:ea typeface="+mn-lt"/>
                <a:cs typeface="+mn-lt"/>
              </a:rPr>
            </a:br>
            <a:r>
              <a:rPr lang="fr-FR" dirty="0">
                <a:latin typeface="Arial Nova"/>
                <a:ea typeface="+mn-lt"/>
                <a:cs typeface="+mn-lt"/>
              </a:rPr>
              <a:t>impliquant le médecin traitant travaillant avec une équipe de prestataires de services de réadaptation, d’orthopédie, de psychologie et de soins sociaux.</a:t>
            </a:r>
            <a:endParaRPr lang="en-US" dirty="0">
              <a:latin typeface="Arial Nova"/>
            </a:endParaRPr>
          </a:p>
        </p:txBody>
      </p:sp>
      <p:pic>
        <p:nvPicPr>
          <p:cNvPr id="6" name="Picture 5" descr="L’image montre un ruban vert. C’est un symbole de la conscience de la paralysie cérébrale. Mars est le mois de la sensibilisation à la paralysie cérébrale et le 25 mars est la Journée de sensibilisation à la paralysie cérébrale.&#10;">
            <a:extLst>
              <a:ext uri="{FF2B5EF4-FFF2-40B4-BE49-F238E27FC236}">
                <a16:creationId xmlns:a16="http://schemas.microsoft.com/office/drawing/2014/main" id="{E9C988A7-F9DF-59D2-7E70-4C9695A8F8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6" t="8498" r="2483" b="11024"/>
          <a:stretch/>
        </p:blipFill>
        <p:spPr>
          <a:xfrm>
            <a:off x="0" y="4217662"/>
            <a:ext cx="5356521" cy="2640338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E3DBC-FD31-1310-5E10-99D055CC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09EF2C-9AE1-ABDD-5460-510B2F1F1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8740" y="1145947"/>
            <a:ext cx="19664" cy="47686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31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173A-F050-BACB-0B58-C307B6C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32" y="2518389"/>
            <a:ext cx="7295536" cy="73071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Grand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projet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de recherche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367D8-6CD4-B792-C6A8-C20439DF18C1}"/>
              </a:ext>
            </a:extLst>
          </p:cNvPr>
          <p:cNvSpPr txBox="1"/>
          <p:nvPr/>
        </p:nvSpPr>
        <p:spPr>
          <a:xfrm>
            <a:off x="697106" y="3744074"/>
            <a:ext cx="9755041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dirty="0">
                <a:ea typeface="+mn-lt"/>
                <a:cs typeface="+mn-lt"/>
              </a:rPr>
              <a:t>Explorer le pouvoir de la </a:t>
            </a:r>
            <a:r>
              <a:rPr lang="fr-FR" sz="2800" dirty="0" err="1">
                <a:ea typeface="+mn-lt"/>
                <a:cs typeface="+mn-lt"/>
              </a:rPr>
              <a:t>co-conception</a:t>
            </a:r>
            <a:r>
              <a:rPr lang="fr-FR" sz="2800" dirty="0">
                <a:ea typeface="+mn-lt"/>
                <a:cs typeface="+mn-lt"/>
              </a:rPr>
              <a:t> : de la création musicale à l’obtention d’un sentiment d’agentivité</a:t>
            </a:r>
            <a:br>
              <a:rPr lang="en-US" dirty="0">
                <a:ea typeface="+mn-lt"/>
                <a:cs typeface="+mn-lt"/>
              </a:rPr>
            </a:br>
            <a:r>
              <a:rPr lang="en-US" sz="2000" dirty="0" err="1">
                <a:ea typeface="+mn-lt"/>
                <a:cs typeface="+mn-lt"/>
              </a:rPr>
              <a:t>Conseiller</a:t>
            </a:r>
            <a:r>
              <a:rPr lang="en-US" sz="2000" dirty="0">
                <a:ea typeface="+mn-lt"/>
                <a:cs typeface="+mn-lt"/>
              </a:rPr>
              <a:t> principal: Jutta </a:t>
            </a:r>
            <a:r>
              <a:rPr lang="en-US" sz="2000" dirty="0" err="1">
                <a:ea typeface="+mn-lt"/>
                <a:cs typeface="+mn-lt"/>
              </a:rPr>
              <a:t>Treviranus</a:t>
            </a:r>
            <a:endParaRPr lang="en-US" sz="2000" dirty="0">
              <a:ea typeface="+mn-lt"/>
              <a:cs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CA3291-2408-2B43-A6C8-3E96EB6F5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27FE9-6D0F-66BA-4F0B-04EAD594A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693" y="3387820"/>
            <a:ext cx="8131072" cy="3891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0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7327-6F60-B618-6DC1-AEEF27B6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55" y="743668"/>
            <a:ext cx="6504039" cy="182700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Aharoni"/>
              </a:rPr>
              <a:t>Musique et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Aharoni"/>
              </a:rPr>
              <a:t>paralysie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Aharoni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Aharoni"/>
              </a:rPr>
              <a:t>cérébrale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Poppins"/>
              <a:cs typeface="Aharon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1F867-8902-7468-F4EB-C4BFED0529F7}"/>
              </a:ext>
            </a:extLst>
          </p:cNvPr>
          <p:cNvSpPr txBox="1"/>
          <p:nvPr/>
        </p:nvSpPr>
        <p:spPr>
          <a:xfrm>
            <a:off x="643464" y="3120677"/>
            <a:ext cx="614010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ea typeface="+mn-lt"/>
                <a:cs typeface="+mn-lt"/>
              </a:rPr>
              <a:t>Dans les études d’intervention impliquant des personnes atteintes de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Limitation de la mobilité Il a été observé que l’utilisation de programmes musicaux et rythmiques :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fr-FR" dirty="0">
                <a:ea typeface="+mn-lt"/>
                <a:cs typeface="+mn-lt"/>
              </a:rPr>
              <a:t>Activation du système moteur et auditif, 
Amélioration de l’équilibre et des sensations tactiles, 
Amélioration des problèmes de santé mentale.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DB8673-D932-F756-3EB4-C37EC68A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FABB9-C660-89DE-2AE5-7C3661F3A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833" y="2504071"/>
            <a:ext cx="4222750" cy="634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877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8630-88F1-CBAC-1766-726F0F7D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239" y="549675"/>
            <a:ext cx="4242620" cy="133539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Shirley </a:t>
            </a:r>
            <a:b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</a:b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McNaughton</a:t>
            </a:r>
          </a:p>
        </p:txBody>
      </p:sp>
      <p:pic>
        <p:nvPicPr>
          <p:cNvPr id="5" name="Picture 4" descr="Image de Shirley McNaughton&#10;">
            <a:extLst>
              <a:ext uri="{FF2B5EF4-FFF2-40B4-BE49-F238E27FC236}">
                <a16:creationId xmlns:a16="http://schemas.microsoft.com/office/drawing/2014/main" id="{1237EAAF-4E0D-4489-16D6-503C92F22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02" y="2079560"/>
            <a:ext cx="4095901" cy="3860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56FA1-17D5-BC33-3DDF-7B1968D908BA}"/>
              </a:ext>
            </a:extLst>
          </p:cNvPr>
          <p:cNvSpPr txBox="1"/>
          <p:nvPr/>
        </p:nvSpPr>
        <p:spPr>
          <a:xfrm>
            <a:off x="5337494" y="2116618"/>
            <a:ext cx="5059066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ea typeface="+mn-lt"/>
                <a:cs typeface="+mn-lt"/>
              </a:rPr>
              <a:t>Shirley est une éducatrice spécialisée qui enseigne, d’abord aux enfants, puis aux adultes atteints de paralysie cérébrale depuis 1968.</a:t>
            </a:r>
            <a:r>
              <a:rPr lang="en-US" dirty="0">
                <a:ea typeface="+mn-lt"/>
                <a:cs typeface="+mn-lt"/>
              </a:rPr>
              <a:t>In 2014, Shirley </a:t>
            </a:r>
            <a:r>
              <a:rPr lang="fr-FR" dirty="0">
                <a:ea typeface="+mn-lt"/>
                <a:cs typeface="+mn-lt"/>
              </a:rPr>
              <a:t>a étendu l’utilisation des i-Pads aux adultes handicapés et a été directeur musical au cours de la première année de l'</a:t>
            </a:r>
            <a:r>
              <a:rPr lang="en-US" dirty="0">
                <a:ea typeface="+mn-lt"/>
                <a:cs typeface="+mn-lt"/>
              </a:rPr>
              <a:t>Bliss I-Band.</a:t>
            </a:r>
          </a:p>
          <a:p>
            <a:r>
              <a:rPr lang="en-US" dirty="0">
                <a:ea typeface="+mn-lt"/>
                <a:cs typeface="+mn-lt"/>
              </a:rPr>
              <a:t> </a:t>
            </a:r>
            <a:br>
              <a:rPr lang="en-US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But: Accroître la sensibilisation de la communauté dans le respect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aux capacités de ces personnes en démontrant leurs réalisations musicales !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50D17C-BBDC-C3DA-0E14-D544FD84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9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9ABD3-DD3D-6768-67F3-CF323D49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27" y="388392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Sessions musicales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hebdomadaires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pic>
        <p:nvPicPr>
          <p:cNvPr id="4" name="Picture 3" descr="Les images sont un diagramme d’une session hebdomadaire en bande I. Les membres reçoivent un lien Zoom à 12h45. Ils entrent dans la réunion avec l’aide de leurs compagnons et commencent à interagir. Une fois le test de son terminé, les membres font des improvisations musicales ou répètent leurs chansons avec Chordify.&#10;&#10;">
            <a:extLst>
              <a:ext uri="{FF2B5EF4-FFF2-40B4-BE49-F238E27FC236}">
                <a16:creationId xmlns:a16="http://schemas.microsoft.com/office/drawing/2014/main" id="{01AA8009-3456-F437-D030-9B2D9168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85" y="1456949"/>
            <a:ext cx="11133343" cy="4288832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8A27A1-9793-02F3-4B7E-949BCF2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3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1B3F3-FE7D-7ABB-9D68-EE906247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40" y="712857"/>
            <a:ext cx="10515600" cy="386583"/>
          </a:xfrm>
        </p:spPr>
        <p:txBody>
          <a:bodyPr>
            <a:normAutofit fontScale="90000"/>
          </a:bodyPr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Utilisation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de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l’interface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pic>
        <p:nvPicPr>
          <p:cNvPr id="5" name="Picture 4" descr="Il s’agit d’une interface numérique de l’application GarageBand. GarageBand est utilisé par tous les membres de l’I-Band pour jouer de la musique avec des instruments de musique virtuels.&#10;&#10;">
            <a:extLst>
              <a:ext uri="{FF2B5EF4-FFF2-40B4-BE49-F238E27FC236}">
                <a16:creationId xmlns:a16="http://schemas.microsoft.com/office/drawing/2014/main" id="{B137897E-7C8D-9E3B-54D8-1B309B2A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52" y="1332796"/>
            <a:ext cx="5085041" cy="38123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266D4E-CC3F-B98F-B01D-658447848A32}"/>
              </a:ext>
            </a:extLst>
          </p:cNvPr>
          <p:cNvSpPr txBox="1"/>
          <p:nvPr/>
        </p:nvSpPr>
        <p:spPr>
          <a:xfrm>
            <a:off x="350880" y="5398164"/>
            <a:ext cx="51282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GarageBand Interface</a:t>
            </a:r>
          </a:p>
        </p:txBody>
      </p:sp>
      <p:pic>
        <p:nvPicPr>
          <p:cNvPr id="6" name="Picture 5" descr="L’interface en ligne du site Web s’appelle, Chordify. Il est utilisé pour convertir toutes les chansons en accords. Les membres de l’I-Band sélectionnent les accords qu’ils veulent pratiquer et leurs compagnons les aident à définir ces accords sur l’application GarageBand.&#10;">
            <a:extLst>
              <a:ext uri="{FF2B5EF4-FFF2-40B4-BE49-F238E27FC236}">
                <a16:creationId xmlns:a16="http://schemas.microsoft.com/office/drawing/2014/main" id="{6B32E8BF-43E0-DFB8-28AA-56FBA71B4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518" y="1331263"/>
            <a:ext cx="6096000" cy="32555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F612D9-9931-E4E1-3B04-623322393A22}"/>
              </a:ext>
            </a:extLst>
          </p:cNvPr>
          <p:cNvSpPr txBox="1"/>
          <p:nvPr/>
        </p:nvSpPr>
        <p:spPr>
          <a:xfrm>
            <a:off x="5473793" y="4775791"/>
            <a:ext cx="51282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Chordify</a:t>
            </a:r>
            <a:r>
              <a:rPr lang="en-US" dirty="0"/>
              <a:t> </a:t>
            </a:r>
            <a:r>
              <a:rPr lang="en-US" dirty="0" err="1"/>
              <a:t>Écran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E0E5F-B3E4-EDED-D95C-50E2DE88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62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95DE2-A735-C281-2252-8DD237A3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96" y="887661"/>
            <a:ext cx="5087770" cy="359976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Feuille de dédicace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685AD7-02BC-83E5-11D1-0F81C10572B5}"/>
              </a:ext>
            </a:extLst>
          </p:cNvPr>
          <p:cNvSpPr txBox="1"/>
          <p:nvPr/>
        </p:nvSpPr>
        <p:spPr>
          <a:xfrm>
            <a:off x="755743" y="1619449"/>
            <a:ext cx="508777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À gauche se trouve une feuille de dédicaces. 
Il a tous les accords d’une chanson écrits sous les signes et les chiffres. 
Par exemple : L’accord numéro 1 a </a:t>
            </a:r>
            <a:r>
              <a:rPr lang="fr-FR" dirty="0" err="1"/>
              <a:t>Bb</a:t>
            </a:r>
            <a:r>
              <a:rPr lang="fr-FR" dirty="0"/>
              <a:t> (Accord de Si bémol) avec l’illustration à la main du signe, « DO »</a:t>
            </a:r>
            <a:endParaRPr lang="en-US" dirty="0"/>
          </a:p>
        </p:txBody>
      </p:sp>
      <p:pic>
        <p:nvPicPr>
          <p:cNvPr id="3" name="Picture 2" descr="L’image montre une feuille de dédicace. Chaque chanson a une feuille de dédicace séparée. Il contient les accords et son signe. La feuille d’accords aide les membres à savoir quel accord ils jouent et les informe de tout changement d’accord.&#10;">
            <a:extLst>
              <a:ext uri="{FF2B5EF4-FFF2-40B4-BE49-F238E27FC236}">
                <a16:creationId xmlns:a16="http://schemas.microsoft.com/office/drawing/2014/main" id="{A9F50296-7392-4402-89D0-090FA154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489" y="548523"/>
            <a:ext cx="4892214" cy="576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90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BE68-488C-4FD2-71D5-5C2B80D2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6087"/>
            <a:ext cx="5257800" cy="610098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Identifier les lacunes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D1556-C310-1E11-DFE5-AD83B7688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064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200" dirty="0">
                <a:ea typeface="+mn-lt"/>
                <a:cs typeface="+mn-lt"/>
              </a:rPr>
              <a:t>À travers le prisme d’un observateur</a:t>
            </a:r>
          </a:p>
          <a:p>
            <a:pPr marL="0" indent="0">
              <a:buNone/>
            </a:pPr>
            <a:r>
              <a:rPr lang="fr-FR" sz="2200" dirty="0">
                <a:ea typeface="+mn-lt"/>
                <a:cs typeface="+mn-lt"/>
              </a:rPr>
              <a:t>
Aucune expérience antérieure de la prestation de soins
Défis rencontrés lors de la formation
Être trop serviable
Peur d’un malentendu</a:t>
            </a: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0E436-096A-869D-BBDD-0DFDE18B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1B74C-A166-0447-79F6-62C41D239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290" y="1715891"/>
            <a:ext cx="4949849" cy="344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1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D8FA7-B267-AA71-2D14-E0265828B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08" y="608122"/>
            <a:ext cx="6757952" cy="769183"/>
          </a:xfrm>
        </p:spPr>
        <p:txBody>
          <a:bodyPr>
            <a:normAutofit fontScale="90000"/>
          </a:bodyPr>
          <a:lstStyle/>
          <a:p>
            <a:r>
              <a:rPr lang="en-US" sz="36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Facteurs entravant le mandat</a:t>
            </a:r>
          </a:p>
        </p:txBody>
      </p:sp>
      <p:pic>
        <p:nvPicPr>
          <p:cNvPr id="4" name="Picture 3" descr="Cette image est un croquis de la configuration musicale de Christine. On y voit Christine assise sur son fauteuil roulant, avec son appareil de communication juste devant elle. Il est monté sur le fauteuil roulant. Sur la gauche se trouve son I-pad avec l’application GarageBand. En diagonale de Christine se trouve l’écran de l’ordinateur portable avec la feuille Chordify et la feuille de dédicace. Le compagnon est assis juste à côté de Christine. Dans cette configuration actuelle, il est extrêmement difficile de garder un contrôle de toutes les applications de travail en même temps.&#10;&#10;">
            <a:extLst>
              <a:ext uri="{FF2B5EF4-FFF2-40B4-BE49-F238E27FC236}">
                <a16:creationId xmlns:a16="http://schemas.microsoft.com/office/drawing/2014/main" id="{91FA00C4-BCC3-4781-4440-D0791DE23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7" r="-152" b="8912"/>
          <a:stretch/>
        </p:blipFill>
        <p:spPr>
          <a:xfrm>
            <a:off x="-1564" y="1611672"/>
            <a:ext cx="7242304" cy="437899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1464E8-F2FA-359C-0D43-80AFEB8D5995}"/>
              </a:ext>
            </a:extLst>
          </p:cNvPr>
          <p:cNvSpPr txBox="1"/>
          <p:nvPr/>
        </p:nvSpPr>
        <p:spPr>
          <a:xfrm>
            <a:off x="437279" y="6186325"/>
            <a:ext cx="60596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/>
              <a:t>Croquis de la configuration musicale de Christine.</a:t>
            </a:r>
            <a:endParaRPr lang="en-US" dirty="0"/>
          </a:p>
        </p:txBody>
      </p:sp>
      <p:pic>
        <p:nvPicPr>
          <p:cNvPr id="5" name="Picture 4" descr="L’image est un croquis de Christine avec son I-pad. Le cône de vision de Christine est complètement restreint par ses mains lorsqu’elle joue de la musique. Il lui est donc difficile de voir quel accord est joué.&#10;">
            <a:extLst>
              <a:ext uri="{FF2B5EF4-FFF2-40B4-BE49-F238E27FC236}">
                <a16:creationId xmlns:a16="http://schemas.microsoft.com/office/drawing/2014/main" id="{B931918A-D239-8E4F-DB10-1A01F62A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186" b="176"/>
          <a:stretch/>
        </p:blipFill>
        <p:spPr>
          <a:xfrm>
            <a:off x="7082164" y="4221304"/>
            <a:ext cx="4037540" cy="263808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E9C1B2-FB3D-490C-D442-D6148B37DDB3}"/>
              </a:ext>
            </a:extLst>
          </p:cNvPr>
          <p:cNvSpPr txBox="1"/>
          <p:nvPr/>
        </p:nvSpPr>
        <p:spPr>
          <a:xfrm>
            <a:off x="7354092" y="3429233"/>
            <a:ext cx="42039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/>
              <a:t>Le cône de vision de Christine est limité à l’écran de son i-pad.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F210B2-E9CE-AE4D-0170-20729C05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4464" y="6370648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02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BB8D-193C-301F-795C-74A99B35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64" y="1163579"/>
            <a:ext cx="5920333" cy="668266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Relever les défis</a:t>
            </a:r>
            <a:endParaRPr lang="en-US" sz="3600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57727-5558-4921-59F3-AC50C6E32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64" y="2234170"/>
            <a:ext cx="5908700" cy="2367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200" dirty="0" err="1">
                <a:ea typeface="+mn-lt"/>
                <a:cs typeface="+mn-lt"/>
              </a:rPr>
              <a:t>Co-concevoir</a:t>
            </a:r>
            <a:r>
              <a:rPr lang="fr-FR" sz="2200" dirty="0">
                <a:ea typeface="+mn-lt"/>
                <a:cs typeface="+mn-lt"/>
              </a:rPr>
              <a:t> avec le membre I-Band, les animateurs et d’autres accompagnateurs musicaux pour rendre le processus de création musicale plus accessible. </a:t>
            </a:r>
            <a:br>
              <a:rPr lang="fr-FR" sz="2200" dirty="0">
                <a:ea typeface="+mn-lt"/>
                <a:cs typeface="+mn-lt"/>
              </a:rPr>
            </a:br>
            <a:br>
              <a:rPr lang="fr-FR" sz="2200" dirty="0">
                <a:ea typeface="+mn-lt"/>
                <a:cs typeface="+mn-lt"/>
              </a:rPr>
            </a:br>
            <a:r>
              <a:rPr lang="fr-FR" sz="2200" dirty="0">
                <a:ea typeface="+mn-lt"/>
                <a:cs typeface="+mn-lt"/>
              </a:rPr>
              <a:t>Cultivez chez les membres de la bande I, l’importance d’avoir un sens de l’agentivité.</a:t>
            </a:r>
            <a:endParaRPr lang="en-US" dirty="0"/>
          </a:p>
        </p:txBody>
      </p:sp>
      <p:pic>
        <p:nvPicPr>
          <p:cNvPr id="5" name="Picture 4" descr="L’image montre trois icônes. Celle du haut représente les difficultés technologiques, en dessous se trouve l’icône des défis structurels et la dernière est l’icône des défis de communication.&#10;&#10;">
            <a:extLst>
              <a:ext uri="{FF2B5EF4-FFF2-40B4-BE49-F238E27FC236}">
                <a16:creationId xmlns:a16="http://schemas.microsoft.com/office/drawing/2014/main" id="{5831429F-430F-E209-A9ED-CEE33FA6C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486" y="299556"/>
            <a:ext cx="1569166" cy="5290800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D50CF-0C99-9E07-ECC1-E909882F6BED}"/>
              </a:ext>
            </a:extLst>
          </p:cNvPr>
          <p:cNvSpPr txBox="1"/>
          <p:nvPr/>
        </p:nvSpPr>
        <p:spPr>
          <a:xfrm>
            <a:off x="7632957" y="1659956"/>
            <a:ext cx="2104887" cy="3751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TECHNOLOGIQUE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6EBB7-825C-A526-8084-C7F24186D1F1}"/>
              </a:ext>
            </a:extLst>
          </p:cNvPr>
          <p:cNvSpPr txBox="1"/>
          <p:nvPr/>
        </p:nvSpPr>
        <p:spPr>
          <a:xfrm>
            <a:off x="7909115" y="3742367"/>
            <a:ext cx="15581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STRUCTURAL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132F2-E3FF-93D3-9D93-A7BFBABDFBAD}"/>
              </a:ext>
            </a:extLst>
          </p:cNvPr>
          <p:cNvSpPr txBox="1"/>
          <p:nvPr/>
        </p:nvSpPr>
        <p:spPr>
          <a:xfrm>
            <a:off x="7632958" y="5592108"/>
            <a:ext cx="21048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COMMUNICATIF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473A2-00C0-4F15-71F4-483AF1657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17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CBFC5-7F82-798D-AE77-22B13C922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10" y="765375"/>
            <a:ext cx="4367249" cy="755518"/>
          </a:xfrm>
        </p:spPr>
        <p:txBody>
          <a:bodyPr>
            <a:normAutofit fontScale="90000"/>
          </a:bodyPr>
          <a:lstStyle/>
          <a:p>
            <a:r>
              <a:rPr lang="en-US" sz="32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Guide infographique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CD216-8AD6-CBA8-5CAB-B5A1EA295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64" y="1722815"/>
            <a:ext cx="5429785" cy="43638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solidFill>
                  <a:schemeClr val="accent5">
                    <a:lumMod val="75000"/>
                  </a:schemeClr>
                </a:solidFill>
                <a:latin typeface="Arial Nova"/>
                <a:ea typeface="+mn-lt"/>
                <a:cs typeface="+mn-lt"/>
              </a:rPr>
              <a:t>OBJECTIF : 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Fournir aux compagnons présents / futurs les bases de la signature d’accords, </a:t>
            </a:r>
            <a:r>
              <a:rPr lang="fr-FR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GarageBand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, </a:t>
            </a:r>
            <a:r>
              <a:rPr lang="fr-FR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Chordify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. Donnez des moyens par lesquels ils peuvent soutenir les membres de l’I-Band dans ce voyage musical.</a:t>
            </a:r>
            <a:r>
              <a:rPr lang="fr-FR" sz="1800" dirty="0">
                <a:solidFill>
                  <a:schemeClr val="accent5">
                    <a:lumMod val="75000"/>
                  </a:schemeClr>
                </a:solidFill>
                <a:latin typeface="Arial Nova"/>
                <a:ea typeface="+mn-lt"/>
                <a:cs typeface="+mn-lt"/>
              </a:rPr>
              <a:t>
APPROCHE : 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Approche de conception inclusive, </a:t>
            </a:r>
            <a:r>
              <a:rPr lang="fr-FR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co-conception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 avec les membres de la bande I, les facilitateurs, les accompagnateurs Tous les participants sont des </a:t>
            </a:r>
            <a:r>
              <a:rPr lang="fr-FR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co-concepteurs</a:t>
            </a:r>
            <a:b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</a:br>
            <a:r>
              <a:rPr lang="fr-FR" sz="1800" dirty="0">
                <a:solidFill>
                  <a:schemeClr val="accent5">
                    <a:lumMod val="75000"/>
                  </a:schemeClr>
                </a:solidFill>
                <a:latin typeface="Arial Nova"/>
                <a:ea typeface="+mn-lt"/>
                <a:cs typeface="+mn-lt"/>
              </a:rPr>
              <a:t>MÉTHODES : </a:t>
            </a:r>
            <a:r>
              <a:rPr lang="fr-FR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Observation, Entretiens individuels Séances de </a:t>
            </a:r>
            <a:r>
              <a:rPr lang="fr-FR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ova"/>
                <a:ea typeface="+mn-lt"/>
                <a:cs typeface="+mn-lt"/>
              </a:rPr>
              <a:t>co-conception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 Nova"/>
            </a:endParaRPr>
          </a:p>
        </p:txBody>
      </p:sp>
      <p:pic>
        <p:nvPicPr>
          <p:cNvPr id="5" name="Picture 4" descr="L’image est un croquis de deux types de guides infographiques. Le plus à gauche est une version imprimée de l’infographie tandis que le côté droit a une version numérique.&#10;&#10;">
            <a:extLst>
              <a:ext uri="{FF2B5EF4-FFF2-40B4-BE49-F238E27FC236}">
                <a16:creationId xmlns:a16="http://schemas.microsoft.com/office/drawing/2014/main" id="{870790FB-FDF6-5D2F-4202-DD73DE2DA1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1" t="6930" r="7010" b="9080"/>
          <a:stretch/>
        </p:blipFill>
        <p:spPr>
          <a:xfrm>
            <a:off x="6290317" y="1973990"/>
            <a:ext cx="4999743" cy="3417925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6F9CC1-DF49-6221-1A3E-B238AF6FA5A0}"/>
              </a:ext>
            </a:extLst>
          </p:cNvPr>
          <p:cNvSpPr txBox="1"/>
          <p:nvPr/>
        </p:nvSpPr>
        <p:spPr>
          <a:xfrm>
            <a:off x="6259043" y="5556369"/>
            <a:ext cx="53607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/>
              <a:t>Croquis de l’infographie en format imprimé et numérique.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4B8B4-D46D-D8E7-17F9-3FC88EB1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4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23E14-9C2A-2BB1-5562-EACDDAF0D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89" y="687437"/>
            <a:ext cx="10515600" cy="581014"/>
          </a:xfrm>
        </p:spPr>
        <p:txBody>
          <a:bodyPr>
            <a:normAutofit fontScale="90000"/>
          </a:bodyPr>
          <a:lstStyle/>
          <a:p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Processus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de conception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32A88-AF03-88C2-C2DF-73759FA36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11" y="1712198"/>
            <a:ext cx="5802639" cy="184994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Iconographie
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Membres de l’I-Band - Jouer de la musique
Animateurs - dirigent toutes les sessions I-Band 
Compagnons - soutien aux membres de la bande I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 descr="The image shows two icons. The left one is a Universal Icon used for persons with disabilities, it is the icon with a person sitting on a wheelchair. &#10;The right one is an icon representing a person with cerebral palsy, sitting on a wheelchair. ">
            <a:extLst>
              <a:ext uri="{FF2B5EF4-FFF2-40B4-BE49-F238E27FC236}">
                <a16:creationId xmlns:a16="http://schemas.microsoft.com/office/drawing/2014/main" id="{1157E29F-7050-BD6A-DE8A-F2E3382A3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50" y="3300952"/>
            <a:ext cx="6096000" cy="2221759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&#10;L’image montre deux icônes. Celle de gauche est une icône universelle utilisée pour les personnes handicapées, c’est l’icône avec une personne assise sur un fauteuil roulant. &#10;Celle de droite est une icône représentant une personne atteinte de paralysie cérébrale, assise sur un fauteuil roulant.&#10;&#10;&#10;&#10;L’image montre deux icônes. Celle de gauche est une icône universelle utilisée pour les personnes handicapées, c’est l’icône avec une personne assise sur un fauteuil roulant. &#10;Celle de droite est une icône représentant une personne atteinte de paralysie cérébrale, assise sur un fauteuil roulant.&#10;&#10;&#10;&#10;">
            <a:extLst>
              <a:ext uri="{FF2B5EF4-FFF2-40B4-BE49-F238E27FC236}">
                <a16:creationId xmlns:a16="http://schemas.microsoft.com/office/drawing/2014/main" id="{19166B84-BB7A-A72F-28DD-9809CB44B0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44" b="-186"/>
          <a:stretch/>
        </p:blipFill>
        <p:spPr>
          <a:xfrm>
            <a:off x="482527" y="3429000"/>
            <a:ext cx="6096000" cy="1971631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BA4CC8-F595-AFD4-D737-F61CCC4C14B1}"/>
              </a:ext>
            </a:extLst>
          </p:cNvPr>
          <p:cNvSpPr txBox="1"/>
          <p:nvPr/>
        </p:nvSpPr>
        <p:spPr>
          <a:xfrm>
            <a:off x="674712" y="5623677"/>
            <a:ext cx="31228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Icône universelle pour les personnes handicapées.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A56B0-5644-D677-0BCC-7DBBD9784106}"/>
              </a:ext>
            </a:extLst>
          </p:cNvPr>
          <p:cNvSpPr txBox="1"/>
          <p:nvPr/>
        </p:nvSpPr>
        <p:spPr>
          <a:xfrm>
            <a:off x="3797561" y="5647776"/>
            <a:ext cx="308352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Icône représentant des personnes atteintes de paralysie cérébrale.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004584-65C4-9F99-41EC-1245302E8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01473" y="1041695"/>
            <a:ext cx="19664" cy="476864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8036E-C79C-82A5-B129-FA40C577AC28}"/>
              </a:ext>
            </a:extLst>
          </p:cNvPr>
          <p:cNvSpPr txBox="1"/>
          <p:nvPr/>
        </p:nvSpPr>
        <p:spPr>
          <a:xfrm>
            <a:off x="7303287" y="864041"/>
            <a:ext cx="44173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Jeu d’icônes inspiré des notes de musique</a:t>
            </a:r>
            <a:endParaRPr lang="en-US" dirty="0"/>
          </a:p>
        </p:txBody>
      </p:sp>
      <p:pic>
        <p:nvPicPr>
          <p:cNvPr id="6" name="Picture 5" descr="Image de diverses notes de musique. Les notes de musique sont prises comme source d’inspiration pour créer une iconographie qui représente divers groupes de membres au sein de l’I-Band.&#10;">
            <a:extLst>
              <a:ext uri="{FF2B5EF4-FFF2-40B4-BE49-F238E27FC236}">
                <a16:creationId xmlns:a16="http://schemas.microsoft.com/office/drawing/2014/main" id="{E7E6F4F8-BD61-9F4E-3DD1-4C850C562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294" y="1500209"/>
            <a:ext cx="3877326" cy="4155517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F37A4-EE79-F639-5C53-7D86A625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60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6DE4A7-25C3-DB9C-733B-D04358F93F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6544" y="609521"/>
            <a:ext cx="10515600" cy="671807"/>
          </a:xfrm>
        </p:spPr>
        <p:txBody>
          <a:bodyPr>
            <a:normAutofit fontScale="90000"/>
          </a:bodyPr>
          <a:lstStyle/>
          <a:p>
            <a:r>
              <a:rPr lang="fr-FR" sz="2400" dirty="0"/>
              <a:t>Croquis en cours de fabrication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2" name="Picture 1" descr="Cette image montre le processus de conception de l’iconographie. Il montre les différentes façons dont les notes de musique sont utilisées pour concevoir des icônes pour chaque groupe I-Band.&#10;&#10;">
            <a:extLst>
              <a:ext uri="{FF2B5EF4-FFF2-40B4-BE49-F238E27FC236}">
                <a16:creationId xmlns:a16="http://schemas.microsoft.com/office/drawing/2014/main" id="{73C4D11E-8980-00FA-8003-543691DD9C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59" t="6235" r="27462" b="4512"/>
          <a:stretch/>
        </p:blipFill>
        <p:spPr>
          <a:xfrm rot="5400000">
            <a:off x="2795283" y="-1219379"/>
            <a:ext cx="5186114" cy="951572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4E13F1-BC9C-5CD3-34E9-C3E2DD1F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81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4DF2E-1DE4-0226-70EE-DC648BCC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72" y="879968"/>
            <a:ext cx="5786547" cy="522846"/>
          </a:xfrm>
        </p:spPr>
        <p:txBody>
          <a:bodyPr>
            <a:normAutofit fontScale="90000"/>
          </a:bodyPr>
          <a:lstStyle/>
          <a:p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Rendus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numériques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 et couleurs</a:t>
            </a:r>
            <a:endParaRPr lang="en-GB" sz="2800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pic>
        <p:nvPicPr>
          <p:cNvPr id="5" name="Picture 4" descr="L’image est un rendu numérique des icônes conçues pour chaque groupe de l’I-Band. Les icônes en haut montrent comment l’augmentation de la queue d’une note de musique conserve ses caractéristiques. Trois icônes en bas, de gauche à droite, représentent les membres de la bande I, l’icône pour les compagnons et l’icône pour les facilitateurs.&#10;">
            <a:extLst>
              <a:ext uri="{FF2B5EF4-FFF2-40B4-BE49-F238E27FC236}">
                <a16:creationId xmlns:a16="http://schemas.microsoft.com/office/drawing/2014/main" id="{48FC7BDC-786E-5665-8392-7FEA2EBD6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90" y="1713675"/>
            <a:ext cx="5462598" cy="411480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3E1035-6C6F-502D-32C1-F6DDC173C3F4}"/>
              </a:ext>
            </a:extLst>
          </p:cNvPr>
          <p:cNvSpPr txBox="1"/>
          <p:nvPr/>
        </p:nvSpPr>
        <p:spPr>
          <a:xfrm>
            <a:off x="821543" y="5963381"/>
            <a:ext cx="539137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Icône pour : Membre, Compagnon et Animateur de la bande I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05E844-28E0-4199-08E6-4D62274E2D26}"/>
              </a:ext>
            </a:extLst>
          </p:cNvPr>
          <p:cNvSpPr txBox="1"/>
          <p:nvPr/>
        </p:nvSpPr>
        <p:spPr>
          <a:xfrm>
            <a:off x="6768570" y="1400288"/>
            <a:ext cx="476759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ea typeface="+mn-lt"/>
                <a:cs typeface="+mn-lt"/>
              </a:rPr>
              <a:t>Choix de la palette de couleurs :</a:t>
            </a:r>
            <a:br>
              <a:rPr lang="fr-FR" dirty="0">
                <a:solidFill>
                  <a:schemeClr val="accent3">
                    <a:lumMod val="75000"/>
                  </a:schemeClr>
                </a:solidFill>
                <a:ea typeface="+mn-lt"/>
                <a:cs typeface="+mn-lt"/>
              </a:rPr>
            </a:br>
            <a:br>
              <a:rPr lang="fr-FR" dirty="0">
                <a:solidFill>
                  <a:schemeClr val="accent3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Certaines personnes peuvent être plus sensibles à la couleur. En effet, ils ont des réponses sensorielles accrues, des capacités de traitement visuel plus fortes et des voies cognitives différenciées.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a typeface="+mn-lt"/>
              <a:cs typeface="+mn-lt"/>
            </a:endParaRPr>
          </a:p>
        </p:txBody>
      </p:sp>
      <p:pic>
        <p:nvPicPr>
          <p:cNvPr id="6" name="Picture 5" descr="L’image est une palette de couleurs co-conçue avec Christine pour être utilisée dans ce projet. Chaque couleur a la valeur hexadécimale mentionnée.&#10;">
            <a:extLst>
              <a:ext uri="{FF2B5EF4-FFF2-40B4-BE49-F238E27FC236}">
                <a16:creationId xmlns:a16="http://schemas.microsoft.com/office/drawing/2014/main" id="{B280C41A-4620-EB36-C4EC-5BCA3C867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570" y="3505628"/>
            <a:ext cx="3522933" cy="2457753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5F33C-E91B-23F3-14DB-3CD75E13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47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8ECB-6DD2-4479-6189-6A0DE5F0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26" y="4989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Simplification du processus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6C67C-FAB1-7CAF-8423-6DC89D57C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11" y="1825625"/>
            <a:ext cx="5260259" cy="1303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400" dirty="0">
                <a:latin typeface="Arial Nova"/>
                <a:ea typeface="+mn-lt"/>
                <a:cs typeface="+mn-lt"/>
              </a:rPr>
              <a:t>Configuration d’un instrument de musique virtuel (piano à queue) sur </a:t>
            </a:r>
            <a:r>
              <a:rPr lang="fr-FR" sz="2400" dirty="0" err="1">
                <a:latin typeface="Arial Nova"/>
                <a:ea typeface="+mn-lt"/>
                <a:cs typeface="+mn-lt"/>
              </a:rPr>
              <a:t>GarageBand</a:t>
            </a:r>
            <a:endParaRPr lang="en-US" sz="2400" dirty="0">
              <a:latin typeface="Arial Nov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4DE4D-8B00-D561-9C76-56105F70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 descr="L’image est un graphique. Il montre les étapes d’un processus simplifié de sélection d’un instrument de musique virtuel sur GarageBand.&#10;">
            <a:extLst>
              <a:ext uri="{FF2B5EF4-FFF2-40B4-BE49-F238E27FC236}">
                <a16:creationId xmlns:a16="http://schemas.microsoft.com/office/drawing/2014/main" id="{3073F07D-D405-ED4D-5E69-46BFC149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048" y="1281094"/>
            <a:ext cx="4676464" cy="4114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859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A030C-740A-C3F2-C7E8-F2161411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86" y="365125"/>
            <a:ext cx="10542814" cy="599849"/>
          </a:xfrm>
        </p:spPr>
        <p:txBody>
          <a:bodyPr>
            <a:normAutofit/>
          </a:bodyPr>
          <a:lstStyle/>
          <a:p>
            <a:r>
              <a:rPr lang="en-US" sz="2400">
                <a:latin typeface="Poppins"/>
                <a:cs typeface="Poppins"/>
              </a:rPr>
              <a:t>Croquis</a:t>
            </a:r>
            <a:endParaRPr lang="en-US" sz="2400" dirty="0">
              <a:latin typeface="Poppins"/>
              <a:cs typeface="Poppins"/>
            </a:endParaRPr>
          </a:p>
        </p:txBody>
      </p:sp>
      <p:pic>
        <p:nvPicPr>
          <p:cNvPr id="3" name="Picture 2" descr="L’image montre quatre croquis. Chaque esquisse représente une interface de l’application GarageBand.  &#10;">
            <a:extLst>
              <a:ext uri="{FF2B5EF4-FFF2-40B4-BE49-F238E27FC236}">
                <a16:creationId xmlns:a16="http://schemas.microsoft.com/office/drawing/2014/main" id="{BF5334D0-5A3C-93AF-2D86-0258E8CF3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7" t="14685" r="4304" b="13211"/>
          <a:stretch/>
        </p:blipFill>
        <p:spPr>
          <a:xfrm>
            <a:off x="963991" y="1209827"/>
            <a:ext cx="7989751" cy="490220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B51A4-DCC3-62E7-EE8A-AD0EC56B0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63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E88C-1FC3-813F-06E8-7CF85E5E6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48" y="473982"/>
            <a:ext cx="10515600" cy="370040"/>
          </a:xfrm>
        </p:spPr>
        <p:txBody>
          <a:bodyPr>
            <a:normAutofit/>
          </a:bodyPr>
          <a:lstStyle/>
          <a:p>
            <a:r>
              <a:rPr lang="fr-FR" sz="1800"/>
              <a:t>Étape 1 : Créez un nouveau « projet musical » sur Garage Band.</a:t>
            </a:r>
            <a:endParaRPr lang="en-US" sz="1800" dirty="0"/>
          </a:p>
        </p:txBody>
      </p:sp>
      <p:pic>
        <p:nvPicPr>
          <p:cNvPr id="4" name="Picture 3" descr="L’image est un rendu numérique de la première étape du processus. La 1ère étape consiste à aller dans le dossier « Récents » de GarageBand et à cliquer sur le signe « plus » qui se trouve en haut de la page.&#10;">
            <a:extLst>
              <a:ext uri="{FF2B5EF4-FFF2-40B4-BE49-F238E27FC236}">
                <a16:creationId xmlns:a16="http://schemas.microsoft.com/office/drawing/2014/main" id="{35E41C9E-07BD-7213-36CC-5928FA76D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22" y="588434"/>
            <a:ext cx="9126760" cy="6183085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EA9639-B9C8-98BE-89BC-AA366D8E9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8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8B8E-51C9-E004-63BE-E1AA77DE8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43" y="383268"/>
            <a:ext cx="10515600" cy="354921"/>
          </a:xfrm>
        </p:spPr>
        <p:txBody>
          <a:bodyPr>
            <a:normAutofit/>
          </a:bodyPr>
          <a:lstStyle/>
          <a:p>
            <a:r>
              <a:rPr lang="fr-FR" sz="1800">
                <a:ea typeface="+mj-lt"/>
                <a:cs typeface="+mj-lt"/>
              </a:rPr>
              <a:t>ETAPE 2 : Sélection du piano à queue</a:t>
            </a:r>
            <a:endParaRPr lang="en-US" sz="1800" dirty="0"/>
          </a:p>
        </p:txBody>
      </p:sp>
      <p:pic>
        <p:nvPicPr>
          <p:cNvPr id="5" name="Picture 4" descr="L’image est un rendu numérique de la 2ème étape. Pour ce faire, vous devez sélectionner « Piano intelligent » dans la section Claviers de GarageBand.&#10;">
            <a:extLst>
              <a:ext uri="{FF2B5EF4-FFF2-40B4-BE49-F238E27FC236}">
                <a16:creationId xmlns:a16="http://schemas.microsoft.com/office/drawing/2014/main" id="{B1CE5A0D-1CCF-E680-D69F-8EF6D0A5D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61" y="847195"/>
            <a:ext cx="9525000" cy="5627537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618CBF-3CAF-D6D5-7869-A5FCFA39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1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13AFF-95B7-6049-8DC5-43FB7B86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21" y="365125"/>
            <a:ext cx="10515600" cy="341314"/>
          </a:xfrm>
        </p:spPr>
        <p:txBody>
          <a:bodyPr>
            <a:normAutofit/>
          </a:bodyPr>
          <a:lstStyle/>
          <a:p>
            <a:r>
              <a:rPr lang="fr-FR" sz="1800">
                <a:ea typeface="+mj-lt"/>
                <a:cs typeface="+mj-lt"/>
              </a:rPr>
              <a:t>ETAPE 3 : Interface d’un piano à queue avec touches</a:t>
            </a:r>
            <a:endParaRPr lang="en-US" sz="1800" dirty="0"/>
          </a:p>
        </p:txBody>
      </p:sp>
      <p:pic>
        <p:nvPicPr>
          <p:cNvPr id="4" name="Picture 3" descr="L’image est un rendu numérique de la 3ème étape de ce processus. Il montre une version simplifiée de l’interface GarageBand où l’on peut voir le piano à queue et ses touches en noir et blanc - comme un vrai piano.&#10;&#10;">
            <a:extLst>
              <a:ext uri="{FF2B5EF4-FFF2-40B4-BE49-F238E27FC236}">
                <a16:creationId xmlns:a16="http://schemas.microsoft.com/office/drawing/2014/main" id="{3624A884-2A3A-9CB8-B48E-2B2B4663B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18" y="785956"/>
            <a:ext cx="9156095" cy="5569856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306F6-CCD0-3E5A-3042-5EBAB5435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43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744B-F85F-487C-2734-43C42FD3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64" y="424089"/>
            <a:ext cx="10515600" cy="332242"/>
          </a:xfrm>
        </p:spPr>
        <p:txBody>
          <a:bodyPr>
            <a:noAutofit/>
          </a:bodyPr>
          <a:lstStyle/>
          <a:p>
            <a:r>
              <a:rPr lang="fr-FR" sz="1800">
                <a:ea typeface="+mj-lt"/>
                <a:cs typeface="+mj-lt"/>
              </a:rPr>
              <a:t>ETAPE 4 : Passage à la gamme 'Major Pentatonic' pour l’improvisation musicale</a:t>
            </a:r>
            <a:endParaRPr lang="en-US" sz="1800" dirty="0"/>
          </a:p>
        </p:txBody>
      </p:sp>
      <p:pic>
        <p:nvPicPr>
          <p:cNvPr id="4" name="Picture 3" descr="Il s’agit d’un rendu numérique de l’étape 4. Pour changer le réglage en « Gamme pentatonique majeure », la barre de fonction a été mise en surbrillance. Il y a une option de « gamme » et sous celle-ci, nous pouvons trouver la pentatonique majeure.&#10;">
            <a:extLst>
              <a:ext uri="{FF2B5EF4-FFF2-40B4-BE49-F238E27FC236}">
                <a16:creationId xmlns:a16="http://schemas.microsoft.com/office/drawing/2014/main" id="{88F62E9D-F357-3179-17F5-9FA8B0674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65" y="757626"/>
            <a:ext cx="9639904" cy="5680016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E73C39-0C38-3859-2266-E28462C40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03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D688-19DF-0D6F-A698-3B91F3D32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36" y="415018"/>
            <a:ext cx="10515600" cy="368528"/>
          </a:xfrm>
        </p:spPr>
        <p:txBody>
          <a:bodyPr>
            <a:normAutofit/>
          </a:bodyPr>
          <a:lstStyle/>
          <a:p>
            <a:r>
              <a:rPr lang="fr-FR" sz="1800">
                <a:ea typeface="+mj-lt"/>
                <a:cs typeface="+mj-lt"/>
              </a:rPr>
              <a:t>ETAPE 5 : Interface nécessaire pour l’improvisation musicale</a:t>
            </a:r>
            <a:endParaRPr lang="en-US" sz="1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9AAB32-B64F-D0FE-C645-6EB35086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 descr="Il s’agit d’un rendu numérique de la 5ème et dernière étape. Il s’agit d’une version simplifiée de l’écran GarageBand qui montre le piano à queue et son clavier réglés sur la gamme pentatonique majeure. C’est le cadre requis pour l’improvisation musicale au Bliss I-Band.&#10;">
            <a:extLst>
              <a:ext uri="{FF2B5EF4-FFF2-40B4-BE49-F238E27FC236}">
                <a16:creationId xmlns:a16="http://schemas.microsoft.com/office/drawing/2014/main" id="{908D81EF-3D8D-1B64-F4FE-194904209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19" y="781106"/>
            <a:ext cx="9537095" cy="577932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1389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9B9C-179F-AAC1-73FE-9ADE6B16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593" y="496661"/>
            <a:ext cx="10515600" cy="354921"/>
          </a:xfrm>
        </p:spPr>
        <p:txBody>
          <a:bodyPr>
            <a:normAutofit fontScale="90000"/>
          </a:bodyPr>
          <a:lstStyle/>
          <a:p>
            <a:r>
              <a:rPr lang="fr-FR" sz="2000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Prototypes en cours de réalisation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pic>
        <p:nvPicPr>
          <p:cNvPr id="4" name="Picture 3" descr="L’image est un travail en cours de réalisation du prototype d’un guide de communication.&#10;">
            <a:extLst>
              <a:ext uri="{FF2B5EF4-FFF2-40B4-BE49-F238E27FC236}">
                <a16:creationId xmlns:a16="http://schemas.microsoft.com/office/drawing/2014/main" id="{80D851DD-4AEB-94C7-34A0-EEAF8ADB7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50" y="987322"/>
            <a:ext cx="7784385" cy="5451323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74D3D1-B54A-26B6-0DBD-672AD2A0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58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7806-9DC5-83F4-BD49-EE7A1239A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45" y="482938"/>
            <a:ext cx="10515600" cy="447228"/>
          </a:xfrm>
        </p:spPr>
        <p:txBody>
          <a:bodyPr>
            <a:normAutofit fontScale="90000"/>
          </a:bodyPr>
          <a:lstStyle/>
          <a:p>
            <a:r>
              <a:rPr lang="en-US" sz="3600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9E1EA-B0A5-F659-29F6-E1A69D440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64" y="1255382"/>
            <a:ext cx="10515600" cy="5282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400" dirty="0">
                <a:ea typeface="+mn-lt"/>
                <a:cs typeface="+mn-lt"/>
              </a:rPr>
              <a:t>Le guide infographique présente des avantages potentiels pour :
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ea typeface="+mn-lt"/>
                <a:cs typeface="+mn-lt"/>
              </a:rPr>
              <a:t>Compagnons</a:t>
            </a:r>
            <a:r>
              <a:rPr lang="fr-FR" sz="2400" dirty="0">
                <a:ea typeface="+mn-lt"/>
                <a:cs typeface="+mn-lt"/>
              </a:rPr>
              <a:t>
Un soutien avec une confiance accrue
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solidFill>
                  <a:schemeClr val="accent5">
                    <a:lumMod val="75000"/>
                  </a:schemeClr>
                </a:solidFill>
                <a:ea typeface="+mn-lt"/>
                <a:cs typeface="+mn-lt"/>
              </a:rPr>
              <a:t>Membres du Bliss I-Band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ea typeface="+mn-lt"/>
                <a:cs typeface="+mn-lt"/>
              </a:rPr>
              <a:t>Donner une opportunité aux membres de la bande I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ea typeface="+mn-lt"/>
                <a:cs typeface="+mn-lt"/>
              </a:rPr>
              <a:t>d’avoir un maximum de contrôle, musicalement
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solidFill>
                  <a:schemeClr val="accent5">
                    <a:lumMod val="75000"/>
                  </a:schemeClr>
                </a:solidFill>
                <a:ea typeface="+mn-lt"/>
                <a:cs typeface="+mn-lt"/>
              </a:rPr>
              <a:t>Facilitateurs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ea typeface="+mn-lt"/>
                <a:cs typeface="+mn-lt"/>
              </a:rPr>
              <a:t>Aide à la formation efficace des futurs bénévoles</a:t>
            </a:r>
            <a:br>
              <a:rPr lang="fr-FR" sz="2400" dirty="0">
                <a:ea typeface="+mn-lt"/>
                <a:cs typeface="+mn-lt"/>
              </a:rPr>
            </a:br>
            <a:r>
              <a:rPr lang="fr-FR" sz="2400" dirty="0">
                <a:ea typeface="+mn-lt"/>
                <a:cs typeface="+mn-lt"/>
              </a:rPr>
              <a:t>Amenez plus de bénévoles pour soutenir Bliss I-Band</a:t>
            </a:r>
            <a:endParaRPr lang="en-US" sz="2400" dirty="0">
              <a:latin typeface="Arial Nov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782DC-4042-08B3-25F6-2378BE7E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8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C8A53-81BA-79F1-48D4-057E8A0A9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62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accent3">
                    <a:lumMod val="75000"/>
                  </a:schemeClr>
                </a:solidFill>
                <a:latin typeface="Poppins"/>
                <a:cs typeface="Poppins"/>
              </a:rPr>
              <a:t>Merci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62D5-8971-BFBC-6011-2DCE1AE88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495045"/>
            <a:ext cx="10515600" cy="22863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/>
              <a:t>Contactez-nous ! 
Courriel : tipnis.saee@gmail.com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0337D-0F2F-8CDD-E35C-A9C14121F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B8DA08-4C21-3A88-E74F-54C4ED527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7802" y="2920325"/>
            <a:ext cx="4949849" cy="344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C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734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D49AB4AE-A7EB-4725-889C-9AB90646DE9C}"/>
</file>

<file path=customXml/itemProps2.xml><?xml version="1.0" encoding="utf-8"?>
<ds:datastoreItem xmlns:ds="http://schemas.openxmlformats.org/officeDocument/2006/customXml" ds:itemID="{E42E8FEE-656A-4D81-AD58-082A99D719D6}"/>
</file>

<file path=customXml/itemProps3.xml><?xml version="1.0" encoding="utf-8"?>
<ds:datastoreItem xmlns:ds="http://schemas.openxmlformats.org/officeDocument/2006/customXml" ds:itemID="{566DF123-BFB0-4E41-81C6-21C960FDB26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946</Words>
  <Application>Microsoft Macintosh PowerPoint</Application>
  <PresentationFormat>Widescreen</PresentationFormat>
  <Paragraphs>102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Aptos Display</vt:lpstr>
      <vt:lpstr>Arial</vt:lpstr>
      <vt:lpstr>Arial Nova</vt:lpstr>
      <vt:lpstr>Calibri</vt:lpstr>
      <vt:lpstr>Poppins</vt:lpstr>
      <vt:lpstr>Office Theme</vt:lpstr>
      <vt:lpstr>Bienvenue à tous </vt:lpstr>
      <vt:lpstr>À propos de MOI</vt:lpstr>
      <vt:lpstr>« La vie est un voyage à ne pas manquer, je tends la main et je suis mon bonheur »</vt:lpstr>
      <vt:lpstr>Christine Jeminez</vt:lpstr>
      <vt:lpstr>Bliss I-Band</vt:lpstr>
      <vt:lpstr>Infirmité motrice cérébrale</vt:lpstr>
      <vt:lpstr>Grand projet de recherche</vt:lpstr>
      <vt:lpstr>Musique et paralysie cérébrale</vt:lpstr>
      <vt:lpstr>Shirley  McNaughton</vt:lpstr>
      <vt:lpstr>Sessions musicales hebdomadaires</vt:lpstr>
      <vt:lpstr>Utilisation de l’interface</vt:lpstr>
      <vt:lpstr>Feuille de dédicace</vt:lpstr>
      <vt:lpstr>Identifier les lacunes</vt:lpstr>
      <vt:lpstr>Facteurs entravant le mandat</vt:lpstr>
      <vt:lpstr>Relever les défis</vt:lpstr>
      <vt:lpstr>Guide infographique</vt:lpstr>
      <vt:lpstr>Processus de conception</vt:lpstr>
      <vt:lpstr>Croquis en cours de fabrication </vt:lpstr>
      <vt:lpstr>Rendus numériques et couleurs</vt:lpstr>
      <vt:lpstr>Simplification du processus</vt:lpstr>
      <vt:lpstr>Croquis</vt:lpstr>
      <vt:lpstr>Étape 1 : Créez un nouveau « projet musical » sur Garage Band.</vt:lpstr>
      <vt:lpstr>ETAPE 2 : Sélection du piano à queue</vt:lpstr>
      <vt:lpstr>ETAPE 3 : Interface d’un piano à queue avec touches</vt:lpstr>
      <vt:lpstr>ETAPE 4 : Passage à la gamme 'Major Pentatonic' pour l’improvisation musicale</vt:lpstr>
      <vt:lpstr>ETAPE 5 : Interface nécessaire pour l’improvisation musicale</vt:lpstr>
      <vt:lpstr>Prototypes en cours de réalisation</vt:lpstr>
      <vt:lpstr>IMPACT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Advaith Mani</dc:creator>
  <cp:lastModifiedBy>Cheryl Li</cp:lastModifiedBy>
  <cp:revision>3</cp:revision>
  <dcterms:created xsi:type="dcterms:W3CDTF">2024-04-06T09:54:21Z</dcterms:created>
  <dcterms:modified xsi:type="dcterms:W3CDTF">2024-04-17T18:12:03Z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