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9.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59"/>
  </p:notesMasterIdLst>
  <p:handoutMasterIdLst>
    <p:handoutMasterId r:id="rId60"/>
  </p:handoutMasterIdLst>
  <p:sldIdLst>
    <p:sldId id="325" r:id="rId5"/>
    <p:sldId id="413" r:id="rId6"/>
    <p:sldId id="424" r:id="rId7"/>
    <p:sldId id="438" r:id="rId8"/>
    <p:sldId id="364" r:id="rId9"/>
    <p:sldId id="425" r:id="rId10"/>
    <p:sldId id="512" r:id="rId11"/>
    <p:sldId id="426" r:id="rId12"/>
    <p:sldId id="348" r:id="rId13"/>
    <p:sldId id="434" r:id="rId14"/>
    <p:sldId id="440" r:id="rId15"/>
    <p:sldId id="465" r:id="rId16"/>
    <p:sldId id="435" r:id="rId17"/>
    <p:sldId id="420" r:id="rId18"/>
    <p:sldId id="431" r:id="rId19"/>
    <p:sldId id="430" r:id="rId20"/>
    <p:sldId id="439" r:id="rId21"/>
    <p:sldId id="515" r:id="rId22"/>
    <p:sldId id="467" r:id="rId23"/>
    <p:sldId id="506" r:id="rId24"/>
    <p:sldId id="450" r:id="rId25"/>
    <p:sldId id="454" r:id="rId26"/>
    <p:sldId id="499" r:id="rId27"/>
    <p:sldId id="500" r:id="rId28"/>
    <p:sldId id="494" r:id="rId29"/>
    <p:sldId id="480" r:id="rId30"/>
    <p:sldId id="479" r:id="rId31"/>
    <p:sldId id="504" r:id="rId32"/>
    <p:sldId id="495" r:id="rId33"/>
    <p:sldId id="455" r:id="rId34"/>
    <p:sldId id="503" r:id="rId35"/>
    <p:sldId id="496" r:id="rId36"/>
    <p:sldId id="502" r:id="rId37"/>
    <p:sldId id="489" r:id="rId38"/>
    <p:sldId id="476" r:id="rId39"/>
    <p:sldId id="497" r:id="rId40"/>
    <p:sldId id="452" r:id="rId41"/>
    <p:sldId id="505" r:id="rId42"/>
    <p:sldId id="498" r:id="rId43"/>
    <p:sldId id="475" r:id="rId44"/>
    <p:sldId id="507" r:id="rId45"/>
    <p:sldId id="508" r:id="rId46"/>
    <p:sldId id="442" r:id="rId47"/>
    <p:sldId id="463" r:id="rId48"/>
    <p:sldId id="510" r:id="rId49"/>
    <p:sldId id="511" r:id="rId50"/>
    <p:sldId id="516" r:id="rId51"/>
    <p:sldId id="486" r:id="rId52"/>
    <p:sldId id="373" r:id="rId53"/>
    <p:sldId id="343" r:id="rId54"/>
    <p:sldId id="376" r:id="rId55"/>
    <p:sldId id="377" r:id="rId56"/>
    <p:sldId id="457" r:id="rId57"/>
    <p:sldId id="517" r:id="rId58"/>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3D1C213-757A-EF1C-1F45-06E64C22FAD2}" name="Jillian Henderson" initials="JH" userId="dc3aca52c6e9e8c7" providerId="Windows Live"/>
  <p188:author id="{31941D37-4386-ED91-CC52-B1740DBE6D02}" name="Claire Davies" initials="CD" userId="S::tcd3@queensu.ca::f895238e-94f9-4488-8736-31b05f7835e2" providerId="AD"/>
  <p188:author id="{BE108878-6C81-2831-D70E-2BD1FC81C45E}" name="Jillian Henderson" initials="JH" userId="S::16jth3@queensu.ca::60e29c9b-d383-447c-95a0-a9f88992e3c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90E31"/>
    <a:srgbClr val="FABD0F"/>
    <a:srgbClr val="EBEBEC"/>
    <a:srgbClr val="212121"/>
    <a:srgbClr val="002452"/>
    <a:srgbClr val="002451"/>
    <a:srgbClr val="788CA3"/>
    <a:srgbClr val="A7A9AC"/>
    <a:srgbClr val="B4C0CC"/>
    <a:srgbClr val="3C59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BF5359-5463-4B60-B5DE-BFC6F131400F}" v="90" dt="2024-04-16T00:14:10.77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001" autoAdjust="0"/>
    <p:restoredTop sz="93792" autoAdjust="0"/>
  </p:normalViewPr>
  <p:slideViewPr>
    <p:cSldViewPr snapToGrid="0" snapToObjects="1">
      <p:cViewPr varScale="1">
        <p:scale>
          <a:sx n="62" d="100"/>
          <a:sy n="62" d="100"/>
        </p:scale>
        <p:origin x="1136" y="52"/>
      </p:cViewPr>
      <p:guideLst/>
    </p:cSldViewPr>
  </p:slideViewPr>
  <p:outlineViewPr>
    <p:cViewPr>
      <p:scale>
        <a:sx n="33" d="100"/>
        <a:sy n="33" d="100"/>
      </p:scale>
      <p:origin x="0" y="-13408"/>
    </p:cViewPr>
  </p:outlin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88" d="100"/>
          <a:sy n="88" d="100"/>
        </p:scale>
        <p:origin x="2664" y="18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microsoft.com/office/2015/10/relationships/revisionInfo" Target="revisionInfo.xml"/><Relationship Id="rId5" Type="http://schemas.openxmlformats.org/officeDocument/2006/relationships/slide" Target="slides/slide1.xml"/><Relationship Id="rId61" Type="http://schemas.openxmlformats.org/officeDocument/2006/relationships/presProps" Target="pres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notesMaster" Target="notesMasters/notesMaster1.xml"/><Relationship Id="rId67" Type="http://schemas.microsoft.com/office/2018/10/relationships/authors" Targe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handoutMaster" Target="handoutMasters/handoutMaster1.xml"/><Relationship Id="rId65"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illian Henderson" userId="dc3aca52c6e9e8c7" providerId="LiveId" clId="{9EBF5359-5463-4B60-B5DE-BFC6F131400F}"/>
    <pc:docChg chg="undo custSel addSld delSld modSld">
      <pc:chgData name="Jillian Henderson" userId="dc3aca52c6e9e8c7" providerId="LiveId" clId="{9EBF5359-5463-4B60-B5DE-BFC6F131400F}" dt="2024-04-16T14:13:54.369" v="263" actId="1076"/>
      <pc:docMkLst>
        <pc:docMk/>
      </pc:docMkLst>
      <pc:sldChg chg="modSp mod">
        <pc:chgData name="Jillian Henderson" userId="dc3aca52c6e9e8c7" providerId="LiveId" clId="{9EBF5359-5463-4B60-B5DE-BFC6F131400F}" dt="2024-04-16T14:05:34.255" v="262" actId="1076"/>
        <pc:sldMkLst>
          <pc:docMk/>
          <pc:sldMk cId="2782339739" sldId="325"/>
        </pc:sldMkLst>
        <pc:spChg chg="mod">
          <ac:chgData name="Jillian Henderson" userId="dc3aca52c6e9e8c7" providerId="LiveId" clId="{9EBF5359-5463-4B60-B5DE-BFC6F131400F}" dt="2024-04-16T14:05:34.255" v="262" actId="1076"/>
          <ac:spMkLst>
            <pc:docMk/>
            <pc:sldMk cId="2782339739" sldId="325"/>
            <ac:spMk id="5" creationId="{7EF4A18E-4C86-439B-677A-F8426A61BE3A}"/>
          </ac:spMkLst>
        </pc:spChg>
      </pc:sldChg>
      <pc:sldChg chg="modSp">
        <pc:chgData name="Jillian Henderson" userId="dc3aca52c6e9e8c7" providerId="LiveId" clId="{9EBF5359-5463-4B60-B5DE-BFC6F131400F}" dt="2024-04-16T00:14:10.774" v="261" actId="20577"/>
        <pc:sldMkLst>
          <pc:docMk/>
          <pc:sldMk cId="120344036" sldId="413"/>
        </pc:sldMkLst>
        <pc:graphicFrameChg chg="mod">
          <ac:chgData name="Jillian Henderson" userId="dc3aca52c6e9e8c7" providerId="LiveId" clId="{9EBF5359-5463-4B60-B5DE-BFC6F131400F}" dt="2024-04-16T00:14:10.774" v="261" actId="20577"/>
          <ac:graphicFrameMkLst>
            <pc:docMk/>
            <pc:sldMk cId="120344036" sldId="413"/>
            <ac:graphicFrameMk id="2" creationId="{D9DCECCA-3F73-8FB0-1D9F-5DBF66A0DB7C}"/>
          </ac:graphicFrameMkLst>
        </pc:graphicFrameChg>
      </pc:sldChg>
      <pc:sldChg chg="modNotesTx">
        <pc:chgData name="Jillian Henderson" userId="dc3aca52c6e9e8c7" providerId="LiveId" clId="{9EBF5359-5463-4B60-B5DE-BFC6F131400F}" dt="2024-04-15T23:54:25.026" v="239" actId="20577"/>
        <pc:sldMkLst>
          <pc:docMk/>
          <pc:sldMk cId="3226182869" sldId="420"/>
        </pc:sldMkLst>
      </pc:sldChg>
      <pc:sldChg chg="modNotesTx">
        <pc:chgData name="Jillian Henderson" userId="dc3aca52c6e9e8c7" providerId="LiveId" clId="{9EBF5359-5463-4B60-B5DE-BFC6F131400F}" dt="2024-04-15T23:54:07.316" v="237" actId="20577"/>
        <pc:sldMkLst>
          <pc:docMk/>
          <pc:sldMk cId="3076752996" sldId="424"/>
        </pc:sldMkLst>
      </pc:sldChg>
      <pc:sldChg chg="modNotesTx">
        <pc:chgData name="Jillian Henderson" userId="dc3aca52c6e9e8c7" providerId="LiveId" clId="{9EBF5359-5463-4B60-B5DE-BFC6F131400F}" dt="2024-04-15T23:54:16.117" v="238" actId="20577"/>
        <pc:sldMkLst>
          <pc:docMk/>
          <pc:sldMk cId="1989140413" sldId="426"/>
        </pc:sldMkLst>
      </pc:sldChg>
      <pc:sldChg chg="modNotesTx">
        <pc:chgData name="Jillian Henderson" userId="dc3aca52c6e9e8c7" providerId="LiveId" clId="{9EBF5359-5463-4B60-B5DE-BFC6F131400F}" dt="2024-04-15T23:53:56.653" v="236" actId="20577"/>
        <pc:sldMkLst>
          <pc:docMk/>
          <pc:sldMk cId="4070092689" sldId="438"/>
        </pc:sldMkLst>
      </pc:sldChg>
      <pc:sldChg chg="modSp mod">
        <pc:chgData name="Jillian Henderson" userId="dc3aca52c6e9e8c7" providerId="LiveId" clId="{9EBF5359-5463-4B60-B5DE-BFC6F131400F}" dt="2024-04-15T23:57:42.845" v="242" actId="962"/>
        <pc:sldMkLst>
          <pc:docMk/>
          <pc:sldMk cId="168053520" sldId="502"/>
        </pc:sldMkLst>
        <pc:cxnChg chg="mod">
          <ac:chgData name="Jillian Henderson" userId="dc3aca52c6e9e8c7" providerId="LiveId" clId="{9EBF5359-5463-4B60-B5DE-BFC6F131400F}" dt="2024-04-15T23:57:42.845" v="242" actId="962"/>
          <ac:cxnSpMkLst>
            <pc:docMk/>
            <pc:sldMk cId="168053520" sldId="502"/>
            <ac:cxnSpMk id="3" creationId="{7E1D2A9B-1A38-81A0-D15E-2C975C3F1968}"/>
          </ac:cxnSpMkLst>
        </pc:cxnChg>
      </pc:sldChg>
      <pc:sldChg chg="modSp mod">
        <pc:chgData name="Jillian Henderson" userId="dc3aca52c6e9e8c7" providerId="LiveId" clId="{9EBF5359-5463-4B60-B5DE-BFC6F131400F}" dt="2024-04-13T20:38:41.079" v="1" actId="21"/>
        <pc:sldMkLst>
          <pc:docMk/>
          <pc:sldMk cId="1074001820" sldId="510"/>
        </pc:sldMkLst>
        <pc:spChg chg="mod">
          <ac:chgData name="Jillian Henderson" userId="dc3aca52c6e9e8c7" providerId="LiveId" clId="{9EBF5359-5463-4B60-B5DE-BFC6F131400F}" dt="2024-04-13T20:38:41.079" v="1" actId="21"/>
          <ac:spMkLst>
            <pc:docMk/>
            <pc:sldMk cId="1074001820" sldId="510"/>
            <ac:spMk id="9" creationId="{EF4A1E91-64BB-8E69-D269-400479903B77}"/>
          </ac:spMkLst>
        </pc:spChg>
      </pc:sldChg>
      <pc:sldChg chg="modSp">
        <pc:chgData name="Jillian Henderson" userId="dc3aca52c6e9e8c7" providerId="LiveId" clId="{9EBF5359-5463-4B60-B5DE-BFC6F131400F}" dt="2024-04-16T00:07:51.452" v="260"/>
        <pc:sldMkLst>
          <pc:docMk/>
          <pc:sldMk cId="3372427044" sldId="515"/>
        </pc:sldMkLst>
        <pc:graphicFrameChg chg="mod">
          <ac:chgData name="Jillian Henderson" userId="dc3aca52c6e9e8c7" providerId="LiveId" clId="{9EBF5359-5463-4B60-B5DE-BFC6F131400F}" dt="2024-04-16T00:07:51.452" v="260"/>
          <ac:graphicFrameMkLst>
            <pc:docMk/>
            <pc:sldMk cId="3372427044" sldId="515"/>
            <ac:graphicFrameMk id="5" creationId="{A43A0114-D2F1-01E5-BFEF-FE46B012A022}"/>
          </ac:graphicFrameMkLst>
        </pc:graphicFrameChg>
      </pc:sldChg>
      <pc:sldChg chg="modSp mod">
        <pc:chgData name="Jillian Henderson" userId="dc3aca52c6e9e8c7" providerId="LiveId" clId="{9EBF5359-5463-4B60-B5DE-BFC6F131400F}" dt="2024-04-16T14:13:54.369" v="263" actId="1076"/>
        <pc:sldMkLst>
          <pc:docMk/>
          <pc:sldMk cId="2324878177" sldId="517"/>
        </pc:sldMkLst>
        <pc:spChg chg="mod">
          <ac:chgData name="Jillian Henderson" userId="dc3aca52c6e9e8c7" providerId="LiveId" clId="{9EBF5359-5463-4B60-B5DE-BFC6F131400F}" dt="2024-04-15T23:54:53.815" v="241" actId="20577"/>
          <ac:spMkLst>
            <pc:docMk/>
            <pc:sldMk cId="2324878177" sldId="517"/>
            <ac:spMk id="2" creationId="{2F49CD2E-83AA-12EC-E8EC-864F55AC1A1D}"/>
          </ac:spMkLst>
        </pc:spChg>
        <pc:graphicFrameChg chg="mod">
          <ac:chgData name="Jillian Henderson" userId="dc3aca52c6e9e8c7" providerId="LiveId" clId="{9EBF5359-5463-4B60-B5DE-BFC6F131400F}" dt="2024-04-16T14:13:54.369" v="263" actId="1076"/>
          <ac:graphicFrameMkLst>
            <pc:docMk/>
            <pc:sldMk cId="2324878177" sldId="517"/>
            <ac:graphicFrameMk id="4" creationId="{68B5AD8E-97CF-9683-4BDB-EBC3D71E6EC0}"/>
          </ac:graphicFrameMkLst>
        </pc:graphicFrameChg>
      </pc:sldChg>
      <pc:sldChg chg="addSp delSp modSp new del mod">
        <pc:chgData name="Jillian Henderson" userId="dc3aca52c6e9e8c7" providerId="LiveId" clId="{9EBF5359-5463-4B60-B5DE-BFC6F131400F}" dt="2024-04-15T23:25:24.271" v="234" actId="2696"/>
        <pc:sldMkLst>
          <pc:docMk/>
          <pc:sldMk cId="807030297" sldId="518"/>
        </pc:sldMkLst>
        <pc:spChg chg="del">
          <ac:chgData name="Jillian Henderson" userId="dc3aca52c6e9e8c7" providerId="LiveId" clId="{9EBF5359-5463-4B60-B5DE-BFC6F131400F}" dt="2024-04-13T20:46:41.843" v="3" actId="1032"/>
          <ac:spMkLst>
            <pc:docMk/>
            <pc:sldMk cId="807030297" sldId="518"/>
            <ac:spMk id="3" creationId="{1611F88F-EF20-DB2D-0264-A9CE63286FE6}"/>
          </ac:spMkLst>
        </pc:spChg>
        <pc:spChg chg="add mod">
          <ac:chgData name="Jillian Henderson" userId="dc3aca52c6e9e8c7" providerId="LiveId" clId="{9EBF5359-5463-4B60-B5DE-BFC6F131400F}" dt="2024-04-13T21:07:46.657" v="227" actId="1076"/>
          <ac:spMkLst>
            <pc:docMk/>
            <pc:sldMk cId="807030297" sldId="518"/>
            <ac:spMk id="5" creationId="{DA7DE9D3-E784-2C39-1267-6E61556C113D}"/>
          </ac:spMkLst>
        </pc:spChg>
        <pc:spChg chg="add del mod">
          <ac:chgData name="Jillian Henderson" userId="dc3aca52c6e9e8c7" providerId="LiveId" clId="{9EBF5359-5463-4B60-B5DE-BFC6F131400F}" dt="2024-04-13T20:49:42.725" v="40"/>
          <ac:spMkLst>
            <pc:docMk/>
            <pc:sldMk cId="807030297" sldId="518"/>
            <ac:spMk id="6" creationId="{9DFC181E-A5B6-47AE-3484-390E7FC48E25}"/>
          </ac:spMkLst>
        </pc:spChg>
        <pc:spChg chg="add del mod">
          <ac:chgData name="Jillian Henderson" userId="dc3aca52c6e9e8c7" providerId="LiveId" clId="{9EBF5359-5463-4B60-B5DE-BFC6F131400F}" dt="2024-04-13T20:52:02.397" v="109" actId="478"/>
          <ac:spMkLst>
            <pc:docMk/>
            <pc:sldMk cId="807030297" sldId="518"/>
            <ac:spMk id="7" creationId="{4DB78CF6-A987-8BFE-3308-41A57132AA0E}"/>
          </ac:spMkLst>
        </pc:spChg>
        <pc:spChg chg="add mod">
          <ac:chgData name="Jillian Henderson" userId="dc3aca52c6e9e8c7" providerId="LiveId" clId="{9EBF5359-5463-4B60-B5DE-BFC6F131400F}" dt="2024-04-13T21:07:46.657" v="227" actId="1076"/>
          <ac:spMkLst>
            <pc:docMk/>
            <pc:sldMk cId="807030297" sldId="518"/>
            <ac:spMk id="8" creationId="{EA44A5D0-5A01-D9A5-E44B-C3B3F439A70E}"/>
          </ac:spMkLst>
        </pc:spChg>
        <pc:spChg chg="add mod">
          <ac:chgData name="Jillian Henderson" userId="dc3aca52c6e9e8c7" providerId="LiveId" clId="{9EBF5359-5463-4B60-B5DE-BFC6F131400F}" dt="2024-04-13T21:07:46.657" v="227" actId="1076"/>
          <ac:spMkLst>
            <pc:docMk/>
            <pc:sldMk cId="807030297" sldId="518"/>
            <ac:spMk id="9" creationId="{D1E88563-009C-3CBA-5894-25E24234E491}"/>
          </ac:spMkLst>
        </pc:spChg>
        <pc:spChg chg="add mod">
          <ac:chgData name="Jillian Henderson" userId="dc3aca52c6e9e8c7" providerId="LiveId" clId="{9EBF5359-5463-4B60-B5DE-BFC6F131400F}" dt="2024-04-13T21:07:46.657" v="227" actId="1076"/>
          <ac:spMkLst>
            <pc:docMk/>
            <pc:sldMk cId="807030297" sldId="518"/>
            <ac:spMk id="10" creationId="{C78BAAD1-6BA1-9806-8DC0-C3302C8DB7C7}"/>
          </ac:spMkLst>
        </pc:spChg>
        <pc:spChg chg="add mod">
          <ac:chgData name="Jillian Henderson" userId="dc3aca52c6e9e8c7" providerId="LiveId" clId="{9EBF5359-5463-4B60-B5DE-BFC6F131400F}" dt="2024-04-13T21:01:38.182" v="206" actId="164"/>
          <ac:spMkLst>
            <pc:docMk/>
            <pc:sldMk cId="807030297" sldId="518"/>
            <ac:spMk id="11" creationId="{A0F5A409-8A78-29CD-1E99-E2CC14F24B48}"/>
          </ac:spMkLst>
        </pc:spChg>
        <pc:spChg chg="add mod">
          <ac:chgData name="Jillian Henderson" userId="dc3aca52c6e9e8c7" providerId="LiveId" clId="{9EBF5359-5463-4B60-B5DE-BFC6F131400F}" dt="2024-04-13T21:01:38.182" v="206" actId="164"/>
          <ac:spMkLst>
            <pc:docMk/>
            <pc:sldMk cId="807030297" sldId="518"/>
            <ac:spMk id="12" creationId="{1C17B6B0-387E-6EC9-DEF4-21A007D6A649}"/>
          </ac:spMkLst>
        </pc:spChg>
        <pc:spChg chg="add mod">
          <ac:chgData name="Jillian Henderson" userId="dc3aca52c6e9e8c7" providerId="LiveId" clId="{9EBF5359-5463-4B60-B5DE-BFC6F131400F}" dt="2024-04-13T21:01:38.182" v="206" actId="164"/>
          <ac:spMkLst>
            <pc:docMk/>
            <pc:sldMk cId="807030297" sldId="518"/>
            <ac:spMk id="13" creationId="{F6AFBAF9-8273-086A-DD53-C512AFB674CA}"/>
          </ac:spMkLst>
        </pc:spChg>
        <pc:grpChg chg="add mod">
          <ac:chgData name="Jillian Henderson" userId="dc3aca52c6e9e8c7" providerId="LiveId" clId="{9EBF5359-5463-4B60-B5DE-BFC6F131400F}" dt="2024-04-13T21:02:20.478" v="212" actId="1076"/>
          <ac:grpSpMkLst>
            <pc:docMk/>
            <pc:sldMk cId="807030297" sldId="518"/>
            <ac:grpSpMk id="14" creationId="{632D9D67-F150-E068-99C9-2E25C8B9DFA9}"/>
          </ac:grpSpMkLst>
        </pc:grpChg>
        <pc:graphicFrameChg chg="add mod modGraphic">
          <ac:chgData name="Jillian Henderson" userId="dc3aca52c6e9e8c7" providerId="LiveId" clId="{9EBF5359-5463-4B60-B5DE-BFC6F131400F}" dt="2024-04-13T21:09:11.002" v="233" actId="404"/>
          <ac:graphicFrameMkLst>
            <pc:docMk/>
            <pc:sldMk cId="807030297" sldId="518"/>
            <ac:graphicFrameMk id="4" creationId="{E922BB96-AFAC-85CC-68D9-B33361FF3850}"/>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F59-D545-AAD9-B47ADC4F736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F59-D545-AAD9-B47ADC4F736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F59-D545-AAD9-B47ADC4F736A}"/>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4F59-D545-AAD9-B47ADC4F736A}"/>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4F59-D545-AAD9-B47ADC4F736A}"/>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6058634352219098E-2"/>
          <c:y val="3.8938053097345132E-2"/>
          <c:w val="0.94788273129556178"/>
          <c:h val="0.77888871855619812"/>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Sheet1!$A$2:$A$4</c:f>
              <c:strCache>
                <c:ptCount val="3"/>
                <c:pt idx="0">
                  <c:v>Category 1</c:v>
                </c:pt>
                <c:pt idx="1">
                  <c:v>Category 2</c:v>
                </c:pt>
                <c:pt idx="2">
                  <c:v>Category 3</c:v>
                </c:pt>
              </c:strCache>
            </c:strRef>
          </c:cat>
          <c:val>
            <c:numRef>
              <c:f>Sheet1!$B$2:$B$4</c:f>
              <c:numCache>
                <c:formatCode>General</c:formatCode>
                <c:ptCount val="3"/>
                <c:pt idx="0">
                  <c:v>4.3</c:v>
                </c:pt>
                <c:pt idx="1">
                  <c:v>2.5</c:v>
                </c:pt>
                <c:pt idx="2">
                  <c:v>3.5</c:v>
                </c:pt>
              </c:numCache>
            </c:numRef>
          </c:val>
          <c:extLst>
            <c:ext xmlns:c16="http://schemas.microsoft.com/office/drawing/2014/chart" uri="{C3380CC4-5D6E-409C-BE32-E72D297353CC}">
              <c16:uniqueId val="{00000000-4496-5843-ACB9-1A24B77F9CB3}"/>
            </c:ext>
          </c:extLst>
        </c:ser>
        <c:ser>
          <c:idx val="1"/>
          <c:order val="1"/>
          <c:tx>
            <c:strRef>
              <c:f>Sheet1!$C$1</c:f>
              <c:strCache>
                <c:ptCount val="1"/>
                <c:pt idx="0">
                  <c:v>Series 2</c:v>
                </c:pt>
              </c:strCache>
            </c:strRef>
          </c:tx>
          <c:spPr>
            <a:solidFill>
              <a:schemeClr val="accent2"/>
            </a:solidFill>
            <a:ln>
              <a:noFill/>
            </a:ln>
            <a:effectLst/>
          </c:spPr>
          <c:invertIfNegative val="0"/>
          <c:cat>
            <c:strRef>
              <c:f>Sheet1!$A$2:$A$4</c:f>
              <c:strCache>
                <c:ptCount val="3"/>
                <c:pt idx="0">
                  <c:v>Category 1</c:v>
                </c:pt>
                <c:pt idx="1">
                  <c:v>Category 2</c:v>
                </c:pt>
                <c:pt idx="2">
                  <c:v>Category 3</c:v>
                </c:pt>
              </c:strCache>
            </c:strRef>
          </c:cat>
          <c:val>
            <c:numRef>
              <c:f>Sheet1!$C$2:$C$4</c:f>
              <c:numCache>
                <c:formatCode>General</c:formatCode>
                <c:ptCount val="3"/>
                <c:pt idx="0">
                  <c:v>2.4</c:v>
                </c:pt>
                <c:pt idx="1">
                  <c:v>4.4000000000000004</c:v>
                </c:pt>
                <c:pt idx="2">
                  <c:v>1.8</c:v>
                </c:pt>
              </c:numCache>
            </c:numRef>
          </c:val>
          <c:extLst>
            <c:ext xmlns:c16="http://schemas.microsoft.com/office/drawing/2014/chart" uri="{C3380CC4-5D6E-409C-BE32-E72D297353CC}">
              <c16:uniqueId val="{00000001-4496-5843-ACB9-1A24B77F9CB3}"/>
            </c:ext>
          </c:extLst>
        </c:ser>
        <c:ser>
          <c:idx val="2"/>
          <c:order val="2"/>
          <c:tx>
            <c:strRef>
              <c:f>Sheet1!$D$1</c:f>
              <c:strCache>
                <c:ptCount val="1"/>
                <c:pt idx="0">
                  <c:v>Series 3</c:v>
                </c:pt>
              </c:strCache>
            </c:strRef>
          </c:tx>
          <c:spPr>
            <a:solidFill>
              <a:schemeClr val="accent3"/>
            </a:solidFill>
            <a:ln>
              <a:noFill/>
            </a:ln>
            <a:effectLst/>
          </c:spPr>
          <c:invertIfNegative val="0"/>
          <c:cat>
            <c:strRef>
              <c:f>Sheet1!$A$2:$A$4</c:f>
              <c:strCache>
                <c:ptCount val="3"/>
                <c:pt idx="0">
                  <c:v>Category 1</c:v>
                </c:pt>
                <c:pt idx="1">
                  <c:v>Category 2</c:v>
                </c:pt>
                <c:pt idx="2">
                  <c:v>Category 3</c:v>
                </c:pt>
              </c:strCache>
            </c:strRef>
          </c:cat>
          <c:val>
            <c:numRef>
              <c:f>Sheet1!$D$2:$D$4</c:f>
              <c:numCache>
                <c:formatCode>General</c:formatCode>
                <c:ptCount val="3"/>
                <c:pt idx="0">
                  <c:v>2</c:v>
                </c:pt>
                <c:pt idx="1">
                  <c:v>2</c:v>
                </c:pt>
                <c:pt idx="2">
                  <c:v>3</c:v>
                </c:pt>
              </c:numCache>
            </c:numRef>
          </c:val>
          <c:extLst>
            <c:ext xmlns:c16="http://schemas.microsoft.com/office/drawing/2014/chart" uri="{C3380CC4-5D6E-409C-BE32-E72D297353CC}">
              <c16:uniqueId val="{00000002-4496-5843-ACB9-1A24B77F9CB3}"/>
            </c:ext>
          </c:extLst>
        </c:ser>
        <c:ser>
          <c:idx val="3"/>
          <c:order val="3"/>
          <c:tx>
            <c:strRef>
              <c:f>Sheet1!$E$1</c:f>
              <c:strCache>
                <c:ptCount val="1"/>
                <c:pt idx="0">
                  <c:v>Series 4</c:v>
                </c:pt>
              </c:strCache>
            </c:strRef>
          </c:tx>
          <c:spPr>
            <a:solidFill>
              <a:schemeClr val="accent4"/>
            </a:solidFill>
            <a:ln>
              <a:noFill/>
            </a:ln>
            <a:effectLst/>
          </c:spPr>
          <c:invertIfNegative val="0"/>
          <c:cat>
            <c:strRef>
              <c:f>Sheet1!$A$2:$A$4</c:f>
              <c:strCache>
                <c:ptCount val="3"/>
                <c:pt idx="0">
                  <c:v>Category 1</c:v>
                </c:pt>
                <c:pt idx="1">
                  <c:v>Category 2</c:v>
                </c:pt>
                <c:pt idx="2">
                  <c:v>Category 3</c:v>
                </c:pt>
              </c:strCache>
            </c:strRef>
          </c:cat>
          <c:val>
            <c:numRef>
              <c:f>Sheet1!$E$2:$E$4</c:f>
              <c:numCache>
                <c:formatCode>General</c:formatCode>
                <c:ptCount val="3"/>
                <c:pt idx="0">
                  <c:v>3.2</c:v>
                </c:pt>
                <c:pt idx="1">
                  <c:v>3</c:v>
                </c:pt>
                <c:pt idx="2">
                  <c:v>3.8</c:v>
                </c:pt>
              </c:numCache>
            </c:numRef>
          </c:val>
          <c:extLst>
            <c:ext xmlns:c16="http://schemas.microsoft.com/office/drawing/2014/chart" uri="{C3380CC4-5D6E-409C-BE32-E72D297353CC}">
              <c16:uniqueId val="{00000003-4496-5843-ACB9-1A24B77F9CB3}"/>
            </c:ext>
          </c:extLst>
        </c:ser>
        <c:dLbls>
          <c:showLegendKey val="0"/>
          <c:showVal val="0"/>
          <c:showCatName val="0"/>
          <c:showSerName val="0"/>
          <c:showPercent val="0"/>
          <c:showBubbleSize val="0"/>
        </c:dLbls>
        <c:gapWidth val="219"/>
        <c:overlap val="-27"/>
        <c:axId val="1113782015"/>
        <c:axId val="1113821359"/>
      </c:barChart>
      <c:catAx>
        <c:axId val="1113782015"/>
        <c:scaling>
          <c:orientation val="minMax"/>
        </c:scaling>
        <c:delete val="1"/>
        <c:axPos val="b"/>
        <c:numFmt formatCode="General" sourceLinked="1"/>
        <c:majorTickMark val="none"/>
        <c:minorTickMark val="none"/>
        <c:tickLblPos val="nextTo"/>
        <c:crossAx val="1113821359"/>
        <c:crosses val="autoZero"/>
        <c:auto val="1"/>
        <c:lblAlgn val="ctr"/>
        <c:lblOffset val="100"/>
        <c:noMultiLvlLbl val="0"/>
      </c:catAx>
      <c:valAx>
        <c:axId val="1113821359"/>
        <c:scaling>
          <c:orientation val="minMax"/>
        </c:scaling>
        <c:delete val="1"/>
        <c:axPos val="l"/>
        <c:majorGridlines>
          <c:spPr>
            <a:ln w="9525" cap="flat" cmpd="sng" algn="ctr">
              <a:solidFill>
                <a:schemeClr val="accent4"/>
              </a:solidFill>
              <a:round/>
            </a:ln>
            <a:effectLst/>
          </c:spPr>
        </c:majorGridlines>
        <c:numFmt formatCode="General" sourceLinked="1"/>
        <c:majorTickMark val="none"/>
        <c:minorTickMark val="none"/>
        <c:tickLblPos val="nextTo"/>
        <c:crossAx val="1113782015"/>
        <c:crosses val="autoZero"/>
        <c:crossBetween val="between"/>
      </c:valAx>
      <c:spPr>
        <a:noFill/>
        <a:ln w="25400">
          <a:noFill/>
        </a:ln>
        <a:effectLst/>
      </c:spPr>
    </c:plotArea>
    <c:legend>
      <c:legendPos val="b"/>
      <c:layout>
        <c:manualLayout>
          <c:xMode val="edge"/>
          <c:yMode val="edge"/>
          <c:x val="9.8525448358090323E-2"/>
          <c:y val="0.8532249124709701"/>
          <c:w val="0.80590523156888072"/>
          <c:h val="9.4780728038668521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Report</c:v>
                </c:pt>
              </c:strCache>
            </c:strRef>
          </c:tx>
          <c:spPr>
            <a:solidFill>
              <a:srgbClr val="FABD0F"/>
            </a:solidFill>
            <a:ln>
              <a:noFill/>
            </a:ln>
            <a:effectLst/>
          </c:spPr>
          <c:invertIfNegative val="0"/>
          <c:cat>
            <c:numRef>
              <c:f>Sheet1!$A$2:$A$17</c:f>
              <c:numCache>
                <c:formatCode>General</c:formatCode>
                <c:ptCount val="16"/>
                <c:pt idx="0">
                  <c:v>1988</c:v>
                </c:pt>
                <c:pt idx="1">
                  <c:v>1992</c:v>
                </c:pt>
                <c:pt idx="2">
                  <c:v>1993</c:v>
                </c:pt>
                <c:pt idx="3">
                  <c:v>1995</c:v>
                </c:pt>
                <c:pt idx="4">
                  <c:v>2006</c:v>
                </c:pt>
                <c:pt idx="5">
                  <c:v>2007</c:v>
                </c:pt>
                <c:pt idx="6">
                  <c:v>2008</c:v>
                </c:pt>
                <c:pt idx="7">
                  <c:v>2010</c:v>
                </c:pt>
                <c:pt idx="8">
                  <c:v>2011</c:v>
                </c:pt>
                <c:pt idx="9">
                  <c:v>2012</c:v>
                </c:pt>
                <c:pt idx="10">
                  <c:v>2013</c:v>
                </c:pt>
                <c:pt idx="11">
                  <c:v>2015</c:v>
                </c:pt>
                <c:pt idx="12">
                  <c:v>2017</c:v>
                </c:pt>
                <c:pt idx="13">
                  <c:v>2019</c:v>
                </c:pt>
                <c:pt idx="14">
                  <c:v>2021</c:v>
                </c:pt>
                <c:pt idx="15">
                  <c:v>2022</c:v>
                </c:pt>
              </c:numCache>
            </c:numRef>
          </c:cat>
          <c:val>
            <c:numRef>
              <c:f>Sheet1!$B$2:$B$17</c:f>
              <c:numCache>
                <c:formatCode>General</c:formatCode>
                <c:ptCount val="16"/>
                <c:pt idx="0">
                  <c:v>0</c:v>
                </c:pt>
                <c:pt idx="1">
                  <c:v>0</c:v>
                </c:pt>
                <c:pt idx="2">
                  <c:v>0</c:v>
                </c:pt>
                <c:pt idx="3">
                  <c:v>0</c:v>
                </c:pt>
                <c:pt idx="4">
                  <c:v>0</c:v>
                </c:pt>
                <c:pt idx="5">
                  <c:v>2</c:v>
                </c:pt>
                <c:pt idx="6">
                  <c:v>0</c:v>
                </c:pt>
                <c:pt idx="7">
                  <c:v>0</c:v>
                </c:pt>
                <c:pt idx="8">
                  <c:v>0</c:v>
                </c:pt>
                <c:pt idx="9">
                  <c:v>0</c:v>
                </c:pt>
                <c:pt idx="10">
                  <c:v>0</c:v>
                </c:pt>
                <c:pt idx="11">
                  <c:v>0</c:v>
                </c:pt>
                <c:pt idx="12">
                  <c:v>2</c:v>
                </c:pt>
                <c:pt idx="13">
                  <c:v>0</c:v>
                </c:pt>
                <c:pt idx="14">
                  <c:v>0</c:v>
                </c:pt>
                <c:pt idx="15">
                  <c:v>0</c:v>
                </c:pt>
              </c:numCache>
            </c:numRef>
          </c:val>
          <c:extLst>
            <c:ext xmlns:c16="http://schemas.microsoft.com/office/drawing/2014/chart" uri="{C3380CC4-5D6E-409C-BE32-E72D297353CC}">
              <c16:uniqueId val="{00000000-2C5A-47D6-8EB5-64F45F42F7F7}"/>
            </c:ext>
          </c:extLst>
        </c:ser>
        <c:ser>
          <c:idx val="1"/>
          <c:order val="1"/>
          <c:tx>
            <c:strRef>
              <c:f>Sheet1!$C$1</c:f>
              <c:strCache>
                <c:ptCount val="1"/>
                <c:pt idx="0">
                  <c:v>Perspective</c:v>
                </c:pt>
              </c:strCache>
            </c:strRef>
          </c:tx>
          <c:spPr>
            <a:solidFill>
              <a:srgbClr val="B90E31"/>
            </a:solidFill>
            <a:ln>
              <a:noFill/>
            </a:ln>
            <a:effectLst/>
          </c:spPr>
          <c:invertIfNegative val="0"/>
          <c:cat>
            <c:numRef>
              <c:f>Sheet1!$A$2:$A$17</c:f>
              <c:numCache>
                <c:formatCode>General</c:formatCode>
                <c:ptCount val="16"/>
                <c:pt idx="0">
                  <c:v>1988</c:v>
                </c:pt>
                <c:pt idx="1">
                  <c:v>1992</c:v>
                </c:pt>
                <c:pt idx="2">
                  <c:v>1993</c:v>
                </c:pt>
                <c:pt idx="3">
                  <c:v>1995</c:v>
                </c:pt>
                <c:pt idx="4">
                  <c:v>2006</c:v>
                </c:pt>
                <c:pt idx="5">
                  <c:v>2007</c:v>
                </c:pt>
                <c:pt idx="6">
                  <c:v>2008</c:v>
                </c:pt>
                <c:pt idx="7">
                  <c:v>2010</c:v>
                </c:pt>
                <c:pt idx="8">
                  <c:v>2011</c:v>
                </c:pt>
                <c:pt idx="9">
                  <c:v>2012</c:v>
                </c:pt>
                <c:pt idx="10">
                  <c:v>2013</c:v>
                </c:pt>
                <c:pt idx="11">
                  <c:v>2015</c:v>
                </c:pt>
                <c:pt idx="12">
                  <c:v>2017</c:v>
                </c:pt>
                <c:pt idx="13">
                  <c:v>2019</c:v>
                </c:pt>
                <c:pt idx="14">
                  <c:v>2021</c:v>
                </c:pt>
                <c:pt idx="15">
                  <c:v>2022</c:v>
                </c:pt>
              </c:numCache>
            </c:numRef>
          </c:cat>
          <c:val>
            <c:numRef>
              <c:f>Sheet1!$C$2:$C$17</c:f>
              <c:numCache>
                <c:formatCode>General</c:formatCode>
                <c:ptCount val="16"/>
                <c:pt idx="0">
                  <c:v>1</c:v>
                </c:pt>
                <c:pt idx="1">
                  <c:v>0</c:v>
                </c:pt>
                <c:pt idx="2">
                  <c:v>0</c:v>
                </c:pt>
                <c:pt idx="3">
                  <c:v>0</c:v>
                </c:pt>
                <c:pt idx="4">
                  <c:v>0</c:v>
                </c:pt>
                <c:pt idx="5">
                  <c:v>1</c:v>
                </c:pt>
                <c:pt idx="6">
                  <c:v>0</c:v>
                </c:pt>
                <c:pt idx="7">
                  <c:v>0</c:v>
                </c:pt>
                <c:pt idx="8">
                  <c:v>0</c:v>
                </c:pt>
                <c:pt idx="9">
                  <c:v>0</c:v>
                </c:pt>
                <c:pt idx="10">
                  <c:v>0</c:v>
                </c:pt>
                <c:pt idx="11">
                  <c:v>0</c:v>
                </c:pt>
                <c:pt idx="12">
                  <c:v>0</c:v>
                </c:pt>
                <c:pt idx="13">
                  <c:v>0</c:v>
                </c:pt>
                <c:pt idx="14">
                  <c:v>0</c:v>
                </c:pt>
                <c:pt idx="15">
                  <c:v>0</c:v>
                </c:pt>
              </c:numCache>
            </c:numRef>
          </c:val>
          <c:extLst>
            <c:ext xmlns:c16="http://schemas.microsoft.com/office/drawing/2014/chart" uri="{C3380CC4-5D6E-409C-BE32-E72D297353CC}">
              <c16:uniqueId val="{00000001-2C5A-47D6-8EB5-64F45F42F7F7}"/>
            </c:ext>
          </c:extLst>
        </c:ser>
        <c:ser>
          <c:idx val="2"/>
          <c:order val="2"/>
          <c:tx>
            <c:strRef>
              <c:f>Sheet1!$D$1</c:f>
              <c:strCache>
                <c:ptCount val="1"/>
                <c:pt idx="0">
                  <c:v>Thesis</c:v>
                </c:pt>
              </c:strCache>
            </c:strRef>
          </c:tx>
          <c:spPr>
            <a:solidFill>
              <a:schemeClr val="accent2">
                <a:lumMod val="60000"/>
                <a:lumOff val="40000"/>
              </a:schemeClr>
            </a:solidFill>
            <a:ln>
              <a:noFill/>
            </a:ln>
            <a:effectLst/>
          </c:spPr>
          <c:invertIfNegative val="0"/>
          <c:cat>
            <c:numRef>
              <c:f>Sheet1!$A$2:$A$17</c:f>
              <c:numCache>
                <c:formatCode>General</c:formatCode>
                <c:ptCount val="16"/>
                <c:pt idx="0">
                  <c:v>1988</c:v>
                </c:pt>
                <c:pt idx="1">
                  <c:v>1992</c:v>
                </c:pt>
                <c:pt idx="2">
                  <c:v>1993</c:v>
                </c:pt>
                <c:pt idx="3">
                  <c:v>1995</c:v>
                </c:pt>
                <c:pt idx="4">
                  <c:v>2006</c:v>
                </c:pt>
                <c:pt idx="5">
                  <c:v>2007</c:v>
                </c:pt>
                <c:pt idx="6">
                  <c:v>2008</c:v>
                </c:pt>
                <c:pt idx="7">
                  <c:v>2010</c:v>
                </c:pt>
                <c:pt idx="8">
                  <c:v>2011</c:v>
                </c:pt>
                <c:pt idx="9">
                  <c:v>2012</c:v>
                </c:pt>
                <c:pt idx="10">
                  <c:v>2013</c:v>
                </c:pt>
                <c:pt idx="11">
                  <c:v>2015</c:v>
                </c:pt>
                <c:pt idx="12">
                  <c:v>2017</c:v>
                </c:pt>
                <c:pt idx="13">
                  <c:v>2019</c:v>
                </c:pt>
                <c:pt idx="14">
                  <c:v>2021</c:v>
                </c:pt>
                <c:pt idx="15">
                  <c:v>2022</c:v>
                </c:pt>
              </c:numCache>
            </c:numRef>
          </c:cat>
          <c:val>
            <c:numRef>
              <c:f>Sheet1!$D$2:$D$17</c:f>
              <c:numCache>
                <c:formatCode>General</c:formatCode>
                <c:ptCount val="16"/>
                <c:pt idx="0">
                  <c:v>0</c:v>
                </c:pt>
                <c:pt idx="1">
                  <c:v>1</c:v>
                </c:pt>
                <c:pt idx="2">
                  <c:v>0</c:v>
                </c:pt>
                <c:pt idx="3">
                  <c:v>0</c:v>
                </c:pt>
                <c:pt idx="4">
                  <c:v>0</c:v>
                </c:pt>
                <c:pt idx="5">
                  <c:v>0</c:v>
                </c:pt>
                <c:pt idx="6">
                  <c:v>1</c:v>
                </c:pt>
                <c:pt idx="7">
                  <c:v>0</c:v>
                </c:pt>
                <c:pt idx="8">
                  <c:v>0</c:v>
                </c:pt>
                <c:pt idx="9">
                  <c:v>0</c:v>
                </c:pt>
                <c:pt idx="10">
                  <c:v>0</c:v>
                </c:pt>
                <c:pt idx="11">
                  <c:v>0</c:v>
                </c:pt>
                <c:pt idx="12">
                  <c:v>0</c:v>
                </c:pt>
                <c:pt idx="13">
                  <c:v>0</c:v>
                </c:pt>
                <c:pt idx="14">
                  <c:v>0</c:v>
                </c:pt>
                <c:pt idx="15">
                  <c:v>0</c:v>
                </c:pt>
              </c:numCache>
            </c:numRef>
          </c:val>
          <c:extLst>
            <c:ext xmlns:c16="http://schemas.microsoft.com/office/drawing/2014/chart" uri="{C3380CC4-5D6E-409C-BE32-E72D297353CC}">
              <c16:uniqueId val="{00000002-2C5A-47D6-8EB5-64F45F42F7F7}"/>
            </c:ext>
          </c:extLst>
        </c:ser>
        <c:ser>
          <c:idx val="3"/>
          <c:order val="3"/>
          <c:tx>
            <c:strRef>
              <c:f>Sheet1!$E$1</c:f>
              <c:strCache>
                <c:ptCount val="1"/>
                <c:pt idx="0">
                  <c:v>Research Article</c:v>
                </c:pt>
              </c:strCache>
            </c:strRef>
          </c:tx>
          <c:spPr>
            <a:solidFill>
              <a:srgbClr val="002451"/>
            </a:solidFill>
            <a:ln>
              <a:noFill/>
            </a:ln>
            <a:effectLst/>
          </c:spPr>
          <c:invertIfNegative val="0"/>
          <c:cat>
            <c:numRef>
              <c:f>Sheet1!$A$2:$A$17</c:f>
              <c:numCache>
                <c:formatCode>General</c:formatCode>
                <c:ptCount val="16"/>
                <c:pt idx="0">
                  <c:v>1988</c:v>
                </c:pt>
                <c:pt idx="1">
                  <c:v>1992</c:v>
                </c:pt>
                <c:pt idx="2">
                  <c:v>1993</c:v>
                </c:pt>
                <c:pt idx="3">
                  <c:v>1995</c:v>
                </c:pt>
                <c:pt idx="4">
                  <c:v>2006</c:v>
                </c:pt>
                <c:pt idx="5">
                  <c:v>2007</c:v>
                </c:pt>
                <c:pt idx="6">
                  <c:v>2008</c:v>
                </c:pt>
                <c:pt idx="7">
                  <c:v>2010</c:v>
                </c:pt>
                <c:pt idx="8">
                  <c:v>2011</c:v>
                </c:pt>
                <c:pt idx="9">
                  <c:v>2012</c:v>
                </c:pt>
                <c:pt idx="10">
                  <c:v>2013</c:v>
                </c:pt>
                <c:pt idx="11">
                  <c:v>2015</c:v>
                </c:pt>
                <c:pt idx="12">
                  <c:v>2017</c:v>
                </c:pt>
                <c:pt idx="13">
                  <c:v>2019</c:v>
                </c:pt>
                <c:pt idx="14">
                  <c:v>2021</c:v>
                </c:pt>
                <c:pt idx="15">
                  <c:v>2022</c:v>
                </c:pt>
              </c:numCache>
            </c:numRef>
          </c:cat>
          <c:val>
            <c:numRef>
              <c:f>Sheet1!$E$2:$E$17</c:f>
              <c:numCache>
                <c:formatCode>General</c:formatCode>
                <c:ptCount val="16"/>
                <c:pt idx="0">
                  <c:v>0</c:v>
                </c:pt>
                <c:pt idx="1">
                  <c:v>0</c:v>
                </c:pt>
                <c:pt idx="2">
                  <c:v>1</c:v>
                </c:pt>
                <c:pt idx="3">
                  <c:v>2</c:v>
                </c:pt>
                <c:pt idx="4">
                  <c:v>1</c:v>
                </c:pt>
                <c:pt idx="5">
                  <c:v>0</c:v>
                </c:pt>
                <c:pt idx="6">
                  <c:v>0</c:v>
                </c:pt>
                <c:pt idx="7">
                  <c:v>2</c:v>
                </c:pt>
                <c:pt idx="8">
                  <c:v>1</c:v>
                </c:pt>
                <c:pt idx="9">
                  <c:v>1</c:v>
                </c:pt>
                <c:pt idx="10">
                  <c:v>1</c:v>
                </c:pt>
                <c:pt idx="11">
                  <c:v>1</c:v>
                </c:pt>
                <c:pt idx="12">
                  <c:v>0</c:v>
                </c:pt>
                <c:pt idx="13">
                  <c:v>1</c:v>
                </c:pt>
                <c:pt idx="14">
                  <c:v>1</c:v>
                </c:pt>
                <c:pt idx="15">
                  <c:v>1</c:v>
                </c:pt>
              </c:numCache>
            </c:numRef>
          </c:val>
          <c:extLst>
            <c:ext xmlns:c16="http://schemas.microsoft.com/office/drawing/2014/chart" uri="{C3380CC4-5D6E-409C-BE32-E72D297353CC}">
              <c16:uniqueId val="{00000003-2C5A-47D6-8EB5-64F45F42F7F7}"/>
            </c:ext>
          </c:extLst>
        </c:ser>
        <c:dLbls>
          <c:showLegendKey val="0"/>
          <c:showVal val="0"/>
          <c:showCatName val="0"/>
          <c:showSerName val="0"/>
          <c:showPercent val="0"/>
          <c:showBubbleSize val="0"/>
        </c:dLbls>
        <c:gapWidth val="150"/>
        <c:overlap val="100"/>
        <c:axId val="1756672736"/>
        <c:axId val="1756673696"/>
      </c:barChart>
      <c:catAx>
        <c:axId val="1756672736"/>
        <c:scaling>
          <c:orientation val="minMax"/>
        </c:scaling>
        <c:delete val="0"/>
        <c:axPos val="b"/>
        <c:title>
          <c:tx>
            <c:rich>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r>
                  <a:rPr lang="en-US" sz="2400" b="1" dirty="0">
                    <a:solidFill>
                      <a:schemeClr val="tx1"/>
                    </a:solidFill>
                  </a:rPr>
                  <a:t>Year</a:t>
                </a:r>
                <a:endParaRPr lang="en-CA" sz="2000" b="1" dirty="0">
                  <a:solidFill>
                    <a:schemeClr val="tx1"/>
                  </a:solidFill>
                </a:endParaRPr>
              </a:p>
            </c:rich>
          </c:tx>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756673696"/>
        <c:crosses val="autoZero"/>
        <c:auto val="1"/>
        <c:lblAlgn val="ctr"/>
        <c:lblOffset val="100"/>
        <c:noMultiLvlLbl val="0"/>
      </c:catAx>
      <c:valAx>
        <c:axId val="1756673696"/>
        <c:scaling>
          <c:orientation val="minMax"/>
          <c:max val="3"/>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1" i="0" u="none" strike="noStrike" kern="1200" baseline="0">
                    <a:solidFill>
                      <a:srgbClr val="212121"/>
                    </a:solidFill>
                    <a:latin typeface="+mn-lt"/>
                    <a:ea typeface="+mn-ea"/>
                    <a:cs typeface="+mn-cs"/>
                  </a:defRPr>
                </a:pPr>
                <a:r>
                  <a:rPr lang="en-US" sz="2400" b="1" dirty="0">
                    <a:solidFill>
                      <a:srgbClr val="212121"/>
                    </a:solidFill>
                  </a:rPr>
                  <a:t># Full Texts</a:t>
                </a:r>
                <a:r>
                  <a:rPr lang="en-US" sz="2400" b="1" baseline="0" dirty="0">
                    <a:solidFill>
                      <a:srgbClr val="212121"/>
                    </a:solidFill>
                  </a:rPr>
                  <a:t> (FT)</a:t>
                </a:r>
                <a:endParaRPr lang="en-CA" sz="2400" b="1" dirty="0">
                  <a:solidFill>
                    <a:srgbClr val="212121"/>
                  </a:solidFill>
                </a:endParaRPr>
              </a:p>
            </c:rich>
          </c:tx>
          <c:layout>
            <c:manualLayout>
              <c:xMode val="edge"/>
              <c:yMode val="edge"/>
              <c:x val="3.8754757756825796E-3"/>
              <c:y val="0.23822583551444113"/>
            </c:manualLayout>
          </c:layout>
          <c:overlay val="0"/>
          <c:spPr>
            <a:noFill/>
            <a:ln>
              <a:noFill/>
            </a:ln>
            <a:effectLst/>
          </c:spPr>
          <c:txPr>
            <a:bodyPr rot="-5400000" spcFirstLastPara="1" vertOverflow="ellipsis" vert="horz" wrap="square" anchor="ctr" anchorCtr="1"/>
            <a:lstStyle/>
            <a:p>
              <a:pPr>
                <a:defRPr sz="2400" b="1" i="0" u="none" strike="noStrike" kern="1200" baseline="0">
                  <a:solidFill>
                    <a:srgbClr val="21212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crossAx val="1756672736"/>
        <c:crosses val="autoZero"/>
        <c:crossBetween val="between"/>
        <c:majorUnit val="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#FT</c:v>
                </c:pt>
              </c:strCache>
            </c:strRef>
          </c:tx>
          <c:spPr>
            <a:solidFill>
              <a:schemeClr val="accent1"/>
            </a:solidFill>
            <a:ln>
              <a:noFill/>
            </a:ln>
            <a:effectLst/>
          </c:spPr>
          <c:invertIfNegative val="0"/>
          <c:cat>
            <c:strRef>
              <c:f>Sheet1!$A$2:$A$5</c:f>
              <c:strCache>
                <c:ptCount val="4"/>
                <c:pt idx="0">
                  <c:v>Survey</c:v>
                </c:pt>
                <c:pt idx="1">
                  <c:v>Interview</c:v>
                </c:pt>
                <c:pt idx="2">
                  <c:v>Document Review</c:v>
                </c:pt>
                <c:pt idx="3">
                  <c:v>Personal Experience</c:v>
                </c:pt>
              </c:strCache>
            </c:strRef>
          </c:cat>
          <c:val>
            <c:numRef>
              <c:f>Sheet1!$B$2:$B$5</c:f>
              <c:numCache>
                <c:formatCode>General</c:formatCode>
                <c:ptCount val="4"/>
                <c:pt idx="0">
                  <c:v>5</c:v>
                </c:pt>
                <c:pt idx="1">
                  <c:v>12</c:v>
                </c:pt>
                <c:pt idx="2">
                  <c:v>4</c:v>
                </c:pt>
                <c:pt idx="3">
                  <c:v>2</c:v>
                </c:pt>
              </c:numCache>
            </c:numRef>
          </c:val>
          <c:extLst>
            <c:ext xmlns:c16="http://schemas.microsoft.com/office/drawing/2014/chart" uri="{C3380CC4-5D6E-409C-BE32-E72D297353CC}">
              <c16:uniqueId val="{00000000-5A8D-4D46-BB1C-BEBE7C0AA44C}"/>
            </c:ext>
          </c:extLst>
        </c:ser>
        <c:dLbls>
          <c:showLegendKey val="0"/>
          <c:showVal val="0"/>
          <c:showCatName val="0"/>
          <c:showSerName val="0"/>
          <c:showPercent val="0"/>
          <c:showBubbleSize val="0"/>
        </c:dLbls>
        <c:gapWidth val="219"/>
        <c:overlap val="-27"/>
        <c:axId val="1723769904"/>
        <c:axId val="1723773264"/>
      </c:barChart>
      <c:catAx>
        <c:axId val="1723769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23773264"/>
        <c:crosses val="autoZero"/>
        <c:auto val="1"/>
        <c:lblAlgn val="ctr"/>
        <c:lblOffset val="100"/>
        <c:noMultiLvlLbl val="0"/>
      </c:catAx>
      <c:valAx>
        <c:axId val="172377326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sz="2000" dirty="0">
                    <a:solidFill>
                      <a:schemeClr val="tx1"/>
                    </a:solidFill>
                  </a:rPr>
                  <a:t>#</a:t>
                </a:r>
                <a:r>
                  <a:rPr lang="en-US" sz="2000" baseline="0" dirty="0">
                    <a:solidFill>
                      <a:schemeClr val="tx1"/>
                    </a:solidFill>
                  </a:rPr>
                  <a:t> Full Texts (FT)</a:t>
                </a:r>
                <a:endParaRPr lang="en-CA" sz="2000" dirty="0">
                  <a:solidFill>
                    <a:schemeClr val="tx1"/>
                  </a:solidFill>
                </a:endParaRPr>
              </a:p>
            </c:rich>
          </c:tx>
          <c:layout>
            <c:manualLayout>
              <c:xMode val="edge"/>
              <c:yMode val="edge"/>
              <c:x val="0"/>
              <c:y val="0.3510761348243997"/>
            </c:manualLayout>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23769904"/>
        <c:crosses val="autoZero"/>
        <c:crossBetween val="between"/>
        <c:majorUnit val="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rgbClr val="212121"/>
                </a:solidFill>
                <a:latin typeface="+mn-lt"/>
                <a:ea typeface="+mn-ea"/>
                <a:cs typeface="+mn-cs"/>
              </a:defRPr>
            </a:pPr>
            <a:r>
              <a:rPr lang="en-CA" dirty="0"/>
              <a:t># Full Texts</a:t>
            </a:r>
          </a:p>
        </c:rich>
      </c:tx>
      <c:layout>
        <c:manualLayout>
          <c:xMode val="edge"/>
          <c:yMode val="edge"/>
          <c:x val="0.37240971591062788"/>
          <c:y val="3.3733789270729266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rgbClr val="212121"/>
              </a:solidFill>
              <a:latin typeface="+mn-lt"/>
              <a:ea typeface="+mn-ea"/>
              <a:cs typeface="+mn-cs"/>
            </a:defRPr>
          </a:pPr>
          <a:endParaRPr lang="en-US"/>
        </a:p>
      </c:txPr>
    </c:title>
    <c:autoTitleDeleted val="0"/>
    <c:plotArea>
      <c:layout/>
      <c:pieChart>
        <c:varyColors val="1"/>
        <c:ser>
          <c:idx val="0"/>
          <c:order val="0"/>
          <c:tx>
            <c:strRef>
              <c:f>Sheet1!$B$1</c:f>
              <c:strCache>
                <c:ptCount val="1"/>
                <c:pt idx="0">
                  <c:v>#FT</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320-48A3-955C-428874F3409E}"/>
              </c:ext>
            </c:extLst>
          </c:dPt>
          <c:dPt>
            <c:idx val="1"/>
            <c:bubble3D val="0"/>
            <c:spPr>
              <a:solidFill>
                <a:schemeClr val="tx2"/>
              </a:solidFill>
              <a:ln w="19050">
                <a:solidFill>
                  <a:schemeClr val="lt1"/>
                </a:solidFill>
              </a:ln>
              <a:effectLst/>
            </c:spPr>
            <c:extLst>
              <c:ext xmlns:c16="http://schemas.microsoft.com/office/drawing/2014/chart" uri="{C3380CC4-5D6E-409C-BE32-E72D297353CC}">
                <c16:uniqueId val="{00000002-5320-48A3-955C-428874F3409E}"/>
              </c:ext>
            </c:extLst>
          </c:dPt>
          <c:dPt>
            <c:idx val="2"/>
            <c:bubble3D val="0"/>
            <c:spPr>
              <a:solidFill>
                <a:srgbClr val="FFC000"/>
              </a:solidFill>
              <a:ln w="19050">
                <a:solidFill>
                  <a:schemeClr val="lt1"/>
                </a:solidFill>
              </a:ln>
              <a:effectLst/>
            </c:spPr>
            <c:extLst>
              <c:ext xmlns:c16="http://schemas.microsoft.com/office/drawing/2014/chart" uri="{C3380CC4-5D6E-409C-BE32-E72D297353CC}">
                <c16:uniqueId val="{00000005-E165-44D4-9AD0-13A2551470D7}"/>
              </c:ext>
            </c:extLst>
          </c:dPt>
          <c:dLbls>
            <c:dLbl>
              <c:idx val="0"/>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2"/>
                      </a:solidFill>
                      <a:latin typeface="+mn-lt"/>
                      <a:ea typeface="+mn-ea"/>
                      <a:cs typeface="+mn-cs"/>
                    </a:defRPr>
                  </a:pPr>
                  <a:endParaRPr lang="en-US"/>
                </a:p>
              </c:txPr>
              <c:dLblPos val="bestFit"/>
              <c:showLegendKey val="0"/>
              <c:showVal val="1"/>
              <c:showCatName val="0"/>
              <c:showSerName val="0"/>
              <c:showPercent val="0"/>
              <c:showBubbleSize val="0"/>
              <c:extLst>
                <c:ext xmlns:c16="http://schemas.microsoft.com/office/drawing/2014/chart" uri="{C3380CC4-5D6E-409C-BE32-E72D297353CC}">
                  <c16:uniqueId val="{00000001-5320-48A3-955C-428874F3409E}"/>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rgbClr val="212121"/>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New Participant Data</c:v>
                </c:pt>
                <c:pt idx="1">
                  <c:v>Participant Data from Database</c:v>
                </c:pt>
                <c:pt idx="2">
                  <c:v>No Participants</c:v>
                </c:pt>
              </c:strCache>
            </c:strRef>
          </c:cat>
          <c:val>
            <c:numRef>
              <c:f>Sheet1!$B$2:$B$4</c:f>
              <c:numCache>
                <c:formatCode>General</c:formatCode>
                <c:ptCount val="3"/>
                <c:pt idx="0">
                  <c:v>13</c:v>
                </c:pt>
                <c:pt idx="1">
                  <c:v>3</c:v>
                </c:pt>
                <c:pt idx="2">
                  <c:v>5</c:v>
                </c:pt>
              </c:numCache>
            </c:numRef>
          </c:val>
          <c:extLst>
            <c:ext xmlns:c16="http://schemas.microsoft.com/office/drawing/2014/chart" uri="{C3380CC4-5D6E-409C-BE32-E72D297353CC}">
              <c16:uniqueId val="{00000000-5320-48A3-955C-428874F3409E}"/>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layout>
        <c:manualLayout>
          <c:xMode val="edge"/>
          <c:yMode val="edge"/>
          <c:x val="4.9999929100490836E-2"/>
          <c:y val="0.792388387716222"/>
          <c:w val="0.94693422467777388"/>
          <c:h val="0.20761161228377806"/>
        </c:manualLayout>
      </c:layout>
      <c:overlay val="0"/>
      <c:spPr>
        <a:noFill/>
        <a:ln>
          <a:noFill/>
        </a:ln>
        <a:effectLst/>
      </c:spPr>
      <c:txPr>
        <a:bodyPr rot="0" spcFirstLastPara="1" vertOverflow="ellipsis" vert="horz" wrap="square" anchor="ctr" anchorCtr="1"/>
        <a:lstStyle/>
        <a:p>
          <a:pPr>
            <a:defRPr sz="1800" b="0" i="0" u="none" strike="noStrike" kern="1200" baseline="0">
              <a:solidFill>
                <a:srgbClr val="21212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28575">
      <a:solidFill>
        <a:schemeClr val="accent1"/>
      </a:solid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409520238541611"/>
          <c:y val="7.8231680813388702E-2"/>
        </c:manualLayout>
      </c:layout>
      <c:overlay val="0"/>
      <c:spPr>
        <a:noFill/>
        <a:ln>
          <a:noFill/>
        </a:ln>
        <a:effectLst/>
      </c:spPr>
      <c:txPr>
        <a:bodyPr rot="0" spcFirstLastPara="1" vertOverflow="ellipsis" vert="horz" wrap="square" anchor="ctr" anchorCtr="1"/>
        <a:lstStyle/>
        <a:p>
          <a:pPr>
            <a:defRPr sz="2800" b="0" i="0" u="none" strike="noStrike" kern="1200" spc="0" baseline="0">
              <a:solidFill>
                <a:schemeClr val="tx1"/>
              </a:solidFill>
              <a:latin typeface="+mn-lt"/>
              <a:ea typeface="+mn-ea"/>
              <a:cs typeface="+mn-cs"/>
            </a:defRPr>
          </a:pPr>
          <a:endParaRPr lang="en-US"/>
        </a:p>
      </c:txPr>
    </c:title>
    <c:autoTitleDeleted val="0"/>
    <c:plotArea>
      <c:layout/>
      <c:pieChart>
        <c:varyColors val="1"/>
        <c:ser>
          <c:idx val="0"/>
          <c:order val="0"/>
          <c:tx>
            <c:strRef>
              <c:f>Sheet1!$B$1</c:f>
              <c:strCache>
                <c:ptCount val="1"/>
                <c:pt idx="0">
                  <c:v># FT</c:v>
                </c:pt>
              </c:strCache>
            </c:strRef>
          </c:tx>
          <c:dPt>
            <c:idx val="0"/>
            <c:bubble3D val="0"/>
            <c:spPr>
              <a:solidFill>
                <a:srgbClr val="FFC000"/>
              </a:solidFill>
              <a:ln w="19050">
                <a:solidFill>
                  <a:schemeClr val="lt1"/>
                </a:solidFill>
              </a:ln>
              <a:effectLst/>
            </c:spPr>
            <c:extLst>
              <c:ext xmlns:c16="http://schemas.microsoft.com/office/drawing/2014/chart" uri="{C3380CC4-5D6E-409C-BE32-E72D297353CC}">
                <c16:uniqueId val="{00000001-FBF9-411E-9558-424ADF1DC720}"/>
              </c:ext>
            </c:extLst>
          </c:dPt>
          <c:dPt>
            <c:idx val="1"/>
            <c:bubble3D val="0"/>
            <c:spPr>
              <a:solidFill>
                <a:schemeClr val="tx2"/>
              </a:solidFill>
              <a:ln w="19050">
                <a:solidFill>
                  <a:schemeClr val="lt1"/>
                </a:solidFill>
              </a:ln>
              <a:effectLst/>
            </c:spPr>
            <c:extLst>
              <c:ext xmlns:c16="http://schemas.microsoft.com/office/drawing/2014/chart" uri="{C3380CC4-5D6E-409C-BE32-E72D297353CC}">
                <c16:uniqueId val="{00000003-FBF9-411E-9558-424ADF1DC720}"/>
              </c:ext>
            </c:extLst>
          </c:dPt>
          <c:dPt>
            <c:idx val="2"/>
            <c:bubble3D val="0"/>
            <c:spPr>
              <a:solidFill>
                <a:schemeClr val="accent1"/>
              </a:solidFill>
              <a:ln w="19050">
                <a:solidFill>
                  <a:schemeClr val="lt1"/>
                </a:solidFill>
              </a:ln>
              <a:effectLst/>
            </c:spPr>
            <c:extLst>
              <c:ext xmlns:c16="http://schemas.microsoft.com/office/drawing/2014/chart" uri="{C3380CC4-5D6E-409C-BE32-E72D297353CC}">
                <c16:uniqueId val="{00000005-FBF9-411E-9558-424ADF1DC720}"/>
              </c:ext>
            </c:extLst>
          </c:dPt>
          <c:dLbls>
            <c:dLbl>
              <c:idx val="1"/>
              <c:spPr>
                <a:noFill/>
                <a:ln>
                  <a:noFill/>
                </a:ln>
                <a:effectLst/>
              </c:spPr>
              <c:txPr>
                <a:bodyPr rot="0" spcFirstLastPara="1" vertOverflow="ellipsis" vert="horz" wrap="square" lIns="38100" tIns="19050" rIns="38100" bIns="19050" anchor="ctr" anchorCtr="1">
                  <a:spAutoFit/>
                </a:bodyPr>
                <a:lstStyle/>
                <a:p>
                  <a:pPr>
                    <a:defRPr sz="3600" b="1" i="0" u="none" strike="noStrike" kern="1200" baseline="0">
                      <a:solidFill>
                        <a:schemeClr val="bg2"/>
                      </a:solidFill>
                      <a:latin typeface="+mn-lt"/>
                      <a:ea typeface="+mn-ea"/>
                      <a:cs typeface="+mn-cs"/>
                    </a:defRPr>
                  </a:pPr>
                  <a:endParaRPr lang="en-US"/>
                </a:p>
              </c:txPr>
              <c:dLblPos val="bestFit"/>
              <c:showLegendKey val="0"/>
              <c:showVal val="1"/>
              <c:showCatName val="0"/>
              <c:showSerName val="0"/>
              <c:showPercent val="0"/>
              <c:showBubbleSize val="0"/>
              <c:extLst>
                <c:ext xmlns:c16="http://schemas.microsoft.com/office/drawing/2014/chart" uri="{C3380CC4-5D6E-409C-BE32-E72D297353CC}">
                  <c16:uniqueId val="{00000003-FBF9-411E-9558-424ADF1DC720}"/>
                </c:ext>
              </c:extLst>
            </c:dLbl>
            <c:dLbl>
              <c:idx val="2"/>
              <c:spPr>
                <a:noFill/>
                <a:ln>
                  <a:noFill/>
                </a:ln>
                <a:effectLst/>
              </c:spPr>
              <c:txPr>
                <a:bodyPr rot="0" spcFirstLastPara="1" vertOverflow="ellipsis" vert="horz" wrap="square" lIns="38100" tIns="19050" rIns="38100" bIns="19050" anchor="ctr" anchorCtr="1">
                  <a:spAutoFit/>
                </a:bodyPr>
                <a:lstStyle/>
                <a:p>
                  <a:pPr>
                    <a:defRPr sz="3600" b="1" i="0" u="none" strike="noStrike" kern="1200" baseline="0">
                      <a:solidFill>
                        <a:schemeClr val="bg2"/>
                      </a:solidFill>
                      <a:latin typeface="+mn-lt"/>
                      <a:ea typeface="+mn-ea"/>
                      <a:cs typeface="+mn-cs"/>
                    </a:defRPr>
                  </a:pPr>
                  <a:endParaRPr lang="en-US"/>
                </a:p>
              </c:txPr>
              <c:dLblPos val="bestFit"/>
              <c:showLegendKey val="0"/>
              <c:showVal val="1"/>
              <c:showCatName val="0"/>
              <c:showSerName val="0"/>
              <c:showPercent val="0"/>
              <c:showBubbleSize val="0"/>
              <c:extLst>
                <c:ext xmlns:c16="http://schemas.microsoft.com/office/drawing/2014/chart" uri="{C3380CC4-5D6E-409C-BE32-E72D297353CC}">
                  <c16:uniqueId val="{00000005-FBF9-411E-9558-424ADF1DC720}"/>
                </c:ext>
              </c:extLst>
            </c:dLbl>
            <c:spPr>
              <a:noFill/>
              <a:ln>
                <a:noFill/>
              </a:ln>
              <a:effectLst/>
            </c:spPr>
            <c:txPr>
              <a:bodyPr rot="0" spcFirstLastPara="1" vertOverflow="ellipsis" vert="horz" wrap="square" lIns="38100" tIns="19050" rIns="38100" bIns="19050" anchor="ctr" anchorCtr="1">
                <a:spAutoFit/>
              </a:bodyPr>
              <a:lstStyle/>
              <a:p>
                <a:pPr>
                  <a:defRPr sz="3600" b="1"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Research Article</c:v>
                </c:pt>
                <c:pt idx="1">
                  <c:v>Report</c:v>
                </c:pt>
                <c:pt idx="2">
                  <c:v>Thesis</c:v>
                </c:pt>
              </c:strCache>
            </c:strRef>
          </c:cat>
          <c:val>
            <c:numRef>
              <c:f>Sheet1!$B$2:$B$4</c:f>
              <c:numCache>
                <c:formatCode>General</c:formatCode>
                <c:ptCount val="3"/>
                <c:pt idx="0">
                  <c:v>11</c:v>
                </c:pt>
                <c:pt idx="1">
                  <c:v>3</c:v>
                </c:pt>
                <c:pt idx="2">
                  <c:v>2</c:v>
                </c:pt>
              </c:numCache>
            </c:numRef>
          </c:val>
          <c:extLst>
            <c:ext xmlns:c16="http://schemas.microsoft.com/office/drawing/2014/chart" uri="{C3380CC4-5D6E-409C-BE32-E72D297353CC}">
              <c16:uniqueId val="{00000008-FBF9-411E-9558-424ADF1DC720}"/>
            </c:ext>
          </c:extLst>
        </c:ser>
        <c:dLbls>
          <c:showLegendKey val="0"/>
          <c:showVal val="0"/>
          <c:showCatName val="0"/>
          <c:showSerName val="0"/>
          <c:showPercent val="1"/>
          <c:showBubbleSize val="0"/>
          <c:showLeaderLines val="1"/>
        </c:dLbls>
        <c:firstSliceAng val="0"/>
      </c:pieChart>
      <c:spPr>
        <a:noFill/>
        <a:ln>
          <a:noFill/>
        </a:ln>
        <a:effectLst/>
      </c:spPr>
    </c:plotArea>
    <c:legend>
      <c:legendPos val="b"/>
      <c:layout>
        <c:manualLayout>
          <c:xMode val="edge"/>
          <c:yMode val="edge"/>
          <c:x val="0.13374542467905798"/>
          <c:y val="0.8607442208693461"/>
          <c:w val="0.7325089720927741"/>
          <c:h val="0.13925577913065393"/>
        </c:manualLayout>
      </c:layout>
      <c:overlay val="0"/>
      <c:spPr>
        <a:noFill/>
        <a:ln>
          <a:noFill/>
        </a:ln>
        <a:effectLst/>
      </c:spPr>
      <c:txPr>
        <a:bodyPr rot="0" spcFirstLastPara="1" vertOverflow="ellipsis" vert="horz" wrap="square" anchor="ctr" anchorCtr="1"/>
        <a:lstStyle/>
        <a:p>
          <a:pPr>
            <a:defRPr sz="2000" b="0" i="0" u="none" strike="noStrike" kern="1200" baseline="0">
              <a:solidFill>
                <a:srgbClr val="21212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svg"/><Relationship Id="rId1" Type="http://schemas.openxmlformats.org/officeDocument/2006/relationships/image" Target="../media/image38.png"/><Relationship Id="rId4" Type="http://schemas.openxmlformats.org/officeDocument/2006/relationships/image" Target="../media/image41.svg"/></Relationships>
</file>

<file path=ppt/diagrams/_rels/drawing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svg"/><Relationship Id="rId1" Type="http://schemas.openxmlformats.org/officeDocument/2006/relationships/image" Target="../media/image38.png"/><Relationship Id="rId4" Type="http://schemas.openxmlformats.org/officeDocument/2006/relationships/image" Target="../media/image41.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ECF596-DA78-4F42-A488-90DA8C3BB4CA}"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CA"/>
        </a:p>
      </dgm:t>
    </dgm:pt>
    <dgm:pt modelId="{CC8AFFFC-88C2-4BC2-857F-A8E410FCEBBA}">
      <dgm:prSet phldrT="[Text]"/>
      <dgm:spPr/>
      <dgm:t>
        <a:bodyPr/>
        <a:lstStyle/>
        <a:p>
          <a:r>
            <a:rPr lang="en-CA" dirty="0"/>
            <a:t>Methods</a:t>
          </a:r>
        </a:p>
      </dgm:t>
    </dgm:pt>
    <dgm:pt modelId="{163B0E77-B627-4C51-A13F-57D2993F70AE}" type="parTrans" cxnId="{F5E0D5E2-8FF8-471A-AA19-B40D12A0FE86}">
      <dgm:prSet/>
      <dgm:spPr/>
      <dgm:t>
        <a:bodyPr/>
        <a:lstStyle/>
        <a:p>
          <a:endParaRPr lang="en-CA"/>
        </a:p>
      </dgm:t>
    </dgm:pt>
    <dgm:pt modelId="{0F107167-748B-4CFD-8456-6EA803180B67}" type="sibTrans" cxnId="{F5E0D5E2-8FF8-471A-AA19-B40D12A0FE86}">
      <dgm:prSet/>
      <dgm:spPr/>
      <dgm:t>
        <a:bodyPr/>
        <a:lstStyle/>
        <a:p>
          <a:endParaRPr lang="en-CA"/>
        </a:p>
      </dgm:t>
    </dgm:pt>
    <dgm:pt modelId="{3A325FF8-4BA5-4EEC-8FDF-C19C33496D45}">
      <dgm:prSet phldrT="[Text]"/>
      <dgm:spPr/>
      <dgm:t>
        <a:bodyPr/>
        <a:lstStyle/>
        <a:p>
          <a:r>
            <a:rPr lang="en-CA" dirty="0"/>
            <a:t>Results &amp; Discussion</a:t>
          </a:r>
        </a:p>
      </dgm:t>
    </dgm:pt>
    <dgm:pt modelId="{D6329B86-83F2-43E4-9194-2F882C00AEB4}" type="parTrans" cxnId="{99A11420-B0A7-488B-A582-376060F006C7}">
      <dgm:prSet/>
      <dgm:spPr/>
      <dgm:t>
        <a:bodyPr/>
        <a:lstStyle/>
        <a:p>
          <a:endParaRPr lang="en-CA"/>
        </a:p>
      </dgm:t>
    </dgm:pt>
    <dgm:pt modelId="{6476E573-A54F-4078-9744-D3F2102668DF}" type="sibTrans" cxnId="{99A11420-B0A7-488B-A582-376060F006C7}">
      <dgm:prSet/>
      <dgm:spPr/>
      <dgm:t>
        <a:bodyPr/>
        <a:lstStyle/>
        <a:p>
          <a:endParaRPr lang="en-CA"/>
        </a:p>
      </dgm:t>
    </dgm:pt>
    <dgm:pt modelId="{2B834CAF-D2D1-47EB-B400-369002EFCD85}">
      <dgm:prSet phldrT="[Text]"/>
      <dgm:spPr/>
      <dgm:t>
        <a:bodyPr/>
        <a:lstStyle/>
        <a:p>
          <a:r>
            <a:rPr lang="en-US" dirty="0"/>
            <a:t>Introduction</a:t>
          </a:r>
          <a:endParaRPr lang="en-CA" dirty="0"/>
        </a:p>
      </dgm:t>
    </dgm:pt>
    <dgm:pt modelId="{4144E613-D110-48AB-83BD-7CE5783D8158}" type="parTrans" cxnId="{F8A6CDE7-D352-486C-974F-C15CA6AF1128}">
      <dgm:prSet/>
      <dgm:spPr/>
      <dgm:t>
        <a:bodyPr/>
        <a:lstStyle/>
        <a:p>
          <a:endParaRPr lang="en-CA"/>
        </a:p>
      </dgm:t>
    </dgm:pt>
    <dgm:pt modelId="{82CF0B3F-1AC6-4C5C-BC33-3B055A2E7921}" type="sibTrans" cxnId="{F8A6CDE7-D352-486C-974F-C15CA6AF1128}">
      <dgm:prSet/>
      <dgm:spPr/>
      <dgm:t>
        <a:bodyPr/>
        <a:lstStyle/>
        <a:p>
          <a:endParaRPr lang="en-CA"/>
        </a:p>
      </dgm:t>
    </dgm:pt>
    <dgm:pt modelId="{C35DC3A1-EDDB-45DA-8A18-4C2C0AA8C72C}">
      <dgm:prSet phldrT="[Text]"/>
      <dgm:spPr/>
      <dgm:t>
        <a:bodyPr/>
        <a:lstStyle/>
        <a:p>
          <a:pPr rtl="0"/>
          <a:r>
            <a:rPr lang="en-CA">
              <a:solidFill>
                <a:schemeClr val="bg2"/>
              </a:solidFill>
              <a:latin typeface="Calibri"/>
              <a:cs typeface="Calibri"/>
            </a:rPr>
            <a:t>Conclusion</a:t>
          </a:r>
          <a:endParaRPr lang="en-CA" dirty="0">
            <a:solidFill>
              <a:schemeClr val="bg2"/>
            </a:solidFill>
            <a:latin typeface="Calibri Light"/>
            <a:cs typeface="Calibri Light"/>
          </a:endParaRPr>
        </a:p>
      </dgm:t>
    </dgm:pt>
    <dgm:pt modelId="{341A056F-1FD1-4E72-A42F-723D34C4F68D}" type="parTrans" cxnId="{C14B3264-0058-488D-A2AC-E2906F24F6EC}">
      <dgm:prSet/>
      <dgm:spPr/>
      <dgm:t>
        <a:bodyPr/>
        <a:lstStyle/>
        <a:p>
          <a:endParaRPr lang="en-CA"/>
        </a:p>
      </dgm:t>
    </dgm:pt>
    <dgm:pt modelId="{B77F25A0-2421-4AB1-8A26-D65486AD2589}" type="sibTrans" cxnId="{C14B3264-0058-488D-A2AC-E2906F24F6EC}">
      <dgm:prSet/>
      <dgm:spPr/>
      <dgm:t>
        <a:bodyPr/>
        <a:lstStyle/>
        <a:p>
          <a:endParaRPr lang="en-CA"/>
        </a:p>
      </dgm:t>
    </dgm:pt>
    <dgm:pt modelId="{2F066C15-DA15-4652-967E-F16C002579A4}">
      <dgm:prSet phldr="0"/>
      <dgm:spPr/>
      <dgm:t>
        <a:bodyPr/>
        <a:lstStyle/>
        <a:p>
          <a:pPr rtl="0"/>
          <a:r>
            <a:rPr lang="en-CA" dirty="0">
              <a:latin typeface="Calibri Light" panose="020F0302020204030204"/>
            </a:rPr>
            <a:t> </a:t>
          </a:r>
          <a:r>
            <a:rPr lang="en-CA" b="1" dirty="0">
              <a:latin typeface="Calibri Light" panose="020F0302020204030204"/>
            </a:rPr>
            <a:t>Acknowledgements</a:t>
          </a:r>
          <a:endParaRPr lang="en-US" b="1" dirty="0"/>
        </a:p>
      </dgm:t>
    </dgm:pt>
    <dgm:pt modelId="{3FAB8416-52D5-4635-AEF1-2C4D3B764A6C}" type="parTrans" cxnId="{DCFECCB9-8D0D-4056-85FA-90155F59DDD7}">
      <dgm:prSet/>
      <dgm:spPr/>
      <dgm:t>
        <a:bodyPr/>
        <a:lstStyle/>
        <a:p>
          <a:endParaRPr lang="en-CA"/>
        </a:p>
      </dgm:t>
    </dgm:pt>
    <dgm:pt modelId="{627544AF-C1D0-49EC-9109-4D13841D8481}" type="sibTrans" cxnId="{DCFECCB9-8D0D-4056-85FA-90155F59DDD7}">
      <dgm:prSet/>
      <dgm:spPr/>
      <dgm:t>
        <a:bodyPr/>
        <a:lstStyle/>
        <a:p>
          <a:endParaRPr lang="en-CA"/>
        </a:p>
      </dgm:t>
    </dgm:pt>
    <dgm:pt modelId="{5F47C0D6-4DFC-41D4-8628-9BFC591C9F9F}" type="pres">
      <dgm:prSet presAssocID="{55ECF596-DA78-4F42-A488-90DA8C3BB4CA}" presName="Name0" presStyleCnt="0">
        <dgm:presLayoutVars>
          <dgm:chMax val="7"/>
          <dgm:chPref val="7"/>
          <dgm:dir/>
        </dgm:presLayoutVars>
      </dgm:prSet>
      <dgm:spPr/>
    </dgm:pt>
    <dgm:pt modelId="{706019AE-152C-46A1-94EE-9AAA50A2E03D}" type="pres">
      <dgm:prSet presAssocID="{55ECF596-DA78-4F42-A488-90DA8C3BB4CA}" presName="Name1" presStyleCnt="0"/>
      <dgm:spPr/>
    </dgm:pt>
    <dgm:pt modelId="{AFEB1667-A3F6-497C-BC03-E44DE7F42AE6}" type="pres">
      <dgm:prSet presAssocID="{55ECF596-DA78-4F42-A488-90DA8C3BB4CA}" presName="cycle" presStyleCnt="0"/>
      <dgm:spPr/>
    </dgm:pt>
    <dgm:pt modelId="{20E1847A-BDEF-419E-9ABE-B4429F369ADE}" type="pres">
      <dgm:prSet presAssocID="{55ECF596-DA78-4F42-A488-90DA8C3BB4CA}" presName="srcNode" presStyleLbl="node1" presStyleIdx="0" presStyleCnt="5"/>
      <dgm:spPr/>
    </dgm:pt>
    <dgm:pt modelId="{B52FE857-092F-4ABD-AB6B-213078D485AE}" type="pres">
      <dgm:prSet presAssocID="{55ECF596-DA78-4F42-A488-90DA8C3BB4CA}" presName="conn" presStyleLbl="parChTrans1D2" presStyleIdx="0" presStyleCnt="1"/>
      <dgm:spPr/>
    </dgm:pt>
    <dgm:pt modelId="{B40CF003-B30B-4A5F-A198-428E46057914}" type="pres">
      <dgm:prSet presAssocID="{55ECF596-DA78-4F42-A488-90DA8C3BB4CA}" presName="extraNode" presStyleLbl="node1" presStyleIdx="0" presStyleCnt="5"/>
      <dgm:spPr/>
    </dgm:pt>
    <dgm:pt modelId="{B362A58C-3010-49C8-A8DD-089F1E632B40}" type="pres">
      <dgm:prSet presAssocID="{55ECF596-DA78-4F42-A488-90DA8C3BB4CA}" presName="dstNode" presStyleLbl="node1" presStyleIdx="0" presStyleCnt="5"/>
      <dgm:spPr/>
    </dgm:pt>
    <dgm:pt modelId="{E8CCC1E8-EE96-43D1-9697-3F15ECC8E73B}" type="pres">
      <dgm:prSet presAssocID="{2B834CAF-D2D1-47EB-B400-369002EFCD85}" presName="text_1" presStyleLbl="node1" presStyleIdx="0" presStyleCnt="5">
        <dgm:presLayoutVars>
          <dgm:bulletEnabled val="1"/>
        </dgm:presLayoutVars>
      </dgm:prSet>
      <dgm:spPr/>
    </dgm:pt>
    <dgm:pt modelId="{108D5837-B77C-43C2-9C1F-C7ED5D7A7896}" type="pres">
      <dgm:prSet presAssocID="{2B834CAF-D2D1-47EB-B400-369002EFCD85}" presName="accent_1" presStyleCnt="0"/>
      <dgm:spPr/>
    </dgm:pt>
    <dgm:pt modelId="{6D9C572B-0770-45EC-9713-73387A1F7257}" type="pres">
      <dgm:prSet presAssocID="{2B834CAF-D2D1-47EB-B400-369002EFCD85}" presName="accentRepeatNode" presStyleLbl="solidFgAcc1" presStyleIdx="0" presStyleCnt="5"/>
      <dgm:spPr/>
    </dgm:pt>
    <dgm:pt modelId="{08280116-B320-42FC-A2FC-2B379B405ACE}" type="pres">
      <dgm:prSet presAssocID="{CC8AFFFC-88C2-4BC2-857F-A8E410FCEBBA}" presName="text_2" presStyleLbl="node1" presStyleIdx="1" presStyleCnt="5">
        <dgm:presLayoutVars>
          <dgm:bulletEnabled val="1"/>
        </dgm:presLayoutVars>
      </dgm:prSet>
      <dgm:spPr/>
    </dgm:pt>
    <dgm:pt modelId="{DDAC0261-8C73-4763-A526-3B0327B91627}" type="pres">
      <dgm:prSet presAssocID="{CC8AFFFC-88C2-4BC2-857F-A8E410FCEBBA}" presName="accent_2" presStyleCnt="0"/>
      <dgm:spPr/>
    </dgm:pt>
    <dgm:pt modelId="{9CF774E4-8340-4D65-89B8-FD2FFC2C1FA4}" type="pres">
      <dgm:prSet presAssocID="{CC8AFFFC-88C2-4BC2-857F-A8E410FCEBBA}" presName="accentRepeatNode" presStyleLbl="solidFgAcc1" presStyleIdx="1" presStyleCnt="5"/>
      <dgm:spPr/>
    </dgm:pt>
    <dgm:pt modelId="{4E166200-6A19-43FF-B988-A62602F629A6}" type="pres">
      <dgm:prSet presAssocID="{3A325FF8-4BA5-4EEC-8FDF-C19C33496D45}" presName="text_3" presStyleLbl="node1" presStyleIdx="2" presStyleCnt="5">
        <dgm:presLayoutVars>
          <dgm:bulletEnabled val="1"/>
        </dgm:presLayoutVars>
      </dgm:prSet>
      <dgm:spPr/>
    </dgm:pt>
    <dgm:pt modelId="{5FEFEED0-DED1-4EB1-BA7D-5DE9744DE73D}" type="pres">
      <dgm:prSet presAssocID="{3A325FF8-4BA5-4EEC-8FDF-C19C33496D45}" presName="accent_3" presStyleCnt="0"/>
      <dgm:spPr/>
    </dgm:pt>
    <dgm:pt modelId="{3857296C-464D-447A-BA35-7E6F1F5BA1DC}" type="pres">
      <dgm:prSet presAssocID="{3A325FF8-4BA5-4EEC-8FDF-C19C33496D45}" presName="accentRepeatNode" presStyleLbl="solidFgAcc1" presStyleIdx="2" presStyleCnt="5"/>
      <dgm:spPr/>
    </dgm:pt>
    <dgm:pt modelId="{485803CD-77B2-464C-BEBF-8147EDCB5989}" type="pres">
      <dgm:prSet presAssocID="{C35DC3A1-EDDB-45DA-8A18-4C2C0AA8C72C}" presName="text_4" presStyleLbl="node1" presStyleIdx="3" presStyleCnt="5">
        <dgm:presLayoutVars>
          <dgm:bulletEnabled val="1"/>
        </dgm:presLayoutVars>
      </dgm:prSet>
      <dgm:spPr/>
    </dgm:pt>
    <dgm:pt modelId="{12C655F8-4B07-46D1-A81F-108790FFCF50}" type="pres">
      <dgm:prSet presAssocID="{C35DC3A1-EDDB-45DA-8A18-4C2C0AA8C72C}" presName="accent_4" presStyleCnt="0"/>
      <dgm:spPr/>
    </dgm:pt>
    <dgm:pt modelId="{B5868DEE-0109-4BE1-8DEE-7230C75EFBD7}" type="pres">
      <dgm:prSet presAssocID="{C35DC3A1-EDDB-45DA-8A18-4C2C0AA8C72C}" presName="accentRepeatNode" presStyleLbl="solidFgAcc1" presStyleIdx="3" presStyleCnt="5"/>
      <dgm:spPr/>
    </dgm:pt>
    <dgm:pt modelId="{23BF35C9-452A-45BE-B80F-E2D842F32E59}" type="pres">
      <dgm:prSet presAssocID="{2F066C15-DA15-4652-967E-F16C002579A4}" presName="text_5" presStyleLbl="node1" presStyleIdx="4" presStyleCnt="5">
        <dgm:presLayoutVars>
          <dgm:bulletEnabled val="1"/>
        </dgm:presLayoutVars>
      </dgm:prSet>
      <dgm:spPr/>
    </dgm:pt>
    <dgm:pt modelId="{55E5A372-E97B-4B9E-842A-A0A2B000868E}" type="pres">
      <dgm:prSet presAssocID="{2F066C15-DA15-4652-967E-F16C002579A4}" presName="accent_5" presStyleCnt="0"/>
      <dgm:spPr/>
    </dgm:pt>
    <dgm:pt modelId="{826A3F95-1DBE-4697-A529-07DA98D599D4}" type="pres">
      <dgm:prSet presAssocID="{2F066C15-DA15-4652-967E-F16C002579A4}" presName="accentRepeatNode" presStyleLbl="solidFgAcc1" presStyleIdx="4" presStyleCnt="5"/>
      <dgm:spPr/>
    </dgm:pt>
  </dgm:ptLst>
  <dgm:cxnLst>
    <dgm:cxn modelId="{99A11420-B0A7-488B-A582-376060F006C7}" srcId="{55ECF596-DA78-4F42-A488-90DA8C3BB4CA}" destId="{3A325FF8-4BA5-4EEC-8FDF-C19C33496D45}" srcOrd="2" destOrd="0" parTransId="{D6329B86-83F2-43E4-9194-2F882C00AEB4}" sibTransId="{6476E573-A54F-4078-9744-D3F2102668DF}"/>
    <dgm:cxn modelId="{6BB3222A-3702-4F5B-B717-880D8DC4D463}" type="presOf" srcId="{CC8AFFFC-88C2-4BC2-857F-A8E410FCEBBA}" destId="{08280116-B320-42FC-A2FC-2B379B405ACE}" srcOrd="0" destOrd="0" presId="urn:microsoft.com/office/officeart/2008/layout/VerticalCurvedList"/>
    <dgm:cxn modelId="{E00C5B37-D817-4D52-AC4F-7BF210D2201F}" type="presOf" srcId="{2B834CAF-D2D1-47EB-B400-369002EFCD85}" destId="{E8CCC1E8-EE96-43D1-9697-3F15ECC8E73B}" srcOrd="0" destOrd="0" presId="urn:microsoft.com/office/officeart/2008/layout/VerticalCurvedList"/>
    <dgm:cxn modelId="{E6C06F38-769E-4258-B97A-F41FAB591724}" type="presOf" srcId="{3A325FF8-4BA5-4EEC-8FDF-C19C33496D45}" destId="{4E166200-6A19-43FF-B988-A62602F629A6}" srcOrd="0" destOrd="0" presId="urn:microsoft.com/office/officeart/2008/layout/VerticalCurvedList"/>
    <dgm:cxn modelId="{C14B3264-0058-488D-A2AC-E2906F24F6EC}" srcId="{55ECF596-DA78-4F42-A488-90DA8C3BB4CA}" destId="{C35DC3A1-EDDB-45DA-8A18-4C2C0AA8C72C}" srcOrd="3" destOrd="0" parTransId="{341A056F-1FD1-4E72-A42F-723D34C4F68D}" sibTransId="{B77F25A0-2421-4AB1-8A26-D65486AD2589}"/>
    <dgm:cxn modelId="{58401A75-66EE-4984-A624-715F495FD758}" type="presOf" srcId="{55ECF596-DA78-4F42-A488-90DA8C3BB4CA}" destId="{5F47C0D6-4DFC-41D4-8628-9BFC591C9F9F}" srcOrd="0" destOrd="0" presId="urn:microsoft.com/office/officeart/2008/layout/VerticalCurvedList"/>
    <dgm:cxn modelId="{6A8C6481-E36A-471B-9839-1BCADF2F9424}" type="presOf" srcId="{C35DC3A1-EDDB-45DA-8A18-4C2C0AA8C72C}" destId="{485803CD-77B2-464C-BEBF-8147EDCB5989}" srcOrd="0" destOrd="0" presId="urn:microsoft.com/office/officeart/2008/layout/VerticalCurvedList"/>
    <dgm:cxn modelId="{DCFECCB9-8D0D-4056-85FA-90155F59DDD7}" srcId="{55ECF596-DA78-4F42-A488-90DA8C3BB4CA}" destId="{2F066C15-DA15-4652-967E-F16C002579A4}" srcOrd="4" destOrd="0" parTransId="{3FAB8416-52D5-4635-AEF1-2C4D3B764A6C}" sibTransId="{627544AF-C1D0-49EC-9109-4D13841D8481}"/>
    <dgm:cxn modelId="{0034E0D5-6208-4326-9C88-5667ABCCCEBF}" type="presOf" srcId="{2F066C15-DA15-4652-967E-F16C002579A4}" destId="{23BF35C9-452A-45BE-B80F-E2D842F32E59}" srcOrd="0" destOrd="0" presId="urn:microsoft.com/office/officeart/2008/layout/VerticalCurvedList"/>
    <dgm:cxn modelId="{F5E0D5E2-8FF8-471A-AA19-B40D12A0FE86}" srcId="{55ECF596-DA78-4F42-A488-90DA8C3BB4CA}" destId="{CC8AFFFC-88C2-4BC2-857F-A8E410FCEBBA}" srcOrd="1" destOrd="0" parTransId="{163B0E77-B627-4C51-A13F-57D2993F70AE}" sibTransId="{0F107167-748B-4CFD-8456-6EA803180B67}"/>
    <dgm:cxn modelId="{C8C9E4E3-1514-4AFA-B6BB-898976951449}" type="presOf" srcId="{82CF0B3F-1AC6-4C5C-BC33-3B055A2E7921}" destId="{B52FE857-092F-4ABD-AB6B-213078D485AE}" srcOrd="0" destOrd="0" presId="urn:microsoft.com/office/officeart/2008/layout/VerticalCurvedList"/>
    <dgm:cxn modelId="{F8A6CDE7-D352-486C-974F-C15CA6AF1128}" srcId="{55ECF596-DA78-4F42-A488-90DA8C3BB4CA}" destId="{2B834CAF-D2D1-47EB-B400-369002EFCD85}" srcOrd="0" destOrd="0" parTransId="{4144E613-D110-48AB-83BD-7CE5783D8158}" sibTransId="{82CF0B3F-1AC6-4C5C-BC33-3B055A2E7921}"/>
    <dgm:cxn modelId="{7B3DF3D5-30FB-4EB6-8970-40371847BCD1}" type="presParOf" srcId="{5F47C0D6-4DFC-41D4-8628-9BFC591C9F9F}" destId="{706019AE-152C-46A1-94EE-9AAA50A2E03D}" srcOrd="0" destOrd="0" presId="urn:microsoft.com/office/officeart/2008/layout/VerticalCurvedList"/>
    <dgm:cxn modelId="{3ACEC8C8-8927-42B9-A256-A80813230026}" type="presParOf" srcId="{706019AE-152C-46A1-94EE-9AAA50A2E03D}" destId="{AFEB1667-A3F6-497C-BC03-E44DE7F42AE6}" srcOrd="0" destOrd="0" presId="urn:microsoft.com/office/officeart/2008/layout/VerticalCurvedList"/>
    <dgm:cxn modelId="{60C9A30F-0F95-4FF1-891D-C93C18E0C260}" type="presParOf" srcId="{AFEB1667-A3F6-497C-BC03-E44DE7F42AE6}" destId="{20E1847A-BDEF-419E-9ABE-B4429F369ADE}" srcOrd="0" destOrd="0" presId="urn:microsoft.com/office/officeart/2008/layout/VerticalCurvedList"/>
    <dgm:cxn modelId="{2115FCCA-2197-40DA-ABE0-BB898A379D3F}" type="presParOf" srcId="{AFEB1667-A3F6-497C-BC03-E44DE7F42AE6}" destId="{B52FE857-092F-4ABD-AB6B-213078D485AE}" srcOrd="1" destOrd="0" presId="urn:microsoft.com/office/officeart/2008/layout/VerticalCurvedList"/>
    <dgm:cxn modelId="{99811A2B-91CA-4001-9FC4-636FF1E582B2}" type="presParOf" srcId="{AFEB1667-A3F6-497C-BC03-E44DE7F42AE6}" destId="{B40CF003-B30B-4A5F-A198-428E46057914}" srcOrd="2" destOrd="0" presId="urn:microsoft.com/office/officeart/2008/layout/VerticalCurvedList"/>
    <dgm:cxn modelId="{0E4D6137-7FB0-4895-811F-3DED92CE47EA}" type="presParOf" srcId="{AFEB1667-A3F6-497C-BC03-E44DE7F42AE6}" destId="{B362A58C-3010-49C8-A8DD-089F1E632B40}" srcOrd="3" destOrd="0" presId="urn:microsoft.com/office/officeart/2008/layout/VerticalCurvedList"/>
    <dgm:cxn modelId="{E127C108-A13F-40BB-A5C1-9DCEADB9202D}" type="presParOf" srcId="{706019AE-152C-46A1-94EE-9AAA50A2E03D}" destId="{E8CCC1E8-EE96-43D1-9697-3F15ECC8E73B}" srcOrd="1" destOrd="0" presId="urn:microsoft.com/office/officeart/2008/layout/VerticalCurvedList"/>
    <dgm:cxn modelId="{97EA1349-DF62-4431-A564-8710A41D2B7D}" type="presParOf" srcId="{706019AE-152C-46A1-94EE-9AAA50A2E03D}" destId="{108D5837-B77C-43C2-9C1F-C7ED5D7A7896}" srcOrd="2" destOrd="0" presId="urn:microsoft.com/office/officeart/2008/layout/VerticalCurvedList"/>
    <dgm:cxn modelId="{A3E2169E-A0D0-44D4-BFF5-EF5A0D40EAED}" type="presParOf" srcId="{108D5837-B77C-43C2-9C1F-C7ED5D7A7896}" destId="{6D9C572B-0770-45EC-9713-73387A1F7257}" srcOrd="0" destOrd="0" presId="urn:microsoft.com/office/officeart/2008/layout/VerticalCurvedList"/>
    <dgm:cxn modelId="{A12D43FE-F5FA-489B-B659-06789A6E8C42}" type="presParOf" srcId="{706019AE-152C-46A1-94EE-9AAA50A2E03D}" destId="{08280116-B320-42FC-A2FC-2B379B405ACE}" srcOrd="3" destOrd="0" presId="urn:microsoft.com/office/officeart/2008/layout/VerticalCurvedList"/>
    <dgm:cxn modelId="{CAA792C0-E421-480B-BD4C-79BA8BE5ACC1}" type="presParOf" srcId="{706019AE-152C-46A1-94EE-9AAA50A2E03D}" destId="{DDAC0261-8C73-4763-A526-3B0327B91627}" srcOrd="4" destOrd="0" presId="urn:microsoft.com/office/officeart/2008/layout/VerticalCurvedList"/>
    <dgm:cxn modelId="{7F4249CF-7D32-436A-AB65-BF23A60EB7F9}" type="presParOf" srcId="{DDAC0261-8C73-4763-A526-3B0327B91627}" destId="{9CF774E4-8340-4D65-89B8-FD2FFC2C1FA4}" srcOrd="0" destOrd="0" presId="urn:microsoft.com/office/officeart/2008/layout/VerticalCurvedList"/>
    <dgm:cxn modelId="{8BC94085-AB49-4A72-8146-4D129874C92B}" type="presParOf" srcId="{706019AE-152C-46A1-94EE-9AAA50A2E03D}" destId="{4E166200-6A19-43FF-B988-A62602F629A6}" srcOrd="5" destOrd="0" presId="urn:microsoft.com/office/officeart/2008/layout/VerticalCurvedList"/>
    <dgm:cxn modelId="{3C47F1BE-35F2-4A09-A71F-C464D8D9775C}" type="presParOf" srcId="{706019AE-152C-46A1-94EE-9AAA50A2E03D}" destId="{5FEFEED0-DED1-4EB1-BA7D-5DE9744DE73D}" srcOrd="6" destOrd="0" presId="urn:microsoft.com/office/officeart/2008/layout/VerticalCurvedList"/>
    <dgm:cxn modelId="{AF8AE8F3-BE27-4A96-AE4E-694079C83066}" type="presParOf" srcId="{5FEFEED0-DED1-4EB1-BA7D-5DE9744DE73D}" destId="{3857296C-464D-447A-BA35-7E6F1F5BA1DC}" srcOrd="0" destOrd="0" presId="urn:microsoft.com/office/officeart/2008/layout/VerticalCurvedList"/>
    <dgm:cxn modelId="{6C81D947-5171-4C76-8CE5-6109BC813CC8}" type="presParOf" srcId="{706019AE-152C-46A1-94EE-9AAA50A2E03D}" destId="{485803CD-77B2-464C-BEBF-8147EDCB5989}" srcOrd="7" destOrd="0" presId="urn:microsoft.com/office/officeart/2008/layout/VerticalCurvedList"/>
    <dgm:cxn modelId="{D13006D4-4059-49F3-BEF2-7C0A329D609F}" type="presParOf" srcId="{706019AE-152C-46A1-94EE-9AAA50A2E03D}" destId="{12C655F8-4B07-46D1-A81F-108790FFCF50}" srcOrd="8" destOrd="0" presId="urn:microsoft.com/office/officeart/2008/layout/VerticalCurvedList"/>
    <dgm:cxn modelId="{7B7377B7-47A2-4C43-9993-1FBFD6F26F80}" type="presParOf" srcId="{12C655F8-4B07-46D1-A81F-108790FFCF50}" destId="{B5868DEE-0109-4BE1-8DEE-7230C75EFBD7}" srcOrd="0" destOrd="0" presId="urn:microsoft.com/office/officeart/2008/layout/VerticalCurvedList"/>
    <dgm:cxn modelId="{CEDBCCA1-3AAB-4EB9-B9FD-CC0D2EB4B4AA}" type="presParOf" srcId="{706019AE-152C-46A1-94EE-9AAA50A2E03D}" destId="{23BF35C9-452A-45BE-B80F-E2D842F32E59}" srcOrd="9" destOrd="0" presId="urn:microsoft.com/office/officeart/2008/layout/VerticalCurvedList"/>
    <dgm:cxn modelId="{76ED4B29-338B-4017-A066-217B10445464}" type="presParOf" srcId="{706019AE-152C-46A1-94EE-9AAA50A2E03D}" destId="{55E5A372-E97B-4B9E-842A-A0A2B000868E}" srcOrd="10" destOrd="0" presId="urn:microsoft.com/office/officeart/2008/layout/VerticalCurvedList"/>
    <dgm:cxn modelId="{4D75C7EB-DAC2-44B3-A4AB-28DD4850A666}" type="presParOf" srcId="{55E5A372-E97B-4B9E-842A-A0A2B000868E}" destId="{826A3F95-1DBE-4697-A529-07DA98D599D4}" srcOrd="0" destOrd="0" presId="urn:microsoft.com/office/officeart/2008/layout/VerticalCurved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F391F5-068D-4628-91DC-17C3D517F798}"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n-CA"/>
        </a:p>
      </dgm:t>
    </dgm:pt>
    <dgm:pt modelId="{585EFAED-D647-409C-8E00-286F8296BD40}">
      <dgm:prSet phldrT="[Text]"/>
      <dgm:spPr/>
      <dgm:t>
        <a:bodyPr/>
        <a:lstStyle/>
        <a:p>
          <a:r>
            <a:rPr lang="en-US" dirty="0"/>
            <a:t>Inclusion</a:t>
          </a:r>
          <a:endParaRPr lang="en-CA" dirty="0"/>
        </a:p>
      </dgm:t>
      <dgm:extLst>
        <a:ext uri="{E40237B7-FDA0-4F09-8148-C483321AD2D9}">
          <dgm14:cNvPr xmlns:dgm14="http://schemas.microsoft.com/office/drawing/2010/diagram" id="0" name="" descr="The inclusion criteria includ&#10; English or French&#10; Based in and about Canada&#10; Barriers in gaining access to AAC technology for everyday use&#10; Published between 1980-2022&#10; Research articles, perspective articles, dissertations, reports&#10;"/>
        </a:ext>
      </dgm:extLst>
    </dgm:pt>
    <dgm:pt modelId="{A7CC6EB3-49BC-4145-9DCB-E77A681669F9}" type="parTrans" cxnId="{42B0F788-DAA9-4B24-A084-1B3B8E6DDF5A}">
      <dgm:prSet/>
      <dgm:spPr/>
      <dgm:t>
        <a:bodyPr/>
        <a:lstStyle/>
        <a:p>
          <a:endParaRPr lang="en-CA"/>
        </a:p>
      </dgm:t>
    </dgm:pt>
    <dgm:pt modelId="{67074F3E-0923-4AA8-ABDA-0D22C316690B}" type="sibTrans" cxnId="{42B0F788-DAA9-4B24-A084-1B3B8E6DDF5A}">
      <dgm:prSet/>
      <dgm:spPr/>
      <dgm:t>
        <a:bodyPr/>
        <a:lstStyle/>
        <a:p>
          <a:endParaRPr lang="en-CA"/>
        </a:p>
      </dgm:t>
    </dgm:pt>
    <dgm:pt modelId="{9F8DB4E8-DE65-4D56-8D02-848CD62BB97E}">
      <dgm:prSet phldrT="[Text]"/>
      <dgm:spPr/>
      <dgm:t>
        <a:bodyPr/>
        <a:lstStyle/>
        <a:p>
          <a:r>
            <a:rPr lang="en-CA" b="0" i="0" u="none" dirty="0"/>
            <a:t>English or French</a:t>
          </a:r>
          <a:endParaRPr lang="en-CA" dirty="0"/>
        </a:p>
      </dgm:t>
      <dgm:extLst>
        <a:ext uri="{E40237B7-FDA0-4F09-8148-C483321AD2D9}">
          <dgm14:cNvPr xmlns:dgm14="http://schemas.microsoft.com/office/drawing/2010/diagram" id="0" name="" descr="Image created using 'Smart art' in PowerPoint. There are two boxes, the first is blue containing the scoping reviews inclusion criteria. The inclusion criteria read as the following &quot;English or French;&#10;Based in and about Canada;&#10;Barriers in gaining access to AAC technology for everyday use;&#10;Published between 1980-2022;&#10;Research articles, perspective articles, dissertations, reports&quot;. The second box is red and contains the exclusion criteria. The exclusion criteria are as follows &quot;Not Canadian; About barriers to using the AAC technology; about barriers accessing AAC in Hospitals exclusively; barriers to accessing recreational or leisure equipment; and lastly, scoping or literary reviews. The final bullet point on each list of criteria contain asterisks relating to the next text box. "/>
        </a:ext>
      </dgm:extLst>
    </dgm:pt>
    <dgm:pt modelId="{99E770D3-6E54-4B28-AF0F-1756B333B08F}" type="parTrans" cxnId="{038A94F0-8618-40A6-8099-BA93DA50ABDE}">
      <dgm:prSet/>
      <dgm:spPr/>
      <dgm:t>
        <a:bodyPr/>
        <a:lstStyle/>
        <a:p>
          <a:endParaRPr lang="en-CA"/>
        </a:p>
      </dgm:t>
    </dgm:pt>
    <dgm:pt modelId="{139037F3-2C9B-481F-894C-F5D7BF9DA60C}" type="sibTrans" cxnId="{038A94F0-8618-40A6-8099-BA93DA50ABDE}">
      <dgm:prSet/>
      <dgm:spPr/>
      <dgm:t>
        <a:bodyPr/>
        <a:lstStyle/>
        <a:p>
          <a:endParaRPr lang="en-CA"/>
        </a:p>
      </dgm:t>
    </dgm:pt>
    <dgm:pt modelId="{82049CD5-8D28-437F-B75A-115EBF6F69AD}">
      <dgm:prSet phldrT="[Text]"/>
      <dgm:spPr/>
      <dgm:t>
        <a:bodyPr/>
        <a:lstStyle/>
        <a:p>
          <a:r>
            <a:rPr lang="en-US" dirty="0"/>
            <a:t>Exclusion</a:t>
          </a:r>
          <a:endParaRPr lang="en-CA" dirty="0"/>
        </a:p>
      </dgm:t>
    </dgm:pt>
    <dgm:pt modelId="{A03F809B-02ED-4674-A7FA-EDA4B8B4696D}" type="parTrans" cxnId="{5C03A8C1-8F0A-476A-8CC8-E218A4EDC38E}">
      <dgm:prSet/>
      <dgm:spPr/>
      <dgm:t>
        <a:bodyPr/>
        <a:lstStyle/>
        <a:p>
          <a:endParaRPr lang="en-CA"/>
        </a:p>
      </dgm:t>
    </dgm:pt>
    <dgm:pt modelId="{BAC09595-2B3E-454F-858E-ED6E03E283BC}" type="sibTrans" cxnId="{5C03A8C1-8F0A-476A-8CC8-E218A4EDC38E}">
      <dgm:prSet/>
      <dgm:spPr/>
      <dgm:t>
        <a:bodyPr/>
        <a:lstStyle/>
        <a:p>
          <a:endParaRPr lang="en-CA"/>
        </a:p>
      </dgm:t>
    </dgm:pt>
    <dgm:pt modelId="{522D972F-466A-4780-BBCC-ED568E8E9855}">
      <dgm:prSet/>
      <dgm:spPr>
        <a:solidFill>
          <a:schemeClr val="tx2"/>
        </a:solidFill>
      </dgm:spPr>
      <dgm:t>
        <a:bodyPr/>
        <a:lstStyle/>
        <a:p>
          <a:r>
            <a:rPr lang="en-US" dirty="0"/>
            <a:t>About barriers to u</a:t>
          </a:r>
          <a:r>
            <a:rPr lang="en-US" dirty="0">
              <a:effectLst/>
            </a:rPr>
            <a:t>sing the AAC technology</a:t>
          </a:r>
        </a:p>
      </dgm:t>
    </dgm:pt>
    <dgm:pt modelId="{81FD8512-0324-48D6-9FD2-80F5887FC0BD}" type="parTrans" cxnId="{9226295F-08DA-482A-B971-95B25E33F06D}">
      <dgm:prSet/>
      <dgm:spPr/>
      <dgm:t>
        <a:bodyPr/>
        <a:lstStyle/>
        <a:p>
          <a:endParaRPr lang="en-CA"/>
        </a:p>
      </dgm:t>
    </dgm:pt>
    <dgm:pt modelId="{43CAB4FA-DAE2-4093-B64A-C4FE68900B59}" type="sibTrans" cxnId="{9226295F-08DA-482A-B971-95B25E33F06D}">
      <dgm:prSet/>
      <dgm:spPr/>
      <dgm:t>
        <a:bodyPr/>
        <a:lstStyle/>
        <a:p>
          <a:endParaRPr lang="en-CA"/>
        </a:p>
      </dgm:t>
    </dgm:pt>
    <dgm:pt modelId="{EFA95B72-8ED6-4096-984B-B7074D9639CC}">
      <dgm:prSet/>
      <dgm:spPr>
        <a:solidFill>
          <a:schemeClr val="tx2"/>
        </a:solidFill>
      </dgm:spPr>
      <dgm:t>
        <a:bodyPr/>
        <a:lstStyle/>
        <a:p>
          <a:r>
            <a:rPr lang="en-US" dirty="0"/>
            <a:t>Barriers a</a:t>
          </a:r>
          <a:r>
            <a:rPr lang="en-US" dirty="0">
              <a:effectLst/>
            </a:rPr>
            <a:t>ccessing AAC in Hospitals exclusively </a:t>
          </a:r>
        </a:p>
      </dgm:t>
    </dgm:pt>
    <dgm:pt modelId="{F0B8060B-2118-4BB0-83FA-939ECDB3155D}" type="parTrans" cxnId="{B2DDC997-01A9-4F13-A530-B825212163A9}">
      <dgm:prSet/>
      <dgm:spPr/>
      <dgm:t>
        <a:bodyPr/>
        <a:lstStyle/>
        <a:p>
          <a:endParaRPr lang="en-CA"/>
        </a:p>
      </dgm:t>
    </dgm:pt>
    <dgm:pt modelId="{8B0EB06C-5D54-4AE4-A81A-B263358BAC42}" type="sibTrans" cxnId="{B2DDC997-01A9-4F13-A530-B825212163A9}">
      <dgm:prSet/>
      <dgm:spPr/>
      <dgm:t>
        <a:bodyPr/>
        <a:lstStyle/>
        <a:p>
          <a:endParaRPr lang="en-CA"/>
        </a:p>
      </dgm:t>
    </dgm:pt>
    <dgm:pt modelId="{1445EAA2-3BD4-4566-B580-38406E38CDB6}">
      <dgm:prSet/>
      <dgm:spPr>
        <a:solidFill>
          <a:schemeClr val="tx2"/>
        </a:solidFill>
      </dgm:spPr>
      <dgm:t>
        <a:bodyPr/>
        <a:lstStyle/>
        <a:p>
          <a:r>
            <a:rPr lang="en-US" dirty="0"/>
            <a:t>Barriers accessing </a:t>
          </a:r>
          <a:r>
            <a:rPr lang="en-US" dirty="0">
              <a:effectLst/>
            </a:rPr>
            <a:t>recreational/ leisure equipment</a:t>
          </a:r>
          <a:endParaRPr lang="en-CA" dirty="0"/>
        </a:p>
      </dgm:t>
    </dgm:pt>
    <dgm:pt modelId="{18B33F7D-A298-40A9-B606-89169DC630CB}" type="parTrans" cxnId="{658C641D-EB5F-4520-9825-6F7AD1B1D405}">
      <dgm:prSet/>
      <dgm:spPr/>
      <dgm:t>
        <a:bodyPr/>
        <a:lstStyle/>
        <a:p>
          <a:endParaRPr lang="en-CA"/>
        </a:p>
      </dgm:t>
    </dgm:pt>
    <dgm:pt modelId="{750751B7-99B3-4F18-82AD-647EEA5D7592}" type="sibTrans" cxnId="{658C641D-EB5F-4520-9825-6F7AD1B1D405}">
      <dgm:prSet/>
      <dgm:spPr/>
      <dgm:t>
        <a:bodyPr/>
        <a:lstStyle/>
        <a:p>
          <a:endParaRPr lang="en-CA"/>
        </a:p>
      </dgm:t>
    </dgm:pt>
    <dgm:pt modelId="{548DFD22-F27C-4263-8FE3-B903AA9A6479}">
      <dgm:prSet/>
      <dgm:spPr/>
      <dgm:t>
        <a:bodyPr/>
        <a:lstStyle/>
        <a:p>
          <a:r>
            <a:rPr lang="en-US" b="0" i="0" u="none" dirty="0"/>
            <a:t>Based in and about Canada</a:t>
          </a:r>
          <a:endParaRPr lang="en-CA" dirty="0"/>
        </a:p>
      </dgm:t>
    </dgm:pt>
    <dgm:pt modelId="{773B6E15-303F-4E0F-8622-308125AF2D26}" type="parTrans" cxnId="{834FE32D-AF41-4895-B044-1C8F802F3B08}">
      <dgm:prSet/>
      <dgm:spPr/>
      <dgm:t>
        <a:bodyPr/>
        <a:lstStyle/>
        <a:p>
          <a:endParaRPr lang="en-CA"/>
        </a:p>
      </dgm:t>
    </dgm:pt>
    <dgm:pt modelId="{BBDB6B55-C17C-403D-9CC3-D5697117777E}" type="sibTrans" cxnId="{834FE32D-AF41-4895-B044-1C8F802F3B08}">
      <dgm:prSet/>
      <dgm:spPr/>
      <dgm:t>
        <a:bodyPr/>
        <a:lstStyle/>
        <a:p>
          <a:endParaRPr lang="en-CA"/>
        </a:p>
      </dgm:t>
    </dgm:pt>
    <dgm:pt modelId="{793EC9BB-7071-4666-A915-008A982FE040}">
      <dgm:prSet/>
      <dgm:spPr/>
      <dgm:t>
        <a:bodyPr/>
        <a:lstStyle/>
        <a:p>
          <a:r>
            <a:rPr lang="en-US" b="0" i="0" u="none" dirty="0"/>
            <a:t>Barriers in gaining access to AAC technology for everyday use</a:t>
          </a:r>
          <a:endParaRPr lang="en-CA" dirty="0"/>
        </a:p>
      </dgm:t>
    </dgm:pt>
    <dgm:pt modelId="{93292870-D180-46A8-9F3B-B52F69774693}" type="parTrans" cxnId="{C7D24F28-631A-41FA-8A8A-39F9306B81C8}">
      <dgm:prSet/>
      <dgm:spPr/>
      <dgm:t>
        <a:bodyPr/>
        <a:lstStyle/>
        <a:p>
          <a:endParaRPr lang="en-CA"/>
        </a:p>
      </dgm:t>
    </dgm:pt>
    <dgm:pt modelId="{DAA1EAC1-A8A9-43CB-8B62-A9BBBE1254CE}" type="sibTrans" cxnId="{C7D24F28-631A-41FA-8A8A-39F9306B81C8}">
      <dgm:prSet/>
      <dgm:spPr/>
      <dgm:t>
        <a:bodyPr/>
        <a:lstStyle/>
        <a:p>
          <a:endParaRPr lang="en-CA"/>
        </a:p>
      </dgm:t>
    </dgm:pt>
    <dgm:pt modelId="{E9E20403-E25D-446D-8F8C-6AF4EFF04CB4}">
      <dgm:prSet/>
      <dgm:spPr/>
      <dgm:t>
        <a:bodyPr/>
        <a:lstStyle/>
        <a:p>
          <a:r>
            <a:rPr lang="en-US" b="0" i="0" u="none" dirty="0"/>
            <a:t>Published between 1980-2022</a:t>
          </a:r>
          <a:endParaRPr lang="en-CA" dirty="0"/>
        </a:p>
      </dgm:t>
    </dgm:pt>
    <dgm:pt modelId="{DAEE3C03-E033-4E7E-AF2B-39F6B44AD048}" type="parTrans" cxnId="{26573372-91E0-4D14-AEE9-3DBA7CC2AD1A}">
      <dgm:prSet/>
      <dgm:spPr/>
      <dgm:t>
        <a:bodyPr/>
        <a:lstStyle/>
        <a:p>
          <a:endParaRPr lang="en-CA"/>
        </a:p>
      </dgm:t>
    </dgm:pt>
    <dgm:pt modelId="{E4C6B1DB-F765-4D2F-A371-C4E7997678AC}" type="sibTrans" cxnId="{26573372-91E0-4D14-AEE9-3DBA7CC2AD1A}">
      <dgm:prSet/>
      <dgm:spPr/>
      <dgm:t>
        <a:bodyPr/>
        <a:lstStyle/>
        <a:p>
          <a:endParaRPr lang="en-CA"/>
        </a:p>
      </dgm:t>
    </dgm:pt>
    <dgm:pt modelId="{56000EED-3FBA-4A80-9F26-659C24C000B7}">
      <dgm:prSet/>
      <dgm:spPr/>
      <dgm:t>
        <a:bodyPr/>
        <a:lstStyle/>
        <a:p>
          <a:r>
            <a:rPr lang="en-CA" b="0" i="0" u="none" dirty="0"/>
            <a:t>Research articles, perspective articles, dissertations, reports*</a:t>
          </a:r>
          <a:endParaRPr lang="en-CA" dirty="0"/>
        </a:p>
      </dgm:t>
    </dgm:pt>
    <dgm:pt modelId="{79069A3D-26F6-4EFF-914D-A40A63EFCEBA}" type="parTrans" cxnId="{F7316CF7-5812-4296-86FA-342B0D0E3A39}">
      <dgm:prSet/>
      <dgm:spPr/>
      <dgm:t>
        <a:bodyPr/>
        <a:lstStyle/>
        <a:p>
          <a:endParaRPr lang="en-CA"/>
        </a:p>
      </dgm:t>
    </dgm:pt>
    <dgm:pt modelId="{9611A89E-F575-4B73-A868-DC4C468E8579}" type="sibTrans" cxnId="{F7316CF7-5812-4296-86FA-342B0D0E3A39}">
      <dgm:prSet/>
      <dgm:spPr/>
      <dgm:t>
        <a:bodyPr/>
        <a:lstStyle/>
        <a:p>
          <a:endParaRPr lang="en-CA"/>
        </a:p>
      </dgm:t>
    </dgm:pt>
    <dgm:pt modelId="{E1CF83F9-DFD6-4216-8615-D1AE91773102}">
      <dgm:prSet/>
      <dgm:spPr>
        <a:solidFill>
          <a:schemeClr val="tx2"/>
        </a:solidFill>
      </dgm:spPr>
      <dgm:t>
        <a:bodyPr/>
        <a:lstStyle/>
        <a:p>
          <a:r>
            <a:rPr lang="en-US" dirty="0">
              <a:effectLst/>
            </a:rPr>
            <a:t>Not Canadian</a:t>
          </a:r>
        </a:p>
      </dgm:t>
      <dgm:extLst>
        <a:ext uri="{E40237B7-FDA0-4F09-8148-C483321AD2D9}">
          <dgm14:cNvPr xmlns:dgm14="http://schemas.microsoft.com/office/drawing/2010/diagram" id="0" name="" descr="Image created using 'Smart art' in PowerPoint. There are two boxes, the first is blue containing the scoping reviews inclusion criteria. The inclusion criteria listed as the following: English or French; Based in and about Canada; Barriers in gaining access to AAC technology for everyday use; Published between 1980-2022; and lastly, Research articles, perspective articles, dissertations, reports. The second box is red and contains the exclusion criteria, listed as the following: Not Canadian; About barriers to using the AAC technology; Barriers accessing AAC in Hospitals exclusively; Barriers accessing recreational/ leisure equipment; lastly, Scoping/ Literary reviews. The last listed criteria for both the inclusion and exclusion criteria contain asterisks, leading to the following text box."/>
        </a:ext>
      </dgm:extLst>
    </dgm:pt>
    <dgm:pt modelId="{57D2A05E-889A-4AAF-A01F-D5D97014F4EE}" type="parTrans" cxnId="{01353FBD-8EC4-4282-A087-477C53E22746}">
      <dgm:prSet/>
      <dgm:spPr/>
      <dgm:t>
        <a:bodyPr/>
        <a:lstStyle/>
        <a:p>
          <a:endParaRPr lang="en-CA"/>
        </a:p>
      </dgm:t>
    </dgm:pt>
    <dgm:pt modelId="{08A53E39-8453-489F-8C17-C12E93741033}" type="sibTrans" cxnId="{01353FBD-8EC4-4282-A087-477C53E22746}">
      <dgm:prSet/>
      <dgm:spPr/>
      <dgm:t>
        <a:bodyPr/>
        <a:lstStyle/>
        <a:p>
          <a:endParaRPr lang="en-CA"/>
        </a:p>
      </dgm:t>
    </dgm:pt>
    <dgm:pt modelId="{679AE78D-22BD-4987-8C1A-9067D3D68971}">
      <dgm:prSet/>
      <dgm:spPr>
        <a:solidFill>
          <a:schemeClr val="tx2"/>
        </a:solidFill>
      </dgm:spPr>
      <dgm:t>
        <a:bodyPr/>
        <a:lstStyle/>
        <a:p>
          <a:r>
            <a:rPr lang="en-US" dirty="0"/>
            <a:t>Scoping/ Literary reviews*</a:t>
          </a:r>
          <a:endParaRPr lang="en-CA" dirty="0"/>
        </a:p>
      </dgm:t>
    </dgm:pt>
    <dgm:pt modelId="{BB56FB81-ECF5-475B-BEE9-6D4892D70514}" type="parTrans" cxnId="{70658FB1-677F-49A9-BF55-8210B060EB1B}">
      <dgm:prSet/>
      <dgm:spPr/>
      <dgm:t>
        <a:bodyPr/>
        <a:lstStyle/>
        <a:p>
          <a:endParaRPr lang="en-CA"/>
        </a:p>
      </dgm:t>
    </dgm:pt>
    <dgm:pt modelId="{F7C01A70-BB63-488C-9F37-870DD0ADAF78}" type="sibTrans" cxnId="{70658FB1-677F-49A9-BF55-8210B060EB1B}">
      <dgm:prSet/>
      <dgm:spPr/>
      <dgm:t>
        <a:bodyPr/>
        <a:lstStyle/>
        <a:p>
          <a:endParaRPr lang="en-CA"/>
        </a:p>
      </dgm:t>
    </dgm:pt>
    <dgm:pt modelId="{37F59D90-1530-4FD3-A0E4-B7832749DD76}" type="pres">
      <dgm:prSet presAssocID="{CAF391F5-068D-4628-91DC-17C3D517F798}" presName="linearFlow" presStyleCnt="0">
        <dgm:presLayoutVars>
          <dgm:dir/>
          <dgm:animLvl val="lvl"/>
          <dgm:resizeHandles/>
        </dgm:presLayoutVars>
      </dgm:prSet>
      <dgm:spPr/>
    </dgm:pt>
    <dgm:pt modelId="{7064B260-A98E-424B-AC51-D3AD7D50AE07}" type="pres">
      <dgm:prSet presAssocID="{585EFAED-D647-409C-8E00-286F8296BD40}" presName="compositeNode" presStyleCnt="0">
        <dgm:presLayoutVars>
          <dgm:bulletEnabled val="1"/>
        </dgm:presLayoutVars>
      </dgm:prSet>
      <dgm:spPr/>
    </dgm:pt>
    <dgm:pt modelId="{8894E41F-FC6B-4712-AB76-8863EC2740E9}" type="pres">
      <dgm:prSet presAssocID="{585EFAED-D647-409C-8E00-286F8296BD40}" presName="image" presStyleLbl="fgImgPlac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Checkmark with solid fill"/>
        </a:ext>
      </dgm:extLst>
    </dgm:pt>
    <dgm:pt modelId="{D2D3CD5A-D06F-4737-AF0B-7C207523EB64}" type="pres">
      <dgm:prSet presAssocID="{585EFAED-D647-409C-8E00-286F8296BD40}" presName="childNode" presStyleLbl="node1" presStyleIdx="0" presStyleCnt="2">
        <dgm:presLayoutVars>
          <dgm:bulletEnabled val="1"/>
        </dgm:presLayoutVars>
      </dgm:prSet>
      <dgm:spPr/>
    </dgm:pt>
    <dgm:pt modelId="{C37D0F43-6B78-47AF-9251-66A808D3B47D}" type="pres">
      <dgm:prSet presAssocID="{585EFAED-D647-409C-8E00-286F8296BD40}" presName="parentNode" presStyleLbl="revTx" presStyleIdx="0" presStyleCnt="2">
        <dgm:presLayoutVars>
          <dgm:chMax val="0"/>
          <dgm:bulletEnabled val="1"/>
        </dgm:presLayoutVars>
      </dgm:prSet>
      <dgm:spPr/>
    </dgm:pt>
    <dgm:pt modelId="{C95F1319-5187-471A-A7AC-4E2C42622AB0}" type="pres">
      <dgm:prSet presAssocID="{67074F3E-0923-4AA8-ABDA-0D22C316690B}" presName="sibTrans" presStyleCnt="0"/>
      <dgm:spPr/>
    </dgm:pt>
    <dgm:pt modelId="{20AD74AF-F733-40C9-9701-6FF418761251}" type="pres">
      <dgm:prSet presAssocID="{82049CD5-8D28-437F-B75A-115EBF6F69AD}" presName="compositeNode" presStyleCnt="0">
        <dgm:presLayoutVars>
          <dgm:bulletEnabled val="1"/>
        </dgm:presLayoutVars>
      </dgm:prSet>
      <dgm:spPr/>
    </dgm:pt>
    <dgm:pt modelId="{E689C545-5366-4771-B1E9-98E5E4CDAA6C}" type="pres">
      <dgm:prSet presAssocID="{82049CD5-8D28-437F-B75A-115EBF6F69AD}" presName="image" presStyleLbl="fgImgPlace1" presStyleIdx="1" presStyleCnt="2"/>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pt>
    <dgm:pt modelId="{FEDC44A5-BF12-49A4-9BD7-1A3B0C90E129}" type="pres">
      <dgm:prSet presAssocID="{82049CD5-8D28-437F-B75A-115EBF6F69AD}" presName="childNode" presStyleLbl="node1" presStyleIdx="1" presStyleCnt="2">
        <dgm:presLayoutVars>
          <dgm:bulletEnabled val="1"/>
        </dgm:presLayoutVars>
      </dgm:prSet>
      <dgm:spPr/>
    </dgm:pt>
    <dgm:pt modelId="{77881C3A-8D2A-4C06-953A-953EFE629D3B}" type="pres">
      <dgm:prSet presAssocID="{82049CD5-8D28-437F-B75A-115EBF6F69AD}" presName="parentNode" presStyleLbl="revTx" presStyleIdx="1" presStyleCnt="2">
        <dgm:presLayoutVars>
          <dgm:chMax val="0"/>
          <dgm:bulletEnabled val="1"/>
        </dgm:presLayoutVars>
      </dgm:prSet>
      <dgm:spPr/>
    </dgm:pt>
  </dgm:ptLst>
  <dgm:cxnLst>
    <dgm:cxn modelId="{D2722419-3535-4F39-8629-2FE3DEAE5CB7}" type="presOf" srcId="{1445EAA2-3BD4-4566-B580-38406E38CDB6}" destId="{FEDC44A5-BF12-49A4-9BD7-1A3B0C90E129}" srcOrd="0" destOrd="3" presId="urn:microsoft.com/office/officeart/2005/8/layout/hList2"/>
    <dgm:cxn modelId="{658C641D-EB5F-4520-9825-6F7AD1B1D405}" srcId="{82049CD5-8D28-437F-B75A-115EBF6F69AD}" destId="{1445EAA2-3BD4-4566-B580-38406E38CDB6}" srcOrd="3" destOrd="0" parTransId="{18B33F7D-A298-40A9-B606-89169DC630CB}" sibTransId="{750751B7-99B3-4F18-82AD-647EEA5D7592}"/>
    <dgm:cxn modelId="{C7D24F28-631A-41FA-8A8A-39F9306B81C8}" srcId="{585EFAED-D647-409C-8E00-286F8296BD40}" destId="{793EC9BB-7071-4666-A915-008A982FE040}" srcOrd="2" destOrd="0" parTransId="{93292870-D180-46A8-9F3B-B52F69774693}" sibTransId="{DAA1EAC1-A8A9-43CB-8B62-A9BBBE1254CE}"/>
    <dgm:cxn modelId="{01E0D62B-1418-47F9-8812-9DA26EDE1EC2}" type="presOf" srcId="{522D972F-466A-4780-BBCC-ED568E8E9855}" destId="{FEDC44A5-BF12-49A4-9BD7-1A3B0C90E129}" srcOrd="0" destOrd="1" presId="urn:microsoft.com/office/officeart/2005/8/layout/hList2"/>
    <dgm:cxn modelId="{6D4D0C2C-1A1B-4CB2-9B19-668E456D5AAB}" type="presOf" srcId="{548DFD22-F27C-4263-8FE3-B903AA9A6479}" destId="{D2D3CD5A-D06F-4737-AF0B-7C207523EB64}" srcOrd="0" destOrd="1" presId="urn:microsoft.com/office/officeart/2005/8/layout/hList2"/>
    <dgm:cxn modelId="{3B91B22C-395E-4F30-8911-F6654D56749A}" type="presOf" srcId="{82049CD5-8D28-437F-B75A-115EBF6F69AD}" destId="{77881C3A-8D2A-4C06-953A-953EFE629D3B}" srcOrd="0" destOrd="0" presId="urn:microsoft.com/office/officeart/2005/8/layout/hList2"/>
    <dgm:cxn modelId="{834FE32D-AF41-4895-B044-1C8F802F3B08}" srcId="{585EFAED-D647-409C-8E00-286F8296BD40}" destId="{548DFD22-F27C-4263-8FE3-B903AA9A6479}" srcOrd="1" destOrd="0" parTransId="{773B6E15-303F-4E0F-8622-308125AF2D26}" sibTransId="{BBDB6B55-C17C-403D-9CC3-D5697117777E}"/>
    <dgm:cxn modelId="{BEA2F436-29A4-454D-9E22-CB0BF7CB36D0}" type="presOf" srcId="{9F8DB4E8-DE65-4D56-8D02-848CD62BB97E}" destId="{D2D3CD5A-D06F-4737-AF0B-7C207523EB64}" srcOrd="0" destOrd="0" presId="urn:microsoft.com/office/officeart/2005/8/layout/hList2"/>
    <dgm:cxn modelId="{9226295F-08DA-482A-B971-95B25E33F06D}" srcId="{82049CD5-8D28-437F-B75A-115EBF6F69AD}" destId="{522D972F-466A-4780-BBCC-ED568E8E9855}" srcOrd="1" destOrd="0" parTransId="{81FD8512-0324-48D6-9FD2-80F5887FC0BD}" sibTransId="{43CAB4FA-DAE2-4093-B64A-C4FE68900B59}"/>
    <dgm:cxn modelId="{469EB950-CF06-48CA-A8CB-B9D7B14644F6}" type="presOf" srcId="{679AE78D-22BD-4987-8C1A-9067D3D68971}" destId="{FEDC44A5-BF12-49A4-9BD7-1A3B0C90E129}" srcOrd="0" destOrd="4" presId="urn:microsoft.com/office/officeart/2005/8/layout/hList2"/>
    <dgm:cxn modelId="{DF482352-F7A3-48B6-84EC-6610619A6A8E}" type="presOf" srcId="{793EC9BB-7071-4666-A915-008A982FE040}" destId="{D2D3CD5A-D06F-4737-AF0B-7C207523EB64}" srcOrd="0" destOrd="2" presId="urn:microsoft.com/office/officeart/2005/8/layout/hList2"/>
    <dgm:cxn modelId="{26573372-91E0-4D14-AEE9-3DBA7CC2AD1A}" srcId="{585EFAED-D647-409C-8E00-286F8296BD40}" destId="{E9E20403-E25D-446D-8F8C-6AF4EFF04CB4}" srcOrd="3" destOrd="0" parTransId="{DAEE3C03-E033-4E7E-AF2B-39F6B44AD048}" sibTransId="{E4C6B1DB-F765-4D2F-A371-C4E7997678AC}"/>
    <dgm:cxn modelId="{F6107673-DDC4-4DE4-953E-B096DA429608}" type="presOf" srcId="{CAF391F5-068D-4628-91DC-17C3D517F798}" destId="{37F59D90-1530-4FD3-A0E4-B7832749DD76}" srcOrd="0" destOrd="0" presId="urn:microsoft.com/office/officeart/2005/8/layout/hList2"/>
    <dgm:cxn modelId="{F1A0E384-464A-4162-86FF-1808E9274F84}" type="presOf" srcId="{585EFAED-D647-409C-8E00-286F8296BD40}" destId="{C37D0F43-6B78-47AF-9251-66A808D3B47D}" srcOrd="0" destOrd="0" presId="urn:microsoft.com/office/officeart/2005/8/layout/hList2"/>
    <dgm:cxn modelId="{42B0F788-DAA9-4B24-A084-1B3B8E6DDF5A}" srcId="{CAF391F5-068D-4628-91DC-17C3D517F798}" destId="{585EFAED-D647-409C-8E00-286F8296BD40}" srcOrd="0" destOrd="0" parTransId="{A7CC6EB3-49BC-4145-9DCB-E77A681669F9}" sibTransId="{67074F3E-0923-4AA8-ABDA-0D22C316690B}"/>
    <dgm:cxn modelId="{C9BCF78C-0C55-4E6E-B318-4D8B21173F27}" type="presOf" srcId="{E1CF83F9-DFD6-4216-8615-D1AE91773102}" destId="{FEDC44A5-BF12-49A4-9BD7-1A3B0C90E129}" srcOrd="0" destOrd="0" presId="urn:microsoft.com/office/officeart/2005/8/layout/hList2"/>
    <dgm:cxn modelId="{B2DDC997-01A9-4F13-A530-B825212163A9}" srcId="{82049CD5-8D28-437F-B75A-115EBF6F69AD}" destId="{EFA95B72-8ED6-4096-984B-B7074D9639CC}" srcOrd="2" destOrd="0" parTransId="{F0B8060B-2118-4BB0-83FA-939ECDB3155D}" sibTransId="{8B0EB06C-5D54-4AE4-A81A-B263358BAC42}"/>
    <dgm:cxn modelId="{A96060AC-6394-495D-AB8F-09F0856E1F8F}" type="presOf" srcId="{56000EED-3FBA-4A80-9F26-659C24C000B7}" destId="{D2D3CD5A-D06F-4737-AF0B-7C207523EB64}" srcOrd="0" destOrd="4" presId="urn:microsoft.com/office/officeart/2005/8/layout/hList2"/>
    <dgm:cxn modelId="{70658FB1-677F-49A9-BF55-8210B060EB1B}" srcId="{82049CD5-8D28-437F-B75A-115EBF6F69AD}" destId="{679AE78D-22BD-4987-8C1A-9067D3D68971}" srcOrd="4" destOrd="0" parTransId="{BB56FB81-ECF5-475B-BEE9-6D4892D70514}" sibTransId="{F7C01A70-BB63-488C-9F37-870DD0ADAF78}"/>
    <dgm:cxn modelId="{01353FBD-8EC4-4282-A087-477C53E22746}" srcId="{82049CD5-8D28-437F-B75A-115EBF6F69AD}" destId="{E1CF83F9-DFD6-4216-8615-D1AE91773102}" srcOrd="0" destOrd="0" parTransId="{57D2A05E-889A-4AAF-A01F-D5D97014F4EE}" sibTransId="{08A53E39-8453-489F-8C17-C12E93741033}"/>
    <dgm:cxn modelId="{F23A63BD-2AA8-4090-8637-2F821903451F}" type="presOf" srcId="{EFA95B72-8ED6-4096-984B-B7074D9639CC}" destId="{FEDC44A5-BF12-49A4-9BD7-1A3B0C90E129}" srcOrd="0" destOrd="2" presId="urn:microsoft.com/office/officeart/2005/8/layout/hList2"/>
    <dgm:cxn modelId="{5C03A8C1-8F0A-476A-8CC8-E218A4EDC38E}" srcId="{CAF391F5-068D-4628-91DC-17C3D517F798}" destId="{82049CD5-8D28-437F-B75A-115EBF6F69AD}" srcOrd="1" destOrd="0" parTransId="{A03F809B-02ED-4674-A7FA-EDA4B8B4696D}" sibTransId="{BAC09595-2B3E-454F-858E-ED6E03E283BC}"/>
    <dgm:cxn modelId="{038A94F0-8618-40A6-8099-BA93DA50ABDE}" srcId="{585EFAED-D647-409C-8E00-286F8296BD40}" destId="{9F8DB4E8-DE65-4D56-8D02-848CD62BB97E}" srcOrd="0" destOrd="0" parTransId="{99E770D3-6E54-4B28-AF0F-1756B333B08F}" sibTransId="{139037F3-2C9B-481F-894C-F5D7BF9DA60C}"/>
    <dgm:cxn modelId="{F7316CF7-5812-4296-86FA-342B0D0E3A39}" srcId="{585EFAED-D647-409C-8E00-286F8296BD40}" destId="{56000EED-3FBA-4A80-9F26-659C24C000B7}" srcOrd="4" destOrd="0" parTransId="{79069A3D-26F6-4EFF-914D-A40A63EFCEBA}" sibTransId="{9611A89E-F575-4B73-A868-DC4C468E8579}"/>
    <dgm:cxn modelId="{E2DCFBFB-255B-49D2-9EA4-8EFBB6A87E20}" type="presOf" srcId="{E9E20403-E25D-446D-8F8C-6AF4EFF04CB4}" destId="{D2D3CD5A-D06F-4737-AF0B-7C207523EB64}" srcOrd="0" destOrd="3" presId="urn:microsoft.com/office/officeart/2005/8/layout/hList2"/>
    <dgm:cxn modelId="{832BC68D-9AFE-452C-9B58-BAB6E963A00D}" type="presParOf" srcId="{37F59D90-1530-4FD3-A0E4-B7832749DD76}" destId="{7064B260-A98E-424B-AC51-D3AD7D50AE07}" srcOrd="0" destOrd="0" presId="urn:microsoft.com/office/officeart/2005/8/layout/hList2"/>
    <dgm:cxn modelId="{F3CA3901-FBC6-4263-9309-67AD8D415339}" type="presParOf" srcId="{7064B260-A98E-424B-AC51-D3AD7D50AE07}" destId="{8894E41F-FC6B-4712-AB76-8863EC2740E9}" srcOrd="0" destOrd="0" presId="urn:microsoft.com/office/officeart/2005/8/layout/hList2"/>
    <dgm:cxn modelId="{04EFFEED-A3F5-4DAD-8A64-1CA62D7FF9DC}" type="presParOf" srcId="{7064B260-A98E-424B-AC51-D3AD7D50AE07}" destId="{D2D3CD5A-D06F-4737-AF0B-7C207523EB64}" srcOrd="1" destOrd="0" presId="urn:microsoft.com/office/officeart/2005/8/layout/hList2"/>
    <dgm:cxn modelId="{8A852144-D709-4922-B074-0BA532126A0A}" type="presParOf" srcId="{7064B260-A98E-424B-AC51-D3AD7D50AE07}" destId="{C37D0F43-6B78-47AF-9251-66A808D3B47D}" srcOrd="2" destOrd="0" presId="urn:microsoft.com/office/officeart/2005/8/layout/hList2"/>
    <dgm:cxn modelId="{24BCA5DF-4E5A-4E93-BD7A-0FB502BBE8F8}" type="presParOf" srcId="{37F59D90-1530-4FD3-A0E4-B7832749DD76}" destId="{C95F1319-5187-471A-A7AC-4E2C42622AB0}" srcOrd="1" destOrd="0" presId="urn:microsoft.com/office/officeart/2005/8/layout/hList2"/>
    <dgm:cxn modelId="{EC393E52-0FFD-49ED-9DF5-6F5937978463}" type="presParOf" srcId="{37F59D90-1530-4FD3-A0E4-B7832749DD76}" destId="{20AD74AF-F733-40C9-9701-6FF418761251}" srcOrd="2" destOrd="0" presId="urn:microsoft.com/office/officeart/2005/8/layout/hList2"/>
    <dgm:cxn modelId="{87E668B5-3C19-46C2-9D04-EBE601C3D354}" type="presParOf" srcId="{20AD74AF-F733-40C9-9701-6FF418761251}" destId="{E689C545-5366-4771-B1E9-98E5E4CDAA6C}" srcOrd="0" destOrd="0" presId="urn:microsoft.com/office/officeart/2005/8/layout/hList2"/>
    <dgm:cxn modelId="{3CC9EE3A-83E9-47A7-8111-5EC53FE1F86F}" type="presParOf" srcId="{20AD74AF-F733-40C9-9701-6FF418761251}" destId="{FEDC44A5-BF12-49A4-9BD7-1A3B0C90E129}" srcOrd="1" destOrd="0" presId="urn:microsoft.com/office/officeart/2005/8/layout/hList2"/>
    <dgm:cxn modelId="{4F1C69A0-CDEF-4E5E-81D0-975F4CCC908C}" type="presParOf" srcId="{20AD74AF-F733-40C9-9701-6FF418761251}" destId="{77881C3A-8D2A-4C06-953A-953EFE629D3B}" srcOrd="2" destOrd="0" presId="urn:microsoft.com/office/officeart/2005/8/layout/h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199B455-BEEF-44DC-ACC2-F29EA5946ABD}"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CA"/>
        </a:p>
      </dgm:t>
    </dgm:pt>
    <dgm:pt modelId="{A44C55AD-DAB9-4260-97CC-8D87836C9B52}">
      <dgm:prSet phldrT="[Text]"/>
      <dgm:spPr/>
      <dgm:t>
        <a:bodyPr/>
        <a:lstStyle/>
        <a:p>
          <a:r>
            <a:rPr lang="en-US" dirty="0"/>
            <a:t>CRFs uploaded into NVivo</a:t>
          </a:r>
          <a:endParaRPr lang="en-CA" dirty="0"/>
        </a:p>
      </dgm:t>
    </dgm:pt>
    <dgm:pt modelId="{F196FC6A-CC6B-45C1-8BE6-A7CE0883F302}" type="parTrans" cxnId="{604319E3-2A09-4D76-9922-0CE3556D4670}">
      <dgm:prSet/>
      <dgm:spPr/>
      <dgm:t>
        <a:bodyPr/>
        <a:lstStyle/>
        <a:p>
          <a:endParaRPr lang="en-CA"/>
        </a:p>
      </dgm:t>
    </dgm:pt>
    <dgm:pt modelId="{874D7AAC-5A26-4CCC-BC1F-4E0E391322CF}" type="sibTrans" cxnId="{604319E3-2A09-4D76-9922-0CE3556D4670}">
      <dgm:prSet/>
      <dgm:spPr/>
      <dgm:t>
        <a:bodyPr/>
        <a:lstStyle/>
        <a:p>
          <a:endParaRPr lang="en-CA"/>
        </a:p>
      </dgm:t>
    </dgm:pt>
    <dgm:pt modelId="{7BE21BCA-0816-4CE9-91E4-1F850FB59005}">
      <dgm:prSet phldrT="[Text]"/>
      <dgm:spPr/>
      <dgm:t>
        <a:bodyPr/>
        <a:lstStyle/>
        <a:p>
          <a:r>
            <a:rPr lang="en-US" dirty="0"/>
            <a:t>Each CRF coded for themes</a:t>
          </a:r>
          <a:endParaRPr lang="en-CA" dirty="0"/>
        </a:p>
      </dgm:t>
    </dgm:pt>
    <dgm:pt modelId="{6B032EE3-27F6-45E7-B06C-FF6679CB48F3}" type="parTrans" cxnId="{CBE4B614-BC0F-4D1E-AC6D-B57AA1290231}">
      <dgm:prSet/>
      <dgm:spPr/>
      <dgm:t>
        <a:bodyPr/>
        <a:lstStyle/>
        <a:p>
          <a:endParaRPr lang="en-CA"/>
        </a:p>
      </dgm:t>
    </dgm:pt>
    <dgm:pt modelId="{2129D221-CB71-4F8E-8E58-C1623BAB017B}" type="sibTrans" cxnId="{CBE4B614-BC0F-4D1E-AC6D-B57AA1290231}">
      <dgm:prSet/>
      <dgm:spPr/>
      <dgm:t>
        <a:bodyPr/>
        <a:lstStyle/>
        <a:p>
          <a:endParaRPr lang="en-CA"/>
        </a:p>
      </dgm:t>
    </dgm:pt>
    <dgm:pt modelId="{EA1A223E-486D-4133-9B7F-A41C7FDF01B3}">
      <dgm:prSet phldrT="[Text]"/>
      <dgm:spPr/>
      <dgm:t>
        <a:bodyPr/>
        <a:lstStyle/>
        <a:p>
          <a:r>
            <a:rPr lang="en-US" dirty="0"/>
            <a:t>Code list analyzed for overarching themes</a:t>
          </a:r>
          <a:endParaRPr lang="en-CA" dirty="0"/>
        </a:p>
      </dgm:t>
      <dgm:extLst>
        <a:ext uri="{E40237B7-FDA0-4F09-8148-C483321AD2D9}">
          <dgm14:cNvPr xmlns:dgm14="http://schemas.microsoft.com/office/drawing/2010/diagram" id="0" name="" descr="Image created using 'Smart art' in PowerPoint. The image includes a large arrow with four boxes, each containing steps taken during the analysis of the literature. The first box reads “CRFs uploaded into NVivo”, followed by “Each CRF coded for themes”. Third is “Code list analyzed for overarching themes” and lastly, “Codes &amp; themes exported into Excel for quantitative analysis”."/>
        </a:ext>
      </dgm:extLst>
    </dgm:pt>
    <dgm:pt modelId="{54DBCCB3-2539-45D0-8CF5-E498F4E97D7E}" type="parTrans" cxnId="{CA9698AB-1CEA-4C2F-BEA4-1107339C9B67}">
      <dgm:prSet/>
      <dgm:spPr/>
      <dgm:t>
        <a:bodyPr/>
        <a:lstStyle/>
        <a:p>
          <a:endParaRPr lang="en-CA"/>
        </a:p>
      </dgm:t>
    </dgm:pt>
    <dgm:pt modelId="{BD72FBAC-B82A-4488-BD08-64A9274EC000}" type="sibTrans" cxnId="{CA9698AB-1CEA-4C2F-BEA4-1107339C9B67}">
      <dgm:prSet/>
      <dgm:spPr/>
      <dgm:t>
        <a:bodyPr/>
        <a:lstStyle/>
        <a:p>
          <a:endParaRPr lang="en-CA"/>
        </a:p>
      </dgm:t>
    </dgm:pt>
    <dgm:pt modelId="{A9CE1282-E91D-4DE8-B403-833C959666A2}">
      <dgm:prSet phldrT="[Text]"/>
      <dgm:spPr/>
      <dgm:t>
        <a:bodyPr/>
        <a:lstStyle/>
        <a:p>
          <a:r>
            <a:rPr lang="en-US" dirty="0"/>
            <a:t>Codes &amp; themes exported into Excel for quantitative analysis</a:t>
          </a:r>
          <a:endParaRPr lang="en-CA" dirty="0"/>
        </a:p>
      </dgm:t>
    </dgm:pt>
    <dgm:pt modelId="{124D5C53-0161-441C-9EAA-F8A6E67BFB30}" type="parTrans" cxnId="{5C029B99-D386-437C-86BF-311899B2A912}">
      <dgm:prSet/>
      <dgm:spPr/>
      <dgm:t>
        <a:bodyPr/>
        <a:lstStyle/>
        <a:p>
          <a:endParaRPr lang="en-CA"/>
        </a:p>
      </dgm:t>
    </dgm:pt>
    <dgm:pt modelId="{9C8C86FC-CBA8-433F-8C78-E3FFB0E32593}" type="sibTrans" cxnId="{5C029B99-D386-437C-86BF-311899B2A912}">
      <dgm:prSet/>
      <dgm:spPr/>
      <dgm:t>
        <a:bodyPr/>
        <a:lstStyle/>
        <a:p>
          <a:endParaRPr lang="en-CA"/>
        </a:p>
      </dgm:t>
    </dgm:pt>
    <dgm:pt modelId="{B7D4BE1F-3784-49CD-A0E9-0129C2764EB0}" type="pres">
      <dgm:prSet presAssocID="{4199B455-BEEF-44DC-ACC2-F29EA5946ABD}" presName="CompostProcess" presStyleCnt="0">
        <dgm:presLayoutVars>
          <dgm:dir/>
          <dgm:resizeHandles val="exact"/>
        </dgm:presLayoutVars>
      </dgm:prSet>
      <dgm:spPr/>
    </dgm:pt>
    <dgm:pt modelId="{95B0BD76-7ADD-46B5-8E10-B09BDA81F406}" type="pres">
      <dgm:prSet presAssocID="{4199B455-BEEF-44DC-ACC2-F29EA5946ABD}" presName="arrow" presStyleLbl="bgShp" presStyleIdx="0" presStyleCnt="1" custLinFactNeighborY="5522"/>
      <dgm:spPr/>
    </dgm:pt>
    <dgm:pt modelId="{80C65FBF-69AD-45DA-9FED-1FE233D56BCF}" type="pres">
      <dgm:prSet presAssocID="{4199B455-BEEF-44DC-ACC2-F29EA5946ABD}" presName="linearProcess" presStyleCnt="0"/>
      <dgm:spPr/>
    </dgm:pt>
    <dgm:pt modelId="{7201424F-E73A-4D16-B17D-E09E572A5285}" type="pres">
      <dgm:prSet presAssocID="{A44C55AD-DAB9-4260-97CC-8D87836C9B52}" presName="textNode" presStyleLbl="node1" presStyleIdx="0" presStyleCnt="4">
        <dgm:presLayoutVars>
          <dgm:bulletEnabled val="1"/>
        </dgm:presLayoutVars>
      </dgm:prSet>
      <dgm:spPr/>
    </dgm:pt>
    <dgm:pt modelId="{085EB181-FBBD-462F-A1F5-D11008800385}" type="pres">
      <dgm:prSet presAssocID="{874D7AAC-5A26-4CCC-BC1F-4E0E391322CF}" presName="sibTrans" presStyleCnt="0"/>
      <dgm:spPr/>
    </dgm:pt>
    <dgm:pt modelId="{45C43E49-E8A1-4F66-85FB-0687B26F2999}" type="pres">
      <dgm:prSet presAssocID="{7BE21BCA-0816-4CE9-91E4-1F850FB59005}" presName="textNode" presStyleLbl="node1" presStyleIdx="1" presStyleCnt="4">
        <dgm:presLayoutVars>
          <dgm:bulletEnabled val="1"/>
        </dgm:presLayoutVars>
      </dgm:prSet>
      <dgm:spPr/>
    </dgm:pt>
    <dgm:pt modelId="{4D9D910B-6ACD-47CA-9929-CD8F3C17BF39}" type="pres">
      <dgm:prSet presAssocID="{2129D221-CB71-4F8E-8E58-C1623BAB017B}" presName="sibTrans" presStyleCnt="0"/>
      <dgm:spPr/>
    </dgm:pt>
    <dgm:pt modelId="{5D02EDD1-BF35-424D-AFFD-4F1B34BF4885}" type="pres">
      <dgm:prSet presAssocID="{EA1A223E-486D-4133-9B7F-A41C7FDF01B3}" presName="textNode" presStyleLbl="node1" presStyleIdx="2" presStyleCnt="4">
        <dgm:presLayoutVars>
          <dgm:bulletEnabled val="1"/>
        </dgm:presLayoutVars>
      </dgm:prSet>
      <dgm:spPr/>
    </dgm:pt>
    <dgm:pt modelId="{0D2000A6-BDDE-4328-94E5-D50B87492319}" type="pres">
      <dgm:prSet presAssocID="{BD72FBAC-B82A-4488-BD08-64A9274EC000}" presName="sibTrans" presStyleCnt="0"/>
      <dgm:spPr/>
    </dgm:pt>
    <dgm:pt modelId="{39ED7A93-0F9A-4B28-9DD5-6790708D5603}" type="pres">
      <dgm:prSet presAssocID="{A9CE1282-E91D-4DE8-B403-833C959666A2}" presName="textNode" presStyleLbl="node1" presStyleIdx="3" presStyleCnt="4">
        <dgm:presLayoutVars>
          <dgm:bulletEnabled val="1"/>
        </dgm:presLayoutVars>
      </dgm:prSet>
      <dgm:spPr/>
    </dgm:pt>
  </dgm:ptLst>
  <dgm:cxnLst>
    <dgm:cxn modelId="{CBE4B614-BC0F-4D1E-AC6D-B57AA1290231}" srcId="{4199B455-BEEF-44DC-ACC2-F29EA5946ABD}" destId="{7BE21BCA-0816-4CE9-91E4-1F850FB59005}" srcOrd="1" destOrd="0" parTransId="{6B032EE3-27F6-45E7-B06C-FF6679CB48F3}" sibTransId="{2129D221-CB71-4F8E-8E58-C1623BAB017B}"/>
    <dgm:cxn modelId="{19C4D229-A144-467C-B5BC-B3A5A0A98D52}" type="presOf" srcId="{A44C55AD-DAB9-4260-97CC-8D87836C9B52}" destId="{7201424F-E73A-4D16-B17D-E09E572A5285}" srcOrd="0" destOrd="0" presId="urn:microsoft.com/office/officeart/2005/8/layout/hProcess9"/>
    <dgm:cxn modelId="{9C62AE49-B2DE-4151-BF18-BFB5896050EC}" type="presOf" srcId="{EA1A223E-486D-4133-9B7F-A41C7FDF01B3}" destId="{5D02EDD1-BF35-424D-AFFD-4F1B34BF4885}" srcOrd="0" destOrd="0" presId="urn:microsoft.com/office/officeart/2005/8/layout/hProcess9"/>
    <dgm:cxn modelId="{5D7A915A-F810-4446-9654-1346C07EACDA}" type="presOf" srcId="{4199B455-BEEF-44DC-ACC2-F29EA5946ABD}" destId="{B7D4BE1F-3784-49CD-A0E9-0129C2764EB0}" srcOrd="0" destOrd="0" presId="urn:microsoft.com/office/officeart/2005/8/layout/hProcess9"/>
    <dgm:cxn modelId="{5C029B99-D386-437C-86BF-311899B2A912}" srcId="{4199B455-BEEF-44DC-ACC2-F29EA5946ABD}" destId="{A9CE1282-E91D-4DE8-B403-833C959666A2}" srcOrd="3" destOrd="0" parTransId="{124D5C53-0161-441C-9EAA-F8A6E67BFB30}" sibTransId="{9C8C86FC-CBA8-433F-8C78-E3FFB0E32593}"/>
    <dgm:cxn modelId="{CA9698AB-1CEA-4C2F-BEA4-1107339C9B67}" srcId="{4199B455-BEEF-44DC-ACC2-F29EA5946ABD}" destId="{EA1A223E-486D-4133-9B7F-A41C7FDF01B3}" srcOrd="2" destOrd="0" parTransId="{54DBCCB3-2539-45D0-8CF5-E498F4E97D7E}" sibTransId="{BD72FBAC-B82A-4488-BD08-64A9274EC000}"/>
    <dgm:cxn modelId="{D09A3FB2-97AF-42F2-A705-E2F2D9723285}" type="presOf" srcId="{7BE21BCA-0816-4CE9-91E4-1F850FB59005}" destId="{45C43E49-E8A1-4F66-85FB-0687B26F2999}" srcOrd="0" destOrd="0" presId="urn:microsoft.com/office/officeart/2005/8/layout/hProcess9"/>
    <dgm:cxn modelId="{6A4AF6D9-69EA-456A-ACE5-BCB6F9F7C7F5}" type="presOf" srcId="{A9CE1282-E91D-4DE8-B403-833C959666A2}" destId="{39ED7A93-0F9A-4B28-9DD5-6790708D5603}" srcOrd="0" destOrd="0" presId="urn:microsoft.com/office/officeart/2005/8/layout/hProcess9"/>
    <dgm:cxn modelId="{604319E3-2A09-4D76-9922-0CE3556D4670}" srcId="{4199B455-BEEF-44DC-ACC2-F29EA5946ABD}" destId="{A44C55AD-DAB9-4260-97CC-8D87836C9B52}" srcOrd="0" destOrd="0" parTransId="{F196FC6A-CC6B-45C1-8BE6-A7CE0883F302}" sibTransId="{874D7AAC-5A26-4CCC-BC1F-4E0E391322CF}"/>
    <dgm:cxn modelId="{885D3945-7BFC-4088-BBDE-559ACCB28679}" type="presParOf" srcId="{B7D4BE1F-3784-49CD-A0E9-0129C2764EB0}" destId="{95B0BD76-7ADD-46B5-8E10-B09BDA81F406}" srcOrd="0" destOrd="0" presId="urn:microsoft.com/office/officeart/2005/8/layout/hProcess9"/>
    <dgm:cxn modelId="{A956F396-4F3F-4F56-897A-530C03315378}" type="presParOf" srcId="{B7D4BE1F-3784-49CD-A0E9-0129C2764EB0}" destId="{80C65FBF-69AD-45DA-9FED-1FE233D56BCF}" srcOrd="1" destOrd="0" presId="urn:microsoft.com/office/officeart/2005/8/layout/hProcess9"/>
    <dgm:cxn modelId="{1BB9FA05-B102-496E-9BF4-40B267E40519}" type="presParOf" srcId="{80C65FBF-69AD-45DA-9FED-1FE233D56BCF}" destId="{7201424F-E73A-4D16-B17D-E09E572A5285}" srcOrd="0" destOrd="0" presId="urn:microsoft.com/office/officeart/2005/8/layout/hProcess9"/>
    <dgm:cxn modelId="{67B035AF-3D99-4F6D-926C-33480A8EE97E}" type="presParOf" srcId="{80C65FBF-69AD-45DA-9FED-1FE233D56BCF}" destId="{085EB181-FBBD-462F-A1F5-D11008800385}" srcOrd="1" destOrd="0" presId="urn:microsoft.com/office/officeart/2005/8/layout/hProcess9"/>
    <dgm:cxn modelId="{B56A6F1B-8743-4A48-86FB-589426597B03}" type="presParOf" srcId="{80C65FBF-69AD-45DA-9FED-1FE233D56BCF}" destId="{45C43E49-E8A1-4F66-85FB-0687B26F2999}" srcOrd="2" destOrd="0" presId="urn:microsoft.com/office/officeart/2005/8/layout/hProcess9"/>
    <dgm:cxn modelId="{3F438E10-9A9E-4E8A-BB68-F05DB68CA790}" type="presParOf" srcId="{80C65FBF-69AD-45DA-9FED-1FE233D56BCF}" destId="{4D9D910B-6ACD-47CA-9929-CD8F3C17BF39}" srcOrd="3" destOrd="0" presId="urn:microsoft.com/office/officeart/2005/8/layout/hProcess9"/>
    <dgm:cxn modelId="{E3673317-4F8D-4E4B-97F2-CA0D5A145BE9}" type="presParOf" srcId="{80C65FBF-69AD-45DA-9FED-1FE233D56BCF}" destId="{5D02EDD1-BF35-424D-AFFD-4F1B34BF4885}" srcOrd="4" destOrd="0" presId="urn:microsoft.com/office/officeart/2005/8/layout/hProcess9"/>
    <dgm:cxn modelId="{E4FD8C72-66D7-4952-8795-6FDB151F91AE}" type="presParOf" srcId="{80C65FBF-69AD-45DA-9FED-1FE233D56BCF}" destId="{0D2000A6-BDDE-4328-94E5-D50B87492319}" srcOrd="5" destOrd="0" presId="urn:microsoft.com/office/officeart/2005/8/layout/hProcess9"/>
    <dgm:cxn modelId="{35A1C04F-2955-4B1E-8B14-F688C8969705}" type="presParOf" srcId="{80C65FBF-69AD-45DA-9FED-1FE233D56BCF}" destId="{39ED7A93-0F9A-4B28-9DD5-6790708D5603}"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DEF2339-AABC-49EB-85C6-3B43DA63711C}"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CA"/>
        </a:p>
      </dgm:t>
    </dgm:pt>
    <dgm:pt modelId="{E1603309-F087-4B00-BA03-A8DC8C55AA1D}">
      <dgm:prSet phldrT="[Text]"/>
      <dgm:spPr/>
      <dgm:t>
        <a:bodyPr/>
        <a:lstStyle/>
        <a:p>
          <a:r>
            <a:rPr lang="en-US" dirty="0"/>
            <a:t>Funding</a:t>
          </a:r>
          <a:endParaRPr lang="en-CA" dirty="0"/>
        </a:p>
      </dgm:t>
    </dgm:pt>
    <dgm:pt modelId="{A14CC03A-F92C-4775-BB06-779A93769A31}" type="parTrans" cxnId="{26141715-D6D6-42A0-BDD1-92A8BE0A3934}">
      <dgm:prSet/>
      <dgm:spPr/>
      <dgm:t>
        <a:bodyPr/>
        <a:lstStyle/>
        <a:p>
          <a:endParaRPr lang="en-CA"/>
        </a:p>
      </dgm:t>
    </dgm:pt>
    <dgm:pt modelId="{C45AD647-D9C3-474B-986F-ACE99F04B931}" type="sibTrans" cxnId="{26141715-D6D6-42A0-BDD1-92A8BE0A3934}">
      <dgm:prSet/>
      <dgm:spPr/>
      <dgm:t>
        <a:bodyPr/>
        <a:lstStyle/>
        <a:p>
          <a:endParaRPr lang="en-CA"/>
        </a:p>
      </dgm:t>
    </dgm:pt>
    <dgm:pt modelId="{9C5EDC57-46A0-4D7C-8DBC-BFD52215B43F}">
      <dgm:prSet phldrT="[Text]"/>
      <dgm:spPr/>
      <dgm:t>
        <a:bodyPr/>
        <a:lstStyle/>
        <a:p>
          <a:r>
            <a:rPr lang="en-US" dirty="0"/>
            <a:t>Information</a:t>
          </a:r>
          <a:endParaRPr lang="en-CA" dirty="0"/>
        </a:p>
      </dgm:t>
    </dgm:pt>
    <dgm:pt modelId="{C8F99889-024C-4861-A94F-15FD355A8EBD}" type="parTrans" cxnId="{99A257E5-51C6-4D2B-B8CF-F02245F7DCFB}">
      <dgm:prSet/>
      <dgm:spPr/>
      <dgm:t>
        <a:bodyPr/>
        <a:lstStyle/>
        <a:p>
          <a:endParaRPr lang="en-CA"/>
        </a:p>
      </dgm:t>
    </dgm:pt>
    <dgm:pt modelId="{B92337C6-4F7F-4DBB-BB4D-3155DE79EE42}" type="sibTrans" cxnId="{99A257E5-51C6-4D2B-B8CF-F02245F7DCFB}">
      <dgm:prSet/>
      <dgm:spPr/>
      <dgm:t>
        <a:bodyPr/>
        <a:lstStyle/>
        <a:p>
          <a:endParaRPr lang="en-CA"/>
        </a:p>
      </dgm:t>
    </dgm:pt>
    <dgm:pt modelId="{365DD2CB-51B9-469A-A35C-45FF583853BC}">
      <dgm:prSet phldrT="[Text]"/>
      <dgm:spPr/>
      <dgm:t>
        <a:bodyPr/>
        <a:lstStyle/>
        <a:p>
          <a:r>
            <a:rPr lang="en-US" dirty="0"/>
            <a:t>Using the System</a:t>
          </a:r>
          <a:endParaRPr lang="en-CA" dirty="0"/>
        </a:p>
      </dgm:t>
    </dgm:pt>
    <dgm:pt modelId="{2D73EE46-AA81-47A1-BC3B-26779D592380}" type="parTrans" cxnId="{342C4ADD-07BC-4622-AEEF-72F19A242802}">
      <dgm:prSet/>
      <dgm:spPr/>
      <dgm:t>
        <a:bodyPr/>
        <a:lstStyle/>
        <a:p>
          <a:endParaRPr lang="en-CA"/>
        </a:p>
      </dgm:t>
    </dgm:pt>
    <dgm:pt modelId="{5B25C61C-492A-4CB1-8733-2407259567ED}" type="sibTrans" cxnId="{342C4ADD-07BC-4622-AEEF-72F19A242802}">
      <dgm:prSet/>
      <dgm:spPr/>
      <dgm:t>
        <a:bodyPr/>
        <a:lstStyle/>
        <a:p>
          <a:endParaRPr lang="en-CA"/>
        </a:p>
      </dgm:t>
    </dgm:pt>
    <dgm:pt modelId="{FE706349-0042-43F9-BA47-D8C635BE6E4E}">
      <dgm:prSet phldrT="[Text]"/>
      <dgm:spPr/>
      <dgm:t>
        <a:bodyPr/>
        <a:lstStyle/>
        <a:p>
          <a:r>
            <a:rPr lang="en-US" dirty="0"/>
            <a:t>Time</a:t>
          </a:r>
          <a:endParaRPr lang="en-CA" dirty="0"/>
        </a:p>
      </dgm:t>
    </dgm:pt>
    <dgm:pt modelId="{BEC07FCD-3C2D-46A8-BB89-BA7B5D7FC314}" type="parTrans" cxnId="{0918134D-D45E-4A8B-8E4B-5E15AF276464}">
      <dgm:prSet/>
      <dgm:spPr/>
      <dgm:t>
        <a:bodyPr/>
        <a:lstStyle/>
        <a:p>
          <a:endParaRPr lang="en-CA"/>
        </a:p>
      </dgm:t>
    </dgm:pt>
    <dgm:pt modelId="{A87CB4F8-A75F-4D84-B2EA-07A49D72E0A6}" type="sibTrans" cxnId="{0918134D-D45E-4A8B-8E4B-5E15AF276464}">
      <dgm:prSet/>
      <dgm:spPr/>
      <dgm:t>
        <a:bodyPr/>
        <a:lstStyle/>
        <a:p>
          <a:endParaRPr lang="en-CA"/>
        </a:p>
      </dgm:t>
    </dgm:pt>
    <dgm:pt modelId="{FFDD5EDA-3757-4BCE-A696-D99A95CE598C}">
      <dgm:prSet phldrT="[Text]"/>
      <dgm:spPr/>
      <dgm:t>
        <a:bodyPr/>
        <a:lstStyle/>
        <a:p>
          <a:r>
            <a:rPr lang="en-US" dirty="0"/>
            <a:t>Eligibility</a:t>
          </a:r>
          <a:endParaRPr lang="en-CA" dirty="0"/>
        </a:p>
      </dgm:t>
    </dgm:pt>
    <dgm:pt modelId="{438EDF0A-EAD4-4574-92EF-517E11DA158D}" type="parTrans" cxnId="{D4F205C9-F19C-4745-9081-B84C4351E6D6}">
      <dgm:prSet/>
      <dgm:spPr/>
      <dgm:t>
        <a:bodyPr/>
        <a:lstStyle/>
        <a:p>
          <a:endParaRPr lang="en-CA"/>
        </a:p>
      </dgm:t>
    </dgm:pt>
    <dgm:pt modelId="{0DDF8168-701C-49BF-8D7C-7432432236E4}" type="sibTrans" cxnId="{D4F205C9-F19C-4745-9081-B84C4351E6D6}">
      <dgm:prSet/>
      <dgm:spPr/>
      <dgm:t>
        <a:bodyPr/>
        <a:lstStyle/>
        <a:p>
          <a:endParaRPr lang="en-CA"/>
        </a:p>
      </dgm:t>
    </dgm:pt>
    <dgm:pt modelId="{0CDFF2CD-7811-4172-B68D-17D0952D0AFA}">
      <dgm:prSet phldrT="[Text]"/>
      <dgm:spPr/>
      <dgm:t>
        <a:bodyPr/>
        <a:lstStyle/>
        <a:p>
          <a:r>
            <a:rPr lang="en-US" dirty="0"/>
            <a:t>Geography</a:t>
          </a:r>
          <a:endParaRPr lang="en-CA" dirty="0"/>
        </a:p>
      </dgm:t>
    </dgm:pt>
    <dgm:pt modelId="{B3AB8C43-A2AC-41E9-A57B-87205CB799E2}" type="parTrans" cxnId="{90BB64D6-6DAE-48AD-9FF8-5B889592D10F}">
      <dgm:prSet/>
      <dgm:spPr/>
      <dgm:t>
        <a:bodyPr/>
        <a:lstStyle/>
        <a:p>
          <a:endParaRPr lang="en-CA"/>
        </a:p>
      </dgm:t>
    </dgm:pt>
    <dgm:pt modelId="{DF685AC9-A2F3-4D4B-B518-F3873F27C30E}" type="sibTrans" cxnId="{90BB64D6-6DAE-48AD-9FF8-5B889592D10F}">
      <dgm:prSet/>
      <dgm:spPr/>
      <dgm:t>
        <a:bodyPr/>
        <a:lstStyle/>
        <a:p>
          <a:endParaRPr lang="en-CA"/>
        </a:p>
      </dgm:t>
    </dgm:pt>
    <dgm:pt modelId="{B2D43B3A-B7AB-4B66-9E11-D7A5232B8702}">
      <dgm:prSet phldrT="[Text]"/>
      <dgm:spPr/>
      <dgm:t>
        <a:bodyPr/>
        <a:lstStyle/>
        <a:p>
          <a:r>
            <a:rPr lang="en-US" dirty="0"/>
            <a:t>Access</a:t>
          </a:r>
          <a:endParaRPr lang="en-CA" dirty="0"/>
        </a:p>
      </dgm:t>
    </dgm:pt>
    <dgm:pt modelId="{63B399A8-1110-4DF0-A632-5D3CC70CFBCD}" type="sibTrans" cxnId="{52356B10-2CC8-4FDE-8235-83318938D7F6}">
      <dgm:prSet/>
      <dgm:spPr/>
      <dgm:t>
        <a:bodyPr/>
        <a:lstStyle/>
        <a:p>
          <a:endParaRPr lang="en-CA"/>
        </a:p>
      </dgm:t>
    </dgm:pt>
    <dgm:pt modelId="{419FCDE7-CF2D-4821-89C1-93E178504BFF}" type="parTrans" cxnId="{52356B10-2CC8-4FDE-8235-83318938D7F6}">
      <dgm:prSet/>
      <dgm:spPr/>
      <dgm:t>
        <a:bodyPr/>
        <a:lstStyle/>
        <a:p>
          <a:endParaRPr lang="en-CA"/>
        </a:p>
      </dgm:t>
    </dgm:pt>
    <dgm:pt modelId="{C898D22E-967B-4408-9395-473447D04669}" type="pres">
      <dgm:prSet presAssocID="{EDEF2339-AABC-49EB-85C6-3B43DA63711C}" presName="diagram" presStyleCnt="0">
        <dgm:presLayoutVars>
          <dgm:dir/>
          <dgm:resizeHandles val="exact"/>
        </dgm:presLayoutVars>
      </dgm:prSet>
      <dgm:spPr/>
    </dgm:pt>
    <dgm:pt modelId="{0654FEA8-37C4-4393-9970-D0244B9660BB}" type="pres">
      <dgm:prSet presAssocID="{E1603309-F087-4B00-BA03-A8DC8C55AA1D}" presName="node" presStyleLbl="node1" presStyleIdx="0" presStyleCnt="7">
        <dgm:presLayoutVars>
          <dgm:bulletEnabled val="1"/>
        </dgm:presLayoutVars>
      </dgm:prSet>
      <dgm:spPr/>
    </dgm:pt>
    <dgm:pt modelId="{CBF6943C-C60A-4CDD-BCFC-C0EFA7EE526C}" type="pres">
      <dgm:prSet presAssocID="{C45AD647-D9C3-474B-986F-ACE99F04B931}" presName="sibTrans" presStyleCnt="0"/>
      <dgm:spPr/>
    </dgm:pt>
    <dgm:pt modelId="{86CD068C-AEB5-4E44-8B43-AAFCB6F215CC}" type="pres">
      <dgm:prSet presAssocID="{9C5EDC57-46A0-4D7C-8DBC-BFD52215B43F}" presName="node" presStyleLbl="node1" presStyleIdx="1" presStyleCnt="7">
        <dgm:presLayoutVars>
          <dgm:bulletEnabled val="1"/>
        </dgm:presLayoutVars>
      </dgm:prSet>
      <dgm:spPr/>
    </dgm:pt>
    <dgm:pt modelId="{FFFE601F-C0C4-4C30-9E44-7B8D00760A90}" type="pres">
      <dgm:prSet presAssocID="{B92337C6-4F7F-4DBB-BB4D-3155DE79EE42}" presName="sibTrans" presStyleCnt="0"/>
      <dgm:spPr/>
    </dgm:pt>
    <dgm:pt modelId="{5AC8185E-9D1D-44A6-ADD9-85B333F49CC2}" type="pres">
      <dgm:prSet presAssocID="{FFDD5EDA-3757-4BCE-A696-D99A95CE598C}" presName="node" presStyleLbl="node1" presStyleIdx="2" presStyleCnt="7">
        <dgm:presLayoutVars>
          <dgm:bulletEnabled val="1"/>
        </dgm:presLayoutVars>
      </dgm:prSet>
      <dgm:spPr/>
    </dgm:pt>
    <dgm:pt modelId="{CEAB8B9F-14C8-4DDC-BBD0-524744647CA5}" type="pres">
      <dgm:prSet presAssocID="{0DDF8168-701C-49BF-8D7C-7432432236E4}" presName="sibTrans" presStyleCnt="0"/>
      <dgm:spPr/>
    </dgm:pt>
    <dgm:pt modelId="{E484B4E1-D203-4E09-B1B7-28DAE010E358}" type="pres">
      <dgm:prSet presAssocID="{B2D43B3A-B7AB-4B66-9E11-D7A5232B8702}" presName="node" presStyleLbl="node1" presStyleIdx="3" presStyleCnt="7">
        <dgm:presLayoutVars>
          <dgm:bulletEnabled val="1"/>
        </dgm:presLayoutVars>
      </dgm:prSet>
      <dgm:spPr/>
    </dgm:pt>
    <dgm:pt modelId="{70F01440-8083-42CF-8452-1AAA0113A26B}" type="pres">
      <dgm:prSet presAssocID="{63B399A8-1110-4DF0-A632-5D3CC70CFBCD}" presName="sibTrans" presStyleCnt="0"/>
      <dgm:spPr/>
    </dgm:pt>
    <dgm:pt modelId="{18B4989B-D47C-4C5C-84C9-ABCCF8CDFE4E}" type="pres">
      <dgm:prSet presAssocID="{365DD2CB-51B9-469A-A35C-45FF583853BC}" presName="node" presStyleLbl="node1" presStyleIdx="4" presStyleCnt="7">
        <dgm:presLayoutVars>
          <dgm:bulletEnabled val="1"/>
        </dgm:presLayoutVars>
      </dgm:prSet>
      <dgm:spPr/>
    </dgm:pt>
    <dgm:pt modelId="{CCEDE653-9140-47E6-B9DF-53865C59EC4F}" type="pres">
      <dgm:prSet presAssocID="{5B25C61C-492A-4CB1-8733-2407259567ED}" presName="sibTrans" presStyleCnt="0"/>
      <dgm:spPr/>
    </dgm:pt>
    <dgm:pt modelId="{873FFC4D-476F-411C-A61F-CF6C7738CDB3}" type="pres">
      <dgm:prSet presAssocID="{FE706349-0042-43F9-BA47-D8C635BE6E4E}" presName="node" presStyleLbl="node1" presStyleIdx="5" presStyleCnt="7">
        <dgm:presLayoutVars>
          <dgm:bulletEnabled val="1"/>
        </dgm:presLayoutVars>
      </dgm:prSet>
      <dgm:spPr/>
    </dgm:pt>
    <dgm:pt modelId="{E2A9EA99-BC93-4801-8988-26C4780FF55C}" type="pres">
      <dgm:prSet presAssocID="{A87CB4F8-A75F-4D84-B2EA-07A49D72E0A6}" presName="sibTrans" presStyleCnt="0"/>
      <dgm:spPr/>
    </dgm:pt>
    <dgm:pt modelId="{59671757-AC11-4897-9886-E01F0B087510}" type="pres">
      <dgm:prSet presAssocID="{0CDFF2CD-7811-4172-B68D-17D0952D0AFA}" presName="node" presStyleLbl="node1" presStyleIdx="6" presStyleCnt="7">
        <dgm:presLayoutVars>
          <dgm:bulletEnabled val="1"/>
        </dgm:presLayoutVars>
      </dgm:prSet>
      <dgm:spPr/>
    </dgm:pt>
  </dgm:ptLst>
  <dgm:cxnLst>
    <dgm:cxn modelId="{DB125A08-3985-4B7C-ADA4-6A9AD36F8E98}" type="presOf" srcId="{9C5EDC57-46A0-4D7C-8DBC-BFD52215B43F}" destId="{86CD068C-AEB5-4E44-8B43-AAFCB6F215CC}" srcOrd="0" destOrd="0" presId="urn:microsoft.com/office/officeart/2005/8/layout/default"/>
    <dgm:cxn modelId="{52356B10-2CC8-4FDE-8235-83318938D7F6}" srcId="{EDEF2339-AABC-49EB-85C6-3B43DA63711C}" destId="{B2D43B3A-B7AB-4B66-9E11-D7A5232B8702}" srcOrd="3" destOrd="0" parTransId="{419FCDE7-CF2D-4821-89C1-93E178504BFF}" sibTransId="{63B399A8-1110-4DF0-A632-5D3CC70CFBCD}"/>
    <dgm:cxn modelId="{26141715-D6D6-42A0-BDD1-92A8BE0A3934}" srcId="{EDEF2339-AABC-49EB-85C6-3B43DA63711C}" destId="{E1603309-F087-4B00-BA03-A8DC8C55AA1D}" srcOrd="0" destOrd="0" parTransId="{A14CC03A-F92C-4775-BB06-779A93769A31}" sibTransId="{C45AD647-D9C3-474B-986F-ACE99F04B931}"/>
    <dgm:cxn modelId="{6744B92F-F7A4-451D-92F7-04A654187994}" type="presOf" srcId="{EDEF2339-AABC-49EB-85C6-3B43DA63711C}" destId="{C898D22E-967B-4408-9395-473447D04669}" srcOrd="0" destOrd="0" presId="urn:microsoft.com/office/officeart/2005/8/layout/default"/>
    <dgm:cxn modelId="{9D38AE47-DC50-44E5-940C-43DDFAE22F43}" type="presOf" srcId="{FFDD5EDA-3757-4BCE-A696-D99A95CE598C}" destId="{5AC8185E-9D1D-44A6-ADD9-85B333F49CC2}" srcOrd="0" destOrd="0" presId="urn:microsoft.com/office/officeart/2005/8/layout/default"/>
    <dgm:cxn modelId="{0918134D-D45E-4A8B-8E4B-5E15AF276464}" srcId="{EDEF2339-AABC-49EB-85C6-3B43DA63711C}" destId="{FE706349-0042-43F9-BA47-D8C635BE6E4E}" srcOrd="5" destOrd="0" parTransId="{BEC07FCD-3C2D-46A8-BB89-BA7B5D7FC314}" sibTransId="{A87CB4F8-A75F-4D84-B2EA-07A49D72E0A6}"/>
    <dgm:cxn modelId="{C0635159-B369-49D5-BFC4-76F329D0F951}" type="presOf" srcId="{0CDFF2CD-7811-4172-B68D-17D0952D0AFA}" destId="{59671757-AC11-4897-9886-E01F0B087510}" srcOrd="0" destOrd="0" presId="urn:microsoft.com/office/officeart/2005/8/layout/default"/>
    <dgm:cxn modelId="{7670A77D-A03B-42F3-9B1D-92AD13FBD4D6}" type="presOf" srcId="{FE706349-0042-43F9-BA47-D8C635BE6E4E}" destId="{873FFC4D-476F-411C-A61F-CF6C7738CDB3}" srcOrd="0" destOrd="0" presId="urn:microsoft.com/office/officeart/2005/8/layout/default"/>
    <dgm:cxn modelId="{C6C35881-B9A2-430B-8DAA-253CD9E0D3EB}" type="presOf" srcId="{E1603309-F087-4B00-BA03-A8DC8C55AA1D}" destId="{0654FEA8-37C4-4393-9970-D0244B9660BB}" srcOrd="0" destOrd="0" presId="urn:microsoft.com/office/officeart/2005/8/layout/default"/>
    <dgm:cxn modelId="{D4F205C9-F19C-4745-9081-B84C4351E6D6}" srcId="{EDEF2339-AABC-49EB-85C6-3B43DA63711C}" destId="{FFDD5EDA-3757-4BCE-A696-D99A95CE598C}" srcOrd="2" destOrd="0" parTransId="{438EDF0A-EAD4-4574-92EF-517E11DA158D}" sibTransId="{0DDF8168-701C-49BF-8D7C-7432432236E4}"/>
    <dgm:cxn modelId="{90BB64D6-6DAE-48AD-9FF8-5B889592D10F}" srcId="{EDEF2339-AABC-49EB-85C6-3B43DA63711C}" destId="{0CDFF2CD-7811-4172-B68D-17D0952D0AFA}" srcOrd="6" destOrd="0" parTransId="{B3AB8C43-A2AC-41E9-A57B-87205CB799E2}" sibTransId="{DF685AC9-A2F3-4D4B-B518-F3873F27C30E}"/>
    <dgm:cxn modelId="{342C4ADD-07BC-4622-AEEF-72F19A242802}" srcId="{EDEF2339-AABC-49EB-85C6-3B43DA63711C}" destId="{365DD2CB-51B9-469A-A35C-45FF583853BC}" srcOrd="4" destOrd="0" parTransId="{2D73EE46-AA81-47A1-BC3B-26779D592380}" sibTransId="{5B25C61C-492A-4CB1-8733-2407259567ED}"/>
    <dgm:cxn modelId="{2B8E3DE1-E09F-4C59-AC9D-08E74A93C22D}" type="presOf" srcId="{365DD2CB-51B9-469A-A35C-45FF583853BC}" destId="{18B4989B-D47C-4C5C-84C9-ABCCF8CDFE4E}" srcOrd="0" destOrd="0" presId="urn:microsoft.com/office/officeart/2005/8/layout/default"/>
    <dgm:cxn modelId="{99A257E5-51C6-4D2B-B8CF-F02245F7DCFB}" srcId="{EDEF2339-AABC-49EB-85C6-3B43DA63711C}" destId="{9C5EDC57-46A0-4D7C-8DBC-BFD52215B43F}" srcOrd="1" destOrd="0" parTransId="{C8F99889-024C-4861-A94F-15FD355A8EBD}" sibTransId="{B92337C6-4F7F-4DBB-BB4D-3155DE79EE42}"/>
    <dgm:cxn modelId="{CEDDC7F4-8C64-426D-A1B1-0F19F8C15869}" type="presOf" srcId="{B2D43B3A-B7AB-4B66-9E11-D7A5232B8702}" destId="{E484B4E1-D203-4E09-B1B7-28DAE010E358}" srcOrd="0" destOrd="0" presId="urn:microsoft.com/office/officeart/2005/8/layout/default"/>
    <dgm:cxn modelId="{82A3E7E9-864F-4A3F-855A-EC58E5D9834B}" type="presParOf" srcId="{C898D22E-967B-4408-9395-473447D04669}" destId="{0654FEA8-37C4-4393-9970-D0244B9660BB}" srcOrd="0" destOrd="0" presId="urn:microsoft.com/office/officeart/2005/8/layout/default"/>
    <dgm:cxn modelId="{990F0ADC-B540-4AF5-880A-0D326444752B}" type="presParOf" srcId="{C898D22E-967B-4408-9395-473447D04669}" destId="{CBF6943C-C60A-4CDD-BCFC-C0EFA7EE526C}" srcOrd="1" destOrd="0" presId="urn:microsoft.com/office/officeart/2005/8/layout/default"/>
    <dgm:cxn modelId="{C2E93CBD-9F12-44D1-80A0-0B67D381C1FC}" type="presParOf" srcId="{C898D22E-967B-4408-9395-473447D04669}" destId="{86CD068C-AEB5-4E44-8B43-AAFCB6F215CC}" srcOrd="2" destOrd="0" presId="urn:microsoft.com/office/officeart/2005/8/layout/default"/>
    <dgm:cxn modelId="{7DB85BF7-C87D-4E6F-AF51-8FB14C654783}" type="presParOf" srcId="{C898D22E-967B-4408-9395-473447D04669}" destId="{FFFE601F-C0C4-4C30-9E44-7B8D00760A90}" srcOrd="3" destOrd="0" presId="urn:microsoft.com/office/officeart/2005/8/layout/default"/>
    <dgm:cxn modelId="{63037A3E-E97D-4A88-951E-9997687708FF}" type="presParOf" srcId="{C898D22E-967B-4408-9395-473447D04669}" destId="{5AC8185E-9D1D-44A6-ADD9-85B333F49CC2}" srcOrd="4" destOrd="0" presId="urn:microsoft.com/office/officeart/2005/8/layout/default"/>
    <dgm:cxn modelId="{5533952B-2C5B-419B-B4C9-BC1216CAFFDE}" type="presParOf" srcId="{C898D22E-967B-4408-9395-473447D04669}" destId="{CEAB8B9F-14C8-4DDC-BBD0-524744647CA5}" srcOrd="5" destOrd="0" presId="urn:microsoft.com/office/officeart/2005/8/layout/default"/>
    <dgm:cxn modelId="{A1E12EA1-0AA9-4FB4-9D7C-74E746B43327}" type="presParOf" srcId="{C898D22E-967B-4408-9395-473447D04669}" destId="{E484B4E1-D203-4E09-B1B7-28DAE010E358}" srcOrd="6" destOrd="0" presId="urn:microsoft.com/office/officeart/2005/8/layout/default"/>
    <dgm:cxn modelId="{652E8B82-47B6-4A15-BA19-253C7C40BB7A}" type="presParOf" srcId="{C898D22E-967B-4408-9395-473447D04669}" destId="{70F01440-8083-42CF-8452-1AAA0113A26B}" srcOrd="7" destOrd="0" presId="urn:microsoft.com/office/officeart/2005/8/layout/default"/>
    <dgm:cxn modelId="{CCC24EBB-3700-4508-BF9C-56916509094D}" type="presParOf" srcId="{C898D22E-967B-4408-9395-473447D04669}" destId="{18B4989B-D47C-4C5C-84C9-ABCCF8CDFE4E}" srcOrd="8" destOrd="0" presId="urn:microsoft.com/office/officeart/2005/8/layout/default"/>
    <dgm:cxn modelId="{EB0565B6-1B94-4375-9984-2EEB82BF0F2D}" type="presParOf" srcId="{C898D22E-967B-4408-9395-473447D04669}" destId="{CCEDE653-9140-47E6-B9DF-53865C59EC4F}" srcOrd="9" destOrd="0" presId="urn:microsoft.com/office/officeart/2005/8/layout/default"/>
    <dgm:cxn modelId="{625F16D4-69D0-472C-9C57-91829422097E}" type="presParOf" srcId="{C898D22E-967B-4408-9395-473447D04669}" destId="{873FFC4D-476F-411C-A61F-CF6C7738CDB3}" srcOrd="10" destOrd="0" presId="urn:microsoft.com/office/officeart/2005/8/layout/default"/>
    <dgm:cxn modelId="{727CCC05-A459-407D-96F8-562BC54A4A7A}" type="presParOf" srcId="{C898D22E-967B-4408-9395-473447D04669}" destId="{E2A9EA99-BC93-4801-8988-26C4780FF55C}" srcOrd="11" destOrd="0" presId="urn:microsoft.com/office/officeart/2005/8/layout/default"/>
    <dgm:cxn modelId="{57D7493B-D13E-46B4-B14F-1D356E6A6ABC}" type="presParOf" srcId="{C898D22E-967B-4408-9395-473447D04669}" destId="{59671757-AC11-4897-9886-E01F0B087510}"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74F064D-D26C-4672-9059-CC32CD53820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CA"/>
        </a:p>
      </dgm:t>
    </dgm:pt>
    <dgm:pt modelId="{5E316938-8A0F-4D86-A21E-CC2BFCF4C0D9}">
      <dgm:prSet phldrT="[Text]"/>
      <dgm:spPr/>
      <dgm:t>
        <a:bodyPr/>
        <a:lstStyle/>
        <a:p>
          <a:r>
            <a:rPr lang="en-US" dirty="0"/>
            <a:t>What is “the System”?</a:t>
          </a:r>
          <a:endParaRPr lang="en-CA" dirty="0"/>
        </a:p>
      </dgm:t>
    </dgm:pt>
    <dgm:pt modelId="{3B0D53A0-8C68-41A5-BD82-07025443365C}" type="parTrans" cxnId="{722B00DF-B0FD-401E-A70F-ADABDFDBD283}">
      <dgm:prSet/>
      <dgm:spPr/>
      <dgm:t>
        <a:bodyPr/>
        <a:lstStyle/>
        <a:p>
          <a:endParaRPr lang="en-CA"/>
        </a:p>
      </dgm:t>
    </dgm:pt>
    <dgm:pt modelId="{CC46C787-6AAB-4A38-B064-C8FFA98AD61D}" type="sibTrans" cxnId="{722B00DF-B0FD-401E-A70F-ADABDFDBD283}">
      <dgm:prSet/>
      <dgm:spPr/>
      <dgm:t>
        <a:bodyPr/>
        <a:lstStyle/>
        <a:p>
          <a:endParaRPr lang="en-CA"/>
        </a:p>
      </dgm:t>
    </dgm:pt>
    <dgm:pt modelId="{B2E5045D-A52B-4BEB-89FB-92FE257FF3A8}">
      <dgm:prSet/>
      <dgm:spPr/>
      <dgm:t>
        <a:bodyPr/>
        <a:lstStyle/>
        <a:p>
          <a:r>
            <a:rPr lang="en-US"/>
            <a:t>Who is responsible for “the System”?</a:t>
          </a:r>
          <a:endParaRPr lang="en-US" dirty="0"/>
        </a:p>
      </dgm:t>
    </dgm:pt>
    <dgm:pt modelId="{F15765C0-DE62-4428-82A5-6AFE145E8026}" type="parTrans" cxnId="{E9033A88-F568-4D07-BBC9-30ABF44731A9}">
      <dgm:prSet/>
      <dgm:spPr/>
      <dgm:t>
        <a:bodyPr/>
        <a:lstStyle/>
        <a:p>
          <a:endParaRPr lang="en-CA"/>
        </a:p>
      </dgm:t>
    </dgm:pt>
    <dgm:pt modelId="{E76A9999-46EB-495D-9F73-3FC7DE87537F}" type="sibTrans" cxnId="{E9033A88-F568-4D07-BBC9-30ABF44731A9}">
      <dgm:prSet/>
      <dgm:spPr/>
      <dgm:t>
        <a:bodyPr/>
        <a:lstStyle/>
        <a:p>
          <a:endParaRPr lang="en-CA"/>
        </a:p>
      </dgm:t>
    </dgm:pt>
    <dgm:pt modelId="{B402AF2C-2881-4FA5-91E2-853186676BEC}">
      <dgm:prSet/>
      <dgm:spPr/>
      <dgm:t>
        <a:bodyPr/>
        <a:lstStyle/>
        <a:p>
          <a:r>
            <a:rPr lang="en-US" dirty="0"/>
            <a:t>Where/How should “the System” be accessed?</a:t>
          </a:r>
        </a:p>
      </dgm:t>
    </dgm:pt>
    <dgm:pt modelId="{C7A2A46A-0553-4D26-8C0A-53DA3BAD07EC}" type="parTrans" cxnId="{B21359F0-C4DF-41DE-BB9D-50E047D024BE}">
      <dgm:prSet/>
      <dgm:spPr/>
      <dgm:t>
        <a:bodyPr/>
        <a:lstStyle/>
        <a:p>
          <a:endParaRPr lang="en-CA"/>
        </a:p>
      </dgm:t>
    </dgm:pt>
    <dgm:pt modelId="{299FF4E6-32C5-4507-A83B-494E196472FB}" type="sibTrans" cxnId="{B21359F0-C4DF-41DE-BB9D-50E047D024BE}">
      <dgm:prSet/>
      <dgm:spPr/>
      <dgm:t>
        <a:bodyPr/>
        <a:lstStyle/>
        <a:p>
          <a:endParaRPr lang="en-CA"/>
        </a:p>
      </dgm:t>
    </dgm:pt>
    <dgm:pt modelId="{0AAAB389-6789-46C7-86DA-048F15CD45C7}" type="pres">
      <dgm:prSet presAssocID="{374F064D-D26C-4672-9059-CC32CD53820C}" presName="linear" presStyleCnt="0">
        <dgm:presLayoutVars>
          <dgm:animLvl val="lvl"/>
          <dgm:resizeHandles val="exact"/>
        </dgm:presLayoutVars>
      </dgm:prSet>
      <dgm:spPr/>
    </dgm:pt>
    <dgm:pt modelId="{B8914F11-FF86-4D6B-A78D-EFDCBCFC6CC9}" type="pres">
      <dgm:prSet presAssocID="{5E316938-8A0F-4D86-A21E-CC2BFCF4C0D9}" presName="parentText" presStyleLbl="node1" presStyleIdx="0" presStyleCnt="3">
        <dgm:presLayoutVars>
          <dgm:chMax val="0"/>
          <dgm:bulletEnabled val="1"/>
        </dgm:presLayoutVars>
      </dgm:prSet>
      <dgm:spPr/>
    </dgm:pt>
    <dgm:pt modelId="{3D18DD9C-B181-4C62-90A6-5634D32AA716}" type="pres">
      <dgm:prSet presAssocID="{CC46C787-6AAB-4A38-B064-C8FFA98AD61D}" presName="spacer" presStyleCnt="0"/>
      <dgm:spPr/>
    </dgm:pt>
    <dgm:pt modelId="{8F15BCCE-94F1-4ACC-B99A-03C53694762C}" type="pres">
      <dgm:prSet presAssocID="{B2E5045D-A52B-4BEB-89FB-92FE257FF3A8}" presName="parentText" presStyleLbl="node1" presStyleIdx="1" presStyleCnt="3">
        <dgm:presLayoutVars>
          <dgm:chMax val="0"/>
          <dgm:bulletEnabled val="1"/>
        </dgm:presLayoutVars>
      </dgm:prSet>
      <dgm:spPr/>
    </dgm:pt>
    <dgm:pt modelId="{2B3FDE62-C76C-4656-B200-9DA505637D79}" type="pres">
      <dgm:prSet presAssocID="{E76A9999-46EB-495D-9F73-3FC7DE87537F}" presName="spacer" presStyleCnt="0"/>
      <dgm:spPr/>
    </dgm:pt>
    <dgm:pt modelId="{E77E07EC-ECA7-4221-8D56-9B868D968042}" type="pres">
      <dgm:prSet presAssocID="{B402AF2C-2881-4FA5-91E2-853186676BEC}" presName="parentText" presStyleLbl="node1" presStyleIdx="2" presStyleCnt="3">
        <dgm:presLayoutVars>
          <dgm:chMax val="0"/>
          <dgm:bulletEnabled val="1"/>
        </dgm:presLayoutVars>
      </dgm:prSet>
      <dgm:spPr/>
    </dgm:pt>
  </dgm:ptLst>
  <dgm:cxnLst>
    <dgm:cxn modelId="{33388105-8F31-4B9A-A03F-9D26D802C6EB}" type="presOf" srcId="{374F064D-D26C-4672-9059-CC32CD53820C}" destId="{0AAAB389-6789-46C7-86DA-048F15CD45C7}" srcOrd="0" destOrd="0" presId="urn:microsoft.com/office/officeart/2005/8/layout/vList2"/>
    <dgm:cxn modelId="{9095180C-0615-4CAD-BDE4-6CB9D0398964}" type="presOf" srcId="{B402AF2C-2881-4FA5-91E2-853186676BEC}" destId="{E77E07EC-ECA7-4221-8D56-9B868D968042}" srcOrd="0" destOrd="0" presId="urn:microsoft.com/office/officeart/2005/8/layout/vList2"/>
    <dgm:cxn modelId="{E9033A88-F568-4D07-BBC9-30ABF44731A9}" srcId="{374F064D-D26C-4672-9059-CC32CD53820C}" destId="{B2E5045D-A52B-4BEB-89FB-92FE257FF3A8}" srcOrd="1" destOrd="0" parTransId="{F15765C0-DE62-4428-82A5-6AFE145E8026}" sibTransId="{E76A9999-46EB-495D-9F73-3FC7DE87537F}"/>
    <dgm:cxn modelId="{BE73989D-0466-457F-AC90-F4BEAF6594D7}" type="presOf" srcId="{5E316938-8A0F-4D86-A21E-CC2BFCF4C0D9}" destId="{B8914F11-FF86-4D6B-A78D-EFDCBCFC6CC9}" srcOrd="0" destOrd="0" presId="urn:microsoft.com/office/officeart/2005/8/layout/vList2"/>
    <dgm:cxn modelId="{722B00DF-B0FD-401E-A70F-ADABDFDBD283}" srcId="{374F064D-D26C-4672-9059-CC32CD53820C}" destId="{5E316938-8A0F-4D86-A21E-CC2BFCF4C0D9}" srcOrd="0" destOrd="0" parTransId="{3B0D53A0-8C68-41A5-BD82-07025443365C}" sibTransId="{CC46C787-6AAB-4A38-B064-C8FFA98AD61D}"/>
    <dgm:cxn modelId="{B21359F0-C4DF-41DE-BB9D-50E047D024BE}" srcId="{374F064D-D26C-4672-9059-CC32CD53820C}" destId="{B402AF2C-2881-4FA5-91E2-853186676BEC}" srcOrd="2" destOrd="0" parTransId="{C7A2A46A-0553-4D26-8C0A-53DA3BAD07EC}" sibTransId="{299FF4E6-32C5-4507-A83B-494E196472FB}"/>
    <dgm:cxn modelId="{E78600FC-6F20-447E-934F-858D9B101817}" type="presOf" srcId="{B2E5045D-A52B-4BEB-89FB-92FE257FF3A8}" destId="{8F15BCCE-94F1-4ACC-B99A-03C53694762C}" srcOrd="0" destOrd="0" presId="urn:microsoft.com/office/officeart/2005/8/layout/vList2"/>
    <dgm:cxn modelId="{3925358B-B61F-4E3E-A5B7-B052282A42AF}" type="presParOf" srcId="{0AAAB389-6789-46C7-86DA-048F15CD45C7}" destId="{B8914F11-FF86-4D6B-A78D-EFDCBCFC6CC9}" srcOrd="0" destOrd="0" presId="urn:microsoft.com/office/officeart/2005/8/layout/vList2"/>
    <dgm:cxn modelId="{183A2218-1132-4568-BC32-DAFEC791F6DD}" type="presParOf" srcId="{0AAAB389-6789-46C7-86DA-048F15CD45C7}" destId="{3D18DD9C-B181-4C62-90A6-5634D32AA716}" srcOrd="1" destOrd="0" presId="urn:microsoft.com/office/officeart/2005/8/layout/vList2"/>
    <dgm:cxn modelId="{594DDC05-0BA8-418F-8586-AFD0B2ACC426}" type="presParOf" srcId="{0AAAB389-6789-46C7-86DA-048F15CD45C7}" destId="{8F15BCCE-94F1-4ACC-B99A-03C53694762C}" srcOrd="2" destOrd="0" presId="urn:microsoft.com/office/officeart/2005/8/layout/vList2"/>
    <dgm:cxn modelId="{9C5CE881-52D6-41C4-99C3-0F4BD92D5105}" type="presParOf" srcId="{0AAAB389-6789-46C7-86DA-048F15CD45C7}" destId="{2B3FDE62-C76C-4656-B200-9DA505637D79}" srcOrd="3" destOrd="0" presId="urn:microsoft.com/office/officeart/2005/8/layout/vList2"/>
    <dgm:cxn modelId="{A37746A0-346B-437D-9F69-0101614FFD01}" type="presParOf" srcId="{0AAAB389-6789-46C7-86DA-048F15CD45C7}" destId="{E77E07EC-ECA7-4221-8D56-9B868D968042}"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2FE857-092F-4ABD-AB6B-213078D485AE}">
      <dsp:nvSpPr>
        <dsp:cNvPr id="0" name=""/>
        <dsp:cNvSpPr/>
      </dsp:nvSpPr>
      <dsp:spPr>
        <a:xfrm>
          <a:off x="-5750089" y="-880113"/>
          <a:ext cx="6845768" cy="6845768"/>
        </a:xfrm>
        <a:prstGeom prst="blockArc">
          <a:avLst>
            <a:gd name="adj1" fmla="val 18900000"/>
            <a:gd name="adj2" fmla="val 2700000"/>
            <a:gd name="adj3" fmla="val 316"/>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8CCC1E8-EE96-43D1-9697-3F15ECC8E73B}">
      <dsp:nvSpPr>
        <dsp:cNvPr id="0" name=""/>
        <dsp:cNvSpPr/>
      </dsp:nvSpPr>
      <dsp:spPr>
        <a:xfrm>
          <a:off x="478934" y="317744"/>
          <a:ext cx="6586110" cy="63589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4743" tIns="83820" rIns="83820" bIns="83820" numCol="1" spcCol="1270" anchor="ctr" anchorCtr="0">
          <a:noAutofit/>
        </a:bodyPr>
        <a:lstStyle/>
        <a:p>
          <a:pPr marL="0" lvl="0" indent="0" algn="l" defTabSz="1466850">
            <a:lnSpc>
              <a:spcPct val="90000"/>
            </a:lnSpc>
            <a:spcBef>
              <a:spcPct val="0"/>
            </a:spcBef>
            <a:spcAft>
              <a:spcPct val="35000"/>
            </a:spcAft>
            <a:buNone/>
          </a:pPr>
          <a:r>
            <a:rPr lang="en-US" sz="3300" kern="1200" dirty="0"/>
            <a:t>Introduction</a:t>
          </a:r>
          <a:endParaRPr lang="en-CA" sz="3300" kern="1200" dirty="0"/>
        </a:p>
      </dsp:txBody>
      <dsp:txXfrm>
        <a:off x="478934" y="317744"/>
        <a:ext cx="6586110" cy="635896"/>
      </dsp:txXfrm>
    </dsp:sp>
    <dsp:sp modelId="{6D9C572B-0770-45EC-9713-73387A1F7257}">
      <dsp:nvSpPr>
        <dsp:cNvPr id="0" name=""/>
        <dsp:cNvSpPr/>
      </dsp:nvSpPr>
      <dsp:spPr>
        <a:xfrm>
          <a:off x="81499" y="238257"/>
          <a:ext cx="794870" cy="79487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8280116-B320-42FC-A2FC-2B379B405ACE}">
      <dsp:nvSpPr>
        <dsp:cNvPr id="0" name=""/>
        <dsp:cNvSpPr/>
      </dsp:nvSpPr>
      <dsp:spPr>
        <a:xfrm>
          <a:off x="934599" y="1271283"/>
          <a:ext cx="6130445" cy="63589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4743" tIns="83820" rIns="83820" bIns="83820" numCol="1" spcCol="1270" anchor="ctr" anchorCtr="0">
          <a:noAutofit/>
        </a:bodyPr>
        <a:lstStyle/>
        <a:p>
          <a:pPr marL="0" lvl="0" indent="0" algn="l" defTabSz="1466850">
            <a:lnSpc>
              <a:spcPct val="90000"/>
            </a:lnSpc>
            <a:spcBef>
              <a:spcPct val="0"/>
            </a:spcBef>
            <a:spcAft>
              <a:spcPct val="35000"/>
            </a:spcAft>
            <a:buNone/>
          </a:pPr>
          <a:r>
            <a:rPr lang="en-CA" sz="3300" kern="1200" dirty="0"/>
            <a:t>Methods</a:t>
          </a:r>
        </a:p>
      </dsp:txBody>
      <dsp:txXfrm>
        <a:off x="934599" y="1271283"/>
        <a:ext cx="6130445" cy="635896"/>
      </dsp:txXfrm>
    </dsp:sp>
    <dsp:sp modelId="{9CF774E4-8340-4D65-89B8-FD2FFC2C1FA4}">
      <dsp:nvSpPr>
        <dsp:cNvPr id="0" name=""/>
        <dsp:cNvSpPr/>
      </dsp:nvSpPr>
      <dsp:spPr>
        <a:xfrm>
          <a:off x="537164" y="1191796"/>
          <a:ext cx="794870" cy="79487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E166200-6A19-43FF-B988-A62602F629A6}">
      <dsp:nvSpPr>
        <dsp:cNvPr id="0" name=""/>
        <dsp:cNvSpPr/>
      </dsp:nvSpPr>
      <dsp:spPr>
        <a:xfrm>
          <a:off x="1074451" y="2224822"/>
          <a:ext cx="5990593" cy="63589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4743" tIns="83820" rIns="83820" bIns="83820" numCol="1" spcCol="1270" anchor="ctr" anchorCtr="0">
          <a:noAutofit/>
        </a:bodyPr>
        <a:lstStyle/>
        <a:p>
          <a:pPr marL="0" lvl="0" indent="0" algn="l" defTabSz="1466850">
            <a:lnSpc>
              <a:spcPct val="90000"/>
            </a:lnSpc>
            <a:spcBef>
              <a:spcPct val="0"/>
            </a:spcBef>
            <a:spcAft>
              <a:spcPct val="35000"/>
            </a:spcAft>
            <a:buNone/>
          </a:pPr>
          <a:r>
            <a:rPr lang="en-CA" sz="3300" kern="1200" dirty="0"/>
            <a:t>Results &amp; Discussion</a:t>
          </a:r>
        </a:p>
      </dsp:txBody>
      <dsp:txXfrm>
        <a:off x="1074451" y="2224822"/>
        <a:ext cx="5990593" cy="635896"/>
      </dsp:txXfrm>
    </dsp:sp>
    <dsp:sp modelId="{3857296C-464D-447A-BA35-7E6F1F5BA1DC}">
      <dsp:nvSpPr>
        <dsp:cNvPr id="0" name=""/>
        <dsp:cNvSpPr/>
      </dsp:nvSpPr>
      <dsp:spPr>
        <a:xfrm>
          <a:off x="677016" y="2145335"/>
          <a:ext cx="794870" cy="79487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85803CD-77B2-464C-BEBF-8147EDCB5989}">
      <dsp:nvSpPr>
        <dsp:cNvPr id="0" name=""/>
        <dsp:cNvSpPr/>
      </dsp:nvSpPr>
      <dsp:spPr>
        <a:xfrm>
          <a:off x="934599" y="3178362"/>
          <a:ext cx="6130445" cy="63589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4743" tIns="83820" rIns="83820" bIns="83820" numCol="1" spcCol="1270" anchor="ctr" anchorCtr="0">
          <a:noAutofit/>
        </a:bodyPr>
        <a:lstStyle/>
        <a:p>
          <a:pPr marL="0" lvl="0" indent="0" algn="l" defTabSz="1466850" rtl="0">
            <a:lnSpc>
              <a:spcPct val="90000"/>
            </a:lnSpc>
            <a:spcBef>
              <a:spcPct val="0"/>
            </a:spcBef>
            <a:spcAft>
              <a:spcPct val="35000"/>
            </a:spcAft>
            <a:buNone/>
          </a:pPr>
          <a:r>
            <a:rPr lang="en-CA" sz="3300" kern="1200">
              <a:solidFill>
                <a:schemeClr val="bg2"/>
              </a:solidFill>
              <a:latin typeface="Calibri"/>
              <a:cs typeface="Calibri"/>
            </a:rPr>
            <a:t>Conclusion</a:t>
          </a:r>
          <a:endParaRPr lang="en-CA" sz="3300" kern="1200" dirty="0">
            <a:solidFill>
              <a:schemeClr val="bg2"/>
            </a:solidFill>
            <a:latin typeface="Calibri Light"/>
            <a:cs typeface="Calibri Light"/>
          </a:endParaRPr>
        </a:p>
      </dsp:txBody>
      <dsp:txXfrm>
        <a:off x="934599" y="3178362"/>
        <a:ext cx="6130445" cy="635896"/>
      </dsp:txXfrm>
    </dsp:sp>
    <dsp:sp modelId="{B5868DEE-0109-4BE1-8DEE-7230C75EFBD7}">
      <dsp:nvSpPr>
        <dsp:cNvPr id="0" name=""/>
        <dsp:cNvSpPr/>
      </dsp:nvSpPr>
      <dsp:spPr>
        <a:xfrm>
          <a:off x="537164" y="3098875"/>
          <a:ext cx="794870" cy="79487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3BF35C9-452A-45BE-B80F-E2D842F32E59}">
      <dsp:nvSpPr>
        <dsp:cNvPr id="0" name=""/>
        <dsp:cNvSpPr/>
      </dsp:nvSpPr>
      <dsp:spPr>
        <a:xfrm>
          <a:off x="478934" y="4131901"/>
          <a:ext cx="6586110" cy="63589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4743" tIns="83820" rIns="83820" bIns="83820" numCol="1" spcCol="1270" anchor="ctr" anchorCtr="0">
          <a:noAutofit/>
        </a:bodyPr>
        <a:lstStyle/>
        <a:p>
          <a:pPr marL="0" lvl="0" indent="0" algn="l" defTabSz="1466850" rtl="0">
            <a:lnSpc>
              <a:spcPct val="90000"/>
            </a:lnSpc>
            <a:spcBef>
              <a:spcPct val="0"/>
            </a:spcBef>
            <a:spcAft>
              <a:spcPct val="35000"/>
            </a:spcAft>
            <a:buNone/>
          </a:pPr>
          <a:r>
            <a:rPr lang="en-CA" sz="3300" kern="1200" dirty="0">
              <a:latin typeface="Calibri Light" panose="020F0302020204030204"/>
            </a:rPr>
            <a:t> </a:t>
          </a:r>
          <a:r>
            <a:rPr lang="en-CA" sz="3300" b="1" kern="1200" dirty="0">
              <a:latin typeface="Calibri Light" panose="020F0302020204030204"/>
            </a:rPr>
            <a:t>Acknowledgements</a:t>
          </a:r>
          <a:endParaRPr lang="en-US" sz="3300" b="1" kern="1200" dirty="0"/>
        </a:p>
      </dsp:txBody>
      <dsp:txXfrm>
        <a:off x="478934" y="4131901"/>
        <a:ext cx="6586110" cy="635896"/>
      </dsp:txXfrm>
    </dsp:sp>
    <dsp:sp modelId="{826A3F95-1DBE-4697-A529-07DA98D599D4}">
      <dsp:nvSpPr>
        <dsp:cNvPr id="0" name=""/>
        <dsp:cNvSpPr/>
      </dsp:nvSpPr>
      <dsp:spPr>
        <a:xfrm>
          <a:off x="81499" y="4052414"/>
          <a:ext cx="794870" cy="79487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7D0F43-6B78-47AF-9251-66A808D3B47D}">
      <dsp:nvSpPr>
        <dsp:cNvPr id="0" name=""/>
        <dsp:cNvSpPr/>
      </dsp:nvSpPr>
      <dsp:spPr>
        <a:xfrm rot="16200000">
          <a:off x="-1318247" y="2301647"/>
          <a:ext cx="3410495" cy="7214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636280" bIns="0" numCol="1" spcCol="1270" anchor="t" anchorCtr="0">
          <a:noAutofit/>
        </a:bodyPr>
        <a:lstStyle/>
        <a:p>
          <a:pPr marL="0" lvl="0" indent="0" algn="r" defTabSz="2266950">
            <a:lnSpc>
              <a:spcPct val="90000"/>
            </a:lnSpc>
            <a:spcBef>
              <a:spcPct val="0"/>
            </a:spcBef>
            <a:spcAft>
              <a:spcPct val="35000"/>
            </a:spcAft>
            <a:buNone/>
          </a:pPr>
          <a:r>
            <a:rPr lang="en-US" sz="5100" kern="1200" dirty="0"/>
            <a:t>Inclusion</a:t>
          </a:r>
          <a:endParaRPr lang="en-CA" sz="5100" kern="1200" dirty="0"/>
        </a:p>
      </dsp:txBody>
      <dsp:txXfrm>
        <a:off x="-1318247" y="2301647"/>
        <a:ext cx="3410495" cy="721450"/>
      </dsp:txXfrm>
    </dsp:sp>
    <dsp:sp modelId="{D2D3CD5A-D06F-4737-AF0B-7C207523EB64}">
      <dsp:nvSpPr>
        <dsp:cNvPr id="0" name=""/>
        <dsp:cNvSpPr/>
      </dsp:nvSpPr>
      <dsp:spPr>
        <a:xfrm>
          <a:off x="747725" y="957124"/>
          <a:ext cx="4223267" cy="341049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636280" rIns="192024" bIns="192024" numCol="1" spcCol="1270" anchor="t" anchorCtr="0">
          <a:noAutofit/>
        </a:bodyPr>
        <a:lstStyle/>
        <a:p>
          <a:pPr marL="228600" lvl="1" indent="-228600" algn="l" defTabSz="933450">
            <a:lnSpc>
              <a:spcPct val="90000"/>
            </a:lnSpc>
            <a:spcBef>
              <a:spcPct val="0"/>
            </a:spcBef>
            <a:spcAft>
              <a:spcPct val="15000"/>
            </a:spcAft>
            <a:buChar char="•"/>
          </a:pPr>
          <a:r>
            <a:rPr lang="en-CA" sz="2100" b="0" i="0" u="none" kern="1200" dirty="0"/>
            <a:t>English or French</a:t>
          </a:r>
          <a:endParaRPr lang="en-CA" sz="2100" kern="1200" dirty="0"/>
        </a:p>
        <a:p>
          <a:pPr marL="228600" lvl="1" indent="-228600" algn="l" defTabSz="933450">
            <a:lnSpc>
              <a:spcPct val="90000"/>
            </a:lnSpc>
            <a:spcBef>
              <a:spcPct val="0"/>
            </a:spcBef>
            <a:spcAft>
              <a:spcPct val="15000"/>
            </a:spcAft>
            <a:buChar char="•"/>
          </a:pPr>
          <a:r>
            <a:rPr lang="en-US" sz="2100" b="0" i="0" u="none" kern="1200" dirty="0"/>
            <a:t>Based in and about Canada</a:t>
          </a:r>
          <a:endParaRPr lang="en-CA" sz="2100" kern="1200" dirty="0"/>
        </a:p>
        <a:p>
          <a:pPr marL="228600" lvl="1" indent="-228600" algn="l" defTabSz="933450">
            <a:lnSpc>
              <a:spcPct val="90000"/>
            </a:lnSpc>
            <a:spcBef>
              <a:spcPct val="0"/>
            </a:spcBef>
            <a:spcAft>
              <a:spcPct val="15000"/>
            </a:spcAft>
            <a:buChar char="•"/>
          </a:pPr>
          <a:r>
            <a:rPr lang="en-US" sz="2100" b="0" i="0" u="none" kern="1200" dirty="0"/>
            <a:t>Barriers in gaining access to AAC technology for everyday use</a:t>
          </a:r>
          <a:endParaRPr lang="en-CA" sz="2100" kern="1200" dirty="0"/>
        </a:p>
        <a:p>
          <a:pPr marL="228600" lvl="1" indent="-228600" algn="l" defTabSz="933450">
            <a:lnSpc>
              <a:spcPct val="90000"/>
            </a:lnSpc>
            <a:spcBef>
              <a:spcPct val="0"/>
            </a:spcBef>
            <a:spcAft>
              <a:spcPct val="15000"/>
            </a:spcAft>
            <a:buChar char="•"/>
          </a:pPr>
          <a:r>
            <a:rPr lang="en-US" sz="2100" b="0" i="0" u="none" kern="1200" dirty="0"/>
            <a:t>Published between 1980-2022</a:t>
          </a:r>
          <a:endParaRPr lang="en-CA" sz="2100" kern="1200" dirty="0"/>
        </a:p>
        <a:p>
          <a:pPr marL="228600" lvl="1" indent="-228600" algn="l" defTabSz="933450">
            <a:lnSpc>
              <a:spcPct val="90000"/>
            </a:lnSpc>
            <a:spcBef>
              <a:spcPct val="0"/>
            </a:spcBef>
            <a:spcAft>
              <a:spcPct val="15000"/>
            </a:spcAft>
            <a:buChar char="•"/>
          </a:pPr>
          <a:r>
            <a:rPr lang="en-CA" sz="2100" b="0" i="0" u="none" kern="1200" dirty="0"/>
            <a:t>Research articles, perspective articles, dissertations, reports*</a:t>
          </a:r>
          <a:endParaRPr lang="en-CA" sz="2100" kern="1200" dirty="0"/>
        </a:p>
      </dsp:txBody>
      <dsp:txXfrm>
        <a:off x="747725" y="957124"/>
        <a:ext cx="4223267" cy="3410495"/>
      </dsp:txXfrm>
    </dsp:sp>
    <dsp:sp modelId="{8894E41F-FC6B-4712-AB76-8863EC2740E9}">
      <dsp:nvSpPr>
        <dsp:cNvPr id="0" name=""/>
        <dsp:cNvSpPr/>
      </dsp:nvSpPr>
      <dsp:spPr>
        <a:xfrm>
          <a:off x="26274" y="4809"/>
          <a:ext cx="1442901" cy="144290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77881C3A-8D2A-4C06-953A-953EFE629D3B}">
      <dsp:nvSpPr>
        <dsp:cNvPr id="0" name=""/>
        <dsp:cNvSpPr/>
      </dsp:nvSpPr>
      <dsp:spPr>
        <a:xfrm rot="16200000">
          <a:off x="4711991" y="2301647"/>
          <a:ext cx="3410495" cy="7214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636280" bIns="0" numCol="1" spcCol="1270" anchor="t" anchorCtr="0">
          <a:noAutofit/>
        </a:bodyPr>
        <a:lstStyle/>
        <a:p>
          <a:pPr marL="0" lvl="0" indent="0" algn="r" defTabSz="2266950">
            <a:lnSpc>
              <a:spcPct val="90000"/>
            </a:lnSpc>
            <a:spcBef>
              <a:spcPct val="0"/>
            </a:spcBef>
            <a:spcAft>
              <a:spcPct val="35000"/>
            </a:spcAft>
            <a:buNone/>
          </a:pPr>
          <a:r>
            <a:rPr lang="en-US" sz="5100" kern="1200" dirty="0"/>
            <a:t>Exclusion</a:t>
          </a:r>
          <a:endParaRPr lang="en-CA" sz="5100" kern="1200" dirty="0"/>
        </a:p>
      </dsp:txBody>
      <dsp:txXfrm>
        <a:off x="4711991" y="2301647"/>
        <a:ext cx="3410495" cy="721450"/>
      </dsp:txXfrm>
    </dsp:sp>
    <dsp:sp modelId="{FEDC44A5-BF12-49A4-9BD7-1A3B0C90E129}">
      <dsp:nvSpPr>
        <dsp:cNvPr id="0" name=""/>
        <dsp:cNvSpPr/>
      </dsp:nvSpPr>
      <dsp:spPr>
        <a:xfrm>
          <a:off x="6777964" y="957124"/>
          <a:ext cx="4223267" cy="3410495"/>
        </a:xfrm>
        <a:prstGeom prst="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636280" rIns="192024" bIns="192024" numCol="1" spcCol="1270" anchor="t" anchorCtr="0">
          <a:noAutofit/>
        </a:bodyPr>
        <a:lstStyle/>
        <a:p>
          <a:pPr marL="228600" lvl="1" indent="-228600" algn="l" defTabSz="933450">
            <a:lnSpc>
              <a:spcPct val="90000"/>
            </a:lnSpc>
            <a:spcBef>
              <a:spcPct val="0"/>
            </a:spcBef>
            <a:spcAft>
              <a:spcPct val="15000"/>
            </a:spcAft>
            <a:buChar char="•"/>
          </a:pPr>
          <a:r>
            <a:rPr lang="en-US" sz="2100" kern="1200" dirty="0">
              <a:effectLst/>
            </a:rPr>
            <a:t>Not Canadian</a:t>
          </a:r>
        </a:p>
        <a:p>
          <a:pPr marL="228600" lvl="1" indent="-228600" algn="l" defTabSz="933450">
            <a:lnSpc>
              <a:spcPct val="90000"/>
            </a:lnSpc>
            <a:spcBef>
              <a:spcPct val="0"/>
            </a:spcBef>
            <a:spcAft>
              <a:spcPct val="15000"/>
            </a:spcAft>
            <a:buChar char="•"/>
          </a:pPr>
          <a:r>
            <a:rPr lang="en-US" sz="2100" kern="1200" dirty="0"/>
            <a:t>About barriers to u</a:t>
          </a:r>
          <a:r>
            <a:rPr lang="en-US" sz="2100" kern="1200" dirty="0">
              <a:effectLst/>
            </a:rPr>
            <a:t>sing the AAC technology</a:t>
          </a:r>
        </a:p>
        <a:p>
          <a:pPr marL="228600" lvl="1" indent="-228600" algn="l" defTabSz="933450">
            <a:lnSpc>
              <a:spcPct val="90000"/>
            </a:lnSpc>
            <a:spcBef>
              <a:spcPct val="0"/>
            </a:spcBef>
            <a:spcAft>
              <a:spcPct val="15000"/>
            </a:spcAft>
            <a:buChar char="•"/>
          </a:pPr>
          <a:r>
            <a:rPr lang="en-US" sz="2100" kern="1200" dirty="0"/>
            <a:t>Barriers a</a:t>
          </a:r>
          <a:r>
            <a:rPr lang="en-US" sz="2100" kern="1200" dirty="0">
              <a:effectLst/>
            </a:rPr>
            <a:t>ccessing AAC in Hospitals exclusively </a:t>
          </a:r>
        </a:p>
        <a:p>
          <a:pPr marL="228600" lvl="1" indent="-228600" algn="l" defTabSz="933450">
            <a:lnSpc>
              <a:spcPct val="90000"/>
            </a:lnSpc>
            <a:spcBef>
              <a:spcPct val="0"/>
            </a:spcBef>
            <a:spcAft>
              <a:spcPct val="15000"/>
            </a:spcAft>
            <a:buChar char="•"/>
          </a:pPr>
          <a:r>
            <a:rPr lang="en-US" sz="2100" kern="1200" dirty="0"/>
            <a:t>Barriers accessing </a:t>
          </a:r>
          <a:r>
            <a:rPr lang="en-US" sz="2100" kern="1200" dirty="0">
              <a:effectLst/>
            </a:rPr>
            <a:t>recreational/ leisure equipment</a:t>
          </a:r>
          <a:endParaRPr lang="en-CA" sz="2100" kern="1200" dirty="0"/>
        </a:p>
        <a:p>
          <a:pPr marL="228600" lvl="1" indent="-228600" algn="l" defTabSz="933450">
            <a:lnSpc>
              <a:spcPct val="90000"/>
            </a:lnSpc>
            <a:spcBef>
              <a:spcPct val="0"/>
            </a:spcBef>
            <a:spcAft>
              <a:spcPct val="15000"/>
            </a:spcAft>
            <a:buChar char="•"/>
          </a:pPr>
          <a:r>
            <a:rPr lang="en-US" sz="2100" kern="1200" dirty="0"/>
            <a:t>Scoping/ Literary reviews*</a:t>
          </a:r>
          <a:endParaRPr lang="en-CA" sz="2100" kern="1200" dirty="0"/>
        </a:p>
      </dsp:txBody>
      <dsp:txXfrm>
        <a:off x="6777964" y="957124"/>
        <a:ext cx="4223267" cy="3410495"/>
      </dsp:txXfrm>
    </dsp:sp>
    <dsp:sp modelId="{E689C545-5366-4771-B1E9-98E5E4CDAA6C}">
      <dsp:nvSpPr>
        <dsp:cNvPr id="0" name=""/>
        <dsp:cNvSpPr/>
      </dsp:nvSpPr>
      <dsp:spPr>
        <a:xfrm>
          <a:off x="6056513" y="4809"/>
          <a:ext cx="1442901" cy="1442901"/>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B0BD76-7ADD-46B5-8E10-B09BDA81F406}">
      <dsp:nvSpPr>
        <dsp:cNvPr id="0" name=""/>
        <dsp:cNvSpPr/>
      </dsp:nvSpPr>
      <dsp:spPr>
        <a:xfrm>
          <a:off x="824462" y="0"/>
          <a:ext cx="9343905" cy="5418667"/>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01424F-E73A-4D16-B17D-E09E572A5285}">
      <dsp:nvSpPr>
        <dsp:cNvPr id="0" name=""/>
        <dsp:cNvSpPr/>
      </dsp:nvSpPr>
      <dsp:spPr>
        <a:xfrm>
          <a:off x="5501" y="1625600"/>
          <a:ext cx="2646223" cy="216746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CRFs uploaded into NVivo</a:t>
          </a:r>
          <a:endParaRPr lang="en-CA" sz="2500" kern="1200" dirty="0"/>
        </a:p>
      </dsp:txBody>
      <dsp:txXfrm>
        <a:off x="111308" y="1731407"/>
        <a:ext cx="2434609" cy="1955852"/>
      </dsp:txXfrm>
    </dsp:sp>
    <dsp:sp modelId="{45C43E49-E8A1-4F66-85FB-0687B26F2999}">
      <dsp:nvSpPr>
        <dsp:cNvPr id="0" name=""/>
        <dsp:cNvSpPr/>
      </dsp:nvSpPr>
      <dsp:spPr>
        <a:xfrm>
          <a:off x="2784036" y="1625600"/>
          <a:ext cx="2646223" cy="216746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Each CRF coded for themes</a:t>
          </a:r>
          <a:endParaRPr lang="en-CA" sz="2500" kern="1200" dirty="0"/>
        </a:p>
      </dsp:txBody>
      <dsp:txXfrm>
        <a:off x="2889843" y="1731407"/>
        <a:ext cx="2434609" cy="1955852"/>
      </dsp:txXfrm>
    </dsp:sp>
    <dsp:sp modelId="{5D02EDD1-BF35-424D-AFFD-4F1B34BF4885}">
      <dsp:nvSpPr>
        <dsp:cNvPr id="0" name=""/>
        <dsp:cNvSpPr/>
      </dsp:nvSpPr>
      <dsp:spPr>
        <a:xfrm>
          <a:off x="5562570" y="1625600"/>
          <a:ext cx="2646223" cy="216746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Code list analyzed for overarching themes</a:t>
          </a:r>
          <a:endParaRPr lang="en-CA" sz="2500" kern="1200" dirty="0"/>
        </a:p>
      </dsp:txBody>
      <dsp:txXfrm>
        <a:off x="5668377" y="1731407"/>
        <a:ext cx="2434609" cy="1955852"/>
      </dsp:txXfrm>
    </dsp:sp>
    <dsp:sp modelId="{39ED7A93-0F9A-4B28-9DD5-6790708D5603}">
      <dsp:nvSpPr>
        <dsp:cNvPr id="0" name=""/>
        <dsp:cNvSpPr/>
      </dsp:nvSpPr>
      <dsp:spPr>
        <a:xfrm>
          <a:off x="8341104" y="1625600"/>
          <a:ext cx="2646223" cy="216746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Codes &amp; themes exported into Excel for quantitative analysis</a:t>
          </a:r>
          <a:endParaRPr lang="en-CA" sz="2500" kern="1200" dirty="0"/>
        </a:p>
      </dsp:txBody>
      <dsp:txXfrm>
        <a:off x="8446911" y="1731407"/>
        <a:ext cx="2434609" cy="195585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54FEA8-37C4-4393-9970-D0244B9660BB}">
      <dsp:nvSpPr>
        <dsp:cNvPr id="0" name=""/>
        <dsp:cNvSpPr/>
      </dsp:nvSpPr>
      <dsp:spPr>
        <a:xfrm>
          <a:off x="3192" y="197685"/>
          <a:ext cx="2532608" cy="151956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Funding</a:t>
          </a:r>
          <a:endParaRPr lang="en-CA" sz="3600" kern="1200" dirty="0"/>
        </a:p>
      </dsp:txBody>
      <dsp:txXfrm>
        <a:off x="3192" y="197685"/>
        <a:ext cx="2532608" cy="1519564"/>
      </dsp:txXfrm>
    </dsp:sp>
    <dsp:sp modelId="{86CD068C-AEB5-4E44-8B43-AAFCB6F215CC}">
      <dsp:nvSpPr>
        <dsp:cNvPr id="0" name=""/>
        <dsp:cNvSpPr/>
      </dsp:nvSpPr>
      <dsp:spPr>
        <a:xfrm>
          <a:off x="2789061" y="197685"/>
          <a:ext cx="2532608" cy="151956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Information</a:t>
          </a:r>
          <a:endParaRPr lang="en-CA" sz="3600" kern="1200" dirty="0"/>
        </a:p>
      </dsp:txBody>
      <dsp:txXfrm>
        <a:off x="2789061" y="197685"/>
        <a:ext cx="2532608" cy="1519564"/>
      </dsp:txXfrm>
    </dsp:sp>
    <dsp:sp modelId="{5AC8185E-9D1D-44A6-ADD9-85B333F49CC2}">
      <dsp:nvSpPr>
        <dsp:cNvPr id="0" name=""/>
        <dsp:cNvSpPr/>
      </dsp:nvSpPr>
      <dsp:spPr>
        <a:xfrm>
          <a:off x="5574930" y="197685"/>
          <a:ext cx="2532608" cy="151956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Eligibility</a:t>
          </a:r>
          <a:endParaRPr lang="en-CA" sz="3600" kern="1200" dirty="0"/>
        </a:p>
      </dsp:txBody>
      <dsp:txXfrm>
        <a:off x="5574930" y="197685"/>
        <a:ext cx="2532608" cy="1519564"/>
      </dsp:txXfrm>
    </dsp:sp>
    <dsp:sp modelId="{E484B4E1-D203-4E09-B1B7-28DAE010E358}">
      <dsp:nvSpPr>
        <dsp:cNvPr id="0" name=""/>
        <dsp:cNvSpPr/>
      </dsp:nvSpPr>
      <dsp:spPr>
        <a:xfrm>
          <a:off x="8360799" y="197685"/>
          <a:ext cx="2532608" cy="151956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Access</a:t>
          </a:r>
          <a:endParaRPr lang="en-CA" sz="3600" kern="1200" dirty="0"/>
        </a:p>
      </dsp:txBody>
      <dsp:txXfrm>
        <a:off x="8360799" y="197685"/>
        <a:ext cx="2532608" cy="1519564"/>
      </dsp:txXfrm>
    </dsp:sp>
    <dsp:sp modelId="{18B4989B-D47C-4C5C-84C9-ABCCF8CDFE4E}">
      <dsp:nvSpPr>
        <dsp:cNvPr id="0" name=""/>
        <dsp:cNvSpPr/>
      </dsp:nvSpPr>
      <dsp:spPr>
        <a:xfrm>
          <a:off x="1396126" y="1970511"/>
          <a:ext cx="2532608" cy="151956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Using the System</a:t>
          </a:r>
          <a:endParaRPr lang="en-CA" sz="3600" kern="1200" dirty="0"/>
        </a:p>
      </dsp:txBody>
      <dsp:txXfrm>
        <a:off x="1396126" y="1970511"/>
        <a:ext cx="2532608" cy="1519564"/>
      </dsp:txXfrm>
    </dsp:sp>
    <dsp:sp modelId="{873FFC4D-476F-411C-A61F-CF6C7738CDB3}">
      <dsp:nvSpPr>
        <dsp:cNvPr id="0" name=""/>
        <dsp:cNvSpPr/>
      </dsp:nvSpPr>
      <dsp:spPr>
        <a:xfrm>
          <a:off x="4181995" y="1970511"/>
          <a:ext cx="2532608" cy="151956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Time</a:t>
          </a:r>
          <a:endParaRPr lang="en-CA" sz="3600" kern="1200" dirty="0"/>
        </a:p>
      </dsp:txBody>
      <dsp:txXfrm>
        <a:off x="4181995" y="1970511"/>
        <a:ext cx="2532608" cy="1519564"/>
      </dsp:txXfrm>
    </dsp:sp>
    <dsp:sp modelId="{59671757-AC11-4897-9886-E01F0B087510}">
      <dsp:nvSpPr>
        <dsp:cNvPr id="0" name=""/>
        <dsp:cNvSpPr/>
      </dsp:nvSpPr>
      <dsp:spPr>
        <a:xfrm>
          <a:off x="6967864" y="1970511"/>
          <a:ext cx="2532608" cy="151956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Geography</a:t>
          </a:r>
          <a:endParaRPr lang="en-CA" sz="3600" kern="1200" dirty="0"/>
        </a:p>
      </dsp:txBody>
      <dsp:txXfrm>
        <a:off x="6967864" y="1970511"/>
        <a:ext cx="2532608" cy="151956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914F11-FF86-4D6B-A78D-EFDCBCFC6CC9}">
      <dsp:nvSpPr>
        <dsp:cNvPr id="0" name=""/>
        <dsp:cNvSpPr/>
      </dsp:nvSpPr>
      <dsp:spPr>
        <a:xfrm>
          <a:off x="0" y="748409"/>
          <a:ext cx="7632835" cy="7195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What is “the System”?</a:t>
          </a:r>
          <a:endParaRPr lang="en-CA" sz="3000" kern="1200" dirty="0"/>
        </a:p>
      </dsp:txBody>
      <dsp:txXfrm>
        <a:off x="35125" y="783534"/>
        <a:ext cx="7562585" cy="649299"/>
      </dsp:txXfrm>
    </dsp:sp>
    <dsp:sp modelId="{8F15BCCE-94F1-4ACC-B99A-03C53694762C}">
      <dsp:nvSpPr>
        <dsp:cNvPr id="0" name=""/>
        <dsp:cNvSpPr/>
      </dsp:nvSpPr>
      <dsp:spPr>
        <a:xfrm>
          <a:off x="0" y="1554359"/>
          <a:ext cx="7632835" cy="7195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Who is responsible for “the System”?</a:t>
          </a:r>
          <a:endParaRPr lang="en-US" sz="3000" kern="1200" dirty="0"/>
        </a:p>
      </dsp:txBody>
      <dsp:txXfrm>
        <a:off x="35125" y="1589484"/>
        <a:ext cx="7562585" cy="649299"/>
      </dsp:txXfrm>
    </dsp:sp>
    <dsp:sp modelId="{E77E07EC-ECA7-4221-8D56-9B868D968042}">
      <dsp:nvSpPr>
        <dsp:cNvPr id="0" name=""/>
        <dsp:cNvSpPr/>
      </dsp:nvSpPr>
      <dsp:spPr>
        <a:xfrm>
          <a:off x="0" y="2360309"/>
          <a:ext cx="7632835" cy="7195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Where/How should “the System” be accessed?</a:t>
          </a:r>
        </a:p>
      </dsp:txBody>
      <dsp:txXfrm>
        <a:off x="35125" y="2395434"/>
        <a:ext cx="7562585" cy="649299"/>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854CC67-1E9B-4C4E-B5D1-7D7729F5F80E}"/>
              </a:ext>
            </a:extLst>
          </p:cNvPr>
          <p:cNvSpPr>
            <a:spLocks noGrp="1"/>
          </p:cNvSpPr>
          <p:nvPr>
            <p:ph type="hdr" sz="quarter"/>
          </p:nvPr>
        </p:nvSpPr>
        <p:spPr>
          <a:xfrm>
            <a:off x="0" y="0"/>
            <a:ext cx="3169920" cy="481727"/>
          </a:xfrm>
          <a:prstGeom prst="rect">
            <a:avLst/>
          </a:prstGeom>
        </p:spPr>
        <p:txBody>
          <a:bodyPr vert="horz" lIns="96653" tIns="48327" rIns="96653" bIns="48327" rtlCol="0"/>
          <a:lstStyle>
            <a:lvl1pPr algn="l">
              <a:defRPr sz="1200"/>
            </a:lvl1pPr>
          </a:lstStyle>
          <a:p>
            <a:endParaRPr lang="en-US"/>
          </a:p>
        </p:txBody>
      </p:sp>
      <p:sp>
        <p:nvSpPr>
          <p:cNvPr id="3" name="Date Placeholder 2">
            <a:extLst>
              <a:ext uri="{FF2B5EF4-FFF2-40B4-BE49-F238E27FC236}">
                <a16:creationId xmlns:a16="http://schemas.microsoft.com/office/drawing/2014/main" id="{2FEE74E3-15AF-CB4E-A155-EB0F5B59EF96}"/>
              </a:ext>
            </a:extLst>
          </p:cNvPr>
          <p:cNvSpPr>
            <a:spLocks noGrp="1"/>
          </p:cNvSpPr>
          <p:nvPr>
            <p:ph type="dt" sz="quarter" idx="1"/>
          </p:nvPr>
        </p:nvSpPr>
        <p:spPr>
          <a:xfrm>
            <a:off x="4143587" y="0"/>
            <a:ext cx="3169920" cy="481727"/>
          </a:xfrm>
          <a:prstGeom prst="rect">
            <a:avLst/>
          </a:prstGeom>
        </p:spPr>
        <p:txBody>
          <a:bodyPr vert="horz" lIns="96653" tIns="48327" rIns="96653" bIns="48327" rtlCol="0"/>
          <a:lstStyle>
            <a:lvl1pPr algn="r">
              <a:defRPr sz="1200"/>
            </a:lvl1pPr>
          </a:lstStyle>
          <a:p>
            <a:fld id="{78728A25-1BAA-A74E-AC84-5453BCE91025}" type="datetimeFigureOut">
              <a:rPr lang="en-US" smtClean="0"/>
              <a:t>4/16/2024</a:t>
            </a:fld>
            <a:endParaRPr lang="en-US"/>
          </a:p>
        </p:txBody>
      </p:sp>
      <p:sp>
        <p:nvSpPr>
          <p:cNvPr id="4" name="Footer Placeholder 3">
            <a:extLst>
              <a:ext uri="{FF2B5EF4-FFF2-40B4-BE49-F238E27FC236}">
                <a16:creationId xmlns:a16="http://schemas.microsoft.com/office/drawing/2014/main" id="{12B8721A-5977-B143-8AB1-2715B1144063}"/>
              </a:ext>
            </a:extLst>
          </p:cNvPr>
          <p:cNvSpPr>
            <a:spLocks noGrp="1"/>
          </p:cNvSpPr>
          <p:nvPr>
            <p:ph type="ftr" sz="quarter" idx="2"/>
          </p:nvPr>
        </p:nvSpPr>
        <p:spPr>
          <a:xfrm>
            <a:off x="0" y="9119475"/>
            <a:ext cx="3169920" cy="481726"/>
          </a:xfrm>
          <a:prstGeom prst="rect">
            <a:avLst/>
          </a:prstGeom>
        </p:spPr>
        <p:txBody>
          <a:bodyPr vert="horz" lIns="96653" tIns="48327" rIns="96653" bIns="48327"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7C52D89-0639-B248-B2AE-D88CCFDEC90B}"/>
              </a:ext>
            </a:extLst>
          </p:cNvPr>
          <p:cNvSpPr>
            <a:spLocks noGrp="1"/>
          </p:cNvSpPr>
          <p:nvPr>
            <p:ph type="sldNum" sz="quarter" idx="3"/>
          </p:nvPr>
        </p:nvSpPr>
        <p:spPr>
          <a:xfrm>
            <a:off x="4143587" y="9119475"/>
            <a:ext cx="3169920" cy="481726"/>
          </a:xfrm>
          <a:prstGeom prst="rect">
            <a:avLst/>
          </a:prstGeom>
        </p:spPr>
        <p:txBody>
          <a:bodyPr vert="horz" lIns="96653" tIns="48327" rIns="96653" bIns="48327" rtlCol="0" anchor="b"/>
          <a:lstStyle>
            <a:lvl1pPr algn="r">
              <a:defRPr sz="1200"/>
            </a:lvl1pPr>
          </a:lstStyle>
          <a:p>
            <a:fld id="{838F83FD-F661-8C46-B7DE-28696DF12391}" type="slidenum">
              <a:rPr lang="en-US" smtClean="0"/>
              <a:t>‹#›</a:t>
            </a:fld>
            <a:endParaRPr lang="en-US"/>
          </a:p>
        </p:txBody>
      </p:sp>
    </p:spTree>
    <p:extLst>
      <p:ext uri="{BB962C8B-B14F-4D97-AF65-F5344CB8AC3E}">
        <p14:creationId xmlns:p14="http://schemas.microsoft.com/office/powerpoint/2010/main" val="40031860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53" tIns="48327" rIns="96653" bIns="48327" rtlCol="0"/>
          <a:lstStyle>
            <a:lvl1pPr algn="l">
              <a:defRPr sz="12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53" tIns="48327" rIns="96653" bIns="48327" rtlCol="0"/>
          <a:lstStyle>
            <a:lvl1pPr algn="r">
              <a:defRPr sz="1200"/>
            </a:lvl1pPr>
          </a:lstStyle>
          <a:p>
            <a:fld id="{014A1A44-ACB7-774B-9A64-64B42C3402D6}" type="datetimeFigureOut">
              <a:rPr lang="en-US" smtClean="0"/>
              <a:t>4/16/2024</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53" tIns="48327" rIns="96653" bIns="48327"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53" tIns="48327" rIns="96653" bIns="4832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1726"/>
          </a:xfrm>
          <a:prstGeom prst="rect">
            <a:avLst/>
          </a:prstGeom>
        </p:spPr>
        <p:txBody>
          <a:bodyPr vert="horz" lIns="96653" tIns="48327" rIns="96653" bIns="48327" rtlCol="0" anchor="b"/>
          <a:lstStyle>
            <a:lvl1pPr algn="l">
              <a:defRPr sz="1200"/>
            </a:lvl1pPr>
          </a:lstStyle>
          <a:p>
            <a:endParaRPr lang="en-US"/>
          </a:p>
        </p:txBody>
      </p:sp>
      <p:sp>
        <p:nvSpPr>
          <p:cNvPr id="7" name="Slide Number Placeholder 6"/>
          <p:cNvSpPr>
            <a:spLocks noGrp="1"/>
          </p:cNvSpPr>
          <p:nvPr>
            <p:ph type="sldNum" sz="quarter" idx="5"/>
          </p:nvPr>
        </p:nvSpPr>
        <p:spPr>
          <a:xfrm>
            <a:off x="4143587" y="9119475"/>
            <a:ext cx="3169920" cy="481726"/>
          </a:xfrm>
          <a:prstGeom prst="rect">
            <a:avLst/>
          </a:prstGeom>
        </p:spPr>
        <p:txBody>
          <a:bodyPr vert="horz" lIns="96653" tIns="48327" rIns="96653" bIns="48327" rtlCol="0" anchor="b"/>
          <a:lstStyle>
            <a:lvl1pPr algn="r">
              <a:defRPr sz="1200"/>
            </a:lvl1pPr>
          </a:lstStyle>
          <a:p>
            <a:fld id="{6C64D6FF-E85B-FF4F-B2E6-59386CDF929E}" type="slidenum">
              <a:rPr lang="en-US" smtClean="0"/>
              <a:t>‹#›</a:t>
            </a:fld>
            <a:endParaRPr lang="en-US"/>
          </a:p>
        </p:txBody>
      </p:sp>
    </p:spTree>
    <p:extLst>
      <p:ext uri="{BB962C8B-B14F-4D97-AF65-F5344CB8AC3E}">
        <p14:creationId xmlns:p14="http://schemas.microsoft.com/office/powerpoint/2010/main" val="25731187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6C64D6FF-E85B-FF4F-B2E6-59386CDF929E}" type="slidenum">
              <a:rPr lang="en-US" smtClean="0"/>
              <a:t>1</a:t>
            </a:fld>
            <a:endParaRPr lang="en-US"/>
          </a:p>
        </p:txBody>
      </p:sp>
    </p:spTree>
    <p:extLst>
      <p:ext uri="{BB962C8B-B14F-4D97-AF65-F5344CB8AC3E}">
        <p14:creationId xmlns:p14="http://schemas.microsoft.com/office/powerpoint/2010/main" val="12766869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2</a:t>
            </a:fld>
            <a:endParaRPr lang="en-US"/>
          </a:p>
        </p:txBody>
      </p:sp>
    </p:spTree>
    <p:extLst>
      <p:ext uri="{BB962C8B-B14F-4D97-AF65-F5344CB8AC3E}">
        <p14:creationId xmlns:p14="http://schemas.microsoft.com/office/powerpoint/2010/main" val="21312740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326D9-EB07-CB47-7164-40EF26860E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F750CE-EE10-4200-C1F4-50D5C1C0EE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CCF584-CBBF-870B-3EB3-EB799128CB85}"/>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F9493312-9618-3BF3-4371-688A087FC09A}"/>
              </a:ext>
            </a:extLst>
          </p:cNvPr>
          <p:cNvSpPr>
            <a:spLocks noGrp="1"/>
          </p:cNvSpPr>
          <p:nvPr>
            <p:ph type="sldNum" sz="quarter" idx="5"/>
          </p:nvPr>
        </p:nvSpPr>
        <p:spPr/>
        <p:txBody>
          <a:bodyPr/>
          <a:lstStyle/>
          <a:p>
            <a:fld id="{6C64D6FF-E85B-FF4F-B2E6-59386CDF929E}" type="slidenum">
              <a:rPr lang="en-US" smtClean="0"/>
              <a:t>3</a:t>
            </a:fld>
            <a:endParaRPr lang="en-US"/>
          </a:p>
        </p:txBody>
      </p:sp>
    </p:spTree>
    <p:extLst>
      <p:ext uri="{BB962C8B-B14F-4D97-AF65-F5344CB8AC3E}">
        <p14:creationId xmlns:p14="http://schemas.microsoft.com/office/powerpoint/2010/main" val="17807873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45"/>
              </a:spcAft>
            </a:pPr>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4</a:t>
            </a:fld>
            <a:endParaRPr lang="en-US"/>
          </a:p>
        </p:txBody>
      </p:sp>
    </p:spTree>
    <p:extLst>
      <p:ext uri="{BB962C8B-B14F-4D97-AF65-F5344CB8AC3E}">
        <p14:creationId xmlns:p14="http://schemas.microsoft.com/office/powerpoint/2010/main" val="4576984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45"/>
              </a:spcAft>
            </a:pPr>
            <a:endParaRPr lang="en-CA" b="1" dirty="0"/>
          </a:p>
        </p:txBody>
      </p:sp>
      <p:sp>
        <p:nvSpPr>
          <p:cNvPr id="4" name="Slide Number Placeholder 3"/>
          <p:cNvSpPr>
            <a:spLocks noGrp="1"/>
          </p:cNvSpPr>
          <p:nvPr>
            <p:ph type="sldNum" sz="quarter" idx="5"/>
          </p:nvPr>
        </p:nvSpPr>
        <p:spPr/>
        <p:txBody>
          <a:bodyPr/>
          <a:lstStyle/>
          <a:p>
            <a:fld id="{6C64D6FF-E85B-FF4F-B2E6-59386CDF929E}" type="slidenum">
              <a:rPr lang="en-US" smtClean="0"/>
              <a:t>5</a:t>
            </a:fld>
            <a:endParaRPr lang="en-US"/>
          </a:p>
        </p:txBody>
      </p:sp>
    </p:spTree>
    <p:extLst>
      <p:ext uri="{BB962C8B-B14F-4D97-AF65-F5344CB8AC3E}">
        <p14:creationId xmlns:p14="http://schemas.microsoft.com/office/powerpoint/2010/main" val="35868461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A54F28-969F-D0AA-96CE-5E4682E576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4932FE-BBE9-4DE2-8FED-9D8FAE3D46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B0641E-F4FE-AB27-421E-E216E3BD41F3}"/>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84F9C8E4-B1E4-0F09-3933-8FCAE313E4A3}"/>
              </a:ext>
            </a:extLst>
          </p:cNvPr>
          <p:cNvSpPr>
            <a:spLocks noGrp="1"/>
          </p:cNvSpPr>
          <p:nvPr>
            <p:ph type="sldNum" sz="quarter" idx="5"/>
          </p:nvPr>
        </p:nvSpPr>
        <p:spPr/>
        <p:txBody>
          <a:bodyPr/>
          <a:lstStyle/>
          <a:p>
            <a:fld id="{6C64D6FF-E85B-FF4F-B2E6-59386CDF929E}" type="slidenum">
              <a:rPr lang="en-US" smtClean="0"/>
              <a:t>6</a:t>
            </a:fld>
            <a:endParaRPr lang="en-US"/>
          </a:p>
        </p:txBody>
      </p:sp>
    </p:spTree>
    <p:extLst>
      <p:ext uri="{BB962C8B-B14F-4D97-AF65-F5344CB8AC3E}">
        <p14:creationId xmlns:p14="http://schemas.microsoft.com/office/powerpoint/2010/main" val="40606738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7</a:t>
            </a:fld>
            <a:endParaRPr lang="en-US"/>
          </a:p>
        </p:txBody>
      </p:sp>
    </p:spTree>
    <p:extLst>
      <p:ext uri="{BB962C8B-B14F-4D97-AF65-F5344CB8AC3E}">
        <p14:creationId xmlns:p14="http://schemas.microsoft.com/office/powerpoint/2010/main" val="25953303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4C558-6138-9F02-5680-B88CC17148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A8B45D-0488-FD33-D82F-95D81BECBE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DCA0DD-E521-5648-2007-36411D66BFEC}"/>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30FBC990-73E8-13B9-5F37-7C974F11A2C7}"/>
              </a:ext>
            </a:extLst>
          </p:cNvPr>
          <p:cNvSpPr>
            <a:spLocks noGrp="1"/>
          </p:cNvSpPr>
          <p:nvPr>
            <p:ph type="sldNum" sz="quarter" idx="5"/>
          </p:nvPr>
        </p:nvSpPr>
        <p:spPr/>
        <p:txBody>
          <a:bodyPr/>
          <a:lstStyle/>
          <a:p>
            <a:fld id="{6C64D6FF-E85B-FF4F-B2E6-59386CDF929E}" type="slidenum">
              <a:rPr lang="en-US" smtClean="0"/>
              <a:t>8</a:t>
            </a:fld>
            <a:endParaRPr lang="en-US"/>
          </a:p>
        </p:txBody>
      </p:sp>
    </p:spTree>
    <p:extLst>
      <p:ext uri="{BB962C8B-B14F-4D97-AF65-F5344CB8AC3E}">
        <p14:creationId xmlns:p14="http://schemas.microsoft.com/office/powerpoint/2010/main" val="34646143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9</a:t>
            </a:fld>
            <a:endParaRPr lang="en-US"/>
          </a:p>
        </p:txBody>
      </p:sp>
    </p:spTree>
    <p:extLst>
      <p:ext uri="{BB962C8B-B14F-4D97-AF65-F5344CB8AC3E}">
        <p14:creationId xmlns:p14="http://schemas.microsoft.com/office/powerpoint/2010/main" val="11024272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968AC-0441-F9EE-7AD3-C81B532103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D28193-95CA-1090-55E2-871288C929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47F35F-5309-44C3-A28C-575FB77DF6B0}"/>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1BFB7090-837F-3AE6-7EFB-A63553F8D0A1}"/>
              </a:ext>
            </a:extLst>
          </p:cNvPr>
          <p:cNvSpPr>
            <a:spLocks noGrp="1"/>
          </p:cNvSpPr>
          <p:nvPr>
            <p:ph type="sldNum" sz="quarter" idx="5"/>
          </p:nvPr>
        </p:nvSpPr>
        <p:spPr/>
        <p:txBody>
          <a:bodyPr/>
          <a:lstStyle/>
          <a:p>
            <a:fld id="{6C64D6FF-E85B-FF4F-B2E6-59386CDF929E}" type="slidenum">
              <a:rPr lang="en-US" smtClean="0"/>
              <a:t>10</a:t>
            </a:fld>
            <a:endParaRPr lang="en-US"/>
          </a:p>
        </p:txBody>
      </p:sp>
    </p:spTree>
    <p:extLst>
      <p:ext uri="{BB962C8B-B14F-4D97-AF65-F5344CB8AC3E}">
        <p14:creationId xmlns:p14="http://schemas.microsoft.com/office/powerpoint/2010/main" val="16997579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968AC-0441-F9EE-7AD3-C81B532103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D28193-95CA-1090-55E2-871288C929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47F35F-5309-44C3-A28C-575FB77DF6B0}"/>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1BFB7090-837F-3AE6-7EFB-A63553F8D0A1}"/>
              </a:ext>
            </a:extLst>
          </p:cNvPr>
          <p:cNvSpPr>
            <a:spLocks noGrp="1"/>
          </p:cNvSpPr>
          <p:nvPr>
            <p:ph type="sldNum" sz="quarter" idx="5"/>
          </p:nvPr>
        </p:nvSpPr>
        <p:spPr/>
        <p:txBody>
          <a:bodyPr/>
          <a:lstStyle/>
          <a:p>
            <a:fld id="{6C64D6FF-E85B-FF4F-B2E6-59386CDF929E}" type="slidenum">
              <a:rPr lang="en-US" smtClean="0"/>
              <a:t>11</a:t>
            </a:fld>
            <a:endParaRPr lang="en-US"/>
          </a:p>
        </p:txBody>
      </p:sp>
    </p:spTree>
    <p:extLst>
      <p:ext uri="{BB962C8B-B14F-4D97-AF65-F5344CB8AC3E}">
        <p14:creationId xmlns:p14="http://schemas.microsoft.com/office/powerpoint/2010/main" val="10776042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968AC-0441-F9EE-7AD3-C81B532103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D28193-95CA-1090-55E2-871288C929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47F35F-5309-44C3-A28C-575FB77DF6B0}"/>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1BFB7090-837F-3AE6-7EFB-A63553F8D0A1}"/>
              </a:ext>
            </a:extLst>
          </p:cNvPr>
          <p:cNvSpPr>
            <a:spLocks noGrp="1"/>
          </p:cNvSpPr>
          <p:nvPr>
            <p:ph type="sldNum" sz="quarter" idx="5"/>
          </p:nvPr>
        </p:nvSpPr>
        <p:spPr/>
        <p:txBody>
          <a:bodyPr/>
          <a:lstStyle/>
          <a:p>
            <a:fld id="{6C64D6FF-E85B-FF4F-B2E6-59386CDF929E}" type="slidenum">
              <a:rPr lang="en-US" smtClean="0"/>
              <a:t>12</a:t>
            </a:fld>
            <a:endParaRPr lang="en-US"/>
          </a:p>
        </p:txBody>
      </p:sp>
    </p:spTree>
    <p:extLst>
      <p:ext uri="{BB962C8B-B14F-4D97-AF65-F5344CB8AC3E}">
        <p14:creationId xmlns:p14="http://schemas.microsoft.com/office/powerpoint/2010/main" val="34315668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968AC-0441-F9EE-7AD3-C81B532103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D28193-95CA-1090-55E2-871288C929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47F35F-5309-44C3-A28C-575FB77DF6B0}"/>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1BFB7090-837F-3AE6-7EFB-A63553F8D0A1}"/>
              </a:ext>
            </a:extLst>
          </p:cNvPr>
          <p:cNvSpPr>
            <a:spLocks noGrp="1"/>
          </p:cNvSpPr>
          <p:nvPr>
            <p:ph type="sldNum" sz="quarter" idx="5"/>
          </p:nvPr>
        </p:nvSpPr>
        <p:spPr/>
        <p:txBody>
          <a:bodyPr/>
          <a:lstStyle/>
          <a:p>
            <a:fld id="{6C64D6FF-E85B-FF4F-B2E6-59386CDF929E}" type="slidenum">
              <a:rPr lang="en-US" smtClean="0"/>
              <a:t>13</a:t>
            </a:fld>
            <a:endParaRPr lang="en-US"/>
          </a:p>
        </p:txBody>
      </p:sp>
    </p:spTree>
    <p:extLst>
      <p:ext uri="{BB962C8B-B14F-4D97-AF65-F5344CB8AC3E}">
        <p14:creationId xmlns:p14="http://schemas.microsoft.com/office/powerpoint/2010/main" val="35694838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AC425F-E1E8-1DDD-7D9B-6664C8665B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4EDE86-90B2-25AC-86E7-03D95C0300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006A7F-FD1B-F2EB-9ED3-13D3108400A5}"/>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7043E90E-E9C8-BB58-7B86-B340674B8425}"/>
              </a:ext>
            </a:extLst>
          </p:cNvPr>
          <p:cNvSpPr>
            <a:spLocks noGrp="1"/>
          </p:cNvSpPr>
          <p:nvPr>
            <p:ph type="sldNum" sz="quarter" idx="5"/>
          </p:nvPr>
        </p:nvSpPr>
        <p:spPr/>
        <p:txBody>
          <a:bodyPr/>
          <a:lstStyle/>
          <a:p>
            <a:fld id="{6C64D6FF-E85B-FF4F-B2E6-59386CDF929E}" type="slidenum">
              <a:rPr lang="en-US" smtClean="0"/>
              <a:t>14</a:t>
            </a:fld>
            <a:endParaRPr lang="en-US"/>
          </a:p>
        </p:txBody>
      </p:sp>
    </p:spTree>
    <p:extLst>
      <p:ext uri="{BB962C8B-B14F-4D97-AF65-F5344CB8AC3E}">
        <p14:creationId xmlns:p14="http://schemas.microsoft.com/office/powerpoint/2010/main" val="24249363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6C64D6FF-E85B-FF4F-B2E6-59386CDF929E}" type="slidenum">
              <a:rPr lang="en-US" smtClean="0"/>
              <a:t>15</a:t>
            </a:fld>
            <a:endParaRPr lang="en-US"/>
          </a:p>
        </p:txBody>
      </p:sp>
    </p:spTree>
    <p:extLst>
      <p:ext uri="{BB962C8B-B14F-4D97-AF65-F5344CB8AC3E}">
        <p14:creationId xmlns:p14="http://schemas.microsoft.com/office/powerpoint/2010/main" val="25016579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45"/>
              </a:spcAft>
            </a:pPr>
            <a:endParaRPr lang="en-CA" sz="19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C64D6FF-E85B-FF4F-B2E6-59386CDF929E}" type="slidenum">
              <a:rPr lang="en-US" smtClean="0"/>
              <a:t>16</a:t>
            </a:fld>
            <a:endParaRPr lang="en-US"/>
          </a:p>
        </p:txBody>
      </p:sp>
    </p:spTree>
    <p:extLst>
      <p:ext uri="{BB962C8B-B14F-4D97-AF65-F5344CB8AC3E}">
        <p14:creationId xmlns:p14="http://schemas.microsoft.com/office/powerpoint/2010/main" val="12874784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17</a:t>
            </a:fld>
            <a:endParaRPr lang="en-US"/>
          </a:p>
        </p:txBody>
      </p:sp>
    </p:spTree>
    <p:extLst>
      <p:ext uri="{BB962C8B-B14F-4D97-AF65-F5344CB8AC3E}">
        <p14:creationId xmlns:p14="http://schemas.microsoft.com/office/powerpoint/2010/main" val="4469762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18</a:t>
            </a:fld>
            <a:endParaRPr lang="en-US"/>
          </a:p>
        </p:txBody>
      </p:sp>
    </p:spTree>
    <p:extLst>
      <p:ext uri="{BB962C8B-B14F-4D97-AF65-F5344CB8AC3E}">
        <p14:creationId xmlns:p14="http://schemas.microsoft.com/office/powerpoint/2010/main" val="31394313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19</a:t>
            </a:fld>
            <a:endParaRPr lang="en-US"/>
          </a:p>
        </p:txBody>
      </p:sp>
    </p:spTree>
    <p:extLst>
      <p:ext uri="{BB962C8B-B14F-4D97-AF65-F5344CB8AC3E}">
        <p14:creationId xmlns:p14="http://schemas.microsoft.com/office/powerpoint/2010/main" val="1028277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20</a:t>
            </a:fld>
            <a:endParaRPr lang="en-US"/>
          </a:p>
        </p:txBody>
      </p:sp>
    </p:spTree>
    <p:extLst>
      <p:ext uri="{BB962C8B-B14F-4D97-AF65-F5344CB8AC3E}">
        <p14:creationId xmlns:p14="http://schemas.microsoft.com/office/powerpoint/2010/main" val="31692697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22</a:t>
            </a:fld>
            <a:endParaRPr lang="en-US"/>
          </a:p>
        </p:txBody>
      </p:sp>
    </p:spTree>
    <p:extLst>
      <p:ext uri="{BB962C8B-B14F-4D97-AF65-F5344CB8AC3E}">
        <p14:creationId xmlns:p14="http://schemas.microsoft.com/office/powerpoint/2010/main" val="11905892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23</a:t>
            </a:fld>
            <a:endParaRPr lang="en-US"/>
          </a:p>
        </p:txBody>
      </p:sp>
    </p:spTree>
    <p:extLst>
      <p:ext uri="{BB962C8B-B14F-4D97-AF65-F5344CB8AC3E}">
        <p14:creationId xmlns:p14="http://schemas.microsoft.com/office/powerpoint/2010/main" val="17498372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24</a:t>
            </a:fld>
            <a:endParaRPr lang="en-US"/>
          </a:p>
        </p:txBody>
      </p:sp>
    </p:spTree>
    <p:extLst>
      <p:ext uri="{BB962C8B-B14F-4D97-AF65-F5344CB8AC3E}">
        <p14:creationId xmlns:p14="http://schemas.microsoft.com/office/powerpoint/2010/main" val="7966412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26</a:t>
            </a:fld>
            <a:endParaRPr lang="en-US"/>
          </a:p>
        </p:txBody>
      </p:sp>
    </p:spTree>
    <p:extLst>
      <p:ext uri="{BB962C8B-B14F-4D97-AF65-F5344CB8AC3E}">
        <p14:creationId xmlns:p14="http://schemas.microsoft.com/office/powerpoint/2010/main" val="17596734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27</a:t>
            </a:fld>
            <a:endParaRPr lang="en-US"/>
          </a:p>
        </p:txBody>
      </p:sp>
    </p:spTree>
    <p:extLst>
      <p:ext uri="{BB962C8B-B14F-4D97-AF65-F5344CB8AC3E}">
        <p14:creationId xmlns:p14="http://schemas.microsoft.com/office/powerpoint/2010/main" val="10591980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28</a:t>
            </a:fld>
            <a:endParaRPr lang="en-US"/>
          </a:p>
        </p:txBody>
      </p:sp>
    </p:spTree>
    <p:extLst>
      <p:ext uri="{BB962C8B-B14F-4D97-AF65-F5344CB8AC3E}">
        <p14:creationId xmlns:p14="http://schemas.microsoft.com/office/powerpoint/2010/main" val="42057727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30</a:t>
            </a:fld>
            <a:endParaRPr lang="en-US"/>
          </a:p>
        </p:txBody>
      </p:sp>
    </p:spTree>
    <p:extLst>
      <p:ext uri="{BB962C8B-B14F-4D97-AF65-F5344CB8AC3E}">
        <p14:creationId xmlns:p14="http://schemas.microsoft.com/office/powerpoint/2010/main" val="6736401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31</a:t>
            </a:fld>
            <a:endParaRPr lang="en-US"/>
          </a:p>
        </p:txBody>
      </p:sp>
    </p:spTree>
    <p:extLst>
      <p:ext uri="{BB962C8B-B14F-4D97-AF65-F5344CB8AC3E}">
        <p14:creationId xmlns:p14="http://schemas.microsoft.com/office/powerpoint/2010/main" val="19080594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33</a:t>
            </a:fld>
            <a:endParaRPr lang="en-US"/>
          </a:p>
        </p:txBody>
      </p:sp>
    </p:spTree>
    <p:extLst>
      <p:ext uri="{BB962C8B-B14F-4D97-AF65-F5344CB8AC3E}">
        <p14:creationId xmlns:p14="http://schemas.microsoft.com/office/powerpoint/2010/main" val="38649195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34</a:t>
            </a:fld>
            <a:endParaRPr lang="en-US"/>
          </a:p>
        </p:txBody>
      </p:sp>
    </p:spTree>
    <p:extLst>
      <p:ext uri="{BB962C8B-B14F-4D97-AF65-F5344CB8AC3E}">
        <p14:creationId xmlns:p14="http://schemas.microsoft.com/office/powerpoint/2010/main" val="14019021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35</a:t>
            </a:fld>
            <a:endParaRPr lang="en-US"/>
          </a:p>
        </p:txBody>
      </p:sp>
    </p:spTree>
    <p:extLst>
      <p:ext uri="{BB962C8B-B14F-4D97-AF65-F5344CB8AC3E}">
        <p14:creationId xmlns:p14="http://schemas.microsoft.com/office/powerpoint/2010/main" val="38682990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37</a:t>
            </a:fld>
            <a:endParaRPr lang="en-US"/>
          </a:p>
        </p:txBody>
      </p:sp>
    </p:spTree>
    <p:extLst>
      <p:ext uri="{BB962C8B-B14F-4D97-AF65-F5344CB8AC3E}">
        <p14:creationId xmlns:p14="http://schemas.microsoft.com/office/powerpoint/2010/main" val="6664984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38</a:t>
            </a:fld>
            <a:endParaRPr lang="en-US"/>
          </a:p>
        </p:txBody>
      </p:sp>
    </p:spTree>
    <p:extLst>
      <p:ext uri="{BB962C8B-B14F-4D97-AF65-F5344CB8AC3E}">
        <p14:creationId xmlns:p14="http://schemas.microsoft.com/office/powerpoint/2010/main" val="40066761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40</a:t>
            </a:fld>
            <a:endParaRPr lang="en-US"/>
          </a:p>
        </p:txBody>
      </p:sp>
    </p:spTree>
    <p:extLst>
      <p:ext uri="{BB962C8B-B14F-4D97-AF65-F5344CB8AC3E}">
        <p14:creationId xmlns:p14="http://schemas.microsoft.com/office/powerpoint/2010/main" val="32009153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42</a:t>
            </a:fld>
            <a:endParaRPr lang="en-US"/>
          </a:p>
        </p:txBody>
      </p:sp>
    </p:spTree>
    <p:extLst>
      <p:ext uri="{BB962C8B-B14F-4D97-AF65-F5344CB8AC3E}">
        <p14:creationId xmlns:p14="http://schemas.microsoft.com/office/powerpoint/2010/main" val="24341382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AC425F-E1E8-1DDD-7D9B-6664C8665B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4EDE86-90B2-25AC-86E7-03D95C0300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006A7F-FD1B-F2EB-9ED3-13D3108400A5}"/>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7043E90E-E9C8-BB58-7B86-B340674B8425}"/>
              </a:ext>
            </a:extLst>
          </p:cNvPr>
          <p:cNvSpPr>
            <a:spLocks noGrp="1"/>
          </p:cNvSpPr>
          <p:nvPr>
            <p:ph type="sldNum" sz="quarter" idx="5"/>
          </p:nvPr>
        </p:nvSpPr>
        <p:spPr/>
        <p:txBody>
          <a:bodyPr/>
          <a:lstStyle/>
          <a:p>
            <a:fld id="{6C64D6FF-E85B-FF4F-B2E6-59386CDF929E}" type="slidenum">
              <a:rPr lang="en-US" smtClean="0"/>
              <a:t>43</a:t>
            </a:fld>
            <a:endParaRPr lang="en-US"/>
          </a:p>
        </p:txBody>
      </p:sp>
    </p:spTree>
    <p:extLst>
      <p:ext uri="{BB962C8B-B14F-4D97-AF65-F5344CB8AC3E}">
        <p14:creationId xmlns:p14="http://schemas.microsoft.com/office/powerpoint/2010/main" val="24447974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AC425F-E1E8-1DDD-7D9B-6664C8665B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4EDE86-90B2-25AC-86E7-03D95C0300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006A7F-FD1B-F2EB-9ED3-13D3108400A5}"/>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7043E90E-E9C8-BB58-7B86-B340674B8425}"/>
              </a:ext>
            </a:extLst>
          </p:cNvPr>
          <p:cNvSpPr>
            <a:spLocks noGrp="1"/>
          </p:cNvSpPr>
          <p:nvPr>
            <p:ph type="sldNum" sz="quarter" idx="5"/>
          </p:nvPr>
        </p:nvSpPr>
        <p:spPr/>
        <p:txBody>
          <a:bodyPr/>
          <a:lstStyle/>
          <a:p>
            <a:fld id="{6C64D6FF-E85B-FF4F-B2E6-59386CDF929E}" type="slidenum">
              <a:rPr lang="en-US" smtClean="0"/>
              <a:t>48</a:t>
            </a:fld>
            <a:endParaRPr lang="en-US"/>
          </a:p>
        </p:txBody>
      </p:sp>
    </p:spTree>
    <p:extLst>
      <p:ext uri="{BB962C8B-B14F-4D97-AF65-F5344CB8AC3E}">
        <p14:creationId xmlns:p14="http://schemas.microsoft.com/office/powerpoint/2010/main" val="31531259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49</a:t>
            </a:fld>
            <a:endParaRPr lang="en-US"/>
          </a:p>
        </p:txBody>
      </p:sp>
    </p:spTree>
    <p:extLst>
      <p:ext uri="{BB962C8B-B14F-4D97-AF65-F5344CB8AC3E}">
        <p14:creationId xmlns:p14="http://schemas.microsoft.com/office/powerpoint/2010/main" val="23670749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C64D6FF-E85B-FF4F-B2E6-59386CDF929E}" type="slidenum">
              <a:rPr lang="en-US" smtClean="0"/>
              <a:t>50</a:t>
            </a:fld>
            <a:endParaRPr lang="en-US"/>
          </a:p>
        </p:txBody>
      </p:sp>
    </p:spTree>
    <p:extLst>
      <p:ext uri="{BB962C8B-B14F-4D97-AF65-F5344CB8AC3E}">
        <p14:creationId xmlns:p14="http://schemas.microsoft.com/office/powerpoint/2010/main" val="18970530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chart" Target="../charts/chart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chart" Target="../charts/chart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22C951-416A-1442-8F3A-220C4BD0C557}"/>
              </a:ext>
            </a:extLst>
          </p:cNvPr>
          <p:cNvSpPr/>
          <p:nvPr userDrawn="1"/>
        </p:nvSpPr>
        <p:spPr>
          <a:xfrm>
            <a:off x="0" y="5715000"/>
            <a:ext cx="12192000" cy="1143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E908B9-9AF8-094E-B6F0-BA0132A3F2C7}"/>
              </a:ext>
            </a:extLst>
          </p:cNvPr>
          <p:cNvSpPr>
            <a:spLocks noGrp="1"/>
          </p:cNvSpPr>
          <p:nvPr>
            <p:ph type="ctrTitle"/>
          </p:nvPr>
        </p:nvSpPr>
        <p:spPr>
          <a:xfrm>
            <a:off x="590924" y="838200"/>
            <a:ext cx="10891875" cy="2284568"/>
          </a:xfrm>
          <a:prstGeom prst="rect">
            <a:avLst/>
          </a:prstGeom>
        </p:spPr>
        <p:txBody>
          <a:bodyPr anchor="b">
            <a:noAutofit/>
          </a:bodyPr>
          <a:lstStyle>
            <a:lvl1pPr algn="l">
              <a:defRPr sz="4400" b="1" i="0" spc="100" baseline="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D159C2B5-FD32-5E49-900B-B13AFC4BAF88}"/>
              </a:ext>
            </a:extLst>
          </p:cNvPr>
          <p:cNvSpPr>
            <a:spLocks noGrp="1"/>
          </p:cNvSpPr>
          <p:nvPr>
            <p:ph type="subTitle" idx="1"/>
          </p:nvPr>
        </p:nvSpPr>
        <p:spPr>
          <a:xfrm>
            <a:off x="590924" y="3238578"/>
            <a:ext cx="10891875" cy="538730"/>
          </a:xfrm>
          <a:prstGeom prst="rect">
            <a:avLst/>
          </a:prstGeom>
        </p:spPr>
        <p:txBody>
          <a:bodyPr anchor="t">
            <a:noAutofit/>
          </a:bodyPr>
          <a:lstStyle>
            <a:lvl1pPr marL="0" indent="0" algn="l">
              <a:buNone/>
              <a:defRPr sz="2000" b="1" i="0" spc="50" baseline="0">
                <a:solidFill>
                  <a:srgbClr val="FABD0F"/>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1" name="Text Placeholder 10">
            <a:extLst>
              <a:ext uri="{FF2B5EF4-FFF2-40B4-BE49-F238E27FC236}">
                <a16:creationId xmlns:a16="http://schemas.microsoft.com/office/drawing/2014/main" id="{D794D79B-4955-544D-9341-1E1E443C4334}"/>
              </a:ext>
            </a:extLst>
          </p:cNvPr>
          <p:cNvSpPr>
            <a:spLocks noGrp="1"/>
          </p:cNvSpPr>
          <p:nvPr>
            <p:ph type="body" sz="quarter" idx="10" hasCustomPrompt="1"/>
          </p:nvPr>
        </p:nvSpPr>
        <p:spPr>
          <a:xfrm>
            <a:off x="604800" y="4728727"/>
            <a:ext cx="10891875" cy="389812"/>
          </a:xfrm>
        </p:spPr>
        <p:txBody>
          <a:bodyPr anchor="b" anchorCtr="0"/>
          <a:lstStyle>
            <a:lvl1pPr marL="0" indent="0">
              <a:buNone/>
              <a:defRPr sz="1400" b="0" i="0" spc="200" baseline="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MONTH XX, YEAR</a:t>
            </a:r>
          </a:p>
        </p:txBody>
      </p:sp>
      <p:pic>
        <p:nvPicPr>
          <p:cNvPr id="6" name="Picture 5">
            <a:extLst>
              <a:ext uri="{FF2B5EF4-FFF2-40B4-BE49-F238E27FC236}">
                <a16:creationId xmlns:a16="http://schemas.microsoft.com/office/drawing/2014/main" id="{FF9E08A7-EA70-124E-8872-8417C96B1FE3}"/>
              </a:ext>
            </a:extLst>
          </p:cNvPr>
          <p:cNvPicPr>
            <a:picLocks noChangeAspect="1"/>
          </p:cNvPicPr>
          <p:nvPr userDrawn="1"/>
        </p:nvPicPr>
        <p:blipFill>
          <a:blip r:embed="rId2"/>
          <a:stretch>
            <a:fillRect/>
          </a:stretch>
        </p:blipFill>
        <p:spPr>
          <a:xfrm>
            <a:off x="9553575" y="6057900"/>
            <a:ext cx="1943100" cy="457200"/>
          </a:xfrm>
          <a:prstGeom prst="rect">
            <a:avLst/>
          </a:prstGeom>
        </p:spPr>
      </p:pic>
      <p:pic>
        <p:nvPicPr>
          <p:cNvPr id="5" name="Picture 4">
            <a:extLst>
              <a:ext uri="{FF2B5EF4-FFF2-40B4-BE49-F238E27FC236}">
                <a16:creationId xmlns:a16="http://schemas.microsoft.com/office/drawing/2014/main" id="{5EC5DBD6-B755-CC4D-8D1E-AC4651E761CA}"/>
              </a:ext>
            </a:extLst>
          </p:cNvPr>
          <p:cNvPicPr>
            <a:picLocks noChangeAspect="1"/>
          </p:cNvPicPr>
          <p:nvPr userDrawn="1"/>
        </p:nvPicPr>
        <p:blipFill>
          <a:blip r:embed="rId3"/>
          <a:srcRect/>
          <a:stretch/>
        </p:blipFill>
        <p:spPr>
          <a:xfrm>
            <a:off x="0" y="0"/>
            <a:ext cx="12192000" cy="165100"/>
          </a:xfrm>
          <a:prstGeom prst="rect">
            <a:avLst/>
          </a:prstGeom>
        </p:spPr>
      </p:pic>
    </p:spTree>
    <p:extLst>
      <p:ext uri="{BB962C8B-B14F-4D97-AF65-F5344CB8AC3E}">
        <p14:creationId xmlns:p14="http://schemas.microsoft.com/office/powerpoint/2010/main" val="503448523"/>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ubsection title page – red">
    <p:bg>
      <p:bgPr>
        <a:solidFill>
          <a:schemeClr val="tx2"/>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7682FE4F-D602-7347-B9F6-0C6B7E7CD228}"/>
              </a:ext>
            </a:extLst>
          </p:cNvPr>
          <p:cNvSpPr>
            <a:spLocks noGrp="1"/>
          </p:cNvSpPr>
          <p:nvPr>
            <p:ph type="ctrTitle"/>
          </p:nvPr>
        </p:nvSpPr>
        <p:spPr>
          <a:xfrm>
            <a:off x="590924" y="838200"/>
            <a:ext cx="10905751" cy="2284568"/>
          </a:xfrm>
          <a:prstGeom prst="rect">
            <a:avLst/>
          </a:prstGeom>
        </p:spPr>
        <p:txBody>
          <a:bodyPr anchor="b">
            <a:noAutofit/>
          </a:bodyPr>
          <a:lstStyle>
            <a:lvl1pPr algn="l">
              <a:defRPr sz="4400" b="1" i="0" spc="100" baseline="0">
                <a:solidFill>
                  <a:schemeClr val="bg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dirty="0"/>
              <a:t>Click to edit Master title style</a:t>
            </a:r>
          </a:p>
        </p:txBody>
      </p:sp>
      <p:sp>
        <p:nvSpPr>
          <p:cNvPr id="9" name="Subtitle 2">
            <a:extLst>
              <a:ext uri="{FF2B5EF4-FFF2-40B4-BE49-F238E27FC236}">
                <a16:creationId xmlns:a16="http://schemas.microsoft.com/office/drawing/2014/main" id="{4A70CACF-03AD-CC46-92EA-48723E127CE6}"/>
              </a:ext>
            </a:extLst>
          </p:cNvPr>
          <p:cNvSpPr>
            <a:spLocks noGrp="1"/>
          </p:cNvSpPr>
          <p:nvPr>
            <p:ph type="subTitle" idx="1"/>
          </p:nvPr>
        </p:nvSpPr>
        <p:spPr>
          <a:xfrm>
            <a:off x="590924" y="3238578"/>
            <a:ext cx="10905751" cy="538730"/>
          </a:xfrm>
          <a:prstGeom prst="rect">
            <a:avLst/>
          </a:prstGeom>
        </p:spPr>
        <p:txBody>
          <a:bodyPr anchor="t">
            <a:noAutofit/>
          </a:bodyPr>
          <a:lstStyle>
            <a:lvl1pPr marL="0" indent="0" algn="l">
              <a:buNone/>
              <a:defRPr sz="2000" b="1" i="0" spc="50" baseline="0">
                <a:solidFill>
                  <a:schemeClr val="bg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Rectangle 6">
            <a:extLst>
              <a:ext uri="{FF2B5EF4-FFF2-40B4-BE49-F238E27FC236}">
                <a16:creationId xmlns:a16="http://schemas.microsoft.com/office/drawing/2014/main" id="{FF702637-AA50-8B42-A91A-9134A912646D}"/>
              </a:ext>
            </a:extLst>
          </p:cNvPr>
          <p:cNvSpPr/>
          <p:nvPr userDrawn="1"/>
        </p:nvSpPr>
        <p:spPr>
          <a:xfrm>
            <a:off x="0" y="5715000"/>
            <a:ext cx="12192000"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6187C936-565D-CE42-B5B8-6DB284C0D31B}"/>
              </a:ext>
            </a:extLst>
          </p:cNvPr>
          <p:cNvPicPr>
            <a:picLocks noChangeAspect="1"/>
          </p:cNvPicPr>
          <p:nvPr userDrawn="1"/>
        </p:nvPicPr>
        <p:blipFill>
          <a:blip r:embed="rId2"/>
          <a:stretch>
            <a:fillRect/>
          </a:stretch>
        </p:blipFill>
        <p:spPr>
          <a:xfrm>
            <a:off x="9553575" y="6057900"/>
            <a:ext cx="1943100" cy="457200"/>
          </a:xfrm>
          <a:prstGeom prst="rect">
            <a:avLst/>
          </a:prstGeom>
        </p:spPr>
      </p:pic>
      <p:pic>
        <p:nvPicPr>
          <p:cNvPr id="3" name="Picture 2">
            <a:extLst>
              <a:ext uri="{FF2B5EF4-FFF2-40B4-BE49-F238E27FC236}">
                <a16:creationId xmlns:a16="http://schemas.microsoft.com/office/drawing/2014/main" id="{5EAD217B-C783-2542-B203-819ED621AC9A}"/>
              </a:ext>
            </a:extLst>
          </p:cNvPr>
          <p:cNvPicPr>
            <a:picLocks noChangeAspect="1"/>
          </p:cNvPicPr>
          <p:nvPr userDrawn="1"/>
        </p:nvPicPr>
        <p:blipFill>
          <a:blip r:embed="rId3"/>
          <a:srcRect/>
          <a:stretch/>
        </p:blipFill>
        <p:spPr>
          <a:xfrm>
            <a:off x="0" y="0"/>
            <a:ext cx="12192000" cy="165100"/>
          </a:xfrm>
          <a:prstGeom prst="rect">
            <a:avLst/>
          </a:prstGeom>
        </p:spPr>
      </p:pic>
    </p:spTree>
    <p:extLst>
      <p:ext uri="{BB962C8B-B14F-4D97-AF65-F5344CB8AC3E}">
        <p14:creationId xmlns:p14="http://schemas.microsoft.com/office/powerpoint/2010/main" val="84693466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bsection title page – yellow">
    <p:bg>
      <p:bgPr>
        <a:solidFill>
          <a:srgbClr val="FABD0F"/>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7682FE4F-D602-7347-B9F6-0C6B7E7CD228}"/>
              </a:ext>
            </a:extLst>
          </p:cNvPr>
          <p:cNvSpPr>
            <a:spLocks noGrp="1"/>
          </p:cNvSpPr>
          <p:nvPr>
            <p:ph type="ctrTitle"/>
          </p:nvPr>
        </p:nvSpPr>
        <p:spPr>
          <a:xfrm>
            <a:off x="590924" y="838200"/>
            <a:ext cx="10905751" cy="2284568"/>
          </a:xfrm>
          <a:prstGeom prst="rect">
            <a:avLst/>
          </a:prstGeom>
        </p:spPr>
        <p:txBody>
          <a:bodyPr anchor="b">
            <a:noAutofit/>
          </a:bodyPr>
          <a:lstStyle>
            <a:lvl1pPr algn="l">
              <a:defRPr sz="4400" b="1" i="0" spc="100" baseline="0">
                <a:solidFill>
                  <a:schemeClr val="accent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dirty="0"/>
              <a:t>Click to edit Master title style</a:t>
            </a:r>
          </a:p>
        </p:txBody>
      </p:sp>
      <p:sp>
        <p:nvSpPr>
          <p:cNvPr id="9" name="Subtitle 2">
            <a:extLst>
              <a:ext uri="{FF2B5EF4-FFF2-40B4-BE49-F238E27FC236}">
                <a16:creationId xmlns:a16="http://schemas.microsoft.com/office/drawing/2014/main" id="{4A70CACF-03AD-CC46-92EA-48723E127CE6}"/>
              </a:ext>
            </a:extLst>
          </p:cNvPr>
          <p:cNvSpPr>
            <a:spLocks noGrp="1"/>
          </p:cNvSpPr>
          <p:nvPr>
            <p:ph type="subTitle" idx="1"/>
          </p:nvPr>
        </p:nvSpPr>
        <p:spPr>
          <a:xfrm>
            <a:off x="590924" y="3238578"/>
            <a:ext cx="10905751" cy="538730"/>
          </a:xfrm>
          <a:prstGeom prst="rect">
            <a:avLst/>
          </a:prstGeom>
        </p:spPr>
        <p:txBody>
          <a:bodyPr anchor="t">
            <a:noAutofit/>
          </a:bodyPr>
          <a:lstStyle>
            <a:lvl1pPr marL="0" indent="0" algn="l">
              <a:buNone/>
              <a:defRPr sz="2000" b="1" i="0" spc="50" baseline="0">
                <a:solidFill>
                  <a:schemeClr val="accent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Rectangle 6">
            <a:extLst>
              <a:ext uri="{FF2B5EF4-FFF2-40B4-BE49-F238E27FC236}">
                <a16:creationId xmlns:a16="http://schemas.microsoft.com/office/drawing/2014/main" id="{FF702637-AA50-8B42-A91A-9134A912646D}"/>
              </a:ext>
            </a:extLst>
          </p:cNvPr>
          <p:cNvSpPr/>
          <p:nvPr userDrawn="1"/>
        </p:nvSpPr>
        <p:spPr>
          <a:xfrm>
            <a:off x="0" y="5715000"/>
            <a:ext cx="12192000"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6187C936-565D-CE42-B5B8-6DB284C0D31B}"/>
              </a:ext>
            </a:extLst>
          </p:cNvPr>
          <p:cNvPicPr>
            <a:picLocks noChangeAspect="1"/>
          </p:cNvPicPr>
          <p:nvPr userDrawn="1"/>
        </p:nvPicPr>
        <p:blipFill>
          <a:blip r:embed="rId2"/>
          <a:stretch>
            <a:fillRect/>
          </a:stretch>
        </p:blipFill>
        <p:spPr>
          <a:xfrm>
            <a:off x="9553575" y="6057900"/>
            <a:ext cx="1943100" cy="457200"/>
          </a:xfrm>
          <a:prstGeom prst="rect">
            <a:avLst/>
          </a:prstGeom>
        </p:spPr>
      </p:pic>
      <p:pic>
        <p:nvPicPr>
          <p:cNvPr id="11" name="Picture 10">
            <a:extLst>
              <a:ext uri="{FF2B5EF4-FFF2-40B4-BE49-F238E27FC236}">
                <a16:creationId xmlns:a16="http://schemas.microsoft.com/office/drawing/2014/main" id="{B9D0E7C5-1C67-494E-AC0B-7A5148BD61AA}"/>
              </a:ext>
            </a:extLst>
          </p:cNvPr>
          <p:cNvPicPr>
            <a:picLocks noChangeAspect="1"/>
          </p:cNvPicPr>
          <p:nvPr userDrawn="1"/>
        </p:nvPicPr>
        <p:blipFill>
          <a:blip r:embed="rId3"/>
          <a:srcRect/>
          <a:stretch/>
        </p:blipFill>
        <p:spPr>
          <a:xfrm flipH="1">
            <a:off x="0" y="0"/>
            <a:ext cx="12192000" cy="165100"/>
          </a:xfrm>
          <a:prstGeom prst="rect">
            <a:avLst/>
          </a:prstGeom>
        </p:spPr>
      </p:pic>
    </p:spTree>
    <p:extLst>
      <p:ext uri="{BB962C8B-B14F-4D97-AF65-F5344CB8AC3E}">
        <p14:creationId xmlns:p14="http://schemas.microsoft.com/office/powerpoint/2010/main" val="201364287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ubsection title page – grey">
    <p:bg>
      <p:bgPr>
        <a:solidFill>
          <a:schemeClr val="bg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7682FE4F-D602-7347-B9F6-0C6B7E7CD228}"/>
              </a:ext>
            </a:extLst>
          </p:cNvPr>
          <p:cNvSpPr>
            <a:spLocks noGrp="1"/>
          </p:cNvSpPr>
          <p:nvPr>
            <p:ph type="ctrTitle"/>
          </p:nvPr>
        </p:nvSpPr>
        <p:spPr>
          <a:xfrm>
            <a:off x="590924" y="838200"/>
            <a:ext cx="10905751" cy="2284568"/>
          </a:xfrm>
          <a:prstGeom prst="rect">
            <a:avLst/>
          </a:prstGeom>
        </p:spPr>
        <p:txBody>
          <a:bodyPr anchor="b">
            <a:noAutofit/>
          </a:bodyPr>
          <a:lstStyle>
            <a:lvl1pPr algn="l">
              <a:defRPr sz="4400" b="1" i="0" spc="100" baseline="0">
                <a:solidFill>
                  <a:schemeClr val="accent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dirty="0"/>
              <a:t>Click to edit Master title style</a:t>
            </a:r>
          </a:p>
        </p:txBody>
      </p:sp>
      <p:sp>
        <p:nvSpPr>
          <p:cNvPr id="9" name="Subtitle 2">
            <a:extLst>
              <a:ext uri="{FF2B5EF4-FFF2-40B4-BE49-F238E27FC236}">
                <a16:creationId xmlns:a16="http://schemas.microsoft.com/office/drawing/2014/main" id="{4A70CACF-03AD-CC46-92EA-48723E127CE6}"/>
              </a:ext>
            </a:extLst>
          </p:cNvPr>
          <p:cNvSpPr>
            <a:spLocks noGrp="1"/>
          </p:cNvSpPr>
          <p:nvPr>
            <p:ph type="subTitle" idx="1"/>
          </p:nvPr>
        </p:nvSpPr>
        <p:spPr>
          <a:xfrm>
            <a:off x="590924" y="3238578"/>
            <a:ext cx="10905751" cy="538730"/>
          </a:xfrm>
          <a:prstGeom prst="rect">
            <a:avLst/>
          </a:prstGeom>
        </p:spPr>
        <p:txBody>
          <a:bodyPr anchor="t">
            <a:noAutofit/>
          </a:bodyPr>
          <a:lstStyle>
            <a:lvl1pPr marL="0" indent="0" algn="l">
              <a:buNone/>
              <a:defRPr sz="2000" b="1" i="0" spc="50" baseline="0">
                <a:solidFill>
                  <a:schemeClr val="accent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Rectangle 6">
            <a:extLst>
              <a:ext uri="{FF2B5EF4-FFF2-40B4-BE49-F238E27FC236}">
                <a16:creationId xmlns:a16="http://schemas.microsoft.com/office/drawing/2014/main" id="{FF702637-AA50-8B42-A91A-9134A912646D}"/>
              </a:ext>
            </a:extLst>
          </p:cNvPr>
          <p:cNvSpPr/>
          <p:nvPr userDrawn="1"/>
        </p:nvSpPr>
        <p:spPr>
          <a:xfrm>
            <a:off x="0" y="5715000"/>
            <a:ext cx="12192000"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6187C936-565D-CE42-B5B8-6DB284C0D31B}"/>
              </a:ext>
            </a:extLst>
          </p:cNvPr>
          <p:cNvPicPr>
            <a:picLocks noChangeAspect="1"/>
          </p:cNvPicPr>
          <p:nvPr userDrawn="1"/>
        </p:nvPicPr>
        <p:blipFill>
          <a:blip r:embed="rId2"/>
          <a:stretch>
            <a:fillRect/>
          </a:stretch>
        </p:blipFill>
        <p:spPr>
          <a:xfrm>
            <a:off x="9553575" y="6057900"/>
            <a:ext cx="1943100" cy="457200"/>
          </a:xfrm>
          <a:prstGeom prst="rect">
            <a:avLst/>
          </a:prstGeom>
        </p:spPr>
      </p:pic>
      <p:pic>
        <p:nvPicPr>
          <p:cNvPr id="3" name="Picture 2">
            <a:extLst>
              <a:ext uri="{FF2B5EF4-FFF2-40B4-BE49-F238E27FC236}">
                <a16:creationId xmlns:a16="http://schemas.microsoft.com/office/drawing/2014/main" id="{5EAD217B-C783-2542-B203-819ED621AC9A}"/>
              </a:ext>
            </a:extLst>
          </p:cNvPr>
          <p:cNvPicPr>
            <a:picLocks noChangeAspect="1"/>
          </p:cNvPicPr>
          <p:nvPr userDrawn="1"/>
        </p:nvPicPr>
        <p:blipFill>
          <a:blip r:embed="rId3"/>
          <a:srcRect/>
          <a:stretch/>
        </p:blipFill>
        <p:spPr>
          <a:xfrm>
            <a:off x="0" y="0"/>
            <a:ext cx="12192000" cy="165100"/>
          </a:xfrm>
          <a:prstGeom prst="rect">
            <a:avLst/>
          </a:prstGeom>
        </p:spPr>
      </p:pic>
    </p:spTree>
    <p:extLst>
      <p:ext uri="{BB962C8B-B14F-4D97-AF65-F5344CB8AC3E}">
        <p14:creationId xmlns:p14="http://schemas.microsoft.com/office/powerpoint/2010/main" val="1276565855"/>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 paragraph / quote page">
    <p:bg>
      <p:bgPr>
        <a:solidFill>
          <a:schemeClr val="bg1"/>
        </a:solidFill>
        <a:effectLst/>
      </p:bgPr>
    </p:bg>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74B1D494-1163-FD4D-87D9-F88FDD14180A}"/>
              </a:ext>
            </a:extLst>
          </p:cNvPr>
          <p:cNvSpPr>
            <a:spLocks noGrp="1"/>
          </p:cNvSpPr>
          <p:nvPr>
            <p:ph sz="half" idx="1" hasCustomPrompt="1"/>
          </p:nvPr>
        </p:nvSpPr>
        <p:spPr>
          <a:xfrm>
            <a:off x="1515533" y="838200"/>
            <a:ext cx="9160934" cy="4191000"/>
          </a:xfrm>
          <a:prstGeom prst="rect">
            <a:avLst/>
          </a:prstGeom>
        </p:spPr>
        <p:txBody>
          <a:bodyPr anchor="ctr">
            <a:noAutofit/>
          </a:bodyPr>
          <a:lstStyle>
            <a:lvl1pPr marL="0" indent="0" algn="ctr">
              <a:lnSpc>
                <a:spcPct val="150000"/>
              </a:lnSpc>
              <a:spcBef>
                <a:spcPts val="0"/>
              </a:spcBef>
              <a:spcAft>
                <a:spcPts val="1200"/>
              </a:spcAft>
              <a:buFont typeface="Arial" panose="020B0604020202020204" pitchFamily="34" charset="0"/>
              <a:buNone/>
              <a:tabLst/>
              <a:defRPr sz="2200" b="1" i="0">
                <a:solidFill>
                  <a:schemeClr val="accent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228600">
              <a:lnSpc>
                <a:spcPct val="150000"/>
              </a:lnSpc>
              <a:spcBef>
                <a:spcPts val="0"/>
              </a:spcBef>
              <a:spcAft>
                <a:spcPts val="1200"/>
              </a:spcAft>
              <a:buFont typeface="Arial" panose="020B0604020202020204" pitchFamily="34" charset="0"/>
              <a:buChar char="•"/>
              <a:tabLst/>
              <a:defRPr sz="1600">
                <a:solidFill>
                  <a:schemeClr val="tx1"/>
                </a:solidFill>
              </a:defRPr>
            </a:lvl2pPr>
            <a:lvl3pPr marL="685800" indent="-228600">
              <a:lnSpc>
                <a:spcPct val="150000"/>
              </a:lnSpc>
              <a:spcBef>
                <a:spcPts val="0"/>
              </a:spcBef>
              <a:spcAft>
                <a:spcPts val="1200"/>
              </a:spcAft>
              <a:buFont typeface="System Font Regular"/>
              <a:buChar char="⁃"/>
              <a:tabLst/>
              <a:defRPr sz="1600">
                <a:solidFill>
                  <a:schemeClr val="tx1"/>
                </a:solidFill>
              </a:defRPr>
            </a:lvl3pPr>
            <a:lvl4pPr marL="914400" indent="-228600">
              <a:lnSpc>
                <a:spcPct val="150000"/>
              </a:lnSpc>
              <a:spcBef>
                <a:spcPts val="0"/>
              </a:spcBef>
              <a:spcAft>
                <a:spcPts val="1200"/>
              </a:spcAft>
              <a:buFont typeface="Arial" panose="020B0604020202020204" pitchFamily="34" charset="0"/>
              <a:buChar char="•"/>
              <a:tabLst/>
              <a:defRPr sz="1400">
                <a:solidFill>
                  <a:schemeClr val="tx1"/>
                </a:solidFill>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a:solidFill>
                  <a:schemeClr val="tx1"/>
                </a:solidFill>
              </a:defRPr>
            </a:lvl5pPr>
            <a:lvl6pPr marL="1371600" indent="-228600">
              <a:spcBef>
                <a:spcPts val="0"/>
              </a:spcBef>
              <a:spcAft>
                <a:spcPts val="1200"/>
              </a:spcAft>
              <a:buFont typeface="Arial" panose="020B0604020202020204" pitchFamily="34" charset="0"/>
              <a:buChar char="•"/>
              <a:tabLst/>
              <a:defRPr>
                <a:solidFill>
                  <a:schemeClr val="tx1"/>
                </a:solidFill>
              </a:defRPr>
            </a:lvl6pPr>
            <a:lvl7pPr marL="1828800" indent="-228600">
              <a:defRPr>
                <a:solidFill>
                  <a:schemeClr val="tx1"/>
                </a:solidFill>
              </a:defRPr>
            </a:lvl7pPr>
            <a:lvl8pPr marL="2057400" indent="-228600">
              <a:defRPr>
                <a:solidFill>
                  <a:schemeClr val="tx1"/>
                </a:solidFill>
              </a:defRPr>
            </a:lvl8pPr>
          </a:lstStyle>
          <a:p>
            <a:pPr lvl="0"/>
            <a:r>
              <a:rPr lang="en-US" dirty="0"/>
              <a:t>Click to edit Master title style</a:t>
            </a:r>
          </a:p>
        </p:txBody>
      </p:sp>
      <p:pic>
        <p:nvPicPr>
          <p:cNvPr id="6" name="Picture 5">
            <a:extLst>
              <a:ext uri="{FF2B5EF4-FFF2-40B4-BE49-F238E27FC236}">
                <a16:creationId xmlns:a16="http://schemas.microsoft.com/office/drawing/2014/main" id="{39CE587E-971A-AE4C-A03D-10208DBE7F6A}"/>
              </a:ext>
            </a:extLst>
          </p:cNvPr>
          <p:cNvPicPr>
            <a:picLocks noChangeAspect="1"/>
          </p:cNvPicPr>
          <p:nvPr userDrawn="1"/>
        </p:nvPicPr>
        <p:blipFill>
          <a:blip r:embed="rId2"/>
          <a:srcRect/>
          <a:stretch/>
        </p:blipFill>
        <p:spPr>
          <a:xfrm>
            <a:off x="0" y="0"/>
            <a:ext cx="12192000" cy="165100"/>
          </a:xfrm>
          <a:prstGeom prst="rect">
            <a:avLst/>
          </a:prstGeom>
        </p:spPr>
      </p:pic>
      <p:sp>
        <p:nvSpPr>
          <p:cNvPr id="4" name="Rectangle 3">
            <a:extLst>
              <a:ext uri="{FF2B5EF4-FFF2-40B4-BE49-F238E27FC236}">
                <a16:creationId xmlns:a16="http://schemas.microsoft.com/office/drawing/2014/main" id="{5FD39231-8104-2C4D-B887-C76C49B4B755}"/>
              </a:ext>
            </a:extLst>
          </p:cNvPr>
          <p:cNvSpPr/>
          <p:nvPr userDrawn="1"/>
        </p:nvSpPr>
        <p:spPr>
          <a:xfrm>
            <a:off x="0" y="5715000"/>
            <a:ext cx="12192000"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6A0E5017-6E1C-5D4E-A493-781F6C08DC9B}"/>
              </a:ext>
            </a:extLst>
          </p:cNvPr>
          <p:cNvPicPr>
            <a:picLocks noChangeAspect="1"/>
          </p:cNvPicPr>
          <p:nvPr userDrawn="1"/>
        </p:nvPicPr>
        <p:blipFill>
          <a:blip r:embed="rId3"/>
          <a:stretch>
            <a:fillRect/>
          </a:stretch>
        </p:blipFill>
        <p:spPr>
          <a:xfrm>
            <a:off x="9553575" y="6057900"/>
            <a:ext cx="1943100" cy="457200"/>
          </a:xfrm>
          <a:prstGeom prst="rect">
            <a:avLst/>
          </a:prstGeom>
        </p:spPr>
      </p:pic>
    </p:spTree>
    <p:extLst>
      <p:ext uri="{BB962C8B-B14F-4D97-AF65-F5344CB8AC3E}">
        <p14:creationId xmlns:p14="http://schemas.microsoft.com/office/powerpoint/2010/main" val="3505137725"/>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page – one column">
    <p:bg>
      <p:bgPr>
        <a:solidFill>
          <a:srgbClr val="EBEBE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5241A-FE81-E045-A53F-CCB1ECEF6369}"/>
              </a:ext>
            </a:extLst>
          </p:cNvPr>
          <p:cNvSpPr>
            <a:spLocks noGrp="1"/>
          </p:cNvSpPr>
          <p:nvPr>
            <p:ph type="title"/>
          </p:nvPr>
        </p:nvSpPr>
        <p:spPr>
          <a:xfrm>
            <a:off x="599585" y="705274"/>
            <a:ext cx="10897200" cy="627189"/>
          </a:xfrm>
          <a:prstGeom prst="rect">
            <a:avLst/>
          </a:prstGeom>
        </p:spPr>
        <p:txBody>
          <a:bodyPr anchor="t"/>
          <a:lstStyle>
            <a:lvl1pPr>
              <a:defRPr sz="2600" b="1" i="0" spc="50" baseline="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74B1D494-1163-FD4D-87D9-F88FDD14180A}"/>
              </a:ext>
            </a:extLst>
          </p:cNvPr>
          <p:cNvSpPr>
            <a:spLocks noGrp="1"/>
          </p:cNvSpPr>
          <p:nvPr>
            <p:ph sz="half" idx="1"/>
          </p:nvPr>
        </p:nvSpPr>
        <p:spPr>
          <a:xfrm>
            <a:off x="599585" y="1442852"/>
            <a:ext cx="10897090" cy="3687948"/>
          </a:xfrm>
          <a:prstGeom prst="rect">
            <a:avLst/>
          </a:prstGeom>
        </p:spPr>
        <p:txBody>
          <a:bodyPr>
            <a:noAutofit/>
          </a:bodyPr>
          <a:lstStyle>
            <a:lvl1pPr marL="228600" indent="-228600">
              <a:lnSpc>
                <a:spcPct val="150000"/>
              </a:lnSpc>
              <a:spcBef>
                <a:spcPts val="0"/>
              </a:spcBef>
              <a:spcAft>
                <a:spcPts val="1200"/>
              </a:spcAft>
              <a:buFont typeface="Arial" panose="020B0604020202020204" pitchFamily="34" charset="0"/>
              <a:buChar char="•"/>
              <a:tabLst/>
              <a:defRPr sz="1600">
                <a:solidFill>
                  <a:schemeClr val="tx1"/>
                </a:solidFill>
              </a:defRPr>
            </a:lvl1pPr>
            <a:lvl2pPr marL="457200" indent="-228600">
              <a:lnSpc>
                <a:spcPct val="150000"/>
              </a:lnSpc>
              <a:spcBef>
                <a:spcPts val="0"/>
              </a:spcBef>
              <a:spcAft>
                <a:spcPts val="1200"/>
              </a:spcAft>
              <a:buFont typeface="Arial" panose="020B0604020202020204" pitchFamily="34" charset="0"/>
              <a:buChar char="•"/>
              <a:tabLst/>
              <a:defRPr sz="1600">
                <a:solidFill>
                  <a:schemeClr val="tx1"/>
                </a:solidFill>
              </a:defRPr>
            </a:lvl2pPr>
            <a:lvl3pPr marL="685800" indent="-228600">
              <a:lnSpc>
                <a:spcPct val="150000"/>
              </a:lnSpc>
              <a:spcBef>
                <a:spcPts val="0"/>
              </a:spcBef>
              <a:spcAft>
                <a:spcPts val="1200"/>
              </a:spcAft>
              <a:buFont typeface="System Font Regular"/>
              <a:buChar char="⁃"/>
              <a:tabLst/>
              <a:defRPr sz="1600">
                <a:solidFill>
                  <a:schemeClr val="tx1"/>
                </a:solidFill>
              </a:defRPr>
            </a:lvl3pPr>
            <a:lvl4pPr marL="914400" indent="-228600">
              <a:lnSpc>
                <a:spcPct val="150000"/>
              </a:lnSpc>
              <a:spcBef>
                <a:spcPts val="0"/>
              </a:spcBef>
              <a:spcAft>
                <a:spcPts val="1200"/>
              </a:spcAft>
              <a:buFont typeface="Arial" panose="020B0604020202020204" pitchFamily="34" charset="0"/>
              <a:buChar char="•"/>
              <a:tabLst/>
              <a:defRPr sz="1400">
                <a:solidFill>
                  <a:schemeClr val="tx1"/>
                </a:solidFill>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a:solidFill>
                  <a:schemeClr val="tx1"/>
                </a:solidFill>
              </a:defRPr>
            </a:lvl5pPr>
            <a:lvl6pPr marL="1371600" indent="-228600">
              <a:spcBef>
                <a:spcPts val="0"/>
              </a:spcBef>
              <a:spcAft>
                <a:spcPts val="1200"/>
              </a:spcAft>
              <a:buFont typeface="Arial" panose="020B0604020202020204" pitchFamily="34" charset="0"/>
              <a:buChar char="•"/>
              <a:tabLst/>
              <a:defRPr>
                <a:solidFill>
                  <a:schemeClr val="tx1"/>
                </a:solidFill>
              </a:defRPr>
            </a:lvl6pPr>
            <a:lvl7pPr marL="1828800" indent="-228600">
              <a:defRPr>
                <a:solidFill>
                  <a:schemeClr val="tx1"/>
                </a:solidFill>
              </a:defRPr>
            </a:lvl7pPr>
            <a:lvl8pPr marL="2057400" indent="-228600">
              <a:defRPr>
                <a:solidFill>
                  <a:schemeClr val="tx1"/>
                </a:solidFill>
              </a:defRPr>
            </a:lvl8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marL="1371600" marR="0" lvl="5"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defRPr/>
            </a:pPr>
            <a:r>
              <a:rPr lang="en-US" dirty="0"/>
              <a:t>Seventh level</a:t>
            </a:r>
          </a:p>
        </p:txBody>
      </p:sp>
      <p:pic>
        <p:nvPicPr>
          <p:cNvPr id="6" name="Picture 5">
            <a:extLst>
              <a:ext uri="{FF2B5EF4-FFF2-40B4-BE49-F238E27FC236}">
                <a16:creationId xmlns:a16="http://schemas.microsoft.com/office/drawing/2014/main" id="{39CE587E-971A-AE4C-A03D-10208DBE7F6A}"/>
              </a:ext>
            </a:extLst>
          </p:cNvPr>
          <p:cNvPicPr>
            <a:picLocks noChangeAspect="1"/>
          </p:cNvPicPr>
          <p:nvPr userDrawn="1"/>
        </p:nvPicPr>
        <p:blipFill>
          <a:blip r:embed="rId2"/>
          <a:srcRect/>
          <a:stretch/>
        </p:blipFill>
        <p:spPr>
          <a:xfrm>
            <a:off x="0" y="0"/>
            <a:ext cx="12192000" cy="165100"/>
          </a:xfrm>
          <a:prstGeom prst="rect">
            <a:avLst/>
          </a:prstGeom>
        </p:spPr>
      </p:pic>
      <p:sp>
        <p:nvSpPr>
          <p:cNvPr id="5" name="Rectangle 4">
            <a:extLst>
              <a:ext uri="{FF2B5EF4-FFF2-40B4-BE49-F238E27FC236}">
                <a16:creationId xmlns:a16="http://schemas.microsoft.com/office/drawing/2014/main" id="{0EDD00A5-8BC9-AE46-B8D3-B7FEC311C25B}"/>
              </a:ext>
            </a:extLst>
          </p:cNvPr>
          <p:cNvSpPr/>
          <p:nvPr userDrawn="1"/>
        </p:nvSpPr>
        <p:spPr>
          <a:xfrm>
            <a:off x="0" y="5715000"/>
            <a:ext cx="12192000"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8A24F25A-A643-A844-91A9-2D5B56DB8E7F}"/>
              </a:ext>
            </a:extLst>
          </p:cNvPr>
          <p:cNvPicPr>
            <a:picLocks noChangeAspect="1"/>
          </p:cNvPicPr>
          <p:nvPr userDrawn="1"/>
        </p:nvPicPr>
        <p:blipFill>
          <a:blip r:embed="rId3"/>
          <a:stretch>
            <a:fillRect/>
          </a:stretch>
        </p:blipFill>
        <p:spPr>
          <a:xfrm>
            <a:off x="9553575" y="6057900"/>
            <a:ext cx="1943100" cy="457200"/>
          </a:xfrm>
          <a:prstGeom prst="rect">
            <a:avLst/>
          </a:prstGeom>
          <a:solidFill>
            <a:schemeClr val="bg2"/>
          </a:solidFill>
        </p:spPr>
      </p:pic>
    </p:spTree>
    <p:extLst>
      <p:ext uri="{BB962C8B-B14F-4D97-AF65-F5344CB8AC3E}">
        <p14:creationId xmlns:p14="http://schemas.microsoft.com/office/powerpoint/2010/main" val="3114510358"/>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page – two columns">
    <p:bg>
      <p:bgPr>
        <a:solidFill>
          <a:srgbClr val="EBEBEC"/>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292A029-F549-3740-BF04-29AC6D613DB7}"/>
              </a:ext>
            </a:extLst>
          </p:cNvPr>
          <p:cNvSpPr>
            <a:spLocks noGrp="1"/>
          </p:cNvSpPr>
          <p:nvPr>
            <p:ph type="title"/>
          </p:nvPr>
        </p:nvSpPr>
        <p:spPr>
          <a:xfrm>
            <a:off x="599584" y="705964"/>
            <a:ext cx="10897091" cy="627189"/>
          </a:xfrm>
          <a:prstGeom prst="rect">
            <a:avLst/>
          </a:prstGeom>
        </p:spPr>
        <p:txBody>
          <a:bodyPr anchor="t"/>
          <a:lstStyle>
            <a:lvl1pPr>
              <a:defRPr sz="2600" b="1" i="0" spc="50" baseline="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dirty="0"/>
              <a:t>Click to edit Master title style</a:t>
            </a:r>
          </a:p>
        </p:txBody>
      </p:sp>
      <p:sp>
        <p:nvSpPr>
          <p:cNvPr id="10" name="Content Placeholder 2">
            <a:extLst>
              <a:ext uri="{FF2B5EF4-FFF2-40B4-BE49-F238E27FC236}">
                <a16:creationId xmlns:a16="http://schemas.microsoft.com/office/drawing/2014/main" id="{E4710339-FCEB-864A-BE99-139C449C3056}"/>
              </a:ext>
            </a:extLst>
          </p:cNvPr>
          <p:cNvSpPr>
            <a:spLocks noGrp="1"/>
          </p:cNvSpPr>
          <p:nvPr>
            <p:ph sz="half" idx="1"/>
          </p:nvPr>
        </p:nvSpPr>
        <p:spPr>
          <a:xfrm>
            <a:off x="599585" y="1442852"/>
            <a:ext cx="5267815" cy="3687948"/>
          </a:xfrm>
          <a:prstGeom prst="rect">
            <a:avLst/>
          </a:prstGeom>
        </p:spPr>
        <p:txBody>
          <a:bodyPr>
            <a:noAutofit/>
          </a:bodyPr>
          <a:lstStyle>
            <a:lvl1pPr marL="228600" indent="-228600">
              <a:lnSpc>
                <a:spcPct val="150000"/>
              </a:lnSpc>
              <a:spcBef>
                <a:spcPts val="0"/>
              </a:spcBef>
              <a:spcAft>
                <a:spcPts val="1200"/>
              </a:spcAft>
              <a:buFont typeface="Arial" panose="020B0604020202020204" pitchFamily="34" charset="0"/>
              <a:buChar char="•"/>
              <a:tabLst/>
              <a:defRPr sz="1600">
                <a:solidFill>
                  <a:schemeClr val="tx1"/>
                </a:solidFill>
              </a:defRPr>
            </a:lvl1pPr>
            <a:lvl2pPr marL="457200" indent="-228600">
              <a:lnSpc>
                <a:spcPct val="150000"/>
              </a:lnSpc>
              <a:spcBef>
                <a:spcPts val="0"/>
              </a:spcBef>
              <a:spcAft>
                <a:spcPts val="1200"/>
              </a:spcAft>
              <a:buFont typeface="Arial" panose="020B0604020202020204" pitchFamily="34" charset="0"/>
              <a:buChar char="•"/>
              <a:tabLst/>
              <a:defRPr sz="1600">
                <a:solidFill>
                  <a:schemeClr val="tx1"/>
                </a:solidFill>
              </a:defRPr>
            </a:lvl2pPr>
            <a:lvl3pPr marL="685800" indent="-228600">
              <a:lnSpc>
                <a:spcPct val="150000"/>
              </a:lnSpc>
              <a:spcBef>
                <a:spcPts val="0"/>
              </a:spcBef>
              <a:spcAft>
                <a:spcPts val="1200"/>
              </a:spcAft>
              <a:buFont typeface="System Font Regular"/>
              <a:buChar char="⁃"/>
              <a:tabLst/>
              <a:defRPr sz="1600">
                <a:solidFill>
                  <a:schemeClr val="tx1"/>
                </a:solidFill>
              </a:defRPr>
            </a:lvl3pPr>
            <a:lvl4pPr marL="914400" indent="-228600">
              <a:lnSpc>
                <a:spcPct val="150000"/>
              </a:lnSpc>
              <a:spcBef>
                <a:spcPts val="0"/>
              </a:spcBef>
              <a:spcAft>
                <a:spcPts val="1200"/>
              </a:spcAft>
              <a:buFont typeface="Arial" panose="020B0604020202020204" pitchFamily="34" charset="0"/>
              <a:buChar char="•"/>
              <a:tabLst/>
              <a:defRPr sz="1400">
                <a:solidFill>
                  <a:schemeClr val="tx1"/>
                </a:solidFill>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a:solidFill>
                  <a:schemeClr val="tx1"/>
                </a:solidFill>
              </a:defRPr>
            </a:lvl5pPr>
            <a:lvl6pPr marL="1371600" indent="-228600">
              <a:spcBef>
                <a:spcPts val="0"/>
              </a:spcBef>
              <a:spcAft>
                <a:spcPts val="1200"/>
              </a:spcAft>
              <a:buFont typeface="Arial" panose="020B0604020202020204" pitchFamily="34" charset="0"/>
              <a:buChar char="•"/>
              <a:tabLst/>
              <a:defRPr>
                <a:solidFill>
                  <a:schemeClr val="tx1"/>
                </a:solidFill>
              </a:defRPr>
            </a:lvl6pPr>
            <a:lvl7pPr marL="1828800" indent="-228600">
              <a:defRPr>
                <a:solidFill>
                  <a:schemeClr val="tx1"/>
                </a:solidFill>
              </a:defRPr>
            </a:lvl7pPr>
            <a:lvl8pPr marL="2057400" indent="-228600">
              <a:defRPr>
                <a:solidFill>
                  <a:schemeClr val="tx1"/>
                </a:solidFill>
              </a:defRPr>
            </a:lvl8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marL="1371600" marR="0" lvl="5"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defRPr/>
            </a:pPr>
            <a:r>
              <a:rPr lang="en-US" dirty="0"/>
              <a:t>Seventh level</a:t>
            </a:r>
          </a:p>
        </p:txBody>
      </p:sp>
      <p:sp>
        <p:nvSpPr>
          <p:cNvPr id="11" name="Content Placeholder 2">
            <a:extLst>
              <a:ext uri="{FF2B5EF4-FFF2-40B4-BE49-F238E27FC236}">
                <a16:creationId xmlns:a16="http://schemas.microsoft.com/office/drawing/2014/main" id="{090E677D-56A4-5F4D-AB35-5014A471F121}"/>
              </a:ext>
            </a:extLst>
          </p:cNvPr>
          <p:cNvSpPr>
            <a:spLocks noGrp="1"/>
          </p:cNvSpPr>
          <p:nvPr>
            <p:ph sz="half" idx="13"/>
          </p:nvPr>
        </p:nvSpPr>
        <p:spPr>
          <a:xfrm>
            <a:off x="6228860" y="1442852"/>
            <a:ext cx="5267815" cy="3687948"/>
          </a:xfrm>
          <a:prstGeom prst="rect">
            <a:avLst/>
          </a:prstGeom>
        </p:spPr>
        <p:txBody>
          <a:bodyPr>
            <a:noAutofit/>
          </a:bodyPr>
          <a:lstStyle>
            <a:lvl1pPr marL="228600" indent="-228600">
              <a:lnSpc>
                <a:spcPct val="150000"/>
              </a:lnSpc>
              <a:spcBef>
                <a:spcPts val="0"/>
              </a:spcBef>
              <a:spcAft>
                <a:spcPts val="1200"/>
              </a:spcAft>
              <a:buFont typeface="Arial" panose="020B0604020202020204" pitchFamily="34" charset="0"/>
              <a:buChar char="•"/>
              <a:tabLst/>
              <a:defRPr sz="1600">
                <a:solidFill>
                  <a:schemeClr val="tx1"/>
                </a:solidFill>
              </a:defRPr>
            </a:lvl1pPr>
            <a:lvl2pPr marL="457200" indent="-228600">
              <a:lnSpc>
                <a:spcPct val="150000"/>
              </a:lnSpc>
              <a:spcBef>
                <a:spcPts val="0"/>
              </a:spcBef>
              <a:spcAft>
                <a:spcPts val="1200"/>
              </a:spcAft>
              <a:buFont typeface="Arial" panose="020B0604020202020204" pitchFamily="34" charset="0"/>
              <a:buChar char="•"/>
              <a:tabLst/>
              <a:defRPr sz="1600">
                <a:solidFill>
                  <a:schemeClr val="tx1"/>
                </a:solidFill>
              </a:defRPr>
            </a:lvl2pPr>
            <a:lvl3pPr marL="685800" indent="-228600">
              <a:lnSpc>
                <a:spcPct val="150000"/>
              </a:lnSpc>
              <a:spcBef>
                <a:spcPts val="0"/>
              </a:spcBef>
              <a:spcAft>
                <a:spcPts val="1200"/>
              </a:spcAft>
              <a:buFont typeface="System Font Regular"/>
              <a:buChar char="⁃"/>
              <a:tabLst/>
              <a:defRPr sz="1600">
                <a:solidFill>
                  <a:schemeClr val="tx1"/>
                </a:solidFill>
              </a:defRPr>
            </a:lvl3pPr>
            <a:lvl4pPr marL="914400" indent="-228600">
              <a:lnSpc>
                <a:spcPct val="150000"/>
              </a:lnSpc>
              <a:spcBef>
                <a:spcPts val="0"/>
              </a:spcBef>
              <a:spcAft>
                <a:spcPts val="1200"/>
              </a:spcAft>
              <a:buFont typeface="Arial" panose="020B0604020202020204" pitchFamily="34" charset="0"/>
              <a:buChar char="•"/>
              <a:tabLst/>
              <a:defRPr sz="1400">
                <a:solidFill>
                  <a:schemeClr val="tx1"/>
                </a:solidFill>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a:solidFill>
                  <a:schemeClr val="tx1"/>
                </a:solidFill>
              </a:defRPr>
            </a:lvl5pPr>
            <a:lvl6pPr marL="1371600" indent="-228600">
              <a:spcBef>
                <a:spcPts val="0"/>
              </a:spcBef>
              <a:spcAft>
                <a:spcPts val="1200"/>
              </a:spcAft>
              <a:buFont typeface="Arial" panose="020B0604020202020204" pitchFamily="34" charset="0"/>
              <a:buChar char="•"/>
              <a:tabLst/>
              <a:defRPr>
                <a:solidFill>
                  <a:schemeClr val="tx1"/>
                </a:solidFill>
              </a:defRPr>
            </a:lvl6pPr>
            <a:lvl7pPr marL="1828800" indent="-228600">
              <a:defRPr>
                <a:solidFill>
                  <a:schemeClr val="tx1"/>
                </a:solidFill>
              </a:defRPr>
            </a:lvl7pPr>
            <a:lvl8pPr marL="2057400" indent="-228600">
              <a:defRPr>
                <a:solidFill>
                  <a:schemeClr val="tx1"/>
                </a:solidFill>
              </a:defRPr>
            </a:lvl8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marL="1371600" marR="0" lvl="5"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defRPr/>
            </a:pPr>
            <a:r>
              <a:rPr lang="en-US" dirty="0"/>
              <a:t>Seventh level</a:t>
            </a:r>
          </a:p>
        </p:txBody>
      </p:sp>
      <p:pic>
        <p:nvPicPr>
          <p:cNvPr id="13" name="Picture 12">
            <a:extLst>
              <a:ext uri="{FF2B5EF4-FFF2-40B4-BE49-F238E27FC236}">
                <a16:creationId xmlns:a16="http://schemas.microsoft.com/office/drawing/2014/main" id="{ED84E749-3BF0-CF43-BD8D-E70FC16313E4}"/>
              </a:ext>
            </a:extLst>
          </p:cNvPr>
          <p:cNvPicPr>
            <a:picLocks noChangeAspect="1"/>
          </p:cNvPicPr>
          <p:nvPr userDrawn="1"/>
        </p:nvPicPr>
        <p:blipFill>
          <a:blip r:embed="rId2"/>
          <a:srcRect/>
          <a:stretch/>
        </p:blipFill>
        <p:spPr>
          <a:xfrm>
            <a:off x="0" y="0"/>
            <a:ext cx="12192000" cy="165100"/>
          </a:xfrm>
          <a:prstGeom prst="rect">
            <a:avLst/>
          </a:prstGeom>
        </p:spPr>
      </p:pic>
      <p:sp>
        <p:nvSpPr>
          <p:cNvPr id="6" name="Rectangle 5">
            <a:extLst>
              <a:ext uri="{FF2B5EF4-FFF2-40B4-BE49-F238E27FC236}">
                <a16:creationId xmlns:a16="http://schemas.microsoft.com/office/drawing/2014/main" id="{9E79E0C7-49D7-D441-8459-298913F18B51}"/>
              </a:ext>
            </a:extLst>
          </p:cNvPr>
          <p:cNvSpPr/>
          <p:nvPr userDrawn="1"/>
        </p:nvSpPr>
        <p:spPr>
          <a:xfrm>
            <a:off x="0" y="5715000"/>
            <a:ext cx="12192000"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6613AD3E-8D13-2849-9D68-E72414870EFE}"/>
              </a:ext>
            </a:extLst>
          </p:cNvPr>
          <p:cNvPicPr>
            <a:picLocks noChangeAspect="1"/>
          </p:cNvPicPr>
          <p:nvPr userDrawn="1"/>
        </p:nvPicPr>
        <p:blipFill>
          <a:blip r:embed="rId3"/>
          <a:stretch>
            <a:fillRect/>
          </a:stretch>
        </p:blipFill>
        <p:spPr>
          <a:xfrm>
            <a:off x="9553575" y="6057900"/>
            <a:ext cx="1943100" cy="457200"/>
          </a:xfrm>
          <a:prstGeom prst="rect">
            <a:avLst/>
          </a:prstGeom>
        </p:spPr>
      </p:pic>
    </p:spTree>
    <p:extLst>
      <p:ext uri="{BB962C8B-B14F-4D97-AF65-F5344CB8AC3E}">
        <p14:creationId xmlns:p14="http://schemas.microsoft.com/office/powerpoint/2010/main" val="1774644089"/>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page with photo">
    <p:bg>
      <p:bgPr>
        <a:solidFill>
          <a:srgbClr val="EBEBEC"/>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292A029-F549-3740-BF04-29AC6D613DB7}"/>
              </a:ext>
            </a:extLst>
          </p:cNvPr>
          <p:cNvSpPr>
            <a:spLocks noGrp="1"/>
          </p:cNvSpPr>
          <p:nvPr>
            <p:ph type="title"/>
          </p:nvPr>
        </p:nvSpPr>
        <p:spPr>
          <a:xfrm>
            <a:off x="599584" y="705964"/>
            <a:ext cx="10897091" cy="627189"/>
          </a:xfrm>
          <a:prstGeom prst="rect">
            <a:avLst/>
          </a:prstGeom>
        </p:spPr>
        <p:txBody>
          <a:bodyPr anchor="t"/>
          <a:lstStyle>
            <a:lvl1pPr>
              <a:defRPr sz="2600" b="1" i="0" spc="50" baseline="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01DB2C69-F649-2E41-A435-292B23F4B621}"/>
              </a:ext>
            </a:extLst>
          </p:cNvPr>
          <p:cNvSpPr>
            <a:spLocks noGrp="1"/>
          </p:cNvSpPr>
          <p:nvPr>
            <p:ph sz="half" idx="1"/>
          </p:nvPr>
        </p:nvSpPr>
        <p:spPr>
          <a:xfrm>
            <a:off x="599585" y="1442852"/>
            <a:ext cx="5267815" cy="3687948"/>
          </a:xfrm>
          <a:prstGeom prst="rect">
            <a:avLst/>
          </a:prstGeom>
        </p:spPr>
        <p:txBody>
          <a:bodyPr>
            <a:noAutofit/>
          </a:bodyPr>
          <a:lstStyle>
            <a:lvl1pPr marL="228600" indent="-228600">
              <a:lnSpc>
                <a:spcPct val="150000"/>
              </a:lnSpc>
              <a:spcBef>
                <a:spcPts val="0"/>
              </a:spcBef>
              <a:spcAft>
                <a:spcPts val="1200"/>
              </a:spcAft>
              <a:buFont typeface="Arial" panose="020B0604020202020204" pitchFamily="34" charset="0"/>
              <a:buChar char="•"/>
              <a:tabLst/>
              <a:defRPr sz="1600">
                <a:solidFill>
                  <a:schemeClr val="tx1"/>
                </a:solidFill>
              </a:defRPr>
            </a:lvl1pPr>
            <a:lvl2pPr marL="457200" indent="-228600">
              <a:lnSpc>
                <a:spcPct val="150000"/>
              </a:lnSpc>
              <a:spcBef>
                <a:spcPts val="0"/>
              </a:spcBef>
              <a:spcAft>
                <a:spcPts val="1200"/>
              </a:spcAft>
              <a:buFont typeface="Arial" panose="020B0604020202020204" pitchFamily="34" charset="0"/>
              <a:buChar char="•"/>
              <a:tabLst/>
              <a:defRPr sz="1600">
                <a:solidFill>
                  <a:schemeClr val="tx1"/>
                </a:solidFill>
              </a:defRPr>
            </a:lvl2pPr>
            <a:lvl3pPr marL="685800" indent="-228600">
              <a:lnSpc>
                <a:spcPct val="150000"/>
              </a:lnSpc>
              <a:spcBef>
                <a:spcPts val="0"/>
              </a:spcBef>
              <a:spcAft>
                <a:spcPts val="1200"/>
              </a:spcAft>
              <a:buFont typeface="System Font Regular"/>
              <a:buChar char="⁃"/>
              <a:tabLst/>
              <a:defRPr sz="1600">
                <a:solidFill>
                  <a:schemeClr val="tx1"/>
                </a:solidFill>
              </a:defRPr>
            </a:lvl3pPr>
            <a:lvl4pPr marL="914400" indent="-228600">
              <a:lnSpc>
                <a:spcPct val="150000"/>
              </a:lnSpc>
              <a:spcBef>
                <a:spcPts val="0"/>
              </a:spcBef>
              <a:spcAft>
                <a:spcPts val="1200"/>
              </a:spcAft>
              <a:buFont typeface="Arial" panose="020B0604020202020204" pitchFamily="34" charset="0"/>
              <a:buChar char="•"/>
              <a:tabLst/>
              <a:defRPr sz="1400">
                <a:solidFill>
                  <a:schemeClr val="tx1"/>
                </a:solidFill>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a:solidFill>
                  <a:schemeClr val="tx1"/>
                </a:solidFill>
              </a:defRPr>
            </a:lvl5pPr>
            <a:lvl6pPr marL="1371600" indent="-228600">
              <a:spcBef>
                <a:spcPts val="0"/>
              </a:spcBef>
              <a:spcAft>
                <a:spcPts val="1200"/>
              </a:spcAft>
              <a:buFont typeface="Arial" panose="020B0604020202020204" pitchFamily="34" charset="0"/>
              <a:buChar char="•"/>
              <a:tabLst/>
              <a:defRPr>
                <a:solidFill>
                  <a:schemeClr val="tx1"/>
                </a:solidFill>
              </a:defRPr>
            </a:lvl6pPr>
            <a:lvl7pPr marL="1828800" indent="-228600">
              <a:defRPr>
                <a:solidFill>
                  <a:schemeClr val="tx1"/>
                </a:solidFill>
              </a:defRPr>
            </a:lvl7pPr>
            <a:lvl8pPr marL="2057400" indent="-228600">
              <a:defRPr>
                <a:solidFill>
                  <a:schemeClr val="tx1"/>
                </a:solidFill>
              </a:defRPr>
            </a:lvl8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marL="1371600" marR="0" lvl="5"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defRPr/>
            </a:pPr>
            <a:r>
              <a:rPr lang="en-US" dirty="0"/>
              <a:t>Seventh level</a:t>
            </a:r>
          </a:p>
        </p:txBody>
      </p:sp>
      <p:pic>
        <p:nvPicPr>
          <p:cNvPr id="10" name="Picture 9">
            <a:extLst>
              <a:ext uri="{FF2B5EF4-FFF2-40B4-BE49-F238E27FC236}">
                <a16:creationId xmlns:a16="http://schemas.microsoft.com/office/drawing/2014/main" id="{9A518E54-571D-EE4F-9DB6-F9EF51BA09D4}"/>
              </a:ext>
            </a:extLst>
          </p:cNvPr>
          <p:cNvPicPr>
            <a:picLocks noChangeAspect="1"/>
          </p:cNvPicPr>
          <p:nvPr userDrawn="1"/>
        </p:nvPicPr>
        <p:blipFill>
          <a:blip r:embed="rId2"/>
          <a:srcRect/>
          <a:stretch/>
        </p:blipFill>
        <p:spPr>
          <a:xfrm>
            <a:off x="0" y="0"/>
            <a:ext cx="12192000" cy="165100"/>
          </a:xfrm>
          <a:prstGeom prst="rect">
            <a:avLst/>
          </a:prstGeom>
        </p:spPr>
      </p:pic>
      <p:sp>
        <p:nvSpPr>
          <p:cNvPr id="5" name="Rectangle 4">
            <a:extLst>
              <a:ext uri="{FF2B5EF4-FFF2-40B4-BE49-F238E27FC236}">
                <a16:creationId xmlns:a16="http://schemas.microsoft.com/office/drawing/2014/main" id="{E062C3FF-FCAB-DB45-A58D-0BD8642C952C}"/>
              </a:ext>
            </a:extLst>
          </p:cNvPr>
          <p:cNvSpPr/>
          <p:nvPr userDrawn="1"/>
        </p:nvSpPr>
        <p:spPr>
          <a:xfrm>
            <a:off x="0" y="5715000"/>
            <a:ext cx="12192000"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87F8819-A836-B049-8514-1DE0A7FC7EEF}"/>
              </a:ext>
            </a:extLst>
          </p:cNvPr>
          <p:cNvPicPr>
            <a:picLocks noChangeAspect="1"/>
          </p:cNvPicPr>
          <p:nvPr userDrawn="1"/>
        </p:nvPicPr>
        <p:blipFill>
          <a:blip r:embed="rId3"/>
          <a:stretch>
            <a:fillRect/>
          </a:stretch>
        </p:blipFill>
        <p:spPr>
          <a:xfrm>
            <a:off x="9553575" y="6057900"/>
            <a:ext cx="1943100" cy="457200"/>
          </a:xfrm>
          <a:prstGeom prst="rect">
            <a:avLst/>
          </a:prstGeom>
        </p:spPr>
      </p:pic>
    </p:spTree>
    <p:extLst>
      <p:ext uri="{BB962C8B-B14F-4D97-AF65-F5344CB8AC3E}">
        <p14:creationId xmlns:p14="http://schemas.microsoft.com/office/powerpoint/2010/main" val="1502890076"/>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page with call-out box – grey">
    <p:bg>
      <p:bgPr>
        <a:solidFill>
          <a:srgbClr val="EBEBEC"/>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6CA14FC-D5E3-E847-A5CB-16350B11CE2F}"/>
              </a:ext>
            </a:extLst>
          </p:cNvPr>
          <p:cNvSpPr>
            <a:spLocks noGrp="1"/>
          </p:cNvSpPr>
          <p:nvPr>
            <p:ph type="title"/>
          </p:nvPr>
        </p:nvSpPr>
        <p:spPr>
          <a:xfrm>
            <a:off x="599584" y="705964"/>
            <a:ext cx="10897091" cy="627189"/>
          </a:xfrm>
          <a:prstGeom prst="rect">
            <a:avLst/>
          </a:prstGeom>
        </p:spPr>
        <p:txBody>
          <a:bodyPr anchor="t"/>
          <a:lstStyle>
            <a:lvl1pPr>
              <a:defRPr sz="2600" b="1" i="0" spc="50" baseline="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dirty="0"/>
              <a:t>Click to edit Master title style</a:t>
            </a:r>
          </a:p>
        </p:txBody>
      </p:sp>
      <p:sp>
        <p:nvSpPr>
          <p:cNvPr id="10" name="Text Placeholder 4">
            <a:extLst>
              <a:ext uri="{FF2B5EF4-FFF2-40B4-BE49-F238E27FC236}">
                <a16:creationId xmlns:a16="http://schemas.microsoft.com/office/drawing/2014/main" id="{FE50E892-DFEC-B148-BD77-F7F79A8B6B33}"/>
              </a:ext>
            </a:extLst>
          </p:cNvPr>
          <p:cNvSpPr>
            <a:spLocks noGrp="1"/>
          </p:cNvSpPr>
          <p:nvPr>
            <p:ph type="body" sz="quarter" idx="10" hasCustomPrompt="1"/>
          </p:nvPr>
        </p:nvSpPr>
        <p:spPr>
          <a:xfrm>
            <a:off x="6324600" y="1591200"/>
            <a:ext cx="5170199" cy="2560124"/>
          </a:xfrm>
          <a:prstGeom prst="roundRect">
            <a:avLst>
              <a:gd name="adj" fmla="val 193"/>
            </a:avLst>
          </a:prstGeom>
          <a:solidFill>
            <a:schemeClr val="bg2"/>
          </a:solidFill>
          <a:ln w="9525">
            <a:solidFill>
              <a:srgbClr val="A7A9AC"/>
            </a:solidFill>
          </a:ln>
        </p:spPr>
        <p:txBody>
          <a:bodyPr wrap="square" lIns="457200" tIns="457200" rIns="457200" bIns="457200" anchor="t" anchorCtr="0">
            <a:spAutoFit/>
          </a:bodyPr>
          <a:lstStyle>
            <a:lvl1pPr marL="0" indent="0">
              <a:lnSpc>
                <a:spcPts val="2560"/>
              </a:lnSpc>
              <a:spcBef>
                <a:spcPts val="0"/>
              </a:spcBef>
              <a:spcAft>
                <a:spcPts val="0"/>
              </a:spcAft>
              <a:buNone/>
              <a:defRPr b="1" i="0">
                <a:solidFill>
                  <a:schemeClr val="accent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Suspendisse</a:t>
            </a:r>
            <a:r>
              <a:rPr lang="en-US" dirty="0"/>
              <a:t> </a:t>
            </a:r>
            <a:r>
              <a:rPr lang="en-US" dirty="0" err="1"/>
              <a:t>mollis</a:t>
            </a:r>
            <a:r>
              <a:rPr lang="en-US" dirty="0"/>
              <a:t> </a:t>
            </a:r>
            <a:r>
              <a:rPr lang="en-US" dirty="0" err="1"/>
              <a:t>laoreet</a:t>
            </a:r>
            <a:r>
              <a:rPr lang="en-US" dirty="0"/>
              <a:t> </a:t>
            </a:r>
            <a:r>
              <a:rPr lang="en-US" dirty="0" err="1"/>
              <a:t>faucibus</a:t>
            </a:r>
            <a:r>
              <a:rPr lang="en-US" dirty="0"/>
              <a:t>. </a:t>
            </a:r>
            <a:r>
              <a:rPr lang="en-US" dirty="0" err="1"/>
              <a:t>Vivamus</a:t>
            </a:r>
            <a:r>
              <a:rPr lang="en-US" dirty="0"/>
              <a:t> </a:t>
            </a:r>
            <a:r>
              <a:rPr lang="en-US" dirty="0" err="1"/>
              <a:t>condimentum</a:t>
            </a:r>
            <a:r>
              <a:rPr lang="en-US" dirty="0"/>
              <a:t> magna at </a:t>
            </a:r>
            <a:r>
              <a:rPr lang="en-US" dirty="0" err="1"/>
              <a:t>neque</a:t>
            </a:r>
            <a:r>
              <a:rPr lang="en-US" dirty="0"/>
              <a:t> convallis, id vestibulum nisi </a:t>
            </a:r>
            <a:r>
              <a:rPr lang="en-US" dirty="0" err="1"/>
              <a:t>vulputate</a:t>
            </a:r>
            <a:r>
              <a:rPr lang="en-US" dirty="0"/>
              <a:t>. Sed fermentum </a:t>
            </a:r>
            <a:r>
              <a:rPr lang="en-US" dirty="0" err="1"/>
              <a:t>leo</a:t>
            </a:r>
            <a:r>
              <a:rPr lang="en-US" dirty="0"/>
              <a:t> </a:t>
            </a:r>
            <a:r>
              <a:rPr lang="en-US" dirty="0" err="1"/>
              <a:t>enim</a:t>
            </a:r>
            <a:r>
              <a:rPr lang="en-US" dirty="0"/>
              <a:t>.</a:t>
            </a:r>
          </a:p>
        </p:txBody>
      </p:sp>
      <p:sp>
        <p:nvSpPr>
          <p:cNvPr id="8" name="Content Placeholder 2">
            <a:extLst>
              <a:ext uri="{FF2B5EF4-FFF2-40B4-BE49-F238E27FC236}">
                <a16:creationId xmlns:a16="http://schemas.microsoft.com/office/drawing/2014/main" id="{FCA88CE5-A779-0641-85F6-BEC2C1831BA1}"/>
              </a:ext>
            </a:extLst>
          </p:cNvPr>
          <p:cNvSpPr>
            <a:spLocks noGrp="1"/>
          </p:cNvSpPr>
          <p:nvPr>
            <p:ph sz="half" idx="1"/>
          </p:nvPr>
        </p:nvSpPr>
        <p:spPr>
          <a:xfrm>
            <a:off x="599585" y="1442852"/>
            <a:ext cx="5267815" cy="3687948"/>
          </a:xfrm>
          <a:prstGeom prst="rect">
            <a:avLst/>
          </a:prstGeom>
        </p:spPr>
        <p:txBody>
          <a:bodyPr>
            <a:noAutofit/>
          </a:bodyPr>
          <a:lstStyle>
            <a:lvl1pPr marL="228600" indent="-228600">
              <a:lnSpc>
                <a:spcPct val="150000"/>
              </a:lnSpc>
              <a:spcBef>
                <a:spcPts val="0"/>
              </a:spcBef>
              <a:spcAft>
                <a:spcPts val="1200"/>
              </a:spcAft>
              <a:buFont typeface="Arial" panose="020B0604020202020204" pitchFamily="34" charset="0"/>
              <a:buChar char="•"/>
              <a:tabLst/>
              <a:defRPr sz="1600">
                <a:solidFill>
                  <a:schemeClr val="tx1"/>
                </a:solidFill>
              </a:defRPr>
            </a:lvl1pPr>
            <a:lvl2pPr marL="457200" indent="-228600">
              <a:lnSpc>
                <a:spcPct val="150000"/>
              </a:lnSpc>
              <a:spcBef>
                <a:spcPts val="0"/>
              </a:spcBef>
              <a:spcAft>
                <a:spcPts val="1200"/>
              </a:spcAft>
              <a:buFont typeface="Arial" panose="020B0604020202020204" pitchFamily="34" charset="0"/>
              <a:buChar char="•"/>
              <a:tabLst/>
              <a:defRPr sz="1600">
                <a:solidFill>
                  <a:schemeClr val="tx1"/>
                </a:solidFill>
              </a:defRPr>
            </a:lvl2pPr>
            <a:lvl3pPr marL="685800" indent="-228600">
              <a:lnSpc>
                <a:spcPct val="150000"/>
              </a:lnSpc>
              <a:spcBef>
                <a:spcPts val="0"/>
              </a:spcBef>
              <a:spcAft>
                <a:spcPts val="1200"/>
              </a:spcAft>
              <a:buFont typeface="System Font Regular"/>
              <a:buChar char="⁃"/>
              <a:tabLst/>
              <a:defRPr sz="1600">
                <a:solidFill>
                  <a:schemeClr val="tx1"/>
                </a:solidFill>
              </a:defRPr>
            </a:lvl3pPr>
            <a:lvl4pPr marL="914400" indent="-228600">
              <a:lnSpc>
                <a:spcPct val="150000"/>
              </a:lnSpc>
              <a:spcBef>
                <a:spcPts val="0"/>
              </a:spcBef>
              <a:spcAft>
                <a:spcPts val="1200"/>
              </a:spcAft>
              <a:buFont typeface="Arial" panose="020B0604020202020204" pitchFamily="34" charset="0"/>
              <a:buChar char="•"/>
              <a:tabLst/>
              <a:defRPr sz="1400">
                <a:solidFill>
                  <a:schemeClr val="tx1"/>
                </a:solidFill>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a:solidFill>
                  <a:schemeClr val="tx1"/>
                </a:solidFill>
              </a:defRPr>
            </a:lvl5pPr>
            <a:lvl6pPr marL="1371600" indent="-228600">
              <a:spcBef>
                <a:spcPts val="0"/>
              </a:spcBef>
              <a:spcAft>
                <a:spcPts val="1200"/>
              </a:spcAft>
              <a:buFont typeface="Arial" panose="020B0604020202020204" pitchFamily="34" charset="0"/>
              <a:buChar char="•"/>
              <a:tabLst/>
              <a:defRPr>
                <a:solidFill>
                  <a:schemeClr val="tx1"/>
                </a:solidFill>
              </a:defRPr>
            </a:lvl6pPr>
            <a:lvl7pPr marL="1828800" indent="-228600">
              <a:defRPr>
                <a:solidFill>
                  <a:schemeClr val="tx1"/>
                </a:solidFill>
              </a:defRPr>
            </a:lvl7pPr>
            <a:lvl8pPr marL="2057400" indent="-228600">
              <a:defRPr>
                <a:solidFill>
                  <a:schemeClr val="tx1"/>
                </a:solidFill>
              </a:defRPr>
            </a:lvl8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marL="1371600" marR="0" lvl="5"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defRPr/>
            </a:pPr>
            <a:r>
              <a:rPr lang="en-US" dirty="0"/>
              <a:t>Seventh level</a:t>
            </a:r>
          </a:p>
        </p:txBody>
      </p:sp>
      <p:sp>
        <p:nvSpPr>
          <p:cNvPr id="11" name="Rectangle 10">
            <a:extLst>
              <a:ext uri="{FF2B5EF4-FFF2-40B4-BE49-F238E27FC236}">
                <a16:creationId xmlns:a16="http://schemas.microsoft.com/office/drawing/2014/main" id="{EE5711D0-D8F4-4A49-9587-EDE19A5ED6DB}"/>
              </a:ext>
            </a:extLst>
          </p:cNvPr>
          <p:cNvSpPr/>
          <p:nvPr userDrawn="1"/>
        </p:nvSpPr>
        <p:spPr>
          <a:xfrm>
            <a:off x="0" y="5715000"/>
            <a:ext cx="12192000"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E9453333-0FCD-FF41-A359-6DE7E02F2E3E}"/>
              </a:ext>
            </a:extLst>
          </p:cNvPr>
          <p:cNvPicPr>
            <a:picLocks noChangeAspect="1"/>
          </p:cNvPicPr>
          <p:nvPr userDrawn="1"/>
        </p:nvPicPr>
        <p:blipFill>
          <a:blip r:embed="rId2"/>
          <a:srcRect/>
          <a:stretch/>
        </p:blipFill>
        <p:spPr>
          <a:xfrm>
            <a:off x="0" y="0"/>
            <a:ext cx="12192000" cy="165100"/>
          </a:xfrm>
          <a:prstGeom prst="rect">
            <a:avLst/>
          </a:prstGeom>
        </p:spPr>
      </p:pic>
      <p:sp>
        <p:nvSpPr>
          <p:cNvPr id="7" name="Rectangle 6">
            <a:extLst>
              <a:ext uri="{FF2B5EF4-FFF2-40B4-BE49-F238E27FC236}">
                <a16:creationId xmlns:a16="http://schemas.microsoft.com/office/drawing/2014/main" id="{BA971143-3B60-194D-8E74-314C97087656}"/>
              </a:ext>
            </a:extLst>
          </p:cNvPr>
          <p:cNvSpPr/>
          <p:nvPr userDrawn="1"/>
        </p:nvSpPr>
        <p:spPr>
          <a:xfrm>
            <a:off x="0" y="5715000"/>
            <a:ext cx="12192000"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803DD7EF-F45E-B74D-ADF0-34EBA7EC4919}"/>
              </a:ext>
            </a:extLst>
          </p:cNvPr>
          <p:cNvPicPr>
            <a:picLocks noChangeAspect="1"/>
          </p:cNvPicPr>
          <p:nvPr userDrawn="1"/>
        </p:nvPicPr>
        <p:blipFill>
          <a:blip r:embed="rId3"/>
          <a:stretch>
            <a:fillRect/>
          </a:stretch>
        </p:blipFill>
        <p:spPr>
          <a:xfrm>
            <a:off x="9553575" y="6057900"/>
            <a:ext cx="1943100" cy="457200"/>
          </a:xfrm>
          <a:prstGeom prst="rect">
            <a:avLst/>
          </a:prstGeom>
        </p:spPr>
      </p:pic>
    </p:spTree>
    <p:extLst>
      <p:ext uri="{BB962C8B-B14F-4D97-AF65-F5344CB8AC3E}">
        <p14:creationId xmlns:p14="http://schemas.microsoft.com/office/powerpoint/2010/main" val="490063208"/>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page with call-out box – blue">
    <p:bg>
      <p:bgPr>
        <a:solidFill>
          <a:srgbClr val="EBEBEC"/>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6CA14FC-D5E3-E847-A5CB-16350B11CE2F}"/>
              </a:ext>
            </a:extLst>
          </p:cNvPr>
          <p:cNvSpPr>
            <a:spLocks noGrp="1"/>
          </p:cNvSpPr>
          <p:nvPr>
            <p:ph type="title"/>
          </p:nvPr>
        </p:nvSpPr>
        <p:spPr>
          <a:xfrm>
            <a:off x="599584" y="705964"/>
            <a:ext cx="10897091" cy="627189"/>
          </a:xfrm>
          <a:prstGeom prst="rect">
            <a:avLst/>
          </a:prstGeom>
        </p:spPr>
        <p:txBody>
          <a:bodyPr anchor="t"/>
          <a:lstStyle>
            <a:lvl1pPr>
              <a:defRPr sz="2600" b="1" i="0" spc="50" baseline="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dirty="0"/>
              <a:t>Click to edit Master title style</a:t>
            </a:r>
          </a:p>
        </p:txBody>
      </p:sp>
      <p:sp>
        <p:nvSpPr>
          <p:cNvPr id="10" name="Text Placeholder 4">
            <a:extLst>
              <a:ext uri="{FF2B5EF4-FFF2-40B4-BE49-F238E27FC236}">
                <a16:creationId xmlns:a16="http://schemas.microsoft.com/office/drawing/2014/main" id="{FE50E892-DFEC-B148-BD77-F7F79A8B6B33}"/>
              </a:ext>
            </a:extLst>
          </p:cNvPr>
          <p:cNvSpPr>
            <a:spLocks noGrp="1"/>
          </p:cNvSpPr>
          <p:nvPr>
            <p:ph type="body" sz="quarter" idx="10" hasCustomPrompt="1"/>
          </p:nvPr>
        </p:nvSpPr>
        <p:spPr>
          <a:xfrm>
            <a:off x="6324600" y="1591200"/>
            <a:ext cx="5170199" cy="2560124"/>
          </a:xfrm>
          <a:prstGeom prst="roundRect">
            <a:avLst>
              <a:gd name="adj" fmla="val 193"/>
            </a:avLst>
          </a:prstGeom>
          <a:solidFill>
            <a:schemeClr val="accent1"/>
          </a:solidFill>
          <a:ln w="12700">
            <a:noFill/>
          </a:ln>
        </p:spPr>
        <p:txBody>
          <a:bodyPr wrap="square" lIns="457200" tIns="457200" rIns="457200" bIns="457200" anchor="t" anchorCtr="0">
            <a:spAutoFit/>
          </a:bodyPr>
          <a:lstStyle>
            <a:lvl1pPr marL="0" indent="0">
              <a:lnSpc>
                <a:spcPts val="2560"/>
              </a:lnSpc>
              <a:spcBef>
                <a:spcPts val="0"/>
              </a:spcBef>
              <a:spcAft>
                <a:spcPts val="0"/>
              </a:spcAft>
              <a:buNone/>
              <a:defRPr b="1" i="0">
                <a:solidFill>
                  <a:schemeClr val="bg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Suspendisse</a:t>
            </a:r>
            <a:r>
              <a:rPr lang="en-US" dirty="0"/>
              <a:t> </a:t>
            </a:r>
            <a:r>
              <a:rPr lang="en-US" dirty="0" err="1"/>
              <a:t>mollis</a:t>
            </a:r>
            <a:r>
              <a:rPr lang="en-US" dirty="0"/>
              <a:t> </a:t>
            </a:r>
            <a:r>
              <a:rPr lang="en-US" dirty="0" err="1"/>
              <a:t>laoreet</a:t>
            </a:r>
            <a:r>
              <a:rPr lang="en-US" dirty="0"/>
              <a:t> </a:t>
            </a:r>
            <a:r>
              <a:rPr lang="en-US" dirty="0" err="1"/>
              <a:t>faucibus</a:t>
            </a:r>
            <a:r>
              <a:rPr lang="en-US" dirty="0"/>
              <a:t>. </a:t>
            </a:r>
            <a:r>
              <a:rPr lang="en-US" dirty="0" err="1"/>
              <a:t>Vivamus</a:t>
            </a:r>
            <a:r>
              <a:rPr lang="en-US" dirty="0"/>
              <a:t> </a:t>
            </a:r>
            <a:r>
              <a:rPr lang="en-US" dirty="0" err="1"/>
              <a:t>condimentum</a:t>
            </a:r>
            <a:r>
              <a:rPr lang="en-US" dirty="0"/>
              <a:t> magna at </a:t>
            </a:r>
            <a:r>
              <a:rPr lang="en-US" dirty="0" err="1"/>
              <a:t>neque</a:t>
            </a:r>
            <a:r>
              <a:rPr lang="en-US" dirty="0"/>
              <a:t> convallis, id vestibulum nisi </a:t>
            </a:r>
            <a:r>
              <a:rPr lang="en-US" dirty="0" err="1"/>
              <a:t>vulputate</a:t>
            </a:r>
            <a:r>
              <a:rPr lang="en-US" dirty="0"/>
              <a:t>. Sed fermentum </a:t>
            </a:r>
            <a:r>
              <a:rPr lang="en-US" dirty="0" err="1"/>
              <a:t>leo</a:t>
            </a:r>
            <a:r>
              <a:rPr lang="en-US" dirty="0"/>
              <a:t> </a:t>
            </a:r>
            <a:r>
              <a:rPr lang="en-US" dirty="0" err="1"/>
              <a:t>enim</a:t>
            </a:r>
            <a:r>
              <a:rPr lang="en-US" dirty="0"/>
              <a:t>.</a:t>
            </a:r>
          </a:p>
        </p:txBody>
      </p:sp>
      <p:sp>
        <p:nvSpPr>
          <p:cNvPr id="8" name="Content Placeholder 2">
            <a:extLst>
              <a:ext uri="{FF2B5EF4-FFF2-40B4-BE49-F238E27FC236}">
                <a16:creationId xmlns:a16="http://schemas.microsoft.com/office/drawing/2014/main" id="{FCA88CE5-A779-0641-85F6-BEC2C1831BA1}"/>
              </a:ext>
            </a:extLst>
          </p:cNvPr>
          <p:cNvSpPr>
            <a:spLocks noGrp="1"/>
          </p:cNvSpPr>
          <p:nvPr>
            <p:ph sz="half" idx="1"/>
          </p:nvPr>
        </p:nvSpPr>
        <p:spPr>
          <a:xfrm>
            <a:off x="599585" y="1442852"/>
            <a:ext cx="5267815" cy="3687948"/>
          </a:xfrm>
          <a:prstGeom prst="rect">
            <a:avLst/>
          </a:prstGeom>
        </p:spPr>
        <p:txBody>
          <a:bodyPr>
            <a:noAutofit/>
          </a:bodyPr>
          <a:lstStyle>
            <a:lvl1pPr marL="228600" indent="-228600">
              <a:lnSpc>
                <a:spcPct val="150000"/>
              </a:lnSpc>
              <a:spcBef>
                <a:spcPts val="0"/>
              </a:spcBef>
              <a:spcAft>
                <a:spcPts val="1200"/>
              </a:spcAft>
              <a:buFont typeface="Arial" panose="020B0604020202020204" pitchFamily="34" charset="0"/>
              <a:buChar char="•"/>
              <a:tabLst/>
              <a:defRPr sz="1600">
                <a:solidFill>
                  <a:schemeClr val="tx1"/>
                </a:solidFill>
              </a:defRPr>
            </a:lvl1pPr>
            <a:lvl2pPr marL="457200" indent="-228600">
              <a:lnSpc>
                <a:spcPct val="150000"/>
              </a:lnSpc>
              <a:spcBef>
                <a:spcPts val="0"/>
              </a:spcBef>
              <a:spcAft>
                <a:spcPts val="1200"/>
              </a:spcAft>
              <a:buFont typeface="Arial" panose="020B0604020202020204" pitchFamily="34" charset="0"/>
              <a:buChar char="•"/>
              <a:tabLst/>
              <a:defRPr sz="1600">
                <a:solidFill>
                  <a:schemeClr val="tx1"/>
                </a:solidFill>
              </a:defRPr>
            </a:lvl2pPr>
            <a:lvl3pPr marL="685800" indent="-228600">
              <a:lnSpc>
                <a:spcPct val="150000"/>
              </a:lnSpc>
              <a:spcBef>
                <a:spcPts val="0"/>
              </a:spcBef>
              <a:spcAft>
                <a:spcPts val="1200"/>
              </a:spcAft>
              <a:buFont typeface="System Font Regular"/>
              <a:buChar char="⁃"/>
              <a:tabLst/>
              <a:defRPr sz="1600">
                <a:solidFill>
                  <a:schemeClr val="tx1"/>
                </a:solidFill>
              </a:defRPr>
            </a:lvl3pPr>
            <a:lvl4pPr marL="914400" indent="-228600">
              <a:lnSpc>
                <a:spcPct val="150000"/>
              </a:lnSpc>
              <a:spcBef>
                <a:spcPts val="0"/>
              </a:spcBef>
              <a:spcAft>
                <a:spcPts val="1200"/>
              </a:spcAft>
              <a:buFont typeface="Arial" panose="020B0604020202020204" pitchFamily="34" charset="0"/>
              <a:buChar char="•"/>
              <a:tabLst/>
              <a:defRPr sz="1400">
                <a:solidFill>
                  <a:schemeClr val="tx1"/>
                </a:solidFill>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a:solidFill>
                  <a:schemeClr val="tx1"/>
                </a:solidFill>
              </a:defRPr>
            </a:lvl5pPr>
            <a:lvl6pPr marL="1371600" indent="-228600">
              <a:spcBef>
                <a:spcPts val="0"/>
              </a:spcBef>
              <a:spcAft>
                <a:spcPts val="1200"/>
              </a:spcAft>
              <a:buFont typeface="Arial" panose="020B0604020202020204" pitchFamily="34" charset="0"/>
              <a:buChar char="•"/>
              <a:tabLst/>
              <a:defRPr>
                <a:solidFill>
                  <a:schemeClr val="tx1"/>
                </a:solidFill>
              </a:defRPr>
            </a:lvl6pPr>
            <a:lvl7pPr marL="1828800" indent="-228600">
              <a:defRPr>
                <a:solidFill>
                  <a:schemeClr val="tx1"/>
                </a:solidFill>
              </a:defRPr>
            </a:lvl7pPr>
            <a:lvl8pPr marL="2057400" indent="-228600">
              <a:defRPr>
                <a:solidFill>
                  <a:schemeClr val="tx1"/>
                </a:solidFill>
              </a:defRPr>
            </a:lvl8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marL="1371600" marR="0" lvl="5"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defRPr/>
            </a:pPr>
            <a:r>
              <a:rPr lang="en-US" dirty="0"/>
              <a:t>Seventh level</a:t>
            </a:r>
          </a:p>
        </p:txBody>
      </p:sp>
      <p:sp>
        <p:nvSpPr>
          <p:cNvPr id="11" name="Rectangle 10">
            <a:extLst>
              <a:ext uri="{FF2B5EF4-FFF2-40B4-BE49-F238E27FC236}">
                <a16:creationId xmlns:a16="http://schemas.microsoft.com/office/drawing/2014/main" id="{EE5711D0-D8F4-4A49-9587-EDE19A5ED6DB}"/>
              </a:ext>
            </a:extLst>
          </p:cNvPr>
          <p:cNvSpPr/>
          <p:nvPr userDrawn="1"/>
        </p:nvSpPr>
        <p:spPr>
          <a:xfrm>
            <a:off x="0" y="5715000"/>
            <a:ext cx="12192000"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E9453333-0FCD-FF41-A359-6DE7E02F2E3E}"/>
              </a:ext>
            </a:extLst>
          </p:cNvPr>
          <p:cNvPicPr>
            <a:picLocks noChangeAspect="1"/>
          </p:cNvPicPr>
          <p:nvPr userDrawn="1"/>
        </p:nvPicPr>
        <p:blipFill>
          <a:blip r:embed="rId2"/>
          <a:srcRect/>
          <a:stretch/>
        </p:blipFill>
        <p:spPr>
          <a:xfrm>
            <a:off x="0" y="0"/>
            <a:ext cx="12192000" cy="165100"/>
          </a:xfrm>
          <a:prstGeom prst="rect">
            <a:avLst/>
          </a:prstGeom>
        </p:spPr>
      </p:pic>
      <p:sp>
        <p:nvSpPr>
          <p:cNvPr id="7" name="Rectangle 6">
            <a:extLst>
              <a:ext uri="{FF2B5EF4-FFF2-40B4-BE49-F238E27FC236}">
                <a16:creationId xmlns:a16="http://schemas.microsoft.com/office/drawing/2014/main" id="{9586A6E2-2EA4-4D45-870C-1021AB727BC1}"/>
              </a:ext>
            </a:extLst>
          </p:cNvPr>
          <p:cNvSpPr/>
          <p:nvPr userDrawn="1"/>
        </p:nvSpPr>
        <p:spPr>
          <a:xfrm>
            <a:off x="0" y="5715000"/>
            <a:ext cx="12192000"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340FDC33-FC2B-1341-85BA-86C160A9D95E}"/>
              </a:ext>
            </a:extLst>
          </p:cNvPr>
          <p:cNvPicPr>
            <a:picLocks noChangeAspect="1"/>
          </p:cNvPicPr>
          <p:nvPr userDrawn="1"/>
        </p:nvPicPr>
        <p:blipFill>
          <a:blip r:embed="rId3"/>
          <a:stretch>
            <a:fillRect/>
          </a:stretch>
        </p:blipFill>
        <p:spPr>
          <a:xfrm>
            <a:off x="9553575" y="6057900"/>
            <a:ext cx="1943100" cy="457200"/>
          </a:xfrm>
          <a:prstGeom prst="rect">
            <a:avLst/>
          </a:prstGeom>
        </p:spPr>
      </p:pic>
    </p:spTree>
    <p:extLst>
      <p:ext uri="{BB962C8B-B14F-4D97-AF65-F5344CB8AC3E}">
        <p14:creationId xmlns:p14="http://schemas.microsoft.com/office/powerpoint/2010/main" val="555154731"/>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page with call-out box – red">
    <p:bg>
      <p:bgPr>
        <a:solidFill>
          <a:srgbClr val="EBEBEC"/>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6CA14FC-D5E3-E847-A5CB-16350B11CE2F}"/>
              </a:ext>
            </a:extLst>
          </p:cNvPr>
          <p:cNvSpPr>
            <a:spLocks noGrp="1"/>
          </p:cNvSpPr>
          <p:nvPr>
            <p:ph type="title"/>
          </p:nvPr>
        </p:nvSpPr>
        <p:spPr>
          <a:xfrm>
            <a:off x="599584" y="705964"/>
            <a:ext cx="10897091" cy="627189"/>
          </a:xfrm>
          <a:prstGeom prst="rect">
            <a:avLst/>
          </a:prstGeom>
        </p:spPr>
        <p:txBody>
          <a:bodyPr anchor="t"/>
          <a:lstStyle>
            <a:lvl1pPr>
              <a:defRPr sz="2600" b="1" i="0" spc="50" baseline="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dirty="0"/>
              <a:t>Click to edit Master title style</a:t>
            </a:r>
          </a:p>
        </p:txBody>
      </p:sp>
      <p:sp>
        <p:nvSpPr>
          <p:cNvPr id="10" name="Text Placeholder 4">
            <a:extLst>
              <a:ext uri="{FF2B5EF4-FFF2-40B4-BE49-F238E27FC236}">
                <a16:creationId xmlns:a16="http://schemas.microsoft.com/office/drawing/2014/main" id="{FE50E892-DFEC-B148-BD77-F7F79A8B6B33}"/>
              </a:ext>
            </a:extLst>
          </p:cNvPr>
          <p:cNvSpPr>
            <a:spLocks noGrp="1"/>
          </p:cNvSpPr>
          <p:nvPr>
            <p:ph type="body" sz="quarter" idx="10" hasCustomPrompt="1"/>
          </p:nvPr>
        </p:nvSpPr>
        <p:spPr>
          <a:xfrm>
            <a:off x="6324600" y="1591200"/>
            <a:ext cx="5170199" cy="2560124"/>
          </a:xfrm>
          <a:prstGeom prst="roundRect">
            <a:avLst>
              <a:gd name="adj" fmla="val 193"/>
            </a:avLst>
          </a:prstGeom>
          <a:solidFill>
            <a:schemeClr val="tx2"/>
          </a:solidFill>
          <a:ln w="12700">
            <a:noFill/>
          </a:ln>
        </p:spPr>
        <p:txBody>
          <a:bodyPr wrap="square" lIns="457200" tIns="457200" rIns="457200" bIns="457200" anchor="t" anchorCtr="0">
            <a:spAutoFit/>
          </a:bodyPr>
          <a:lstStyle>
            <a:lvl1pPr marL="0" indent="0">
              <a:lnSpc>
                <a:spcPts val="2560"/>
              </a:lnSpc>
              <a:spcBef>
                <a:spcPts val="0"/>
              </a:spcBef>
              <a:spcAft>
                <a:spcPts val="0"/>
              </a:spcAft>
              <a:buNone/>
              <a:defRPr b="1" i="0">
                <a:solidFill>
                  <a:schemeClr val="bg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Suspendisse</a:t>
            </a:r>
            <a:r>
              <a:rPr lang="en-US" dirty="0"/>
              <a:t> </a:t>
            </a:r>
            <a:r>
              <a:rPr lang="en-US" dirty="0" err="1"/>
              <a:t>mollis</a:t>
            </a:r>
            <a:r>
              <a:rPr lang="en-US" dirty="0"/>
              <a:t> </a:t>
            </a:r>
            <a:r>
              <a:rPr lang="en-US" dirty="0" err="1"/>
              <a:t>laoreet</a:t>
            </a:r>
            <a:r>
              <a:rPr lang="en-US" dirty="0"/>
              <a:t> </a:t>
            </a:r>
            <a:r>
              <a:rPr lang="en-US" dirty="0" err="1"/>
              <a:t>faucibus</a:t>
            </a:r>
            <a:r>
              <a:rPr lang="en-US" dirty="0"/>
              <a:t>. </a:t>
            </a:r>
            <a:r>
              <a:rPr lang="en-US" dirty="0" err="1"/>
              <a:t>Vivamus</a:t>
            </a:r>
            <a:r>
              <a:rPr lang="en-US" dirty="0"/>
              <a:t> </a:t>
            </a:r>
            <a:r>
              <a:rPr lang="en-US" dirty="0" err="1"/>
              <a:t>condimentum</a:t>
            </a:r>
            <a:r>
              <a:rPr lang="en-US" dirty="0"/>
              <a:t> magna at </a:t>
            </a:r>
            <a:r>
              <a:rPr lang="en-US" dirty="0" err="1"/>
              <a:t>neque</a:t>
            </a:r>
            <a:r>
              <a:rPr lang="en-US" dirty="0"/>
              <a:t> convallis, id vestibulum nisi </a:t>
            </a:r>
            <a:r>
              <a:rPr lang="en-US" dirty="0" err="1"/>
              <a:t>vulputate</a:t>
            </a:r>
            <a:r>
              <a:rPr lang="en-US" dirty="0"/>
              <a:t>. Sed fermentum </a:t>
            </a:r>
            <a:r>
              <a:rPr lang="en-US" dirty="0" err="1"/>
              <a:t>leo</a:t>
            </a:r>
            <a:r>
              <a:rPr lang="en-US" dirty="0"/>
              <a:t> </a:t>
            </a:r>
            <a:r>
              <a:rPr lang="en-US" dirty="0" err="1"/>
              <a:t>enim</a:t>
            </a:r>
            <a:r>
              <a:rPr lang="en-US" dirty="0"/>
              <a:t>.</a:t>
            </a:r>
          </a:p>
        </p:txBody>
      </p:sp>
      <p:sp>
        <p:nvSpPr>
          <p:cNvPr id="8" name="Content Placeholder 2">
            <a:extLst>
              <a:ext uri="{FF2B5EF4-FFF2-40B4-BE49-F238E27FC236}">
                <a16:creationId xmlns:a16="http://schemas.microsoft.com/office/drawing/2014/main" id="{FCA88CE5-A779-0641-85F6-BEC2C1831BA1}"/>
              </a:ext>
            </a:extLst>
          </p:cNvPr>
          <p:cNvSpPr>
            <a:spLocks noGrp="1"/>
          </p:cNvSpPr>
          <p:nvPr>
            <p:ph sz="half" idx="1"/>
          </p:nvPr>
        </p:nvSpPr>
        <p:spPr>
          <a:xfrm>
            <a:off x="599585" y="1442852"/>
            <a:ext cx="5267815" cy="3687948"/>
          </a:xfrm>
          <a:prstGeom prst="rect">
            <a:avLst/>
          </a:prstGeom>
        </p:spPr>
        <p:txBody>
          <a:bodyPr>
            <a:noAutofit/>
          </a:bodyPr>
          <a:lstStyle>
            <a:lvl1pPr marL="228600" indent="-228600">
              <a:lnSpc>
                <a:spcPct val="150000"/>
              </a:lnSpc>
              <a:spcBef>
                <a:spcPts val="0"/>
              </a:spcBef>
              <a:spcAft>
                <a:spcPts val="1200"/>
              </a:spcAft>
              <a:buFont typeface="Arial" panose="020B0604020202020204" pitchFamily="34" charset="0"/>
              <a:buChar char="•"/>
              <a:tabLst/>
              <a:defRPr sz="1600">
                <a:solidFill>
                  <a:schemeClr val="tx1"/>
                </a:solidFill>
              </a:defRPr>
            </a:lvl1pPr>
            <a:lvl2pPr marL="457200" indent="-228600">
              <a:lnSpc>
                <a:spcPct val="150000"/>
              </a:lnSpc>
              <a:spcBef>
                <a:spcPts val="0"/>
              </a:spcBef>
              <a:spcAft>
                <a:spcPts val="1200"/>
              </a:spcAft>
              <a:buFont typeface="Arial" panose="020B0604020202020204" pitchFamily="34" charset="0"/>
              <a:buChar char="•"/>
              <a:tabLst/>
              <a:defRPr sz="1600">
                <a:solidFill>
                  <a:schemeClr val="tx1"/>
                </a:solidFill>
              </a:defRPr>
            </a:lvl2pPr>
            <a:lvl3pPr marL="685800" indent="-228600">
              <a:lnSpc>
                <a:spcPct val="150000"/>
              </a:lnSpc>
              <a:spcBef>
                <a:spcPts val="0"/>
              </a:spcBef>
              <a:spcAft>
                <a:spcPts val="1200"/>
              </a:spcAft>
              <a:buFont typeface="System Font Regular"/>
              <a:buChar char="⁃"/>
              <a:tabLst/>
              <a:defRPr sz="1600">
                <a:solidFill>
                  <a:schemeClr val="tx1"/>
                </a:solidFill>
              </a:defRPr>
            </a:lvl3pPr>
            <a:lvl4pPr marL="914400" indent="-228600">
              <a:lnSpc>
                <a:spcPct val="150000"/>
              </a:lnSpc>
              <a:spcBef>
                <a:spcPts val="0"/>
              </a:spcBef>
              <a:spcAft>
                <a:spcPts val="1200"/>
              </a:spcAft>
              <a:buFont typeface="Arial" panose="020B0604020202020204" pitchFamily="34" charset="0"/>
              <a:buChar char="•"/>
              <a:tabLst/>
              <a:defRPr sz="1400">
                <a:solidFill>
                  <a:schemeClr val="tx1"/>
                </a:solidFill>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a:solidFill>
                  <a:schemeClr val="tx1"/>
                </a:solidFill>
              </a:defRPr>
            </a:lvl5pPr>
            <a:lvl6pPr marL="1371600" indent="-228600">
              <a:spcBef>
                <a:spcPts val="0"/>
              </a:spcBef>
              <a:spcAft>
                <a:spcPts val="1200"/>
              </a:spcAft>
              <a:buFont typeface="Arial" panose="020B0604020202020204" pitchFamily="34" charset="0"/>
              <a:buChar char="•"/>
              <a:tabLst/>
              <a:defRPr>
                <a:solidFill>
                  <a:schemeClr val="tx1"/>
                </a:solidFill>
              </a:defRPr>
            </a:lvl6pPr>
            <a:lvl7pPr marL="1828800" indent="-228600">
              <a:defRPr>
                <a:solidFill>
                  <a:schemeClr val="tx1"/>
                </a:solidFill>
              </a:defRPr>
            </a:lvl7pPr>
            <a:lvl8pPr marL="2057400" indent="-228600">
              <a:defRPr>
                <a:solidFill>
                  <a:schemeClr val="tx1"/>
                </a:solidFill>
              </a:defRPr>
            </a:lvl8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marL="1371600" marR="0" lvl="5"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defRPr/>
            </a:pPr>
            <a:r>
              <a:rPr lang="en-US" dirty="0"/>
              <a:t>Seventh level</a:t>
            </a:r>
          </a:p>
        </p:txBody>
      </p:sp>
      <p:pic>
        <p:nvPicPr>
          <p:cNvPr id="13" name="Picture 12">
            <a:extLst>
              <a:ext uri="{FF2B5EF4-FFF2-40B4-BE49-F238E27FC236}">
                <a16:creationId xmlns:a16="http://schemas.microsoft.com/office/drawing/2014/main" id="{E9453333-0FCD-FF41-A359-6DE7E02F2E3E}"/>
              </a:ext>
            </a:extLst>
          </p:cNvPr>
          <p:cNvPicPr>
            <a:picLocks noChangeAspect="1"/>
          </p:cNvPicPr>
          <p:nvPr userDrawn="1"/>
        </p:nvPicPr>
        <p:blipFill>
          <a:blip r:embed="rId2"/>
          <a:srcRect/>
          <a:stretch/>
        </p:blipFill>
        <p:spPr>
          <a:xfrm>
            <a:off x="0" y="0"/>
            <a:ext cx="12192000" cy="165100"/>
          </a:xfrm>
          <a:prstGeom prst="rect">
            <a:avLst/>
          </a:prstGeom>
        </p:spPr>
      </p:pic>
      <p:sp>
        <p:nvSpPr>
          <p:cNvPr id="7" name="Rectangle 6">
            <a:extLst>
              <a:ext uri="{FF2B5EF4-FFF2-40B4-BE49-F238E27FC236}">
                <a16:creationId xmlns:a16="http://schemas.microsoft.com/office/drawing/2014/main" id="{6D976256-7B7A-F544-BB52-633A397A410A}"/>
              </a:ext>
            </a:extLst>
          </p:cNvPr>
          <p:cNvSpPr/>
          <p:nvPr userDrawn="1"/>
        </p:nvSpPr>
        <p:spPr>
          <a:xfrm>
            <a:off x="0" y="5715000"/>
            <a:ext cx="12192000"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94B5AAEB-A1AE-F148-A6D5-CDB0BA39D2B8}"/>
              </a:ext>
            </a:extLst>
          </p:cNvPr>
          <p:cNvPicPr>
            <a:picLocks noChangeAspect="1"/>
          </p:cNvPicPr>
          <p:nvPr userDrawn="1"/>
        </p:nvPicPr>
        <p:blipFill>
          <a:blip r:embed="rId3"/>
          <a:stretch>
            <a:fillRect/>
          </a:stretch>
        </p:blipFill>
        <p:spPr>
          <a:xfrm>
            <a:off x="9553575" y="6057900"/>
            <a:ext cx="1943100" cy="457200"/>
          </a:xfrm>
          <a:prstGeom prst="rect">
            <a:avLst/>
          </a:prstGeom>
        </p:spPr>
      </p:pic>
    </p:spTree>
    <p:extLst>
      <p:ext uri="{BB962C8B-B14F-4D97-AF65-F5344CB8AC3E}">
        <p14:creationId xmlns:p14="http://schemas.microsoft.com/office/powerpoint/2010/main" val="1282099886"/>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page with call-out box – yellow">
    <p:bg>
      <p:bgPr>
        <a:solidFill>
          <a:srgbClr val="EBEBEC"/>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6CA14FC-D5E3-E847-A5CB-16350B11CE2F}"/>
              </a:ext>
            </a:extLst>
          </p:cNvPr>
          <p:cNvSpPr>
            <a:spLocks noGrp="1"/>
          </p:cNvSpPr>
          <p:nvPr>
            <p:ph type="title"/>
          </p:nvPr>
        </p:nvSpPr>
        <p:spPr>
          <a:xfrm>
            <a:off x="599584" y="705964"/>
            <a:ext cx="10897091" cy="627189"/>
          </a:xfrm>
          <a:prstGeom prst="rect">
            <a:avLst/>
          </a:prstGeom>
        </p:spPr>
        <p:txBody>
          <a:bodyPr anchor="t"/>
          <a:lstStyle>
            <a:lvl1pPr>
              <a:defRPr sz="2600" b="1" i="0" spc="50" baseline="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dirty="0"/>
              <a:t>Click to edit Master title style</a:t>
            </a:r>
          </a:p>
        </p:txBody>
      </p:sp>
      <p:sp>
        <p:nvSpPr>
          <p:cNvPr id="10" name="Text Placeholder 4">
            <a:extLst>
              <a:ext uri="{FF2B5EF4-FFF2-40B4-BE49-F238E27FC236}">
                <a16:creationId xmlns:a16="http://schemas.microsoft.com/office/drawing/2014/main" id="{FE50E892-DFEC-B148-BD77-F7F79A8B6B33}"/>
              </a:ext>
            </a:extLst>
          </p:cNvPr>
          <p:cNvSpPr>
            <a:spLocks noGrp="1"/>
          </p:cNvSpPr>
          <p:nvPr>
            <p:ph type="body" sz="quarter" idx="10" hasCustomPrompt="1"/>
          </p:nvPr>
        </p:nvSpPr>
        <p:spPr>
          <a:xfrm>
            <a:off x="6324600" y="1591200"/>
            <a:ext cx="5170199" cy="2560124"/>
          </a:xfrm>
          <a:prstGeom prst="roundRect">
            <a:avLst>
              <a:gd name="adj" fmla="val 193"/>
            </a:avLst>
          </a:prstGeom>
          <a:solidFill>
            <a:srgbClr val="FABD0F"/>
          </a:solidFill>
          <a:ln w="12700">
            <a:noFill/>
          </a:ln>
        </p:spPr>
        <p:txBody>
          <a:bodyPr wrap="square" lIns="457200" tIns="457200" rIns="457200" bIns="457200" anchor="t" anchorCtr="0">
            <a:spAutoFit/>
          </a:bodyPr>
          <a:lstStyle>
            <a:lvl1pPr marL="0" indent="0">
              <a:lnSpc>
                <a:spcPts val="2560"/>
              </a:lnSpc>
              <a:spcBef>
                <a:spcPts val="0"/>
              </a:spcBef>
              <a:spcAft>
                <a:spcPts val="0"/>
              </a:spcAft>
              <a:buNone/>
              <a:defRPr b="1" i="0">
                <a:solidFill>
                  <a:schemeClr val="accent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Suspendisse</a:t>
            </a:r>
            <a:r>
              <a:rPr lang="en-US" dirty="0"/>
              <a:t> </a:t>
            </a:r>
            <a:r>
              <a:rPr lang="en-US" dirty="0" err="1"/>
              <a:t>mollis</a:t>
            </a:r>
            <a:r>
              <a:rPr lang="en-US" dirty="0"/>
              <a:t> </a:t>
            </a:r>
            <a:r>
              <a:rPr lang="en-US" dirty="0" err="1"/>
              <a:t>laoreet</a:t>
            </a:r>
            <a:r>
              <a:rPr lang="en-US" dirty="0"/>
              <a:t> </a:t>
            </a:r>
            <a:r>
              <a:rPr lang="en-US" dirty="0" err="1"/>
              <a:t>faucibus</a:t>
            </a:r>
            <a:r>
              <a:rPr lang="en-US" dirty="0"/>
              <a:t>. </a:t>
            </a:r>
            <a:r>
              <a:rPr lang="en-US" dirty="0" err="1"/>
              <a:t>Vivamus</a:t>
            </a:r>
            <a:r>
              <a:rPr lang="en-US" dirty="0"/>
              <a:t> </a:t>
            </a:r>
            <a:r>
              <a:rPr lang="en-US" dirty="0" err="1"/>
              <a:t>condimentum</a:t>
            </a:r>
            <a:r>
              <a:rPr lang="en-US" dirty="0"/>
              <a:t> magna at </a:t>
            </a:r>
            <a:r>
              <a:rPr lang="en-US" dirty="0" err="1"/>
              <a:t>neque</a:t>
            </a:r>
            <a:r>
              <a:rPr lang="en-US" dirty="0"/>
              <a:t> convallis, id vestibulum nisi </a:t>
            </a:r>
            <a:r>
              <a:rPr lang="en-US" dirty="0" err="1"/>
              <a:t>vulputate</a:t>
            </a:r>
            <a:r>
              <a:rPr lang="en-US" dirty="0"/>
              <a:t>. Sed fermentum </a:t>
            </a:r>
            <a:r>
              <a:rPr lang="en-US" dirty="0" err="1"/>
              <a:t>leo</a:t>
            </a:r>
            <a:r>
              <a:rPr lang="en-US" dirty="0"/>
              <a:t> </a:t>
            </a:r>
            <a:r>
              <a:rPr lang="en-US" dirty="0" err="1"/>
              <a:t>enim</a:t>
            </a:r>
            <a:r>
              <a:rPr lang="en-US" dirty="0"/>
              <a:t>.</a:t>
            </a:r>
          </a:p>
        </p:txBody>
      </p:sp>
      <p:sp>
        <p:nvSpPr>
          <p:cNvPr id="8" name="Content Placeholder 2">
            <a:extLst>
              <a:ext uri="{FF2B5EF4-FFF2-40B4-BE49-F238E27FC236}">
                <a16:creationId xmlns:a16="http://schemas.microsoft.com/office/drawing/2014/main" id="{FCA88CE5-A779-0641-85F6-BEC2C1831BA1}"/>
              </a:ext>
            </a:extLst>
          </p:cNvPr>
          <p:cNvSpPr>
            <a:spLocks noGrp="1"/>
          </p:cNvSpPr>
          <p:nvPr>
            <p:ph sz="half" idx="1"/>
          </p:nvPr>
        </p:nvSpPr>
        <p:spPr>
          <a:xfrm>
            <a:off x="599585" y="1442852"/>
            <a:ext cx="5267815" cy="3687948"/>
          </a:xfrm>
          <a:prstGeom prst="rect">
            <a:avLst/>
          </a:prstGeom>
        </p:spPr>
        <p:txBody>
          <a:bodyPr>
            <a:noAutofit/>
          </a:bodyPr>
          <a:lstStyle>
            <a:lvl1pPr marL="228600" indent="-228600">
              <a:lnSpc>
                <a:spcPct val="150000"/>
              </a:lnSpc>
              <a:spcBef>
                <a:spcPts val="0"/>
              </a:spcBef>
              <a:spcAft>
                <a:spcPts val="1200"/>
              </a:spcAft>
              <a:buFont typeface="Arial" panose="020B0604020202020204" pitchFamily="34" charset="0"/>
              <a:buChar char="•"/>
              <a:tabLst/>
              <a:defRPr sz="1600">
                <a:solidFill>
                  <a:schemeClr val="tx1"/>
                </a:solidFill>
              </a:defRPr>
            </a:lvl1pPr>
            <a:lvl2pPr marL="457200" indent="-228600">
              <a:lnSpc>
                <a:spcPct val="150000"/>
              </a:lnSpc>
              <a:spcBef>
                <a:spcPts val="0"/>
              </a:spcBef>
              <a:spcAft>
                <a:spcPts val="1200"/>
              </a:spcAft>
              <a:buFont typeface="Arial" panose="020B0604020202020204" pitchFamily="34" charset="0"/>
              <a:buChar char="•"/>
              <a:tabLst/>
              <a:defRPr sz="1600">
                <a:solidFill>
                  <a:schemeClr val="tx1"/>
                </a:solidFill>
              </a:defRPr>
            </a:lvl2pPr>
            <a:lvl3pPr marL="685800" indent="-228600">
              <a:lnSpc>
                <a:spcPct val="150000"/>
              </a:lnSpc>
              <a:spcBef>
                <a:spcPts val="0"/>
              </a:spcBef>
              <a:spcAft>
                <a:spcPts val="1200"/>
              </a:spcAft>
              <a:buFont typeface="System Font Regular"/>
              <a:buChar char="⁃"/>
              <a:tabLst/>
              <a:defRPr sz="1600">
                <a:solidFill>
                  <a:schemeClr val="tx1"/>
                </a:solidFill>
              </a:defRPr>
            </a:lvl3pPr>
            <a:lvl4pPr marL="914400" indent="-228600">
              <a:lnSpc>
                <a:spcPct val="150000"/>
              </a:lnSpc>
              <a:spcBef>
                <a:spcPts val="0"/>
              </a:spcBef>
              <a:spcAft>
                <a:spcPts val="1200"/>
              </a:spcAft>
              <a:buFont typeface="Arial" panose="020B0604020202020204" pitchFamily="34" charset="0"/>
              <a:buChar char="•"/>
              <a:tabLst/>
              <a:defRPr sz="1400">
                <a:solidFill>
                  <a:schemeClr val="tx1"/>
                </a:solidFill>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a:solidFill>
                  <a:schemeClr val="tx1"/>
                </a:solidFill>
              </a:defRPr>
            </a:lvl5pPr>
            <a:lvl6pPr marL="1371600" indent="-228600">
              <a:spcBef>
                <a:spcPts val="0"/>
              </a:spcBef>
              <a:spcAft>
                <a:spcPts val="1200"/>
              </a:spcAft>
              <a:buFont typeface="Arial" panose="020B0604020202020204" pitchFamily="34" charset="0"/>
              <a:buChar char="•"/>
              <a:tabLst/>
              <a:defRPr>
                <a:solidFill>
                  <a:schemeClr val="tx1"/>
                </a:solidFill>
              </a:defRPr>
            </a:lvl6pPr>
            <a:lvl7pPr marL="1828800" indent="-228600">
              <a:defRPr>
                <a:solidFill>
                  <a:schemeClr val="tx1"/>
                </a:solidFill>
              </a:defRPr>
            </a:lvl7pPr>
            <a:lvl8pPr marL="2057400" indent="-228600">
              <a:defRPr>
                <a:solidFill>
                  <a:schemeClr val="tx1"/>
                </a:solidFill>
              </a:defRPr>
            </a:lvl8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marL="1371600" marR="0" lvl="5"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defRPr/>
            </a:pPr>
            <a:r>
              <a:rPr lang="en-US" dirty="0"/>
              <a:t>Seventh level</a:t>
            </a:r>
          </a:p>
        </p:txBody>
      </p:sp>
      <p:pic>
        <p:nvPicPr>
          <p:cNvPr id="13" name="Picture 12">
            <a:extLst>
              <a:ext uri="{FF2B5EF4-FFF2-40B4-BE49-F238E27FC236}">
                <a16:creationId xmlns:a16="http://schemas.microsoft.com/office/drawing/2014/main" id="{E9453333-0FCD-FF41-A359-6DE7E02F2E3E}"/>
              </a:ext>
            </a:extLst>
          </p:cNvPr>
          <p:cNvPicPr>
            <a:picLocks noChangeAspect="1"/>
          </p:cNvPicPr>
          <p:nvPr userDrawn="1"/>
        </p:nvPicPr>
        <p:blipFill>
          <a:blip r:embed="rId2"/>
          <a:srcRect/>
          <a:stretch/>
        </p:blipFill>
        <p:spPr>
          <a:xfrm>
            <a:off x="0" y="0"/>
            <a:ext cx="12192000" cy="165100"/>
          </a:xfrm>
          <a:prstGeom prst="rect">
            <a:avLst/>
          </a:prstGeom>
        </p:spPr>
      </p:pic>
      <p:sp>
        <p:nvSpPr>
          <p:cNvPr id="7" name="Rectangle 6">
            <a:extLst>
              <a:ext uri="{FF2B5EF4-FFF2-40B4-BE49-F238E27FC236}">
                <a16:creationId xmlns:a16="http://schemas.microsoft.com/office/drawing/2014/main" id="{D15630A2-8D87-7E4A-82F2-8713D1718C36}"/>
              </a:ext>
            </a:extLst>
          </p:cNvPr>
          <p:cNvSpPr/>
          <p:nvPr userDrawn="1"/>
        </p:nvSpPr>
        <p:spPr>
          <a:xfrm>
            <a:off x="0" y="5715000"/>
            <a:ext cx="12192000"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71F37E94-8A6C-084E-91BC-6170541223A3}"/>
              </a:ext>
            </a:extLst>
          </p:cNvPr>
          <p:cNvPicPr>
            <a:picLocks noChangeAspect="1"/>
          </p:cNvPicPr>
          <p:nvPr userDrawn="1"/>
        </p:nvPicPr>
        <p:blipFill>
          <a:blip r:embed="rId3"/>
          <a:stretch>
            <a:fillRect/>
          </a:stretch>
        </p:blipFill>
        <p:spPr>
          <a:xfrm>
            <a:off x="9553575" y="6057900"/>
            <a:ext cx="1943100" cy="457200"/>
          </a:xfrm>
          <a:prstGeom prst="rect">
            <a:avLst/>
          </a:prstGeom>
        </p:spPr>
      </p:pic>
    </p:spTree>
    <p:extLst>
      <p:ext uri="{BB962C8B-B14F-4D97-AF65-F5344CB8AC3E}">
        <p14:creationId xmlns:p14="http://schemas.microsoft.com/office/powerpoint/2010/main" val="1013757544"/>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page with chart – blank">
    <p:bg>
      <p:bgPr>
        <a:solidFill>
          <a:srgbClr val="EBEBEC"/>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658BCE2-55D5-C94F-999B-0811A86B3A9E}"/>
              </a:ext>
            </a:extLst>
          </p:cNvPr>
          <p:cNvSpPr/>
          <p:nvPr userDrawn="1"/>
        </p:nvSpPr>
        <p:spPr>
          <a:xfrm>
            <a:off x="6324600" y="1592263"/>
            <a:ext cx="5172075" cy="44656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4CE927F1-A53E-1649-9F0B-A5C21EDB2C08}"/>
              </a:ext>
            </a:extLst>
          </p:cNvPr>
          <p:cNvSpPr>
            <a:spLocks noGrp="1"/>
          </p:cNvSpPr>
          <p:nvPr>
            <p:ph type="title"/>
          </p:nvPr>
        </p:nvSpPr>
        <p:spPr>
          <a:xfrm>
            <a:off x="599584" y="705964"/>
            <a:ext cx="10897091" cy="627189"/>
          </a:xfrm>
          <a:prstGeom prst="rect">
            <a:avLst/>
          </a:prstGeom>
        </p:spPr>
        <p:txBody>
          <a:bodyPr anchor="t"/>
          <a:lstStyle>
            <a:lvl1pPr>
              <a:defRPr sz="2600" b="1" i="0" spc="50" baseline="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16A36056-8BCF-FE40-937E-16F129FFBEF8}"/>
              </a:ext>
            </a:extLst>
          </p:cNvPr>
          <p:cNvSpPr>
            <a:spLocks noGrp="1"/>
          </p:cNvSpPr>
          <p:nvPr>
            <p:ph sz="half" idx="1"/>
          </p:nvPr>
        </p:nvSpPr>
        <p:spPr>
          <a:xfrm>
            <a:off x="599585" y="1442852"/>
            <a:ext cx="5267815" cy="3687948"/>
          </a:xfrm>
          <a:prstGeom prst="rect">
            <a:avLst/>
          </a:prstGeom>
        </p:spPr>
        <p:txBody>
          <a:bodyPr>
            <a:noAutofit/>
          </a:bodyPr>
          <a:lstStyle>
            <a:lvl1pPr marL="228600" indent="-228600">
              <a:lnSpc>
                <a:spcPct val="150000"/>
              </a:lnSpc>
              <a:spcBef>
                <a:spcPts val="0"/>
              </a:spcBef>
              <a:spcAft>
                <a:spcPts val="1200"/>
              </a:spcAft>
              <a:buFont typeface="Arial" panose="020B0604020202020204" pitchFamily="34" charset="0"/>
              <a:buChar char="•"/>
              <a:tabLst/>
              <a:defRPr sz="1600">
                <a:solidFill>
                  <a:schemeClr val="tx1"/>
                </a:solidFill>
              </a:defRPr>
            </a:lvl1pPr>
            <a:lvl2pPr marL="457200" indent="-228600">
              <a:lnSpc>
                <a:spcPct val="150000"/>
              </a:lnSpc>
              <a:spcBef>
                <a:spcPts val="0"/>
              </a:spcBef>
              <a:spcAft>
                <a:spcPts val="1200"/>
              </a:spcAft>
              <a:buFont typeface="Arial" panose="020B0604020202020204" pitchFamily="34" charset="0"/>
              <a:buChar char="•"/>
              <a:tabLst/>
              <a:defRPr sz="1600">
                <a:solidFill>
                  <a:schemeClr val="tx1"/>
                </a:solidFill>
              </a:defRPr>
            </a:lvl2pPr>
            <a:lvl3pPr marL="685800" indent="-228600">
              <a:lnSpc>
                <a:spcPct val="150000"/>
              </a:lnSpc>
              <a:spcBef>
                <a:spcPts val="0"/>
              </a:spcBef>
              <a:spcAft>
                <a:spcPts val="1200"/>
              </a:spcAft>
              <a:buFont typeface="System Font Regular"/>
              <a:buChar char="⁃"/>
              <a:tabLst/>
              <a:defRPr sz="1600">
                <a:solidFill>
                  <a:schemeClr val="tx1"/>
                </a:solidFill>
              </a:defRPr>
            </a:lvl3pPr>
            <a:lvl4pPr marL="914400" indent="-228600">
              <a:lnSpc>
                <a:spcPct val="150000"/>
              </a:lnSpc>
              <a:spcBef>
                <a:spcPts val="0"/>
              </a:spcBef>
              <a:spcAft>
                <a:spcPts val="1200"/>
              </a:spcAft>
              <a:buFont typeface="Arial" panose="020B0604020202020204" pitchFamily="34" charset="0"/>
              <a:buChar char="•"/>
              <a:tabLst/>
              <a:defRPr sz="1400">
                <a:solidFill>
                  <a:schemeClr val="tx1"/>
                </a:solidFill>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a:solidFill>
                  <a:schemeClr val="tx1"/>
                </a:solidFill>
              </a:defRPr>
            </a:lvl5pPr>
            <a:lvl6pPr marL="1371600" indent="-228600">
              <a:spcBef>
                <a:spcPts val="0"/>
              </a:spcBef>
              <a:spcAft>
                <a:spcPts val="1200"/>
              </a:spcAft>
              <a:buFont typeface="Arial" panose="020B0604020202020204" pitchFamily="34" charset="0"/>
              <a:buChar char="•"/>
              <a:tabLst/>
              <a:defRPr>
                <a:solidFill>
                  <a:schemeClr val="tx1"/>
                </a:solidFill>
              </a:defRPr>
            </a:lvl6pPr>
            <a:lvl7pPr marL="1828800" indent="-228600">
              <a:defRPr>
                <a:solidFill>
                  <a:schemeClr val="tx1"/>
                </a:solidFill>
              </a:defRPr>
            </a:lvl7pPr>
            <a:lvl8pPr marL="2057400" indent="-228600">
              <a:defRPr>
                <a:solidFill>
                  <a:schemeClr val="tx1"/>
                </a:solidFill>
              </a:defRPr>
            </a:lvl8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marL="1371600" marR="0" lvl="5"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defRPr/>
            </a:pPr>
            <a:r>
              <a:rPr lang="en-US" dirty="0"/>
              <a:t>Seventh level</a:t>
            </a:r>
          </a:p>
        </p:txBody>
      </p:sp>
      <p:pic>
        <p:nvPicPr>
          <p:cNvPr id="14" name="Picture 13">
            <a:extLst>
              <a:ext uri="{FF2B5EF4-FFF2-40B4-BE49-F238E27FC236}">
                <a16:creationId xmlns:a16="http://schemas.microsoft.com/office/drawing/2014/main" id="{0258FB9F-3F87-6A49-9D8A-2BB899FFD8C4}"/>
              </a:ext>
            </a:extLst>
          </p:cNvPr>
          <p:cNvPicPr>
            <a:picLocks noChangeAspect="1"/>
          </p:cNvPicPr>
          <p:nvPr userDrawn="1"/>
        </p:nvPicPr>
        <p:blipFill>
          <a:blip r:embed="rId2"/>
          <a:srcRect/>
          <a:stretch/>
        </p:blipFill>
        <p:spPr>
          <a:xfrm>
            <a:off x="0" y="0"/>
            <a:ext cx="12192000" cy="165100"/>
          </a:xfrm>
          <a:prstGeom prst="rect">
            <a:avLst/>
          </a:prstGeom>
        </p:spPr>
      </p:pic>
      <p:sp>
        <p:nvSpPr>
          <p:cNvPr id="9" name="Rectangle 8">
            <a:extLst>
              <a:ext uri="{FF2B5EF4-FFF2-40B4-BE49-F238E27FC236}">
                <a16:creationId xmlns:a16="http://schemas.microsoft.com/office/drawing/2014/main" id="{20DB83B9-54B8-CE4C-BAB4-1E541FC8585F}"/>
              </a:ext>
            </a:extLst>
          </p:cNvPr>
          <p:cNvSpPr/>
          <p:nvPr userDrawn="1"/>
        </p:nvSpPr>
        <p:spPr>
          <a:xfrm>
            <a:off x="0" y="5715000"/>
            <a:ext cx="12192000"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BCFD8AC7-9F5E-B349-82F2-2056430DCCCB}"/>
              </a:ext>
            </a:extLst>
          </p:cNvPr>
          <p:cNvPicPr>
            <a:picLocks noChangeAspect="1"/>
          </p:cNvPicPr>
          <p:nvPr userDrawn="1"/>
        </p:nvPicPr>
        <p:blipFill>
          <a:blip r:embed="rId3"/>
          <a:stretch>
            <a:fillRect/>
          </a:stretch>
        </p:blipFill>
        <p:spPr>
          <a:xfrm>
            <a:off x="9553575" y="6057900"/>
            <a:ext cx="1943100" cy="457200"/>
          </a:xfrm>
          <a:prstGeom prst="rect">
            <a:avLst/>
          </a:prstGeom>
        </p:spPr>
      </p:pic>
      <p:sp>
        <p:nvSpPr>
          <p:cNvPr id="13" name="Rectangle 12">
            <a:extLst>
              <a:ext uri="{FF2B5EF4-FFF2-40B4-BE49-F238E27FC236}">
                <a16:creationId xmlns:a16="http://schemas.microsoft.com/office/drawing/2014/main" id="{CF38B080-3281-EF44-BEE5-BE82C18B5ED8}"/>
              </a:ext>
            </a:extLst>
          </p:cNvPr>
          <p:cNvSpPr/>
          <p:nvPr userDrawn="1"/>
        </p:nvSpPr>
        <p:spPr>
          <a:xfrm>
            <a:off x="6324600" y="1592263"/>
            <a:ext cx="5172075" cy="3436937"/>
          </a:xfrm>
          <a:prstGeom prst="rect">
            <a:avLst/>
          </a:prstGeom>
          <a:solidFill>
            <a:schemeClr val="bg2"/>
          </a:solidFill>
          <a:ln w="9525">
            <a:solidFill>
              <a:srgbClr val="A7A9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225664"/>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page with chart – pie chart">
    <p:bg>
      <p:bgPr>
        <a:solidFill>
          <a:srgbClr val="EBEBEC"/>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CE927F1-A53E-1649-9F0B-A5C21EDB2C08}"/>
              </a:ext>
            </a:extLst>
          </p:cNvPr>
          <p:cNvSpPr>
            <a:spLocks noGrp="1"/>
          </p:cNvSpPr>
          <p:nvPr>
            <p:ph type="title"/>
          </p:nvPr>
        </p:nvSpPr>
        <p:spPr>
          <a:xfrm>
            <a:off x="599584" y="705964"/>
            <a:ext cx="10897091" cy="627189"/>
          </a:xfrm>
          <a:prstGeom prst="rect">
            <a:avLst/>
          </a:prstGeom>
        </p:spPr>
        <p:txBody>
          <a:bodyPr anchor="t"/>
          <a:lstStyle>
            <a:lvl1pPr>
              <a:defRPr sz="2600" b="1" i="0" spc="50" baseline="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16A36056-8BCF-FE40-937E-16F129FFBEF8}"/>
              </a:ext>
            </a:extLst>
          </p:cNvPr>
          <p:cNvSpPr>
            <a:spLocks noGrp="1"/>
          </p:cNvSpPr>
          <p:nvPr>
            <p:ph sz="half" idx="1"/>
          </p:nvPr>
        </p:nvSpPr>
        <p:spPr>
          <a:xfrm>
            <a:off x="599585" y="1442852"/>
            <a:ext cx="5267815" cy="3687948"/>
          </a:xfrm>
          <a:prstGeom prst="rect">
            <a:avLst/>
          </a:prstGeom>
        </p:spPr>
        <p:txBody>
          <a:bodyPr>
            <a:noAutofit/>
          </a:bodyPr>
          <a:lstStyle>
            <a:lvl1pPr marL="228600" indent="-228600">
              <a:lnSpc>
                <a:spcPct val="150000"/>
              </a:lnSpc>
              <a:spcBef>
                <a:spcPts val="0"/>
              </a:spcBef>
              <a:spcAft>
                <a:spcPts val="1200"/>
              </a:spcAft>
              <a:buFont typeface="Arial" panose="020B0604020202020204" pitchFamily="34" charset="0"/>
              <a:buChar char="•"/>
              <a:tabLst/>
              <a:defRPr sz="1600">
                <a:solidFill>
                  <a:schemeClr val="tx1"/>
                </a:solidFill>
              </a:defRPr>
            </a:lvl1pPr>
            <a:lvl2pPr marL="457200" indent="-228600">
              <a:lnSpc>
                <a:spcPct val="150000"/>
              </a:lnSpc>
              <a:spcBef>
                <a:spcPts val="0"/>
              </a:spcBef>
              <a:spcAft>
                <a:spcPts val="1200"/>
              </a:spcAft>
              <a:buFont typeface="Arial" panose="020B0604020202020204" pitchFamily="34" charset="0"/>
              <a:buChar char="•"/>
              <a:tabLst/>
              <a:defRPr sz="1600">
                <a:solidFill>
                  <a:schemeClr val="tx1"/>
                </a:solidFill>
              </a:defRPr>
            </a:lvl2pPr>
            <a:lvl3pPr marL="685800" indent="-228600">
              <a:lnSpc>
                <a:spcPct val="150000"/>
              </a:lnSpc>
              <a:spcBef>
                <a:spcPts val="0"/>
              </a:spcBef>
              <a:spcAft>
                <a:spcPts val="1200"/>
              </a:spcAft>
              <a:buFont typeface="System Font Regular"/>
              <a:buChar char="⁃"/>
              <a:tabLst/>
              <a:defRPr sz="1600">
                <a:solidFill>
                  <a:schemeClr val="tx1"/>
                </a:solidFill>
              </a:defRPr>
            </a:lvl3pPr>
            <a:lvl4pPr marL="914400" indent="-228600">
              <a:lnSpc>
                <a:spcPct val="150000"/>
              </a:lnSpc>
              <a:spcBef>
                <a:spcPts val="0"/>
              </a:spcBef>
              <a:spcAft>
                <a:spcPts val="1200"/>
              </a:spcAft>
              <a:buFont typeface="Arial" panose="020B0604020202020204" pitchFamily="34" charset="0"/>
              <a:buChar char="•"/>
              <a:tabLst/>
              <a:defRPr sz="1400">
                <a:solidFill>
                  <a:schemeClr val="tx1"/>
                </a:solidFill>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a:solidFill>
                  <a:schemeClr val="tx1"/>
                </a:solidFill>
              </a:defRPr>
            </a:lvl5pPr>
            <a:lvl6pPr marL="1371600" indent="-228600">
              <a:spcBef>
                <a:spcPts val="0"/>
              </a:spcBef>
              <a:spcAft>
                <a:spcPts val="1200"/>
              </a:spcAft>
              <a:buFont typeface="Arial" panose="020B0604020202020204" pitchFamily="34" charset="0"/>
              <a:buChar char="•"/>
              <a:tabLst/>
              <a:defRPr>
                <a:solidFill>
                  <a:schemeClr val="tx1"/>
                </a:solidFill>
              </a:defRPr>
            </a:lvl6pPr>
            <a:lvl7pPr marL="1828800" indent="-228600">
              <a:defRPr>
                <a:solidFill>
                  <a:schemeClr val="tx1"/>
                </a:solidFill>
              </a:defRPr>
            </a:lvl7pPr>
            <a:lvl8pPr marL="2057400" indent="-228600">
              <a:defRPr>
                <a:solidFill>
                  <a:schemeClr val="tx1"/>
                </a:solidFill>
              </a:defRPr>
            </a:lvl8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marL="1371600" marR="0" lvl="5"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defRPr/>
            </a:pPr>
            <a:r>
              <a:rPr lang="en-US" dirty="0"/>
              <a:t>Seventh level</a:t>
            </a:r>
          </a:p>
        </p:txBody>
      </p:sp>
      <p:pic>
        <p:nvPicPr>
          <p:cNvPr id="10" name="Picture 9">
            <a:extLst>
              <a:ext uri="{FF2B5EF4-FFF2-40B4-BE49-F238E27FC236}">
                <a16:creationId xmlns:a16="http://schemas.microsoft.com/office/drawing/2014/main" id="{5D557EFD-0193-974B-AA18-B6750530984A}"/>
              </a:ext>
            </a:extLst>
          </p:cNvPr>
          <p:cNvPicPr>
            <a:picLocks noChangeAspect="1"/>
          </p:cNvPicPr>
          <p:nvPr userDrawn="1"/>
        </p:nvPicPr>
        <p:blipFill>
          <a:blip r:embed="rId2"/>
          <a:srcRect/>
          <a:stretch/>
        </p:blipFill>
        <p:spPr>
          <a:xfrm>
            <a:off x="0" y="0"/>
            <a:ext cx="12192000" cy="165100"/>
          </a:xfrm>
          <a:prstGeom prst="rect">
            <a:avLst/>
          </a:prstGeom>
        </p:spPr>
      </p:pic>
      <p:sp>
        <p:nvSpPr>
          <p:cNvPr id="9" name="Rectangle 8">
            <a:extLst>
              <a:ext uri="{FF2B5EF4-FFF2-40B4-BE49-F238E27FC236}">
                <a16:creationId xmlns:a16="http://schemas.microsoft.com/office/drawing/2014/main" id="{7B2934EA-4202-FA4A-8735-8624E708DC61}"/>
              </a:ext>
            </a:extLst>
          </p:cNvPr>
          <p:cNvSpPr/>
          <p:nvPr userDrawn="1"/>
        </p:nvSpPr>
        <p:spPr>
          <a:xfrm>
            <a:off x="0" y="5715000"/>
            <a:ext cx="12192000"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198C9206-C980-F841-B47C-3AB7C0D8130F}"/>
              </a:ext>
            </a:extLst>
          </p:cNvPr>
          <p:cNvPicPr>
            <a:picLocks noChangeAspect="1"/>
          </p:cNvPicPr>
          <p:nvPr userDrawn="1"/>
        </p:nvPicPr>
        <p:blipFill>
          <a:blip r:embed="rId3"/>
          <a:stretch>
            <a:fillRect/>
          </a:stretch>
        </p:blipFill>
        <p:spPr>
          <a:xfrm>
            <a:off x="9553575" y="6057900"/>
            <a:ext cx="1943100" cy="457200"/>
          </a:xfrm>
          <a:prstGeom prst="rect">
            <a:avLst/>
          </a:prstGeom>
        </p:spPr>
      </p:pic>
      <p:sp>
        <p:nvSpPr>
          <p:cNvPr id="13" name="Rectangle 12">
            <a:extLst>
              <a:ext uri="{FF2B5EF4-FFF2-40B4-BE49-F238E27FC236}">
                <a16:creationId xmlns:a16="http://schemas.microsoft.com/office/drawing/2014/main" id="{ACF42BE6-95AE-0A45-A263-295E61C2AA19}"/>
              </a:ext>
            </a:extLst>
          </p:cNvPr>
          <p:cNvSpPr/>
          <p:nvPr userDrawn="1"/>
        </p:nvSpPr>
        <p:spPr>
          <a:xfrm>
            <a:off x="6324600" y="1592263"/>
            <a:ext cx="5172075" cy="3436937"/>
          </a:xfrm>
          <a:prstGeom prst="rect">
            <a:avLst/>
          </a:prstGeom>
          <a:solidFill>
            <a:schemeClr val="bg2"/>
          </a:solidFill>
          <a:ln w="9525">
            <a:solidFill>
              <a:srgbClr val="A7A9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ntent Placeholder 2">
            <a:extLst>
              <a:ext uri="{FF2B5EF4-FFF2-40B4-BE49-F238E27FC236}">
                <a16:creationId xmlns:a16="http://schemas.microsoft.com/office/drawing/2014/main" id="{35E732A7-6ACC-C04B-80D5-267CD7E3BD0D}"/>
              </a:ext>
            </a:extLst>
          </p:cNvPr>
          <p:cNvSpPr>
            <a:spLocks noGrp="1"/>
          </p:cNvSpPr>
          <p:nvPr>
            <p:ph sz="half" idx="10" hasCustomPrompt="1"/>
          </p:nvPr>
        </p:nvSpPr>
        <p:spPr>
          <a:xfrm>
            <a:off x="6324600" y="4287283"/>
            <a:ext cx="5172075" cy="584562"/>
          </a:xfrm>
          <a:prstGeom prst="rect">
            <a:avLst/>
          </a:prstGeom>
        </p:spPr>
        <p:txBody>
          <a:bodyPr anchor="b" anchorCtr="0">
            <a:noAutofit/>
          </a:bodyPr>
          <a:lstStyle>
            <a:lvl1pPr marL="0" indent="0" algn="ctr">
              <a:lnSpc>
                <a:spcPct val="112000"/>
              </a:lnSpc>
              <a:spcBef>
                <a:spcPts val="0"/>
              </a:spcBef>
              <a:spcAft>
                <a:spcPts val="0"/>
              </a:spcAft>
              <a:buFont typeface="Arial" panose="020B0604020202020204" pitchFamily="34" charset="0"/>
              <a:buNone/>
              <a:tabLst/>
              <a:defRPr sz="1600" b="1" i="0">
                <a:solidFill>
                  <a:schemeClr val="accent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228600">
              <a:lnSpc>
                <a:spcPct val="150000"/>
              </a:lnSpc>
              <a:spcBef>
                <a:spcPts val="0"/>
              </a:spcBef>
              <a:spcAft>
                <a:spcPts val="1200"/>
              </a:spcAft>
              <a:buFont typeface="Arial" panose="020B0604020202020204" pitchFamily="34" charset="0"/>
              <a:buChar char="•"/>
              <a:tabLst/>
              <a:defRPr sz="1600">
                <a:solidFill>
                  <a:srgbClr val="212121"/>
                </a:solidFill>
              </a:defRPr>
            </a:lvl2pPr>
            <a:lvl3pPr marL="685800" indent="-228600">
              <a:lnSpc>
                <a:spcPct val="150000"/>
              </a:lnSpc>
              <a:spcBef>
                <a:spcPts val="0"/>
              </a:spcBef>
              <a:spcAft>
                <a:spcPts val="1200"/>
              </a:spcAft>
              <a:buFont typeface="System Font Regular"/>
              <a:buChar char="⁃"/>
              <a:tabLst/>
              <a:defRPr sz="1600">
                <a:solidFill>
                  <a:srgbClr val="212121"/>
                </a:solidFill>
              </a:defRPr>
            </a:lvl3pPr>
            <a:lvl4pPr marL="914400" indent="-228600">
              <a:lnSpc>
                <a:spcPct val="150000"/>
              </a:lnSpc>
              <a:spcBef>
                <a:spcPts val="0"/>
              </a:spcBef>
              <a:spcAft>
                <a:spcPts val="1200"/>
              </a:spcAft>
              <a:buFont typeface="Arial" panose="020B0604020202020204" pitchFamily="34" charset="0"/>
              <a:buChar char="•"/>
              <a:tabLst/>
              <a:defRPr sz="1400">
                <a:solidFill>
                  <a:srgbClr val="212121"/>
                </a:solidFill>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a:solidFill>
                  <a:srgbClr val="212121"/>
                </a:solidFill>
              </a:defRPr>
            </a:lvl5pPr>
            <a:lvl6pPr marL="1371600" indent="-228600">
              <a:spcBef>
                <a:spcPts val="0"/>
              </a:spcBef>
              <a:spcAft>
                <a:spcPts val="1200"/>
              </a:spcAft>
              <a:buFont typeface="Arial" panose="020B0604020202020204" pitchFamily="34" charset="0"/>
              <a:buChar char="•"/>
              <a:tabLst/>
              <a:defRPr/>
            </a:lvl6pPr>
            <a:lvl7pPr marL="1828800" indent="-228600">
              <a:defRPr/>
            </a:lvl7pPr>
            <a:lvl8pPr marL="2057400" indent="-228600">
              <a:defRPr/>
            </a:lvl8pPr>
          </a:lstStyle>
          <a:p>
            <a:pPr lvl="0"/>
            <a:r>
              <a:rPr lang="en-US" dirty="0"/>
              <a:t>Chart Title</a:t>
            </a:r>
          </a:p>
        </p:txBody>
      </p:sp>
      <p:graphicFrame>
        <p:nvGraphicFramePr>
          <p:cNvPr id="18" name="Content Placeholder 6">
            <a:extLst>
              <a:ext uri="{FF2B5EF4-FFF2-40B4-BE49-F238E27FC236}">
                <a16:creationId xmlns:a16="http://schemas.microsoft.com/office/drawing/2014/main" id="{E7BCD9BC-2BB9-FA4C-BC63-5596B430E149}"/>
              </a:ext>
            </a:extLst>
          </p:cNvPr>
          <p:cNvGraphicFramePr>
            <a:graphicFrameLocks/>
          </p:cNvGraphicFramePr>
          <p:nvPr userDrawn="1">
            <p:extLst>
              <p:ext uri="{D42A27DB-BD31-4B8C-83A1-F6EECF244321}">
                <p14:modId xmlns:p14="http://schemas.microsoft.com/office/powerpoint/2010/main" val="2444365941"/>
              </p:ext>
            </p:extLst>
          </p:nvPr>
        </p:nvGraphicFramePr>
        <p:xfrm>
          <a:off x="6977280" y="1708332"/>
          <a:ext cx="3866714" cy="282966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92895031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page with chart – bar graph">
    <p:bg>
      <p:bgPr>
        <a:solidFill>
          <a:srgbClr val="EBEBEC"/>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C090CA8-4E6C-A247-8781-98EB368F5950}"/>
              </a:ext>
            </a:extLst>
          </p:cNvPr>
          <p:cNvSpPr>
            <a:spLocks noGrp="1"/>
          </p:cNvSpPr>
          <p:nvPr>
            <p:ph type="title"/>
          </p:nvPr>
        </p:nvSpPr>
        <p:spPr>
          <a:xfrm>
            <a:off x="599584" y="705964"/>
            <a:ext cx="10897091" cy="627189"/>
          </a:xfrm>
          <a:prstGeom prst="rect">
            <a:avLst/>
          </a:prstGeom>
        </p:spPr>
        <p:txBody>
          <a:bodyPr anchor="t"/>
          <a:lstStyle>
            <a:lvl1pPr>
              <a:defRPr sz="2600" b="1" i="0" spc="50" baseline="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DC85DD65-9689-3241-AEB0-955F1D770955}"/>
              </a:ext>
            </a:extLst>
          </p:cNvPr>
          <p:cNvSpPr>
            <a:spLocks noGrp="1"/>
          </p:cNvSpPr>
          <p:nvPr>
            <p:ph sz="half" idx="1"/>
          </p:nvPr>
        </p:nvSpPr>
        <p:spPr>
          <a:xfrm>
            <a:off x="599585" y="1442852"/>
            <a:ext cx="5267815" cy="3687948"/>
          </a:xfrm>
          <a:prstGeom prst="rect">
            <a:avLst/>
          </a:prstGeom>
        </p:spPr>
        <p:txBody>
          <a:bodyPr>
            <a:noAutofit/>
          </a:bodyPr>
          <a:lstStyle>
            <a:lvl1pPr marL="228600" indent="-228600">
              <a:lnSpc>
                <a:spcPct val="150000"/>
              </a:lnSpc>
              <a:spcBef>
                <a:spcPts val="0"/>
              </a:spcBef>
              <a:spcAft>
                <a:spcPts val="1200"/>
              </a:spcAft>
              <a:buFont typeface="Arial" panose="020B0604020202020204" pitchFamily="34" charset="0"/>
              <a:buChar char="•"/>
              <a:tabLst/>
              <a:defRPr sz="1600">
                <a:solidFill>
                  <a:schemeClr val="tx1"/>
                </a:solidFill>
              </a:defRPr>
            </a:lvl1pPr>
            <a:lvl2pPr marL="457200" indent="-228600">
              <a:lnSpc>
                <a:spcPct val="150000"/>
              </a:lnSpc>
              <a:spcBef>
                <a:spcPts val="0"/>
              </a:spcBef>
              <a:spcAft>
                <a:spcPts val="1200"/>
              </a:spcAft>
              <a:buFont typeface="Arial" panose="020B0604020202020204" pitchFamily="34" charset="0"/>
              <a:buChar char="•"/>
              <a:tabLst/>
              <a:defRPr sz="1600">
                <a:solidFill>
                  <a:schemeClr val="tx1"/>
                </a:solidFill>
              </a:defRPr>
            </a:lvl2pPr>
            <a:lvl3pPr marL="685800" indent="-228600">
              <a:lnSpc>
                <a:spcPct val="150000"/>
              </a:lnSpc>
              <a:spcBef>
                <a:spcPts val="0"/>
              </a:spcBef>
              <a:spcAft>
                <a:spcPts val="1200"/>
              </a:spcAft>
              <a:buFont typeface="System Font Regular"/>
              <a:buChar char="⁃"/>
              <a:tabLst/>
              <a:defRPr sz="1600">
                <a:solidFill>
                  <a:schemeClr val="tx1"/>
                </a:solidFill>
              </a:defRPr>
            </a:lvl3pPr>
            <a:lvl4pPr marL="914400" indent="-228600">
              <a:lnSpc>
                <a:spcPct val="150000"/>
              </a:lnSpc>
              <a:spcBef>
                <a:spcPts val="0"/>
              </a:spcBef>
              <a:spcAft>
                <a:spcPts val="1200"/>
              </a:spcAft>
              <a:buFont typeface="Arial" panose="020B0604020202020204" pitchFamily="34" charset="0"/>
              <a:buChar char="•"/>
              <a:tabLst/>
              <a:defRPr sz="1400">
                <a:solidFill>
                  <a:schemeClr val="tx1"/>
                </a:solidFill>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a:solidFill>
                  <a:schemeClr val="tx1"/>
                </a:solidFill>
              </a:defRPr>
            </a:lvl5pPr>
            <a:lvl6pPr marL="1371600" indent="-228600">
              <a:spcBef>
                <a:spcPts val="0"/>
              </a:spcBef>
              <a:spcAft>
                <a:spcPts val="1200"/>
              </a:spcAft>
              <a:buFont typeface="Arial" panose="020B0604020202020204" pitchFamily="34" charset="0"/>
              <a:buChar char="•"/>
              <a:tabLst/>
              <a:defRPr>
                <a:solidFill>
                  <a:schemeClr val="tx1"/>
                </a:solidFill>
              </a:defRPr>
            </a:lvl6pPr>
            <a:lvl7pPr marL="1828800" indent="-228600">
              <a:defRPr>
                <a:solidFill>
                  <a:schemeClr val="tx1"/>
                </a:solidFill>
              </a:defRPr>
            </a:lvl7pPr>
            <a:lvl8pPr marL="2057400" indent="-228600">
              <a:defRPr>
                <a:solidFill>
                  <a:schemeClr val="tx1"/>
                </a:solidFill>
              </a:defRPr>
            </a:lvl8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marL="1371600" marR="0" lvl="5"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defRPr/>
            </a:pPr>
            <a:r>
              <a:rPr lang="en-US" dirty="0"/>
              <a:t>Seventh level</a:t>
            </a:r>
          </a:p>
        </p:txBody>
      </p:sp>
      <p:pic>
        <p:nvPicPr>
          <p:cNvPr id="10" name="Picture 9">
            <a:extLst>
              <a:ext uri="{FF2B5EF4-FFF2-40B4-BE49-F238E27FC236}">
                <a16:creationId xmlns:a16="http://schemas.microsoft.com/office/drawing/2014/main" id="{085C3B9C-F33C-8340-8DB0-ACB878D9919D}"/>
              </a:ext>
            </a:extLst>
          </p:cNvPr>
          <p:cNvPicPr>
            <a:picLocks noChangeAspect="1"/>
          </p:cNvPicPr>
          <p:nvPr userDrawn="1"/>
        </p:nvPicPr>
        <p:blipFill>
          <a:blip r:embed="rId2"/>
          <a:srcRect/>
          <a:stretch/>
        </p:blipFill>
        <p:spPr>
          <a:xfrm>
            <a:off x="0" y="0"/>
            <a:ext cx="12192000" cy="165100"/>
          </a:xfrm>
          <a:prstGeom prst="rect">
            <a:avLst/>
          </a:prstGeom>
        </p:spPr>
      </p:pic>
      <p:sp>
        <p:nvSpPr>
          <p:cNvPr id="9" name="Rectangle 8">
            <a:extLst>
              <a:ext uri="{FF2B5EF4-FFF2-40B4-BE49-F238E27FC236}">
                <a16:creationId xmlns:a16="http://schemas.microsoft.com/office/drawing/2014/main" id="{6091DF19-0856-944E-B0D6-691ADEBEBE73}"/>
              </a:ext>
            </a:extLst>
          </p:cNvPr>
          <p:cNvSpPr/>
          <p:nvPr userDrawn="1"/>
        </p:nvSpPr>
        <p:spPr>
          <a:xfrm>
            <a:off x="0" y="5715000"/>
            <a:ext cx="12192000"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E60C85EA-DE95-BA49-86AD-D6F49468603D}"/>
              </a:ext>
            </a:extLst>
          </p:cNvPr>
          <p:cNvPicPr>
            <a:picLocks noChangeAspect="1"/>
          </p:cNvPicPr>
          <p:nvPr userDrawn="1"/>
        </p:nvPicPr>
        <p:blipFill>
          <a:blip r:embed="rId3"/>
          <a:stretch>
            <a:fillRect/>
          </a:stretch>
        </p:blipFill>
        <p:spPr>
          <a:xfrm>
            <a:off x="9553575" y="6057900"/>
            <a:ext cx="1943100" cy="457200"/>
          </a:xfrm>
          <a:prstGeom prst="rect">
            <a:avLst/>
          </a:prstGeom>
        </p:spPr>
      </p:pic>
      <p:sp>
        <p:nvSpPr>
          <p:cNvPr id="14" name="Rectangle 13">
            <a:extLst>
              <a:ext uri="{FF2B5EF4-FFF2-40B4-BE49-F238E27FC236}">
                <a16:creationId xmlns:a16="http://schemas.microsoft.com/office/drawing/2014/main" id="{00996AD5-D583-9142-87C5-4063FE3CD97A}"/>
              </a:ext>
            </a:extLst>
          </p:cNvPr>
          <p:cNvSpPr/>
          <p:nvPr userDrawn="1"/>
        </p:nvSpPr>
        <p:spPr>
          <a:xfrm>
            <a:off x="6324600" y="1592263"/>
            <a:ext cx="5172075" cy="3436937"/>
          </a:xfrm>
          <a:prstGeom prst="rect">
            <a:avLst/>
          </a:prstGeom>
          <a:solidFill>
            <a:schemeClr val="bg2"/>
          </a:solidFill>
          <a:ln w="9525">
            <a:solidFill>
              <a:srgbClr val="A7A9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ontent Placeholder 2">
            <a:extLst>
              <a:ext uri="{FF2B5EF4-FFF2-40B4-BE49-F238E27FC236}">
                <a16:creationId xmlns:a16="http://schemas.microsoft.com/office/drawing/2014/main" id="{22F6B056-AB98-484D-AD26-90DC8495F02E}"/>
              </a:ext>
            </a:extLst>
          </p:cNvPr>
          <p:cNvSpPr>
            <a:spLocks noGrp="1"/>
          </p:cNvSpPr>
          <p:nvPr>
            <p:ph sz="half" idx="10" hasCustomPrompt="1"/>
          </p:nvPr>
        </p:nvSpPr>
        <p:spPr>
          <a:xfrm>
            <a:off x="6324600" y="4287283"/>
            <a:ext cx="5172075" cy="584562"/>
          </a:xfrm>
          <a:prstGeom prst="rect">
            <a:avLst/>
          </a:prstGeom>
        </p:spPr>
        <p:txBody>
          <a:bodyPr anchor="b" anchorCtr="0">
            <a:noAutofit/>
          </a:bodyPr>
          <a:lstStyle>
            <a:lvl1pPr marL="0" indent="0" algn="ctr">
              <a:lnSpc>
                <a:spcPct val="112000"/>
              </a:lnSpc>
              <a:spcBef>
                <a:spcPts val="0"/>
              </a:spcBef>
              <a:spcAft>
                <a:spcPts val="0"/>
              </a:spcAft>
              <a:buFont typeface="Arial" panose="020B0604020202020204" pitchFamily="34" charset="0"/>
              <a:buNone/>
              <a:tabLst/>
              <a:defRPr sz="1600" b="1" i="0">
                <a:solidFill>
                  <a:schemeClr val="accent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228600">
              <a:lnSpc>
                <a:spcPct val="150000"/>
              </a:lnSpc>
              <a:spcBef>
                <a:spcPts val="0"/>
              </a:spcBef>
              <a:spcAft>
                <a:spcPts val="1200"/>
              </a:spcAft>
              <a:buFont typeface="Arial" panose="020B0604020202020204" pitchFamily="34" charset="0"/>
              <a:buChar char="•"/>
              <a:tabLst/>
              <a:defRPr sz="1600">
                <a:solidFill>
                  <a:srgbClr val="212121"/>
                </a:solidFill>
              </a:defRPr>
            </a:lvl2pPr>
            <a:lvl3pPr marL="685800" indent="-228600">
              <a:lnSpc>
                <a:spcPct val="150000"/>
              </a:lnSpc>
              <a:spcBef>
                <a:spcPts val="0"/>
              </a:spcBef>
              <a:spcAft>
                <a:spcPts val="1200"/>
              </a:spcAft>
              <a:buFont typeface="System Font Regular"/>
              <a:buChar char="⁃"/>
              <a:tabLst/>
              <a:defRPr sz="1600">
                <a:solidFill>
                  <a:srgbClr val="212121"/>
                </a:solidFill>
              </a:defRPr>
            </a:lvl3pPr>
            <a:lvl4pPr marL="914400" indent="-228600">
              <a:lnSpc>
                <a:spcPct val="150000"/>
              </a:lnSpc>
              <a:spcBef>
                <a:spcPts val="0"/>
              </a:spcBef>
              <a:spcAft>
                <a:spcPts val="1200"/>
              </a:spcAft>
              <a:buFont typeface="Arial" panose="020B0604020202020204" pitchFamily="34" charset="0"/>
              <a:buChar char="•"/>
              <a:tabLst/>
              <a:defRPr sz="1400">
                <a:solidFill>
                  <a:srgbClr val="212121"/>
                </a:solidFill>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a:solidFill>
                  <a:srgbClr val="212121"/>
                </a:solidFill>
              </a:defRPr>
            </a:lvl5pPr>
            <a:lvl6pPr marL="1371600" indent="-228600">
              <a:spcBef>
                <a:spcPts val="0"/>
              </a:spcBef>
              <a:spcAft>
                <a:spcPts val="1200"/>
              </a:spcAft>
              <a:buFont typeface="Arial" panose="020B0604020202020204" pitchFamily="34" charset="0"/>
              <a:buChar char="•"/>
              <a:tabLst/>
              <a:defRPr/>
            </a:lvl6pPr>
            <a:lvl7pPr marL="1828800" indent="-228600">
              <a:defRPr/>
            </a:lvl7pPr>
            <a:lvl8pPr marL="2057400" indent="-228600">
              <a:defRPr/>
            </a:lvl8pPr>
          </a:lstStyle>
          <a:p>
            <a:pPr lvl="0"/>
            <a:r>
              <a:rPr lang="en-US" dirty="0"/>
              <a:t>Chart Title</a:t>
            </a:r>
          </a:p>
        </p:txBody>
      </p:sp>
      <p:graphicFrame>
        <p:nvGraphicFramePr>
          <p:cNvPr id="16" name="Content Placeholder 5">
            <a:extLst>
              <a:ext uri="{FF2B5EF4-FFF2-40B4-BE49-F238E27FC236}">
                <a16:creationId xmlns:a16="http://schemas.microsoft.com/office/drawing/2014/main" id="{CAECDAE9-41E9-7C4F-BFA4-669B142A29B7}"/>
              </a:ext>
            </a:extLst>
          </p:cNvPr>
          <p:cNvGraphicFramePr>
            <a:graphicFrameLocks/>
          </p:cNvGraphicFramePr>
          <p:nvPr userDrawn="1">
            <p:extLst>
              <p:ext uri="{D42A27DB-BD31-4B8C-83A1-F6EECF244321}">
                <p14:modId xmlns:p14="http://schemas.microsoft.com/office/powerpoint/2010/main" val="1173339815"/>
              </p:ext>
            </p:extLst>
          </p:nvPr>
        </p:nvGraphicFramePr>
        <p:xfrm>
          <a:off x="7060208" y="1753384"/>
          <a:ext cx="3700859" cy="284186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633064026"/>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able page">
    <p:bg>
      <p:bgPr>
        <a:solidFill>
          <a:srgbClr val="EBEBEC"/>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C090CA8-4E6C-A247-8781-98EB368F5950}"/>
              </a:ext>
            </a:extLst>
          </p:cNvPr>
          <p:cNvSpPr>
            <a:spLocks noGrp="1"/>
          </p:cNvSpPr>
          <p:nvPr>
            <p:ph type="title"/>
          </p:nvPr>
        </p:nvSpPr>
        <p:spPr>
          <a:xfrm>
            <a:off x="599584" y="705964"/>
            <a:ext cx="10897091" cy="627189"/>
          </a:xfrm>
          <a:prstGeom prst="rect">
            <a:avLst/>
          </a:prstGeom>
        </p:spPr>
        <p:txBody>
          <a:bodyPr anchor="t"/>
          <a:lstStyle>
            <a:lvl1pPr>
              <a:defRPr sz="2600" b="1" i="0" spc="50" baseline="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dirty="0"/>
              <a:t>Click to edit Master title style</a:t>
            </a:r>
          </a:p>
        </p:txBody>
      </p:sp>
      <p:pic>
        <p:nvPicPr>
          <p:cNvPr id="10" name="Picture 9">
            <a:extLst>
              <a:ext uri="{FF2B5EF4-FFF2-40B4-BE49-F238E27FC236}">
                <a16:creationId xmlns:a16="http://schemas.microsoft.com/office/drawing/2014/main" id="{085C3B9C-F33C-8340-8DB0-ACB878D9919D}"/>
              </a:ext>
            </a:extLst>
          </p:cNvPr>
          <p:cNvPicPr>
            <a:picLocks noChangeAspect="1"/>
          </p:cNvPicPr>
          <p:nvPr userDrawn="1"/>
        </p:nvPicPr>
        <p:blipFill>
          <a:blip r:embed="rId2"/>
          <a:srcRect/>
          <a:stretch/>
        </p:blipFill>
        <p:spPr>
          <a:xfrm>
            <a:off x="0" y="0"/>
            <a:ext cx="12192000" cy="165100"/>
          </a:xfrm>
          <a:prstGeom prst="rect">
            <a:avLst/>
          </a:prstGeom>
        </p:spPr>
      </p:pic>
      <p:graphicFrame>
        <p:nvGraphicFramePr>
          <p:cNvPr id="6" name="Content Placeholder 6">
            <a:extLst>
              <a:ext uri="{FF2B5EF4-FFF2-40B4-BE49-F238E27FC236}">
                <a16:creationId xmlns:a16="http://schemas.microsoft.com/office/drawing/2014/main" id="{DADEF27F-CC03-834D-A185-0B73C517815E}"/>
              </a:ext>
            </a:extLst>
          </p:cNvPr>
          <p:cNvGraphicFramePr>
            <a:graphicFrameLocks/>
          </p:cNvGraphicFramePr>
          <p:nvPr userDrawn="1">
            <p:extLst>
              <p:ext uri="{D42A27DB-BD31-4B8C-83A1-F6EECF244321}">
                <p14:modId xmlns:p14="http://schemas.microsoft.com/office/powerpoint/2010/main" val="1278292486"/>
              </p:ext>
            </p:extLst>
          </p:nvPr>
        </p:nvGraphicFramePr>
        <p:xfrm>
          <a:off x="685800" y="1592262"/>
          <a:ext cx="10810875" cy="3328416"/>
        </p:xfrm>
        <a:graphic>
          <a:graphicData uri="http://schemas.openxmlformats.org/drawingml/2006/table">
            <a:tbl>
              <a:tblPr firstRow="1" firstCol="1" bandRow="1">
                <a:tableStyleId>{B301B821-A1FF-4177-AEE7-76D212191A09}</a:tableStyleId>
              </a:tblPr>
              <a:tblGrid>
                <a:gridCol w="3714391">
                  <a:extLst>
                    <a:ext uri="{9D8B030D-6E8A-4147-A177-3AD203B41FA5}">
                      <a16:colId xmlns:a16="http://schemas.microsoft.com/office/drawing/2014/main" val="941155809"/>
                    </a:ext>
                  </a:extLst>
                </a:gridCol>
                <a:gridCol w="1837992">
                  <a:extLst>
                    <a:ext uri="{9D8B030D-6E8A-4147-A177-3AD203B41FA5}">
                      <a16:colId xmlns:a16="http://schemas.microsoft.com/office/drawing/2014/main" val="3853484078"/>
                    </a:ext>
                  </a:extLst>
                </a:gridCol>
                <a:gridCol w="5258492">
                  <a:extLst>
                    <a:ext uri="{9D8B030D-6E8A-4147-A177-3AD203B41FA5}">
                      <a16:colId xmlns:a16="http://schemas.microsoft.com/office/drawing/2014/main" val="3777659007"/>
                    </a:ext>
                  </a:extLst>
                </a:gridCol>
              </a:tblGrid>
              <a:tr h="347472">
                <a:tc>
                  <a:txBody>
                    <a:bodyPr/>
                    <a:lstStyle/>
                    <a:p>
                      <a:pPr>
                        <a:lnSpc>
                          <a:spcPts val="1800"/>
                        </a:lnSpc>
                      </a:pPr>
                      <a:r>
                        <a:rPr lang="en-US" sz="1200" dirty="0">
                          <a:effectLst/>
                          <a:latin typeface="Open Sans" panose="020B0606030504020204" pitchFamily="34" charset="0"/>
                          <a:ea typeface="Open Sans" panose="020B0606030504020204" pitchFamily="34" charset="0"/>
                          <a:cs typeface="Open Sans" panose="020B0606030504020204" pitchFamily="34" charset="0"/>
                        </a:rPr>
                        <a:t>Category</a:t>
                      </a:r>
                      <a:endParaRPr lang="en-CA" sz="120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tcPr>
                </a:tc>
                <a:tc>
                  <a:txBody>
                    <a:bodyPr/>
                    <a:lstStyle/>
                    <a:p>
                      <a:pPr algn="r">
                        <a:lnSpc>
                          <a:spcPts val="1800"/>
                        </a:lnSpc>
                      </a:pPr>
                      <a:r>
                        <a:rPr lang="en-US" sz="1200" dirty="0">
                          <a:effectLst/>
                          <a:latin typeface="Open Sans" panose="020B0606030504020204" pitchFamily="34" charset="0"/>
                          <a:ea typeface="Open Sans" panose="020B0606030504020204" pitchFamily="34" charset="0"/>
                          <a:cs typeface="Open Sans" panose="020B0606030504020204" pitchFamily="34" charset="0"/>
                        </a:rPr>
                        <a:t>Cost</a:t>
                      </a:r>
                      <a:endParaRPr lang="en-CA" sz="120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tcPr>
                </a:tc>
                <a:tc>
                  <a:txBody>
                    <a:bodyPr/>
                    <a:lstStyle/>
                    <a:p>
                      <a:pPr>
                        <a:lnSpc>
                          <a:spcPts val="1800"/>
                        </a:lnSpc>
                      </a:pPr>
                      <a:r>
                        <a:rPr lang="en-US" sz="1200" dirty="0">
                          <a:effectLst/>
                          <a:latin typeface="Open Sans" panose="020B0606030504020204" pitchFamily="34" charset="0"/>
                          <a:ea typeface="Open Sans" panose="020B0606030504020204" pitchFamily="34" charset="0"/>
                          <a:cs typeface="Open Sans" panose="020B0606030504020204" pitchFamily="34" charset="0"/>
                        </a:rPr>
                        <a:t>Notes</a:t>
                      </a:r>
                      <a:endParaRPr lang="en-CA" sz="120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tcPr>
                </a:tc>
                <a:extLst>
                  <a:ext uri="{0D108BD9-81ED-4DB2-BD59-A6C34878D82A}">
                    <a16:rowId xmlns:a16="http://schemas.microsoft.com/office/drawing/2014/main" val="3010858711"/>
                  </a:ext>
                </a:extLst>
              </a:tr>
              <a:tr h="347472">
                <a:tc gridSpan="3">
                  <a:txBody>
                    <a:bodyPr/>
                    <a:lstStyle/>
                    <a:p>
                      <a:pPr>
                        <a:lnSpc>
                          <a:spcPts val="1800"/>
                        </a:lnSpc>
                      </a:pPr>
                      <a:r>
                        <a:rPr lang="en-US" sz="1200" dirty="0">
                          <a:effectLst/>
                          <a:latin typeface="Open Sans" panose="020B0606030504020204" pitchFamily="34" charset="0"/>
                          <a:ea typeface="Open Sans" panose="020B0606030504020204" pitchFamily="34" charset="0"/>
                          <a:cs typeface="Open Sans" panose="020B0606030504020204" pitchFamily="34" charset="0"/>
                        </a:rPr>
                        <a:t>Sub-category</a:t>
                      </a:r>
                      <a:endParaRPr lang="en-CA" sz="120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tcPr>
                </a:tc>
                <a:tc hMerge="1">
                  <a:txBody>
                    <a:bodyPr/>
                    <a:lstStyle/>
                    <a:p>
                      <a:endParaRPr lang="en-US"/>
                    </a:p>
                  </a:txBody>
                  <a:tcPr/>
                </a:tc>
                <a:tc hMerge="1">
                  <a:txBody>
                    <a:bodyPr/>
                    <a:lstStyle/>
                    <a:p>
                      <a:endParaRPr lang="en-US"/>
                    </a:p>
                  </a:txBody>
                  <a:tcPr>
                    <a:lnL w="12700" cap="flat" cmpd="sng" algn="ctr">
                      <a:solidFill>
                        <a:srgbClr val="A7A9AC"/>
                      </a:solidFill>
                      <a:prstDash val="solid"/>
                      <a:round/>
                      <a:headEnd type="none" w="med" len="med"/>
                      <a:tailEnd type="none" w="med" len="med"/>
                    </a:lnL>
                    <a:lnT w="12700" cap="flat" cmpd="sng" algn="ctr">
                      <a:solidFill>
                        <a:srgbClr val="A7A9AC"/>
                      </a:solidFill>
                      <a:prstDash val="solid"/>
                      <a:round/>
                      <a:headEnd type="none" w="med" len="med"/>
                      <a:tailEnd type="none" w="med" len="med"/>
                    </a:lnT>
                  </a:tcPr>
                </a:tc>
                <a:extLst>
                  <a:ext uri="{0D108BD9-81ED-4DB2-BD59-A6C34878D82A}">
                    <a16:rowId xmlns:a16="http://schemas.microsoft.com/office/drawing/2014/main" val="1973504128"/>
                  </a:ext>
                </a:extLst>
              </a:tr>
              <a:tr h="347472">
                <a:tc>
                  <a:txBody>
                    <a:bodyPr/>
                    <a:lstStyle/>
                    <a:p>
                      <a:pPr>
                        <a:lnSpc>
                          <a:spcPts val="1800"/>
                        </a:lnSpc>
                      </a:pPr>
                      <a:r>
                        <a:rPr lang="en-US" sz="1200" b="0" dirty="0">
                          <a:effectLst/>
                          <a:latin typeface="Open Sans" panose="020B0606030504020204" pitchFamily="34" charset="0"/>
                          <a:ea typeface="Open Sans" panose="020B0606030504020204" pitchFamily="34" charset="0"/>
                          <a:cs typeface="Open Sans" panose="020B0606030504020204" pitchFamily="34" charset="0"/>
                        </a:rPr>
                        <a:t>Lorem ipsum dolor sit</a:t>
                      </a:r>
                      <a:endParaRPr lang="en-CA"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tc>
                  <a:txBody>
                    <a:bodyPr/>
                    <a:lstStyle/>
                    <a:p>
                      <a:pPr algn="r">
                        <a:lnSpc>
                          <a:spcPts val="1800"/>
                        </a:lnSpc>
                      </a:pPr>
                      <a:r>
                        <a:rPr lang="en-US" sz="1200">
                          <a:effectLst/>
                          <a:latin typeface="Open Sans" panose="020B0606030504020204" pitchFamily="34" charset="0"/>
                          <a:ea typeface="Open Sans" panose="020B0606030504020204" pitchFamily="34" charset="0"/>
                          <a:cs typeface="Open Sans" panose="020B0606030504020204" pitchFamily="34" charset="0"/>
                        </a:rPr>
                        <a:t>$1,000.00</a:t>
                      </a:r>
                      <a:endParaRPr lang="en-CA"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nSpc>
                          <a:spcPts val="1800"/>
                        </a:lnSpc>
                      </a:pPr>
                      <a:r>
                        <a:rPr lang="en-US" sz="1200" dirty="0">
                          <a:effectLst/>
                          <a:latin typeface="Open Sans" panose="020B0606030504020204" pitchFamily="34" charset="0"/>
                          <a:ea typeface="Open Sans" panose="020B0606030504020204" pitchFamily="34" charset="0"/>
                          <a:cs typeface="Open Sans" panose="020B0606030504020204" pitchFamily="34" charset="0"/>
                        </a:rPr>
                        <a:t>Lorem ipsum dolor sit </a:t>
                      </a:r>
                      <a:r>
                        <a:rPr lang="en-US" sz="1200" dirty="0" err="1">
                          <a:effectLst/>
                          <a:latin typeface="Open Sans" panose="020B0606030504020204" pitchFamily="34" charset="0"/>
                          <a:ea typeface="Open Sans" panose="020B0606030504020204" pitchFamily="34" charset="0"/>
                          <a:cs typeface="Open Sans" panose="020B0606030504020204" pitchFamily="34" charset="0"/>
                        </a:rPr>
                        <a:t>amet</a:t>
                      </a:r>
                      <a:r>
                        <a:rPr lang="en-US" sz="1200" dirty="0">
                          <a:effectLst/>
                          <a:latin typeface="Open Sans" panose="020B0606030504020204" pitchFamily="34" charset="0"/>
                          <a:ea typeface="Open Sans" panose="020B0606030504020204" pitchFamily="34" charset="0"/>
                          <a:cs typeface="Open Sans" panose="020B0606030504020204" pitchFamily="34" charset="0"/>
                        </a:rPr>
                        <a:t>.</a:t>
                      </a:r>
                      <a:endParaRPr lang="en-CA"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962661979"/>
                  </a:ext>
                </a:extLst>
              </a:tr>
              <a:tr h="548640">
                <a:tc>
                  <a:txBody>
                    <a:bodyPr/>
                    <a:lstStyle/>
                    <a:p>
                      <a:pPr>
                        <a:lnSpc>
                          <a:spcPts val="1800"/>
                        </a:lnSpc>
                      </a:pPr>
                      <a:r>
                        <a:rPr lang="en-US" sz="1200" b="0" dirty="0">
                          <a:effectLst/>
                          <a:latin typeface="Open Sans" panose="020B0606030504020204" pitchFamily="34" charset="0"/>
                          <a:ea typeface="Open Sans" panose="020B0606030504020204" pitchFamily="34" charset="0"/>
                          <a:cs typeface="Open Sans" panose="020B0606030504020204" pitchFamily="34" charset="0"/>
                        </a:rPr>
                        <a:t>Lorem ipsum dolor sit</a:t>
                      </a:r>
                      <a:endParaRPr lang="en-CA"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tc>
                  <a:txBody>
                    <a:bodyPr/>
                    <a:lstStyle/>
                    <a:p>
                      <a:pPr algn="r">
                        <a:lnSpc>
                          <a:spcPts val="1800"/>
                        </a:lnSpc>
                      </a:pPr>
                      <a:r>
                        <a:rPr lang="en-US" sz="1200" dirty="0">
                          <a:effectLst/>
                          <a:latin typeface="Open Sans" panose="020B0606030504020204" pitchFamily="34" charset="0"/>
                          <a:ea typeface="Open Sans" panose="020B0606030504020204" pitchFamily="34" charset="0"/>
                          <a:cs typeface="Open Sans" panose="020B0606030504020204" pitchFamily="34" charset="0"/>
                        </a:rPr>
                        <a:t>$1,000.00</a:t>
                      </a:r>
                      <a:endParaRPr lang="en-CA"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tc>
                  <a:txBody>
                    <a:bodyPr/>
                    <a:lstStyle/>
                    <a:p>
                      <a:pPr>
                        <a:lnSpc>
                          <a:spcPts val="1800"/>
                        </a:lnSpc>
                      </a:pPr>
                      <a:r>
                        <a:rPr lang="en-US" sz="1200" dirty="0">
                          <a:effectLst/>
                          <a:latin typeface="Open Sans" panose="020B0606030504020204" pitchFamily="34" charset="0"/>
                          <a:ea typeface="Open Sans" panose="020B0606030504020204" pitchFamily="34" charset="0"/>
                          <a:cs typeface="Open Sans" panose="020B0606030504020204" pitchFamily="34" charset="0"/>
                        </a:rPr>
                        <a:t>Lorem ipsum dolor sit </a:t>
                      </a:r>
                      <a:r>
                        <a:rPr lang="en-US" sz="1200" dirty="0" err="1">
                          <a:effectLst/>
                          <a:latin typeface="Open Sans" panose="020B0606030504020204" pitchFamily="34" charset="0"/>
                          <a:ea typeface="Open Sans" panose="020B0606030504020204" pitchFamily="34" charset="0"/>
                          <a:cs typeface="Open Sans" panose="020B0606030504020204" pitchFamily="34" charset="0"/>
                        </a:rPr>
                        <a:t>amet</a:t>
                      </a:r>
                      <a:r>
                        <a:rPr lang="en-US" sz="1200" dirty="0">
                          <a:effectLst/>
                          <a:latin typeface="Open Sans" panose="020B0606030504020204" pitchFamily="34" charset="0"/>
                          <a:ea typeface="Open Sans" panose="020B0606030504020204" pitchFamily="34" charset="0"/>
                          <a:cs typeface="Open Sans" panose="020B0606030504020204" pitchFamily="34" charset="0"/>
                        </a:rPr>
                        <a:t>, </a:t>
                      </a:r>
                      <a:r>
                        <a:rPr lang="en-US" sz="1200" dirty="0" err="1">
                          <a:effectLst/>
                          <a:latin typeface="Open Sans" panose="020B0606030504020204" pitchFamily="34" charset="0"/>
                          <a:ea typeface="Open Sans" panose="020B0606030504020204" pitchFamily="34" charset="0"/>
                          <a:cs typeface="Open Sans" panose="020B0606030504020204" pitchFamily="34" charset="0"/>
                        </a:rPr>
                        <a:t>consectetur</a:t>
                      </a:r>
                      <a:r>
                        <a:rPr lang="en-US" sz="1200" dirty="0">
                          <a:effectLst/>
                          <a:latin typeface="Open Sans" panose="020B0606030504020204" pitchFamily="34" charset="0"/>
                          <a:ea typeface="Open Sans" panose="020B0606030504020204" pitchFamily="34" charset="0"/>
                          <a:cs typeface="Open Sans" panose="020B0606030504020204" pitchFamily="34" charset="0"/>
                        </a:rPr>
                        <a:t> </a:t>
                      </a:r>
                      <a:r>
                        <a:rPr lang="en-US" sz="1200" dirty="0" err="1">
                          <a:effectLst/>
                          <a:latin typeface="Open Sans" panose="020B0606030504020204" pitchFamily="34" charset="0"/>
                          <a:ea typeface="Open Sans" panose="020B0606030504020204" pitchFamily="34" charset="0"/>
                          <a:cs typeface="Open Sans" panose="020B0606030504020204" pitchFamily="34" charset="0"/>
                        </a:rPr>
                        <a:t>adipiscing</a:t>
                      </a:r>
                      <a:r>
                        <a:rPr lang="en-US" sz="1200" dirty="0">
                          <a:effectLst/>
                          <a:latin typeface="Open Sans" panose="020B0606030504020204" pitchFamily="34" charset="0"/>
                          <a:ea typeface="Open Sans" panose="020B0606030504020204" pitchFamily="34" charset="0"/>
                          <a:cs typeface="Open Sans" panose="020B0606030504020204" pitchFamily="34" charset="0"/>
                        </a:rPr>
                        <a:t> </a:t>
                      </a:r>
                      <a:r>
                        <a:rPr lang="en-US" sz="1200" dirty="0" err="1">
                          <a:effectLst/>
                          <a:latin typeface="Open Sans" panose="020B0606030504020204" pitchFamily="34" charset="0"/>
                          <a:ea typeface="Open Sans" panose="020B0606030504020204" pitchFamily="34" charset="0"/>
                          <a:cs typeface="Open Sans" panose="020B0606030504020204" pitchFamily="34" charset="0"/>
                        </a:rPr>
                        <a:t>elit</a:t>
                      </a:r>
                      <a:r>
                        <a:rPr lang="en-US" sz="1200" dirty="0">
                          <a:effectLst/>
                          <a:latin typeface="Open Sans" panose="020B0606030504020204" pitchFamily="34" charset="0"/>
                          <a:ea typeface="Open Sans" panose="020B0606030504020204" pitchFamily="34" charset="0"/>
                          <a:cs typeface="Open Sans" panose="020B0606030504020204" pitchFamily="34" charset="0"/>
                        </a:rPr>
                        <a:t>, sed do </a:t>
                      </a:r>
                      <a:r>
                        <a:rPr lang="en-US" sz="1200" dirty="0" err="1">
                          <a:effectLst/>
                          <a:latin typeface="Open Sans" panose="020B0606030504020204" pitchFamily="34" charset="0"/>
                          <a:ea typeface="Open Sans" panose="020B0606030504020204" pitchFamily="34" charset="0"/>
                          <a:cs typeface="Open Sans" panose="020B0606030504020204" pitchFamily="34" charset="0"/>
                        </a:rPr>
                        <a:t>eiusmod</a:t>
                      </a:r>
                      <a:r>
                        <a:rPr lang="en-US" sz="1200" dirty="0">
                          <a:effectLst/>
                          <a:latin typeface="Open Sans" panose="020B0606030504020204" pitchFamily="34" charset="0"/>
                          <a:ea typeface="Open Sans" panose="020B0606030504020204" pitchFamily="34" charset="0"/>
                          <a:cs typeface="Open Sans" panose="020B0606030504020204" pitchFamily="34" charset="0"/>
                        </a:rPr>
                        <a:t> </a:t>
                      </a:r>
                      <a:r>
                        <a:rPr lang="en-US" sz="1200" dirty="0" err="1">
                          <a:effectLst/>
                          <a:latin typeface="Open Sans" panose="020B0606030504020204" pitchFamily="34" charset="0"/>
                          <a:ea typeface="Open Sans" panose="020B0606030504020204" pitchFamily="34" charset="0"/>
                          <a:cs typeface="Open Sans" panose="020B0606030504020204" pitchFamily="34" charset="0"/>
                        </a:rPr>
                        <a:t>tempor</a:t>
                      </a:r>
                      <a:r>
                        <a:rPr lang="en-US" sz="1200" dirty="0">
                          <a:effectLst/>
                          <a:latin typeface="Open Sans" panose="020B0606030504020204" pitchFamily="34" charset="0"/>
                          <a:ea typeface="Open Sans" panose="020B0606030504020204" pitchFamily="34" charset="0"/>
                          <a:cs typeface="Open Sans" panose="020B0606030504020204" pitchFamily="34" charset="0"/>
                        </a:rPr>
                        <a:t> </a:t>
                      </a:r>
                      <a:r>
                        <a:rPr lang="en-US" sz="1200" dirty="0" err="1">
                          <a:effectLst/>
                          <a:latin typeface="Open Sans" panose="020B0606030504020204" pitchFamily="34" charset="0"/>
                          <a:ea typeface="Open Sans" panose="020B0606030504020204" pitchFamily="34" charset="0"/>
                          <a:cs typeface="Open Sans" panose="020B0606030504020204" pitchFamily="34" charset="0"/>
                        </a:rPr>
                        <a:t>incididunt</a:t>
                      </a:r>
                      <a:r>
                        <a:rPr lang="en-US" sz="1200" dirty="0">
                          <a:effectLst/>
                          <a:latin typeface="Open Sans" panose="020B0606030504020204" pitchFamily="34" charset="0"/>
                          <a:ea typeface="Open Sans" panose="020B0606030504020204" pitchFamily="34" charset="0"/>
                          <a:cs typeface="Open Sans" panose="020B0606030504020204" pitchFamily="34" charset="0"/>
                        </a:rPr>
                        <a:t> </a:t>
                      </a:r>
                      <a:r>
                        <a:rPr lang="en-US" sz="1200" dirty="0" err="1">
                          <a:effectLst/>
                          <a:latin typeface="Open Sans" panose="020B0606030504020204" pitchFamily="34" charset="0"/>
                          <a:ea typeface="Open Sans" panose="020B0606030504020204" pitchFamily="34" charset="0"/>
                          <a:cs typeface="Open Sans" panose="020B0606030504020204" pitchFamily="34" charset="0"/>
                        </a:rPr>
                        <a:t>ut</a:t>
                      </a:r>
                      <a:r>
                        <a:rPr lang="en-US" sz="1200" dirty="0">
                          <a:effectLst/>
                          <a:latin typeface="Open Sans" panose="020B0606030504020204" pitchFamily="34" charset="0"/>
                          <a:ea typeface="Open Sans" panose="020B0606030504020204" pitchFamily="34" charset="0"/>
                          <a:cs typeface="Open Sans" panose="020B0606030504020204" pitchFamily="34" charset="0"/>
                        </a:rPr>
                        <a:t> </a:t>
                      </a:r>
                      <a:r>
                        <a:rPr lang="en-US" sz="1200" dirty="0" err="1">
                          <a:effectLst/>
                          <a:latin typeface="Open Sans" panose="020B0606030504020204" pitchFamily="34" charset="0"/>
                          <a:ea typeface="Open Sans" panose="020B0606030504020204" pitchFamily="34" charset="0"/>
                          <a:cs typeface="Open Sans" panose="020B0606030504020204" pitchFamily="34" charset="0"/>
                        </a:rPr>
                        <a:t>labore</a:t>
                      </a:r>
                      <a:r>
                        <a:rPr lang="en-US" sz="1200" dirty="0">
                          <a:effectLst/>
                          <a:latin typeface="Open Sans" panose="020B0606030504020204" pitchFamily="34" charset="0"/>
                          <a:ea typeface="Open Sans" panose="020B0606030504020204" pitchFamily="34" charset="0"/>
                          <a:cs typeface="Open Sans" panose="020B0606030504020204" pitchFamily="34" charset="0"/>
                        </a:rPr>
                        <a:t> et dolore magna </a:t>
                      </a:r>
                      <a:r>
                        <a:rPr lang="en-US" sz="1200" dirty="0" err="1">
                          <a:effectLst/>
                          <a:latin typeface="Open Sans" panose="020B0606030504020204" pitchFamily="34" charset="0"/>
                          <a:ea typeface="Open Sans" panose="020B0606030504020204" pitchFamily="34" charset="0"/>
                          <a:cs typeface="Open Sans" panose="020B0606030504020204" pitchFamily="34" charset="0"/>
                        </a:rPr>
                        <a:t>aliqua</a:t>
                      </a:r>
                      <a:r>
                        <a:rPr lang="en-US" sz="1200" dirty="0">
                          <a:effectLst/>
                          <a:latin typeface="Open Sans" panose="020B0606030504020204" pitchFamily="34" charset="0"/>
                          <a:ea typeface="Open Sans" panose="020B0606030504020204" pitchFamily="34" charset="0"/>
                          <a:cs typeface="Open Sans" panose="020B0606030504020204" pitchFamily="34" charset="0"/>
                        </a:rPr>
                        <a:t>.</a:t>
                      </a:r>
                      <a:endParaRPr lang="en-CA" sz="120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extLst>
                  <a:ext uri="{0D108BD9-81ED-4DB2-BD59-A6C34878D82A}">
                    <a16:rowId xmlns:a16="http://schemas.microsoft.com/office/drawing/2014/main" val="1328827410"/>
                  </a:ext>
                </a:extLst>
              </a:tr>
              <a:tr h="347472">
                <a:tc>
                  <a:txBody>
                    <a:bodyPr/>
                    <a:lstStyle/>
                    <a:p>
                      <a:pPr>
                        <a:lnSpc>
                          <a:spcPts val="1800"/>
                        </a:lnSpc>
                      </a:pPr>
                      <a:r>
                        <a:rPr lang="en-US" sz="1200" b="0" dirty="0">
                          <a:effectLst/>
                          <a:latin typeface="Open Sans" panose="020B0606030504020204" pitchFamily="34" charset="0"/>
                          <a:ea typeface="Open Sans" panose="020B0606030504020204" pitchFamily="34" charset="0"/>
                          <a:cs typeface="Open Sans" panose="020B0606030504020204" pitchFamily="34" charset="0"/>
                        </a:rPr>
                        <a:t>Lorem ipsum dolor sit</a:t>
                      </a:r>
                      <a:endParaRPr lang="en-CA"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tc>
                  <a:txBody>
                    <a:bodyPr/>
                    <a:lstStyle/>
                    <a:p>
                      <a:pPr algn="r">
                        <a:lnSpc>
                          <a:spcPts val="1800"/>
                        </a:lnSpc>
                      </a:pPr>
                      <a:r>
                        <a:rPr lang="en-US" sz="1200">
                          <a:effectLst/>
                          <a:latin typeface="Open Sans" panose="020B0606030504020204" pitchFamily="34" charset="0"/>
                          <a:ea typeface="Open Sans" panose="020B0606030504020204" pitchFamily="34" charset="0"/>
                          <a:cs typeface="Open Sans" panose="020B0606030504020204" pitchFamily="34" charset="0"/>
                        </a:rPr>
                        <a:t>$1,000.00</a:t>
                      </a:r>
                      <a:endParaRPr lang="en-CA"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tc>
                  <a:txBody>
                    <a:bodyPr/>
                    <a:lstStyle/>
                    <a:p>
                      <a:pPr>
                        <a:lnSpc>
                          <a:spcPts val="1800"/>
                        </a:lnSpc>
                      </a:pPr>
                      <a:r>
                        <a:rPr lang="en-US" sz="1200" dirty="0">
                          <a:effectLst/>
                          <a:latin typeface="Open Sans" panose="020B0606030504020204" pitchFamily="34" charset="0"/>
                          <a:ea typeface="Open Sans" panose="020B0606030504020204" pitchFamily="34" charset="0"/>
                          <a:cs typeface="Open Sans" panose="020B0606030504020204" pitchFamily="34" charset="0"/>
                        </a:rPr>
                        <a:t>Lorem ipsum dolor sit </a:t>
                      </a:r>
                      <a:r>
                        <a:rPr lang="en-US" sz="1200" dirty="0" err="1">
                          <a:effectLst/>
                          <a:latin typeface="Open Sans" panose="020B0606030504020204" pitchFamily="34" charset="0"/>
                          <a:ea typeface="Open Sans" panose="020B0606030504020204" pitchFamily="34" charset="0"/>
                          <a:cs typeface="Open Sans" panose="020B0606030504020204" pitchFamily="34" charset="0"/>
                        </a:rPr>
                        <a:t>amet</a:t>
                      </a:r>
                      <a:r>
                        <a:rPr lang="en-US" sz="1200" dirty="0">
                          <a:effectLst/>
                          <a:latin typeface="Open Sans" panose="020B0606030504020204" pitchFamily="34" charset="0"/>
                          <a:ea typeface="Open Sans" panose="020B0606030504020204" pitchFamily="34" charset="0"/>
                          <a:cs typeface="Open Sans" panose="020B0606030504020204" pitchFamily="34" charset="0"/>
                        </a:rPr>
                        <a:t>.</a:t>
                      </a:r>
                      <a:endParaRPr lang="en-CA"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extLst>
                  <a:ext uri="{0D108BD9-81ED-4DB2-BD59-A6C34878D82A}">
                    <a16:rowId xmlns:a16="http://schemas.microsoft.com/office/drawing/2014/main" val="4130644667"/>
                  </a:ext>
                </a:extLst>
              </a:tr>
              <a:tr h="347472">
                <a:tc>
                  <a:txBody>
                    <a:bodyPr/>
                    <a:lstStyle/>
                    <a:p>
                      <a:pPr>
                        <a:lnSpc>
                          <a:spcPts val="1800"/>
                        </a:lnSpc>
                      </a:pPr>
                      <a:r>
                        <a:rPr lang="en-US" sz="1200" b="0" dirty="0">
                          <a:effectLst/>
                          <a:latin typeface="Open Sans" panose="020B0606030504020204" pitchFamily="34" charset="0"/>
                          <a:ea typeface="Open Sans" panose="020B0606030504020204" pitchFamily="34" charset="0"/>
                          <a:cs typeface="Open Sans" panose="020B0606030504020204" pitchFamily="34" charset="0"/>
                        </a:rPr>
                        <a:t>Lorem ipsum dolor sit</a:t>
                      </a:r>
                      <a:endParaRPr lang="en-CA"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tc>
                  <a:txBody>
                    <a:bodyPr/>
                    <a:lstStyle/>
                    <a:p>
                      <a:pPr algn="r">
                        <a:lnSpc>
                          <a:spcPts val="1800"/>
                        </a:lnSpc>
                      </a:pPr>
                      <a:r>
                        <a:rPr lang="en-US" sz="1200">
                          <a:effectLst/>
                          <a:latin typeface="Open Sans" panose="020B0606030504020204" pitchFamily="34" charset="0"/>
                          <a:ea typeface="Open Sans" panose="020B0606030504020204" pitchFamily="34" charset="0"/>
                          <a:cs typeface="Open Sans" panose="020B0606030504020204" pitchFamily="34" charset="0"/>
                        </a:rPr>
                        <a:t>$1,000.00</a:t>
                      </a:r>
                      <a:endParaRPr lang="en-CA"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tc>
                  <a:txBody>
                    <a:bodyPr/>
                    <a:lstStyle/>
                    <a:p>
                      <a:pPr>
                        <a:lnSpc>
                          <a:spcPts val="1800"/>
                        </a:lnSpc>
                      </a:pPr>
                      <a:r>
                        <a:rPr lang="en-US" sz="1200" dirty="0">
                          <a:effectLst/>
                          <a:latin typeface="Open Sans" panose="020B0606030504020204" pitchFamily="34" charset="0"/>
                          <a:ea typeface="Open Sans" panose="020B0606030504020204" pitchFamily="34" charset="0"/>
                          <a:cs typeface="Open Sans" panose="020B0606030504020204" pitchFamily="34" charset="0"/>
                        </a:rPr>
                        <a:t>Lorem ipsum dolor sit </a:t>
                      </a:r>
                      <a:r>
                        <a:rPr lang="en-US" sz="1200" dirty="0" err="1">
                          <a:effectLst/>
                          <a:latin typeface="Open Sans" panose="020B0606030504020204" pitchFamily="34" charset="0"/>
                          <a:ea typeface="Open Sans" panose="020B0606030504020204" pitchFamily="34" charset="0"/>
                          <a:cs typeface="Open Sans" panose="020B0606030504020204" pitchFamily="34" charset="0"/>
                        </a:rPr>
                        <a:t>amet</a:t>
                      </a:r>
                      <a:r>
                        <a:rPr lang="en-US" sz="1200" dirty="0">
                          <a:effectLst/>
                          <a:latin typeface="Open Sans" panose="020B0606030504020204" pitchFamily="34" charset="0"/>
                          <a:ea typeface="Open Sans" panose="020B0606030504020204" pitchFamily="34" charset="0"/>
                          <a:cs typeface="Open Sans" panose="020B0606030504020204" pitchFamily="34" charset="0"/>
                        </a:rPr>
                        <a:t>.</a:t>
                      </a:r>
                      <a:endParaRPr lang="en-CA"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extLst>
                  <a:ext uri="{0D108BD9-81ED-4DB2-BD59-A6C34878D82A}">
                    <a16:rowId xmlns:a16="http://schemas.microsoft.com/office/drawing/2014/main" val="1569979991"/>
                  </a:ext>
                </a:extLst>
              </a:tr>
              <a:tr h="347472">
                <a:tc>
                  <a:txBody>
                    <a:bodyPr/>
                    <a:lstStyle/>
                    <a:p>
                      <a:pPr>
                        <a:lnSpc>
                          <a:spcPts val="1800"/>
                        </a:lnSpc>
                      </a:pPr>
                      <a:r>
                        <a:rPr lang="en-US" sz="1200" b="0" dirty="0">
                          <a:effectLst/>
                          <a:latin typeface="Open Sans" panose="020B0606030504020204" pitchFamily="34" charset="0"/>
                          <a:ea typeface="Open Sans" panose="020B0606030504020204" pitchFamily="34" charset="0"/>
                          <a:cs typeface="Open Sans" panose="020B0606030504020204" pitchFamily="34" charset="0"/>
                        </a:rPr>
                        <a:t>Lorem ipsum dolor sit</a:t>
                      </a:r>
                      <a:endParaRPr lang="en-CA"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tc>
                  <a:txBody>
                    <a:bodyPr/>
                    <a:lstStyle/>
                    <a:p>
                      <a:pPr algn="r">
                        <a:lnSpc>
                          <a:spcPts val="1800"/>
                        </a:lnSpc>
                      </a:pPr>
                      <a:r>
                        <a:rPr lang="en-US" sz="1200">
                          <a:effectLst/>
                          <a:latin typeface="Open Sans" panose="020B0606030504020204" pitchFamily="34" charset="0"/>
                          <a:ea typeface="Open Sans" panose="020B0606030504020204" pitchFamily="34" charset="0"/>
                          <a:cs typeface="Open Sans" panose="020B0606030504020204" pitchFamily="34" charset="0"/>
                        </a:rPr>
                        <a:t>$1,000.00</a:t>
                      </a:r>
                      <a:endParaRPr lang="en-CA"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tc>
                  <a:txBody>
                    <a:bodyPr/>
                    <a:lstStyle/>
                    <a:p>
                      <a:pPr>
                        <a:lnSpc>
                          <a:spcPts val="1800"/>
                        </a:lnSpc>
                      </a:pPr>
                      <a:r>
                        <a:rPr lang="en-US" sz="1200" dirty="0">
                          <a:effectLst/>
                          <a:latin typeface="Open Sans" panose="020B0606030504020204" pitchFamily="34" charset="0"/>
                          <a:ea typeface="Open Sans" panose="020B0606030504020204" pitchFamily="34" charset="0"/>
                          <a:cs typeface="Open Sans" panose="020B0606030504020204" pitchFamily="34" charset="0"/>
                        </a:rPr>
                        <a:t>Lorem ipsum dolor sit </a:t>
                      </a:r>
                      <a:r>
                        <a:rPr lang="en-US" sz="1200" dirty="0" err="1">
                          <a:effectLst/>
                          <a:latin typeface="Open Sans" panose="020B0606030504020204" pitchFamily="34" charset="0"/>
                          <a:ea typeface="Open Sans" panose="020B0606030504020204" pitchFamily="34" charset="0"/>
                          <a:cs typeface="Open Sans" panose="020B0606030504020204" pitchFamily="34" charset="0"/>
                        </a:rPr>
                        <a:t>amet</a:t>
                      </a:r>
                      <a:r>
                        <a:rPr lang="en-US" sz="1200" dirty="0">
                          <a:effectLst/>
                          <a:latin typeface="Open Sans" panose="020B0606030504020204" pitchFamily="34" charset="0"/>
                          <a:ea typeface="Open Sans" panose="020B0606030504020204" pitchFamily="34" charset="0"/>
                          <a:cs typeface="Open Sans" panose="020B0606030504020204" pitchFamily="34" charset="0"/>
                        </a:rPr>
                        <a:t>.</a:t>
                      </a:r>
                      <a:endParaRPr lang="en-CA"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extLst>
                  <a:ext uri="{0D108BD9-81ED-4DB2-BD59-A6C34878D82A}">
                    <a16:rowId xmlns:a16="http://schemas.microsoft.com/office/drawing/2014/main" val="3633896557"/>
                  </a:ext>
                </a:extLst>
              </a:tr>
              <a:tr h="347472">
                <a:tc>
                  <a:txBody>
                    <a:bodyPr/>
                    <a:lstStyle/>
                    <a:p>
                      <a:pPr>
                        <a:lnSpc>
                          <a:spcPts val="1800"/>
                        </a:lnSpc>
                      </a:pPr>
                      <a:r>
                        <a:rPr lang="en-US" sz="1200" b="0" dirty="0">
                          <a:effectLst/>
                          <a:latin typeface="Open Sans" panose="020B0606030504020204" pitchFamily="34" charset="0"/>
                          <a:ea typeface="Open Sans" panose="020B0606030504020204" pitchFamily="34" charset="0"/>
                          <a:cs typeface="Open Sans" panose="020B0606030504020204" pitchFamily="34" charset="0"/>
                        </a:rPr>
                        <a:t>Lorem ipsum dolor sit</a:t>
                      </a:r>
                      <a:endParaRPr lang="en-CA"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tc>
                  <a:txBody>
                    <a:bodyPr/>
                    <a:lstStyle/>
                    <a:p>
                      <a:pPr algn="r">
                        <a:lnSpc>
                          <a:spcPts val="1800"/>
                        </a:lnSpc>
                      </a:pPr>
                      <a:r>
                        <a:rPr lang="en-US" sz="1200">
                          <a:effectLst/>
                          <a:latin typeface="Open Sans" panose="020B0606030504020204" pitchFamily="34" charset="0"/>
                          <a:ea typeface="Open Sans" panose="020B0606030504020204" pitchFamily="34" charset="0"/>
                          <a:cs typeface="Open Sans" panose="020B0606030504020204" pitchFamily="34" charset="0"/>
                        </a:rPr>
                        <a:t>$1,000.00</a:t>
                      </a:r>
                      <a:endParaRPr lang="en-CA"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tc>
                  <a:txBody>
                    <a:bodyPr/>
                    <a:lstStyle/>
                    <a:p>
                      <a:pPr>
                        <a:lnSpc>
                          <a:spcPts val="1800"/>
                        </a:lnSpc>
                      </a:pPr>
                      <a:r>
                        <a:rPr lang="en-US" sz="1200" dirty="0">
                          <a:effectLst/>
                          <a:latin typeface="Open Sans" panose="020B0606030504020204" pitchFamily="34" charset="0"/>
                          <a:ea typeface="Open Sans" panose="020B0606030504020204" pitchFamily="34" charset="0"/>
                          <a:cs typeface="Open Sans" panose="020B0606030504020204" pitchFamily="34" charset="0"/>
                        </a:rPr>
                        <a:t>Lorem ipsum dolor sit </a:t>
                      </a:r>
                      <a:r>
                        <a:rPr lang="en-US" sz="1200" dirty="0" err="1">
                          <a:effectLst/>
                          <a:latin typeface="Open Sans" panose="020B0606030504020204" pitchFamily="34" charset="0"/>
                          <a:ea typeface="Open Sans" panose="020B0606030504020204" pitchFamily="34" charset="0"/>
                          <a:cs typeface="Open Sans" panose="020B0606030504020204" pitchFamily="34" charset="0"/>
                        </a:rPr>
                        <a:t>amet</a:t>
                      </a:r>
                      <a:r>
                        <a:rPr lang="en-US" sz="1200" dirty="0">
                          <a:effectLst/>
                          <a:latin typeface="Open Sans" panose="020B0606030504020204" pitchFamily="34" charset="0"/>
                          <a:ea typeface="Open Sans" panose="020B0606030504020204" pitchFamily="34" charset="0"/>
                          <a:cs typeface="Open Sans" panose="020B0606030504020204" pitchFamily="34" charset="0"/>
                        </a:rPr>
                        <a:t>.</a:t>
                      </a:r>
                      <a:endParaRPr lang="en-CA"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extLst>
                  <a:ext uri="{0D108BD9-81ED-4DB2-BD59-A6C34878D82A}">
                    <a16:rowId xmlns:a16="http://schemas.microsoft.com/office/drawing/2014/main" val="1057125131"/>
                  </a:ext>
                </a:extLst>
              </a:tr>
              <a:tr h="347472">
                <a:tc>
                  <a:txBody>
                    <a:bodyPr/>
                    <a:lstStyle/>
                    <a:p>
                      <a:pPr>
                        <a:lnSpc>
                          <a:spcPts val="1800"/>
                        </a:lnSpc>
                      </a:pPr>
                      <a:r>
                        <a:rPr lang="en-US" sz="1200" b="0" dirty="0">
                          <a:effectLst/>
                          <a:latin typeface="Open Sans" panose="020B0606030504020204" pitchFamily="34" charset="0"/>
                          <a:ea typeface="Open Sans" panose="020B0606030504020204" pitchFamily="34" charset="0"/>
                          <a:cs typeface="Open Sans" panose="020B0606030504020204" pitchFamily="34" charset="0"/>
                        </a:rPr>
                        <a:t>Lorem ipsum dolor sit</a:t>
                      </a:r>
                      <a:endParaRPr lang="en-CA"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tc>
                  <a:txBody>
                    <a:bodyPr/>
                    <a:lstStyle/>
                    <a:p>
                      <a:pPr algn="r">
                        <a:lnSpc>
                          <a:spcPts val="1800"/>
                        </a:lnSpc>
                      </a:pPr>
                      <a:r>
                        <a:rPr lang="en-US" sz="1200">
                          <a:effectLst/>
                          <a:latin typeface="Open Sans" panose="020B0606030504020204" pitchFamily="34" charset="0"/>
                          <a:ea typeface="Open Sans" panose="020B0606030504020204" pitchFamily="34" charset="0"/>
                          <a:cs typeface="Open Sans" panose="020B0606030504020204" pitchFamily="34" charset="0"/>
                        </a:rPr>
                        <a:t>$1,000.00</a:t>
                      </a:r>
                      <a:endParaRPr lang="en-CA"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tc>
                  <a:txBody>
                    <a:bodyPr/>
                    <a:lstStyle/>
                    <a:p>
                      <a:pPr>
                        <a:lnSpc>
                          <a:spcPts val="1800"/>
                        </a:lnSpc>
                      </a:pPr>
                      <a:r>
                        <a:rPr lang="en-US" sz="1200" dirty="0">
                          <a:effectLst/>
                          <a:latin typeface="Open Sans" panose="020B0606030504020204" pitchFamily="34" charset="0"/>
                          <a:ea typeface="Open Sans" panose="020B0606030504020204" pitchFamily="34" charset="0"/>
                          <a:cs typeface="Open Sans" panose="020B0606030504020204" pitchFamily="34" charset="0"/>
                        </a:rPr>
                        <a:t>Lorem ipsum dolor sit </a:t>
                      </a:r>
                      <a:r>
                        <a:rPr lang="en-US" sz="1200" dirty="0" err="1">
                          <a:effectLst/>
                          <a:latin typeface="Open Sans" panose="020B0606030504020204" pitchFamily="34" charset="0"/>
                          <a:ea typeface="Open Sans" panose="020B0606030504020204" pitchFamily="34" charset="0"/>
                          <a:cs typeface="Open Sans" panose="020B0606030504020204" pitchFamily="34" charset="0"/>
                        </a:rPr>
                        <a:t>amet</a:t>
                      </a:r>
                      <a:r>
                        <a:rPr lang="en-US" sz="1200" dirty="0">
                          <a:effectLst/>
                          <a:latin typeface="Open Sans" panose="020B0606030504020204" pitchFamily="34" charset="0"/>
                          <a:ea typeface="Open Sans" panose="020B0606030504020204" pitchFamily="34" charset="0"/>
                          <a:cs typeface="Open Sans" panose="020B0606030504020204" pitchFamily="34" charset="0"/>
                        </a:rPr>
                        <a:t>.</a:t>
                      </a:r>
                      <a:endParaRPr lang="en-CA"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extLst>
                  <a:ext uri="{0D108BD9-81ED-4DB2-BD59-A6C34878D82A}">
                    <a16:rowId xmlns:a16="http://schemas.microsoft.com/office/drawing/2014/main" val="3505721934"/>
                  </a:ext>
                </a:extLst>
              </a:tr>
            </a:tbl>
          </a:graphicData>
        </a:graphic>
      </p:graphicFrame>
      <p:sp>
        <p:nvSpPr>
          <p:cNvPr id="12" name="Rectangle 11">
            <a:extLst>
              <a:ext uri="{FF2B5EF4-FFF2-40B4-BE49-F238E27FC236}">
                <a16:creationId xmlns:a16="http://schemas.microsoft.com/office/drawing/2014/main" id="{1BA6A98D-D7C9-C54D-B1A1-2379FDD940C0}"/>
              </a:ext>
            </a:extLst>
          </p:cNvPr>
          <p:cNvSpPr/>
          <p:nvPr userDrawn="1"/>
        </p:nvSpPr>
        <p:spPr>
          <a:xfrm>
            <a:off x="0" y="5715000"/>
            <a:ext cx="12192000"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9AF0C0F4-B79E-C142-876B-CAF4DC28D4F0}"/>
              </a:ext>
            </a:extLst>
          </p:cNvPr>
          <p:cNvPicPr>
            <a:picLocks noChangeAspect="1"/>
          </p:cNvPicPr>
          <p:nvPr userDrawn="1"/>
        </p:nvPicPr>
        <p:blipFill>
          <a:blip r:embed="rId3"/>
          <a:stretch>
            <a:fillRect/>
          </a:stretch>
        </p:blipFill>
        <p:spPr>
          <a:xfrm>
            <a:off x="9553575" y="6057900"/>
            <a:ext cx="1943100" cy="457200"/>
          </a:xfrm>
          <a:prstGeom prst="rect">
            <a:avLst/>
          </a:prstGeom>
        </p:spPr>
      </p:pic>
    </p:spTree>
    <p:extLst>
      <p:ext uri="{BB962C8B-B14F-4D97-AF65-F5344CB8AC3E}">
        <p14:creationId xmlns:p14="http://schemas.microsoft.com/office/powerpoint/2010/main" val="1054578795"/>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age">
    <p:bg>
      <p:bgPr>
        <a:solidFill>
          <a:srgbClr val="EBEBEC"/>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C090CA8-4E6C-A247-8781-98EB368F5950}"/>
              </a:ext>
            </a:extLst>
          </p:cNvPr>
          <p:cNvSpPr>
            <a:spLocks noGrp="1"/>
          </p:cNvSpPr>
          <p:nvPr>
            <p:ph type="title"/>
          </p:nvPr>
        </p:nvSpPr>
        <p:spPr>
          <a:xfrm>
            <a:off x="599584" y="705964"/>
            <a:ext cx="10897091" cy="627189"/>
          </a:xfrm>
          <a:prstGeom prst="rect">
            <a:avLst/>
          </a:prstGeom>
        </p:spPr>
        <p:txBody>
          <a:bodyPr anchor="t"/>
          <a:lstStyle>
            <a:lvl1pPr>
              <a:defRPr sz="2600" b="1" i="0" spc="50" baseline="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dirty="0"/>
              <a:t>Click to edit Master title style</a:t>
            </a:r>
          </a:p>
        </p:txBody>
      </p:sp>
      <p:pic>
        <p:nvPicPr>
          <p:cNvPr id="10" name="Picture 9">
            <a:extLst>
              <a:ext uri="{FF2B5EF4-FFF2-40B4-BE49-F238E27FC236}">
                <a16:creationId xmlns:a16="http://schemas.microsoft.com/office/drawing/2014/main" id="{085C3B9C-F33C-8340-8DB0-ACB878D9919D}"/>
              </a:ext>
            </a:extLst>
          </p:cNvPr>
          <p:cNvPicPr>
            <a:picLocks noChangeAspect="1"/>
          </p:cNvPicPr>
          <p:nvPr userDrawn="1"/>
        </p:nvPicPr>
        <p:blipFill>
          <a:blip r:embed="rId2"/>
          <a:srcRect/>
          <a:stretch/>
        </p:blipFill>
        <p:spPr>
          <a:xfrm>
            <a:off x="0" y="0"/>
            <a:ext cx="12192000" cy="165100"/>
          </a:xfrm>
          <a:prstGeom prst="rect">
            <a:avLst/>
          </a:prstGeom>
        </p:spPr>
      </p:pic>
      <p:sp>
        <p:nvSpPr>
          <p:cNvPr id="6" name="Rectangle 5">
            <a:extLst>
              <a:ext uri="{FF2B5EF4-FFF2-40B4-BE49-F238E27FC236}">
                <a16:creationId xmlns:a16="http://schemas.microsoft.com/office/drawing/2014/main" id="{CA8FE1ED-0847-6343-923F-4D0E80C160C3}"/>
              </a:ext>
            </a:extLst>
          </p:cNvPr>
          <p:cNvSpPr/>
          <p:nvPr userDrawn="1"/>
        </p:nvSpPr>
        <p:spPr>
          <a:xfrm>
            <a:off x="0" y="5715000"/>
            <a:ext cx="12192000"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D7CCB990-D12A-C94E-B892-1D2B93711B97}"/>
              </a:ext>
            </a:extLst>
          </p:cNvPr>
          <p:cNvPicPr>
            <a:picLocks noChangeAspect="1"/>
          </p:cNvPicPr>
          <p:nvPr userDrawn="1"/>
        </p:nvPicPr>
        <p:blipFill>
          <a:blip r:embed="rId3"/>
          <a:stretch>
            <a:fillRect/>
          </a:stretch>
        </p:blipFill>
        <p:spPr>
          <a:xfrm>
            <a:off x="9553575" y="6057900"/>
            <a:ext cx="1943100" cy="457200"/>
          </a:xfrm>
          <a:prstGeom prst="rect">
            <a:avLst/>
          </a:prstGeom>
        </p:spPr>
      </p:pic>
    </p:spTree>
    <p:extLst>
      <p:ext uri="{BB962C8B-B14F-4D97-AF65-F5344CB8AC3E}">
        <p14:creationId xmlns:p14="http://schemas.microsoft.com/office/powerpoint/2010/main" val="2562375358"/>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Netural presentation pag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5241A-FE81-E045-A53F-CCB1ECEF6369}"/>
              </a:ext>
            </a:extLst>
          </p:cNvPr>
          <p:cNvSpPr>
            <a:spLocks noGrp="1"/>
          </p:cNvSpPr>
          <p:nvPr>
            <p:ph type="title"/>
          </p:nvPr>
        </p:nvSpPr>
        <p:spPr>
          <a:xfrm>
            <a:off x="599585" y="705274"/>
            <a:ext cx="10897200" cy="627189"/>
          </a:xfrm>
          <a:prstGeom prst="rect">
            <a:avLst/>
          </a:prstGeom>
        </p:spPr>
        <p:txBody>
          <a:bodyPr anchor="t"/>
          <a:lstStyle>
            <a:lvl1pPr>
              <a:defRPr sz="2600" b="1" i="0" spc="50" baseline="0">
                <a:solidFill>
                  <a:schemeClr val="tx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dirty="0"/>
              <a:t>Click to edit Master title style</a:t>
            </a:r>
          </a:p>
        </p:txBody>
      </p:sp>
      <p:sp>
        <p:nvSpPr>
          <p:cNvPr id="4" name="Rectangle 3">
            <a:extLst>
              <a:ext uri="{FF2B5EF4-FFF2-40B4-BE49-F238E27FC236}">
                <a16:creationId xmlns:a16="http://schemas.microsoft.com/office/drawing/2014/main" id="{0A470D2A-5380-1242-B7C1-672CD4B52E3E}"/>
              </a:ext>
            </a:extLst>
          </p:cNvPr>
          <p:cNvSpPr/>
          <p:nvPr userDrawn="1"/>
        </p:nvSpPr>
        <p:spPr>
          <a:xfrm>
            <a:off x="0" y="5715000"/>
            <a:ext cx="12192000"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3DB4A97-2F5C-BA48-BC2F-CCADA4517FF7}"/>
              </a:ext>
            </a:extLst>
          </p:cNvPr>
          <p:cNvPicPr>
            <a:picLocks noChangeAspect="1"/>
          </p:cNvPicPr>
          <p:nvPr userDrawn="1"/>
        </p:nvPicPr>
        <p:blipFill>
          <a:blip r:embed="rId2"/>
          <a:stretch>
            <a:fillRect/>
          </a:stretch>
        </p:blipFill>
        <p:spPr>
          <a:xfrm>
            <a:off x="9553575" y="6057900"/>
            <a:ext cx="1943100" cy="457200"/>
          </a:xfrm>
          <a:prstGeom prst="rect">
            <a:avLst/>
          </a:prstGeom>
        </p:spPr>
      </p:pic>
      <p:pic>
        <p:nvPicPr>
          <p:cNvPr id="6" name="Picture 5">
            <a:extLst>
              <a:ext uri="{FF2B5EF4-FFF2-40B4-BE49-F238E27FC236}">
                <a16:creationId xmlns:a16="http://schemas.microsoft.com/office/drawing/2014/main" id="{BB7F1C00-2CB9-984B-9498-CD2CA6D8EEC8}"/>
              </a:ext>
            </a:extLst>
          </p:cNvPr>
          <p:cNvPicPr>
            <a:picLocks noChangeAspect="1"/>
          </p:cNvPicPr>
          <p:nvPr userDrawn="1"/>
        </p:nvPicPr>
        <p:blipFill>
          <a:blip r:embed="rId3"/>
          <a:srcRect/>
          <a:stretch/>
        </p:blipFill>
        <p:spPr>
          <a:xfrm>
            <a:off x="0" y="0"/>
            <a:ext cx="12192000" cy="165100"/>
          </a:xfrm>
          <a:prstGeom prst="rect">
            <a:avLst/>
          </a:prstGeom>
        </p:spPr>
      </p:pic>
    </p:spTree>
    <p:extLst>
      <p:ext uri="{BB962C8B-B14F-4D97-AF65-F5344CB8AC3E}">
        <p14:creationId xmlns:p14="http://schemas.microsoft.com/office/powerpoint/2010/main" val="782256650"/>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page – one column (no logo)">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5241A-FE81-E045-A53F-CCB1ECEF6369}"/>
              </a:ext>
            </a:extLst>
          </p:cNvPr>
          <p:cNvSpPr>
            <a:spLocks noGrp="1"/>
          </p:cNvSpPr>
          <p:nvPr>
            <p:ph type="title"/>
          </p:nvPr>
        </p:nvSpPr>
        <p:spPr>
          <a:xfrm>
            <a:off x="599585" y="705274"/>
            <a:ext cx="10897200" cy="627189"/>
          </a:xfrm>
          <a:prstGeom prst="rect">
            <a:avLst/>
          </a:prstGeom>
        </p:spPr>
        <p:txBody>
          <a:bodyPr anchor="t"/>
          <a:lstStyle>
            <a:lvl1pPr>
              <a:defRPr sz="2600" b="1" i="0" spc="50" baseline="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74B1D494-1163-FD4D-87D9-F88FDD14180A}"/>
              </a:ext>
            </a:extLst>
          </p:cNvPr>
          <p:cNvSpPr>
            <a:spLocks noGrp="1"/>
          </p:cNvSpPr>
          <p:nvPr>
            <p:ph sz="half" idx="1"/>
          </p:nvPr>
        </p:nvSpPr>
        <p:spPr>
          <a:xfrm>
            <a:off x="599585" y="1442852"/>
            <a:ext cx="10897090" cy="3687948"/>
          </a:xfrm>
          <a:prstGeom prst="rect">
            <a:avLst/>
          </a:prstGeom>
        </p:spPr>
        <p:txBody>
          <a:bodyPr>
            <a:noAutofit/>
          </a:bodyPr>
          <a:lstStyle>
            <a:lvl1pPr marL="228600" indent="-228600">
              <a:lnSpc>
                <a:spcPct val="150000"/>
              </a:lnSpc>
              <a:spcBef>
                <a:spcPts val="0"/>
              </a:spcBef>
              <a:spcAft>
                <a:spcPts val="1200"/>
              </a:spcAft>
              <a:buFont typeface="Arial" panose="020B0604020202020204" pitchFamily="34" charset="0"/>
              <a:buChar char="•"/>
              <a:tabLst/>
              <a:defRPr sz="1600">
                <a:solidFill>
                  <a:schemeClr val="tx1"/>
                </a:solidFill>
              </a:defRPr>
            </a:lvl1pPr>
            <a:lvl2pPr marL="457200" indent="-228600">
              <a:lnSpc>
                <a:spcPct val="150000"/>
              </a:lnSpc>
              <a:spcBef>
                <a:spcPts val="0"/>
              </a:spcBef>
              <a:spcAft>
                <a:spcPts val="1200"/>
              </a:spcAft>
              <a:buFont typeface="Arial" panose="020B0604020202020204" pitchFamily="34" charset="0"/>
              <a:buChar char="•"/>
              <a:tabLst/>
              <a:defRPr sz="1600">
                <a:solidFill>
                  <a:schemeClr val="tx1"/>
                </a:solidFill>
              </a:defRPr>
            </a:lvl2pPr>
            <a:lvl3pPr marL="685800" indent="-228600">
              <a:lnSpc>
                <a:spcPct val="150000"/>
              </a:lnSpc>
              <a:spcBef>
                <a:spcPts val="0"/>
              </a:spcBef>
              <a:spcAft>
                <a:spcPts val="1200"/>
              </a:spcAft>
              <a:buFont typeface="System Font Regular"/>
              <a:buChar char="⁃"/>
              <a:tabLst/>
              <a:defRPr sz="1600">
                <a:solidFill>
                  <a:schemeClr val="tx1"/>
                </a:solidFill>
              </a:defRPr>
            </a:lvl3pPr>
            <a:lvl4pPr marL="914400" indent="-228600">
              <a:lnSpc>
                <a:spcPct val="150000"/>
              </a:lnSpc>
              <a:spcBef>
                <a:spcPts val="0"/>
              </a:spcBef>
              <a:spcAft>
                <a:spcPts val="1200"/>
              </a:spcAft>
              <a:buFont typeface="Arial" panose="020B0604020202020204" pitchFamily="34" charset="0"/>
              <a:buChar char="•"/>
              <a:tabLst/>
              <a:defRPr sz="1400">
                <a:solidFill>
                  <a:schemeClr val="tx1"/>
                </a:solidFill>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a:solidFill>
                  <a:schemeClr val="tx1"/>
                </a:solidFill>
              </a:defRPr>
            </a:lvl5pPr>
            <a:lvl6pPr marL="1371600" indent="-228600">
              <a:spcBef>
                <a:spcPts val="0"/>
              </a:spcBef>
              <a:spcAft>
                <a:spcPts val="1200"/>
              </a:spcAft>
              <a:buFont typeface="Arial" panose="020B0604020202020204" pitchFamily="34" charset="0"/>
              <a:buChar char="•"/>
              <a:tabLst/>
              <a:defRPr>
                <a:solidFill>
                  <a:schemeClr val="tx1"/>
                </a:solidFill>
              </a:defRPr>
            </a:lvl6pPr>
            <a:lvl7pPr marL="1828800" indent="-228600">
              <a:defRPr>
                <a:solidFill>
                  <a:schemeClr val="tx1"/>
                </a:solidFill>
              </a:defRPr>
            </a:lvl7pPr>
            <a:lvl8pPr marL="2057400" indent="-228600">
              <a:defRPr>
                <a:solidFill>
                  <a:schemeClr val="tx1"/>
                </a:solidFill>
              </a:defRPr>
            </a:lvl8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marL="1371600" marR="0" lvl="5"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defRPr/>
            </a:pPr>
            <a:r>
              <a:rPr lang="en-US" dirty="0"/>
              <a:t>Seventh level</a:t>
            </a:r>
          </a:p>
        </p:txBody>
      </p:sp>
      <p:pic>
        <p:nvPicPr>
          <p:cNvPr id="6" name="Picture 5">
            <a:extLst>
              <a:ext uri="{FF2B5EF4-FFF2-40B4-BE49-F238E27FC236}">
                <a16:creationId xmlns:a16="http://schemas.microsoft.com/office/drawing/2014/main" id="{39CE587E-971A-AE4C-A03D-10208DBE7F6A}"/>
              </a:ext>
            </a:extLst>
          </p:cNvPr>
          <p:cNvPicPr>
            <a:picLocks noChangeAspect="1"/>
          </p:cNvPicPr>
          <p:nvPr userDrawn="1"/>
        </p:nvPicPr>
        <p:blipFill>
          <a:blip r:embed="rId2"/>
          <a:srcRect/>
          <a:stretch/>
        </p:blipFill>
        <p:spPr>
          <a:xfrm>
            <a:off x="0" y="0"/>
            <a:ext cx="12192000" cy="165100"/>
          </a:xfrm>
          <a:prstGeom prst="rect">
            <a:avLst/>
          </a:prstGeom>
        </p:spPr>
      </p:pic>
      <p:sp>
        <p:nvSpPr>
          <p:cNvPr id="5" name="Rectangle 4">
            <a:extLst>
              <a:ext uri="{FF2B5EF4-FFF2-40B4-BE49-F238E27FC236}">
                <a16:creationId xmlns:a16="http://schemas.microsoft.com/office/drawing/2014/main" id="{0EDD00A5-8BC9-AE46-B8D3-B7FEC311C25B}"/>
              </a:ext>
            </a:extLst>
          </p:cNvPr>
          <p:cNvSpPr/>
          <p:nvPr userDrawn="1"/>
        </p:nvSpPr>
        <p:spPr>
          <a:xfrm>
            <a:off x="0" y="5715000"/>
            <a:ext cx="12192000"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59EDA10-241C-0FCE-8976-8B9009B8F782}"/>
              </a:ext>
            </a:extLst>
          </p:cNvPr>
          <p:cNvSpPr txBox="1"/>
          <p:nvPr userDrawn="1"/>
        </p:nvSpPr>
        <p:spPr>
          <a:xfrm>
            <a:off x="11684000" y="6413500"/>
            <a:ext cx="508000" cy="400110"/>
          </a:xfrm>
          <a:prstGeom prst="rect">
            <a:avLst/>
          </a:prstGeom>
          <a:noFill/>
        </p:spPr>
        <p:txBody>
          <a:bodyPr wrap="square" rtlCol="0">
            <a:spAutoFit/>
          </a:bodyPr>
          <a:lstStyle/>
          <a:p>
            <a:fld id="{5A0B97DE-84C0-4B07-8B96-69F06C51026C}" type="slidenum">
              <a:rPr lang="en-CA" sz="2000" smtClean="0"/>
              <a:t>‹#›</a:t>
            </a:fld>
            <a:endParaRPr lang="en-CA" dirty="0"/>
          </a:p>
        </p:txBody>
      </p:sp>
    </p:spTree>
    <p:extLst>
      <p:ext uri="{BB962C8B-B14F-4D97-AF65-F5344CB8AC3E}">
        <p14:creationId xmlns:p14="http://schemas.microsoft.com/office/powerpoint/2010/main" val="3540822203"/>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Closing slide">
    <p:bg>
      <p:bgPr>
        <a:solidFill>
          <a:schemeClr val="accent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2B55DD1-AEE8-0B4A-8BF7-3E7E9CFB17C0}"/>
              </a:ext>
            </a:extLst>
          </p:cNvPr>
          <p:cNvPicPr>
            <a:picLocks noChangeAspect="1"/>
          </p:cNvPicPr>
          <p:nvPr userDrawn="1"/>
        </p:nvPicPr>
        <p:blipFill>
          <a:blip r:embed="rId2"/>
          <a:stretch>
            <a:fillRect/>
          </a:stretch>
        </p:blipFill>
        <p:spPr>
          <a:xfrm>
            <a:off x="4367561" y="2145162"/>
            <a:ext cx="3456878" cy="2343646"/>
          </a:xfrm>
          <a:prstGeom prst="rect">
            <a:avLst/>
          </a:prstGeom>
        </p:spPr>
      </p:pic>
      <p:pic>
        <p:nvPicPr>
          <p:cNvPr id="4" name="Picture 3">
            <a:extLst>
              <a:ext uri="{FF2B5EF4-FFF2-40B4-BE49-F238E27FC236}">
                <a16:creationId xmlns:a16="http://schemas.microsoft.com/office/drawing/2014/main" id="{A8B73D73-65C6-F840-B924-81F2EF1B5BCE}"/>
              </a:ext>
            </a:extLst>
          </p:cNvPr>
          <p:cNvPicPr>
            <a:picLocks noChangeAspect="1"/>
          </p:cNvPicPr>
          <p:nvPr userDrawn="1"/>
        </p:nvPicPr>
        <p:blipFill>
          <a:blip r:embed="rId3"/>
          <a:srcRect/>
          <a:stretch/>
        </p:blipFill>
        <p:spPr>
          <a:xfrm>
            <a:off x="0" y="0"/>
            <a:ext cx="12192000" cy="165100"/>
          </a:xfrm>
          <a:prstGeom prst="rect">
            <a:avLst/>
          </a:prstGeom>
        </p:spPr>
      </p:pic>
    </p:spTree>
    <p:extLst>
      <p:ext uri="{BB962C8B-B14F-4D97-AF65-F5344CB8AC3E}">
        <p14:creationId xmlns:p14="http://schemas.microsoft.com/office/powerpoint/2010/main" val="3319096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B04B3BC-6B9E-CB4D-9108-631CA69A8E5E}"/>
              </a:ext>
            </a:extLst>
          </p:cNvPr>
          <p:cNvSpPr>
            <a:spLocks noGrp="1"/>
          </p:cNvSpPr>
          <p:nvPr>
            <p:ph type="body" idx="1"/>
          </p:nvPr>
        </p:nvSpPr>
        <p:spPr>
          <a:xfrm>
            <a:off x="598843" y="1436913"/>
            <a:ext cx="10897832" cy="4735287"/>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2" name="Title Placeholder 1">
            <a:extLst>
              <a:ext uri="{FF2B5EF4-FFF2-40B4-BE49-F238E27FC236}">
                <a16:creationId xmlns:a16="http://schemas.microsoft.com/office/drawing/2014/main" id="{CD8A628D-071D-1D45-B08E-140D1CE667CC}"/>
              </a:ext>
            </a:extLst>
          </p:cNvPr>
          <p:cNvSpPr>
            <a:spLocks noGrp="1"/>
          </p:cNvSpPr>
          <p:nvPr>
            <p:ph type="title"/>
          </p:nvPr>
        </p:nvSpPr>
        <p:spPr>
          <a:xfrm>
            <a:off x="598843" y="759701"/>
            <a:ext cx="10897832" cy="643142"/>
          </a:xfrm>
          <a:prstGeom prst="rect">
            <a:avLst/>
          </a:prstGeom>
        </p:spPr>
        <p:txBody>
          <a:bodyPr vert="horz" lIns="91440" tIns="45720" rIns="91440" bIns="45720" rtlCol="0" anchor="t">
            <a:noAutofit/>
          </a:bodyPr>
          <a:lstStyle/>
          <a:p>
            <a:r>
              <a:rPr lang="en-US" dirty="0"/>
              <a:t>Click to edit Master title style</a:t>
            </a:r>
          </a:p>
        </p:txBody>
      </p:sp>
      <p:sp>
        <p:nvSpPr>
          <p:cNvPr id="4" name="TextBox 3">
            <a:extLst>
              <a:ext uri="{FF2B5EF4-FFF2-40B4-BE49-F238E27FC236}">
                <a16:creationId xmlns:a16="http://schemas.microsoft.com/office/drawing/2014/main" id="{BFA3AB1F-3198-F232-833F-BCF403225914}"/>
              </a:ext>
            </a:extLst>
          </p:cNvPr>
          <p:cNvSpPr txBox="1"/>
          <p:nvPr userDrawn="1"/>
        </p:nvSpPr>
        <p:spPr>
          <a:xfrm>
            <a:off x="11684000" y="6413500"/>
            <a:ext cx="508000" cy="400110"/>
          </a:xfrm>
          <a:prstGeom prst="rect">
            <a:avLst/>
          </a:prstGeom>
          <a:noFill/>
        </p:spPr>
        <p:txBody>
          <a:bodyPr wrap="square" rtlCol="0">
            <a:spAutoFit/>
          </a:bodyPr>
          <a:lstStyle/>
          <a:p>
            <a:fld id="{5A0B97DE-84C0-4B07-8B96-69F06C51026C}" type="slidenum">
              <a:rPr lang="en-CA" sz="2000" smtClean="0"/>
              <a:t>‹#›</a:t>
            </a:fld>
            <a:endParaRPr lang="en-CA" dirty="0"/>
          </a:p>
        </p:txBody>
      </p:sp>
    </p:spTree>
    <p:extLst>
      <p:ext uri="{BB962C8B-B14F-4D97-AF65-F5344CB8AC3E}">
        <p14:creationId xmlns:p14="http://schemas.microsoft.com/office/powerpoint/2010/main" val="2921470179"/>
      </p:ext>
    </p:extLst>
  </p:cSld>
  <p:clrMap bg1="lt1" tx1="dk1" bg2="lt2" tx2="dk2" accent1="accent1" accent2="accent2" accent3="accent3" accent4="accent4" accent5="accent5" accent6="accent6" hlink="hlink" folHlink="folHlink"/>
  <p:sldLayoutIdLst>
    <p:sldLayoutId id="2147483649" r:id="rId1"/>
    <p:sldLayoutId id="2147483690" r:id="rId2"/>
    <p:sldLayoutId id="2147483699" r:id="rId3"/>
    <p:sldLayoutId id="2147483697" r:id="rId4"/>
    <p:sldLayoutId id="2147483703" r:id="rId5"/>
    <p:sldLayoutId id="2147483706" r:id="rId6"/>
    <p:sldLayoutId id="2147483688" r:id="rId7"/>
    <p:sldLayoutId id="2147483695" r:id="rId8"/>
    <p:sldLayoutId id="2147483689" r:id="rId9"/>
    <p:sldLayoutId id="2147483698" r:id="rId10"/>
    <p:sldLayoutId id="2147483700" r:id="rId11"/>
    <p:sldLayoutId id="2147483701" r:id="rId12"/>
    <p:sldLayoutId id="2147483696" r:id="rId13"/>
    <p:sldLayoutId id="2147483693" r:id="rId14"/>
    <p:sldLayoutId id="2147483694" r:id="rId15"/>
    <p:sldLayoutId id="2147483704" r:id="rId16"/>
    <p:sldLayoutId id="2147483705" r:id="rId17"/>
    <p:sldLayoutId id="2147483702" r:id="rId18"/>
    <p:sldLayoutId id="2147483687" r:id="rId19"/>
    <p:sldLayoutId id="2147483655" r:id="rId20"/>
  </p:sldLayoutIdLst>
  <p:hf sldNum="0" hdr="0" ftr="0"/>
  <p:txStyles>
    <p:titleStyle>
      <a:lvl1pPr algn="l" defTabSz="914400" rtl="0" eaLnBrk="1" latinLnBrk="0" hangingPunct="1">
        <a:lnSpc>
          <a:spcPct val="90000"/>
        </a:lnSpc>
        <a:spcBef>
          <a:spcPct val="0"/>
        </a:spcBef>
        <a:buNone/>
        <a:defRPr sz="2600" b="1" i="0"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p:titleStyle>
    <p:bodyStyle>
      <a:lvl1pPr marL="228600" indent="-228600" algn="l" defTabSz="914400" rtl="0" eaLnBrk="1" latinLnBrk="0" hangingPunct="1">
        <a:lnSpc>
          <a:spcPct val="150000"/>
        </a:lnSpc>
        <a:spcBef>
          <a:spcPts val="0"/>
        </a:spcBef>
        <a:spcAft>
          <a:spcPts val="1200"/>
        </a:spcAft>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228600" algn="l" defTabSz="914400"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685800" indent="-225425" algn="l" defTabSz="914400" rtl="0" eaLnBrk="1" latinLnBrk="0" hangingPunct="1">
        <a:lnSpc>
          <a:spcPct val="150000"/>
        </a:lnSpc>
        <a:spcBef>
          <a:spcPts val="0"/>
        </a:spcBef>
        <a:spcAft>
          <a:spcPts val="1200"/>
        </a:spcAft>
        <a:buFont typeface="System Font Regular"/>
        <a:buChar char="⁃"/>
        <a:tabLst/>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914400" indent="-225425" algn="l" defTabSz="914400" rtl="0" eaLnBrk="1" latinLnBrk="0" hangingPunct="1">
        <a:lnSpc>
          <a:spcPct val="150000"/>
        </a:lnSpc>
        <a:spcBef>
          <a:spcPts val="0"/>
        </a:spcBef>
        <a:spcAft>
          <a:spcPts val="1200"/>
        </a:spcAft>
        <a:buFont typeface="Arial" panose="020B0604020202020204" pitchFamily="34" charset="0"/>
        <a:buChar char="•"/>
        <a:tabLst/>
        <a:defRPr sz="1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371600" indent="-225425" algn="l" defTabSz="914400" rtl="0" eaLnBrk="1" latinLnBrk="0" hangingPunct="1">
        <a:lnSpc>
          <a:spcPct val="150000"/>
        </a:lnSpc>
        <a:spcBef>
          <a:spcPts val="0"/>
        </a:spcBef>
        <a:spcAft>
          <a:spcPts val="1200"/>
        </a:spcAft>
        <a:buFont typeface="Arial" panose="020B0604020202020204" pitchFamily="34" charset="0"/>
        <a:buChar char="•"/>
        <a:tabLst/>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6pPr>
      <a:lvl7pPr marL="1600200" indent="-228600" algn="l" defTabSz="914400" rtl="0" eaLnBrk="1" latinLnBrk="0" hangingPunct="1">
        <a:lnSpc>
          <a:spcPct val="150000"/>
        </a:lnSpc>
        <a:spcBef>
          <a:spcPts val="0"/>
        </a:spcBef>
        <a:spcAft>
          <a:spcPts val="1200"/>
        </a:spcAft>
        <a:buFont typeface="Arial" panose="020B0604020202020204" pitchFamily="34" charset="0"/>
        <a:buChar char="•"/>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7pPr>
      <a:lvl8pPr marL="1828800" indent="-228600" algn="l" defTabSz="914400" rtl="0" eaLnBrk="1" latinLnBrk="0" hangingPunct="1">
        <a:lnSpc>
          <a:spcPct val="150000"/>
        </a:lnSpc>
        <a:spcBef>
          <a:spcPts val="0"/>
        </a:spcBef>
        <a:spcAft>
          <a:spcPts val="1200"/>
        </a:spcAft>
        <a:buFont typeface="Arial" panose="020B0604020202020204" pitchFamily="34" charset="0"/>
        <a:buChar char="•"/>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8pPr>
      <a:lvl9pPr marL="2057400" indent="-228600" algn="l" defTabSz="914400" rtl="0" eaLnBrk="1" latinLnBrk="0" hangingPunct="1">
        <a:lnSpc>
          <a:spcPct val="150000"/>
        </a:lnSpc>
        <a:spcBef>
          <a:spcPts val="0"/>
        </a:spcBef>
        <a:spcAft>
          <a:spcPts val="1200"/>
        </a:spcAft>
        <a:buFont typeface="Arial" panose="020B0604020202020204" pitchFamily="34" charset="0"/>
        <a:buChar char="•"/>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28" userDrawn="1">
          <p15:clr>
            <a:srgbClr val="F26B43"/>
          </p15:clr>
        </p15:guide>
        <p15:guide id="2" pos="432" userDrawn="1">
          <p15:clr>
            <a:srgbClr val="F26B43"/>
          </p15:clr>
        </p15:guide>
        <p15:guide id="3" orient="horz" pos="1003" userDrawn="1">
          <p15:clr>
            <a:srgbClr val="F26B43"/>
          </p15:clr>
        </p15:guide>
        <p15:guide id="4" orient="horz" pos="1176" userDrawn="1">
          <p15:clr>
            <a:srgbClr val="F26B43"/>
          </p15:clr>
        </p15:guide>
        <p15:guide id="5" orient="horz" pos="3600" userDrawn="1">
          <p15:clr>
            <a:srgbClr val="F26B43"/>
          </p15:clr>
        </p15:guide>
        <p15:guide id="6" orient="horz" pos="4104" userDrawn="1">
          <p15:clr>
            <a:srgbClr val="F26B43"/>
          </p15:clr>
        </p15:guide>
        <p15:guide id="7" orient="horz" pos="3816" userDrawn="1">
          <p15:clr>
            <a:srgbClr val="F26B43"/>
          </p15:clr>
        </p15:guide>
        <p15:guide id="8" pos="3696" userDrawn="1">
          <p15:clr>
            <a:srgbClr val="F26B43"/>
          </p15:clr>
        </p15:guide>
        <p15:guide id="9" pos="3984" userDrawn="1">
          <p15:clr>
            <a:srgbClr val="F26B43"/>
          </p15:clr>
        </p15:guide>
        <p15:guide id="10" pos="7242" userDrawn="1">
          <p15:clr>
            <a:srgbClr val="F26B43"/>
          </p15:clr>
        </p15:guide>
        <p15:guide id="11" orient="horz" pos="3168" userDrawn="1">
          <p15:clr>
            <a:srgbClr val="F26B43"/>
          </p15:clr>
        </p15:guide>
        <p15:guide id="12" orient="horz" pos="3888" userDrawn="1">
          <p15:clr>
            <a:srgbClr val="F26B43"/>
          </p15:clr>
        </p15:guide>
        <p15:guide id="13" orient="horz" pos="300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13.svg"/><Relationship Id="rId2" Type="http://schemas.openxmlformats.org/officeDocument/2006/relationships/notesSlide" Target="../notesSlides/notesSlide2.xml"/><Relationship Id="rId1" Type="http://schemas.openxmlformats.org/officeDocument/2006/relationships/slideLayout" Target="../slideLayouts/slideLayout19.xml"/><Relationship Id="rId6" Type="http://schemas.openxmlformats.org/officeDocument/2006/relationships/diagramColors" Target="../diagrams/colors1.xml"/><Relationship Id="rId11" Type="http://schemas.openxmlformats.org/officeDocument/2006/relationships/image" Target="../media/image12.png"/><Relationship Id="rId5" Type="http://schemas.openxmlformats.org/officeDocument/2006/relationships/diagramQuickStyle" Target="../diagrams/quickStyle1.xml"/><Relationship Id="rId10" Type="http://schemas.openxmlformats.org/officeDocument/2006/relationships/image" Target="../media/image11.svg"/><Relationship Id="rId4" Type="http://schemas.openxmlformats.org/officeDocument/2006/relationships/diagramLayout" Target="../diagrams/layout1.xml"/><Relationship Id="rId9" Type="http://schemas.openxmlformats.org/officeDocument/2006/relationships/image" Target="../media/image10.png"/><Relationship Id="rId14" Type="http://schemas.openxmlformats.org/officeDocument/2006/relationships/image" Target="../media/image15.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9.xml"/><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3.svg"/><Relationship Id="rId13" Type="http://schemas.openxmlformats.org/officeDocument/2006/relationships/image" Target="../media/image28.png"/><Relationship Id="rId18" Type="http://schemas.openxmlformats.org/officeDocument/2006/relationships/image" Target="../media/image33.sv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svg"/><Relationship Id="rId17" Type="http://schemas.openxmlformats.org/officeDocument/2006/relationships/image" Target="../media/image32.png"/><Relationship Id="rId2" Type="http://schemas.openxmlformats.org/officeDocument/2006/relationships/notesSlide" Target="../notesSlides/notesSlide9.xml"/><Relationship Id="rId16" Type="http://schemas.openxmlformats.org/officeDocument/2006/relationships/image" Target="../media/image31.svg"/><Relationship Id="rId20" Type="http://schemas.openxmlformats.org/officeDocument/2006/relationships/image" Target="../media/image35.svg"/><Relationship Id="rId1" Type="http://schemas.openxmlformats.org/officeDocument/2006/relationships/slideLayout" Target="../slideLayouts/slideLayout19.xml"/><Relationship Id="rId6" Type="http://schemas.openxmlformats.org/officeDocument/2006/relationships/image" Target="../media/image21.svg"/><Relationship Id="rId11" Type="http://schemas.openxmlformats.org/officeDocument/2006/relationships/image" Target="../media/image26.png"/><Relationship Id="rId5" Type="http://schemas.openxmlformats.org/officeDocument/2006/relationships/image" Target="../media/image20.png"/><Relationship Id="rId15" Type="http://schemas.openxmlformats.org/officeDocument/2006/relationships/image" Target="../media/image30.png"/><Relationship Id="rId10" Type="http://schemas.openxmlformats.org/officeDocument/2006/relationships/image" Target="../media/image25.svg"/><Relationship Id="rId19" Type="http://schemas.openxmlformats.org/officeDocument/2006/relationships/image" Target="../media/image34.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svg"/></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19.xml"/><Relationship Id="rId4" Type="http://schemas.openxmlformats.org/officeDocument/2006/relationships/image" Target="../media/image37.svg"/></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1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png"/><Relationship Id="rId7" Type="http://schemas.openxmlformats.org/officeDocument/2006/relationships/image" Target="../media/image46.svg"/><Relationship Id="rId2" Type="http://schemas.openxmlformats.org/officeDocument/2006/relationships/notesSlide" Target="../notesSlides/notesSlide12.xml"/><Relationship Id="rId1" Type="http://schemas.openxmlformats.org/officeDocument/2006/relationships/slideLayout" Target="../slideLayouts/slideLayout19.xml"/><Relationship Id="rId6" Type="http://schemas.openxmlformats.org/officeDocument/2006/relationships/image" Target="../media/image45.png"/><Relationship Id="rId11" Type="http://schemas.openxmlformats.org/officeDocument/2006/relationships/image" Target="../media/image50.svg"/><Relationship Id="rId5" Type="http://schemas.openxmlformats.org/officeDocument/2006/relationships/image" Target="../media/image44.png"/><Relationship Id="rId10" Type="http://schemas.openxmlformats.org/officeDocument/2006/relationships/image" Target="../media/image49.png"/><Relationship Id="rId4" Type="http://schemas.openxmlformats.org/officeDocument/2006/relationships/image" Target="../media/image43.png"/><Relationship Id="rId9" Type="http://schemas.openxmlformats.org/officeDocument/2006/relationships/image" Target="../media/image48.svg"/></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1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5.xml"/><Relationship Id="rId1" Type="http://schemas.openxmlformats.org/officeDocument/2006/relationships/slideLayout" Target="../slideLayouts/slideLayout19.xml"/><Relationship Id="rId4" Type="http://schemas.openxmlformats.org/officeDocument/2006/relationships/image" Target="../media/image52.png"/></Relationships>
</file>

<file path=ppt/slides/_rels/slide1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6.xml"/><Relationship Id="rId1" Type="http://schemas.openxmlformats.org/officeDocument/2006/relationships/slideLayout" Target="../slideLayouts/slideLayout19.xml"/><Relationship Id="rId5" Type="http://schemas.openxmlformats.org/officeDocument/2006/relationships/image" Target="../media/image55.png"/><Relationship Id="rId4" Type="http://schemas.openxmlformats.org/officeDocument/2006/relationships/image" Target="../media/image54.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9.xml"/><Relationship Id="rId5" Type="http://schemas.openxmlformats.org/officeDocument/2006/relationships/image" Target="../media/image56.png"/><Relationship Id="rId4" Type="http://schemas.openxmlformats.org/officeDocument/2006/relationships/chart" Target="../charts/chart3.xml"/></Relationships>
</file>

<file path=ppt/slides/_rels/slide1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8.xml"/><Relationship Id="rId1" Type="http://schemas.openxmlformats.org/officeDocument/2006/relationships/slideLayout" Target="../slideLayouts/slideLayout19.xml"/><Relationship Id="rId4" Type="http://schemas.openxmlformats.org/officeDocument/2006/relationships/chart" Target="../charts/chart5.xml"/></Relationships>
</file>

<file path=ppt/slides/_rels/slide1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0.xml"/><Relationship Id="rId1" Type="http://schemas.openxmlformats.org/officeDocument/2006/relationships/slideLayout" Target="../slideLayouts/slideLayout1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4.xml"/><Relationship Id="rId1" Type="http://schemas.openxmlformats.org/officeDocument/2006/relationships/slideLayout" Target="../slideLayouts/slideLayout19.xml"/><Relationship Id="rId4" Type="http://schemas.openxmlformats.org/officeDocument/2006/relationships/image" Target="../media/image58.sv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diagramLayout" Target="../diagrams/layout5.xml"/><Relationship Id="rId7" Type="http://schemas.openxmlformats.org/officeDocument/2006/relationships/image" Target="../media/image45.png"/><Relationship Id="rId12" Type="http://schemas.openxmlformats.org/officeDocument/2006/relationships/image" Target="../media/image50.svg"/><Relationship Id="rId2" Type="http://schemas.openxmlformats.org/officeDocument/2006/relationships/diagramData" Target="../diagrams/data5.xml"/><Relationship Id="rId1" Type="http://schemas.openxmlformats.org/officeDocument/2006/relationships/slideLayout" Target="../slideLayouts/slideLayout19.xml"/><Relationship Id="rId6" Type="http://schemas.microsoft.com/office/2007/relationships/diagramDrawing" Target="../diagrams/drawing5.xml"/><Relationship Id="rId11" Type="http://schemas.openxmlformats.org/officeDocument/2006/relationships/image" Target="../media/image49.png"/><Relationship Id="rId5" Type="http://schemas.openxmlformats.org/officeDocument/2006/relationships/diagramColors" Target="../diagrams/colors5.xml"/><Relationship Id="rId10" Type="http://schemas.openxmlformats.org/officeDocument/2006/relationships/image" Target="../media/image48.svg"/><Relationship Id="rId4" Type="http://schemas.openxmlformats.org/officeDocument/2006/relationships/diagramQuickStyle" Target="../diagrams/quickStyle5.xml"/><Relationship Id="rId9" Type="http://schemas.openxmlformats.org/officeDocument/2006/relationships/image" Target="../media/image4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8.xml"/><Relationship Id="rId1" Type="http://schemas.openxmlformats.org/officeDocument/2006/relationships/slideLayout" Target="../slideLayouts/slideLayout19.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19.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hyperlink" Target="https://laws-lois.justice.gc.ca/eng/acts/A-0.6/FullText.html" TargetMode="External"/><Relationship Id="rId2" Type="http://schemas.openxmlformats.org/officeDocument/2006/relationships/hyperlink" Target="https://www23.statcan.gc.ca/imdb/p2SV.pl?Function=getSurvey&amp;amp;SDDS=3251" TargetMode="External"/><Relationship Id="rId1" Type="http://schemas.openxmlformats.org/officeDocument/2006/relationships/slideLayout" Target="../slideLayouts/slideLayout19.xml"/><Relationship Id="rId4" Type="http://schemas.openxmlformats.org/officeDocument/2006/relationships/hyperlink" Target="https://www150.statcan.gc.ca/n1/daily-quotidien/210818/dq210818b-eng.htm"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4FD92-B381-0343-90F5-7E7C24033BAD}"/>
              </a:ext>
            </a:extLst>
          </p:cNvPr>
          <p:cNvSpPr>
            <a:spLocks noGrp="1"/>
          </p:cNvSpPr>
          <p:nvPr>
            <p:ph type="ctrTitle"/>
          </p:nvPr>
        </p:nvSpPr>
        <p:spPr>
          <a:xfrm>
            <a:off x="650062" y="1314956"/>
            <a:ext cx="10891875" cy="2284568"/>
          </a:xfrm>
        </p:spPr>
        <p:txBody>
          <a:bodyPr/>
          <a:lstStyle/>
          <a:p>
            <a:pPr algn="ctr"/>
            <a:r>
              <a:rPr lang="en-US" b="0" dirty="0"/>
              <a:t>Barriers to accessing augmentative and alternative communication (AAC) technology in Canada: A Scoping Review</a:t>
            </a:r>
            <a:endParaRPr lang="en-US" dirty="0"/>
          </a:p>
        </p:txBody>
      </p:sp>
      <p:sp>
        <p:nvSpPr>
          <p:cNvPr id="4" name="Text Placeholder 3">
            <a:extLst>
              <a:ext uri="{FF2B5EF4-FFF2-40B4-BE49-F238E27FC236}">
                <a16:creationId xmlns:a16="http://schemas.microsoft.com/office/drawing/2014/main" id="{BE68920F-5895-4747-8AE1-389F822AC191}"/>
              </a:ext>
            </a:extLst>
          </p:cNvPr>
          <p:cNvSpPr>
            <a:spLocks noGrp="1"/>
          </p:cNvSpPr>
          <p:nvPr>
            <p:ph type="body" sz="quarter" idx="10"/>
          </p:nvPr>
        </p:nvSpPr>
        <p:spPr>
          <a:xfrm>
            <a:off x="278346" y="4888898"/>
            <a:ext cx="11517030" cy="654146"/>
          </a:xfrm>
        </p:spPr>
        <p:txBody>
          <a:bodyPr/>
          <a:lstStyle/>
          <a:p>
            <a:pPr>
              <a:lnSpc>
                <a:spcPct val="100000"/>
              </a:lnSpc>
            </a:pPr>
            <a:r>
              <a:rPr lang="en-US" sz="1800" dirty="0">
                <a:solidFill>
                  <a:srgbClr val="FABD0F"/>
                </a:solidFill>
              </a:rPr>
              <a:t>By: Jillian Henderson1, Tracy Shepherd2, Beata Batorowicz2, Shane D. Pinder2, T. Claire Davies1</a:t>
            </a:r>
          </a:p>
          <a:p>
            <a:pPr>
              <a:lnSpc>
                <a:spcPct val="100000"/>
              </a:lnSpc>
            </a:pPr>
            <a:r>
              <a:rPr lang="en-US" sz="700" dirty="0">
                <a:solidFill>
                  <a:srgbClr val="212121"/>
                </a:solidFill>
              </a:rPr>
              <a:t>f</a:t>
            </a:r>
            <a:endParaRPr lang="en-US" sz="600" dirty="0">
              <a:solidFill>
                <a:srgbClr val="212121"/>
              </a:solidFill>
            </a:endParaRPr>
          </a:p>
          <a:p>
            <a:pPr>
              <a:lnSpc>
                <a:spcPct val="100000"/>
              </a:lnSpc>
            </a:pPr>
            <a:r>
              <a:rPr lang="en-US" sz="1800" dirty="0"/>
              <a:t>1Mechanical and Materials Engineering, Queen’s University; 2Rehabilitation Therapy, Queen’s University, Kingston, Ontario, Canada </a:t>
            </a:r>
          </a:p>
        </p:txBody>
      </p:sp>
      <p:sp>
        <p:nvSpPr>
          <p:cNvPr id="5" name="TextBox 4">
            <a:extLst>
              <a:ext uri="{FF2B5EF4-FFF2-40B4-BE49-F238E27FC236}">
                <a16:creationId xmlns:a16="http://schemas.microsoft.com/office/drawing/2014/main" id="{7EF4A18E-4C86-439B-677A-F8426A61BE3A}"/>
              </a:ext>
            </a:extLst>
          </p:cNvPr>
          <p:cNvSpPr txBox="1"/>
          <p:nvPr/>
        </p:nvSpPr>
        <p:spPr>
          <a:xfrm>
            <a:off x="175605" y="6139622"/>
            <a:ext cx="4550911" cy="369332"/>
          </a:xfrm>
          <a:prstGeom prst="rect">
            <a:avLst/>
          </a:prstGeom>
          <a:noFill/>
        </p:spPr>
        <p:txBody>
          <a:bodyPr wrap="square" lIns="91440" tIns="45720" rIns="91440" bIns="45720" rtlCol="0" anchor="t">
            <a:spAutoFit/>
          </a:bodyPr>
          <a:lstStyle/>
          <a:p>
            <a:r>
              <a:rPr lang="en-CA" dirty="0">
                <a:solidFill>
                  <a:srgbClr val="788CA3"/>
                </a:solidFill>
              </a:rPr>
              <a:t>May 27/28, 2024</a:t>
            </a:r>
          </a:p>
        </p:txBody>
      </p:sp>
      <p:sp>
        <p:nvSpPr>
          <p:cNvPr id="6" name="Subtitle 2">
            <a:extLst>
              <a:ext uri="{FF2B5EF4-FFF2-40B4-BE49-F238E27FC236}">
                <a16:creationId xmlns:a16="http://schemas.microsoft.com/office/drawing/2014/main" id="{673D80D1-5259-1B94-B7CE-55436874A988}"/>
              </a:ext>
            </a:extLst>
          </p:cNvPr>
          <p:cNvSpPr txBox="1">
            <a:spLocks/>
          </p:cNvSpPr>
          <p:nvPr/>
        </p:nvSpPr>
        <p:spPr>
          <a:xfrm>
            <a:off x="3976739" y="316172"/>
            <a:ext cx="4238523" cy="538730"/>
          </a:xfrm>
          <a:prstGeom prst="rect">
            <a:avLst/>
          </a:prstGeom>
        </p:spPr>
        <p:txBody>
          <a:bodyPr vert="horz" lIns="91440" tIns="45720" rIns="91440" bIns="45720" rtlCol="0" anchor="t">
            <a:noAutofit/>
          </a:bodyPr>
          <a:lstStyle>
            <a:lvl1pPr marL="0" indent="0" algn="l" defTabSz="914400" rtl="0" eaLnBrk="1" latinLnBrk="0" hangingPunct="1">
              <a:lnSpc>
                <a:spcPct val="150000"/>
              </a:lnSpc>
              <a:spcBef>
                <a:spcPts val="0"/>
              </a:spcBef>
              <a:spcAft>
                <a:spcPts val="1200"/>
              </a:spcAft>
              <a:buFont typeface="Arial" panose="020B0604020202020204" pitchFamily="34" charset="0"/>
              <a:buNone/>
              <a:defRPr sz="2000" b="1" i="0" kern="1200" spc="50" baseline="0">
                <a:solidFill>
                  <a:srgbClr val="FABD0F"/>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ctr" defTabSz="914400" rtl="0" eaLnBrk="1" latinLnBrk="0" hangingPunct="1">
              <a:lnSpc>
                <a:spcPct val="150000"/>
              </a:lnSpc>
              <a:spcBef>
                <a:spcPts val="0"/>
              </a:spcBef>
              <a:spcAft>
                <a:spcPts val="1200"/>
              </a:spcAft>
              <a:buFont typeface="Arial" panose="020B0604020202020204" pitchFamily="34" charset="0"/>
              <a:buNone/>
              <a:tabLst/>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150000"/>
              </a:lnSpc>
              <a:spcBef>
                <a:spcPts val="0"/>
              </a:spcBef>
              <a:spcAft>
                <a:spcPts val="1200"/>
              </a:spcAft>
              <a:buFont typeface="System Font Regular"/>
              <a:buNone/>
              <a:tabLst/>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150000"/>
              </a:lnSpc>
              <a:spcBef>
                <a:spcPts val="0"/>
              </a:spcBef>
              <a:spcAft>
                <a:spcPts val="1200"/>
              </a:spcAft>
              <a:buFont typeface="Arial" panose="020B0604020202020204" pitchFamily="34" charset="0"/>
              <a:buNone/>
              <a:tabLst/>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marR="0" indent="0" algn="ctr" defTabSz="914400" rtl="0" eaLnBrk="1" fontAlgn="auto" latinLnBrk="0" hangingPunct="1">
              <a:lnSpc>
                <a:spcPct val="150000"/>
              </a:lnSpc>
              <a:spcBef>
                <a:spcPts val="0"/>
              </a:spcBef>
              <a:spcAft>
                <a:spcPts val="1200"/>
              </a:spcAft>
              <a:buClrTx/>
              <a:buSzTx/>
              <a:buFont typeface="Arial" panose="020B0604020202020204" pitchFamily="34" charset="0"/>
              <a:buNone/>
              <a:tabLst/>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150000"/>
              </a:lnSpc>
              <a:spcBef>
                <a:spcPts val="0"/>
              </a:spcBef>
              <a:spcAft>
                <a:spcPts val="1200"/>
              </a:spcAft>
              <a:buFont typeface="Arial" panose="020B0604020202020204" pitchFamily="34" charset="0"/>
              <a:buNone/>
              <a:tabLst/>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6pPr>
            <a:lvl7pPr marL="2743200" indent="0" algn="ctr" defTabSz="914400" rtl="0" eaLnBrk="1" latinLnBrk="0" hangingPunct="1">
              <a:lnSpc>
                <a:spcPct val="150000"/>
              </a:lnSpc>
              <a:spcBef>
                <a:spcPts val="0"/>
              </a:spcBef>
              <a:spcAft>
                <a:spcPts val="1200"/>
              </a:spcAft>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7pPr>
            <a:lvl8pPr marL="3200400" indent="0" algn="ctr" defTabSz="914400" rtl="0" eaLnBrk="1" latinLnBrk="0" hangingPunct="1">
              <a:lnSpc>
                <a:spcPct val="150000"/>
              </a:lnSpc>
              <a:spcBef>
                <a:spcPts val="0"/>
              </a:spcBef>
              <a:spcAft>
                <a:spcPts val="1200"/>
              </a:spcAft>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8pPr>
            <a:lvl9pPr marL="3657600" indent="0" algn="ctr" defTabSz="914400" rtl="0" eaLnBrk="1" latinLnBrk="0" hangingPunct="1">
              <a:lnSpc>
                <a:spcPct val="150000"/>
              </a:lnSpc>
              <a:spcBef>
                <a:spcPts val="0"/>
              </a:spcBef>
              <a:spcAft>
                <a:spcPts val="1200"/>
              </a:spcAft>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9pPr>
          </a:lstStyle>
          <a:p>
            <a:r>
              <a:rPr lang="en-US" dirty="0">
                <a:solidFill>
                  <a:schemeClr val="tx1"/>
                </a:solidFill>
              </a:rPr>
              <a:t>ACAW Conference Presentation</a:t>
            </a:r>
          </a:p>
        </p:txBody>
      </p:sp>
      <p:pic>
        <p:nvPicPr>
          <p:cNvPr id="3" name="Picture 2">
            <a:extLst>
              <a:ext uri="{FF2B5EF4-FFF2-40B4-BE49-F238E27FC236}">
                <a16:creationId xmlns:a16="http://schemas.microsoft.com/office/drawing/2014/main" id="{8756180B-D90D-B563-AC91-A33E0B460BA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555836" y="5918148"/>
            <a:ext cx="3613818" cy="812280"/>
          </a:xfrm>
          <a:prstGeom prst="rect">
            <a:avLst/>
          </a:prstGeom>
        </p:spPr>
      </p:pic>
    </p:spTree>
    <p:extLst>
      <p:ext uri="{BB962C8B-B14F-4D97-AF65-F5344CB8AC3E}">
        <p14:creationId xmlns:p14="http://schemas.microsoft.com/office/powerpoint/2010/main" val="27823397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BEF57B4-D53D-D54D-8291-7CF3379FB148}"/>
              </a:ext>
            </a:extLst>
          </p:cNvPr>
          <p:cNvSpPr>
            <a:spLocks noGrp="1"/>
          </p:cNvSpPr>
          <p:nvPr>
            <p:ph type="title"/>
          </p:nvPr>
        </p:nvSpPr>
        <p:spPr>
          <a:xfrm>
            <a:off x="427057" y="503991"/>
            <a:ext cx="10897200" cy="627189"/>
          </a:xfrm>
        </p:spPr>
        <p:txBody>
          <a:bodyPr/>
          <a:lstStyle/>
          <a:p>
            <a:r>
              <a:rPr lang="en-US" sz="2800" dirty="0">
                <a:solidFill>
                  <a:srgbClr val="B90E31"/>
                </a:solidFill>
                <a:latin typeface="Open Sans Semibold"/>
                <a:ea typeface="Open Sans Semibold"/>
                <a:cs typeface="Open Sans Semibold"/>
              </a:rPr>
              <a:t>Presentation</a:t>
            </a:r>
            <a:r>
              <a:rPr lang="en-US" sz="2800" dirty="0">
                <a:solidFill>
                  <a:schemeClr val="accent1"/>
                </a:solidFill>
                <a:latin typeface="Open Sans Semibold"/>
                <a:ea typeface="Open Sans Semibold"/>
                <a:cs typeface="Open Sans Semibold"/>
              </a:rPr>
              <a:t> </a:t>
            </a:r>
            <a:r>
              <a:rPr lang="en-US" sz="2800" dirty="0">
                <a:solidFill>
                  <a:srgbClr val="B90E31"/>
                </a:solidFill>
                <a:latin typeface="Open Sans Semibold"/>
                <a:ea typeface="Open Sans Semibold"/>
                <a:cs typeface="Open Sans Semibold"/>
              </a:rPr>
              <a:t>Overview</a:t>
            </a:r>
          </a:p>
        </p:txBody>
      </p:sp>
      <p:graphicFrame>
        <p:nvGraphicFramePr>
          <p:cNvPr id="2" name="Content Placeholder 1" descr="Image that lists presentation outline: Introduction, Methods, Results and Discussion, Conclusion and Next Steps, then Acknowledgements.">
            <a:extLst>
              <a:ext uri="{FF2B5EF4-FFF2-40B4-BE49-F238E27FC236}">
                <a16:creationId xmlns:a16="http://schemas.microsoft.com/office/drawing/2014/main" id="{D9DCECCA-3F73-8FB0-1D9F-5DBF66A0DB7C}"/>
              </a:ext>
            </a:extLst>
          </p:cNvPr>
          <p:cNvGraphicFramePr>
            <a:graphicFrameLocks noGrp="1"/>
          </p:cNvGraphicFramePr>
          <p:nvPr>
            <p:ph sz="half" idx="1"/>
            <p:extLst>
              <p:ext uri="{D42A27DB-BD31-4B8C-83A1-F6EECF244321}">
                <p14:modId xmlns:p14="http://schemas.microsoft.com/office/powerpoint/2010/main" val="2741263002"/>
              </p:ext>
            </p:extLst>
          </p:nvPr>
        </p:nvGraphicFramePr>
        <p:xfrm>
          <a:off x="2307474" y="1060025"/>
          <a:ext cx="7136366" cy="50855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3" name="Group 12">
            <a:extLst>
              <a:ext uri="{FF2B5EF4-FFF2-40B4-BE49-F238E27FC236}">
                <a16:creationId xmlns:a16="http://schemas.microsoft.com/office/drawing/2014/main" id="{9466185B-1456-9D93-3CCC-904CD3BD9FCF}"/>
              </a:ext>
              <a:ext uri="{C183D7F6-B498-43B3-948B-1728B52AA6E4}">
                <adec:decorative xmlns:adec="http://schemas.microsoft.com/office/drawing/2017/decorative" val="1"/>
              </a:ext>
            </a:extLst>
          </p:cNvPr>
          <p:cNvGrpSpPr/>
          <p:nvPr/>
        </p:nvGrpSpPr>
        <p:grpSpPr>
          <a:xfrm>
            <a:off x="2520194" y="1467374"/>
            <a:ext cx="1154516" cy="4330601"/>
            <a:chOff x="3911539" y="1490183"/>
            <a:chExt cx="1219398" cy="4938336"/>
          </a:xfrm>
        </p:grpSpPr>
        <p:sp>
          <p:nvSpPr>
            <p:cNvPr id="6" name="Graphic 4" descr="Books with solid fill">
              <a:extLst>
                <a:ext uri="{FF2B5EF4-FFF2-40B4-BE49-F238E27FC236}">
                  <a16:creationId xmlns:a16="http://schemas.microsoft.com/office/drawing/2014/main" id="{3DB441C3-17FE-1801-3965-7082DDC234B1}"/>
                </a:ext>
              </a:extLst>
            </p:cNvPr>
            <p:cNvSpPr>
              <a:spLocks/>
            </p:cNvSpPr>
            <p:nvPr/>
          </p:nvSpPr>
          <p:spPr>
            <a:xfrm>
              <a:off x="3945158" y="1490183"/>
              <a:ext cx="551586" cy="551586"/>
            </a:xfrm>
            <a:custGeom>
              <a:avLst/>
              <a:gdLst>
                <a:gd name="connsiteX0" fmla="*/ 487281 w 487280"/>
                <a:gd name="connsiteY0" fmla="*/ 160139 h 454681"/>
                <a:gd name="connsiteX1" fmla="*/ 457541 w 487280"/>
                <a:gd name="connsiteY1" fmla="*/ 149273 h 454681"/>
                <a:gd name="connsiteX2" fmla="*/ 457541 w 487280"/>
                <a:gd name="connsiteY2" fmla="*/ 86933 h 454681"/>
                <a:gd name="connsiteX3" fmla="*/ 487281 w 487280"/>
                <a:gd name="connsiteY3" fmla="*/ 74350 h 454681"/>
                <a:gd name="connsiteX4" fmla="*/ 285963 w 487280"/>
                <a:gd name="connsiteY4" fmla="*/ 0 h 454681"/>
                <a:gd name="connsiteX5" fmla="*/ 41179 w 487280"/>
                <a:gd name="connsiteY5" fmla="*/ 85789 h 454681"/>
                <a:gd name="connsiteX6" fmla="*/ 17158 w 487280"/>
                <a:gd name="connsiteY6" fmla="*/ 154420 h 454681"/>
                <a:gd name="connsiteX7" fmla="*/ 20017 w 487280"/>
                <a:gd name="connsiteY7" fmla="*/ 179585 h 454681"/>
                <a:gd name="connsiteX8" fmla="*/ 0 w 487280"/>
                <a:gd name="connsiteY8" fmla="*/ 245928 h 454681"/>
                <a:gd name="connsiteX9" fmla="*/ 17158 w 487280"/>
                <a:gd name="connsiteY9" fmla="*/ 295686 h 454681"/>
                <a:gd name="connsiteX10" fmla="*/ 16014 w 487280"/>
                <a:gd name="connsiteY10" fmla="*/ 331717 h 454681"/>
                <a:gd name="connsiteX11" fmla="*/ 45754 w 487280"/>
                <a:gd name="connsiteY11" fmla="*/ 388910 h 454681"/>
                <a:gd name="connsiteX12" fmla="*/ 204750 w 487280"/>
                <a:gd name="connsiteY12" fmla="*/ 454681 h 454681"/>
                <a:gd name="connsiteX13" fmla="*/ 486137 w 487280"/>
                <a:gd name="connsiteY13" fmla="*/ 338008 h 454681"/>
                <a:gd name="connsiteX14" fmla="*/ 456397 w 487280"/>
                <a:gd name="connsiteY14" fmla="*/ 327142 h 454681"/>
                <a:gd name="connsiteX15" fmla="*/ 456397 w 487280"/>
                <a:gd name="connsiteY15" fmla="*/ 264230 h 454681"/>
                <a:gd name="connsiteX16" fmla="*/ 486137 w 487280"/>
                <a:gd name="connsiteY16" fmla="*/ 251647 h 454681"/>
                <a:gd name="connsiteX17" fmla="*/ 440383 w 487280"/>
                <a:gd name="connsiteY17" fmla="*/ 234490 h 454681"/>
                <a:gd name="connsiteX18" fmla="*/ 440383 w 487280"/>
                <a:gd name="connsiteY18" fmla="*/ 179585 h 454681"/>
                <a:gd name="connsiteX19" fmla="*/ 487281 w 487280"/>
                <a:gd name="connsiteY19" fmla="*/ 160139 h 454681"/>
                <a:gd name="connsiteX20" fmla="*/ 48042 w 487280"/>
                <a:gd name="connsiteY20" fmla="*/ 125824 h 454681"/>
                <a:gd name="connsiteX21" fmla="*/ 207037 w 487280"/>
                <a:gd name="connsiteY21" fmla="*/ 188164 h 454681"/>
                <a:gd name="connsiteX22" fmla="*/ 435236 w 487280"/>
                <a:gd name="connsiteY22" fmla="*/ 96084 h 454681"/>
                <a:gd name="connsiteX23" fmla="*/ 435236 w 487280"/>
                <a:gd name="connsiteY23" fmla="*/ 145269 h 454681"/>
                <a:gd name="connsiteX24" fmla="*/ 207037 w 487280"/>
                <a:gd name="connsiteY24" fmla="*/ 240209 h 454681"/>
                <a:gd name="connsiteX25" fmla="*/ 48042 w 487280"/>
                <a:gd name="connsiteY25" fmla="*/ 177297 h 454681"/>
                <a:gd name="connsiteX26" fmla="*/ 48042 w 487280"/>
                <a:gd name="connsiteY26" fmla="*/ 125824 h 454681"/>
                <a:gd name="connsiteX27" fmla="*/ 434092 w 487280"/>
                <a:gd name="connsiteY27" fmla="*/ 323138 h 454681"/>
                <a:gd name="connsiteX28" fmla="*/ 205893 w 487280"/>
                <a:gd name="connsiteY28" fmla="*/ 417506 h 454681"/>
                <a:gd name="connsiteX29" fmla="*/ 46326 w 487280"/>
                <a:gd name="connsiteY29" fmla="*/ 354594 h 454681"/>
                <a:gd name="connsiteX30" fmla="*/ 46326 w 487280"/>
                <a:gd name="connsiteY30" fmla="*/ 309984 h 454681"/>
                <a:gd name="connsiteX31" fmla="*/ 188736 w 487280"/>
                <a:gd name="connsiteY31" fmla="*/ 368320 h 454681"/>
                <a:gd name="connsiteX32" fmla="*/ 434664 w 487280"/>
                <a:gd name="connsiteY32" fmla="*/ 271093 h 454681"/>
                <a:gd name="connsiteX33" fmla="*/ 434092 w 487280"/>
                <a:gd name="connsiteY33" fmla="*/ 323138 h 454681"/>
                <a:gd name="connsiteX34" fmla="*/ 418078 w 487280"/>
                <a:gd name="connsiteY34" fmla="*/ 237349 h 454681"/>
                <a:gd name="connsiteX35" fmla="*/ 189879 w 487280"/>
                <a:gd name="connsiteY35" fmla="*/ 331717 h 454681"/>
                <a:gd name="connsiteX36" fmla="*/ 30884 w 487280"/>
                <a:gd name="connsiteY36" fmla="*/ 268805 h 454681"/>
                <a:gd name="connsiteX37" fmla="*/ 30884 w 487280"/>
                <a:gd name="connsiteY37" fmla="*/ 217332 h 454681"/>
                <a:gd name="connsiteX38" fmla="*/ 194455 w 487280"/>
                <a:gd name="connsiteY38" fmla="*/ 282531 h 454681"/>
                <a:gd name="connsiteX39" fmla="*/ 418650 w 487280"/>
                <a:gd name="connsiteY39" fmla="*/ 188736 h 454681"/>
                <a:gd name="connsiteX40" fmla="*/ 418650 w 487280"/>
                <a:gd name="connsiteY40" fmla="*/ 237349 h 454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87280" h="454681">
                  <a:moveTo>
                    <a:pt x="487281" y="160139"/>
                  </a:moveTo>
                  <a:lnTo>
                    <a:pt x="457541" y="149273"/>
                  </a:lnTo>
                  <a:lnTo>
                    <a:pt x="457541" y="86933"/>
                  </a:lnTo>
                  <a:lnTo>
                    <a:pt x="487281" y="74350"/>
                  </a:lnTo>
                  <a:lnTo>
                    <a:pt x="285963" y="0"/>
                  </a:lnTo>
                  <a:lnTo>
                    <a:pt x="41179" y="85789"/>
                  </a:lnTo>
                  <a:cubicBezTo>
                    <a:pt x="17730" y="97227"/>
                    <a:pt x="17158" y="128683"/>
                    <a:pt x="17158" y="154420"/>
                  </a:cubicBezTo>
                  <a:cubicBezTo>
                    <a:pt x="17158" y="162999"/>
                    <a:pt x="18302" y="171578"/>
                    <a:pt x="20017" y="179585"/>
                  </a:cubicBezTo>
                  <a:cubicBezTo>
                    <a:pt x="572" y="192167"/>
                    <a:pt x="0" y="221335"/>
                    <a:pt x="0" y="245928"/>
                  </a:cubicBezTo>
                  <a:cubicBezTo>
                    <a:pt x="0" y="265946"/>
                    <a:pt x="4575" y="284247"/>
                    <a:pt x="17158" y="295686"/>
                  </a:cubicBezTo>
                  <a:cubicBezTo>
                    <a:pt x="14298" y="305409"/>
                    <a:pt x="16014" y="317419"/>
                    <a:pt x="16014" y="331717"/>
                  </a:cubicBezTo>
                  <a:cubicBezTo>
                    <a:pt x="16014" y="357454"/>
                    <a:pt x="22877" y="380903"/>
                    <a:pt x="45754" y="388910"/>
                  </a:cubicBezTo>
                  <a:lnTo>
                    <a:pt x="204750" y="454681"/>
                  </a:lnTo>
                  <a:lnTo>
                    <a:pt x="486137" y="338008"/>
                  </a:lnTo>
                  <a:lnTo>
                    <a:pt x="456397" y="327142"/>
                  </a:lnTo>
                  <a:lnTo>
                    <a:pt x="456397" y="264230"/>
                  </a:lnTo>
                  <a:lnTo>
                    <a:pt x="486137" y="251647"/>
                  </a:lnTo>
                  <a:lnTo>
                    <a:pt x="440383" y="234490"/>
                  </a:lnTo>
                  <a:lnTo>
                    <a:pt x="440383" y="179585"/>
                  </a:lnTo>
                  <a:lnTo>
                    <a:pt x="487281" y="160139"/>
                  </a:lnTo>
                  <a:close/>
                  <a:moveTo>
                    <a:pt x="48042" y="125824"/>
                  </a:moveTo>
                  <a:lnTo>
                    <a:pt x="207037" y="188164"/>
                  </a:lnTo>
                  <a:lnTo>
                    <a:pt x="435236" y="96084"/>
                  </a:lnTo>
                  <a:lnTo>
                    <a:pt x="435236" y="145269"/>
                  </a:lnTo>
                  <a:lnTo>
                    <a:pt x="207037" y="240209"/>
                  </a:lnTo>
                  <a:lnTo>
                    <a:pt x="48042" y="177297"/>
                  </a:lnTo>
                  <a:lnTo>
                    <a:pt x="48042" y="125824"/>
                  </a:lnTo>
                  <a:close/>
                  <a:moveTo>
                    <a:pt x="434092" y="323138"/>
                  </a:moveTo>
                  <a:lnTo>
                    <a:pt x="205893" y="417506"/>
                  </a:lnTo>
                  <a:lnTo>
                    <a:pt x="46326" y="354594"/>
                  </a:lnTo>
                  <a:lnTo>
                    <a:pt x="46326" y="309984"/>
                  </a:lnTo>
                  <a:lnTo>
                    <a:pt x="188736" y="368320"/>
                  </a:lnTo>
                  <a:lnTo>
                    <a:pt x="434664" y="271093"/>
                  </a:lnTo>
                  <a:lnTo>
                    <a:pt x="434092" y="323138"/>
                  </a:lnTo>
                  <a:close/>
                  <a:moveTo>
                    <a:pt x="418078" y="237349"/>
                  </a:moveTo>
                  <a:lnTo>
                    <a:pt x="189879" y="331717"/>
                  </a:lnTo>
                  <a:lnTo>
                    <a:pt x="30884" y="268805"/>
                  </a:lnTo>
                  <a:lnTo>
                    <a:pt x="30884" y="217332"/>
                  </a:lnTo>
                  <a:lnTo>
                    <a:pt x="194455" y="282531"/>
                  </a:lnTo>
                  <a:lnTo>
                    <a:pt x="418650" y="188736"/>
                  </a:lnTo>
                  <a:lnTo>
                    <a:pt x="418650" y="237349"/>
                  </a:lnTo>
                  <a:close/>
                </a:path>
              </a:pathLst>
            </a:custGeom>
            <a:solidFill>
              <a:schemeClr val="tx1"/>
            </a:solidFill>
            <a:ln w="5655" cap="flat">
              <a:noFill/>
              <a:prstDash val="solid"/>
              <a:miter/>
            </a:ln>
          </p:spPr>
          <p:txBody>
            <a:bodyPr wrap="none" rtlCol="0" anchor="ctr"/>
            <a:lstStyle/>
            <a:p>
              <a:endParaRPr lang="en-CA" dirty="0"/>
            </a:p>
          </p:txBody>
        </p:sp>
        <p:pic>
          <p:nvPicPr>
            <p:cNvPr id="7" name="Picture 6">
              <a:extLst>
                <a:ext uri="{FF2B5EF4-FFF2-40B4-BE49-F238E27FC236}">
                  <a16:creationId xmlns:a16="http://schemas.microsoft.com/office/drawing/2014/main" id="{9899390D-64B8-E8B5-0A61-A07C95694E0E}"/>
                </a:ext>
              </a:extLst>
            </p:cNvPr>
            <p:cNvPicPr>
              <a:picLocks noChangeAspect="1"/>
            </p:cNvPicPr>
            <p:nvPr/>
          </p:nvPicPr>
          <p:blipFill>
            <a:blip r:embed="rId8"/>
            <a:stretch>
              <a:fillRect/>
            </a:stretch>
          </p:blipFill>
          <p:spPr>
            <a:xfrm>
              <a:off x="4338447" y="2544312"/>
              <a:ext cx="627188" cy="627188"/>
            </a:xfrm>
            <a:prstGeom prst="rect">
              <a:avLst/>
            </a:prstGeom>
          </p:spPr>
        </p:pic>
        <p:pic>
          <p:nvPicPr>
            <p:cNvPr id="10" name="Graphic 9" descr="Bar chart with solid fill">
              <a:extLst>
                <a:ext uri="{FF2B5EF4-FFF2-40B4-BE49-F238E27FC236}">
                  <a16:creationId xmlns:a16="http://schemas.microsoft.com/office/drawing/2014/main" id="{224CE105-31FF-DF86-A278-C3CB6D72F7C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503748" y="3627730"/>
              <a:ext cx="627189" cy="627189"/>
            </a:xfrm>
            <a:prstGeom prst="rect">
              <a:avLst/>
            </a:prstGeom>
          </p:spPr>
        </p:pic>
        <p:pic>
          <p:nvPicPr>
            <p:cNvPr id="11" name="Graphic 10" descr="Group of men with solid fill">
              <a:extLst>
                <a:ext uri="{FF2B5EF4-FFF2-40B4-BE49-F238E27FC236}">
                  <a16:creationId xmlns:a16="http://schemas.microsoft.com/office/drawing/2014/main" id="{FF668CA3-7DD3-C631-A7EA-B3F228CFE2B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911539" y="5876933"/>
              <a:ext cx="551586" cy="551586"/>
            </a:xfrm>
            <a:prstGeom prst="rect">
              <a:avLst/>
            </a:prstGeom>
          </p:spPr>
        </p:pic>
        <p:pic>
          <p:nvPicPr>
            <p:cNvPr id="12" name="Graphic 11" descr="Thought with solid fill">
              <a:extLst>
                <a:ext uri="{FF2B5EF4-FFF2-40B4-BE49-F238E27FC236}">
                  <a16:creationId xmlns:a16="http://schemas.microsoft.com/office/drawing/2014/main" id="{8C539932-D643-F4B6-47DA-568705D8B95F}"/>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402875" y="4747202"/>
              <a:ext cx="604193" cy="604193"/>
            </a:xfrm>
            <a:prstGeom prst="rect">
              <a:avLst/>
            </a:prstGeom>
          </p:spPr>
        </p:pic>
      </p:grpSp>
    </p:spTree>
    <p:extLst>
      <p:ext uri="{BB962C8B-B14F-4D97-AF65-F5344CB8AC3E}">
        <p14:creationId xmlns:p14="http://schemas.microsoft.com/office/powerpoint/2010/main" val="1203440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17085-9CAB-3DE4-ED7B-70F8DF1372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42A341-25EF-D4FD-9C42-ACD093806145}"/>
              </a:ext>
            </a:extLst>
          </p:cNvPr>
          <p:cNvSpPr>
            <a:spLocks noGrp="1"/>
          </p:cNvSpPr>
          <p:nvPr>
            <p:ph type="ctrTitle"/>
          </p:nvPr>
        </p:nvSpPr>
        <p:spPr/>
        <p:txBody>
          <a:bodyPr/>
          <a:lstStyle/>
          <a:p>
            <a:r>
              <a:rPr lang="en-US" dirty="0"/>
              <a:t>Introduction</a:t>
            </a:r>
          </a:p>
        </p:txBody>
      </p:sp>
      <p:sp>
        <p:nvSpPr>
          <p:cNvPr id="3" name="Subtitle 2">
            <a:extLst>
              <a:ext uri="{FF2B5EF4-FFF2-40B4-BE49-F238E27FC236}">
                <a16:creationId xmlns:a16="http://schemas.microsoft.com/office/drawing/2014/main" id="{361BFFC8-4B97-90A2-2E47-DE5E3FC9CC41}"/>
              </a:ext>
            </a:extLst>
          </p:cNvPr>
          <p:cNvSpPr>
            <a:spLocks noGrp="1"/>
          </p:cNvSpPr>
          <p:nvPr>
            <p:ph type="subTitle" idx="1"/>
          </p:nvPr>
        </p:nvSpPr>
        <p:spPr/>
        <p:txBody>
          <a:bodyPr/>
          <a:lstStyle/>
          <a:p>
            <a:r>
              <a:rPr lang="en-US" dirty="0"/>
              <a:t>Background information, objective and significance </a:t>
            </a:r>
          </a:p>
        </p:txBody>
      </p:sp>
    </p:spTree>
    <p:extLst>
      <p:ext uri="{BB962C8B-B14F-4D97-AF65-F5344CB8AC3E}">
        <p14:creationId xmlns:p14="http://schemas.microsoft.com/office/powerpoint/2010/main" val="3076752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BEF57B4-D53D-D54D-8291-7CF3379FB148}"/>
              </a:ext>
            </a:extLst>
          </p:cNvPr>
          <p:cNvSpPr>
            <a:spLocks noGrp="1"/>
          </p:cNvSpPr>
          <p:nvPr>
            <p:ph type="title"/>
          </p:nvPr>
        </p:nvSpPr>
        <p:spPr>
          <a:xfrm>
            <a:off x="405188" y="557312"/>
            <a:ext cx="11139412" cy="541121"/>
          </a:xfrm>
        </p:spPr>
        <p:txBody>
          <a:bodyPr/>
          <a:lstStyle/>
          <a:p>
            <a:r>
              <a:rPr lang="en-US" sz="2800" dirty="0">
                <a:solidFill>
                  <a:srgbClr val="B90E31"/>
                </a:solidFill>
                <a:latin typeface="Open Sans Semibold"/>
                <a:ea typeface="Open Sans Semibold"/>
                <a:cs typeface="Open Sans Semibold"/>
              </a:rPr>
              <a:t>What is Augmentative and Alternative Communication (AAC)?</a:t>
            </a:r>
          </a:p>
        </p:txBody>
      </p:sp>
      <p:sp>
        <p:nvSpPr>
          <p:cNvPr id="9" name="Content Placeholder 2">
            <a:extLst>
              <a:ext uri="{FF2B5EF4-FFF2-40B4-BE49-F238E27FC236}">
                <a16:creationId xmlns:a16="http://schemas.microsoft.com/office/drawing/2014/main" id="{7586D586-2F6C-2142-90FC-75CE756A7B54}"/>
              </a:ext>
            </a:extLst>
          </p:cNvPr>
          <p:cNvSpPr>
            <a:spLocks noGrp="1"/>
          </p:cNvSpPr>
          <p:nvPr>
            <p:ph sz="half" idx="1"/>
          </p:nvPr>
        </p:nvSpPr>
        <p:spPr>
          <a:xfrm>
            <a:off x="526349" y="1232808"/>
            <a:ext cx="10897090" cy="4729348"/>
          </a:xfrm>
        </p:spPr>
        <p:txBody>
          <a:bodyPr vert="horz" lIns="91440" tIns="45720" rIns="91440" bIns="45720" rtlCol="0" anchor="t">
            <a:noAutofit/>
          </a:bodyPr>
          <a:lstStyle/>
          <a:p>
            <a:pPr marL="0" marR="0" lvl="0" indent="0" algn="ctr" defTabSz="457200" rtl="0" eaLnBrk="1" fontAlgn="auto" latinLnBrk="0" hangingPunct="1">
              <a:lnSpc>
                <a:spcPct val="100000"/>
              </a:lnSpc>
              <a:spcBef>
                <a:spcPct val="20000"/>
              </a:spcBef>
              <a:spcAft>
                <a:spcPts val="0"/>
              </a:spcAft>
              <a:buClr>
                <a:srgbClr val="B32317"/>
              </a:buClr>
              <a:buSzTx/>
              <a:buFont typeface="Arial"/>
              <a:buNone/>
              <a:tabLst/>
              <a:defRPr/>
            </a:pPr>
            <a:r>
              <a:rPr kumimoji="0" lang="en-US" sz="2800" b="1" i="0" u="none" strike="noStrike" kern="1200" cap="none" spc="0" normalizeH="0" baseline="0" noProof="0" dirty="0">
                <a:ln>
                  <a:noFill/>
                </a:ln>
                <a:solidFill>
                  <a:schemeClr val="accent1"/>
                </a:solidFill>
                <a:effectLst/>
                <a:uLnTx/>
                <a:uFillTx/>
                <a:latin typeface="OpN"/>
                <a:ea typeface="+mn-ea"/>
                <a:cs typeface="Arial"/>
              </a:rPr>
              <a:t>Definition: </a:t>
            </a:r>
            <a:r>
              <a:rPr kumimoji="0" lang="en-US" sz="2400" b="0" i="0" u="none" strike="noStrike" kern="1200" cap="none" spc="0" normalizeH="0" baseline="0" noProof="0" dirty="0">
                <a:ln>
                  <a:noFill/>
                </a:ln>
                <a:solidFill>
                  <a:srgbClr val="000000"/>
                </a:solidFill>
                <a:effectLst/>
                <a:uLnTx/>
                <a:uFillTx/>
                <a:latin typeface="OpN"/>
                <a:ea typeface="+mn-ea"/>
                <a:cs typeface="Arial"/>
              </a:rPr>
              <a:t>All forms of communication that can augment, complement, or replace speech for individuals with complex communication needs [1]</a:t>
            </a:r>
            <a:endParaRPr lang="en-CA" sz="2400" dirty="0">
              <a:latin typeface="OpN"/>
            </a:endParaRPr>
          </a:p>
        </p:txBody>
      </p:sp>
      <p:pic>
        <p:nvPicPr>
          <p:cNvPr id="5" name="Picture 4" descr="Image of a red switch/button with a black base. Switches/buttons are examples of augmentative and alternative communication (AAC) technology. The button in this image was created by Big Mack.">
            <a:extLst>
              <a:ext uri="{FF2B5EF4-FFF2-40B4-BE49-F238E27FC236}">
                <a16:creationId xmlns:a16="http://schemas.microsoft.com/office/drawing/2014/main" id="{20B7F2BC-B391-ACAA-5C97-F459085767AD}"/>
              </a:ext>
            </a:extLst>
          </p:cNvPr>
          <p:cNvPicPr>
            <a:picLocks noChangeAspect="1"/>
          </p:cNvPicPr>
          <p:nvPr/>
        </p:nvPicPr>
        <p:blipFill>
          <a:blip r:embed="rId3"/>
          <a:stretch>
            <a:fillRect/>
          </a:stretch>
        </p:blipFill>
        <p:spPr>
          <a:xfrm>
            <a:off x="7583753" y="2644683"/>
            <a:ext cx="2516246" cy="2516246"/>
          </a:xfrm>
          <a:prstGeom prst="snip2DiagRect">
            <a:avLst>
              <a:gd name="adj1" fmla="val 0"/>
              <a:gd name="adj2" fmla="val 41173"/>
            </a:avLst>
          </a:prstGeom>
        </p:spPr>
      </p:pic>
      <p:sp>
        <p:nvSpPr>
          <p:cNvPr id="11" name="TextBox 10">
            <a:extLst>
              <a:ext uri="{FF2B5EF4-FFF2-40B4-BE49-F238E27FC236}">
                <a16:creationId xmlns:a16="http://schemas.microsoft.com/office/drawing/2014/main" id="{8BE3D816-B6DA-E5C1-DD35-E850B368FF54}"/>
              </a:ext>
              <a:ext uri="{C183D7F6-B498-43B3-948B-1728B52AA6E4}">
                <adec:decorative xmlns:adec="http://schemas.microsoft.com/office/drawing/2017/decorative" val="1"/>
              </a:ext>
            </a:extLst>
          </p:cNvPr>
          <p:cNvSpPr txBox="1"/>
          <p:nvPr/>
        </p:nvSpPr>
        <p:spPr>
          <a:xfrm>
            <a:off x="9016691" y="4976263"/>
            <a:ext cx="2225630" cy="369332"/>
          </a:xfrm>
          <a:prstGeom prst="rect">
            <a:avLst/>
          </a:prstGeom>
          <a:noFill/>
        </p:spPr>
        <p:txBody>
          <a:bodyPr wrap="square" rtlCol="0">
            <a:spAutoFit/>
          </a:bodyPr>
          <a:lstStyle/>
          <a:p>
            <a:r>
              <a:rPr lang="en-CA" dirty="0">
                <a:latin typeface="OpN"/>
                <a:cs typeface="Arial" panose="020B0604020202020204" pitchFamily="34" charset="0"/>
              </a:rPr>
              <a:t>^ Ex. Switch/button</a:t>
            </a:r>
          </a:p>
        </p:txBody>
      </p:sp>
      <p:pic>
        <p:nvPicPr>
          <p:cNvPr id="12" name="Picture 11" descr="Image presenting an example of the text to speech software found on a speech generating device - a type of augmentative and alternative communication technology. This image is what the screen of the person's speech generating device would look like when the phrase &quot;I love to talk on my AAC system&quot; typed out. The phrase is spelt out across the top and the buttons, appearing in a grid format underneath.">
            <a:extLst>
              <a:ext uri="{FF2B5EF4-FFF2-40B4-BE49-F238E27FC236}">
                <a16:creationId xmlns:a16="http://schemas.microsoft.com/office/drawing/2014/main" id="{FCAF9BF6-1578-6B26-4831-2DA58E936F12}"/>
              </a:ext>
            </a:extLst>
          </p:cNvPr>
          <p:cNvPicPr>
            <a:picLocks noChangeAspect="1"/>
          </p:cNvPicPr>
          <p:nvPr/>
        </p:nvPicPr>
        <p:blipFill>
          <a:blip r:embed="rId4"/>
          <a:stretch>
            <a:fillRect/>
          </a:stretch>
        </p:blipFill>
        <p:spPr>
          <a:xfrm>
            <a:off x="445263" y="2388845"/>
            <a:ext cx="5586496" cy="4189872"/>
          </a:xfrm>
          <a:prstGeom prst="rect">
            <a:avLst/>
          </a:prstGeom>
        </p:spPr>
      </p:pic>
      <p:sp>
        <p:nvSpPr>
          <p:cNvPr id="10" name="TextBox 9">
            <a:extLst>
              <a:ext uri="{FF2B5EF4-FFF2-40B4-BE49-F238E27FC236}">
                <a16:creationId xmlns:a16="http://schemas.microsoft.com/office/drawing/2014/main" id="{0DD660B3-6F90-89A4-03CF-7B5F4B9ED065}"/>
              </a:ext>
              <a:ext uri="{C183D7F6-B498-43B3-948B-1728B52AA6E4}">
                <adec:decorative xmlns:adec="http://schemas.microsoft.com/office/drawing/2017/decorative" val="1"/>
              </a:ext>
            </a:extLst>
          </p:cNvPr>
          <p:cNvSpPr txBox="1"/>
          <p:nvPr/>
        </p:nvSpPr>
        <p:spPr>
          <a:xfrm>
            <a:off x="6286646" y="5777490"/>
            <a:ext cx="5460091" cy="646331"/>
          </a:xfrm>
          <a:prstGeom prst="rect">
            <a:avLst/>
          </a:prstGeom>
          <a:noFill/>
        </p:spPr>
        <p:txBody>
          <a:bodyPr wrap="square" rtlCol="0">
            <a:spAutoFit/>
          </a:bodyPr>
          <a:lstStyle/>
          <a:p>
            <a:r>
              <a:rPr lang="en-CA" dirty="0">
                <a:latin typeface="OpN"/>
                <a:cs typeface="Arial" panose="020B0604020202020204" pitchFamily="34" charset="0"/>
              </a:rPr>
              <a:t>&lt; Ex. Text to speech soft ware</a:t>
            </a:r>
          </a:p>
          <a:p>
            <a:r>
              <a:rPr lang="en-CA" dirty="0">
                <a:latin typeface="OpN"/>
                <a:cs typeface="Arial" panose="020B0604020202020204" pitchFamily="34" charset="0"/>
              </a:rPr>
              <a:t>	/ Speech generating device  </a:t>
            </a:r>
          </a:p>
        </p:txBody>
      </p:sp>
      <p:sp>
        <p:nvSpPr>
          <p:cNvPr id="2" name="TextBox 1">
            <a:extLst>
              <a:ext uri="{FF2B5EF4-FFF2-40B4-BE49-F238E27FC236}">
                <a16:creationId xmlns:a16="http://schemas.microsoft.com/office/drawing/2014/main" id="{18A9D96B-114D-30BE-6D38-BD9792389CD3}"/>
              </a:ext>
              <a:ext uri="{C183D7F6-B498-43B3-948B-1728B52AA6E4}">
                <adec:decorative xmlns:adec="http://schemas.microsoft.com/office/drawing/2017/decorative" val="1"/>
              </a:ext>
            </a:extLst>
          </p:cNvPr>
          <p:cNvSpPr txBox="1"/>
          <p:nvPr/>
        </p:nvSpPr>
        <p:spPr>
          <a:xfrm>
            <a:off x="4155079" y="2832562"/>
            <a:ext cx="1194161" cy="261610"/>
          </a:xfrm>
          <a:prstGeom prst="rect">
            <a:avLst/>
          </a:prstGeom>
          <a:solidFill>
            <a:schemeClr val="bg2"/>
          </a:solidFill>
        </p:spPr>
        <p:txBody>
          <a:bodyPr wrap="square" rtlCol="0">
            <a:spAutoFit/>
          </a:bodyPr>
          <a:lstStyle/>
          <a:p>
            <a:r>
              <a:rPr lang="en-US" sz="1100" b="1" dirty="0">
                <a:latin typeface="Open Sans" panose="020B0606030504020204" pitchFamily="34" charset="0"/>
                <a:ea typeface="Open Sans" panose="020B0606030504020204" pitchFamily="34" charset="0"/>
                <a:cs typeface="Open Sans" panose="020B0606030504020204" pitchFamily="34" charset="0"/>
              </a:rPr>
              <a:t>AAC System</a:t>
            </a:r>
            <a:endParaRPr lang="en-CA" sz="11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0700926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BEF57B4-D53D-D54D-8291-7CF3379FB148}"/>
              </a:ext>
            </a:extLst>
          </p:cNvPr>
          <p:cNvSpPr>
            <a:spLocks noGrp="1"/>
          </p:cNvSpPr>
          <p:nvPr>
            <p:ph type="title"/>
          </p:nvPr>
        </p:nvSpPr>
        <p:spPr>
          <a:xfrm>
            <a:off x="460689" y="704492"/>
            <a:ext cx="10897200" cy="627189"/>
          </a:xfrm>
        </p:spPr>
        <p:txBody>
          <a:bodyPr/>
          <a:lstStyle/>
          <a:p>
            <a:r>
              <a:rPr lang="en-US" sz="2800" dirty="0">
                <a:solidFill>
                  <a:srgbClr val="C00000"/>
                </a:solidFill>
                <a:latin typeface="Open Sans Semibold"/>
                <a:ea typeface="Open Sans Semibold"/>
                <a:cs typeface="Open Sans Semibold"/>
              </a:rPr>
              <a:t>Why is Accessing AAC Technology Important?</a:t>
            </a:r>
          </a:p>
        </p:txBody>
      </p:sp>
      <p:sp>
        <p:nvSpPr>
          <p:cNvPr id="9" name="Content Placeholder 2">
            <a:extLst>
              <a:ext uri="{FF2B5EF4-FFF2-40B4-BE49-F238E27FC236}">
                <a16:creationId xmlns:a16="http://schemas.microsoft.com/office/drawing/2014/main" id="{7586D586-2F6C-2142-90FC-75CE756A7B54}"/>
              </a:ext>
            </a:extLst>
          </p:cNvPr>
          <p:cNvSpPr>
            <a:spLocks noGrp="1"/>
          </p:cNvSpPr>
          <p:nvPr>
            <p:ph sz="half" idx="1"/>
          </p:nvPr>
        </p:nvSpPr>
        <p:spPr>
          <a:xfrm>
            <a:off x="599475" y="1741437"/>
            <a:ext cx="10897090" cy="3897364"/>
          </a:xfrm>
        </p:spPr>
        <p:txBody>
          <a:bodyPr/>
          <a:lstStyle/>
          <a:p>
            <a:pPr marL="0" marR="0" lvl="0" indent="0" algn="ctr" defTabSz="457200" rtl="0" eaLnBrk="1" fontAlgn="auto" latinLnBrk="0" hangingPunct="1">
              <a:lnSpc>
                <a:spcPct val="100000"/>
              </a:lnSpc>
              <a:spcBef>
                <a:spcPct val="20000"/>
              </a:spcBef>
              <a:spcAft>
                <a:spcPts val="0"/>
              </a:spcAft>
              <a:buClr>
                <a:srgbClr val="B32317"/>
              </a:buClr>
              <a:buSzTx/>
              <a:buFont typeface="Arial"/>
              <a:buNone/>
              <a:tabLst/>
              <a:defRPr/>
            </a:pPr>
            <a:r>
              <a:rPr kumimoji="0" lang="en-CA"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AAC promotes independence, </a:t>
            </a: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facilitates development of social relationships, and enhances educational opportunities </a:t>
            </a:r>
            <a:r>
              <a:rPr kumimoji="0" lang="en-US" sz="2000" b="0" i="0" u="none" strike="noStrike" kern="1200" cap="none" spc="0" normalizeH="0" baseline="0" noProof="0" dirty="0">
                <a:ln>
                  <a:noFill/>
                </a:ln>
                <a:solidFill>
                  <a:schemeClr val="bg2">
                    <a:lumMod val="50000"/>
                  </a:schemeClr>
                </a:solidFill>
                <a:effectLst/>
                <a:uLnTx/>
                <a:uFillTx/>
                <a:latin typeface="Arial" panose="020B0604020202020204" pitchFamily="34" charset="0"/>
                <a:ea typeface="+mn-ea"/>
                <a:cs typeface="Arial" panose="020B0604020202020204" pitchFamily="34" charset="0"/>
              </a:rPr>
              <a:t>[</a:t>
            </a:r>
            <a:r>
              <a:rPr lang="en-US" sz="2000" dirty="0">
                <a:solidFill>
                  <a:schemeClr val="bg2">
                    <a:lumMod val="50000"/>
                  </a:schemeClr>
                </a:solidFill>
                <a:latin typeface="Arial" panose="020B0604020202020204" pitchFamily="34" charset="0"/>
                <a:ea typeface="+mn-ea"/>
                <a:cs typeface="Arial" panose="020B0604020202020204" pitchFamily="34" charset="0"/>
              </a:rPr>
              <a:t>2, 3]</a:t>
            </a:r>
            <a:r>
              <a:rPr kumimoji="0" lang="en-US" sz="1200" b="0" i="0" u="none" strike="noStrike" kern="1200" cap="none" spc="0" normalizeH="0" baseline="0" noProof="0" dirty="0">
                <a:ln>
                  <a:noFill/>
                </a:ln>
                <a:solidFill>
                  <a:schemeClr val="bg2">
                    <a:lumMod val="50000"/>
                  </a:schemeClr>
                </a:solidFill>
                <a:effectLst/>
                <a:uLnTx/>
                <a:uFillTx/>
                <a:latin typeface="Arial" panose="020B0604020202020204" pitchFamily="34" charset="0"/>
                <a:ea typeface="+mn-ea"/>
                <a:cs typeface="Arial" panose="020B0604020202020204" pitchFamily="34" charset="0"/>
              </a:rPr>
              <a:t> </a:t>
            </a:r>
          </a:p>
          <a:p>
            <a:pPr marL="0" marR="0" lvl="0" indent="0" algn="ctr" defTabSz="457200" rtl="0" eaLnBrk="1" fontAlgn="auto" latinLnBrk="0" hangingPunct="1">
              <a:lnSpc>
                <a:spcPct val="100000"/>
              </a:lnSpc>
              <a:spcBef>
                <a:spcPct val="20000"/>
              </a:spcBef>
              <a:spcAft>
                <a:spcPts val="0"/>
              </a:spcAft>
              <a:buClr>
                <a:srgbClr val="B32317"/>
              </a:buClr>
              <a:buSzTx/>
              <a:buFont typeface="Arial"/>
              <a:buNone/>
              <a:tabLst/>
              <a:defRPr/>
            </a:pPr>
            <a:r>
              <a:rPr kumimoji="0" lang="en-US" b="0" i="0"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rPr>
              <a:t>j</a:t>
            </a:r>
          </a:p>
          <a:p>
            <a:pPr marL="0" marR="0" lvl="0" indent="0" algn="ctr" defTabSz="457200" rtl="0" eaLnBrk="1" fontAlgn="auto" latinLnBrk="0" hangingPunct="1">
              <a:lnSpc>
                <a:spcPct val="100000"/>
              </a:lnSpc>
              <a:spcBef>
                <a:spcPct val="20000"/>
              </a:spcBef>
              <a:spcAft>
                <a:spcPts val="0"/>
              </a:spcAft>
              <a:buClr>
                <a:srgbClr val="B32317"/>
              </a:buClr>
              <a:buSzTx/>
              <a:buFont typeface="Arial"/>
              <a:buNone/>
              <a:tabLst/>
              <a:defRPr/>
            </a:pPr>
            <a:r>
              <a:rPr kumimoji="0" lang="en-CA" sz="4000" b="1"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YET</a:t>
            </a:r>
          </a:p>
          <a:p>
            <a:pPr marL="0" marR="0" lvl="0" indent="0" algn="ctr" defTabSz="457200" rtl="0" eaLnBrk="1" fontAlgn="auto" latinLnBrk="0" hangingPunct="1">
              <a:lnSpc>
                <a:spcPct val="100000"/>
              </a:lnSpc>
              <a:spcBef>
                <a:spcPct val="20000"/>
              </a:spcBef>
              <a:spcAft>
                <a:spcPts val="0"/>
              </a:spcAft>
              <a:buClr>
                <a:srgbClr val="B32317"/>
              </a:buClr>
              <a:buSzTx/>
              <a:buFont typeface="Arial"/>
              <a:buNone/>
              <a:tabLst/>
              <a:defRPr/>
            </a:pPr>
            <a:r>
              <a:rPr lang="en-CA" sz="1800" b="1" dirty="0">
                <a:solidFill>
                  <a:schemeClr val="bg2"/>
                </a:solidFill>
                <a:latin typeface="Arial" panose="020B0604020202020204" pitchFamily="34" charset="0"/>
                <a:ea typeface="+mn-ea"/>
                <a:cs typeface="Arial" panose="020B0604020202020204" pitchFamily="34" charset="0"/>
              </a:rPr>
              <a:t>j</a:t>
            </a:r>
            <a:endParaRPr kumimoji="0" lang="en-CA" b="1" i="0"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endParaRPr>
          </a:p>
          <a:p>
            <a:pPr marL="0" marR="0" lvl="0" indent="0" algn="ctr" defTabSz="457200" rtl="0" eaLnBrk="1" fontAlgn="auto" latinLnBrk="0" hangingPunct="1">
              <a:lnSpc>
                <a:spcPct val="100000"/>
              </a:lnSpc>
              <a:spcBef>
                <a:spcPct val="20000"/>
              </a:spcBef>
              <a:spcAft>
                <a:spcPts val="0"/>
              </a:spcAft>
              <a:buClr>
                <a:srgbClr val="B32317"/>
              </a:buClr>
              <a:buSzTx/>
              <a:buFont typeface="Arial"/>
              <a:buNone/>
              <a:tabLst/>
              <a:defRPr/>
            </a:pP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Individuals who require AAC, caregivers and experts have expressed concern that there are many barriers to access it </a:t>
            </a:r>
            <a:r>
              <a:rPr lang="en-US" sz="2000" dirty="0">
                <a:solidFill>
                  <a:schemeClr val="bg2">
                    <a:lumMod val="50000"/>
                  </a:schemeClr>
                </a:solidFill>
                <a:latin typeface="Arial" panose="020B0604020202020204" pitchFamily="34" charset="0"/>
                <a:ea typeface="+mn-ea"/>
                <a:cs typeface="Arial" panose="020B0604020202020204" pitchFamily="34" charset="0"/>
              </a:rPr>
              <a:t>[</a:t>
            </a:r>
            <a:r>
              <a:rPr kumimoji="0" lang="en-US" sz="2000" b="0" i="0" u="none" strike="noStrike" kern="1200" cap="none" spc="0" normalizeH="0" baseline="0" noProof="0" dirty="0">
                <a:ln>
                  <a:noFill/>
                </a:ln>
                <a:solidFill>
                  <a:schemeClr val="bg2">
                    <a:lumMod val="50000"/>
                  </a:schemeClr>
                </a:solidFill>
                <a:effectLst/>
                <a:uLnTx/>
                <a:uFillTx/>
                <a:latin typeface="Arial" panose="020B0604020202020204" pitchFamily="34" charset="0"/>
                <a:ea typeface="+mn-ea"/>
                <a:cs typeface="Arial" panose="020B0604020202020204" pitchFamily="34" charset="0"/>
              </a:rPr>
              <a:t>3,4,5]</a:t>
            </a:r>
          </a:p>
          <a:p>
            <a:pPr marL="0" indent="0">
              <a:buNone/>
            </a:pPr>
            <a:endParaRPr lang="en-CA" sz="1800" dirty="0"/>
          </a:p>
        </p:txBody>
      </p:sp>
    </p:spTree>
    <p:extLst>
      <p:ext uri="{BB962C8B-B14F-4D97-AF65-F5344CB8AC3E}">
        <p14:creationId xmlns:p14="http://schemas.microsoft.com/office/powerpoint/2010/main" val="1981592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D38A73-7D3F-CF6E-465C-A505352CE34E}"/>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67FFD64F-F62C-F3E9-3579-3A1148448A69}"/>
              </a:ext>
            </a:extLst>
          </p:cNvPr>
          <p:cNvSpPr>
            <a:spLocks noGrp="1"/>
          </p:cNvSpPr>
          <p:nvPr>
            <p:ph type="title"/>
          </p:nvPr>
        </p:nvSpPr>
        <p:spPr>
          <a:xfrm>
            <a:off x="647400" y="705274"/>
            <a:ext cx="10897200" cy="627189"/>
          </a:xfrm>
        </p:spPr>
        <p:txBody>
          <a:bodyPr/>
          <a:lstStyle/>
          <a:p>
            <a:r>
              <a:rPr lang="en-US" sz="2800" dirty="0">
                <a:solidFill>
                  <a:srgbClr val="B90E31"/>
                </a:solidFill>
                <a:latin typeface="Open Sans Semibold"/>
                <a:ea typeface="Open Sans Semibold"/>
                <a:cs typeface="Open Sans Semibold"/>
              </a:rPr>
              <a:t>Objective &amp; Research Questions</a:t>
            </a:r>
          </a:p>
        </p:txBody>
      </p:sp>
      <p:sp>
        <p:nvSpPr>
          <p:cNvPr id="9" name="Content Placeholder 2">
            <a:extLst>
              <a:ext uri="{FF2B5EF4-FFF2-40B4-BE49-F238E27FC236}">
                <a16:creationId xmlns:a16="http://schemas.microsoft.com/office/drawing/2014/main" id="{18F988CD-E913-1988-277F-322291B9E92D}"/>
              </a:ext>
            </a:extLst>
          </p:cNvPr>
          <p:cNvSpPr>
            <a:spLocks noGrp="1"/>
          </p:cNvSpPr>
          <p:nvPr>
            <p:ph sz="half" idx="1"/>
          </p:nvPr>
        </p:nvSpPr>
        <p:spPr>
          <a:xfrm>
            <a:off x="1100385" y="1600348"/>
            <a:ext cx="9991230" cy="1572627"/>
          </a:xfr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noAutofit/>
          </a:bodyPr>
          <a:lstStyle/>
          <a:p>
            <a:pPr marL="0" indent="0" algn="ctr">
              <a:buNone/>
            </a:pPr>
            <a:r>
              <a:rPr lang="en-US" sz="3000" dirty="0">
                <a:latin typeface="Arial" panose="020B0604020202020204" pitchFamily="34" charset="0"/>
                <a:ea typeface="Open Sans"/>
                <a:cs typeface="Arial" panose="020B0604020202020204" pitchFamily="34" charset="0"/>
              </a:rPr>
              <a:t>Determine if there are barriers present for individuals in obtaining access to AAC systems in Canada.</a:t>
            </a:r>
            <a:endParaRPr lang="en-US" sz="3000" dirty="0">
              <a:latin typeface="Arial" panose="020B0604020202020204" pitchFamily="34" charset="0"/>
              <a:cs typeface="Arial" panose="020B0604020202020204" pitchFamily="34" charset="0"/>
            </a:endParaRPr>
          </a:p>
        </p:txBody>
      </p:sp>
      <p:sp>
        <p:nvSpPr>
          <p:cNvPr id="18" name="TextBox 17" descr="The first research question ">
            <a:extLst>
              <a:ext uri="{FF2B5EF4-FFF2-40B4-BE49-F238E27FC236}">
                <a16:creationId xmlns:a16="http://schemas.microsoft.com/office/drawing/2014/main" id="{CD7D6A95-FF7A-DD7D-348E-89F792F5E5EE}"/>
              </a:ext>
              <a:ext uri="{C183D7F6-B498-43B3-948B-1728B52AA6E4}">
                <adec:decorative xmlns:adec="http://schemas.microsoft.com/office/drawing/2017/decorative" val="0"/>
              </a:ext>
            </a:extLst>
          </p:cNvPr>
          <p:cNvSpPr txBox="1"/>
          <p:nvPr/>
        </p:nvSpPr>
        <p:spPr>
          <a:xfrm>
            <a:off x="952349" y="3685026"/>
            <a:ext cx="533512" cy="523220"/>
          </a:xfrm>
          <a:prstGeom prst="rect">
            <a:avLst/>
          </a:prstGeom>
          <a:solidFill>
            <a:schemeClr val="bg2"/>
          </a:solidFill>
          <a:ln>
            <a:solidFill>
              <a:schemeClr val="bg2"/>
            </a:solid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solidFill>
                  <a:schemeClr val="accent1">
                    <a:lumMod val="90000"/>
                    <a:lumOff val="10000"/>
                  </a:schemeClr>
                </a:solidFill>
                <a:latin typeface="Arial" panose="020B0604020202020204" pitchFamily="34" charset="0"/>
                <a:cs typeface="Arial" panose="020B0604020202020204" pitchFamily="34" charset="0"/>
              </a:rPr>
              <a:t>1. </a:t>
            </a:r>
            <a:endParaRPr lang="en-US" sz="200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80B55C74-D909-7DB0-D1EE-8AA595667840}"/>
              </a:ext>
            </a:extLst>
          </p:cNvPr>
          <p:cNvSpPr txBox="1"/>
          <p:nvPr/>
        </p:nvSpPr>
        <p:spPr>
          <a:xfrm>
            <a:off x="1485864" y="3668657"/>
            <a:ext cx="9753787" cy="954107"/>
          </a:xfrm>
          <a:prstGeom prst="rect">
            <a:avLst/>
          </a:prstGeom>
          <a:solidFill>
            <a:schemeClr val="bg2"/>
          </a:solidFill>
          <a:ln>
            <a:solidFill>
              <a:schemeClr val="bg2"/>
            </a:solid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latin typeface="Arial" panose="020B0604020202020204" pitchFamily="34" charset="0"/>
                <a:cs typeface="Arial" panose="020B0604020202020204" pitchFamily="34" charset="0"/>
              </a:rPr>
              <a:t>What are the barriers to gaining access to augmentative and alternative communication (AAC) technology in Canada?</a:t>
            </a:r>
            <a:endParaRPr lang="en-US" sz="2000" dirty="0">
              <a:latin typeface="Arial" panose="020B0604020202020204" pitchFamily="34" charset="0"/>
              <a:cs typeface="Arial" panose="020B0604020202020204" pitchFamily="34" charset="0"/>
            </a:endParaRPr>
          </a:p>
        </p:txBody>
      </p:sp>
      <p:sp>
        <p:nvSpPr>
          <p:cNvPr id="19" name="TextBox 18" descr="The second research question ">
            <a:extLst>
              <a:ext uri="{FF2B5EF4-FFF2-40B4-BE49-F238E27FC236}">
                <a16:creationId xmlns:a16="http://schemas.microsoft.com/office/drawing/2014/main" id="{E981BA2A-F007-9BC9-D6BC-1C3FDAA0F9C0}"/>
              </a:ext>
              <a:ext uri="{C183D7F6-B498-43B3-948B-1728B52AA6E4}">
                <adec:decorative xmlns:adec="http://schemas.microsoft.com/office/drawing/2017/decorative" val="0"/>
              </a:ext>
            </a:extLst>
          </p:cNvPr>
          <p:cNvSpPr txBox="1"/>
          <p:nvPr/>
        </p:nvSpPr>
        <p:spPr>
          <a:xfrm>
            <a:off x="952350" y="4842033"/>
            <a:ext cx="533512" cy="523220"/>
          </a:xfrm>
          <a:prstGeom prst="rect">
            <a:avLst/>
          </a:prstGeom>
          <a:solidFill>
            <a:schemeClr val="bg2"/>
          </a:solidFill>
          <a:ln>
            <a:solidFill>
              <a:schemeClr val="bg2"/>
            </a:solid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solidFill>
                  <a:schemeClr val="accent1">
                    <a:lumMod val="90000"/>
                    <a:lumOff val="10000"/>
                  </a:schemeClr>
                </a:solidFill>
                <a:latin typeface="Arial" panose="020B0604020202020204" pitchFamily="34" charset="0"/>
                <a:cs typeface="Arial" panose="020B0604020202020204" pitchFamily="34" charset="0"/>
              </a:rPr>
              <a:t>2. </a:t>
            </a:r>
            <a:endParaRPr lang="en-US" sz="2000"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11CBD629-904A-FE48-64C8-ED82C54256ED}"/>
              </a:ext>
            </a:extLst>
          </p:cNvPr>
          <p:cNvSpPr txBox="1"/>
          <p:nvPr/>
        </p:nvSpPr>
        <p:spPr>
          <a:xfrm>
            <a:off x="1485864" y="4850148"/>
            <a:ext cx="9753788" cy="954107"/>
          </a:xfrm>
          <a:prstGeom prst="rect">
            <a:avLst/>
          </a:prstGeom>
          <a:solidFill>
            <a:schemeClr val="bg2"/>
          </a:solidFill>
          <a:ln>
            <a:solidFill>
              <a:schemeClr val="bg2"/>
            </a:solid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latin typeface="Arial" panose="020B0604020202020204" pitchFamily="34" charset="0"/>
                <a:cs typeface="Arial" panose="020B0604020202020204" pitchFamily="34" charset="0"/>
              </a:rPr>
              <a:t>Is there literature on barriers preventing access to obtaining communication systems that is specific to Canada? </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157788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E1036-3E4C-43AB-AFCE-27C964C5ECF9}"/>
              </a:ext>
            </a:extLst>
          </p:cNvPr>
          <p:cNvSpPr>
            <a:spLocks noGrp="1"/>
          </p:cNvSpPr>
          <p:nvPr>
            <p:ph type="title"/>
          </p:nvPr>
        </p:nvSpPr>
        <p:spPr>
          <a:xfrm>
            <a:off x="224199" y="443037"/>
            <a:ext cx="10897200" cy="627189"/>
          </a:xfrm>
        </p:spPr>
        <p:txBody>
          <a:bodyPr/>
          <a:lstStyle/>
          <a:p>
            <a:r>
              <a:rPr lang="en-US" sz="2800" dirty="0"/>
              <a:t>Significance</a:t>
            </a:r>
            <a:endParaRPr lang="en-CA" dirty="0"/>
          </a:p>
        </p:txBody>
      </p:sp>
      <p:sp>
        <p:nvSpPr>
          <p:cNvPr id="3" name="Content Placeholder 2">
            <a:extLst>
              <a:ext uri="{FF2B5EF4-FFF2-40B4-BE49-F238E27FC236}">
                <a16:creationId xmlns:a16="http://schemas.microsoft.com/office/drawing/2014/main" id="{F7DE1503-57C8-738A-FD80-5A97D5A83E73}"/>
              </a:ext>
            </a:extLst>
          </p:cNvPr>
          <p:cNvSpPr>
            <a:spLocks noGrp="1"/>
          </p:cNvSpPr>
          <p:nvPr>
            <p:ph sz="half" idx="1"/>
          </p:nvPr>
        </p:nvSpPr>
        <p:spPr>
          <a:xfrm>
            <a:off x="272015" y="1070226"/>
            <a:ext cx="11706031" cy="5183839"/>
          </a:xfrm>
        </p:spPr>
        <p:txBody>
          <a:bodyPr/>
          <a:lstStyle/>
          <a:p>
            <a:r>
              <a:rPr lang="en-US" dirty="0"/>
              <a:t>The Canadian Survey on Disability (CSD) removed communication/speech disabilities from its list of disabilities in 2007 </a:t>
            </a:r>
          </a:p>
          <a:p>
            <a:pPr lvl="1"/>
            <a:r>
              <a:rPr lang="en-US" dirty="0"/>
              <a:t>The CSD is the official source of data on persons with disabilities in Canada [6], meaning the most recent (and only) information available regarding people with communication disabilities in Canada and any barriers they may face was collected in 2006</a:t>
            </a:r>
          </a:p>
          <a:p>
            <a:r>
              <a:rPr lang="en-US" dirty="0"/>
              <a:t>Accessible Canada Act (ACA) – meeting its criteria by 2040 [7] </a:t>
            </a:r>
          </a:p>
          <a:p>
            <a:pPr lvl="1"/>
            <a:r>
              <a:rPr lang="en-US" dirty="0"/>
              <a:t>To attain the goal of identifying barriers experienced by Canadians with disabilities, Statistics Canada developed a new survey, however its participants were identified through their participation in 2017 CSD national survey [8].</a:t>
            </a:r>
          </a:p>
          <a:p>
            <a:pPr lvl="1"/>
            <a:r>
              <a:rPr lang="en-US" dirty="0"/>
              <a:t>Canada cannot meet its barrier prevention objectives while using data neglecting an entire population by virtue of not being identified.</a:t>
            </a:r>
          </a:p>
        </p:txBody>
      </p:sp>
      <p:sp>
        <p:nvSpPr>
          <p:cNvPr id="4" name="Content Placeholder 2">
            <a:extLst>
              <a:ext uri="{FF2B5EF4-FFF2-40B4-BE49-F238E27FC236}">
                <a16:creationId xmlns:a16="http://schemas.microsoft.com/office/drawing/2014/main" id="{A72D0805-15EF-B1DB-7AC5-BAC4EE6098A7}"/>
              </a:ext>
            </a:extLst>
          </p:cNvPr>
          <p:cNvSpPr txBox="1">
            <a:spLocks/>
          </p:cNvSpPr>
          <p:nvPr/>
        </p:nvSpPr>
        <p:spPr>
          <a:xfrm>
            <a:off x="1575786" y="5099060"/>
            <a:ext cx="9098488" cy="1504530"/>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noAutofit/>
          </a:bodyPr>
          <a:lstStyle>
            <a:lvl1pPr marL="228600" indent="-228600" algn="l" defTabSz="914400"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mn-lt"/>
                <a:ea typeface="+mn-ea"/>
                <a:cs typeface="+mn-cs"/>
              </a:defRPr>
            </a:lvl1pPr>
            <a:lvl2pPr marL="457200" indent="-228600" algn="l" defTabSz="914400"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mn-lt"/>
                <a:ea typeface="+mn-ea"/>
                <a:cs typeface="+mn-cs"/>
              </a:defRPr>
            </a:lvl2pPr>
            <a:lvl3pPr marL="685800" indent="-228600" algn="l" defTabSz="914400" rtl="0" eaLnBrk="1" latinLnBrk="0" hangingPunct="1">
              <a:lnSpc>
                <a:spcPct val="150000"/>
              </a:lnSpc>
              <a:spcBef>
                <a:spcPts val="0"/>
              </a:spcBef>
              <a:spcAft>
                <a:spcPts val="1200"/>
              </a:spcAft>
              <a:buFont typeface="System Font Regular"/>
              <a:buChar char="⁃"/>
              <a:tabLst/>
              <a:defRPr sz="1600" kern="1200">
                <a:solidFill>
                  <a:schemeClr val="tx1"/>
                </a:solidFill>
                <a:latin typeface="+mn-lt"/>
                <a:ea typeface="+mn-ea"/>
                <a:cs typeface="+mn-cs"/>
              </a:defRPr>
            </a:lvl3pPr>
            <a:lvl4pPr marL="914400" indent="-228600" algn="l" defTabSz="914400" rtl="0" eaLnBrk="1" latinLnBrk="0" hangingPunct="1">
              <a:lnSpc>
                <a:spcPct val="150000"/>
              </a:lnSpc>
              <a:spcBef>
                <a:spcPts val="0"/>
              </a:spcBef>
              <a:spcAft>
                <a:spcPts val="1200"/>
              </a:spcAft>
              <a:buFont typeface="Arial" panose="020B0604020202020204" pitchFamily="34" charset="0"/>
              <a:buChar char="•"/>
              <a:tabLst/>
              <a:defRPr sz="1400" kern="1200">
                <a:solidFill>
                  <a:schemeClr val="tx1"/>
                </a:solidFill>
                <a:latin typeface="+mn-lt"/>
                <a:ea typeface="+mn-ea"/>
                <a:cs typeface="+mn-cs"/>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kern="1200">
                <a:solidFill>
                  <a:schemeClr val="tx1"/>
                </a:solidFill>
                <a:latin typeface="+mn-lt"/>
                <a:ea typeface="+mn-ea"/>
                <a:cs typeface="+mn-cs"/>
              </a:defRPr>
            </a:lvl5pPr>
            <a:lvl6pPr marL="1371600" indent="-228600" algn="l" defTabSz="914400" rtl="0" eaLnBrk="1" latinLnBrk="0" hangingPunct="1">
              <a:lnSpc>
                <a:spcPct val="150000"/>
              </a:lnSpc>
              <a:spcBef>
                <a:spcPts val="0"/>
              </a:spcBef>
              <a:spcAft>
                <a:spcPts val="1200"/>
              </a:spcAft>
              <a:buFont typeface="Arial" panose="020B0604020202020204" pitchFamily="34" charset="0"/>
              <a:buChar char="•"/>
              <a:tabLst/>
              <a:defRPr sz="1300" kern="1200">
                <a:solidFill>
                  <a:schemeClr val="tx1"/>
                </a:solidFill>
                <a:latin typeface="+mn-lt"/>
                <a:ea typeface="+mn-ea"/>
                <a:cs typeface="+mn-cs"/>
              </a:defRPr>
            </a:lvl6pPr>
            <a:lvl7pPr marL="1828800" indent="-228600" algn="l" defTabSz="914400" rtl="0" eaLnBrk="1" latinLnBrk="0" hangingPunct="1">
              <a:lnSpc>
                <a:spcPct val="150000"/>
              </a:lnSpc>
              <a:spcBef>
                <a:spcPts val="0"/>
              </a:spcBef>
              <a:spcAft>
                <a:spcPts val="1200"/>
              </a:spcAft>
              <a:buFont typeface="Arial" panose="020B0604020202020204" pitchFamily="34" charset="0"/>
              <a:buChar char="•"/>
              <a:defRPr sz="1300" kern="1200">
                <a:solidFill>
                  <a:schemeClr val="tx1"/>
                </a:solidFill>
                <a:latin typeface="+mn-lt"/>
                <a:ea typeface="+mn-ea"/>
                <a:cs typeface="+mn-cs"/>
              </a:defRPr>
            </a:lvl7pPr>
            <a:lvl8pPr marL="2057400" indent="-228600" algn="l" defTabSz="914400" rtl="0" eaLnBrk="1" latinLnBrk="0" hangingPunct="1">
              <a:lnSpc>
                <a:spcPct val="150000"/>
              </a:lnSpc>
              <a:spcBef>
                <a:spcPts val="0"/>
              </a:spcBef>
              <a:spcAft>
                <a:spcPts val="1200"/>
              </a:spcAft>
              <a:buFont typeface="Arial" panose="020B0604020202020204" pitchFamily="34" charset="0"/>
              <a:buChar char="•"/>
              <a:defRPr sz="1300" kern="1200">
                <a:solidFill>
                  <a:schemeClr val="tx1"/>
                </a:solidFill>
                <a:latin typeface="+mn-lt"/>
                <a:ea typeface="+mn-ea"/>
                <a:cs typeface="+mn-cs"/>
              </a:defRPr>
            </a:lvl8pPr>
            <a:lvl9pPr marL="2057400" indent="-228600" algn="l" defTabSz="914400" rtl="0" eaLnBrk="1" latinLnBrk="0" hangingPunct="1">
              <a:lnSpc>
                <a:spcPct val="150000"/>
              </a:lnSpc>
              <a:spcBef>
                <a:spcPts val="0"/>
              </a:spcBef>
              <a:spcAft>
                <a:spcPts val="1200"/>
              </a:spcAft>
              <a:buFont typeface="Arial" panose="020B0604020202020204" pitchFamily="34" charset="0"/>
              <a:buChar char="•"/>
              <a:defRPr sz="1300" kern="1200">
                <a:solidFill>
                  <a:schemeClr val="dk1"/>
                </a:solidFill>
                <a:latin typeface="+mn-lt"/>
                <a:ea typeface="+mn-ea"/>
                <a:cs typeface="+mn-cs"/>
              </a:defRPr>
            </a:lvl9pPr>
          </a:lstStyle>
          <a:p>
            <a:pPr marL="0" indent="0" algn="ctr">
              <a:buNone/>
            </a:pPr>
            <a:r>
              <a:rPr lang="en-US" sz="2000" dirty="0">
                <a:latin typeface="OpN"/>
              </a:rPr>
              <a:t>O</a:t>
            </a:r>
            <a:r>
              <a:rPr lang="en-US" sz="2000" dirty="0">
                <a:effectLst/>
                <a:latin typeface="OpN"/>
              </a:rPr>
              <a:t>nce the barriers specific to people in Canada with communication disabilities are determined, focused solutions can be created ensuring a more accessible Canada, increasing the likelihood of meeting the ACAs 2040 goal. </a:t>
            </a:r>
          </a:p>
        </p:txBody>
      </p:sp>
    </p:spTree>
    <p:extLst>
      <p:ext uri="{BB962C8B-B14F-4D97-AF65-F5344CB8AC3E}">
        <p14:creationId xmlns:p14="http://schemas.microsoft.com/office/powerpoint/2010/main" val="30903020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53BF4-FC50-5A37-FF88-374584FC66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F72159-3D4C-0250-61C1-167F2C056B78}"/>
              </a:ext>
            </a:extLst>
          </p:cNvPr>
          <p:cNvSpPr>
            <a:spLocks noGrp="1"/>
          </p:cNvSpPr>
          <p:nvPr>
            <p:ph type="ctrTitle"/>
          </p:nvPr>
        </p:nvSpPr>
        <p:spPr/>
        <p:txBody>
          <a:bodyPr/>
          <a:lstStyle/>
          <a:p>
            <a:r>
              <a:rPr lang="en-US" dirty="0"/>
              <a:t>Methods</a:t>
            </a:r>
          </a:p>
        </p:txBody>
      </p:sp>
      <p:sp>
        <p:nvSpPr>
          <p:cNvPr id="3" name="Subtitle 2">
            <a:extLst>
              <a:ext uri="{FF2B5EF4-FFF2-40B4-BE49-F238E27FC236}">
                <a16:creationId xmlns:a16="http://schemas.microsoft.com/office/drawing/2014/main" id="{445F9AF9-6A6C-C174-6971-A24689B6E1E1}"/>
              </a:ext>
            </a:extLst>
          </p:cNvPr>
          <p:cNvSpPr>
            <a:spLocks noGrp="1"/>
          </p:cNvSpPr>
          <p:nvPr>
            <p:ph type="subTitle" idx="1"/>
          </p:nvPr>
        </p:nvSpPr>
        <p:spPr/>
        <p:txBody>
          <a:bodyPr/>
          <a:lstStyle/>
          <a:p>
            <a:r>
              <a:rPr lang="en-US" dirty="0"/>
              <a:t>Search Strategy, Inclusion &amp; Exclusion Criteria, Analysis </a:t>
            </a:r>
          </a:p>
        </p:txBody>
      </p:sp>
    </p:spTree>
    <p:extLst>
      <p:ext uri="{BB962C8B-B14F-4D97-AF65-F5344CB8AC3E}">
        <p14:creationId xmlns:p14="http://schemas.microsoft.com/office/powerpoint/2010/main" val="19891404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355A3D2-FC6F-1BCA-FD20-E941E24BB0C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98338" y="1836924"/>
            <a:ext cx="12147447" cy="3511728"/>
          </a:xfrm>
          <a:prstGeom prst="rect">
            <a:avLst/>
          </a:prstGeom>
        </p:spPr>
      </p:pic>
      <p:pic>
        <p:nvPicPr>
          <p:cNvPr id="20" name="Picture 19">
            <a:extLst>
              <a:ext uri="{FF2B5EF4-FFF2-40B4-BE49-F238E27FC236}">
                <a16:creationId xmlns:a16="http://schemas.microsoft.com/office/drawing/2014/main" id="{549A99A0-47F0-D2A3-1099-936B177E9596}"/>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773478" y="1767593"/>
            <a:ext cx="3132383" cy="1569100"/>
          </a:xfrm>
          <a:prstGeom prst="rect">
            <a:avLst/>
          </a:prstGeom>
        </p:spPr>
      </p:pic>
      <p:pic>
        <p:nvPicPr>
          <p:cNvPr id="19" name="Picture 18">
            <a:extLst>
              <a:ext uri="{FF2B5EF4-FFF2-40B4-BE49-F238E27FC236}">
                <a16:creationId xmlns:a16="http://schemas.microsoft.com/office/drawing/2014/main" id="{0E415BC2-10B5-90B7-DD31-EDF15DC2736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188911" y="3171831"/>
            <a:ext cx="2873528" cy="1439432"/>
          </a:xfrm>
          <a:prstGeom prst="rect">
            <a:avLst/>
          </a:prstGeom>
        </p:spPr>
      </p:pic>
      <p:pic>
        <p:nvPicPr>
          <p:cNvPr id="18" name="Picture 17">
            <a:extLst>
              <a:ext uri="{FF2B5EF4-FFF2-40B4-BE49-F238E27FC236}">
                <a16:creationId xmlns:a16="http://schemas.microsoft.com/office/drawing/2014/main" id="{74257E25-3697-529C-AA1C-D3E46EBE82A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668357" y="1769201"/>
            <a:ext cx="2873528" cy="1569100"/>
          </a:xfrm>
          <a:prstGeom prst="rect">
            <a:avLst/>
          </a:prstGeom>
        </p:spPr>
      </p:pic>
      <p:sp>
        <p:nvSpPr>
          <p:cNvPr id="8" name="Title 1">
            <a:extLst>
              <a:ext uri="{FF2B5EF4-FFF2-40B4-BE49-F238E27FC236}">
                <a16:creationId xmlns:a16="http://schemas.microsoft.com/office/drawing/2014/main" id="{EBEF57B4-D53D-D54D-8291-7CF3379FB148}"/>
              </a:ext>
            </a:extLst>
          </p:cNvPr>
          <p:cNvSpPr>
            <a:spLocks noGrp="1"/>
          </p:cNvSpPr>
          <p:nvPr>
            <p:ph type="title"/>
          </p:nvPr>
        </p:nvSpPr>
        <p:spPr>
          <a:xfrm>
            <a:off x="498338" y="633821"/>
            <a:ext cx="10897200" cy="627189"/>
          </a:xfrm>
        </p:spPr>
        <p:txBody>
          <a:bodyPr/>
          <a:lstStyle/>
          <a:p>
            <a:r>
              <a:rPr lang="en-US" sz="2800" dirty="0">
                <a:solidFill>
                  <a:srgbClr val="C00000"/>
                </a:solidFill>
                <a:latin typeface="Open Sans Semibold"/>
                <a:ea typeface="Open Sans Semibold"/>
                <a:cs typeface="Open Sans Semibold"/>
              </a:rPr>
              <a:t>Scoping Review Overview</a:t>
            </a:r>
          </a:p>
        </p:txBody>
      </p:sp>
      <p:pic>
        <p:nvPicPr>
          <p:cNvPr id="4" name="Graphic 3">
            <a:extLst>
              <a:ext uri="{FF2B5EF4-FFF2-40B4-BE49-F238E27FC236}">
                <a16:creationId xmlns:a16="http://schemas.microsoft.com/office/drawing/2014/main" id="{E3D9CD9E-C6AD-5588-B344-1561A468D0FE}"/>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47041" y="1952897"/>
            <a:ext cx="1219200" cy="1219200"/>
          </a:xfrm>
          <a:prstGeom prst="rect">
            <a:avLst/>
          </a:prstGeom>
        </p:spPr>
      </p:pic>
      <p:pic>
        <p:nvPicPr>
          <p:cNvPr id="5" name="Graphic 4">
            <a:extLst>
              <a:ext uri="{FF2B5EF4-FFF2-40B4-BE49-F238E27FC236}">
                <a16:creationId xmlns:a16="http://schemas.microsoft.com/office/drawing/2014/main" id="{DFB8D07E-4882-966A-1C10-510087D7090A}"/>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937799" y="4197175"/>
            <a:ext cx="1219200" cy="1219200"/>
          </a:xfrm>
          <a:prstGeom prst="rect">
            <a:avLst/>
          </a:prstGeom>
        </p:spPr>
      </p:pic>
      <p:pic>
        <p:nvPicPr>
          <p:cNvPr id="6" name="Graphic 5">
            <a:extLst>
              <a:ext uri="{FF2B5EF4-FFF2-40B4-BE49-F238E27FC236}">
                <a16:creationId xmlns:a16="http://schemas.microsoft.com/office/drawing/2014/main" id="{D26E8807-065F-5583-F94A-D8DAA873E83A}"/>
              </a:ext>
              <a:ext uri="{C183D7F6-B498-43B3-948B-1728B52AA6E4}">
                <adec:decorative xmlns:adec="http://schemas.microsoft.com/office/drawing/2017/decorative" val="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934999" y="1952631"/>
            <a:ext cx="1219200" cy="1219200"/>
          </a:xfrm>
          <a:prstGeom prst="rect">
            <a:avLst/>
          </a:prstGeom>
        </p:spPr>
      </p:pic>
      <p:pic>
        <p:nvPicPr>
          <p:cNvPr id="7" name="Graphic 6">
            <a:extLst>
              <a:ext uri="{FF2B5EF4-FFF2-40B4-BE49-F238E27FC236}">
                <a16:creationId xmlns:a16="http://schemas.microsoft.com/office/drawing/2014/main" id="{AEE8CFCE-BA1F-DEC6-96BD-380679F43148}"/>
              </a:ext>
              <a:ext uri="{C183D7F6-B498-43B3-948B-1728B52AA6E4}">
                <adec:decorative xmlns:adec="http://schemas.microsoft.com/office/drawing/2017/decorative" val="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966065" y="4197175"/>
            <a:ext cx="1219200" cy="1219200"/>
          </a:xfrm>
          <a:prstGeom prst="rect">
            <a:avLst/>
          </a:prstGeom>
        </p:spPr>
      </p:pic>
      <p:pic>
        <p:nvPicPr>
          <p:cNvPr id="17" name="Picture 16">
            <a:extLst>
              <a:ext uri="{FF2B5EF4-FFF2-40B4-BE49-F238E27FC236}">
                <a16:creationId xmlns:a16="http://schemas.microsoft.com/office/drawing/2014/main" id="{5762A56C-55CD-5C51-B81F-E52B44F1DB77}"/>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16702" y="3392063"/>
            <a:ext cx="2232748" cy="1219200"/>
          </a:xfrm>
          <a:prstGeom prst="rect">
            <a:avLst/>
          </a:prstGeom>
        </p:spPr>
      </p:pic>
      <p:pic>
        <p:nvPicPr>
          <p:cNvPr id="10" name="Graphic 9" descr="First databases were searched. Second the literature from the databases was reviewed. Third, the relevance of the  literature was confirmed. Forth and finally, the included literature was analyzed.">
            <a:extLst>
              <a:ext uri="{FF2B5EF4-FFF2-40B4-BE49-F238E27FC236}">
                <a16:creationId xmlns:a16="http://schemas.microsoft.com/office/drawing/2014/main" id="{78F279A7-3933-6F83-5673-784ED19207E2}"/>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15545" y="3110108"/>
            <a:ext cx="1659133" cy="1659133"/>
          </a:xfrm>
          <a:prstGeom prst="rect">
            <a:avLst/>
          </a:prstGeom>
        </p:spPr>
      </p:pic>
      <p:pic>
        <p:nvPicPr>
          <p:cNvPr id="12" name="Graphic 11">
            <a:extLst>
              <a:ext uri="{FF2B5EF4-FFF2-40B4-BE49-F238E27FC236}">
                <a16:creationId xmlns:a16="http://schemas.microsoft.com/office/drawing/2014/main" id="{64A9144C-4365-BA8A-A1CC-1685D9171080}"/>
              </a:ext>
              <a:ext uri="{C183D7F6-B498-43B3-948B-1728B52AA6E4}">
                <adec:decorative xmlns:adec="http://schemas.microsoft.com/office/drawing/2017/decorative" val="1"/>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3735198" y="1782742"/>
            <a:ext cx="1659133" cy="1659133"/>
          </a:xfrm>
          <a:prstGeom prst="rect">
            <a:avLst/>
          </a:prstGeom>
        </p:spPr>
      </p:pic>
      <p:pic>
        <p:nvPicPr>
          <p:cNvPr id="14" name="Graphic 13">
            <a:extLst>
              <a:ext uri="{FF2B5EF4-FFF2-40B4-BE49-F238E27FC236}">
                <a16:creationId xmlns:a16="http://schemas.microsoft.com/office/drawing/2014/main" id="{09C0508F-5511-1842-5A30-5BD2A50AAC10}"/>
              </a:ext>
              <a:ext uri="{C183D7F6-B498-43B3-948B-1728B52AA6E4}">
                <adec:decorative xmlns:adec="http://schemas.microsoft.com/office/drawing/2017/decorative" val="1"/>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6884125" y="3070220"/>
            <a:ext cx="1659133" cy="1659133"/>
          </a:xfrm>
          <a:prstGeom prst="rect">
            <a:avLst/>
          </a:prstGeom>
        </p:spPr>
      </p:pic>
      <p:pic>
        <p:nvPicPr>
          <p:cNvPr id="16" name="Graphic 15">
            <a:extLst>
              <a:ext uri="{FF2B5EF4-FFF2-40B4-BE49-F238E27FC236}">
                <a16:creationId xmlns:a16="http://schemas.microsoft.com/office/drawing/2014/main" id="{B6EB0E30-678C-98B6-677D-73BFD46C1DF7}"/>
              </a:ext>
              <a:ext uri="{C183D7F6-B498-43B3-948B-1728B52AA6E4}">
                <adec:decorative xmlns:adec="http://schemas.microsoft.com/office/drawing/2017/decorative" val="1"/>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9694867" y="1836924"/>
            <a:ext cx="1569100" cy="1569100"/>
          </a:xfrm>
          <a:prstGeom prst="rect">
            <a:avLst/>
          </a:prstGeom>
        </p:spPr>
      </p:pic>
    </p:spTree>
    <p:extLst>
      <p:ext uri="{BB962C8B-B14F-4D97-AF65-F5344CB8AC3E}">
        <p14:creationId xmlns:p14="http://schemas.microsoft.com/office/powerpoint/2010/main" val="23013340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6264C-3268-EA37-3859-281DCDF9F5FF}"/>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5427216D-CABB-FD8A-14FF-BEA93F7EE76C}"/>
              </a:ext>
            </a:extLst>
          </p:cNvPr>
          <p:cNvSpPr>
            <a:spLocks noGrp="1"/>
          </p:cNvSpPr>
          <p:nvPr>
            <p:ph type="title"/>
          </p:nvPr>
        </p:nvSpPr>
        <p:spPr>
          <a:xfrm>
            <a:off x="497985" y="705274"/>
            <a:ext cx="10897200" cy="627189"/>
          </a:xfrm>
        </p:spPr>
        <p:txBody>
          <a:bodyPr/>
          <a:lstStyle/>
          <a:p>
            <a:r>
              <a:rPr lang="en-US" sz="2800" dirty="0">
                <a:solidFill>
                  <a:srgbClr val="C00000"/>
                </a:solidFill>
                <a:latin typeface="Open Sans Semibold"/>
                <a:ea typeface="Open Sans Semibold"/>
                <a:cs typeface="Open Sans Semibold"/>
              </a:rPr>
              <a:t>Search Strategy</a:t>
            </a:r>
          </a:p>
        </p:txBody>
      </p:sp>
      <p:sp>
        <p:nvSpPr>
          <p:cNvPr id="5" name="Content Placeholder 4">
            <a:extLst>
              <a:ext uri="{FF2B5EF4-FFF2-40B4-BE49-F238E27FC236}">
                <a16:creationId xmlns:a16="http://schemas.microsoft.com/office/drawing/2014/main" id="{C4F32F0C-145F-37F6-AEA4-8FA8E5F5209F}"/>
              </a:ext>
            </a:extLst>
          </p:cNvPr>
          <p:cNvSpPr>
            <a:spLocks noGrp="1"/>
          </p:cNvSpPr>
          <p:nvPr>
            <p:ph sz="half" idx="1"/>
          </p:nvPr>
        </p:nvSpPr>
        <p:spPr>
          <a:xfrm>
            <a:off x="326534" y="1417122"/>
            <a:ext cx="8455515" cy="4735603"/>
          </a:xfrm>
        </p:spPr>
        <p:txBody>
          <a:bodyPr/>
          <a:lstStyle/>
          <a:p>
            <a:r>
              <a:rPr lang="en-US" sz="1800" b="1" dirty="0">
                <a:solidFill>
                  <a:schemeClr val="accent1"/>
                </a:solidFill>
              </a:rPr>
              <a:t>12 Databases</a:t>
            </a:r>
            <a:r>
              <a:rPr lang="en-US" sz="1800" dirty="0">
                <a:solidFill>
                  <a:schemeClr val="accent1"/>
                </a:solidFill>
              </a:rPr>
              <a:t>: </a:t>
            </a:r>
            <a:r>
              <a:rPr lang="en-US" sz="1800" dirty="0"/>
              <a:t>Academic Search Complete, ERIC, Education Source, Engineering Village, JSTOR, Medline, ProQuest, PubMed, PsycINFO, Scopus, The Lens and Web of Science</a:t>
            </a:r>
          </a:p>
          <a:p>
            <a:r>
              <a:rPr lang="en-US" sz="1800" b="1" dirty="0">
                <a:solidFill>
                  <a:schemeClr val="accent1"/>
                </a:solidFill>
              </a:rPr>
              <a:t>3 Search Term Categories</a:t>
            </a:r>
            <a:r>
              <a:rPr lang="en-US" sz="1800" dirty="0">
                <a:solidFill>
                  <a:schemeClr val="accent2"/>
                </a:solidFill>
              </a:rPr>
              <a:t>: </a:t>
            </a:r>
            <a:r>
              <a:rPr lang="en-US" sz="1800" dirty="0"/>
              <a:t> AAC technology, barrier, and Canada</a:t>
            </a:r>
          </a:p>
          <a:p>
            <a:pPr lvl="1"/>
            <a:r>
              <a:rPr lang="en-US" sz="1800" dirty="0"/>
              <a:t>AAC &amp; barrier = synonyms such as “communication device” or “obstacle(s)”</a:t>
            </a:r>
          </a:p>
          <a:p>
            <a:pPr lvl="1"/>
            <a:r>
              <a:rPr lang="en-US" sz="1800" dirty="0"/>
              <a:t>Canada  =  each province and territory as well as “Canadian”</a:t>
            </a:r>
          </a:p>
          <a:p>
            <a:r>
              <a:rPr lang="en-US" sz="1800" b="1" dirty="0">
                <a:solidFill>
                  <a:schemeClr val="accent1"/>
                </a:solidFill>
              </a:rPr>
              <a:t>Boolean Search Strategy</a:t>
            </a:r>
            <a:r>
              <a:rPr lang="en-US" sz="1800" b="1" dirty="0">
                <a:solidFill>
                  <a:schemeClr val="accent2"/>
                </a:solidFill>
              </a:rPr>
              <a:t>:  </a:t>
            </a:r>
            <a:r>
              <a:rPr lang="en-US" sz="1800" dirty="0"/>
              <a:t>Terms within each category were connected using “OR” while “AND” connected each category</a:t>
            </a:r>
          </a:p>
          <a:p>
            <a:endParaRPr lang="en-CA" dirty="0"/>
          </a:p>
        </p:txBody>
      </p:sp>
      <p:pic>
        <p:nvPicPr>
          <p:cNvPr id="6" name="Graphic 5" descr="Magnifying glass with solid fill">
            <a:extLst>
              <a:ext uri="{FF2B5EF4-FFF2-40B4-BE49-F238E27FC236}">
                <a16:creationId xmlns:a16="http://schemas.microsoft.com/office/drawing/2014/main" id="{9DD9EF33-D068-9F44-4730-6B69B31BFDE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943559" y="2053771"/>
            <a:ext cx="2750457" cy="2750457"/>
          </a:xfrm>
          <a:prstGeom prst="rect">
            <a:avLst/>
          </a:prstGeom>
        </p:spPr>
      </p:pic>
    </p:spTree>
    <p:extLst>
      <p:ext uri="{BB962C8B-B14F-4D97-AF65-F5344CB8AC3E}">
        <p14:creationId xmlns:p14="http://schemas.microsoft.com/office/powerpoint/2010/main" val="968764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6264C-3268-EA37-3859-281DCDF9F5FF}"/>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5427216D-CABB-FD8A-14FF-BEA93F7EE76C}"/>
              </a:ext>
            </a:extLst>
          </p:cNvPr>
          <p:cNvSpPr>
            <a:spLocks noGrp="1"/>
          </p:cNvSpPr>
          <p:nvPr>
            <p:ph type="title"/>
          </p:nvPr>
        </p:nvSpPr>
        <p:spPr>
          <a:xfrm>
            <a:off x="330641" y="523246"/>
            <a:ext cx="10897200" cy="627189"/>
          </a:xfrm>
        </p:spPr>
        <p:txBody>
          <a:bodyPr/>
          <a:lstStyle/>
          <a:p>
            <a:r>
              <a:rPr lang="en-US" sz="2800" dirty="0">
                <a:solidFill>
                  <a:srgbClr val="C00000"/>
                </a:solidFill>
                <a:latin typeface="Open Sans Semibold"/>
                <a:ea typeface="Open Sans Semibold"/>
                <a:cs typeface="Open Sans Semibold"/>
              </a:rPr>
              <a:t>Inclusion &amp; Exclusion Criteria</a:t>
            </a:r>
          </a:p>
        </p:txBody>
      </p:sp>
      <p:graphicFrame>
        <p:nvGraphicFramePr>
          <p:cNvPr id="9" name="Content Placeholder 8" descr="Image created using 'Smart art' in PowerPoint. There are two boxes, the first is blue containing the scoping reviews inclusion criteria. The inclusion criteria read as the following &quot; The second box is red">
            <a:extLst>
              <a:ext uri="{FF2B5EF4-FFF2-40B4-BE49-F238E27FC236}">
                <a16:creationId xmlns:a16="http://schemas.microsoft.com/office/drawing/2014/main" id="{6E977986-2E39-AC62-9625-BDA24F4B7B89}"/>
              </a:ext>
            </a:extLst>
          </p:cNvPr>
          <p:cNvGraphicFramePr>
            <a:graphicFrameLocks noGrp="1"/>
          </p:cNvGraphicFramePr>
          <p:nvPr>
            <p:ph sz="half" idx="1"/>
            <p:extLst>
              <p:ext uri="{D42A27DB-BD31-4B8C-83A1-F6EECF244321}">
                <p14:modId xmlns:p14="http://schemas.microsoft.com/office/powerpoint/2010/main" val="2743805084"/>
              </p:ext>
            </p:extLst>
          </p:nvPr>
        </p:nvGraphicFramePr>
        <p:xfrm>
          <a:off x="265487" y="999748"/>
          <a:ext cx="11027507" cy="43724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4" name="TextBox 23">
            <a:extLst>
              <a:ext uri="{FF2B5EF4-FFF2-40B4-BE49-F238E27FC236}">
                <a16:creationId xmlns:a16="http://schemas.microsoft.com/office/drawing/2014/main" id="{519580E0-7DDE-15D3-21BC-EFFCDC0C8425}"/>
              </a:ext>
            </a:extLst>
          </p:cNvPr>
          <p:cNvSpPr txBox="1"/>
          <p:nvPr/>
        </p:nvSpPr>
        <p:spPr>
          <a:xfrm>
            <a:off x="1064013" y="5713239"/>
            <a:ext cx="10063974" cy="707886"/>
          </a:xfrm>
          <a:prstGeom prst="rect">
            <a:avLst/>
          </a:prstGeom>
          <a:noFill/>
        </p:spPr>
        <p:txBody>
          <a:bodyPr wrap="square" rtlCol="0">
            <a:spAutoFit/>
          </a:bodyPr>
          <a:lstStyle/>
          <a:p>
            <a:r>
              <a:rPr lang="en-US" sz="2000" dirty="0">
                <a:cs typeface="Calibri"/>
              </a:rPr>
              <a:t>*References for </a:t>
            </a:r>
            <a:r>
              <a:rPr lang="en-CA" sz="2000" dirty="0">
                <a:cs typeface="Calibri"/>
              </a:rPr>
              <a:t>scoping, systematic and literature reviews</a:t>
            </a:r>
            <a:r>
              <a:rPr lang="en-US" sz="2000" dirty="0">
                <a:cs typeface="Calibri"/>
              </a:rPr>
              <a:t> with relevant abstracts were revised for potential inclusions</a:t>
            </a:r>
          </a:p>
        </p:txBody>
      </p:sp>
    </p:spTree>
    <p:extLst>
      <p:ext uri="{BB962C8B-B14F-4D97-AF65-F5344CB8AC3E}">
        <p14:creationId xmlns:p14="http://schemas.microsoft.com/office/powerpoint/2010/main" val="11281715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6264C-3268-EA37-3859-281DCDF9F5FF}"/>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5427216D-CABB-FD8A-14FF-BEA93F7EE76C}"/>
              </a:ext>
            </a:extLst>
          </p:cNvPr>
          <p:cNvSpPr>
            <a:spLocks noGrp="1"/>
          </p:cNvSpPr>
          <p:nvPr>
            <p:ph type="title"/>
          </p:nvPr>
        </p:nvSpPr>
        <p:spPr>
          <a:xfrm>
            <a:off x="497985" y="705274"/>
            <a:ext cx="10897200" cy="627189"/>
          </a:xfrm>
        </p:spPr>
        <p:txBody>
          <a:bodyPr/>
          <a:lstStyle/>
          <a:p>
            <a:r>
              <a:rPr lang="en-US" sz="2800" dirty="0">
                <a:solidFill>
                  <a:srgbClr val="C00000"/>
                </a:solidFill>
                <a:latin typeface="Open Sans Semibold"/>
                <a:ea typeface="Open Sans Semibold"/>
                <a:cs typeface="Open Sans Semibold"/>
              </a:rPr>
              <a:t>Article Review</a:t>
            </a:r>
          </a:p>
        </p:txBody>
      </p:sp>
      <p:sp>
        <p:nvSpPr>
          <p:cNvPr id="10" name="TextBox 9">
            <a:extLst>
              <a:ext uri="{FF2B5EF4-FFF2-40B4-BE49-F238E27FC236}">
                <a16:creationId xmlns:a16="http://schemas.microsoft.com/office/drawing/2014/main" id="{3C049E29-BC25-49A3-B826-5E6D31EB8218}"/>
              </a:ext>
            </a:extLst>
          </p:cNvPr>
          <p:cNvSpPr txBox="1"/>
          <p:nvPr/>
        </p:nvSpPr>
        <p:spPr>
          <a:xfrm>
            <a:off x="704850" y="1332463"/>
            <a:ext cx="9601200" cy="400110"/>
          </a:xfrm>
          <a:prstGeom prst="rect">
            <a:avLst/>
          </a:prstGeom>
          <a:noFill/>
        </p:spPr>
        <p:txBody>
          <a:bodyPr wrap="square" rtlCol="0">
            <a:spAutoFit/>
          </a:bodyPr>
          <a:lstStyle/>
          <a:p>
            <a:pPr marL="285750" indent="-285750">
              <a:buFont typeface="Arial" panose="020B0604020202020204" pitchFamily="34" charset="0"/>
              <a:buChar char="•"/>
            </a:pPr>
            <a:r>
              <a:rPr lang="en-US" sz="2000" dirty="0"/>
              <a:t>3 programs were used during article review:</a:t>
            </a:r>
            <a:endParaRPr lang="en-CA" sz="2000" dirty="0"/>
          </a:p>
        </p:txBody>
      </p:sp>
      <p:sp>
        <p:nvSpPr>
          <p:cNvPr id="7" name="Rectangle 6">
            <a:extLst>
              <a:ext uri="{FF2B5EF4-FFF2-40B4-BE49-F238E27FC236}">
                <a16:creationId xmlns:a16="http://schemas.microsoft.com/office/drawing/2014/main" id="{BD0CD134-4CF3-6266-B974-9F14A3A1103B}"/>
              </a:ext>
              <a:ext uri="{C183D7F6-B498-43B3-948B-1728B52AA6E4}">
                <adec:decorative xmlns:adec="http://schemas.microsoft.com/office/drawing/2017/decorative" val="1"/>
              </a:ext>
            </a:extLst>
          </p:cNvPr>
          <p:cNvSpPr/>
          <p:nvPr/>
        </p:nvSpPr>
        <p:spPr>
          <a:xfrm>
            <a:off x="5472798" y="1970933"/>
            <a:ext cx="3918851" cy="914401"/>
          </a:xfrm>
          <a:prstGeom prst="rect">
            <a:avLst/>
          </a:prstGeom>
          <a:solidFill>
            <a:srgbClr val="EBEBEC"/>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CA"/>
          </a:p>
        </p:txBody>
      </p:sp>
      <p:pic>
        <p:nvPicPr>
          <p:cNvPr id="1026" name="Picture 2">
            <a:extLst>
              <a:ext uri="{FF2B5EF4-FFF2-40B4-BE49-F238E27FC236}">
                <a16:creationId xmlns:a16="http://schemas.microsoft.com/office/drawing/2014/main" id="{572FFD05-C44B-9E55-66F8-F70B6122374A}"/>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1325" y="2122409"/>
            <a:ext cx="3328985" cy="66198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descr="First, Covidence was used to complete the Title and abstract reviews of the literature as well as the Full text (FT) reviews.&#10;">
            <a:extLst>
              <a:ext uri="{FF2B5EF4-FFF2-40B4-BE49-F238E27FC236}">
                <a16:creationId xmlns:a16="http://schemas.microsoft.com/office/drawing/2014/main" id="{E4D6D98C-8B40-A275-C06C-E2D22C64552D}"/>
              </a:ext>
            </a:extLst>
          </p:cNvPr>
          <p:cNvSpPr txBox="1"/>
          <p:nvPr/>
        </p:nvSpPr>
        <p:spPr>
          <a:xfrm>
            <a:off x="5635924" y="2046596"/>
            <a:ext cx="3644900" cy="1107996"/>
          </a:xfrm>
          <a:prstGeom prst="rect">
            <a:avLst/>
          </a:prstGeom>
          <a:noFill/>
        </p:spPr>
        <p:txBody>
          <a:bodyPr wrap="square" rtlCol="0">
            <a:spAutoFit/>
          </a:bodyPr>
          <a:lstStyle/>
          <a:p>
            <a:pPr marL="342900" lvl="0" indent="-342900">
              <a:buFont typeface="Arial" panose="020B0604020202020204" pitchFamily="34" charset="0"/>
              <a:buChar char="•"/>
            </a:pPr>
            <a:r>
              <a:rPr lang="en-US" sz="2400" dirty="0"/>
              <a:t>Title and abstract review</a:t>
            </a:r>
            <a:endParaRPr lang="en-CA" sz="2400" dirty="0"/>
          </a:p>
          <a:p>
            <a:pPr marL="342900" lvl="0" indent="-342900">
              <a:buFont typeface="Arial" panose="020B0604020202020204" pitchFamily="34" charset="0"/>
              <a:buChar char="•"/>
            </a:pPr>
            <a:r>
              <a:rPr lang="en-US" sz="2400" dirty="0"/>
              <a:t>Full text (FT) review</a:t>
            </a:r>
            <a:endParaRPr lang="en-CA" sz="2400" dirty="0"/>
          </a:p>
          <a:p>
            <a:endParaRPr lang="en-CA" dirty="0"/>
          </a:p>
        </p:txBody>
      </p:sp>
      <p:sp>
        <p:nvSpPr>
          <p:cNvPr id="12" name="Rectangle 11">
            <a:extLst>
              <a:ext uri="{FF2B5EF4-FFF2-40B4-BE49-F238E27FC236}">
                <a16:creationId xmlns:a16="http://schemas.microsoft.com/office/drawing/2014/main" id="{477D2F12-EC11-DB2A-85C0-3C9B70A4D875}"/>
              </a:ext>
              <a:ext uri="{C183D7F6-B498-43B3-948B-1728B52AA6E4}">
                <adec:decorative xmlns:adec="http://schemas.microsoft.com/office/drawing/2017/decorative" val="1"/>
              </a:ext>
            </a:extLst>
          </p:cNvPr>
          <p:cNvSpPr/>
          <p:nvPr/>
        </p:nvSpPr>
        <p:spPr>
          <a:xfrm>
            <a:off x="5472798" y="3195683"/>
            <a:ext cx="3918849" cy="1502178"/>
          </a:xfrm>
          <a:prstGeom prst="rect">
            <a:avLst/>
          </a:prstGeom>
          <a:solidFill>
            <a:srgbClr val="EBEBEC"/>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CA"/>
          </a:p>
        </p:txBody>
      </p:sp>
      <p:sp>
        <p:nvSpPr>
          <p:cNvPr id="3" name="TextBox 2" descr="Second, Microsoft Word was used to create custom critical review forms (CRFs) for data extraction&#10;">
            <a:extLst>
              <a:ext uri="{FF2B5EF4-FFF2-40B4-BE49-F238E27FC236}">
                <a16:creationId xmlns:a16="http://schemas.microsoft.com/office/drawing/2014/main" id="{D3E96299-C5DC-3E73-E6C2-F2CD1F221687}"/>
              </a:ext>
            </a:extLst>
          </p:cNvPr>
          <p:cNvSpPr txBox="1"/>
          <p:nvPr/>
        </p:nvSpPr>
        <p:spPr>
          <a:xfrm>
            <a:off x="5635924" y="3357011"/>
            <a:ext cx="3644900" cy="1477328"/>
          </a:xfrm>
          <a:prstGeom prst="rect">
            <a:avLst/>
          </a:prstGeom>
          <a:noFill/>
        </p:spPr>
        <p:txBody>
          <a:bodyPr wrap="square" rtlCol="0">
            <a:spAutoFit/>
          </a:bodyPr>
          <a:lstStyle/>
          <a:p>
            <a:pPr marL="342900" lvl="0" indent="-342900">
              <a:buFont typeface="Arial" panose="020B0604020202020204" pitchFamily="34" charset="0"/>
              <a:buChar char="•"/>
            </a:pPr>
            <a:r>
              <a:rPr lang="en-US" sz="2400" dirty="0"/>
              <a:t>Custom critical review forms (CRF) created for data extraction</a:t>
            </a:r>
          </a:p>
          <a:p>
            <a:endParaRPr lang="en-CA" dirty="0"/>
          </a:p>
        </p:txBody>
      </p:sp>
      <p:pic>
        <p:nvPicPr>
          <p:cNvPr id="6" name="Picture 5">
            <a:extLst>
              <a:ext uri="{FF2B5EF4-FFF2-40B4-BE49-F238E27FC236}">
                <a16:creationId xmlns:a16="http://schemas.microsoft.com/office/drawing/2014/main" id="{6F1D2743-EFE7-39A2-675D-6CA0346B548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519843" y="3166755"/>
            <a:ext cx="2590041" cy="1456898"/>
          </a:xfrm>
          <a:prstGeom prst="rect">
            <a:avLst/>
          </a:prstGeom>
        </p:spPr>
      </p:pic>
      <p:sp>
        <p:nvSpPr>
          <p:cNvPr id="16" name="Rectangle 15">
            <a:extLst>
              <a:ext uri="{FF2B5EF4-FFF2-40B4-BE49-F238E27FC236}">
                <a16:creationId xmlns:a16="http://schemas.microsoft.com/office/drawing/2014/main" id="{64DD4CE9-6C26-50E4-A799-F47D8130E39E}"/>
              </a:ext>
              <a:ext uri="{C183D7F6-B498-43B3-948B-1728B52AA6E4}">
                <adec:decorative xmlns:adec="http://schemas.microsoft.com/office/drawing/2017/decorative" val="1"/>
              </a:ext>
            </a:extLst>
          </p:cNvPr>
          <p:cNvSpPr/>
          <p:nvPr/>
        </p:nvSpPr>
        <p:spPr>
          <a:xfrm>
            <a:off x="5471851" y="5010968"/>
            <a:ext cx="3919797" cy="914401"/>
          </a:xfrm>
          <a:prstGeom prst="rect">
            <a:avLst/>
          </a:prstGeom>
          <a:solidFill>
            <a:srgbClr val="EBEBEC"/>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CA"/>
          </a:p>
        </p:txBody>
      </p:sp>
      <p:sp>
        <p:nvSpPr>
          <p:cNvPr id="5" name="TextBox 4" descr="Third, Microsoft Excel was used to track and review reference lists from the scoping reviews and included full texts&#10;">
            <a:extLst>
              <a:ext uri="{FF2B5EF4-FFF2-40B4-BE49-F238E27FC236}">
                <a16:creationId xmlns:a16="http://schemas.microsoft.com/office/drawing/2014/main" id="{07696A6D-E1C2-E972-AF28-008339F13CE2}"/>
              </a:ext>
            </a:extLst>
          </p:cNvPr>
          <p:cNvSpPr txBox="1"/>
          <p:nvPr/>
        </p:nvSpPr>
        <p:spPr>
          <a:xfrm>
            <a:off x="5635924" y="5029625"/>
            <a:ext cx="3644900" cy="830997"/>
          </a:xfrm>
          <a:prstGeom prst="rect">
            <a:avLst/>
          </a:prstGeom>
          <a:noFill/>
        </p:spPr>
        <p:txBody>
          <a:bodyPr wrap="square" rtlCol="0">
            <a:spAutoFit/>
          </a:bodyPr>
          <a:lstStyle/>
          <a:p>
            <a:pPr marL="342900" lvl="0" indent="-342900">
              <a:buFont typeface="Arial" panose="020B0604020202020204" pitchFamily="34" charset="0"/>
              <a:buChar char="•"/>
            </a:pPr>
            <a:r>
              <a:rPr lang="en-US" sz="2400" dirty="0"/>
              <a:t>Track and review reference lists</a:t>
            </a:r>
            <a:endParaRPr lang="en-CA" sz="2400" dirty="0"/>
          </a:p>
        </p:txBody>
      </p:sp>
      <p:pic>
        <p:nvPicPr>
          <p:cNvPr id="1028" name="Picture 4">
            <a:extLst>
              <a:ext uri="{FF2B5EF4-FFF2-40B4-BE49-F238E27FC236}">
                <a16:creationId xmlns:a16="http://schemas.microsoft.com/office/drawing/2014/main" id="{8741BBDF-C69C-877C-CC5B-92233F28558E}"/>
              </a:ex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66574" y="4673445"/>
            <a:ext cx="2629832" cy="1479281"/>
          </a:xfrm>
          <a:prstGeom prst="rect">
            <a:avLst/>
          </a:prstGeom>
          <a:noFill/>
          <a:extLst>
            <a:ext uri="{909E8E84-426E-40DD-AFC4-6F175D3DCCD1}">
              <a14:hiddenFill xmlns:a14="http://schemas.microsoft.com/office/drawing/2010/main">
                <a:solidFill>
                  <a:srgbClr val="FFFFFF"/>
                </a:solidFill>
              </a14:hiddenFill>
            </a:ext>
          </a:extLst>
        </p:spPr>
      </p:pic>
      <p:pic>
        <p:nvPicPr>
          <p:cNvPr id="14" name="Graphic 13">
            <a:extLst>
              <a:ext uri="{FF2B5EF4-FFF2-40B4-BE49-F238E27FC236}">
                <a16:creationId xmlns:a16="http://schemas.microsoft.com/office/drawing/2014/main" id="{8865B105-E92C-9144-0FF7-015A0D66E26C}"/>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768157" y="1983185"/>
            <a:ext cx="914401" cy="914401"/>
          </a:xfrm>
          <a:prstGeom prst="rect">
            <a:avLst/>
          </a:prstGeom>
        </p:spPr>
      </p:pic>
      <p:pic>
        <p:nvPicPr>
          <p:cNvPr id="20" name="Graphic 19">
            <a:extLst>
              <a:ext uri="{FF2B5EF4-FFF2-40B4-BE49-F238E27FC236}">
                <a16:creationId xmlns:a16="http://schemas.microsoft.com/office/drawing/2014/main" id="{E5235F30-8440-9A8C-E81A-6C4432FBA9C6}"/>
              </a:ext>
              <a:ext uri="{C183D7F6-B498-43B3-948B-1728B52AA6E4}">
                <adec:decorative xmlns:adec="http://schemas.microsoft.com/office/drawing/2017/decorative" val="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768157" y="3452936"/>
            <a:ext cx="914401" cy="914401"/>
          </a:xfrm>
          <a:prstGeom prst="rect">
            <a:avLst/>
          </a:prstGeom>
        </p:spPr>
      </p:pic>
      <p:pic>
        <p:nvPicPr>
          <p:cNvPr id="21" name="Graphic 20">
            <a:extLst>
              <a:ext uri="{FF2B5EF4-FFF2-40B4-BE49-F238E27FC236}">
                <a16:creationId xmlns:a16="http://schemas.microsoft.com/office/drawing/2014/main" id="{5F0A9C24-6D1C-B4F3-1402-BC3F63B5F428}"/>
              </a:ext>
              <a:ext uri="{C183D7F6-B498-43B3-948B-1728B52AA6E4}">
                <adec:decorative xmlns:adec="http://schemas.microsoft.com/office/drawing/2017/decorative" val="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768157" y="4955884"/>
            <a:ext cx="914401" cy="914401"/>
          </a:xfrm>
          <a:prstGeom prst="rect">
            <a:avLst/>
          </a:prstGeom>
        </p:spPr>
      </p:pic>
      <p:cxnSp>
        <p:nvCxnSpPr>
          <p:cNvPr id="9" name="Straight Arrow Connector 8">
            <a:extLst>
              <a:ext uri="{FF2B5EF4-FFF2-40B4-BE49-F238E27FC236}">
                <a16:creationId xmlns:a16="http://schemas.microsoft.com/office/drawing/2014/main" id="{9064D29F-EE10-C172-367F-650C279A93A7}"/>
              </a:ext>
              <a:ext uri="{C183D7F6-B498-43B3-948B-1728B52AA6E4}">
                <adec:decorative xmlns:adec="http://schemas.microsoft.com/office/drawing/2017/decorative" val="1"/>
              </a:ext>
            </a:extLst>
          </p:cNvPr>
          <p:cNvCxnSpPr/>
          <p:nvPr/>
        </p:nvCxnSpPr>
        <p:spPr>
          <a:xfrm>
            <a:off x="494320" y="1485900"/>
            <a:ext cx="0" cy="4666826"/>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57713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6264C-3268-EA37-3859-281DCDF9F5FF}"/>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5427216D-CABB-FD8A-14FF-BEA93F7EE76C}"/>
              </a:ext>
            </a:extLst>
          </p:cNvPr>
          <p:cNvSpPr>
            <a:spLocks noGrp="1"/>
          </p:cNvSpPr>
          <p:nvPr>
            <p:ph type="title"/>
          </p:nvPr>
        </p:nvSpPr>
        <p:spPr>
          <a:xfrm>
            <a:off x="599585" y="705274"/>
            <a:ext cx="10897200" cy="627189"/>
          </a:xfrm>
        </p:spPr>
        <p:txBody>
          <a:bodyPr/>
          <a:lstStyle/>
          <a:p>
            <a:r>
              <a:rPr lang="en-US" sz="2800" dirty="0">
                <a:solidFill>
                  <a:srgbClr val="C00000"/>
                </a:solidFill>
                <a:latin typeface="Open Sans Semibold"/>
                <a:ea typeface="Open Sans Semibold"/>
                <a:cs typeface="Open Sans Semibold"/>
              </a:rPr>
              <a:t>Analysis</a:t>
            </a:r>
          </a:p>
        </p:txBody>
      </p:sp>
      <p:graphicFrame>
        <p:nvGraphicFramePr>
          <p:cNvPr id="18" name="Diagram 17" descr="Image created using 'Smart art' in PowerPoint. The image includes a large arrow with four boxes, each containing steps taken during the analysis of the literature. The first box reads “CRFs uploaded into NVivo”, followed by “Each CRF coded for themes”. Third is “Code list analyzed for overarching themes” and lastly, “Codes &amp; themes exported into Excel for quantitative analysis”.">
            <a:extLst>
              <a:ext uri="{FF2B5EF4-FFF2-40B4-BE49-F238E27FC236}">
                <a16:creationId xmlns:a16="http://schemas.microsoft.com/office/drawing/2014/main" id="{963C1D86-211A-3CB9-7155-19CC51658DE0}"/>
              </a:ext>
            </a:extLst>
          </p:cNvPr>
          <p:cNvGraphicFramePr/>
          <p:nvPr>
            <p:extLst>
              <p:ext uri="{D42A27DB-BD31-4B8C-83A1-F6EECF244321}">
                <p14:modId xmlns:p14="http://schemas.microsoft.com/office/powerpoint/2010/main" val="306761763"/>
              </p:ext>
            </p:extLst>
          </p:nvPr>
        </p:nvGraphicFramePr>
        <p:xfrm>
          <a:off x="599585" y="705274"/>
          <a:ext cx="1099283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545005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196B6-DAE5-3C79-AE87-296C69E905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58D99D-33F8-E32A-0461-A858B8C449B1}"/>
              </a:ext>
            </a:extLst>
          </p:cNvPr>
          <p:cNvSpPr>
            <a:spLocks noGrp="1"/>
          </p:cNvSpPr>
          <p:nvPr>
            <p:ph type="ctrTitle"/>
          </p:nvPr>
        </p:nvSpPr>
        <p:spPr/>
        <p:txBody>
          <a:bodyPr/>
          <a:lstStyle/>
          <a:p>
            <a:r>
              <a:rPr lang="en-US" dirty="0"/>
              <a:t>Results</a:t>
            </a:r>
          </a:p>
        </p:txBody>
      </p:sp>
      <p:sp>
        <p:nvSpPr>
          <p:cNvPr id="3" name="Subtitle 2">
            <a:extLst>
              <a:ext uri="{FF2B5EF4-FFF2-40B4-BE49-F238E27FC236}">
                <a16:creationId xmlns:a16="http://schemas.microsoft.com/office/drawing/2014/main" id="{89C81696-F009-FA0B-1C7E-915DC0CE59CE}"/>
              </a:ext>
            </a:extLst>
          </p:cNvPr>
          <p:cNvSpPr>
            <a:spLocks noGrp="1"/>
          </p:cNvSpPr>
          <p:nvPr>
            <p:ph type="subTitle" idx="1"/>
          </p:nvPr>
        </p:nvSpPr>
        <p:spPr/>
        <p:txBody>
          <a:bodyPr/>
          <a:lstStyle/>
          <a:p>
            <a:r>
              <a:rPr lang="en-US" dirty="0"/>
              <a:t>Article Identification, Content Analysis, Barriers Reviewed</a:t>
            </a:r>
          </a:p>
        </p:txBody>
      </p:sp>
    </p:spTree>
    <p:extLst>
      <p:ext uri="{BB962C8B-B14F-4D97-AF65-F5344CB8AC3E}">
        <p14:creationId xmlns:p14="http://schemas.microsoft.com/office/powerpoint/2010/main" val="32261828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BEF57B4-D53D-D54D-8291-7CF3379FB148}"/>
              </a:ext>
            </a:extLst>
          </p:cNvPr>
          <p:cNvSpPr>
            <a:spLocks noGrp="1"/>
          </p:cNvSpPr>
          <p:nvPr>
            <p:ph type="title"/>
          </p:nvPr>
        </p:nvSpPr>
        <p:spPr>
          <a:xfrm>
            <a:off x="251738" y="396874"/>
            <a:ext cx="7654012" cy="483416"/>
          </a:xfrm>
        </p:spPr>
        <p:txBody>
          <a:bodyPr/>
          <a:lstStyle/>
          <a:p>
            <a:r>
              <a:rPr lang="en-US" sz="2800" dirty="0">
                <a:solidFill>
                  <a:srgbClr val="B90E31"/>
                </a:solidFill>
                <a:latin typeface="Open Sans Semibold"/>
                <a:ea typeface="Open Sans Semibold"/>
                <a:cs typeface="Open Sans Semibold"/>
              </a:rPr>
              <a:t>Identification of Relevant Studies</a:t>
            </a:r>
          </a:p>
        </p:txBody>
      </p:sp>
      <p:grpSp>
        <p:nvGrpSpPr>
          <p:cNvPr id="38" name="Group 37" descr="Image of a flow chart containing the results from the identification process for the studies. The flow chart has three outlining sections: Identification, Screening and Included. The identification process contains 3 texts boxes which read: “Studies from databases n = 8458”, “Studies from other sources n = 367” and lastly, “Duplicates removed n = 2409”. The screening section has four text boxes. First, “Studies screened (n = 6416)”, this box has two arrows leading away from it. One going to the right pointing to another text box which reads “Studies excluded (n = 6096)” and the other pointing down to a box, with an additional two arrows, which reads “Studies assessed for eligibility (n = 320)”. The first arrow points to the right to another text box which has the header  “Studies excluded (n = 299)” and underneath that a list of the reasons to why the studies were excluded. The list reads as follows: Cannot be found/accessed (n = 55); Not Canadian (n = 101); Not barriers of access to AAC (n = 102); Systematic/scoping review (n = 41). The second arrow points to the only text box in the third outlining section “Included”, which reads “Studies included in review (n = 21)”.">
            <a:extLst>
              <a:ext uri="{FF2B5EF4-FFF2-40B4-BE49-F238E27FC236}">
                <a16:creationId xmlns:a16="http://schemas.microsoft.com/office/drawing/2014/main" id="{0104BA13-2BFA-06A1-C9E4-814AD406FEFA}"/>
              </a:ext>
            </a:extLst>
          </p:cNvPr>
          <p:cNvGrpSpPr/>
          <p:nvPr/>
        </p:nvGrpSpPr>
        <p:grpSpPr>
          <a:xfrm>
            <a:off x="1708451" y="891329"/>
            <a:ext cx="9590262" cy="5681540"/>
            <a:chOff x="1708451" y="891329"/>
            <a:chExt cx="9590262" cy="5681540"/>
          </a:xfrm>
        </p:grpSpPr>
        <p:pic>
          <p:nvPicPr>
            <p:cNvPr id="2" name="Picture 1">
              <a:extLst>
                <a:ext uri="{FF2B5EF4-FFF2-40B4-BE49-F238E27FC236}">
                  <a16:creationId xmlns:a16="http://schemas.microsoft.com/office/drawing/2014/main" id="{536A7C7F-8249-532A-CA72-6B543F75F92E}"/>
                </a:ext>
              </a:extLst>
            </p:cNvPr>
            <p:cNvPicPr>
              <a:picLocks noChangeAspect="1"/>
            </p:cNvPicPr>
            <p:nvPr/>
          </p:nvPicPr>
          <p:blipFill>
            <a:blip r:embed="rId3"/>
            <a:stretch>
              <a:fillRect/>
            </a:stretch>
          </p:blipFill>
          <p:spPr>
            <a:xfrm>
              <a:off x="1708451" y="891329"/>
              <a:ext cx="9590262" cy="5670501"/>
            </a:xfrm>
            <a:prstGeom prst="rect">
              <a:avLst/>
            </a:prstGeom>
          </p:spPr>
        </p:pic>
        <p:pic>
          <p:nvPicPr>
            <p:cNvPr id="37" name="Picture 36">
              <a:extLst>
                <a:ext uri="{FF2B5EF4-FFF2-40B4-BE49-F238E27FC236}">
                  <a16:creationId xmlns:a16="http://schemas.microsoft.com/office/drawing/2014/main" id="{7731D73A-FCF1-2206-824D-BC6BCF90B0D4}"/>
                </a:ext>
              </a:extLst>
            </p:cNvPr>
            <p:cNvPicPr>
              <a:picLocks noChangeAspect="1"/>
            </p:cNvPicPr>
            <p:nvPr/>
          </p:nvPicPr>
          <p:blipFill>
            <a:blip r:embed="rId4"/>
            <a:stretch>
              <a:fillRect/>
            </a:stretch>
          </p:blipFill>
          <p:spPr>
            <a:xfrm>
              <a:off x="2311399" y="1455855"/>
              <a:ext cx="8779445" cy="5117014"/>
            </a:xfrm>
            <a:prstGeom prst="rect">
              <a:avLst/>
            </a:prstGeom>
          </p:spPr>
        </p:pic>
      </p:grpSp>
    </p:spTree>
    <p:extLst>
      <p:ext uri="{BB962C8B-B14F-4D97-AF65-F5344CB8AC3E}">
        <p14:creationId xmlns:p14="http://schemas.microsoft.com/office/powerpoint/2010/main" val="5307502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BEF57B4-D53D-D54D-8291-7CF3379FB148}"/>
              </a:ext>
            </a:extLst>
          </p:cNvPr>
          <p:cNvSpPr>
            <a:spLocks noGrp="1"/>
          </p:cNvSpPr>
          <p:nvPr>
            <p:ph type="title"/>
          </p:nvPr>
        </p:nvSpPr>
        <p:spPr>
          <a:xfrm>
            <a:off x="200644" y="401417"/>
            <a:ext cx="4427389" cy="627189"/>
          </a:xfrm>
        </p:spPr>
        <p:txBody>
          <a:bodyPr/>
          <a:lstStyle/>
          <a:p>
            <a:r>
              <a:rPr lang="en-US" sz="2800" dirty="0">
                <a:solidFill>
                  <a:srgbClr val="B90E31"/>
                </a:solidFill>
                <a:latin typeface="Open Sans Semibold"/>
                <a:ea typeface="Open Sans Semibold"/>
                <a:cs typeface="Open Sans Semibold"/>
              </a:rPr>
              <a:t>Location of Research</a:t>
            </a:r>
            <a:endParaRPr lang="en-US" sz="2800" dirty="0">
              <a:solidFill>
                <a:srgbClr val="B90E31"/>
              </a:solidFill>
            </a:endParaRPr>
          </a:p>
        </p:txBody>
      </p:sp>
      <p:sp>
        <p:nvSpPr>
          <p:cNvPr id="13" name="Content Placeholder 12">
            <a:extLst>
              <a:ext uri="{FF2B5EF4-FFF2-40B4-BE49-F238E27FC236}">
                <a16:creationId xmlns:a16="http://schemas.microsoft.com/office/drawing/2014/main" id="{3F306D3C-BBA5-7FA6-A581-6A915F8E1CAC}"/>
              </a:ext>
            </a:extLst>
          </p:cNvPr>
          <p:cNvSpPr>
            <a:spLocks noGrp="1"/>
          </p:cNvSpPr>
          <p:nvPr>
            <p:ph sz="half" idx="1"/>
          </p:nvPr>
        </p:nvSpPr>
        <p:spPr>
          <a:xfrm>
            <a:off x="309470" y="868796"/>
            <a:ext cx="3835003" cy="5898097"/>
          </a:xfrm>
        </p:spPr>
        <p:txBody>
          <a:bodyPr/>
          <a:lstStyle/>
          <a:p>
            <a:r>
              <a:rPr lang="en-US" sz="1800" b="1" dirty="0">
                <a:solidFill>
                  <a:schemeClr val="accent1"/>
                </a:solidFill>
              </a:rPr>
              <a:t>6</a:t>
            </a:r>
            <a:r>
              <a:rPr lang="en-US" b="1" dirty="0">
                <a:solidFill>
                  <a:schemeClr val="accent1"/>
                </a:solidFill>
              </a:rPr>
              <a:t> FT - Canada Wide (CW)</a:t>
            </a:r>
          </a:p>
          <a:p>
            <a:pPr lvl="1"/>
            <a:r>
              <a:rPr lang="en-US" b="1" dirty="0">
                <a:solidFill>
                  <a:schemeClr val="tx2"/>
                </a:solidFill>
              </a:rPr>
              <a:t>4</a:t>
            </a:r>
            <a:r>
              <a:rPr lang="en-US" b="1" dirty="0"/>
              <a:t> </a:t>
            </a:r>
            <a:r>
              <a:rPr lang="en-US" dirty="0"/>
              <a:t>- No specific mention of provinces/ territories</a:t>
            </a:r>
          </a:p>
          <a:p>
            <a:pPr lvl="1"/>
            <a:r>
              <a:rPr lang="en-US" b="1" dirty="0">
                <a:solidFill>
                  <a:schemeClr val="tx2"/>
                </a:solidFill>
              </a:rPr>
              <a:t>1</a:t>
            </a:r>
            <a:r>
              <a:rPr lang="en-US" dirty="0"/>
              <a:t> - Includes all provinces and territories</a:t>
            </a:r>
          </a:p>
          <a:p>
            <a:pPr lvl="1"/>
            <a:r>
              <a:rPr lang="en-US" b="1" dirty="0">
                <a:solidFill>
                  <a:schemeClr val="tx2"/>
                </a:solidFill>
              </a:rPr>
              <a:t>1</a:t>
            </a:r>
            <a:r>
              <a:rPr lang="en-US" dirty="0"/>
              <a:t> - States specific provinces and territories (not all)</a:t>
            </a:r>
          </a:p>
          <a:p>
            <a:r>
              <a:rPr lang="en-US" sz="1800" b="1" dirty="0">
                <a:solidFill>
                  <a:schemeClr val="accent1"/>
                </a:solidFill>
              </a:rPr>
              <a:t>16</a:t>
            </a:r>
            <a:r>
              <a:rPr lang="en-US" b="1" dirty="0">
                <a:solidFill>
                  <a:schemeClr val="accent1"/>
                </a:solidFill>
              </a:rPr>
              <a:t> FT - Provinces</a:t>
            </a:r>
          </a:p>
          <a:p>
            <a:pPr lvl="1"/>
            <a:r>
              <a:rPr lang="en-US" b="1" dirty="0">
                <a:solidFill>
                  <a:schemeClr val="tx2"/>
                </a:solidFill>
              </a:rPr>
              <a:t>10</a:t>
            </a:r>
            <a:r>
              <a:rPr lang="en-US" dirty="0"/>
              <a:t> - Single province</a:t>
            </a:r>
          </a:p>
          <a:p>
            <a:pPr lvl="1"/>
            <a:r>
              <a:rPr lang="en-US" b="1" dirty="0">
                <a:solidFill>
                  <a:schemeClr val="tx2"/>
                </a:solidFill>
              </a:rPr>
              <a:t>5</a:t>
            </a:r>
            <a:r>
              <a:rPr lang="en-US" dirty="0"/>
              <a:t> - Multiple provinces</a:t>
            </a:r>
          </a:p>
          <a:p>
            <a:pPr lvl="1"/>
            <a:r>
              <a:rPr lang="en-US" b="1" dirty="0">
                <a:solidFill>
                  <a:schemeClr val="tx2"/>
                </a:solidFill>
              </a:rPr>
              <a:t>2</a:t>
            </a:r>
            <a:r>
              <a:rPr lang="en-US" dirty="0"/>
              <a:t> - Did not specify</a:t>
            </a:r>
          </a:p>
          <a:p>
            <a:r>
              <a:rPr lang="en-US" sz="1800" b="1" dirty="0">
                <a:solidFill>
                  <a:schemeClr val="accent1"/>
                </a:solidFill>
              </a:rPr>
              <a:t>2 FT</a:t>
            </a:r>
            <a:r>
              <a:rPr lang="en-US" b="1" dirty="0">
                <a:solidFill>
                  <a:schemeClr val="accent1"/>
                </a:solidFill>
              </a:rPr>
              <a:t> - Territories</a:t>
            </a:r>
          </a:p>
          <a:p>
            <a:endParaRPr lang="en-CA" dirty="0"/>
          </a:p>
        </p:txBody>
      </p:sp>
      <p:pic>
        <p:nvPicPr>
          <p:cNvPr id="32" name="Picture 31" descr="Image of the map of Canada. This map has been edited so the provinces and territories are color coordinated with a legend. Different colours represent the number of full texts which take place in that province or territory. The smallest value was zero and portrayed as gray. Only Newfoundland and Labrador were colored as gray. The second lowest was yellow with a  value of one, which included Yukon, Nunavut, and Prince Edward Island. Then light blue, with a value of 2, containing Northwest territories, Saskatchewan, Manitoba, and Nova Scotia. Followed by dark blue, with three, and only Quebec was coloured dark blue. The second highest value was red with five, including both British Columbia and Alberta. The final colour, maroon, had the highest number of full texts of with ten and only contained Ontario.">
            <a:extLst>
              <a:ext uri="{FF2B5EF4-FFF2-40B4-BE49-F238E27FC236}">
                <a16:creationId xmlns:a16="http://schemas.microsoft.com/office/drawing/2014/main" id="{4219788F-1868-AA44-9C9B-CD8BB0EC948B}"/>
              </a:ext>
            </a:extLst>
          </p:cNvPr>
          <p:cNvPicPr>
            <a:picLocks noChangeAspect="1"/>
          </p:cNvPicPr>
          <p:nvPr/>
        </p:nvPicPr>
        <p:blipFill rotWithShape="1">
          <a:blip r:embed="rId3"/>
          <a:srcRect l="4594" t="6603" r="5411" b="4973"/>
          <a:stretch/>
        </p:blipFill>
        <p:spPr>
          <a:xfrm>
            <a:off x="3801207" y="158889"/>
            <a:ext cx="7966151" cy="6759993"/>
          </a:xfrm>
          <a:prstGeom prst="rect">
            <a:avLst/>
          </a:prstGeom>
        </p:spPr>
      </p:pic>
      <p:sp>
        <p:nvSpPr>
          <p:cNvPr id="3" name="TextBox 1">
            <a:extLst>
              <a:ext uri="{FF2B5EF4-FFF2-40B4-BE49-F238E27FC236}">
                <a16:creationId xmlns:a16="http://schemas.microsoft.com/office/drawing/2014/main" id="{1432781D-1282-2032-1428-0435DD2088CA}"/>
              </a:ext>
              <a:ext uri="{C183D7F6-B498-43B3-948B-1728B52AA6E4}">
                <adec:decorative xmlns:adec="http://schemas.microsoft.com/office/drawing/2017/decorative" val="1"/>
              </a:ext>
            </a:extLst>
          </p:cNvPr>
          <p:cNvSpPr txBox="1"/>
          <p:nvPr/>
        </p:nvSpPr>
        <p:spPr>
          <a:xfrm>
            <a:off x="4462937" y="3896420"/>
            <a:ext cx="716814" cy="646331"/>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CA" dirty="0">
                <a:latin typeface="Arial" panose="020B0604020202020204" pitchFamily="34" charset="0"/>
                <a:cs typeface="Arial" panose="020B0604020202020204" pitchFamily="34" charset="0"/>
              </a:rPr>
              <a:t>BC</a:t>
            </a:r>
          </a:p>
          <a:p>
            <a:r>
              <a:rPr lang="en-CA" dirty="0">
                <a:latin typeface="Arial"/>
                <a:cs typeface="Arial"/>
              </a:rPr>
              <a:t>(5)</a:t>
            </a:r>
          </a:p>
        </p:txBody>
      </p:sp>
      <p:sp>
        <p:nvSpPr>
          <p:cNvPr id="4" name="TextBox 2">
            <a:extLst>
              <a:ext uri="{FF2B5EF4-FFF2-40B4-BE49-F238E27FC236}">
                <a16:creationId xmlns:a16="http://schemas.microsoft.com/office/drawing/2014/main" id="{0E50C091-98CA-50C6-38C7-F95814288E96}"/>
              </a:ext>
              <a:ext uri="{C183D7F6-B498-43B3-948B-1728B52AA6E4}">
                <adec:decorative xmlns:adec="http://schemas.microsoft.com/office/drawing/2017/decorative" val="1"/>
              </a:ext>
            </a:extLst>
          </p:cNvPr>
          <p:cNvSpPr txBox="1"/>
          <p:nvPr/>
        </p:nvSpPr>
        <p:spPr>
          <a:xfrm>
            <a:off x="5378949" y="4233022"/>
            <a:ext cx="716814" cy="646331"/>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CA" dirty="0">
                <a:latin typeface="Arial" panose="020B0604020202020204" pitchFamily="34" charset="0"/>
                <a:cs typeface="Arial" panose="020B0604020202020204" pitchFamily="34" charset="0"/>
              </a:rPr>
              <a:t>AB</a:t>
            </a:r>
          </a:p>
          <a:p>
            <a:r>
              <a:rPr lang="en-CA" dirty="0">
                <a:latin typeface="Arial"/>
                <a:cs typeface="Arial"/>
              </a:rPr>
              <a:t>(5)</a:t>
            </a:r>
          </a:p>
        </p:txBody>
      </p:sp>
      <p:sp>
        <p:nvSpPr>
          <p:cNvPr id="5" name="TextBox 3">
            <a:extLst>
              <a:ext uri="{FF2B5EF4-FFF2-40B4-BE49-F238E27FC236}">
                <a16:creationId xmlns:a16="http://schemas.microsoft.com/office/drawing/2014/main" id="{C747DC5E-E517-2E45-BAAD-573C7933F39D}"/>
              </a:ext>
              <a:ext uri="{C183D7F6-B498-43B3-948B-1728B52AA6E4}">
                <adec:decorative xmlns:adec="http://schemas.microsoft.com/office/drawing/2017/decorative" val="1"/>
              </a:ext>
            </a:extLst>
          </p:cNvPr>
          <p:cNvSpPr txBox="1"/>
          <p:nvPr/>
        </p:nvSpPr>
        <p:spPr>
          <a:xfrm>
            <a:off x="6095763" y="4756621"/>
            <a:ext cx="716814" cy="646331"/>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CA" dirty="0">
                <a:latin typeface="Arial" panose="020B0604020202020204" pitchFamily="34" charset="0"/>
                <a:cs typeface="Arial" panose="020B0604020202020204" pitchFamily="34" charset="0"/>
              </a:rPr>
              <a:t>SK</a:t>
            </a:r>
          </a:p>
          <a:p>
            <a:r>
              <a:rPr lang="en-CA" dirty="0">
                <a:latin typeface="Arial"/>
                <a:cs typeface="Arial"/>
              </a:rPr>
              <a:t>(2)</a:t>
            </a:r>
            <a:endParaRPr lang="en-CA" dirty="0">
              <a:latin typeface="Arial" panose="020B0604020202020204" pitchFamily="34" charset="0"/>
              <a:cs typeface="Arial" panose="020B0604020202020204" pitchFamily="34" charset="0"/>
            </a:endParaRPr>
          </a:p>
        </p:txBody>
      </p:sp>
      <p:sp>
        <p:nvSpPr>
          <p:cNvPr id="6" name="TextBox 4">
            <a:extLst>
              <a:ext uri="{FF2B5EF4-FFF2-40B4-BE49-F238E27FC236}">
                <a16:creationId xmlns:a16="http://schemas.microsoft.com/office/drawing/2014/main" id="{C4E98353-D6D9-DB6C-9915-D0FF8F4A8028}"/>
              </a:ext>
              <a:ext uri="{C183D7F6-B498-43B3-948B-1728B52AA6E4}">
                <adec:decorative xmlns:adec="http://schemas.microsoft.com/office/drawing/2017/decorative" val="1"/>
              </a:ext>
            </a:extLst>
          </p:cNvPr>
          <p:cNvSpPr txBox="1"/>
          <p:nvPr/>
        </p:nvSpPr>
        <p:spPr>
          <a:xfrm>
            <a:off x="6905966" y="4176193"/>
            <a:ext cx="716814" cy="646331"/>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CA" dirty="0">
                <a:latin typeface="Arial"/>
                <a:cs typeface="Arial"/>
              </a:rPr>
              <a:t>MB</a:t>
            </a:r>
          </a:p>
          <a:p>
            <a:r>
              <a:rPr lang="en-CA" dirty="0">
                <a:latin typeface="Arial"/>
                <a:cs typeface="Arial"/>
              </a:rPr>
              <a:t>(2)</a:t>
            </a:r>
            <a:endParaRPr lang="en-CA" dirty="0">
              <a:latin typeface="Arial" panose="020B0604020202020204" pitchFamily="34" charset="0"/>
              <a:cs typeface="Arial" panose="020B0604020202020204" pitchFamily="34" charset="0"/>
            </a:endParaRPr>
          </a:p>
        </p:txBody>
      </p:sp>
      <p:sp>
        <p:nvSpPr>
          <p:cNvPr id="9" name="TextBox 5">
            <a:extLst>
              <a:ext uri="{FF2B5EF4-FFF2-40B4-BE49-F238E27FC236}">
                <a16:creationId xmlns:a16="http://schemas.microsoft.com/office/drawing/2014/main" id="{E0A6873B-A642-FBE0-0F87-1583451F4B07}"/>
              </a:ext>
              <a:ext uri="{C183D7F6-B498-43B3-948B-1728B52AA6E4}">
                <adec:decorative xmlns:adec="http://schemas.microsoft.com/office/drawing/2017/decorative" val="1"/>
              </a:ext>
            </a:extLst>
          </p:cNvPr>
          <p:cNvSpPr txBox="1"/>
          <p:nvPr/>
        </p:nvSpPr>
        <p:spPr>
          <a:xfrm>
            <a:off x="7651925" y="4809066"/>
            <a:ext cx="716814" cy="646331"/>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CA" dirty="0">
                <a:solidFill>
                  <a:srgbClr val="FFFFFF"/>
                </a:solidFill>
                <a:latin typeface="Arial" panose="020B0604020202020204" pitchFamily="34" charset="0"/>
                <a:cs typeface="Arial" panose="020B0604020202020204" pitchFamily="34" charset="0"/>
              </a:rPr>
              <a:t>ON</a:t>
            </a:r>
          </a:p>
          <a:p>
            <a:pPr algn="ctr"/>
            <a:r>
              <a:rPr lang="en-CA" dirty="0">
                <a:solidFill>
                  <a:srgbClr val="FFFFFF"/>
                </a:solidFill>
                <a:latin typeface="Arial"/>
                <a:cs typeface="Arial"/>
              </a:rPr>
              <a:t>(10)</a:t>
            </a:r>
          </a:p>
        </p:txBody>
      </p:sp>
      <p:sp>
        <p:nvSpPr>
          <p:cNvPr id="10" name="TextBox 6">
            <a:extLst>
              <a:ext uri="{FF2B5EF4-FFF2-40B4-BE49-F238E27FC236}">
                <a16:creationId xmlns:a16="http://schemas.microsoft.com/office/drawing/2014/main" id="{79C27483-8885-C3E7-BDF0-0C38E32F1327}"/>
              </a:ext>
              <a:ext uri="{C183D7F6-B498-43B3-948B-1728B52AA6E4}">
                <adec:decorative xmlns:adec="http://schemas.microsoft.com/office/drawing/2017/decorative" val="1"/>
              </a:ext>
            </a:extLst>
          </p:cNvPr>
          <p:cNvSpPr txBox="1"/>
          <p:nvPr/>
        </p:nvSpPr>
        <p:spPr>
          <a:xfrm>
            <a:off x="9336048" y="4841908"/>
            <a:ext cx="716814"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CA" dirty="0">
                <a:solidFill>
                  <a:schemeClr val="bg2"/>
                </a:solidFill>
                <a:latin typeface="Arial" panose="020B0604020202020204" pitchFamily="34" charset="0"/>
                <a:cs typeface="Arial" panose="020B0604020202020204" pitchFamily="34" charset="0"/>
              </a:rPr>
              <a:t>QU</a:t>
            </a:r>
          </a:p>
          <a:p>
            <a:r>
              <a:rPr lang="en-CA" dirty="0">
                <a:solidFill>
                  <a:schemeClr val="bg2"/>
                </a:solidFill>
                <a:latin typeface="Arial" panose="020B0604020202020204" pitchFamily="34" charset="0"/>
                <a:cs typeface="Arial" panose="020B0604020202020204" pitchFamily="34" charset="0"/>
              </a:rPr>
              <a:t>(3)</a:t>
            </a:r>
          </a:p>
        </p:txBody>
      </p:sp>
      <p:sp>
        <p:nvSpPr>
          <p:cNvPr id="11" name="TextBox 7">
            <a:extLst>
              <a:ext uri="{FF2B5EF4-FFF2-40B4-BE49-F238E27FC236}">
                <a16:creationId xmlns:a16="http://schemas.microsoft.com/office/drawing/2014/main" id="{3A5D4A76-3DB3-C5EF-2511-08CA01429519}"/>
              </a:ext>
              <a:ext uri="{C183D7F6-B498-43B3-948B-1728B52AA6E4}">
                <adec:decorative xmlns:adec="http://schemas.microsoft.com/office/drawing/2017/decorative" val="1"/>
              </a:ext>
            </a:extLst>
          </p:cNvPr>
          <p:cNvSpPr txBox="1"/>
          <p:nvPr/>
        </p:nvSpPr>
        <p:spPr>
          <a:xfrm>
            <a:off x="10089439" y="3852603"/>
            <a:ext cx="1568806"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CA" dirty="0">
                <a:latin typeface="Arial" panose="020B0604020202020204" pitchFamily="34" charset="0"/>
                <a:cs typeface="Arial" panose="020B0604020202020204" pitchFamily="34" charset="0"/>
              </a:rPr>
              <a:t>NL</a:t>
            </a:r>
            <a:r>
              <a:rPr lang="en-CA" sz="1600" dirty="0">
                <a:latin typeface="Arial" panose="020B0604020202020204" pitchFamily="34" charset="0"/>
                <a:cs typeface="Arial" panose="020B0604020202020204" pitchFamily="34" charset="0"/>
              </a:rPr>
              <a:t> (0)</a:t>
            </a:r>
          </a:p>
        </p:txBody>
      </p:sp>
      <p:sp>
        <p:nvSpPr>
          <p:cNvPr id="15" name="TextBox 8">
            <a:extLst>
              <a:ext uri="{FF2B5EF4-FFF2-40B4-BE49-F238E27FC236}">
                <a16:creationId xmlns:a16="http://schemas.microsoft.com/office/drawing/2014/main" id="{24FF7768-64D5-9E7C-3CE7-6F6A7353FACD}"/>
              </a:ext>
              <a:ext uri="{C183D7F6-B498-43B3-948B-1728B52AA6E4}">
                <adec:decorative xmlns:adec="http://schemas.microsoft.com/office/drawing/2017/decorative" val="1"/>
              </a:ext>
            </a:extLst>
          </p:cNvPr>
          <p:cNvSpPr txBox="1"/>
          <p:nvPr/>
        </p:nvSpPr>
        <p:spPr>
          <a:xfrm>
            <a:off x="10995676" y="5625697"/>
            <a:ext cx="1003857"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CA" sz="1600" dirty="0">
                <a:latin typeface="Arial" panose="020B0604020202020204" pitchFamily="34" charset="0"/>
                <a:cs typeface="Arial" panose="020B0604020202020204" pitchFamily="34" charset="0"/>
              </a:rPr>
              <a:t>NS (2)</a:t>
            </a:r>
          </a:p>
        </p:txBody>
      </p:sp>
      <p:sp>
        <p:nvSpPr>
          <p:cNvPr id="16" name="TextBox 9">
            <a:extLst>
              <a:ext uri="{FF2B5EF4-FFF2-40B4-BE49-F238E27FC236}">
                <a16:creationId xmlns:a16="http://schemas.microsoft.com/office/drawing/2014/main" id="{770FC679-BC70-8B2C-11D0-729BA360DC5A}"/>
              </a:ext>
              <a:ext uri="{C183D7F6-B498-43B3-948B-1728B52AA6E4}">
                <adec:decorative xmlns:adec="http://schemas.microsoft.com/office/drawing/2017/decorative" val="1"/>
              </a:ext>
            </a:extLst>
          </p:cNvPr>
          <p:cNvSpPr txBox="1"/>
          <p:nvPr/>
        </p:nvSpPr>
        <p:spPr>
          <a:xfrm>
            <a:off x="11318173" y="4923816"/>
            <a:ext cx="898371"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CA" sz="1600" dirty="0">
                <a:latin typeface="Arial" panose="020B0604020202020204" pitchFamily="34" charset="0"/>
                <a:cs typeface="Arial" panose="020B0604020202020204" pitchFamily="34" charset="0"/>
              </a:rPr>
              <a:t>PEI (1) </a:t>
            </a:r>
          </a:p>
        </p:txBody>
      </p:sp>
      <p:sp>
        <p:nvSpPr>
          <p:cNvPr id="17" name="TextBox 10">
            <a:extLst>
              <a:ext uri="{FF2B5EF4-FFF2-40B4-BE49-F238E27FC236}">
                <a16:creationId xmlns:a16="http://schemas.microsoft.com/office/drawing/2014/main" id="{96D6A92B-1F50-B81B-33D8-B2F11FA895DD}"/>
              </a:ext>
              <a:ext uri="{C183D7F6-B498-43B3-948B-1728B52AA6E4}">
                <adec:decorative xmlns:adec="http://schemas.microsoft.com/office/drawing/2017/decorative" val="1"/>
              </a:ext>
            </a:extLst>
          </p:cNvPr>
          <p:cNvSpPr txBox="1"/>
          <p:nvPr/>
        </p:nvSpPr>
        <p:spPr>
          <a:xfrm>
            <a:off x="10073752" y="5908845"/>
            <a:ext cx="704914" cy="58477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CA" sz="1600" dirty="0">
                <a:latin typeface="Arial" panose="020B0604020202020204" pitchFamily="34" charset="0"/>
                <a:cs typeface="Arial" panose="020B0604020202020204" pitchFamily="34" charset="0"/>
              </a:rPr>
              <a:t>NB</a:t>
            </a:r>
          </a:p>
          <a:p>
            <a:r>
              <a:rPr lang="en-CA" sz="1600" dirty="0">
                <a:latin typeface="Arial" panose="020B0604020202020204" pitchFamily="34" charset="0"/>
                <a:cs typeface="Arial" panose="020B0604020202020204" pitchFamily="34" charset="0"/>
              </a:rPr>
              <a:t>(3)</a:t>
            </a:r>
          </a:p>
        </p:txBody>
      </p:sp>
      <p:sp>
        <p:nvSpPr>
          <p:cNvPr id="18" name="TextBox 11">
            <a:extLst>
              <a:ext uri="{FF2B5EF4-FFF2-40B4-BE49-F238E27FC236}">
                <a16:creationId xmlns:a16="http://schemas.microsoft.com/office/drawing/2014/main" id="{41A8C280-47BA-DF5E-AB20-A8C13FFCF0EF}"/>
              </a:ext>
              <a:ext uri="{C183D7F6-B498-43B3-948B-1728B52AA6E4}">
                <adec:decorative xmlns:adec="http://schemas.microsoft.com/office/drawing/2017/decorative" val="1"/>
              </a:ext>
            </a:extLst>
          </p:cNvPr>
          <p:cNvSpPr txBox="1"/>
          <p:nvPr/>
        </p:nvSpPr>
        <p:spPr>
          <a:xfrm>
            <a:off x="6962084" y="3050578"/>
            <a:ext cx="671117"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CA" dirty="0">
                <a:latin typeface="Arial" panose="020B0604020202020204" pitchFamily="34" charset="0"/>
                <a:cs typeface="Arial" panose="020B0604020202020204" pitchFamily="34" charset="0"/>
              </a:rPr>
              <a:t>NU (1)</a:t>
            </a:r>
          </a:p>
        </p:txBody>
      </p:sp>
      <p:cxnSp>
        <p:nvCxnSpPr>
          <p:cNvPr id="19" name="Straight Connector 18">
            <a:extLst>
              <a:ext uri="{FF2B5EF4-FFF2-40B4-BE49-F238E27FC236}">
                <a16:creationId xmlns:a16="http://schemas.microsoft.com/office/drawing/2014/main" id="{3491B40F-7D48-3D5A-DBBB-DA3D61925312}"/>
              </a:ext>
              <a:ext uri="{C183D7F6-B498-43B3-948B-1728B52AA6E4}">
                <adec:decorative xmlns:adec="http://schemas.microsoft.com/office/drawing/2017/decorative" val="1"/>
              </a:ext>
            </a:extLst>
          </p:cNvPr>
          <p:cNvCxnSpPr>
            <a:cxnSpLocks/>
          </p:cNvCxnSpPr>
          <p:nvPr/>
        </p:nvCxnSpPr>
        <p:spPr>
          <a:xfrm flipV="1">
            <a:off x="10828561" y="5036696"/>
            <a:ext cx="489612" cy="223877"/>
          </a:xfrm>
          <a:prstGeom prst="line">
            <a:avLst/>
          </a:prstGeom>
        </p:spPr>
        <p:style>
          <a:lnRef idx="1">
            <a:schemeClr val="dk1"/>
          </a:lnRef>
          <a:fillRef idx="0">
            <a:schemeClr val="dk1"/>
          </a:fillRef>
          <a:effectRef idx="0">
            <a:schemeClr val="dk1"/>
          </a:effectRef>
          <a:fontRef idx="minor">
            <a:schemeClr val="tx1"/>
          </a:fontRef>
        </p:style>
      </p:cxnSp>
      <p:sp>
        <p:nvSpPr>
          <p:cNvPr id="20" name="TextBox 1">
            <a:extLst>
              <a:ext uri="{FF2B5EF4-FFF2-40B4-BE49-F238E27FC236}">
                <a16:creationId xmlns:a16="http://schemas.microsoft.com/office/drawing/2014/main" id="{7CD104FA-E95B-95F5-A40A-4A6B444FA599}"/>
              </a:ext>
              <a:ext uri="{C183D7F6-B498-43B3-948B-1728B52AA6E4}">
                <adec:decorative xmlns:adec="http://schemas.microsoft.com/office/drawing/2017/decorative" val="1"/>
              </a:ext>
            </a:extLst>
          </p:cNvPr>
          <p:cNvSpPr txBox="1"/>
          <p:nvPr/>
        </p:nvSpPr>
        <p:spPr>
          <a:xfrm>
            <a:off x="4417792" y="2284269"/>
            <a:ext cx="544286"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CA" dirty="0">
                <a:latin typeface="Arial" panose="020B0604020202020204" pitchFamily="34" charset="0"/>
                <a:cs typeface="Arial" panose="020B0604020202020204" pitchFamily="34" charset="0"/>
              </a:rPr>
              <a:t>YT (1)</a:t>
            </a:r>
          </a:p>
        </p:txBody>
      </p:sp>
      <p:sp>
        <p:nvSpPr>
          <p:cNvPr id="21" name="TextBox 2">
            <a:extLst>
              <a:ext uri="{FF2B5EF4-FFF2-40B4-BE49-F238E27FC236}">
                <a16:creationId xmlns:a16="http://schemas.microsoft.com/office/drawing/2014/main" id="{5E02B030-8A05-F7BC-412D-77CD0A5BAA69}"/>
              </a:ext>
              <a:ext uri="{C183D7F6-B498-43B3-948B-1728B52AA6E4}">
                <adec:decorative xmlns:adec="http://schemas.microsoft.com/office/drawing/2017/decorative" val="1"/>
              </a:ext>
            </a:extLst>
          </p:cNvPr>
          <p:cNvSpPr txBox="1"/>
          <p:nvPr/>
        </p:nvSpPr>
        <p:spPr>
          <a:xfrm>
            <a:off x="5247422" y="2866480"/>
            <a:ext cx="848341" cy="646331"/>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CA" dirty="0">
                <a:latin typeface="Arial"/>
                <a:cs typeface="Arial"/>
              </a:rPr>
              <a:t>NWT (2)</a:t>
            </a:r>
          </a:p>
        </p:txBody>
      </p:sp>
      <p:sp>
        <p:nvSpPr>
          <p:cNvPr id="24" name="TextBox 23">
            <a:extLst>
              <a:ext uri="{FF2B5EF4-FFF2-40B4-BE49-F238E27FC236}">
                <a16:creationId xmlns:a16="http://schemas.microsoft.com/office/drawing/2014/main" id="{24F4EDEB-2EE6-30D8-696D-A7A103E9C4FF}"/>
              </a:ext>
              <a:ext uri="{C183D7F6-B498-43B3-948B-1728B52AA6E4}">
                <adec:decorative xmlns:adec="http://schemas.microsoft.com/office/drawing/2017/decorative" val="1"/>
              </a:ext>
            </a:extLst>
          </p:cNvPr>
          <p:cNvSpPr txBox="1"/>
          <p:nvPr/>
        </p:nvSpPr>
        <p:spPr>
          <a:xfrm>
            <a:off x="9832010" y="179541"/>
            <a:ext cx="2083665" cy="1709153"/>
          </a:xfrm>
          <a:prstGeom prst="rect">
            <a:avLst/>
          </a:prstGeom>
          <a:solidFill>
            <a:schemeClr val="bg2"/>
          </a:solidFill>
          <a:ln>
            <a:solidFill>
              <a:schemeClr val="bg2"/>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pic>
        <p:nvPicPr>
          <p:cNvPr id="34" name="Picture 33">
            <a:extLst>
              <a:ext uri="{FF2B5EF4-FFF2-40B4-BE49-F238E27FC236}">
                <a16:creationId xmlns:a16="http://schemas.microsoft.com/office/drawing/2014/main" id="{2939FCE3-E3CB-DBFE-D069-8D1D13B4127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735991" y="374762"/>
            <a:ext cx="2000123" cy="1513932"/>
          </a:xfrm>
          <a:prstGeom prst="rect">
            <a:avLst/>
          </a:prstGeom>
        </p:spPr>
      </p:pic>
      <p:sp>
        <p:nvSpPr>
          <p:cNvPr id="14" name="TextBox 13">
            <a:extLst>
              <a:ext uri="{FF2B5EF4-FFF2-40B4-BE49-F238E27FC236}">
                <a16:creationId xmlns:a16="http://schemas.microsoft.com/office/drawing/2014/main" id="{E51E7E34-241D-EA4C-5D5F-404633A70187}"/>
              </a:ext>
              <a:ext uri="{C183D7F6-B498-43B3-948B-1728B52AA6E4}">
                <adec:decorative xmlns:adec="http://schemas.microsoft.com/office/drawing/2017/decorative" val="1"/>
              </a:ext>
            </a:extLst>
          </p:cNvPr>
          <p:cNvSpPr txBox="1"/>
          <p:nvPr/>
        </p:nvSpPr>
        <p:spPr>
          <a:xfrm>
            <a:off x="8547875" y="468686"/>
            <a:ext cx="3413745"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latin typeface="Arial" panose="020B0604020202020204" pitchFamily="34" charset="0"/>
                <a:cs typeface="Arial" panose="020B0604020202020204" pitchFamily="34" charset="0"/>
              </a:rPr>
              <a:t># Included Texts:</a:t>
            </a:r>
          </a:p>
        </p:txBody>
      </p:sp>
      <p:pic>
        <p:nvPicPr>
          <p:cNvPr id="30" name="Picture 29">
            <a:extLst>
              <a:ext uri="{FF2B5EF4-FFF2-40B4-BE49-F238E27FC236}">
                <a16:creationId xmlns:a16="http://schemas.microsoft.com/office/drawing/2014/main" id="{F1DDF00F-E681-DD1F-DEDC-6F9314C0609A}"/>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873842" y="466889"/>
            <a:ext cx="1032926" cy="2355796"/>
          </a:xfrm>
          <a:prstGeom prst="rect">
            <a:avLst/>
          </a:prstGeom>
        </p:spPr>
      </p:pic>
      <p:cxnSp>
        <p:nvCxnSpPr>
          <p:cNvPr id="7" name="Straight Connector 6">
            <a:extLst>
              <a:ext uri="{FF2B5EF4-FFF2-40B4-BE49-F238E27FC236}">
                <a16:creationId xmlns:a16="http://schemas.microsoft.com/office/drawing/2014/main" id="{4A605024-D721-8BE6-884A-DE89CA984FE5}"/>
              </a:ext>
              <a:ext uri="{C183D7F6-B498-43B3-948B-1728B52AA6E4}">
                <adec:decorative xmlns:adec="http://schemas.microsoft.com/office/drawing/2017/decorative" val="1"/>
              </a:ext>
            </a:extLst>
          </p:cNvPr>
          <p:cNvCxnSpPr>
            <a:cxnSpLocks/>
          </p:cNvCxnSpPr>
          <p:nvPr/>
        </p:nvCxnSpPr>
        <p:spPr>
          <a:xfrm flipV="1">
            <a:off x="10289023" y="5385741"/>
            <a:ext cx="251246" cy="571411"/>
          </a:xfrm>
          <a:prstGeom prst="line">
            <a:avLst/>
          </a:prstGeom>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0118FA38-0648-A21B-784B-90D68D71CF6C}"/>
              </a:ext>
              <a:ext uri="{C183D7F6-B498-43B3-948B-1728B52AA6E4}">
                <adec:decorative xmlns:adec="http://schemas.microsoft.com/office/drawing/2017/decorative" val="1"/>
              </a:ext>
            </a:extLst>
          </p:cNvPr>
          <p:cNvCxnSpPr>
            <a:cxnSpLocks/>
          </p:cNvCxnSpPr>
          <p:nvPr/>
        </p:nvCxnSpPr>
        <p:spPr>
          <a:xfrm flipH="1" flipV="1">
            <a:off x="10882971" y="5455397"/>
            <a:ext cx="162286" cy="281853"/>
          </a:xfrm>
          <a:prstGeom prst="line">
            <a:avLst/>
          </a:prstGeom>
        </p:spPr>
        <p:style>
          <a:lnRef idx="1">
            <a:schemeClr val="dk1"/>
          </a:lnRef>
          <a:fillRef idx="0">
            <a:schemeClr val="dk1"/>
          </a:fillRef>
          <a:effectRef idx="0">
            <a:schemeClr val="dk1"/>
          </a:effectRef>
          <a:fontRef idx="minor">
            <a:schemeClr val="tx1"/>
          </a:fontRef>
        </p:style>
      </p:cxnSp>
      <p:pic>
        <p:nvPicPr>
          <p:cNvPr id="12" name="Picture 11">
            <a:extLst>
              <a:ext uri="{FF2B5EF4-FFF2-40B4-BE49-F238E27FC236}">
                <a16:creationId xmlns:a16="http://schemas.microsoft.com/office/drawing/2014/main" id="{147DA94A-43D3-B8EC-D075-6D9163CFC00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1410931" y="430530"/>
            <a:ext cx="509197" cy="2213640"/>
          </a:xfrm>
          <a:prstGeom prst="rect">
            <a:avLst/>
          </a:prstGeom>
        </p:spPr>
      </p:pic>
      <p:sp>
        <p:nvSpPr>
          <p:cNvPr id="2" name="TextBox 1">
            <a:extLst>
              <a:ext uri="{FF2B5EF4-FFF2-40B4-BE49-F238E27FC236}">
                <a16:creationId xmlns:a16="http://schemas.microsoft.com/office/drawing/2014/main" id="{86563A9F-3116-E8CA-2AAA-F228F0906302}"/>
              </a:ext>
              <a:ext uri="{C183D7F6-B498-43B3-948B-1728B52AA6E4}">
                <adec:decorative xmlns:adec="http://schemas.microsoft.com/office/drawing/2017/decorative" val="1"/>
              </a:ext>
            </a:extLst>
          </p:cNvPr>
          <p:cNvSpPr txBox="1"/>
          <p:nvPr/>
        </p:nvSpPr>
        <p:spPr>
          <a:xfrm>
            <a:off x="11182951" y="453038"/>
            <a:ext cx="671117"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dirty="0">
                <a:latin typeface="Arial" panose="020B0604020202020204" pitchFamily="34" charset="0"/>
                <a:cs typeface="Arial" panose="020B0604020202020204" pitchFamily="34" charset="0"/>
              </a:rPr>
              <a:t>0</a:t>
            </a:r>
          </a:p>
          <a:p>
            <a:pPr algn="ctr"/>
            <a:r>
              <a:rPr lang="en-US" sz="2400" dirty="0">
                <a:latin typeface="Arial" panose="020B0604020202020204" pitchFamily="34" charset="0"/>
                <a:cs typeface="Arial" panose="020B0604020202020204" pitchFamily="34" charset="0"/>
              </a:rPr>
              <a:t>1</a:t>
            </a:r>
          </a:p>
          <a:p>
            <a:pPr algn="ctr"/>
            <a:r>
              <a:rPr lang="en-US" sz="2400" dirty="0">
                <a:latin typeface="Arial" panose="020B0604020202020204" pitchFamily="34" charset="0"/>
                <a:cs typeface="Arial" panose="020B0604020202020204" pitchFamily="34" charset="0"/>
              </a:rPr>
              <a:t>2</a:t>
            </a:r>
          </a:p>
          <a:p>
            <a:pPr algn="ctr"/>
            <a:r>
              <a:rPr lang="en-US" sz="2400" dirty="0">
                <a:latin typeface="Arial" panose="020B0604020202020204" pitchFamily="34" charset="0"/>
                <a:cs typeface="Arial" panose="020B0604020202020204" pitchFamily="34" charset="0"/>
              </a:rPr>
              <a:t>3</a:t>
            </a:r>
          </a:p>
          <a:p>
            <a:pPr algn="ctr"/>
            <a:r>
              <a:rPr lang="en-US" sz="2400" dirty="0">
                <a:latin typeface="Arial" panose="020B0604020202020204" pitchFamily="34" charset="0"/>
                <a:cs typeface="Arial" panose="020B0604020202020204" pitchFamily="34" charset="0"/>
              </a:rPr>
              <a:t>5</a:t>
            </a:r>
          </a:p>
          <a:p>
            <a:pPr algn="ctr"/>
            <a:r>
              <a:rPr lang="en-US" sz="2400" dirty="0">
                <a:latin typeface="Arial" panose="020B0604020202020204" pitchFamily="34" charset="0"/>
                <a:cs typeface="Arial" panose="020B0604020202020204" pitchFamily="34" charset="0"/>
              </a:rPr>
              <a:t>10</a:t>
            </a:r>
          </a:p>
        </p:txBody>
      </p:sp>
    </p:spTree>
    <p:extLst>
      <p:ext uri="{BB962C8B-B14F-4D97-AF65-F5344CB8AC3E}">
        <p14:creationId xmlns:p14="http://schemas.microsoft.com/office/powerpoint/2010/main" val="18430005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DC211-8C86-AFCD-1354-2727826942D5}"/>
              </a:ext>
            </a:extLst>
          </p:cNvPr>
          <p:cNvSpPr>
            <a:spLocks noGrp="1"/>
          </p:cNvSpPr>
          <p:nvPr>
            <p:ph type="title"/>
          </p:nvPr>
        </p:nvSpPr>
        <p:spPr>
          <a:xfrm>
            <a:off x="364807" y="406376"/>
            <a:ext cx="10897200" cy="627189"/>
          </a:xfrm>
        </p:spPr>
        <p:txBody>
          <a:bodyPr/>
          <a:lstStyle/>
          <a:p>
            <a:r>
              <a:rPr lang="en-US" sz="2800" dirty="0">
                <a:solidFill>
                  <a:srgbClr val="C00000"/>
                </a:solidFill>
              </a:rPr>
              <a:t>Types of Literature</a:t>
            </a:r>
            <a:endParaRPr lang="en-CA" sz="2800" dirty="0">
              <a:solidFill>
                <a:srgbClr val="C00000"/>
              </a:solidFill>
            </a:endParaRPr>
          </a:p>
        </p:txBody>
      </p:sp>
      <p:pic>
        <p:nvPicPr>
          <p:cNvPr id="8" name="Picture 7">
            <a:extLst>
              <a:ext uri="{FF2B5EF4-FFF2-40B4-BE49-F238E27FC236}">
                <a16:creationId xmlns:a16="http://schemas.microsoft.com/office/drawing/2014/main" id="{DBC683EC-FA51-ACA7-DB0C-9AFAFE7D135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105214" y="578577"/>
            <a:ext cx="2232748" cy="2641355"/>
          </a:xfrm>
          <a:prstGeom prst="rect">
            <a:avLst/>
          </a:prstGeom>
        </p:spPr>
      </p:pic>
      <p:graphicFrame>
        <p:nvGraphicFramePr>
          <p:cNvPr id="4" name="Content Placeholder 3" descr="Table in the top right of the slide, with two columns and six rows. The header on the left column reads “Type”, the right column has the number of included full texts which are of that type. The types of literature and their number of full texts they include are “Thesis” with two, “Research Article” has 13, “Report” has four, and “Perspective” has 2. The last row reads “Total” with 21 in its adjacent cell.">
            <a:extLst>
              <a:ext uri="{FF2B5EF4-FFF2-40B4-BE49-F238E27FC236}">
                <a16:creationId xmlns:a16="http://schemas.microsoft.com/office/drawing/2014/main" id="{C000D436-B915-6375-4C44-F3AFBB26624C}"/>
              </a:ext>
            </a:extLst>
          </p:cNvPr>
          <p:cNvGraphicFramePr>
            <a:graphicFrameLocks noGrp="1"/>
          </p:cNvGraphicFramePr>
          <p:nvPr>
            <p:ph sz="half" idx="1"/>
            <p:extLst>
              <p:ext uri="{D42A27DB-BD31-4B8C-83A1-F6EECF244321}">
                <p14:modId xmlns:p14="http://schemas.microsoft.com/office/powerpoint/2010/main" val="2100980757"/>
              </p:ext>
            </p:extLst>
          </p:nvPr>
        </p:nvGraphicFramePr>
        <p:xfrm>
          <a:off x="8356921" y="316293"/>
          <a:ext cx="3660887" cy="2286000"/>
        </p:xfrm>
        <a:graphic>
          <a:graphicData uri="http://schemas.openxmlformats.org/drawingml/2006/table">
            <a:tbl>
              <a:tblPr firstRow="1" bandRow="1">
                <a:tableStyleId>{69012ECD-51FC-41F1-AA8D-1B2483CD663E}</a:tableStyleId>
              </a:tblPr>
              <a:tblGrid>
                <a:gridCol w="2759137">
                  <a:extLst>
                    <a:ext uri="{9D8B030D-6E8A-4147-A177-3AD203B41FA5}">
                      <a16:colId xmlns:a16="http://schemas.microsoft.com/office/drawing/2014/main" val="1872595570"/>
                    </a:ext>
                  </a:extLst>
                </a:gridCol>
                <a:gridCol w="901750">
                  <a:extLst>
                    <a:ext uri="{9D8B030D-6E8A-4147-A177-3AD203B41FA5}">
                      <a16:colId xmlns:a16="http://schemas.microsoft.com/office/drawing/2014/main" val="884258685"/>
                    </a:ext>
                  </a:extLst>
                </a:gridCol>
              </a:tblGrid>
              <a:tr h="370840">
                <a:tc>
                  <a:txBody>
                    <a:bodyPr/>
                    <a:lstStyle/>
                    <a:p>
                      <a:pPr algn="ctr"/>
                      <a:r>
                        <a:rPr lang="en-US" sz="2400" dirty="0"/>
                        <a:t>Type</a:t>
                      </a:r>
                      <a:endParaRPr lang="en-CA" sz="1800"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2400" dirty="0">
                          <a:latin typeface="+mn-lt"/>
                        </a:rPr>
                        <a:t>#FT</a:t>
                      </a:r>
                      <a:endParaRPr lang="en-CA" sz="2400" dirty="0">
                        <a:latin typeface="+mn-lt"/>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27366337"/>
                  </a:ext>
                </a:extLst>
              </a:tr>
              <a:tr h="243522">
                <a:tc>
                  <a:txBody>
                    <a:bodyPr/>
                    <a:lstStyle/>
                    <a:p>
                      <a:pPr algn="ctr" fontAlgn="ctr"/>
                      <a:r>
                        <a:rPr lang="en-CA" sz="2400" b="0" i="0" u="none" strike="noStrike" dirty="0">
                          <a:solidFill>
                            <a:srgbClr val="000000"/>
                          </a:solidFill>
                          <a:effectLst/>
                          <a:latin typeface="Calibri" panose="020F0502020204030204" pitchFamily="34" charset="0"/>
                        </a:rPr>
                        <a:t>Thesis</a:t>
                      </a:r>
                    </a:p>
                  </a:txBody>
                  <a:tcPr marL="0" marR="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400" b="0" i="0" u="none" strike="noStrike" dirty="0">
                          <a:solidFill>
                            <a:srgbClr val="000000"/>
                          </a:solidFill>
                          <a:effectLst/>
                          <a:latin typeface="+mn-lt"/>
                        </a:rPr>
                        <a:t>2</a:t>
                      </a:r>
                      <a:endParaRPr lang="en-CA" sz="2400" b="0" i="0" u="none" strike="noStrike" dirty="0">
                        <a:solidFill>
                          <a:srgbClr val="000000"/>
                        </a:solidFill>
                        <a:effectLst/>
                        <a:latin typeface="+mn-lt"/>
                      </a:endParaRPr>
                    </a:p>
                  </a:txBody>
                  <a:tcPr marL="0" marR="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91857394"/>
                  </a:ext>
                </a:extLst>
              </a:tr>
              <a:tr h="243522">
                <a:tc>
                  <a:txBody>
                    <a:bodyPr/>
                    <a:lstStyle/>
                    <a:p>
                      <a:pPr algn="ctr" fontAlgn="b"/>
                      <a:r>
                        <a:rPr lang="en-CA" sz="2400" b="0" i="0" u="none" strike="noStrike" dirty="0">
                          <a:solidFill>
                            <a:srgbClr val="000000"/>
                          </a:solidFill>
                          <a:effectLst/>
                          <a:latin typeface="Calibri" panose="020F0502020204030204" pitchFamily="34" charset="0"/>
                        </a:rPr>
                        <a:t>Research Article</a:t>
                      </a:r>
                    </a:p>
                  </a:txBody>
                  <a:tcPr marL="0" marR="0" marT="0"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CA" sz="2400" b="0" i="0" u="none" strike="noStrike" dirty="0">
                          <a:solidFill>
                            <a:srgbClr val="000000"/>
                          </a:solidFill>
                          <a:effectLst/>
                          <a:latin typeface="+mn-lt"/>
                        </a:rPr>
                        <a:t>13</a:t>
                      </a:r>
                    </a:p>
                  </a:txBody>
                  <a:tcPr marL="0" marR="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2203214"/>
                  </a:ext>
                </a:extLst>
              </a:tr>
              <a:tr h="243522">
                <a:tc>
                  <a:txBody>
                    <a:bodyPr/>
                    <a:lstStyle/>
                    <a:p>
                      <a:pPr algn="ctr" fontAlgn="ctr"/>
                      <a:r>
                        <a:rPr lang="en-CA" sz="2400" b="0" i="0" u="none" strike="noStrike" dirty="0">
                          <a:solidFill>
                            <a:srgbClr val="000000"/>
                          </a:solidFill>
                          <a:effectLst/>
                          <a:latin typeface="Calibri" panose="020F0502020204030204" pitchFamily="34" charset="0"/>
                        </a:rPr>
                        <a:t>Report</a:t>
                      </a:r>
                    </a:p>
                  </a:txBody>
                  <a:tcPr marL="0" marR="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CA" sz="2400" b="0" i="0" u="none" strike="noStrike" dirty="0">
                          <a:solidFill>
                            <a:srgbClr val="000000"/>
                          </a:solidFill>
                          <a:effectLst/>
                          <a:latin typeface="+mn-lt"/>
                        </a:rPr>
                        <a:t>4</a:t>
                      </a:r>
                    </a:p>
                  </a:txBody>
                  <a:tcPr marL="0" marR="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07487864"/>
                  </a:ext>
                </a:extLst>
              </a:tr>
              <a:tr h="243522">
                <a:tc>
                  <a:txBody>
                    <a:bodyPr/>
                    <a:lstStyle/>
                    <a:p>
                      <a:pPr algn="ctr" fontAlgn="ctr"/>
                      <a:r>
                        <a:rPr lang="en-CA" sz="2400" b="0" i="0" u="none" strike="noStrike" dirty="0">
                          <a:solidFill>
                            <a:srgbClr val="000000"/>
                          </a:solidFill>
                          <a:effectLst/>
                          <a:latin typeface="Calibri" panose="020F0502020204030204" pitchFamily="34" charset="0"/>
                        </a:rPr>
                        <a:t>Perspective</a:t>
                      </a:r>
                    </a:p>
                  </a:txBody>
                  <a:tcPr marL="0" marR="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400" b="0" i="0" u="none" strike="noStrike" dirty="0">
                          <a:solidFill>
                            <a:srgbClr val="000000"/>
                          </a:solidFill>
                          <a:effectLst/>
                          <a:latin typeface="+mn-lt"/>
                        </a:rPr>
                        <a:t>2</a:t>
                      </a:r>
                      <a:endParaRPr lang="en-CA" sz="2400" b="0" i="0" u="none" strike="noStrike" dirty="0">
                        <a:solidFill>
                          <a:srgbClr val="000000"/>
                        </a:solidFill>
                        <a:effectLst/>
                        <a:latin typeface="+mn-lt"/>
                      </a:endParaRPr>
                    </a:p>
                  </a:txBody>
                  <a:tcPr marL="0" marR="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54980665"/>
                  </a:ext>
                </a:extLst>
              </a:tr>
              <a:tr h="243522">
                <a:tc>
                  <a:txBody>
                    <a:bodyPr/>
                    <a:lstStyle/>
                    <a:p>
                      <a:pPr algn="ctr" fontAlgn="ctr"/>
                      <a:r>
                        <a:rPr lang="en-CA" sz="2400" b="1" i="0" u="none" strike="noStrike" dirty="0">
                          <a:solidFill>
                            <a:srgbClr val="000000"/>
                          </a:solidFill>
                          <a:effectLst/>
                          <a:latin typeface="Calibri" panose="020F0502020204030204" pitchFamily="34" charset="0"/>
                        </a:rPr>
                        <a:t>Total </a:t>
                      </a:r>
                    </a:p>
                  </a:txBody>
                  <a:tcPr marL="0" marR="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EBEBEC"/>
                    </a:solidFill>
                  </a:tcPr>
                </a:tc>
                <a:tc>
                  <a:txBody>
                    <a:bodyPr/>
                    <a:lstStyle/>
                    <a:p>
                      <a:pPr algn="ctr" fontAlgn="ctr"/>
                      <a:r>
                        <a:rPr lang="en-CA" sz="2400" b="1" i="0" u="none" strike="noStrike" dirty="0">
                          <a:solidFill>
                            <a:srgbClr val="000000"/>
                          </a:solidFill>
                          <a:effectLst/>
                          <a:latin typeface="+mn-lt"/>
                        </a:rPr>
                        <a:t>21</a:t>
                      </a:r>
                    </a:p>
                  </a:txBody>
                  <a:tcPr marL="0" marR="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EBEBEC"/>
                    </a:solidFill>
                  </a:tcPr>
                </a:tc>
                <a:extLst>
                  <a:ext uri="{0D108BD9-81ED-4DB2-BD59-A6C34878D82A}">
                    <a16:rowId xmlns:a16="http://schemas.microsoft.com/office/drawing/2014/main" val="3168855554"/>
                  </a:ext>
                </a:extLst>
              </a:tr>
            </a:tbl>
          </a:graphicData>
        </a:graphic>
      </p:graphicFrame>
      <p:graphicFrame>
        <p:nvGraphicFramePr>
          <p:cNvPr id="6" name="Chart 5" descr="Chart in the form of a bar graph with a bottom axis reading “year” and an axis on the left reading “Number of Full texts”. The graph showcases how many full texts share publication years, while providing a timeline of the literature, the oldest year being 1988 and the most recent being 2022. The graphic also displays what literature type that full text was through color coordination. 1988 had one publication which was a perspective piece, following year 1992, also only had one – a thesis chapter. 1993, 1 full text a research article. 1995, contains 2 full texts, both research articles. 2006 had 1 full text a research article. 2007 had the most with 3, two reports and one perspective piece. 2008 had one thesis chapter. 2010 had two research articles. Then followed 2011, 2012, 2013 and 2015, all having one research article. Then 2017 with two reports, and lastly 2019, 2021 and 2022 all with one research article. Thesis chapters were light blue, research articles were dark blue, reports were yellow and perspective articles were red.">
            <a:extLst>
              <a:ext uri="{FF2B5EF4-FFF2-40B4-BE49-F238E27FC236}">
                <a16:creationId xmlns:a16="http://schemas.microsoft.com/office/drawing/2014/main" id="{1A923216-7540-3FC1-6A59-62DA62D51F9C}"/>
              </a:ext>
            </a:extLst>
          </p:cNvPr>
          <p:cNvGraphicFramePr/>
          <p:nvPr>
            <p:extLst>
              <p:ext uri="{D42A27DB-BD31-4B8C-83A1-F6EECF244321}">
                <p14:modId xmlns:p14="http://schemas.microsoft.com/office/powerpoint/2010/main" val="3351459297"/>
              </p:ext>
            </p:extLst>
          </p:nvPr>
        </p:nvGraphicFramePr>
        <p:xfrm>
          <a:off x="0" y="1291639"/>
          <a:ext cx="9831051" cy="5566361"/>
        </p:xfrm>
        <a:graphic>
          <a:graphicData uri="http://schemas.openxmlformats.org/drawingml/2006/chart">
            <c:chart xmlns:c="http://schemas.openxmlformats.org/drawingml/2006/chart" xmlns:r="http://schemas.openxmlformats.org/officeDocument/2006/relationships" r:id="rId4"/>
          </a:graphicData>
        </a:graphic>
      </p:graphicFrame>
      <p:pic>
        <p:nvPicPr>
          <p:cNvPr id="5" name="Picture 4">
            <a:extLst>
              <a:ext uri="{FF2B5EF4-FFF2-40B4-BE49-F238E27FC236}">
                <a16:creationId xmlns:a16="http://schemas.microsoft.com/office/drawing/2014/main" id="{BACDE6DF-7630-17ED-2869-488AAAFF864C}"/>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871672" y="2857678"/>
            <a:ext cx="411063" cy="1499169"/>
          </a:xfrm>
          <a:prstGeom prst="rect">
            <a:avLst/>
          </a:prstGeom>
        </p:spPr>
      </p:pic>
      <p:sp>
        <p:nvSpPr>
          <p:cNvPr id="9" name="TextBox 8">
            <a:extLst>
              <a:ext uri="{FF2B5EF4-FFF2-40B4-BE49-F238E27FC236}">
                <a16:creationId xmlns:a16="http://schemas.microsoft.com/office/drawing/2014/main" id="{76ED2192-41B9-C081-A47B-DFBB81C52895}"/>
              </a:ext>
              <a:ext uri="{C183D7F6-B498-43B3-948B-1728B52AA6E4}">
                <adec:decorative xmlns:adec="http://schemas.microsoft.com/office/drawing/2017/decorative" val="1"/>
              </a:ext>
            </a:extLst>
          </p:cNvPr>
          <p:cNvSpPr txBox="1"/>
          <p:nvPr/>
        </p:nvSpPr>
        <p:spPr>
          <a:xfrm>
            <a:off x="10126635" y="2832196"/>
            <a:ext cx="700833" cy="338554"/>
          </a:xfrm>
          <a:prstGeom prst="rect">
            <a:avLst/>
          </a:prstGeom>
          <a:noFill/>
        </p:spPr>
        <p:txBody>
          <a:bodyPr wrap="none" rtlCol="0">
            <a:spAutoFit/>
          </a:bodyPr>
          <a:lstStyle/>
          <a:p>
            <a:r>
              <a:rPr lang="en-US" sz="1600" dirty="0">
                <a:solidFill>
                  <a:srgbClr val="212121"/>
                </a:solidFill>
                <a:latin typeface="OpN"/>
              </a:rPr>
              <a:t>Thesis</a:t>
            </a:r>
            <a:endParaRPr lang="en-CA" sz="1600" dirty="0">
              <a:solidFill>
                <a:srgbClr val="212121"/>
              </a:solidFill>
              <a:latin typeface="OpN"/>
            </a:endParaRPr>
          </a:p>
        </p:txBody>
      </p:sp>
      <p:sp>
        <p:nvSpPr>
          <p:cNvPr id="14" name="TextBox 13">
            <a:extLst>
              <a:ext uri="{FF2B5EF4-FFF2-40B4-BE49-F238E27FC236}">
                <a16:creationId xmlns:a16="http://schemas.microsoft.com/office/drawing/2014/main" id="{D003C58D-C12A-F354-476A-4B33DCCFD756}"/>
              </a:ext>
              <a:ext uri="{C183D7F6-B498-43B3-948B-1728B52AA6E4}">
                <adec:decorative xmlns:adec="http://schemas.microsoft.com/office/drawing/2017/decorative" val="1"/>
              </a:ext>
            </a:extLst>
          </p:cNvPr>
          <p:cNvSpPr txBox="1"/>
          <p:nvPr/>
        </p:nvSpPr>
        <p:spPr>
          <a:xfrm>
            <a:off x="10126635" y="3219932"/>
            <a:ext cx="939488" cy="338554"/>
          </a:xfrm>
          <a:prstGeom prst="rect">
            <a:avLst/>
          </a:prstGeom>
          <a:noFill/>
        </p:spPr>
        <p:txBody>
          <a:bodyPr wrap="none" rtlCol="0">
            <a:spAutoFit/>
          </a:bodyPr>
          <a:lstStyle/>
          <a:p>
            <a:r>
              <a:rPr lang="en-US" sz="1600" dirty="0">
                <a:solidFill>
                  <a:srgbClr val="212121"/>
                </a:solidFill>
                <a:latin typeface="OpN"/>
              </a:rPr>
              <a:t>Research</a:t>
            </a:r>
            <a:endParaRPr lang="en-CA" sz="1600" dirty="0">
              <a:solidFill>
                <a:srgbClr val="212121"/>
              </a:solidFill>
              <a:latin typeface="OpN"/>
            </a:endParaRPr>
          </a:p>
        </p:txBody>
      </p:sp>
      <p:sp>
        <p:nvSpPr>
          <p:cNvPr id="15" name="TextBox 14">
            <a:extLst>
              <a:ext uri="{FF2B5EF4-FFF2-40B4-BE49-F238E27FC236}">
                <a16:creationId xmlns:a16="http://schemas.microsoft.com/office/drawing/2014/main" id="{B2508994-BF74-7224-0644-30EBB3E36774}"/>
              </a:ext>
              <a:ext uri="{C183D7F6-B498-43B3-948B-1728B52AA6E4}">
                <adec:decorative xmlns:adec="http://schemas.microsoft.com/office/drawing/2017/decorative" val="1"/>
              </a:ext>
            </a:extLst>
          </p:cNvPr>
          <p:cNvSpPr txBox="1"/>
          <p:nvPr/>
        </p:nvSpPr>
        <p:spPr>
          <a:xfrm>
            <a:off x="10126635" y="3591982"/>
            <a:ext cx="753348" cy="338554"/>
          </a:xfrm>
          <a:prstGeom prst="rect">
            <a:avLst/>
          </a:prstGeom>
          <a:noFill/>
        </p:spPr>
        <p:txBody>
          <a:bodyPr wrap="none" rtlCol="0">
            <a:spAutoFit/>
          </a:bodyPr>
          <a:lstStyle/>
          <a:p>
            <a:r>
              <a:rPr lang="en-US" sz="1600" dirty="0">
                <a:solidFill>
                  <a:srgbClr val="212121"/>
                </a:solidFill>
                <a:latin typeface="OpN"/>
              </a:rPr>
              <a:t>Report</a:t>
            </a:r>
            <a:endParaRPr lang="en-CA" sz="1600" dirty="0">
              <a:solidFill>
                <a:srgbClr val="212121"/>
              </a:solidFill>
              <a:latin typeface="OpN"/>
            </a:endParaRPr>
          </a:p>
        </p:txBody>
      </p:sp>
      <p:sp>
        <p:nvSpPr>
          <p:cNvPr id="16" name="TextBox 15">
            <a:extLst>
              <a:ext uri="{FF2B5EF4-FFF2-40B4-BE49-F238E27FC236}">
                <a16:creationId xmlns:a16="http://schemas.microsoft.com/office/drawing/2014/main" id="{D244D9D8-E32C-7E4E-7DCB-7FA6125BF7E4}"/>
              </a:ext>
              <a:ext uri="{C183D7F6-B498-43B3-948B-1728B52AA6E4}">
                <adec:decorative xmlns:adec="http://schemas.microsoft.com/office/drawing/2017/decorative" val="1"/>
              </a:ext>
            </a:extLst>
          </p:cNvPr>
          <p:cNvSpPr txBox="1"/>
          <p:nvPr/>
        </p:nvSpPr>
        <p:spPr>
          <a:xfrm>
            <a:off x="10126732" y="3959398"/>
            <a:ext cx="1143262" cy="338554"/>
          </a:xfrm>
          <a:prstGeom prst="rect">
            <a:avLst/>
          </a:prstGeom>
          <a:noFill/>
        </p:spPr>
        <p:txBody>
          <a:bodyPr wrap="none" rtlCol="0">
            <a:spAutoFit/>
          </a:bodyPr>
          <a:lstStyle/>
          <a:p>
            <a:r>
              <a:rPr lang="en-US" sz="1600" dirty="0">
                <a:solidFill>
                  <a:srgbClr val="212121"/>
                </a:solidFill>
                <a:latin typeface="OpN"/>
              </a:rPr>
              <a:t>Perspective</a:t>
            </a:r>
            <a:endParaRPr lang="en-CA" sz="1600" dirty="0">
              <a:solidFill>
                <a:srgbClr val="212121"/>
              </a:solidFill>
              <a:latin typeface="OpN"/>
            </a:endParaRPr>
          </a:p>
        </p:txBody>
      </p:sp>
    </p:spTree>
    <p:extLst>
      <p:ext uri="{BB962C8B-B14F-4D97-AF65-F5344CB8AC3E}">
        <p14:creationId xmlns:p14="http://schemas.microsoft.com/office/powerpoint/2010/main" val="11305233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9DD24-8A53-1E25-8F32-64257DB53A73}"/>
              </a:ext>
            </a:extLst>
          </p:cNvPr>
          <p:cNvSpPr>
            <a:spLocks noGrp="1"/>
          </p:cNvSpPr>
          <p:nvPr>
            <p:ph type="title"/>
          </p:nvPr>
        </p:nvSpPr>
        <p:spPr>
          <a:xfrm>
            <a:off x="464028" y="522394"/>
            <a:ext cx="10897200" cy="627189"/>
          </a:xfrm>
        </p:spPr>
        <p:txBody>
          <a:bodyPr/>
          <a:lstStyle/>
          <a:p>
            <a:r>
              <a:rPr lang="en-US" dirty="0"/>
              <a:t>Study Data Collection </a:t>
            </a:r>
            <a:endParaRPr lang="en-CA" dirty="0"/>
          </a:p>
        </p:txBody>
      </p:sp>
      <p:graphicFrame>
        <p:nvGraphicFramePr>
          <p:cNvPr id="9" name="Content Placeholder 8" descr="Chart, specifically a bar graph with a bottom axis containing the method the included article used to collect its data, and an axis on the left reading “Number of Full texts”. There are four bars in this graph: Survey, Interview, Document Review and Personal Experience. With their respective values being as follows 5, 12, 4, and 2. Each bar was a dark blue.">
            <a:extLst>
              <a:ext uri="{FF2B5EF4-FFF2-40B4-BE49-F238E27FC236}">
                <a16:creationId xmlns:a16="http://schemas.microsoft.com/office/drawing/2014/main" id="{F6972327-9763-C471-6C51-A9B9BD3F36C5}"/>
              </a:ext>
            </a:extLst>
          </p:cNvPr>
          <p:cNvGraphicFramePr>
            <a:graphicFrameLocks noGrp="1"/>
          </p:cNvGraphicFramePr>
          <p:nvPr>
            <p:ph sz="half" idx="1"/>
            <p:extLst>
              <p:ext uri="{D42A27DB-BD31-4B8C-83A1-F6EECF244321}">
                <p14:modId xmlns:p14="http://schemas.microsoft.com/office/powerpoint/2010/main" val="3139237762"/>
              </p:ext>
            </p:extLst>
          </p:nvPr>
        </p:nvGraphicFramePr>
        <p:xfrm>
          <a:off x="345099" y="1443377"/>
          <a:ext cx="6941526" cy="462974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descr="This image is a second chart, a pie chart, divided into 3. Blue was the largest section of the pie chart with a value of 13 and signifying the number of full texts which use new participant data. The red section signified the number of full texts which used participant data from a database, having a value of 3. Lastly, was yellow, signifying the number of full texts, five,  which do not use participant data.">
            <a:extLst>
              <a:ext uri="{FF2B5EF4-FFF2-40B4-BE49-F238E27FC236}">
                <a16:creationId xmlns:a16="http://schemas.microsoft.com/office/drawing/2014/main" id="{A43A0114-D2F1-01E5-BFEF-FE46B012A022}"/>
              </a:ext>
            </a:extLst>
          </p:cNvPr>
          <p:cNvGraphicFramePr/>
          <p:nvPr>
            <p:extLst>
              <p:ext uri="{D42A27DB-BD31-4B8C-83A1-F6EECF244321}">
                <p14:modId xmlns:p14="http://schemas.microsoft.com/office/powerpoint/2010/main" val="3930027987"/>
              </p:ext>
            </p:extLst>
          </p:nvPr>
        </p:nvGraphicFramePr>
        <p:xfrm>
          <a:off x="7521748" y="311972"/>
          <a:ext cx="4325153" cy="602363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3724270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71DB6-5CF5-7E30-DE00-CD28BFE84EAD}"/>
              </a:ext>
            </a:extLst>
          </p:cNvPr>
          <p:cNvSpPr>
            <a:spLocks noGrp="1"/>
          </p:cNvSpPr>
          <p:nvPr>
            <p:ph type="title"/>
          </p:nvPr>
        </p:nvSpPr>
        <p:spPr>
          <a:xfrm>
            <a:off x="502937" y="527473"/>
            <a:ext cx="10897200" cy="627189"/>
          </a:xfrm>
        </p:spPr>
        <p:txBody>
          <a:bodyPr/>
          <a:lstStyle/>
          <a:p>
            <a:r>
              <a:rPr lang="en-US" sz="2800" dirty="0"/>
              <a:t>Participants</a:t>
            </a:r>
            <a:endParaRPr lang="en-CA" dirty="0"/>
          </a:p>
        </p:txBody>
      </p:sp>
      <p:graphicFrame>
        <p:nvGraphicFramePr>
          <p:cNvPr id="11" name="Content Placeholder 10" descr="Table with four columns and 9 rows, describing the different participants included in the research. Column one lists the different participant types included, column two is the total number of that participant type. Column three is the percentage of that participant type, and the final column is the number of full texts which include that participant types. The participant types and their respective values are as follows. People with Disabilities, 165 participants, 13 percent of all participants, five full texts; Parents / Caregivers, 37, 3%, four full texts; Speech Language Pathologists (SLP), 102 participants, 8%, 3 Full Texts; Occupational therapist (OT), 411 participants, 31% and 3 Full Texts. Teachers or educators, 518 participants, 39%, 2 Full Texts; Policy Makers, 16, 1%, 1 Full Text; Stakeholders also had 16 participants and 1 Full Text; Lastly was “Other” with 58 participants, 4% and had 3 full texts. This table also includes 3 asterisks which are associate with notes in a textbox underneath the table. The first note is for the participant type “People with disabilities” reading “Does not include the FTs that use participants from national survey database (N =105,454 if including, 8 FT)”. The second and third notes are to further clarify the participant type. The second being in relation to the “Stakeholders” with the note “7 Charity, 6 Non-profit, 2 For profit, 1 hospital/academia (Wang, 2022)”. The third note was in correlation to “Other” and is as follows “31 “communication assistants, life-skills workers, and personal attendants.” (Collier, 2012); 11 vendors, industry representatives and people from relevant government offices (Gordon, 2007); 16 citizens (Mattison, 2017)”.">
            <a:extLst>
              <a:ext uri="{FF2B5EF4-FFF2-40B4-BE49-F238E27FC236}">
                <a16:creationId xmlns:a16="http://schemas.microsoft.com/office/drawing/2014/main" id="{FA1AE0BF-D580-DF67-40EF-CC71078CD7D8}"/>
              </a:ext>
            </a:extLst>
          </p:cNvPr>
          <p:cNvGraphicFramePr>
            <a:graphicFrameLocks noGrp="1"/>
          </p:cNvGraphicFramePr>
          <p:nvPr>
            <p:ph sz="half" idx="1"/>
            <p:extLst>
              <p:ext uri="{D42A27DB-BD31-4B8C-83A1-F6EECF244321}">
                <p14:modId xmlns:p14="http://schemas.microsoft.com/office/powerpoint/2010/main" val="3879223986"/>
              </p:ext>
            </p:extLst>
          </p:nvPr>
        </p:nvGraphicFramePr>
        <p:xfrm>
          <a:off x="502937" y="1154376"/>
          <a:ext cx="6743683" cy="3566160"/>
        </p:xfrm>
        <a:graphic>
          <a:graphicData uri="http://schemas.openxmlformats.org/drawingml/2006/table">
            <a:tbl>
              <a:tblPr firstRow="1" bandRow="1">
                <a:tableStyleId>{5940675A-B579-460E-94D1-54222C63F5DA}</a:tableStyleId>
              </a:tblPr>
              <a:tblGrid>
                <a:gridCol w="3931903">
                  <a:extLst>
                    <a:ext uri="{9D8B030D-6E8A-4147-A177-3AD203B41FA5}">
                      <a16:colId xmlns:a16="http://schemas.microsoft.com/office/drawing/2014/main" val="4216124516"/>
                    </a:ext>
                  </a:extLst>
                </a:gridCol>
                <a:gridCol w="1634490">
                  <a:extLst>
                    <a:ext uri="{9D8B030D-6E8A-4147-A177-3AD203B41FA5}">
                      <a16:colId xmlns:a16="http://schemas.microsoft.com/office/drawing/2014/main" val="248237302"/>
                    </a:ext>
                  </a:extLst>
                </a:gridCol>
                <a:gridCol w="560070">
                  <a:extLst>
                    <a:ext uri="{9D8B030D-6E8A-4147-A177-3AD203B41FA5}">
                      <a16:colId xmlns:a16="http://schemas.microsoft.com/office/drawing/2014/main" val="1720282236"/>
                    </a:ext>
                  </a:extLst>
                </a:gridCol>
                <a:gridCol w="617220">
                  <a:extLst>
                    <a:ext uri="{9D8B030D-6E8A-4147-A177-3AD203B41FA5}">
                      <a16:colId xmlns:a16="http://schemas.microsoft.com/office/drawing/2014/main" val="3253501576"/>
                    </a:ext>
                  </a:extLst>
                </a:gridCol>
              </a:tblGrid>
              <a:tr h="384014">
                <a:tc>
                  <a:txBody>
                    <a:bodyPr/>
                    <a:lstStyle/>
                    <a:p>
                      <a:r>
                        <a:rPr lang="en-US" sz="2000" b="1" dirty="0">
                          <a:solidFill>
                            <a:schemeClr val="bg2"/>
                          </a:solidFill>
                        </a:rPr>
                        <a:t>Participant</a:t>
                      </a:r>
                      <a:endParaRPr lang="en-CA" sz="2000" b="1" dirty="0">
                        <a:solidFill>
                          <a:schemeClr val="bg2"/>
                        </a:solidFill>
                      </a:endParaRPr>
                    </a:p>
                  </a:txBody>
                  <a:tcPr>
                    <a:solidFill>
                      <a:schemeClr val="accent1"/>
                    </a:solidFill>
                  </a:tcPr>
                </a:tc>
                <a:tc>
                  <a:txBody>
                    <a:bodyPr/>
                    <a:lstStyle/>
                    <a:p>
                      <a:r>
                        <a:rPr lang="en-US" sz="2000" b="1" dirty="0">
                          <a:solidFill>
                            <a:schemeClr val="bg2"/>
                          </a:solidFill>
                        </a:rPr>
                        <a:t># Participants</a:t>
                      </a:r>
                      <a:endParaRPr lang="en-CA" sz="2000" b="1" dirty="0">
                        <a:solidFill>
                          <a:schemeClr val="bg2"/>
                        </a:solidFill>
                      </a:endParaRPr>
                    </a:p>
                  </a:txBody>
                  <a:tcPr>
                    <a:solidFill>
                      <a:schemeClr val="accent1"/>
                    </a:solidFill>
                  </a:tcPr>
                </a:tc>
                <a:tc>
                  <a:txBody>
                    <a:bodyPr/>
                    <a:lstStyle/>
                    <a:p>
                      <a:pPr algn="ctr"/>
                      <a:r>
                        <a:rPr lang="en-US" sz="2000" b="1" dirty="0">
                          <a:solidFill>
                            <a:schemeClr val="bg2"/>
                          </a:solidFill>
                        </a:rPr>
                        <a:t> %</a:t>
                      </a:r>
                      <a:endParaRPr lang="en-CA" sz="2000" b="1" dirty="0">
                        <a:solidFill>
                          <a:schemeClr val="bg2"/>
                        </a:solidFill>
                      </a:endParaRPr>
                    </a:p>
                  </a:txBody>
                  <a:tcPr>
                    <a:solidFill>
                      <a:schemeClr val="accent1"/>
                    </a:solidFill>
                  </a:tcPr>
                </a:tc>
                <a:tc>
                  <a:txBody>
                    <a:bodyPr/>
                    <a:lstStyle/>
                    <a:p>
                      <a:r>
                        <a:rPr lang="en-US" sz="2000" b="1" dirty="0">
                          <a:solidFill>
                            <a:schemeClr val="bg2"/>
                          </a:solidFill>
                        </a:rPr>
                        <a:t>#FT</a:t>
                      </a:r>
                      <a:endParaRPr lang="en-CA" sz="2000" b="1" dirty="0">
                        <a:solidFill>
                          <a:schemeClr val="bg2"/>
                        </a:solidFill>
                      </a:endParaRPr>
                    </a:p>
                  </a:txBody>
                  <a:tcPr>
                    <a:solidFill>
                      <a:schemeClr val="accent1"/>
                    </a:solidFill>
                  </a:tcPr>
                </a:tc>
                <a:extLst>
                  <a:ext uri="{0D108BD9-81ED-4DB2-BD59-A6C34878D82A}">
                    <a16:rowId xmlns:a16="http://schemas.microsoft.com/office/drawing/2014/main" val="1948827595"/>
                  </a:ext>
                </a:extLst>
              </a:tr>
              <a:tr h="342568">
                <a:tc>
                  <a:txBody>
                    <a:bodyPr/>
                    <a:lstStyle/>
                    <a:p>
                      <a:r>
                        <a:rPr lang="en-US" sz="2000" b="1" dirty="0"/>
                        <a:t>People with Disabilities*</a:t>
                      </a:r>
                      <a:endParaRPr lang="en-CA" sz="2000" b="1" dirty="0"/>
                    </a:p>
                  </a:txBody>
                  <a:tcPr/>
                </a:tc>
                <a:tc>
                  <a:txBody>
                    <a:bodyPr/>
                    <a:lstStyle/>
                    <a:p>
                      <a:pPr algn="ctr"/>
                      <a:r>
                        <a:rPr lang="en-US" sz="2000" dirty="0"/>
                        <a:t>165</a:t>
                      </a:r>
                      <a:endParaRPr lang="en-CA" sz="2000" dirty="0"/>
                    </a:p>
                  </a:txBody>
                  <a:tcPr/>
                </a:tc>
                <a:tc>
                  <a:txBody>
                    <a:bodyPr/>
                    <a:lstStyle/>
                    <a:p>
                      <a:pPr algn="ctr"/>
                      <a:r>
                        <a:rPr lang="en-US" sz="2000" dirty="0"/>
                        <a:t>13</a:t>
                      </a:r>
                    </a:p>
                  </a:txBody>
                  <a:tcPr/>
                </a:tc>
                <a:tc>
                  <a:txBody>
                    <a:bodyPr/>
                    <a:lstStyle/>
                    <a:p>
                      <a:pPr algn="ctr"/>
                      <a:r>
                        <a:rPr lang="en-US" sz="2000" dirty="0"/>
                        <a:t>5</a:t>
                      </a:r>
                      <a:endParaRPr lang="en-CA" sz="2000" dirty="0"/>
                    </a:p>
                  </a:txBody>
                  <a:tcPr/>
                </a:tc>
                <a:extLst>
                  <a:ext uri="{0D108BD9-81ED-4DB2-BD59-A6C34878D82A}">
                    <a16:rowId xmlns:a16="http://schemas.microsoft.com/office/drawing/2014/main" val="1765067459"/>
                  </a:ext>
                </a:extLst>
              </a:tr>
              <a:tr h="0">
                <a:tc>
                  <a:txBody>
                    <a:bodyPr/>
                    <a:lstStyle/>
                    <a:p>
                      <a:r>
                        <a:rPr lang="en-US" sz="2000" b="1" dirty="0"/>
                        <a:t>Parents/ Caregivers</a:t>
                      </a:r>
                      <a:endParaRPr lang="en-CA" sz="2000" b="1" dirty="0"/>
                    </a:p>
                  </a:txBody>
                  <a:tcPr/>
                </a:tc>
                <a:tc>
                  <a:txBody>
                    <a:bodyPr/>
                    <a:lstStyle/>
                    <a:p>
                      <a:pPr algn="ctr"/>
                      <a:r>
                        <a:rPr lang="en-CA" sz="2000" dirty="0"/>
                        <a:t>37</a:t>
                      </a:r>
                    </a:p>
                  </a:txBody>
                  <a:tcPr/>
                </a:tc>
                <a:tc>
                  <a:txBody>
                    <a:bodyPr/>
                    <a:lstStyle/>
                    <a:p>
                      <a:pPr algn="ctr"/>
                      <a:r>
                        <a:rPr lang="en-US" sz="2000" dirty="0"/>
                        <a:t>3</a:t>
                      </a:r>
                      <a:endParaRPr lang="en-CA" sz="2000" dirty="0"/>
                    </a:p>
                  </a:txBody>
                  <a:tcPr/>
                </a:tc>
                <a:tc>
                  <a:txBody>
                    <a:bodyPr/>
                    <a:lstStyle/>
                    <a:p>
                      <a:pPr algn="ctr"/>
                      <a:r>
                        <a:rPr lang="en-US" sz="2000" dirty="0"/>
                        <a:t>4</a:t>
                      </a:r>
                      <a:endParaRPr lang="en-CA" sz="2000" dirty="0"/>
                    </a:p>
                  </a:txBody>
                  <a:tcPr/>
                </a:tc>
                <a:extLst>
                  <a:ext uri="{0D108BD9-81ED-4DB2-BD59-A6C34878D82A}">
                    <a16:rowId xmlns:a16="http://schemas.microsoft.com/office/drawing/2014/main" val="4242070146"/>
                  </a:ext>
                </a:extLst>
              </a:tr>
              <a:tr h="0">
                <a:tc>
                  <a:txBody>
                    <a:bodyPr/>
                    <a:lstStyle/>
                    <a:p>
                      <a:r>
                        <a:rPr lang="en-US" sz="2000" b="1" dirty="0"/>
                        <a:t>Speech Language Pathologists (SLP)</a:t>
                      </a:r>
                      <a:endParaRPr lang="en-CA" sz="2000" b="1" dirty="0"/>
                    </a:p>
                  </a:txBody>
                  <a:tcPr/>
                </a:tc>
                <a:tc>
                  <a:txBody>
                    <a:bodyPr/>
                    <a:lstStyle/>
                    <a:p>
                      <a:pPr algn="ctr"/>
                      <a:r>
                        <a:rPr lang="en-CA" sz="2000" dirty="0"/>
                        <a:t>102</a:t>
                      </a:r>
                    </a:p>
                  </a:txBody>
                  <a:tcPr/>
                </a:tc>
                <a:tc>
                  <a:txBody>
                    <a:bodyPr/>
                    <a:lstStyle/>
                    <a:p>
                      <a:pPr algn="ctr"/>
                      <a:r>
                        <a:rPr lang="en-US" sz="2000" dirty="0"/>
                        <a:t>8</a:t>
                      </a:r>
                      <a:endParaRPr lang="en-CA" sz="2000" dirty="0"/>
                    </a:p>
                  </a:txBody>
                  <a:tcPr/>
                </a:tc>
                <a:tc>
                  <a:txBody>
                    <a:bodyPr/>
                    <a:lstStyle/>
                    <a:p>
                      <a:pPr algn="ctr"/>
                      <a:r>
                        <a:rPr lang="en-US" sz="2000" dirty="0"/>
                        <a:t>3</a:t>
                      </a:r>
                      <a:endParaRPr lang="en-CA" sz="2000" dirty="0"/>
                    </a:p>
                  </a:txBody>
                  <a:tcPr/>
                </a:tc>
                <a:extLst>
                  <a:ext uri="{0D108BD9-81ED-4DB2-BD59-A6C34878D82A}">
                    <a16:rowId xmlns:a16="http://schemas.microsoft.com/office/drawing/2014/main" val="733013328"/>
                  </a:ext>
                </a:extLst>
              </a:tr>
              <a:tr h="0">
                <a:tc>
                  <a:txBody>
                    <a:bodyPr/>
                    <a:lstStyle/>
                    <a:p>
                      <a:r>
                        <a:rPr lang="en-US" sz="2000" b="1" dirty="0"/>
                        <a:t>Occupational Therapists (OT)</a:t>
                      </a:r>
                      <a:endParaRPr lang="en-CA" sz="2000" b="1" dirty="0"/>
                    </a:p>
                  </a:txBody>
                  <a:tcPr/>
                </a:tc>
                <a:tc>
                  <a:txBody>
                    <a:bodyPr/>
                    <a:lstStyle/>
                    <a:p>
                      <a:pPr algn="ctr"/>
                      <a:r>
                        <a:rPr lang="en-US" sz="2000" dirty="0"/>
                        <a:t>411</a:t>
                      </a:r>
                      <a:endParaRPr lang="en-CA" sz="2000" dirty="0"/>
                    </a:p>
                  </a:txBody>
                  <a:tcPr/>
                </a:tc>
                <a:tc>
                  <a:txBody>
                    <a:bodyPr/>
                    <a:lstStyle/>
                    <a:p>
                      <a:pPr algn="ctr"/>
                      <a:r>
                        <a:rPr lang="en-US" sz="2000" dirty="0"/>
                        <a:t>31</a:t>
                      </a:r>
                      <a:endParaRPr lang="en-CA" sz="2000" dirty="0"/>
                    </a:p>
                  </a:txBody>
                  <a:tcPr/>
                </a:tc>
                <a:tc>
                  <a:txBody>
                    <a:bodyPr/>
                    <a:lstStyle/>
                    <a:p>
                      <a:pPr algn="ctr"/>
                      <a:r>
                        <a:rPr lang="en-US" sz="2000" dirty="0"/>
                        <a:t>3</a:t>
                      </a:r>
                      <a:endParaRPr lang="en-CA" sz="2000" dirty="0"/>
                    </a:p>
                  </a:txBody>
                  <a:tcPr/>
                </a:tc>
                <a:extLst>
                  <a:ext uri="{0D108BD9-81ED-4DB2-BD59-A6C34878D82A}">
                    <a16:rowId xmlns:a16="http://schemas.microsoft.com/office/drawing/2014/main" val="1254319405"/>
                  </a:ext>
                </a:extLst>
              </a:tr>
              <a:tr h="140638">
                <a:tc>
                  <a:txBody>
                    <a:bodyPr/>
                    <a:lstStyle/>
                    <a:p>
                      <a:r>
                        <a:rPr lang="en-US" sz="2000" b="1" dirty="0"/>
                        <a:t>Teachers</a:t>
                      </a:r>
                      <a:endParaRPr lang="en-CA" sz="2000" b="1" dirty="0"/>
                    </a:p>
                  </a:txBody>
                  <a:tcPr/>
                </a:tc>
                <a:tc>
                  <a:txBody>
                    <a:bodyPr/>
                    <a:lstStyle/>
                    <a:p>
                      <a:pPr algn="ctr"/>
                      <a:r>
                        <a:rPr lang="en-US" sz="2000" dirty="0"/>
                        <a:t>518</a:t>
                      </a:r>
                      <a:endParaRPr lang="en-CA" sz="2000" dirty="0"/>
                    </a:p>
                  </a:txBody>
                  <a:tcPr/>
                </a:tc>
                <a:tc>
                  <a:txBody>
                    <a:bodyPr/>
                    <a:lstStyle/>
                    <a:p>
                      <a:pPr algn="ctr"/>
                      <a:r>
                        <a:rPr lang="en-US" sz="2000" dirty="0"/>
                        <a:t>39</a:t>
                      </a:r>
                      <a:endParaRPr lang="en-CA" sz="2000" dirty="0"/>
                    </a:p>
                  </a:txBody>
                  <a:tcPr/>
                </a:tc>
                <a:tc>
                  <a:txBody>
                    <a:bodyPr/>
                    <a:lstStyle/>
                    <a:p>
                      <a:pPr algn="ctr"/>
                      <a:r>
                        <a:rPr lang="en-US" sz="2000" dirty="0"/>
                        <a:t>2</a:t>
                      </a:r>
                      <a:endParaRPr lang="en-CA" sz="2000" dirty="0"/>
                    </a:p>
                  </a:txBody>
                  <a:tcPr/>
                </a:tc>
                <a:extLst>
                  <a:ext uri="{0D108BD9-81ED-4DB2-BD59-A6C34878D82A}">
                    <a16:rowId xmlns:a16="http://schemas.microsoft.com/office/drawing/2014/main" val="98268354"/>
                  </a:ext>
                </a:extLst>
              </a:tr>
              <a:tr h="136828">
                <a:tc>
                  <a:txBody>
                    <a:bodyPr/>
                    <a:lstStyle/>
                    <a:p>
                      <a:r>
                        <a:rPr lang="en-US" sz="2000" b="1" dirty="0"/>
                        <a:t>Policy Makers</a:t>
                      </a:r>
                      <a:endParaRPr lang="en-CA" sz="2000" b="1" dirty="0"/>
                    </a:p>
                  </a:txBody>
                  <a:tcPr/>
                </a:tc>
                <a:tc>
                  <a:txBody>
                    <a:bodyPr/>
                    <a:lstStyle/>
                    <a:p>
                      <a:pPr algn="ctr"/>
                      <a:r>
                        <a:rPr lang="en-US" sz="2000" dirty="0"/>
                        <a:t>16</a:t>
                      </a:r>
                      <a:endParaRPr lang="en-CA" sz="2000" dirty="0"/>
                    </a:p>
                  </a:txBody>
                  <a:tcPr/>
                </a:tc>
                <a:tc>
                  <a:txBody>
                    <a:bodyPr/>
                    <a:lstStyle/>
                    <a:p>
                      <a:pPr algn="ctr"/>
                      <a:r>
                        <a:rPr lang="en-US" sz="2000" dirty="0"/>
                        <a:t>1</a:t>
                      </a:r>
                      <a:endParaRPr lang="en-CA" sz="2000" dirty="0"/>
                    </a:p>
                  </a:txBody>
                  <a:tcPr/>
                </a:tc>
                <a:tc>
                  <a:txBody>
                    <a:bodyPr/>
                    <a:lstStyle/>
                    <a:p>
                      <a:pPr algn="ctr"/>
                      <a:r>
                        <a:rPr lang="en-US" sz="2000" dirty="0"/>
                        <a:t>1</a:t>
                      </a:r>
                      <a:endParaRPr lang="en-CA" sz="2000" dirty="0"/>
                    </a:p>
                  </a:txBody>
                  <a:tcPr/>
                </a:tc>
                <a:extLst>
                  <a:ext uri="{0D108BD9-81ED-4DB2-BD59-A6C34878D82A}">
                    <a16:rowId xmlns:a16="http://schemas.microsoft.com/office/drawing/2014/main" val="481635537"/>
                  </a:ext>
                </a:extLst>
              </a:tr>
              <a:tr h="136828">
                <a:tc>
                  <a:txBody>
                    <a:bodyPr/>
                    <a:lstStyle/>
                    <a:p>
                      <a:r>
                        <a:rPr lang="en-US" sz="2000" b="1" dirty="0"/>
                        <a:t>Stakeholders**</a:t>
                      </a:r>
                      <a:endParaRPr lang="en-CA" sz="2000" b="1" dirty="0"/>
                    </a:p>
                  </a:txBody>
                  <a:tcPr/>
                </a:tc>
                <a:tc>
                  <a:txBody>
                    <a:bodyPr/>
                    <a:lstStyle/>
                    <a:p>
                      <a:pPr algn="ctr"/>
                      <a:r>
                        <a:rPr lang="en-US" sz="2000" dirty="0"/>
                        <a:t>16</a:t>
                      </a:r>
                      <a:endParaRPr lang="en-CA" sz="2000" dirty="0"/>
                    </a:p>
                  </a:txBody>
                  <a:tcPr/>
                </a:tc>
                <a:tc>
                  <a:txBody>
                    <a:bodyPr/>
                    <a:lstStyle/>
                    <a:p>
                      <a:pPr algn="ctr"/>
                      <a:r>
                        <a:rPr lang="en-US" sz="2000" dirty="0"/>
                        <a:t>1</a:t>
                      </a:r>
                      <a:endParaRPr lang="en-CA" sz="2000" dirty="0"/>
                    </a:p>
                  </a:txBody>
                  <a:tcPr/>
                </a:tc>
                <a:tc>
                  <a:txBody>
                    <a:bodyPr/>
                    <a:lstStyle/>
                    <a:p>
                      <a:pPr algn="ctr"/>
                      <a:r>
                        <a:rPr lang="en-US" sz="2000" dirty="0"/>
                        <a:t>1</a:t>
                      </a:r>
                      <a:endParaRPr lang="en-CA" sz="2000" dirty="0"/>
                    </a:p>
                  </a:txBody>
                  <a:tcPr/>
                </a:tc>
                <a:extLst>
                  <a:ext uri="{0D108BD9-81ED-4DB2-BD59-A6C34878D82A}">
                    <a16:rowId xmlns:a16="http://schemas.microsoft.com/office/drawing/2014/main" val="2011742605"/>
                  </a:ext>
                </a:extLst>
              </a:tr>
              <a:tr h="136828">
                <a:tc>
                  <a:txBody>
                    <a:bodyPr/>
                    <a:lstStyle/>
                    <a:p>
                      <a:r>
                        <a:rPr lang="en-US" sz="2000" b="1" dirty="0"/>
                        <a:t>Other***</a:t>
                      </a:r>
                      <a:endParaRPr lang="en-CA" sz="2000" b="1" dirty="0"/>
                    </a:p>
                  </a:txBody>
                  <a:tcPr/>
                </a:tc>
                <a:tc>
                  <a:txBody>
                    <a:bodyPr/>
                    <a:lstStyle/>
                    <a:p>
                      <a:pPr algn="ctr"/>
                      <a:r>
                        <a:rPr lang="en-US" sz="2000" dirty="0"/>
                        <a:t>58</a:t>
                      </a:r>
                      <a:endParaRPr lang="en-CA" sz="2000" dirty="0"/>
                    </a:p>
                  </a:txBody>
                  <a:tcPr/>
                </a:tc>
                <a:tc>
                  <a:txBody>
                    <a:bodyPr/>
                    <a:lstStyle/>
                    <a:p>
                      <a:pPr algn="ctr"/>
                      <a:r>
                        <a:rPr lang="en-US" sz="2000" dirty="0"/>
                        <a:t>4</a:t>
                      </a:r>
                      <a:endParaRPr lang="en-CA" sz="2000" dirty="0"/>
                    </a:p>
                  </a:txBody>
                  <a:tcPr/>
                </a:tc>
                <a:tc>
                  <a:txBody>
                    <a:bodyPr/>
                    <a:lstStyle/>
                    <a:p>
                      <a:pPr algn="ctr"/>
                      <a:r>
                        <a:rPr lang="en-US" sz="2000" dirty="0"/>
                        <a:t>3</a:t>
                      </a:r>
                      <a:endParaRPr lang="en-CA" sz="2000" dirty="0"/>
                    </a:p>
                  </a:txBody>
                  <a:tcPr/>
                </a:tc>
                <a:extLst>
                  <a:ext uri="{0D108BD9-81ED-4DB2-BD59-A6C34878D82A}">
                    <a16:rowId xmlns:a16="http://schemas.microsoft.com/office/drawing/2014/main" val="582463588"/>
                  </a:ext>
                </a:extLst>
              </a:tr>
            </a:tbl>
          </a:graphicData>
        </a:graphic>
      </p:graphicFrame>
      <p:sp>
        <p:nvSpPr>
          <p:cNvPr id="21" name="TextBox 20">
            <a:extLst>
              <a:ext uri="{FF2B5EF4-FFF2-40B4-BE49-F238E27FC236}">
                <a16:creationId xmlns:a16="http://schemas.microsoft.com/office/drawing/2014/main" id="{86118BFA-003B-74D3-FB8E-0604DCBB7A1D}"/>
              </a:ext>
              <a:ext uri="{C183D7F6-B498-43B3-948B-1728B52AA6E4}">
                <adec:decorative xmlns:adec="http://schemas.microsoft.com/office/drawing/2017/decorative" val="1"/>
              </a:ext>
            </a:extLst>
          </p:cNvPr>
          <p:cNvSpPr txBox="1"/>
          <p:nvPr/>
        </p:nvSpPr>
        <p:spPr>
          <a:xfrm>
            <a:off x="304419" y="5353265"/>
            <a:ext cx="9582531" cy="1323439"/>
          </a:xfrm>
          <a:prstGeom prst="rect">
            <a:avLst/>
          </a:prstGeom>
          <a:noFill/>
        </p:spPr>
        <p:txBody>
          <a:bodyPr wrap="square">
            <a:spAutoFit/>
          </a:bodyPr>
          <a:lstStyle/>
          <a:p>
            <a:r>
              <a:rPr lang="en-US" sz="1600" dirty="0">
                <a:cs typeface="Calibri"/>
              </a:rPr>
              <a:t>*Does not include the FTs that use participants from national survey database (N =</a:t>
            </a:r>
            <a:r>
              <a:rPr lang="en-CA" sz="1600" dirty="0"/>
              <a:t>105,454 if including, 8 FT)</a:t>
            </a:r>
          </a:p>
          <a:p>
            <a:r>
              <a:rPr lang="en-US" sz="1600" dirty="0">
                <a:cs typeface="Calibri"/>
              </a:rPr>
              <a:t>**7 Charity, 6 Non-profit, 2 For profit, 1 hospital/academia (Wang, 2022)</a:t>
            </a:r>
          </a:p>
          <a:p>
            <a:r>
              <a:rPr lang="en-US" sz="1600" dirty="0">
                <a:cs typeface="Calibri"/>
              </a:rPr>
              <a:t>*** 31 “communication assistants, life-skills workers, and personal attendants.” (Collier, 2012);</a:t>
            </a:r>
          </a:p>
          <a:p>
            <a:r>
              <a:rPr lang="en-US" sz="1600" dirty="0">
                <a:cs typeface="Calibri"/>
              </a:rPr>
              <a:t>11 vendors, industry representatives and people from relevant government offices (Gordon, 2007);</a:t>
            </a:r>
          </a:p>
          <a:p>
            <a:r>
              <a:rPr lang="en-US" sz="1600" dirty="0">
                <a:cs typeface="Calibri"/>
              </a:rPr>
              <a:t>16 citizens (Mattison, 2017)</a:t>
            </a:r>
          </a:p>
        </p:txBody>
      </p:sp>
      <p:graphicFrame>
        <p:nvGraphicFramePr>
          <p:cNvPr id="17" name="Content Placeholder 5" descr="Chart on the right side of the slide, specifically a pie chart with the legend on the bottom. The pie chart entails the type, and number of that full text’s type that have participants. Yellow is the largest section with 11 full texts and representing research articles. Then it is red, as reports with 3 full texts, lastly,  thesis chapters with 2, color categorized as dark blue.">
            <a:extLst>
              <a:ext uri="{FF2B5EF4-FFF2-40B4-BE49-F238E27FC236}">
                <a16:creationId xmlns:a16="http://schemas.microsoft.com/office/drawing/2014/main" id="{523D3E47-2E26-9903-31C3-4B22994AA982}"/>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987019220"/>
              </p:ext>
            </p:extLst>
          </p:nvPr>
        </p:nvGraphicFramePr>
        <p:xfrm>
          <a:off x="6924784" y="-149780"/>
          <a:ext cx="5600700" cy="543615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246092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25F51-E891-0BAF-ABFB-99BAEEA0219D}"/>
              </a:ext>
            </a:extLst>
          </p:cNvPr>
          <p:cNvSpPr>
            <a:spLocks noGrp="1"/>
          </p:cNvSpPr>
          <p:nvPr>
            <p:ph type="title"/>
          </p:nvPr>
        </p:nvSpPr>
        <p:spPr>
          <a:xfrm>
            <a:off x="375920" y="715434"/>
            <a:ext cx="11120865" cy="627189"/>
          </a:xfrm>
        </p:spPr>
        <p:txBody>
          <a:bodyPr/>
          <a:lstStyle/>
          <a:p>
            <a:r>
              <a:rPr lang="en-US" dirty="0"/>
              <a:t>Overarching Themes </a:t>
            </a:r>
            <a:br>
              <a:rPr lang="en-US" dirty="0"/>
            </a:br>
            <a:endParaRPr lang="en-CA" dirty="0"/>
          </a:p>
        </p:txBody>
      </p:sp>
      <p:sp>
        <p:nvSpPr>
          <p:cNvPr id="3" name="Title 1">
            <a:extLst>
              <a:ext uri="{FF2B5EF4-FFF2-40B4-BE49-F238E27FC236}">
                <a16:creationId xmlns:a16="http://schemas.microsoft.com/office/drawing/2014/main" id="{FE20F667-740F-A725-8343-C034BB6BFBDB}"/>
              </a:ext>
            </a:extLst>
          </p:cNvPr>
          <p:cNvSpPr txBox="1">
            <a:spLocks/>
          </p:cNvSpPr>
          <p:nvPr/>
        </p:nvSpPr>
        <p:spPr>
          <a:xfrm>
            <a:off x="695215" y="1262613"/>
            <a:ext cx="11562680" cy="41786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600" b="1" i="0" kern="1200" spc="50" baseline="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sz="2000" dirty="0">
                <a:solidFill>
                  <a:schemeClr val="accent1"/>
                </a:solidFill>
              </a:rPr>
              <a:t>Data reported as # of full text articles/total # of full text articles included</a:t>
            </a:r>
            <a:endParaRPr lang="en-CA" sz="2000" dirty="0">
              <a:solidFill>
                <a:schemeClr val="accent1"/>
              </a:solidFill>
            </a:endParaRPr>
          </a:p>
        </p:txBody>
      </p:sp>
      <p:graphicFrame>
        <p:nvGraphicFramePr>
          <p:cNvPr id="4" name="Content Placeholder 3" descr="Image created using 'Smart art' in PowerPoint. It is 7 dark blue boxes, with the following texts: Funding, Information, Eligibility, Access, Using the System, Time, and the final, Geography.">
            <a:extLst>
              <a:ext uri="{FF2B5EF4-FFF2-40B4-BE49-F238E27FC236}">
                <a16:creationId xmlns:a16="http://schemas.microsoft.com/office/drawing/2014/main" id="{86249109-8CBB-5E9D-C70A-3C743909D8A8}"/>
              </a:ext>
            </a:extLst>
          </p:cNvPr>
          <p:cNvGraphicFramePr>
            <a:graphicFrameLocks noGrp="1"/>
          </p:cNvGraphicFramePr>
          <p:nvPr>
            <p:ph sz="half" idx="1"/>
            <p:extLst>
              <p:ext uri="{D42A27DB-BD31-4B8C-83A1-F6EECF244321}">
                <p14:modId xmlns:p14="http://schemas.microsoft.com/office/powerpoint/2010/main" val="2107879565"/>
              </p:ext>
            </p:extLst>
          </p:nvPr>
        </p:nvGraphicFramePr>
        <p:xfrm>
          <a:off x="599585" y="1785938"/>
          <a:ext cx="10896600" cy="36877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568504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A0D98-7210-E240-9110-6DD876E783FC}"/>
              </a:ext>
            </a:extLst>
          </p:cNvPr>
          <p:cNvSpPr>
            <a:spLocks noGrp="1"/>
          </p:cNvSpPr>
          <p:nvPr>
            <p:ph type="ctrTitle"/>
          </p:nvPr>
        </p:nvSpPr>
        <p:spPr/>
        <p:txBody>
          <a:bodyPr/>
          <a:lstStyle/>
          <a:p>
            <a:r>
              <a:rPr lang="en-US" dirty="0">
                <a:latin typeface="Open Sans Semibold"/>
                <a:ea typeface="Open Sans Semibold"/>
                <a:cs typeface="Open Sans Semibold"/>
              </a:rPr>
              <a:t>Funding</a:t>
            </a:r>
            <a:endParaRPr lang="en-US" dirty="0"/>
          </a:p>
        </p:txBody>
      </p:sp>
    </p:spTree>
    <p:extLst>
      <p:ext uri="{BB962C8B-B14F-4D97-AF65-F5344CB8AC3E}">
        <p14:creationId xmlns:p14="http://schemas.microsoft.com/office/powerpoint/2010/main" val="33369628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71DB6-5CF5-7E30-DE00-CD28BFE84EAD}"/>
              </a:ext>
            </a:extLst>
          </p:cNvPr>
          <p:cNvSpPr>
            <a:spLocks noGrp="1"/>
          </p:cNvSpPr>
          <p:nvPr>
            <p:ph type="title"/>
          </p:nvPr>
        </p:nvSpPr>
        <p:spPr/>
        <p:txBody>
          <a:bodyPr/>
          <a:lstStyle/>
          <a:p>
            <a:r>
              <a:rPr lang="en-US" sz="2800" dirty="0"/>
              <a:t>Funding Barriers – 20/21</a:t>
            </a:r>
            <a:r>
              <a:rPr lang="en-US" sz="1400" dirty="0">
                <a:solidFill>
                  <a:schemeClr val="bg2">
                    <a:lumMod val="50000"/>
                  </a:schemeClr>
                </a:solidFill>
              </a:rPr>
              <a:t>(#FT/Total)</a:t>
            </a:r>
            <a:endParaRPr lang="en-CA" dirty="0">
              <a:solidFill>
                <a:schemeClr val="bg2">
                  <a:lumMod val="50000"/>
                </a:schemeClr>
              </a:solidFill>
            </a:endParaRPr>
          </a:p>
        </p:txBody>
      </p:sp>
      <p:graphicFrame>
        <p:nvGraphicFramePr>
          <p:cNvPr id="10" name="Table 9" descr="Table with two columns, the first the number of full texts which have that code, and the second column listing the different codes. The largest funding code was Lack of Funding with 16, with the following sub codes: lack of funding for technology with ten full texts; for services with 5; for older adults with 3; for family and caregivers also 3; and lastly, for transportation with only 1 full text. The Next Code was “High cost of Technology”, with 14 full texts.">
            <a:extLst>
              <a:ext uri="{FF2B5EF4-FFF2-40B4-BE49-F238E27FC236}">
                <a16:creationId xmlns:a16="http://schemas.microsoft.com/office/drawing/2014/main" id="{9A7CD9E7-DAD7-EEC3-135C-25A0F2588B1D}"/>
              </a:ext>
            </a:extLst>
          </p:cNvPr>
          <p:cNvGraphicFramePr>
            <a:graphicFrameLocks noGrp="1"/>
          </p:cNvGraphicFramePr>
          <p:nvPr>
            <p:extLst>
              <p:ext uri="{D42A27DB-BD31-4B8C-83A1-F6EECF244321}">
                <p14:modId xmlns:p14="http://schemas.microsoft.com/office/powerpoint/2010/main" val="3603737114"/>
              </p:ext>
            </p:extLst>
          </p:nvPr>
        </p:nvGraphicFramePr>
        <p:xfrm>
          <a:off x="6452887" y="540608"/>
          <a:ext cx="5139528" cy="2571152"/>
        </p:xfrm>
        <a:graphic>
          <a:graphicData uri="http://schemas.openxmlformats.org/drawingml/2006/table">
            <a:tbl>
              <a:tblPr firstRow="1">
                <a:tableStyleId>{5C22544A-7EE6-4342-B048-85BDC9FD1C3A}</a:tableStyleId>
              </a:tblPr>
              <a:tblGrid>
                <a:gridCol w="803812">
                  <a:extLst>
                    <a:ext uri="{9D8B030D-6E8A-4147-A177-3AD203B41FA5}">
                      <a16:colId xmlns:a16="http://schemas.microsoft.com/office/drawing/2014/main" val="1735948315"/>
                    </a:ext>
                  </a:extLst>
                </a:gridCol>
                <a:gridCol w="4335716">
                  <a:extLst>
                    <a:ext uri="{9D8B030D-6E8A-4147-A177-3AD203B41FA5}">
                      <a16:colId xmlns:a16="http://schemas.microsoft.com/office/drawing/2014/main" val="909337493"/>
                    </a:ext>
                  </a:extLst>
                </a:gridCol>
              </a:tblGrid>
              <a:tr h="321394">
                <a:tc>
                  <a:txBody>
                    <a:bodyPr/>
                    <a:lstStyle/>
                    <a:p>
                      <a:pPr algn="ctr" fontAlgn="ctr"/>
                      <a:r>
                        <a:rPr lang="en-AU" sz="2000" b="1" i="0" u="none" strike="noStrike" dirty="0">
                          <a:solidFill>
                            <a:schemeClr val="bg2"/>
                          </a:solidFill>
                          <a:effectLst/>
                          <a:latin typeface="OpN"/>
                        </a:rPr>
                        <a:t>#FT</a:t>
                      </a:r>
                    </a:p>
                  </a:txBody>
                  <a:tcPr marL="0" marR="0" marT="0" marB="0" anchor="ctr">
                    <a:solidFill>
                      <a:schemeClr val="accent1"/>
                    </a:solidFill>
                  </a:tcPr>
                </a:tc>
                <a:tc>
                  <a:txBody>
                    <a:bodyPr/>
                    <a:lstStyle/>
                    <a:p>
                      <a:pPr algn="l" fontAlgn="ctr"/>
                      <a:r>
                        <a:rPr lang="en-AU" sz="2000" b="1" i="0" u="none" strike="noStrike" dirty="0">
                          <a:solidFill>
                            <a:schemeClr val="bg2"/>
                          </a:solidFill>
                          <a:effectLst/>
                          <a:latin typeface="OpN"/>
                        </a:rPr>
                        <a:t>Codes</a:t>
                      </a:r>
                    </a:p>
                  </a:txBody>
                  <a:tcPr marL="273553" marR="0" marT="0" marB="0" anchor="ctr">
                    <a:solidFill>
                      <a:schemeClr val="accent1"/>
                    </a:solidFill>
                  </a:tcPr>
                </a:tc>
                <a:extLst>
                  <a:ext uri="{0D108BD9-81ED-4DB2-BD59-A6C34878D82A}">
                    <a16:rowId xmlns:a16="http://schemas.microsoft.com/office/drawing/2014/main" val="209538727"/>
                  </a:ext>
                </a:extLst>
              </a:tr>
              <a:tr h="321394">
                <a:tc>
                  <a:txBody>
                    <a:bodyPr/>
                    <a:lstStyle/>
                    <a:p>
                      <a:pPr algn="ctr" fontAlgn="ctr"/>
                      <a:r>
                        <a:rPr lang="en-AU" sz="2000" b="1" u="none" strike="noStrike" dirty="0">
                          <a:effectLst/>
                          <a:latin typeface="OpN"/>
                        </a:rPr>
                        <a:t>16</a:t>
                      </a:r>
                      <a:endParaRPr lang="en-AU" sz="2000" b="1" i="0" u="none" strike="noStrike" dirty="0">
                        <a:solidFill>
                          <a:srgbClr val="000000"/>
                        </a:solidFill>
                        <a:effectLst/>
                        <a:latin typeface="OpN"/>
                      </a:endParaRPr>
                    </a:p>
                  </a:txBody>
                  <a:tcPr marL="0" marR="0" marT="0" marB="0" anchor="ctr"/>
                </a:tc>
                <a:tc>
                  <a:txBody>
                    <a:bodyPr/>
                    <a:lstStyle/>
                    <a:p>
                      <a:pPr algn="l" fontAlgn="ctr"/>
                      <a:r>
                        <a:rPr lang="en-AU" sz="2000" b="1" u="none" strike="noStrike" dirty="0">
                          <a:effectLst/>
                          <a:latin typeface="OpN"/>
                        </a:rPr>
                        <a:t>Lack of Funding</a:t>
                      </a:r>
                      <a:endParaRPr lang="en-AU" sz="2000" b="1" i="0" u="none" strike="noStrike" dirty="0">
                        <a:solidFill>
                          <a:srgbClr val="000000"/>
                        </a:solidFill>
                        <a:effectLst/>
                        <a:latin typeface="OpN"/>
                      </a:endParaRPr>
                    </a:p>
                  </a:txBody>
                  <a:tcPr marL="273553" marR="0" marT="0" marB="0" anchor="ctr"/>
                </a:tc>
                <a:extLst>
                  <a:ext uri="{0D108BD9-81ED-4DB2-BD59-A6C34878D82A}">
                    <a16:rowId xmlns:a16="http://schemas.microsoft.com/office/drawing/2014/main" val="1046807507"/>
                  </a:ext>
                </a:extLst>
              </a:tr>
              <a:tr h="321394">
                <a:tc>
                  <a:txBody>
                    <a:bodyPr/>
                    <a:lstStyle/>
                    <a:p>
                      <a:pPr algn="ctr" fontAlgn="ctr"/>
                      <a:r>
                        <a:rPr lang="en-AU" sz="2000" u="none" strike="noStrike" dirty="0">
                          <a:effectLst/>
                          <a:latin typeface="OpN"/>
                        </a:rPr>
                        <a:t>10</a:t>
                      </a:r>
                      <a:endParaRPr lang="en-AU" sz="2000" b="0" i="0" u="none" strike="noStrike" dirty="0">
                        <a:solidFill>
                          <a:srgbClr val="000000"/>
                        </a:solidFill>
                        <a:effectLst/>
                        <a:latin typeface="OpN"/>
                      </a:endParaRPr>
                    </a:p>
                  </a:txBody>
                  <a:tcPr marL="0" marR="0" marT="0" marB="0" anchor="ctr"/>
                </a:tc>
                <a:tc>
                  <a:txBody>
                    <a:bodyPr/>
                    <a:lstStyle/>
                    <a:p>
                      <a:pPr algn="l" fontAlgn="ctr"/>
                      <a:r>
                        <a:rPr lang="en-AU" sz="2000" u="none" strike="noStrike" dirty="0">
                          <a:effectLst/>
                          <a:latin typeface="OpN"/>
                        </a:rPr>
                        <a:t>For Technology</a:t>
                      </a:r>
                      <a:endParaRPr lang="en-AU" sz="2000" b="0" i="0" u="none" strike="noStrike" dirty="0">
                        <a:solidFill>
                          <a:srgbClr val="000000"/>
                        </a:solidFill>
                        <a:effectLst/>
                        <a:latin typeface="OpN"/>
                      </a:endParaRPr>
                    </a:p>
                  </a:txBody>
                  <a:tcPr marL="547107" marR="0" marT="0" marB="0" anchor="ctr"/>
                </a:tc>
                <a:extLst>
                  <a:ext uri="{0D108BD9-81ED-4DB2-BD59-A6C34878D82A}">
                    <a16:rowId xmlns:a16="http://schemas.microsoft.com/office/drawing/2014/main" val="105075919"/>
                  </a:ext>
                </a:extLst>
              </a:tr>
              <a:tr h="321394">
                <a:tc>
                  <a:txBody>
                    <a:bodyPr/>
                    <a:lstStyle/>
                    <a:p>
                      <a:pPr algn="ctr" fontAlgn="ctr"/>
                      <a:r>
                        <a:rPr lang="en-AU" sz="2000" u="none" strike="noStrike" dirty="0">
                          <a:effectLst/>
                          <a:latin typeface="OpN"/>
                        </a:rPr>
                        <a:t>5</a:t>
                      </a:r>
                      <a:endParaRPr lang="en-AU" sz="2000" b="0" i="0" u="none" strike="noStrike" dirty="0">
                        <a:solidFill>
                          <a:srgbClr val="000000"/>
                        </a:solidFill>
                        <a:effectLst/>
                        <a:latin typeface="OpN"/>
                      </a:endParaRPr>
                    </a:p>
                  </a:txBody>
                  <a:tcPr marL="0" marR="0" marT="0" marB="0" anchor="ctr"/>
                </a:tc>
                <a:tc>
                  <a:txBody>
                    <a:bodyPr/>
                    <a:lstStyle/>
                    <a:p>
                      <a:pPr algn="l" fontAlgn="ctr"/>
                      <a:r>
                        <a:rPr lang="en-AU" sz="2000" u="none" strike="noStrike" dirty="0">
                          <a:effectLst/>
                          <a:latin typeface="OpN"/>
                        </a:rPr>
                        <a:t>For Services</a:t>
                      </a:r>
                      <a:endParaRPr lang="en-AU" sz="2000" b="0" i="0" u="none" strike="noStrike" dirty="0">
                        <a:solidFill>
                          <a:srgbClr val="000000"/>
                        </a:solidFill>
                        <a:effectLst/>
                        <a:latin typeface="OpN"/>
                      </a:endParaRPr>
                    </a:p>
                  </a:txBody>
                  <a:tcPr marL="547107" marR="0" marT="0" marB="0" anchor="ctr"/>
                </a:tc>
                <a:extLst>
                  <a:ext uri="{0D108BD9-81ED-4DB2-BD59-A6C34878D82A}">
                    <a16:rowId xmlns:a16="http://schemas.microsoft.com/office/drawing/2014/main" val="3541194120"/>
                  </a:ext>
                </a:extLst>
              </a:tr>
              <a:tr h="321394">
                <a:tc>
                  <a:txBody>
                    <a:bodyPr/>
                    <a:lstStyle/>
                    <a:p>
                      <a:pPr algn="ctr" fontAlgn="ctr"/>
                      <a:r>
                        <a:rPr lang="en-AU" sz="2000" u="none" strike="noStrike">
                          <a:effectLst/>
                          <a:latin typeface="OpN"/>
                        </a:rPr>
                        <a:t>3</a:t>
                      </a:r>
                      <a:endParaRPr lang="en-AU" sz="2000" b="0" i="0" u="none" strike="noStrike">
                        <a:solidFill>
                          <a:srgbClr val="000000"/>
                        </a:solidFill>
                        <a:effectLst/>
                        <a:latin typeface="OpN"/>
                      </a:endParaRPr>
                    </a:p>
                  </a:txBody>
                  <a:tcPr marL="0" marR="0" marT="0" marB="0" anchor="ctr"/>
                </a:tc>
                <a:tc>
                  <a:txBody>
                    <a:bodyPr/>
                    <a:lstStyle/>
                    <a:p>
                      <a:pPr algn="l" fontAlgn="ctr"/>
                      <a:r>
                        <a:rPr lang="en-AU" sz="2000" u="none" strike="noStrike" dirty="0">
                          <a:effectLst/>
                          <a:latin typeface="OpN"/>
                        </a:rPr>
                        <a:t>For Older adults</a:t>
                      </a:r>
                      <a:endParaRPr lang="en-AU" sz="2000" b="0" i="0" u="none" strike="noStrike" dirty="0">
                        <a:solidFill>
                          <a:srgbClr val="000000"/>
                        </a:solidFill>
                        <a:effectLst/>
                        <a:latin typeface="OpN"/>
                      </a:endParaRPr>
                    </a:p>
                  </a:txBody>
                  <a:tcPr marL="547107" marR="0" marT="0" marB="0" anchor="ctr"/>
                </a:tc>
                <a:extLst>
                  <a:ext uri="{0D108BD9-81ED-4DB2-BD59-A6C34878D82A}">
                    <a16:rowId xmlns:a16="http://schemas.microsoft.com/office/drawing/2014/main" val="3587259898"/>
                  </a:ext>
                </a:extLst>
              </a:tr>
              <a:tr h="321394">
                <a:tc>
                  <a:txBody>
                    <a:bodyPr/>
                    <a:lstStyle/>
                    <a:p>
                      <a:pPr algn="ctr" fontAlgn="ctr"/>
                      <a:r>
                        <a:rPr lang="en-AU" sz="2000" u="none" strike="noStrike" dirty="0">
                          <a:effectLst/>
                          <a:latin typeface="OpN"/>
                        </a:rPr>
                        <a:t>3</a:t>
                      </a:r>
                      <a:endParaRPr lang="en-AU" sz="2000" b="0" i="0" u="none" strike="noStrike" dirty="0">
                        <a:solidFill>
                          <a:srgbClr val="000000"/>
                        </a:solidFill>
                        <a:effectLst/>
                        <a:latin typeface="OpN"/>
                      </a:endParaRPr>
                    </a:p>
                  </a:txBody>
                  <a:tcPr marL="0" marR="0" marT="0" marB="0" anchor="ctr"/>
                </a:tc>
                <a:tc>
                  <a:txBody>
                    <a:bodyPr/>
                    <a:lstStyle/>
                    <a:p>
                      <a:pPr algn="l" fontAlgn="ctr"/>
                      <a:r>
                        <a:rPr lang="en-AU" sz="2000" u="none" strike="noStrike" dirty="0">
                          <a:effectLst/>
                          <a:latin typeface="OpN"/>
                        </a:rPr>
                        <a:t>For Family and Caregivers</a:t>
                      </a:r>
                      <a:endParaRPr lang="en-AU" sz="2000" b="0" i="0" u="none" strike="noStrike" dirty="0">
                        <a:solidFill>
                          <a:srgbClr val="000000"/>
                        </a:solidFill>
                        <a:effectLst/>
                        <a:latin typeface="OpN"/>
                      </a:endParaRPr>
                    </a:p>
                  </a:txBody>
                  <a:tcPr marL="547107" marR="0" marT="0" marB="0" anchor="ctr"/>
                </a:tc>
                <a:extLst>
                  <a:ext uri="{0D108BD9-81ED-4DB2-BD59-A6C34878D82A}">
                    <a16:rowId xmlns:a16="http://schemas.microsoft.com/office/drawing/2014/main" val="3017902449"/>
                  </a:ext>
                </a:extLst>
              </a:tr>
              <a:tr h="321394">
                <a:tc>
                  <a:txBody>
                    <a:bodyPr/>
                    <a:lstStyle/>
                    <a:p>
                      <a:pPr algn="ctr" fontAlgn="ctr"/>
                      <a:r>
                        <a:rPr lang="en-AU" sz="2000" u="none" strike="noStrike" dirty="0">
                          <a:effectLst/>
                          <a:latin typeface="OpN"/>
                        </a:rPr>
                        <a:t>1</a:t>
                      </a:r>
                      <a:endParaRPr lang="en-AU" sz="2000" b="0" i="0" u="none" strike="noStrike" dirty="0">
                        <a:solidFill>
                          <a:srgbClr val="000000"/>
                        </a:solidFill>
                        <a:effectLst/>
                        <a:latin typeface="OpN"/>
                      </a:endParaRPr>
                    </a:p>
                  </a:txBody>
                  <a:tcPr marL="0" marR="0" marT="0" marB="0" anchor="ctr"/>
                </a:tc>
                <a:tc>
                  <a:txBody>
                    <a:bodyPr/>
                    <a:lstStyle/>
                    <a:p>
                      <a:pPr algn="l" fontAlgn="ctr"/>
                      <a:r>
                        <a:rPr lang="en-AU" sz="2000" u="none" strike="noStrike" dirty="0">
                          <a:effectLst/>
                          <a:latin typeface="OpN"/>
                        </a:rPr>
                        <a:t>For Transportation</a:t>
                      </a:r>
                      <a:endParaRPr lang="en-AU" sz="2000" b="0" i="0" u="none" strike="noStrike" dirty="0">
                        <a:solidFill>
                          <a:srgbClr val="000000"/>
                        </a:solidFill>
                        <a:effectLst/>
                        <a:latin typeface="OpN"/>
                      </a:endParaRPr>
                    </a:p>
                  </a:txBody>
                  <a:tcPr marL="547107" marR="0" marT="0" marB="0" anchor="ctr"/>
                </a:tc>
                <a:extLst>
                  <a:ext uri="{0D108BD9-81ED-4DB2-BD59-A6C34878D82A}">
                    <a16:rowId xmlns:a16="http://schemas.microsoft.com/office/drawing/2014/main" val="2058419598"/>
                  </a:ext>
                </a:extLst>
              </a:tr>
              <a:tr h="321394">
                <a:tc>
                  <a:txBody>
                    <a:bodyPr/>
                    <a:lstStyle/>
                    <a:p>
                      <a:pPr algn="ctr" fontAlgn="ctr"/>
                      <a:r>
                        <a:rPr lang="en-AU" sz="2000" b="1" u="none" strike="noStrike" dirty="0">
                          <a:effectLst/>
                          <a:latin typeface="OpN"/>
                        </a:rPr>
                        <a:t>14</a:t>
                      </a:r>
                      <a:endParaRPr lang="en-AU" sz="2000" b="1" i="0" u="none" strike="noStrike" dirty="0">
                        <a:solidFill>
                          <a:srgbClr val="000000"/>
                        </a:solidFill>
                        <a:effectLst/>
                        <a:latin typeface="OpN"/>
                      </a:endParaRPr>
                    </a:p>
                  </a:txBody>
                  <a:tcPr marL="0" marR="0" marT="0" marB="0" anchor="ctr"/>
                </a:tc>
                <a:tc>
                  <a:txBody>
                    <a:bodyPr/>
                    <a:lstStyle/>
                    <a:p>
                      <a:pPr algn="l" fontAlgn="ctr"/>
                      <a:r>
                        <a:rPr lang="en-AU" sz="2000" b="1" u="none" strike="noStrike" dirty="0">
                          <a:effectLst/>
                          <a:latin typeface="OpN"/>
                        </a:rPr>
                        <a:t>High Cost of Technology</a:t>
                      </a:r>
                      <a:endParaRPr lang="en-AU" sz="2000" b="1" i="0" u="none" strike="noStrike" dirty="0">
                        <a:solidFill>
                          <a:srgbClr val="000000"/>
                        </a:solidFill>
                        <a:effectLst/>
                        <a:latin typeface="OpN"/>
                      </a:endParaRPr>
                    </a:p>
                  </a:txBody>
                  <a:tcPr marL="273553" marR="0" marT="0" marB="0" anchor="ctr"/>
                </a:tc>
                <a:extLst>
                  <a:ext uri="{0D108BD9-81ED-4DB2-BD59-A6C34878D82A}">
                    <a16:rowId xmlns:a16="http://schemas.microsoft.com/office/drawing/2014/main" val="4206213876"/>
                  </a:ext>
                </a:extLst>
              </a:tr>
            </a:tbl>
          </a:graphicData>
        </a:graphic>
      </p:graphicFrame>
      <p:cxnSp>
        <p:nvCxnSpPr>
          <p:cNvPr id="6" name="Straight Arrow Connector 5" descr="There is a red arrow pointing from the “for technology” code under the “lack of funding theme” in the table, to a text box outlined in red with the quote">
            <a:extLst>
              <a:ext uri="{FF2B5EF4-FFF2-40B4-BE49-F238E27FC236}">
                <a16:creationId xmlns:a16="http://schemas.microsoft.com/office/drawing/2014/main" id="{0A279DF9-E2EC-EE0E-89AC-4AF29F62751D}"/>
              </a:ext>
              <a:ext uri="{C183D7F6-B498-43B3-948B-1728B52AA6E4}">
                <adec:decorative xmlns:adec="http://schemas.microsoft.com/office/drawing/2017/decorative" val="0"/>
              </a:ext>
            </a:extLst>
          </p:cNvPr>
          <p:cNvCxnSpPr>
            <a:cxnSpLocks/>
          </p:cNvCxnSpPr>
          <p:nvPr/>
        </p:nvCxnSpPr>
        <p:spPr>
          <a:xfrm flipH="1">
            <a:off x="6146006" y="1332463"/>
            <a:ext cx="556268" cy="306581"/>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106A9024-EDDF-03AC-C1EC-0D728741E5B6}"/>
              </a:ext>
            </a:extLst>
          </p:cNvPr>
          <p:cNvSpPr txBox="1"/>
          <p:nvPr/>
        </p:nvSpPr>
        <p:spPr>
          <a:xfrm>
            <a:off x="285751" y="1332463"/>
            <a:ext cx="5762434" cy="1200329"/>
          </a:xfrm>
          <a:prstGeom prst="rect">
            <a:avLst/>
          </a:prstGeom>
          <a:noFill/>
          <a:ln w="38100">
            <a:solidFill>
              <a:schemeClr val="tx2"/>
            </a:solidFill>
          </a:ln>
        </p:spPr>
        <p:txBody>
          <a:bodyPr wrap="square">
            <a:spAutoFit/>
          </a:bodyPr>
          <a:lstStyle/>
          <a:p>
            <a:r>
              <a:rPr lang="en-US" dirty="0">
                <a:latin typeface="OpN"/>
                <a:ea typeface="Open Sans" panose="020B0606030504020204" pitchFamily="34" charset="0"/>
                <a:cs typeface="Open Sans" panose="020B0606030504020204" pitchFamily="34" charset="0"/>
              </a:rPr>
              <a:t>“</a:t>
            </a:r>
            <a:r>
              <a:rPr lang="en-US" b="1" dirty="0">
                <a:latin typeface="OpN"/>
                <a:ea typeface="Open Sans" panose="020B0606030504020204" pitchFamily="34" charset="0"/>
                <a:cs typeface="Open Sans" panose="020B0606030504020204" pitchFamily="34" charset="0"/>
              </a:rPr>
              <a:t>Device funding from the government for communication</a:t>
            </a:r>
            <a:r>
              <a:rPr lang="en-US" dirty="0">
                <a:latin typeface="OpN"/>
                <a:ea typeface="Open Sans" panose="020B0606030504020204" pitchFamily="34" charset="0"/>
                <a:cs typeface="Open Sans" panose="020B0606030504020204" pitchFamily="34" charset="0"/>
              </a:rPr>
              <a:t>, vision and hearing issues is inconsistent across provincial and territorial programs, </a:t>
            </a:r>
            <a:r>
              <a:rPr lang="en-US" b="1" dirty="0">
                <a:latin typeface="OpN"/>
                <a:ea typeface="Open Sans" panose="020B0606030504020204" pitchFamily="34" charset="0"/>
                <a:cs typeface="Open Sans" panose="020B0606030504020204" pitchFamily="34" charset="0"/>
              </a:rPr>
              <a:t>ranging from full funding to none at all</a:t>
            </a:r>
            <a:r>
              <a:rPr lang="en-US" dirty="0">
                <a:latin typeface="OpN"/>
                <a:ea typeface="Open Sans" panose="020B0606030504020204" pitchFamily="34" charset="0"/>
                <a:cs typeface="Open Sans" panose="020B0606030504020204" pitchFamily="34" charset="0"/>
              </a:rPr>
              <a:t>” (Schreiber, 2017)</a:t>
            </a:r>
          </a:p>
        </p:txBody>
      </p:sp>
      <p:cxnSp>
        <p:nvCxnSpPr>
          <p:cNvPr id="3" name="Straight Arrow Connector 2" descr="There is a dark blue arrow pointing from the “for family and caregivers” code under the “lack of funding theme” in the table, to a text box outlined in dark blue with the quote">
            <a:extLst>
              <a:ext uri="{FF2B5EF4-FFF2-40B4-BE49-F238E27FC236}">
                <a16:creationId xmlns:a16="http://schemas.microsoft.com/office/drawing/2014/main" id="{3F72ACF8-5658-8BB3-C740-ADCFC86B2EB3}"/>
              </a:ext>
              <a:ext uri="{C183D7F6-B498-43B3-948B-1728B52AA6E4}">
                <adec:decorative xmlns:adec="http://schemas.microsoft.com/office/drawing/2017/decorative" val="0"/>
              </a:ext>
            </a:extLst>
          </p:cNvPr>
          <p:cNvCxnSpPr>
            <a:cxnSpLocks/>
          </p:cNvCxnSpPr>
          <p:nvPr/>
        </p:nvCxnSpPr>
        <p:spPr>
          <a:xfrm flipH="1">
            <a:off x="6007855" y="2327847"/>
            <a:ext cx="694419" cy="47568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0D7D91D4-BFB9-6394-1E6B-AF26456392D3}"/>
              </a:ext>
            </a:extLst>
          </p:cNvPr>
          <p:cNvSpPr txBox="1"/>
          <p:nvPr/>
        </p:nvSpPr>
        <p:spPr>
          <a:xfrm>
            <a:off x="419799" y="2782669"/>
            <a:ext cx="5494337" cy="646331"/>
          </a:xfrm>
          <a:prstGeom prst="rect">
            <a:avLst/>
          </a:prstGeom>
          <a:noFill/>
          <a:ln w="38100">
            <a:solidFill>
              <a:schemeClr val="accent1"/>
            </a:solidFill>
          </a:ln>
        </p:spPr>
        <p:txBody>
          <a:bodyPr wrap="square">
            <a:spAutoFit/>
          </a:bodyPr>
          <a:lstStyle/>
          <a:p>
            <a:r>
              <a:rPr lang="en-US" dirty="0">
                <a:latin typeface="OpN"/>
              </a:rPr>
              <a:t>“Others stated that funding for ATs for family and paid caregivers are neglected.” (Wang, 2022)</a:t>
            </a:r>
          </a:p>
        </p:txBody>
      </p:sp>
      <p:cxnSp>
        <p:nvCxnSpPr>
          <p:cNvPr id="7" name="Straight Arrow Connector 6" descr="There is a yellow arrow pointing from the “High cost of Technology” code in the table, to two text boxes outlined in yellow with the following two quotes">
            <a:extLst>
              <a:ext uri="{FF2B5EF4-FFF2-40B4-BE49-F238E27FC236}">
                <a16:creationId xmlns:a16="http://schemas.microsoft.com/office/drawing/2014/main" id="{2A61F0AE-C44F-BFA4-C65E-FA77E75B117A}"/>
              </a:ext>
              <a:ext uri="{C183D7F6-B498-43B3-948B-1728B52AA6E4}">
                <adec:decorative xmlns:adec="http://schemas.microsoft.com/office/drawing/2017/decorative" val="0"/>
              </a:ext>
            </a:extLst>
          </p:cNvPr>
          <p:cNvCxnSpPr>
            <a:cxnSpLocks/>
          </p:cNvCxnSpPr>
          <p:nvPr/>
        </p:nvCxnSpPr>
        <p:spPr>
          <a:xfrm>
            <a:off x="8136831" y="3111760"/>
            <a:ext cx="0" cy="402965"/>
          </a:xfrm>
          <a:prstGeom prst="straightConnector1">
            <a:avLst/>
          </a:prstGeom>
          <a:ln>
            <a:solidFill>
              <a:srgbClr val="FABD0F"/>
            </a:solidFill>
            <a:tailEnd type="triangle"/>
          </a:ln>
        </p:spPr>
        <p:style>
          <a:lnRef idx="1">
            <a:schemeClr val="accent1"/>
          </a:lnRef>
          <a:fillRef idx="0">
            <a:schemeClr val="accent1"/>
          </a:fillRef>
          <a:effectRef idx="0">
            <a:schemeClr val="accent1"/>
          </a:effectRef>
          <a:fontRef idx="minor">
            <a:schemeClr val="tx1"/>
          </a:fontRef>
        </p:style>
      </p:cxnSp>
      <p:sp>
        <p:nvSpPr>
          <p:cNvPr id="9" name="Content Placeholder 12">
            <a:extLst>
              <a:ext uri="{FF2B5EF4-FFF2-40B4-BE49-F238E27FC236}">
                <a16:creationId xmlns:a16="http://schemas.microsoft.com/office/drawing/2014/main" id="{8F435737-0EDA-7DCE-CC63-B4D22D9BCB4E}"/>
              </a:ext>
            </a:extLst>
          </p:cNvPr>
          <p:cNvSpPr>
            <a:spLocks noGrp="1"/>
          </p:cNvSpPr>
          <p:nvPr>
            <p:ph sz="half" idx="1"/>
          </p:nvPr>
        </p:nvSpPr>
        <p:spPr>
          <a:xfrm>
            <a:off x="295702" y="3792909"/>
            <a:ext cx="5322244" cy="2703978"/>
          </a:xfrm>
          <a:ln w="38100">
            <a:solidFill>
              <a:srgbClr val="FFC000"/>
            </a:solidFill>
          </a:ln>
        </p:spPr>
        <p:txBody>
          <a:bodyPr/>
          <a:lstStyle/>
          <a:p>
            <a:pPr marL="0" indent="0" algn="ctr">
              <a:lnSpc>
                <a:spcPct val="100000"/>
              </a:lnSpc>
              <a:buNone/>
            </a:pPr>
            <a:r>
              <a:rPr lang="en-US" sz="1800" dirty="0">
                <a:latin typeface="OpN"/>
              </a:rPr>
              <a:t>"Many of the devices and equipment used to support disabled children are expensive and when mother P-04 ..'that's another thing I'd like to bring up, is that a lot of people who have special needs, </a:t>
            </a:r>
            <a:r>
              <a:rPr lang="en-US" sz="1800" b="1" dirty="0">
                <a:latin typeface="OpN"/>
              </a:rPr>
              <a:t>they can't afford what's out there</a:t>
            </a:r>
            <a:r>
              <a:rPr lang="en-US" sz="1800" dirty="0">
                <a:latin typeface="OpN"/>
              </a:rPr>
              <a:t> (…) say you come up with something and (daughter's name A) can use it and it's at three thousand dollars, well, do you think health care is going to fund that? Will the government fund that? I highly doubt that" (Diep, 2015)</a:t>
            </a:r>
          </a:p>
        </p:txBody>
      </p:sp>
      <p:sp>
        <p:nvSpPr>
          <p:cNvPr id="12" name="TextBox 11">
            <a:extLst>
              <a:ext uri="{FF2B5EF4-FFF2-40B4-BE49-F238E27FC236}">
                <a16:creationId xmlns:a16="http://schemas.microsoft.com/office/drawing/2014/main" id="{D4F2BD90-3136-A9C3-BF8F-74B2E064EA61}"/>
              </a:ext>
            </a:extLst>
          </p:cNvPr>
          <p:cNvSpPr txBox="1"/>
          <p:nvPr/>
        </p:nvSpPr>
        <p:spPr>
          <a:xfrm>
            <a:off x="6048185" y="3599106"/>
            <a:ext cx="5934161" cy="2031325"/>
          </a:xfrm>
          <a:prstGeom prst="rect">
            <a:avLst/>
          </a:prstGeom>
          <a:noFill/>
          <a:ln w="38100">
            <a:solidFill>
              <a:srgbClr val="FFC000"/>
            </a:solidFill>
          </a:ln>
        </p:spPr>
        <p:txBody>
          <a:bodyPr wrap="square">
            <a:spAutoFit/>
          </a:bodyPr>
          <a:lstStyle/>
          <a:p>
            <a:r>
              <a:rPr lang="en-US" dirty="0">
                <a:latin typeface="OpN"/>
                <a:ea typeface="Open Sans" panose="020B0606030504020204" pitchFamily="34" charset="0"/>
                <a:cs typeface="Open Sans" panose="020B0606030504020204" pitchFamily="34" charset="0"/>
              </a:rPr>
              <a:t>“Indeed, most health care providers mentioned that the </a:t>
            </a:r>
            <a:r>
              <a:rPr lang="en-US" b="1" dirty="0">
                <a:latin typeface="OpN"/>
                <a:ea typeface="Open Sans" panose="020B0606030504020204" pitchFamily="34" charset="0"/>
                <a:cs typeface="Open Sans" panose="020B0606030504020204" pitchFamily="34" charset="0"/>
              </a:rPr>
              <a:t>cost of a device: 'can be a problem for families’. </a:t>
            </a:r>
            <a:r>
              <a:rPr lang="en-US" dirty="0">
                <a:latin typeface="OpN"/>
                <a:ea typeface="Open Sans" panose="020B0606030504020204" pitchFamily="34" charset="0"/>
                <a:cs typeface="Open Sans" panose="020B0606030504020204" pitchFamily="34" charset="0"/>
              </a:rPr>
              <a:t>The cut-off may be earning more than that and not for ACSD (benefits) is about $60,000 family income and in (this urban area) that doesn’t go very far for a whole family. Families qualify but not have the means to easily purchase the system’ (#8, speech language pathologist).” (Lindsay, 2010)</a:t>
            </a:r>
          </a:p>
        </p:txBody>
      </p:sp>
    </p:spTree>
    <p:extLst>
      <p:ext uri="{BB962C8B-B14F-4D97-AF65-F5344CB8AC3E}">
        <p14:creationId xmlns:p14="http://schemas.microsoft.com/office/powerpoint/2010/main" val="40634234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71DB6-5CF5-7E30-DE00-CD28BFE84EAD}"/>
              </a:ext>
            </a:extLst>
          </p:cNvPr>
          <p:cNvSpPr>
            <a:spLocks noGrp="1"/>
          </p:cNvSpPr>
          <p:nvPr>
            <p:ph type="title"/>
          </p:nvPr>
        </p:nvSpPr>
        <p:spPr/>
        <p:txBody>
          <a:bodyPr/>
          <a:lstStyle/>
          <a:p>
            <a:r>
              <a:rPr lang="en-US" sz="2800" dirty="0"/>
              <a:t>Funding Barriers - Part 2</a:t>
            </a:r>
            <a:endParaRPr lang="en-CA" dirty="0"/>
          </a:p>
        </p:txBody>
      </p:sp>
      <p:graphicFrame>
        <p:nvGraphicFramePr>
          <p:cNvPr id="10" name="Table 9" descr="Table with two columns, the first the number of full texts which have that code, and the second column listing the different codes. The funding code in the second row of the table reads Government Funding with 10 full texts and with the following sub codes: Accountability with 1 full text; Does not have funding for 1; Loss of benefits for 1; poor allocation of funds with 2; protective of government funds with 6 full texts and lastly, resistance to provide funds with 6 full texts.">
            <a:extLst>
              <a:ext uri="{FF2B5EF4-FFF2-40B4-BE49-F238E27FC236}">
                <a16:creationId xmlns:a16="http://schemas.microsoft.com/office/drawing/2014/main" id="{9A7CD9E7-DAD7-EEC3-135C-25A0F2588B1D}"/>
              </a:ext>
            </a:extLst>
          </p:cNvPr>
          <p:cNvGraphicFramePr>
            <a:graphicFrameLocks noGrp="1"/>
          </p:cNvGraphicFramePr>
          <p:nvPr>
            <p:extLst>
              <p:ext uri="{D42A27DB-BD31-4B8C-83A1-F6EECF244321}">
                <p14:modId xmlns:p14="http://schemas.microsoft.com/office/powerpoint/2010/main" val="2225634250"/>
              </p:ext>
            </p:extLst>
          </p:nvPr>
        </p:nvGraphicFramePr>
        <p:xfrm>
          <a:off x="6667461" y="406341"/>
          <a:ext cx="5139528" cy="2605727"/>
        </p:xfrm>
        <a:graphic>
          <a:graphicData uri="http://schemas.openxmlformats.org/drawingml/2006/table">
            <a:tbl>
              <a:tblPr firstRow="1">
                <a:tableStyleId>{5C22544A-7EE6-4342-B048-85BDC9FD1C3A}</a:tableStyleId>
              </a:tblPr>
              <a:tblGrid>
                <a:gridCol w="803812">
                  <a:extLst>
                    <a:ext uri="{9D8B030D-6E8A-4147-A177-3AD203B41FA5}">
                      <a16:colId xmlns:a16="http://schemas.microsoft.com/office/drawing/2014/main" val="1735948315"/>
                    </a:ext>
                  </a:extLst>
                </a:gridCol>
                <a:gridCol w="4335716">
                  <a:extLst>
                    <a:ext uri="{9D8B030D-6E8A-4147-A177-3AD203B41FA5}">
                      <a16:colId xmlns:a16="http://schemas.microsoft.com/office/drawing/2014/main" val="909337493"/>
                    </a:ext>
                  </a:extLst>
                </a:gridCol>
              </a:tblGrid>
              <a:tr h="320925">
                <a:tc>
                  <a:txBody>
                    <a:bodyPr/>
                    <a:lstStyle/>
                    <a:p>
                      <a:pPr algn="ctr" fontAlgn="ctr"/>
                      <a:r>
                        <a:rPr lang="en-AU" sz="2000" b="1" i="0" u="none" strike="noStrike" dirty="0">
                          <a:solidFill>
                            <a:schemeClr val="bg2"/>
                          </a:solidFill>
                          <a:effectLst/>
                          <a:latin typeface="OpN"/>
                        </a:rPr>
                        <a:t>#FT</a:t>
                      </a:r>
                    </a:p>
                  </a:txBody>
                  <a:tcPr marL="0" marR="0" marT="0" marB="0" anchor="ctr">
                    <a:solidFill>
                      <a:schemeClr val="accent1"/>
                    </a:solidFill>
                  </a:tcPr>
                </a:tc>
                <a:tc>
                  <a:txBody>
                    <a:bodyPr/>
                    <a:lstStyle/>
                    <a:p>
                      <a:pPr algn="l" fontAlgn="ctr"/>
                      <a:r>
                        <a:rPr lang="en-AU" sz="2000" b="1" i="0" u="none" strike="noStrike" dirty="0">
                          <a:solidFill>
                            <a:schemeClr val="bg2"/>
                          </a:solidFill>
                          <a:effectLst/>
                          <a:latin typeface="OpN"/>
                        </a:rPr>
                        <a:t>Codes</a:t>
                      </a:r>
                    </a:p>
                  </a:txBody>
                  <a:tcPr marL="273553" marR="0" marT="0" marB="0" anchor="ctr">
                    <a:solidFill>
                      <a:schemeClr val="accent1"/>
                    </a:solidFill>
                  </a:tcPr>
                </a:tc>
                <a:extLst>
                  <a:ext uri="{0D108BD9-81ED-4DB2-BD59-A6C34878D82A}">
                    <a16:rowId xmlns:a16="http://schemas.microsoft.com/office/drawing/2014/main" val="209538727"/>
                  </a:ext>
                </a:extLst>
              </a:tr>
              <a:tr h="320925">
                <a:tc>
                  <a:txBody>
                    <a:bodyPr/>
                    <a:lstStyle/>
                    <a:p>
                      <a:pPr algn="ctr" fontAlgn="ctr"/>
                      <a:r>
                        <a:rPr lang="en-AU" sz="2000" b="1" u="none" strike="noStrike" dirty="0">
                          <a:effectLst/>
                          <a:latin typeface="OpN"/>
                        </a:rPr>
                        <a:t>10</a:t>
                      </a:r>
                      <a:endParaRPr lang="en-AU" sz="2000" b="1" i="0" u="none" strike="noStrike" dirty="0">
                        <a:solidFill>
                          <a:srgbClr val="000000"/>
                        </a:solidFill>
                        <a:effectLst/>
                        <a:latin typeface="OpN"/>
                      </a:endParaRPr>
                    </a:p>
                  </a:txBody>
                  <a:tcPr marL="0" marR="0" marT="0" marB="0" anchor="ctr"/>
                </a:tc>
                <a:tc>
                  <a:txBody>
                    <a:bodyPr/>
                    <a:lstStyle/>
                    <a:p>
                      <a:pPr algn="l" fontAlgn="ctr"/>
                      <a:r>
                        <a:rPr lang="en-AU" sz="2000" b="1" u="none" strike="noStrike" dirty="0">
                          <a:effectLst/>
                          <a:latin typeface="OpN"/>
                        </a:rPr>
                        <a:t>Government Funding</a:t>
                      </a:r>
                      <a:endParaRPr lang="en-AU" sz="2000" b="1" i="0" u="none" strike="noStrike" dirty="0">
                        <a:solidFill>
                          <a:srgbClr val="000000"/>
                        </a:solidFill>
                        <a:effectLst/>
                        <a:latin typeface="OpN"/>
                      </a:endParaRPr>
                    </a:p>
                  </a:txBody>
                  <a:tcPr marL="273553" marR="0" marT="0" marB="0" anchor="ctr"/>
                </a:tc>
                <a:extLst>
                  <a:ext uri="{0D108BD9-81ED-4DB2-BD59-A6C34878D82A}">
                    <a16:rowId xmlns:a16="http://schemas.microsoft.com/office/drawing/2014/main" val="1290366099"/>
                  </a:ext>
                </a:extLst>
              </a:tr>
              <a:tr h="320925">
                <a:tc>
                  <a:txBody>
                    <a:bodyPr/>
                    <a:lstStyle/>
                    <a:p>
                      <a:pPr algn="ctr" fontAlgn="ctr"/>
                      <a:r>
                        <a:rPr lang="en-AU" sz="2000" u="none" strike="noStrike" dirty="0">
                          <a:effectLst/>
                          <a:latin typeface="OpN"/>
                        </a:rPr>
                        <a:t>1</a:t>
                      </a:r>
                      <a:endParaRPr lang="en-AU" sz="2000" b="0" i="0" u="none" strike="noStrike" dirty="0">
                        <a:solidFill>
                          <a:srgbClr val="000000"/>
                        </a:solidFill>
                        <a:effectLst/>
                        <a:latin typeface="OpN"/>
                      </a:endParaRPr>
                    </a:p>
                  </a:txBody>
                  <a:tcPr marL="0" marR="0" marT="0" marB="0" anchor="ctr"/>
                </a:tc>
                <a:tc>
                  <a:txBody>
                    <a:bodyPr/>
                    <a:lstStyle/>
                    <a:p>
                      <a:pPr algn="l" fontAlgn="ctr"/>
                      <a:r>
                        <a:rPr lang="en-AU" sz="2000" u="none" strike="noStrike" dirty="0">
                          <a:effectLst/>
                          <a:latin typeface="OpN"/>
                        </a:rPr>
                        <a:t>Accountability</a:t>
                      </a:r>
                      <a:endParaRPr lang="en-AU" sz="2000" b="0" i="0" u="none" strike="noStrike" dirty="0">
                        <a:solidFill>
                          <a:srgbClr val="000000"/>
                        </a:solidFill>
                        <a:effectLst/>
                        <a:latin typeface="OpN"/>
                      </a:endParaRPr>
                    </a:p>
                  </a:txBody>
                  <a:tcPr marL="547107" marR="0" marT="0" marB="0" anchor="ctr"/>
                </a:tc>
                <a:extLst>
                  <a:ext uri="{0D108BD9-81ED-4DB2-BD59-A6C34878D82A}">
                    <a16:rowId xmlns:a16="http://schemas.microsoft.com/office/drawing/2014/main" val="1723992694"/>
                  </a:ext>
                </a:extLst>
              </a:tr>
              <a:tr h="320925">
                <a:tc>
                  <a:txBody>
                    <a:bodyPr/>
                    <a:lstStyle/>
                    <a:p>
                      <a:pPr algn="ctr" fontAlgn="ctr"/>
                      <a:r>
                        <a:rPr lang="en-AU" sz="2000" u="none" strike="noStrike">
                          <a:effectLst/>
                          <a:latin typeface="OpN"/>
                        </a:rPr>
                        <a:t>1</a:t>
                      </a:r>
                      <a:endParaRPr lang="en-AU" sz="2000" b="0" i="0" u="none" strike="noStrike">
                        <a:solidFill>
                          <a:srgbClr val="000000"/>
                        </a:solidFill>
                        <a:effectLst/>
                        <a:latin typeface="OpN"/>
                      </a:endParaRPr>
                    </a:p>
                  </a:txBody>
                  <a:tcPr marL="0" marR="0" marT="0" marB="0" anchor="ctr"/>
                </a:tc>
                <a:tc>
                  <a:txBody>
                    <a:bodyPr/>
                    <a:lstStyle/>
                    <a:p>
                      <a:pPr algn="l" fontAlgn="ctr"/>
                      <a:r>
                        <a:rPr lang="en-AU" sz="2000" u="none" strike="noStrike" dirty="0">
                          <a:effectLst/>
                          <a:latin typeface="OpN"/>
                        </a:rPr>
                        <a:t>Does not have funding</a:t>
                      </a:r>
                      <a:endParaRPr lang="en-AU" sz="2000" b="0" i="0" u="none" strike="noStrike" dirty="0">
                        <a:solidFill>
                          <a:srgbClr val="000000"/>
                        </a:solidFill>
                        <a:effectLst/>
                        <a:latin typeface="OpN"/>
                      </a:endParaRPr>
                    </a:p>
                  </a:txBody>
                  <a:tcPr marL="547107" marR="0" marT="0" marB="0" anchor="ctr"/>
                </a:tc>
                <a:extLst>
                  <a:ext uri="{0D108BD9-81ED-4DB2-BD59-A6C34878D82A}">
                    <a16:rowId xmlns:a16="http://schemas.microsoft.com/office/drawing/2014/main" val="4268140401"/>
                  </a:ext>
                </a:extLst>
              </a:tr>
              <a:tr h="320925">
                <a:tc>
                  <a:txBody>
                    <a:bodyPr/>
                    <a:lstStyle/>
                    <a:p>
                      <a:pPr algn="ctr" fontAlgn="ctr"/>
                      <a:r>
                        <a:rPr lang="en-AU" sz="2000" u="none" strike="noStrike" dirty="0">
                          <a:effectLst/>
                          <a:latin typeface="OpN"/>
                        </a:rPr>
                        <a:t>1</a:t>
                      </a:r>
                      <a:endParaRPr lang="en-AU" sz="2000" b="0" i="0" u="none" strike="noStrike" dirty="0">
                        <a:solidFill>
                          <a:srgbClr val="000000"/>
                        </a:solidFill>
                        <a:effectLst/>
                        <a:latin typeface="OpN"/>
                      </a:endParaRPr>
                    </a:p>
                  </a:txBody>
                  <a:tcPr marL="0" marR="0" marT="0" marB="0" anchor="ctr"/>
                </a:tc>
                <a:tc>
                  <a:txBody>
                    <a:bodyPr/>
                    <a:lstStyle/>
                    <a:p>
                      <a:pPr algn="l" fontAlgn="ctr"/>
                      <a:r>
                        <a:rPr lang="en-AU" sz="2000" u="none" strike="noStrike" dirty="0">
                          <a:effectLst/>
                          <a:latin typeface="OpN"/>
                        </a:rPr>
                        <a:t>Loss of benefits</a:t>
                      </a:r>
                      <a:endParaRPr lang="en-AU" sz="2000" b="0" i="0" u="none" strike="noStrike" dirty="0">
                        <a:solidFill>
                          <a:srgbClr val="000000"/>
                        </a:solidFill>
                        <a:effectLst/>
                        <a:latin typeface="OpN"/>
                      </a:endParaRPr>
                    </a:p>
                  </a:txBody>
                  <a:tcPr marL="547107" marR="0" marT="0" marB="0" anchor="ctr"/>
                </a:tc>
                <a:extLst>
                  <a:ext uri="{0D108BD9-81ED-4DB2-BD59-A6C34878D82A}">
                    <a16:rowId xmlns:a16="http://schemas.microsoft.com/office/drawing/2014/main" val="1843094737"/>
                  </a:ext>
                </a:extLst>
              </a:tr>
              <a:tr h="320925">
                <a:tc>
                  <a:txBody>
                    <a:bodyPr/>
                    <a:lstStyle/>
                    <a:p>
                      <a:pPr algn="ctr" fontAlgn="ctr"/>
                      <a:r>
                        <a:rPr lang="en-AU" sz="2000" u="none" strike="noStrike">
                          <a:effectLst/>
                          <a:latin typeface="OpN"/>
                        </a:rPr>
                        <a:t>2</a:t>
                      </a:r>
                      <a:endParaRPr lang="en-AU" sz="2000" b="0" i="0" u="none" strike="noStrike">
                        <a:solidFill>
                          <a:srgbClr val="000000"/>
                        </a:solidFill>
                        <a:effectLst/>
                        <a:latin typeface="OpN"/>
                      </a:endParaRPr>
                    </a:p>
                  </a:txBody>
                  <a:tcPr marL="0" marR="0" marT="0" marB="0" anchor="ctr"/>
                </a:tc>
                <a:tc>
                  <a:txBody>
                    <a:bodyPr/>
                    <a:lstStyle/>
                    <a:p>
                      <a:pPr algn="l" fontAlgn="ctr"/>
                      <a:r>
                        <a:rPr lang="en-AU" sz="2000" u="none" strike="noStrike" dirty="0">
                          <a:effectLst/>
                          <a:latin typeface="OpN"/>
                        </a:rPr>
                        <a:t>Poor allocation of funds</a:t>
                      </a:r>
                      <a:endParaRPr lang="en-AU" sz="2000" b="0" i="0" u="none" strike="noStrike" dirty="0">
                        <a:solidFill>
                          <a:srgbClr val="000000"/>
                        </a:solidFill>
                        <a:effectLst/>
                        <a:latin typeface="OpN"/>
                      </a:endParaRPr>
                    </a:p>
                  </a:txBody>
                  <a:tcPr marL="547107" marR="0" marT="0" marB="0" anchor="ctr"/>
                </a:tc>
                <a:extLst>
                  <a:ext uri="{0D108BD9-81ED-4DB2-BD59-A6C34878D82A}">
                    <a16:rowId xmlns:a16="http://schemas.microsoft.com/office/drawing/2014/main" val="2213805326"/>
                  </a:ext>
                </a:extLst>
              </a:tr>
              <a:tr h="359252">
                <a:tc>
                  <a:txBody>
                    <a:bodyPr/>
                    <a:lstStyle/>
                    <a:p>
                      <a:pPr algn="ctr" fontAlgn="ctr"/>
                      <a:r>
                        <a:rPr lang="en-AU" sz="2000" u="none" strike="noStrike" dirty="0">
                          <a:effectLst/>
                          <a:latin typeface="OpN"/>
                        </a:rPr>
                        <a:t>6</a:t>
                      </a:r>
                      <a:endParaRPr lang="en-AU" sz="2000" b="0" i="0" u="none" strike="noStrike" dirty="0">
                        <a:solidFill>
                          <a:srgbClr val="000000"/>
                        </a:solidFill>
                        <a:effectLst/>
                        <a:latin typeface="OpN"/>
                      </a:endParaRPr>
                    </a:p>
                  </a:txBody>
                  <a:tcPr marL="0" marR="0" marT="0" marB="0" anchor="ctr"/>
                </a:tc>
                <a:tc>
                  <a:txBody>
                    <a:bodyPr/>
                    <a:lstStyle/>
                    <a:p>
                      <a:pPr algn="l" fontAlgn="ctr"/>
                      <a:r>
                        <a:rPr lang="en-AU" sz="2000" u="none" strike="noStrike" dirty="0">
                          <a:effectLst/>
                          <a:latin typeface="OpN"/>
                        </a:rPr>
                        <a:t>Protective of Gov funds</a:t>
                      </a:r>
                      <a:endParaRPr lang="en-AU" sz="2000" b="0" i="0" u="none" strike="noStrike" dirty="0">
                        <a:solidFill>
                          <a:srgbClr val="000000"/>
                        </a:solidFill>
                        <a:effectLst/>
                        <a:latin typeface="OpN"/>
                      </a:endParaRPr>
                    </a:p>
                  </a:txBody>
                  <a:tcPr marL="547107" marR="0" marT="0" marB="0" anchor="ctr"/>
                </a:tc>
                <a:extLst>
                  <a:ext uri="{0D108BD9-81ED-4DB2-BD59-A6C34878D82A}">
                    <a16:rowId xmlns:a16="http://schemas.microsoft.com/office/drawing/2014/main" val="127781641"/>
                  </a:ext>
                </a:extLst>
              </a:tr>
              <a:tr h="320925">
                <a:tc>
                  <a:txBody>
                    <a:bodyPr/>
                    <a:lstStyle/>
                    <a:p>
                      <a:pPr algn="ctr" fontAlgn="ctr"/>
                      <a:r>
                        <a:rPr lang="en-AU" sz="2000" u="none" strike="noStrike" dirty="0">
                          <a:effectLst/>
                          <a:latin typeface="OpN"/>
                        </a:rPr>
                        <a:t>6</a:t>
                      </a:r>
                      <a:endParaRPr lang="en-AU" sz="2000" b="0" i="0" u="none" strike="noStrike" dirty="0">
                        <a:solidFill>
                          <a:srgbClr val="000000"/>
                        </a:solidFill>
                        <a:effectLst/>
                        <a:latin typeface="OpN"/>
                      </a:endParaRPr>
                    </a:p>
                  </a:txBody>
                  <a:tcPr marL="0" marR="0" marT="0" marB="0" anchor="ctr"/>
                </a:tc>
                <a:tc>
                  <a:txBody>
                    <a:bodyPr/>
                    <a:lstStyle/>
                    <a:p>
                      <a:pPr algn="l" fontAlgn="ctr"/>
                      <a:r>
                        <a:rPr lang="en-AU" sz="2000" u="none" strike="noStrike" dirty="0">
                          <a:effectLst/>
                          <a:latin typeface="OpN"/>
                        </a:rPr>
                        <a:t>Resistance to provide funds</a:t>
                      </a:r>
                      <a:endParaRPr lang="en-AU" sz="2000" b="0" i="0" u="none" strike="noStrike" dirty="0">
                        <a:solidFill>
                          <a:srgbClr val="000000"/>
                        </a:solidFill>
                        <a:effectLst/>
                        <a:latin typeface="OpN"/>
                      </a:endParaRPr>
                    </a:p>
                  </a:txBody>
                  <a:tcPr marL="547107" marR="0" marT="0" marB="0" anchor="ctr"/>
                </a:tc>
                <a:extLst>
                  <a:ext uri="{0D108BD9-81ED-4DB2-BD59-A6C34878D82A}">
                    <a16:rowId xmlns:a16="http://schemas.microsoft.com/office/drawing/2014/main" val="1533139448"/>
                  </a:ext>
                </a:extLst>
              </a:tr>
            </a:tbl>
          </a:graphicData>
        </a:graphic>
      </p:graphicFrame>
      <p:cxnSp>
        <p:nvCxnSpPr>
          <p:cNvPr id="11" name="Straight Arrow Connector 10" descr="There is a dark blue arrow pointing from the “accountability” code under the “Government Funding theme” in the table, to a text box outlined in dark blue with the quote">
            <a:extLst>
              <a:ext uri="{FF2B5EF4-FFF2-40B4-BE49-F238E27FC236}">
                <a16:creationId xmlns:a16="http://schemas.microsoft.com/office/drawing/2014/main" id="{8B20371A-F70F-FF0D-4131-B9CBA02CC658}"/>
              </a:ext>
            </a:extLst>
          </p:cNvPr>
          <p:cNvCxnSpPr>
            <a:cxnSpLocks/>
          </p:cNvCxnSpPr>
          <p:nvPr/>
        </p:nvCxnSpPr>
        <p:spPr>
          <a:xfrm flipH="1">
            <a:off x="6167129" y="1192762"/>
            <a:ext cx="757662" cy="3024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7641D3F9-8C41-FCF4-35AE-D94F190A6380}"/>
              </a:ext>
            </a:extLst>
          </p:cNvPr>
          <p:cNvSpPr txBox="1"/>
          <p:nvPr/>
        </p:nvSpPr>
        <p:spPr>
          <a:xfrm>
            <a:off x="316184" y="1400315"/>
            <a:ext cx="5773129" cy="1754326"/>
          </a:xfrm>
          <a:prstGeom prst="rect">
            <a:avLst/>
          </a:prstGeom>
          <a:noFill/>
          <a:ln w="38100">
            <a:solidFill>
              <a:schemeClr val="accent1"/>
            </a:solidFill>
          </a:ln>
        </p:spPr>
        <p:txBody>
          <a:bodyPr wrap="square">
            <a:spAutoFit/>
          </a:bodyPr>
          <a:lstStyle/>
          <a:p>
            <a:r>
              <a:rPr lang="en-US" dirty="0">
                <a:latin typeface="OpN"/>
              </a:rPr>
              <a:t>“Given the variability in service availability and lack of service universality across Canada, one participant stated that it would be </a:t>
            </a:r>
            <a:r>
              <a:rPr lang="en-US" b="1" dirty="0">
                <a:latin typeface="OpN"/>
              </a:rPr>
              <a:t>important to examine accountability to the federal government </a:t>
            </a:r>
            <a:r>
              <a:rPr lang="en-US" dirty="0">
                <a:latin typeface="OpN"/>
              </a:rPr>
              <a:t>with respect to how provinces (and territories) spend federally-transferred funds for healthcare services (P14).” (Wang, 2022)</a:t>
            </a:r>
          </a:p>
        </p:txBody>
      </p:sp>
      <p:cxnSp>
        <p:nvCxnSpPr>
          <p:cNvPr id="20" name="Straight Arrow Connector 19" descr="There is a red arrow pointing from the “protective of government funds” code under the “Government Funding” theme in the table, to two text boxes outlined in red with the following quotes">
            <a:extLst>
              <a:ext uri="{FF2B5EF4-FFF2-40B4-BE49-F238E27FC236}">
                <a16:creationId xmlns:a16="http://schemas.microsoft.com/office/drawing/2014/main" id="{7B2532E3-A79F-1100-E77C-12AB579A1947}"/>
              </a:ext>
            </a:extLst>
          </p:cNvPr>
          <p:cNvCxnSpPr>
            <a:cxnSpLocks/>
          </p:cNvCxnSpPr>
          <p:nvPr/>
        </p:nvCxnSpPr>
        <p:spPr>
          <a:xfrm flipH="1">
            <a:off x="6167129" y="2533767"/>
            <a:ext cx="757662" cy="826995"/>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282806C8-A82F-E3EA-19A9-F8C128CFDDE3}"/>
              </a:ext>
            </a:extLst>
          </p:cNvPr>
          <p:cNvSpPr txBox="1"/>
          <p:nvPr/>
        </p:nvSpPr>
        <p:spPr>
          <a:xfrm>
            <a:off x="297742" y="5853238"/>
            <a:ext cx="9263228" cy="646331"/>
          </a:xfrm>
          <a:prstGeom prst="rect">
            <a:avLst/>
          </a:prstGeom>
          <a:noFill/>
          <a:ln w="38100">
            <a:solidFill>
              <a:schemeClr val="tx2"/>
            </a:solidFill>
          </a:ln>
        </p:spPr>
        <p:txBody>
          <a:bodyPr wrap="square">
            <a:spAutoFit/>
          </a:bodyPr>
          <a:lstStyle/>
          <a:p>
            <a:r>
              <a:rPr lang="en-US" dirty="0">
                <a:latin typeface="OpN"/>
              </a:rPr>
              <a:t>“Concerns were expressed about trying to ensure that the </a:t>
            </a:r>
            <a:r>
              <a:rPr lang="en-US" b="1" dirty="0" err="1">
                <a:latin typeface="OpN"/>
              </a:rPr>
              <a:t>programme</a:t>
            </a:r>
            <a:r>
              <a:rPr lang="en-US" b="1" dirty="0">
                <a:latin typeface="OpN"/>
              </a:rPr>
              <a:t> is not taken advantage of</a:t>
            </a:r>
            <a:r>
              <a:rPr lang="en-US" dirty="0">
                <a:latin typeface="OpN"/>
              </a:rPr>
              <a:t> by including many rules that can in effect limit user autonomy. “ (Wang,2022)</a:t>
            </a:r>
            <a:endParaRPr lang="en-CA" dirty="0">
              <a:latin typeface="OpN"/>
            </a:endParaRPr>
          </a:p>
        </p:txBody>
      </p:sp>
      <p:sp>
        <p:nvSpPr>
          <p:cNvPr id="26" name="TextBox 25">
            <a:extLst>
              <a:ext uri="{FF2B5EF4-FFF2-40B4-BE49-F238E27FC236}">
                <a16:creationId xmlns:a16="http://schemas.microsoft.com/office/drawing/2014/main" id="{DBAD7FAE-7D6E-C973-5439-267A7CC23015}"/>
              </a:ext>
            </a:extLst>
          </p:cNvPr>
          <p:cNvSpPr txBox="1"/>
          <p:nvPr/>
        </p:nvSpPr>
        <p:spPr>
          <a:xfrm>
            <a:off x="297742" y="3433627"/>
            <a:ext cx="5850608" cy="2031325"/>
          </a:xfrm>
          <a:prstGeom prst="rect">
            <a:avLst/>
          </a:prstGeom>
          <a:noFill/>
          <a:ln w="38100">
            <a:solidFill>
              <a:schemeClr val="tx2"/>
            </a:solidFill>
          </a:ln>
        </p:spPr>
        <p:txBody>
          <a:bodyPr wrap="square">
            <a:spAutoFit/>
          </a:bodyPr>
          <a:lstStyle/>
          <a:p>
            <a:r>
              <a:rPr lang="en-US" dirty="0">
                <a:latin typeface="OpN"/>
              </a:rPr>
              <a:t>“Another clinician similarly said, ‘I’m more cautious than some others I think in getting to the stage where you have to prescribe a high-tech device. So I tend to look at low tech displays first’ (#8, speech language pathologist). Some of the clinicians seemed fearful of the prescription review process required for high-tech devices, and thus, were </a:t>
            </a:r>
            <a:r>
              <a:rPr lang="en-US" b="1" dirty="0">
                <a:latin typeface="OpN"/>
              </a:rPr>
              <a:t>reluctant to prescribe high-tech devices altogether.</a:t>
            </a:r>
            <a:r>
              <a:rPr lang="en-US" dirty="0">
                <a:latin typeface="OpN"/>
              </a:rPr>
              <a:t>” (Lindsay, 2010)</a:t>
            </a:r>
          </a:p>
        </p:txBody>
      </p:sp>
      <p:cxnSp>
        <p:nvCxnSpPr>
          <p:cNvPr id="14" name="Straight Arrow Connector 13" descr="There is a yellow arrow pointing from the “resistance to provide funds” code in the table, to a text box outlined in yellow with the quote">
            <a:extLst>
              <a:ext uri="{FF2B5EF4-FFF2-40B4-BE49-F238E27FC236}">
                <a16:creationId xmlns:a16="http://schemas.microsoft.com/office/drawing/2014/main" id="{89C4A087-6CC7-6719-F949-91274A85AACD}"/>
              </a:ext>
            </a:extLst>
          </p:cNvPr>
          <p:cNvCxnSpPr>
            <a:cxnSpLocks/>
          </p:cNvCxnSpPr>
          <p:nvPr/>
        </p:nvCxnSpPr>
        <p:spPr>
          <a:xfrm>
            <a:off x="9206229" y="3012068"/>
            <a:ext cx="0" cy="348694"/>
          </a:xfrm>
          <a:prstGeom prst="straightConnector1">
            <a:avLst/>
          </a:prstGeom>
          <a:ln>
            <a:solidFill>
              <a:srgbClr val="FABD0F"/>
            </a:solidFill>
            <a:tailEnd type="triangle"/>
          </a:ln>
        </p:spPr>
        <p:style>
          <a:lnRef idx="1">
            <a:schemeClr val="accent1"/>
          </a:lnRef>
          <a:fillRef idx="0">
            <a:schemeClr val="accent1"/>
          </a:fillRef>
          <a:effectRef idx="0">
            <a:schemeClr val="accent1"/>
          </a:effectRef>
          <a:fontRef idx="minor">
            <a:schemeClr val="tx1"/>
          </a:fontRef>
        </p:style>
      </p:cxnSp>
      <p:sp>
        <p:nvSpPr>
          <p:cNvPr id="7" name="Content Placeholder 12">
            <a:extLst>
              <a:ext uri="{FF2B5EF4-FFF2-40B4-BE49-F238E27FC236}">
                <a16:creationId xmlns:a16="http://schemas.microsoft.com/office/drawing/2014/main" id="{20205D72-D419-72E6-B769-E75D21D498E8}"/>
              </a:ext>
            </a:extLst>
          </p:cNvPr>
          <p:cNvSpPr>
            <a:spLocks noGrp="1"/>
          </p:cNvSpPr>
          <p:nvPr>
            <p:ph sz="half" idx="1"/>
          </p:nvPr>
        </p:nvSpPr>
        <p:spPr>
          <a:xfrm>
            <a:off x="6522961" y="3433233"/>
            <a:ext cx="5509280" cy="2071312"/>
          </a:xfrm>
          <a:ln w="38100">
            <a:solidFill>
              <a:srgbClr val="FFC000"/>
            </a:solidFill>
          </a:ln>
        </p:spPr>
        <p:txBody>
          <a:bodyPr/>
          <a:lstStyle/>
          <a:p>
            <a:pPr marL="0" indent="0" algn="ctr">
              <a:lnSpc>
                <a:spcPct val="100000"/>
              </a:lnSpc>
              <a:buNone/>
            </a:pPr>
            <a:r>
              <a:rPr lang="en-US" sz="1800" dirty="0">
                <a:latin typeface="OpN"/>
              </a:rPr>
              <a:t>“Another participant observed that </a:t>
            </a:r>
            <a:r>
              <a:rPr lang="en-US" sz="1800" b="1" dirty="0">
                <a:latin typeface="OpN"/>
              </a:rPr>
              <a:t>funding for disability services across Canada is being reduced</a:t>
            </a:r>
            <a:r>
              <a:rPr lang="en-US" sz="1800" dirty="0">
                <a:latin typeface="OpN"/>
              </a:rPr>
              <a:t>… Twelve participants discussed the slow pace of government bureaucracy as not keeping up with technology changes. A common perspective for this lag was because of cost, or as one participant described, “</a:t>
            </a:r>
            <a:r>
              <a:rPr lang="en-US" sz="1800" b="1" dirty="0">
                <a:latin typeface="OpN"/>
              </a:rPr>
              <a:t>the government’s afraid that this is a money pit</a:t>
            </a:r>
            <a:r>
              <a:rPr lang="en-US" sz="1800" dirty="0">
                <a:latin typeface="OpN"/>
              </a:rPr>
              <a:t>” (P29).” (Wang, 2022)</a:t>
            </a:r>
          </a:p>
        </p:txBody>
      </p:sp>
    </p:spTree>
    <p:extLst>
      <p:ext uri="{BB962C8B-B14F-4D97-AF65-F5344CB8AC3E}">
        <p14:creationId xmlns:p14="http://schemas.microsoft.com/office/powerpoint/2010/main" val="10034859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71DB6-5CF5-7E30-DE00-CD28BFE84EAD}"/>
              </a:ext>
            </a:extLst>
          </p:cNvPr>
          <p:cNvSpPr>
            <a:spLocks noGrp="1"/>
          </p:cNvSpPr>
          <p:nvPr>
            <p:ph type="title"/>
          </p:nvPr>
        </p:nvSpPr>
        <p:spPr/>
        <p:txBody>
          <a:bodyPr/>
          <a:lstStyle/>
          <a:p>
            <a:r>
              <a:rPr lang="en-US" sz="2800" dirty="0"/>
              <a:t>Funding Barriers – Part 3</a:t>
            </a:r>
            <a:endParaRPr lang="en-CA" dirty="0"/>
          </a:p>
        </p:txBody>
      </p:sp>
      <p:graphicFrame>
        <p:nvGraphicFramePr>
          <p:cNvPr id="10" name="Table 9" descr="Table with two columns, the first the number of full texts which have that code, and the second column listing the different codes. The funding codes on this table include “Discrepancy across Canada” with 7 full texts;  Discrepancy between disabilities with 6 full texts and the last row reading “High cost of System”. This table is in the top right corner of the slide.">
            <a:extLst>
              <a:ext uri="{FF2B5EF4-FFF2-40B4-BE49-F238E27FC236}">
                <a16:creationId xmlns:a16="http://schemas.microsoft.com/office/drawing/2014/main" id="{9A7CD9E7-DAD7-EEC3-135C-25A0F2588B1D}"/>
              </a:ext>
            </a:extLst>
          </p:cNvPr>
          <p:cNvGraphicFramePr>
            <a:graphicFrameLocks noGrp="1"/>
          </p:cNvGraphicFramePr>
          <p:nvPr>
            <p:extLst>
              <p:ext uri="{D42A27DB-BD31-4B8C-83A1-F6EECF244321}">
                <p14:modId xmlns:p14="http://schemas.microsoft.com/office/powerpoint/2010/main" val="1827591399"/>
              </p:ext>
            </p:extLst>
          </p:nvPr>
        </p:nvGraphicFramePr>
        <p:xfrm>
          <a:off x="6667461" y="406341"/>
          <a:ext cx="5139528" cy="1283700"/>
        </p:xfrm>
        <a:graphic>
          <a:graphicData uri="http://schemas.openxmlformats.org/drawingml/2006/table">
            <a:tbl>
              <a:tblPr firstRow="1">
                <a:tableStyleId>{5C22544A-7EE6-4342-B048-85BDC9FD1C3A}</a:tableStyleId>
              </a:tblPr>
              <a:tblGrid>
                <a:gridCol w="803812">
                  <a:extLst>
                    <a:ext uri="{9D8B030D-6E8A-4147-A177-3AD203B41FA5}">
                      <a16:colId xmlns:a16="http://schemas.microsoft.com/office/drawing/2014/main" val="1735948315"/>
                    </a:ext>
                  </a:extLst>
                </a:gridCol>
                <a:gridCol w="4335716">
                  <a:extLst>
                    <a:ext uri="{9D8B030D-6E8A-4147-A177-3AD203B41FA5}">
                      <a16:colId xmlns:a16="http://schemas.microsoft.com/office/drawing/2014/main" val="909337493"/>
                    </a:ext>
                  </a:extLst>
                </a:gridCol>
              </a:tblGrid>
              <a:tr h="320925">
                <a:tc>
                  <a:txBody>
                    <a:bodyPr/>
                    <a:lstStyle/>
                    <a:p>
                      <a:pPr algn="ctr" fontAlgn="ctr"/>
                      <a:r>
                        <a:rPr lang="en-AU" sz="2000" b="1" i="0" u="none" strike="noStrike" dirty="0">
                          <a:solidFill>
                            <a:schemeClr val="bg2"/>
                          </a:solidFill>
                          <a:effectLst/>
                          <a:latin typeface="OpN"/>
                        </a:rPr>
                        <a:t>#FT</a:t>
                      </a:r>
                    </a:p>
                  </a:txBody>
                  <a:tcPr marL="0" marR="0" marT="0" marB="0" anchor="ctr">
                    <a:solidFill>
                      <a:schemeClr val="accent1"/>
                    </a:solidFill>
                  </a:tcPr>
                </a:tc>
                <a:tc>
                  <a:txBody>
                    <a:bodyPr/>
                    <a:lstStyle/>
                    <a:p>
                      <a:pPr algn="l" fontAlgn="ctr"/>
                      <a:r>
                        <a:rPr lang="en-AU" sz="2000" b="1" i="0" u="none" strike="noStrike" dirty="0">
                          <a:solidFill>
                            <a:schemeClr val="bg2"/>
                          </a:solidFill>
                          <a:effectLst/>
                          <a:latin typeface="OpN"/>
                        </a:rPr>
                        <a:t>Codes</a:t>
                      </a:r>
                    </a:p>
                  </a:txBody>
                  <a:tcPr marL="273553" marR="0" marT="0" marB="0" anchor="ctr">
                    <a:solidFill>
                      <a:schemeClr val="accent1"/>
                    </a:solidFill>
                  </a:tcPr>
                </a:tc>
                <a:extLst>
                  <a:ext uri="{0D108BD9-81ED-4DB2-BD59-A6C34878D82A}">
                    <a16:rowId xmlns:a16="http://schemas.microsoft.com/office/drawing/2014/main" val="209538727"/>
                  </a:ext>
                </a:extLst>
              </a:tr>
              <a:tr h="320925">
                <a:tc>
                  <a:txBody>
                    <a:bodyPr/>
                    <a:lstStyle/>
                    <a:p>
                      <a:pPr algn="ctr" fontAlgn="ctr"/>
                      <a:r>
                        <a:rPr lang="en-AU" sz="2000" b="1" u="none" strike="noStrike" dirty="0">
                          <a:effectLst/>
                          <a:latin typeface="OpN"/>
                        </a:rPr>
                        <a:t>7</a:t>
                      </a:r>
                      <a:endParaRPr lang="en-AU" sz="2000" b="1" i="0" u="none" strike="noStrike" dirty="0">
                        <a:solidFill>
                          <a:srgbClr val="000000"/>
                        </a:solidFill>
                        <a:effectLst/>
                        <a:latin typeface="OpN"/>
                      </a:endParaRPr>
                    </a:p>
                  </a:txBody>
                  <a:tcPr marL="0" marR="0" marT="0" marB="0" anchor="ctr"/>
                </a:tc>
                <a:tc>
                  <a:txBody>
                    <a:bodyPr/>
                    <a:lstStyle/>
                    <a:p>
                      <a:pPr algn="l" fontAlgn="ctr"/>
                      <a:r>
                        <a:rPr lang="en-AU" sz="2000" b="1" u="none" strike="noStrike" dirty="0">
                          <a:effectLst/>
                          <a:latin typeface="OpN"/>
                        </a:rPr>
                        <a:t>Discrepancy across Canada</a:t>
                      </a:r>
                      <a:endParaRPr lang="en-AU" sz="2000" b="1" i="0" u="none" strike="noStrike" dirty="0">
                        <a:solidFill>
                          <a:srgbClr val="000000"/>
                        </a:solidFill>
                        <a:effectLst/>
                        <a:latin typeface="OpN"/>
                      </a:endParaRPr>
                    </a:p>
                  </a:txBody>
                  <a:tcPr marL="273553" marR="0" marT="0" marB="0" anchor="ctr"/>
                </a:tc>
                <a:extLst>
                  <a:ext uri="{0D108BD9-81ED-4DB2-BD59-A6C34878D82A}">
                    <a16:rowId xmlns:a16="http://schemas.microsoft.com/office/drawing/2014/main" val="521553954"/>
                  </a:ext>
                </a:extLst>
              </a:tr>
              <a:tr h="320925">
                <a:tc>
                  <a:txBody>
                    <a:bodyPr/>
                    <a:lstStyle/>
                    <a:p>
                      <a:pPr algn="ctr" fontAlgn="ctr"/>
                      <a:r>
                        <a:rPr lang="en-AU" sz="2000" b="1" u="none" strike="noStrike" dirty="0">
                          <a:effectLst/>
                          <a:latin typeface="OpN"/>
                        </a:rPr>
                        <a:t>6</a:t>
                      </a:r>
                      <a:endParaRPr lang="en-AU" sz="2000" b="1" i="0" u="none" strike="noStrike" dirty="0">
                        <a:solidFill>
                          <a:srgbClr val="000000"/>
                        </a:solidFill>
                        <a:effectLst/>
                        <a:latin typeface="OpN"/>
                      </a:endParaRPr>
                    </a:p>
                  </a:txBody>
                  <a:tcPr marL="0" marR="0" marT="0" marB="0" anchor="ctr"/>
                </a:tc>
                <a:tc>
                  <a:txBody>
                    <a:bodyPr/>
                    <a:lstStyle/>
                    <a:p>
                      <a:pPr algn="l" fontAlgn="ctr"/>
                      <a:r>
                        <a:rPr lang="en-AU" sz="2000" b="1" u="none" strike="noStrike" dirty="0">
                          <a:effectLst/>
                          <a:latin typeface="OpN"/>
                        </a:rPr>
                        <a:t>Discrepancy between disabilities</a:t>
                      </a:r>
                      <a:endParaRPr lang="en-AU" sz="2000" b="1" i="0" u="none" strike="noStrike" dirty="0">
                        <a:solidFill>
                          <a:srgbClr val="000000"/>
                        </a:solidFill>
                        <a:effectLst/>
                        <a:latin typeface="OpN"/>
                      </a:endParaRPr>
                    </a:p>
                  </a:txBody>
                  <a:tcPr marL="273553" marR="0" marT="0" marB="0" anchor="ctr"/>
                </a:tc>
                <a:extLst>
                  <a:ext uri="{0D108BD9-81ED-4DB2-BD59-A6C34878D82A}">
                    <a16:rowId xmlns:a16="http://schemas.microsoft.com/office/drawing/2014/main" val="1451993837"/>
                  </a:ext>
                </a:extLst>
              </a:tr>
              <a:tr h="320925">
                <a:tc>
                  <a:txBody>
                    <a:bodyPr/>
                    <a:lstStyle/>
                    <a:p>
                      <a:pPr algn="ctr" fontAlgn="ctr"/>
                      <a:r>
                        <a:rPr lang="en-AU" sz="2000" b="1" u="none" strike="noStrike" dirty="0">
                          <a:effectLst/>
                          <a:latin typeface="OpN"/>
                        </a:rPr>
                        <a:t>5</a:t>
                      </a:r>
                      <a:endParaRPr lang="en-AU" sz="2000" b="1" i="0" u="none" strike="noStrike" dirty="0">
                        <a:solidFill>
                          <a:srgbClr val="000000"/>
                        </a:solidFill>
                        <a:effectLst/>
                        <a:latin typeface="OpN"/>
                      </a:endParaRPr>
                    </a:p>
                  </a:txBody>
                  <a:tcPr marL="0" marR="0" marT="0" marB="0" anchor="ctr"/>
                </a:tc>
                <a:tc>
                  <a:txBody>
                    <a:bodyPr/>
                    <a:lstStyle/>
                    <a:p>
                      <a:pPr algn="l" fontAlgn="ctr"/>
                      <a:r>
                        <a:rPr lang="en-AU" sz="2000" b="1" u="none" strike="noStrike" dirty="0">
                          <a:effectLst/>
                          <a:latin typeface="OpN"/>
                        </a:rPr>
                        <a:t>High cost of System</a:t>
                      </a:r>
                      <a:endParaRPr lang="en-AU" sz="2000" b="1" i="0" u="none" strike="noStrike" dirty="0">
                        <a:solidFill>
                          <a:srgbClr val="000000"/>
                        </a:solidFill>
                        <a:effectLst/>
                        <a:latin typeface="OpN"/>
                      </a:endParaRPr>
                    </a:p>
                  </a:txBody>
                  <a:tcPr marL="273553" marR="0" marT="0" marB="0" anchor="ctr"/>
                </a:tc>
                <a:extLst>
                  <a:ext uri="{0D108BD9-81ED-4DB2-BD59-A6C34878D82A}">
                    <a16:rowId xmlns:a16="http://schemas.microsoft.com/office/drawing/2014/main" val="2696041598"/>
                  </a:ext>
                </a:extLst>
              </a:tr>
            </a:tbl>
          </a:graphicData>
        </a:graphic>
      </p:graphicFrame>
      <p:cxnSp>
        <p:nvCxnSpPr>
          <p:cNvPr id="3" name="Straight Arrow Connector 2" descr="There is a dark blue arrow pointing from the “Discrepancy across Canada” code under the “lack of funding theme” in the table, to a text box outlined in dark blue with the quote">
            <a:extLst>
              <a:ext uri="{FF2B5EF4-FFF2-40B4-BE49-F238E27FC236}">
                <a16:creationId xmlns:a16="http://schemas.microsoft.com/office/drawing/2014/main" id="{7F6E9E6D-25CC-527E-14B8-45A1DB1F09AC}"/>
              </a:ext>
            </a:extLst>
          </p:cNvPr>
          <p:cNvCxnSpPr>
            <a:cxnSpLocks/>
            <a:endCxn id="2" idx="2"/>
          </p:cNvCxnSpPr>
          <p:nvPr/>
        </p:nvCxnSpPr>
        <p:spPr>
          <a:xfrm flipH="1">
            <a:off x="6048185" y="934494"/>
            <a:ext cx="887807" cy="39796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0CEC65E7-C54E-2C3A-3765-35A5970F8BEE}"/>
              </a:ext>
            </a:extLst>
          </p:cNvPr>
          <p:cNvSpPr txBox="1"/>
          <p:nvPr/>
        </p:nvSpPr>
        <p:spPr>
          <a:xfrm>
            <a:off x="527659" y="1419739"/>
            <a:ext cx="5481264" cy="1200329"/>
          </a:xfrm>
          <a:prstGeom prst="rect">
            <a:avLst/>
          </a:prstGeom>
          <a:noFill/>
          <a:ln w="38100">
            <a:solidFill>
              <a:schemeClr val="tx1"/>
            </a:solidFill>
          </a:ln>
        </p:spPr>
        <p:txBody>
          <a:bodyPr wrap="square">
            <a:spAutoFit/>
          </a:bodyPr>
          <a:lstStyle/>
          <a:p>
            <a:r>
              <a:rPr lang="en-US" dirty="0">
                <a:latin typeface="OpN"/>
              </a:rPr>
              <a:t>“Device funding from the government for communication, vision and hearing issues is </a:t>
            </a:r>
            <a:r>
              <a:rPr lang="en-US" b="1" dirty="0">
                <a:latin typeface="OpN"/>
              </a:rPr>
              <a:t>inconsistent across provincial and territorial programs</a:t>
            </a:r>
            <a:r>
              <a:rPr lang="en-US" dirty="0">
                <a:latin typeface="OpN"/>
              </a:rPr>
              <a:t>, ranging from full funding to none at all” Pg 14 (Schreiber, 2017)</a:t>
            </a:r>
          </a:p>
        </p:txBody>
      </p:sp>
      <p:cxnSp>
        <p:nvCxnSpPr>
          <p:cNvPr id="6" name="Straight Arrow Connector 5" descr="There is a yellow arrow pointing from the “Discrepancy between disabilities” code in the table, to two text boxes outlined in yellow with the following two quotes">
            <a:extLst>
              <a:ext uri="{FF2B5EF4-FFF2-40B4-BE49-F238E27FC236}">
                <a16:creationId xmlns:a16="http://schemas.microsoft.com/office/drawing/2014/main" id="{53EDC095-D496-E3E3-5642-EF0F7BD5DA28}"/>
              </a:ext>
            </a:extLst>
          </p:cNvPr>
          <p:cNvCxnSpPr>
            <a:cxnSpLocks/>
          </p:cNvCxnSpPr>
          <p:nvPr/>
        </p:nvCxnSpPr>
        <p:spPr>
          <a:xfrm flipH="1">
            <a:off x="6293749" y="1252750"/>
            <a:ext cx="642243" cy="1534305"/>
          </a:xfrm>
          <a:prstGeom prst="straightConnector1">
            <a:avLst/>
          </a:prstGeom>
          <a:ln>
            <a:solidFill>
              <a:srgbClr val="FABD0F"/>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7525623C-3B19-A805-C3E8-AC87E529F1F8}"/>
              </a:ext>
            </a:extLst>
          </p:cNvPr>
          <p:cNvSpPr txBox="1"/>
          <p:nvPr/>
        </p:nvSpPr>
        <p:spPr>
          <a:xfrm>
            <a:off x="527659" y="2961621"/>
            <a:ext cx="5752570" cy="1477328"/>
          </a:xfrm>
          <a:prstGeom prst="rect">
            <a:avLst/>
          </a:prstGeom>
          <a:noFill/>
          <a:ln w="38100">
            <a:solidFill>
              <a:srgbClr val="FFC000"/>
            </a:solidFill>
          </a:ln>
        </p:spPr>
        <p:txBody>
          <a:bodyPr wrap="square">
            <a:spAutoFit/>
          </a:bodyPr>
          <a:lstStyle/>
          <a:p>
            <a:r>
              <a:rPr lang="en-US" dirty="0">
                <a:latin typeface="OpN"/>
                <a:ea typeface="Open Sans" panose="020B0606030504020204" pitchFamily="34" charset="0"/>
                <a:cs typeface="Open Sans" panose="020B0606030504020204" pitchFamily="34" charset="0"/>
              </a:rPr>
              <a:t>“Most of the children that these providers dealt with had multiple complex health problems creating difficulties in prescribing a device. </a:t>
            </a:r>
            <a:r>
              <a:rPr lang="en-US" b="1" dirty="0">
                <a:latin typeface="OpN"/>
                <a:ea typeface="Open Sans" panose="020B0606030504020204" pitchFamily="34" charset="0"/>
                <a:cs typeface="Open Sans" panose="020B0606030504020204" pitchFamily="34" charset="0"/>
              </a:rPr>
              <a:t>Often physical functional needs took top priority and learning how to communicate comes later</a:t>
            </a:r>
            <a:r>
              <a:rPr lang="en-US" dirty="0">
                <a:latin typeface="OpN"/>
                <a:ea typeface="Open Sans" panose="020B0606030504020204" pitchFamily="34" charset="0"/>
                <a:cs typeface="Open Sans" panose="020B0606030504020204" pitchFamily="34" charset="0"/>
              </a:rPr>
              <a:t>” (Lindsay, 2010)</a:t>
            </a:r>
            <a:endParaRPr lang="en-CA" dirty="0">
              <a:latin typeface="OpN"/>
              <a:ea typeface="Open Sans" panose="020B0606030504020204" pitchFamily="34" charset="0"/>
              <a:cs typeface="Open Sans" panose="020B0606030504020204" pitchFamily="34" charset="0"/>
            </a:endParaRPr>
          </a:p>
        </p:txBody>
      </p:sp>
      <p:sp>
        <p:nvSpPr>
          <p:cNvPr id="7" name="Content Placeholder 12">
            <a:extLst>
              <a:ext uri="{FF2B5EF4-FFF2-40B4-BE49-F238E27FC236}">
                <a16:creationId xmlns:a16="http://schemas.microsoft.com/office/drawing/2014/main" id="{20205D72-D419-72E6-B769-E75D21D498E8}"/>
              </a:ext>
            </a:extLst>
          </p:cNvPr>
          <p:cNvSpPr>
            <a:spLocks noGrp="1"/>
          </p:cNvSpPr>
          <p:nvPr>
            <p:ph sz="half" idx="1"/>
          </p:nvPr>
        </p:nvSpPr>
        <p:spPr>
          <a:xfrm>
            <a:off x="541178" y="4646699"/>
            <a:ext cx="5752571" cy="1287601"/>
          </a:xfrm>
          <a:ln w="38100">
            <a:solidFill>
              <a:srgbClr val="FFC000"/>
            </a:solidFill>
          </a:ln>
        </p:spPr>
        <p:txBody>
          <a:bodyPr/>
          <a:lstStyle/>
          <a:p>
            <a:pPr marL="0" indent="0">
              <a:lnSpc>
                <a:spcPct val="100000"/>
              </a:lnSpc>
              <a:buNone/>
            </a:pPr>
            <a:r>
              <a:rPr lang="en-US" sz="1800" dirty="0">
                <a:latin typeface="OpN"/>
              </a:rPr>
              <a:t>“Funding disparities were reported for people with cognitive or communication disabilities, with </a:t>
            </a:r>
            <a:r>
              <a:rPr lang="en-US" sz="1800" b="1" dirty="0">
                <a:latin typeface="OpN"/>
              </a:rPr>
              <a:t>resources allocated primarily to people with physical disabilities</a:t>
            </a:r>
            <a:r>
              <a:rPr lang="en-US" sz="1800" dirty="0">
                <a:latin typeface="OpN"/>
              </a:rPr>
              <a:t>.” (Wang, 2022)</a:t>
            </a:r>
            <a:endParaRPr lang="en-CA" sz="1800" dirty="0">
              <a:latin typeface="OpN"/>
            </a:endParaRPr>
          </a:p>
        </p:txBody>
      </p:sp>
      <p:cxnSp>
        <p:nvCxnSpPr>
          <p:cNvPr id="22" name="Straight Arrow Connector 21" descr="There is a red arrow pointing from the “High cost of System” theme in the table, to a text box outlined in red with the quote">
            <a:extLst>
              <a:ext uri="{FF2B5EF4-FFF2-40B4-BE49-F238E27FC236}">
                <a16:creationId xmlns:a16="http://schemas.microsoft.com/office/drawing/2014/main" id="{9FDCAC01-0781-B698-65E8-85705997F7DA}"/>
              </a:ext>
            </a:extLst>
          </p:cNvPr>
          <p:cNvCxnSpPr>
            <a:cxnSpLocks/>
          </p:cNvCxnSpPr>
          <p:nvPr/>
        </p:nvCxnSpPr>
        <p:spPr>
          <a:xfrm>
            <a:off x="8926591" y="1690041"/>
            <a:ext cx="0" cy="37041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345F3788-CE45-1AAB-419E-B700D76B2AE1}"/>
              </a:ext>
            </a:extLst>
          </p:cNvPr>
          <p:cNvSpPr txBox="1"/>
          <p:nvPr/>
        </p:nvSpPr>
        <p:spPr>
          <a:xfrm>
            <a:off x="6801727" y="2151607"/>
            <a:ext cx="5139528" cy="3416320"/>
          </a:xfrm>
          <a:prstGeom prst="rect">
            <a:avLst/>
          </a:prstGeom>
          <a:noFill/>
          <a:ln w="38100">
            <a:solidFill>
              <a:schemeClr val="tx2"/>
            </a:solidFill>
          </a:ln>
        </p:spPr>
        <p:txBody>
          <a:bodyPr wrap="square">
            <a:spAutoFit/>
          </a:bodyPr>
          <a:lstStyle/>
          <a:p>
            <a:pPr algn="ctr"/>
            <a:r>
              <a:rPr lang="en-US" dirty="0">
                <a:latin typeface="OpN"/>
              </a:rPr>
              <a:t>“</a:t>
            </a:r>
            <a:r>
              <a:rPr lang="en-US" b="1" dirty="0">
                <a:latin typeface="OpN"/>
              </a:rPr>
              <a:t>The system is costly to administer </a:t>
            </a:r>
            <a:r>
              <a:rPr lang="en-US" dirty="0">
                <a:latin typeface="OpN"/>
              </a:rPr>
              <a:t>both provincially and locally. Provincially, the government must process considerable documentation relative to clinic levels, authorized equipment, individual prescriptions and ongoing… cost. Locally, clinics must devise a system to deal with large inventories for which they are responsible, most of which are located remote from the facility. The administrative and accounting procedures necessary to implement and maintain leasing and maintenance portions of the program are extremely time consuming.” (</a:t>
            </a:r>
            <a:r>
              <a:rPr lang="en-US" dirty="0" err="1">
                <a:latin typeface="OpN"/>
              </a:rPr>
              <a:t>Parnes</a:t>
            </a:r>
            <a:r>
              <a:rPr lang="en-US" dirty="0">
                <a:latin typeface="OpN"/>
              </a:rPr>
              <a:t>, 1988)</a:t>
            </a:r>
            <a:endParaRPr lang="en-CA" dirty="0">
              <a:latin typeface="OpN"/>
            </a:endParaRPr>
          </a:p>
        </p:txBody>
      </p:sp>
    </p:spTree>
    <p:extLst>
      <p:ext uri="{BB962C8B-B14F-4D97-AF65-F5344CB8AC3E}">
        <p14:creationId xmlns:p14="http://schemas.microsoft.com/office/powerpoint/2010/main" val="4472785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A0D98-7210-E240-9110-6DD876E783FC}"/>
              </a:ext>
            </a:extLst>
          </p:cNvPr>
          <p:cNvSpPr>
            <a:spLocks noGrp="1"/>
          </p:cNvSpPr>
          <p:nvPr>
            <p:ph type="ctrTitle"/>
          </p:nvPr>
        </p:nvSpPr>
        <p:spPr/>
        <p:txBody>
          <a:bodyPr/>
          <a:lstStyle/>
          <a:p>
            <a:r>
              <a:rPr lang="en-US" dirty="0">
                <a:latin typeface="Open Sans Semibold"/>
                <a:ea typeface="Open Sans Semibold"/>
                <a:cs typeface="Open Sans Semibold"/>
              </a:rPr>
              <a:t>Information</a:t>
            </a:r>
            <a:endParaRPr lang="en-US" dirty="0"/>
          </a:p>
        </p:txBody>
      </p:sp>
    </p:spTree>
    <p:extLst>
      <p:ext uri="{BB962C8B-B14F-4D97-AF65-F5344CB8AC3E}">
        <p14:creationId xmlns:p14="http://schemas.microsoft.com/office/powerpoint/2010/main" val="15538708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71DB6-5CF5-7E30-DE00-CD28BFE84EAD}"/>
              </a:ext>
            </a:extLst>
          </p:cNvPr>
          <p:cNvSpPr>
            <a:spLocks noGrp="1"/>
          </p:cNvSpPr>
          <p:nvPr>
            <p:ph type="title"/>
          </p:nvPr>
        </p:nvSpPr>
        <p:spPr>
          <a:xfrm>
            <a:off x="273051" y="461822"/>
            <a:ext cx="10897200" cy="627189"/>
          </a:xfrm>
        </p:spPr>
        <p:txBody>
          <a:bodyPr/>
          <a:lstStyle/>
          <a:p>
            <a:r>
              <a:rPr lang="en-US" sz="2800" dirty="0"/>
              <a:t>Information Barriers – 18/21</a:t>
            </a:r>
            <a:endParaRPr lang="en-CA" dirty="0"/>
          </a:p>
        </p:txBody>
      </p:sp>
      <p:graphicFrame>
        <p:nvGraphicFramePr>
          <p:cNvPr id="3" name="Content Placeholder 2" descr="Table with two columns, the first the number of full texts which have that code, and the second column listing the different codes. This table includes the “lack of information” overarching themes, with its respective subthemes. The first is “About the program” with one full texts, then “Application process” with 5, followed by the code “For employers” which had two full texts and then lack of information regarding the technology with 12 full texts. Lack of information regarding the technology also had subcodes, including Lack of device transparency with 3 full texts; “Resources to learn about it” with 7; what technology is available with four full texts; then “where to get it” with 3 full texts; To prescribe device” also with three; and lastly, “To refer or inform” with 7 full texts. This table is in the top right corner of the slide.">
            <a:extLst>
              <a:ext uri="{FF2B5EF4-FFF2-40B4-BE49-F238E27FC236}">
                <a16:creationId xmlns:a16="http://schemas.microsoft.com/office/drawing/2014/main" id="{F4C8A5E2-A9E4-DC86-975F-660A823C7534}"/>
              </a:ext>
            </a:extLst>
          </p:cNvPr>
          <p:cNvGraphicFramePr>
            <a:graphicFrameLocks noGrp="1"/>
          </p:cNvGraphicFramePr>
          <p:nvPr>
            <p:ph sz="half" idx="1"/>
            <p:extLst>
              <p:ext uri="{D42A27DB-BD31-4B8C-83A1-F6EECF244321}">
                <p14:modId xmlns:p14="http://schemas.microsoft.com/office/powerpoint/2010/main" val="3353428920"/>
              </p:ext>
            </p:extLst>
          </p:nvPr>
        </p:nvGraphicFramePr>
        <p:xfrm>
          <a:off x="7218004" y="461822"/>
          <a:ext cx="4700945" cy="3657600"/>
        </p:xfrm>
        <a:graphic>
          <a:graphicData uri="http://schemas.openxmlformats.org/drawingml/2006/table">
            <a:tbl>
              <a:tblPr firstRow="1">
                <a:tableStyleId>{5C22544A-7EE6-4342-B048-85BDC9FD1C3A}</a:tableStyleId>
              </a:tblPr>
              <a:tblGrid>
                <a:gridCol w="794920">
                  <a:extLst>
                    <a:ext uri="{9D8B030D-6E8A-4147-A177-3AD203B41FA5}">
                      <a16:colId xmlns:a16="http://schemas.microsoft.com/office/drawing/2014/main" val="4034209857"/>
                    </a:ext>
                  </a:extLst>
                </a:gridCol>
                <a:gridCol w="3906025">
                  <a:extLst>
                    <a:ext uri="{9D8B030D-6E8A-4147-A177-3AD203B41FA5}">
                      <a16:colId xmlns:a16="http://schemas.microsoft.com/office/drawing/2014/main" val="3112259172"/>
                    </a:ext>
                  </a:extLst>
                </a:gridCol>
              </a:tblGrid>
              <a:tr h="211588">
                <a:tc>
                  <a:txBody>
                    <a:bodyPr/>
                    <a:lstStyle/>
                    <a:p>
                      <a:pPr algn="ctr" fontAlgn="ctr"/>
                      <a:r>
                        <a:rPr lang="en-AU" sz="2000" b="1" i="0" u="none" strike="noStrike" dirty="0">
                          <a:solidFill>
                            <a:schemeClr val="bg2"/>
                          </a:solidFill>
                          <a:effectLst/>
                          <a:latin typeface="Calibri" panose="020F0502020204030204" pitchFamily="34" charset="0"/>
                        </a:rPr>
                        <a:t>#FT</a:t>
                      </a:r>
                    </a:p>
                  </a:txBody>
                  <a:tcPr marL="0" marR="0" marT="0" marB="0" anchor="ctr">
                    <a:solidFill>
                      <a:schemeClr val="accent1"/>
                    </a:solidFill>
                  </a:tcPr>
                </a:tc>
                <a:tc>
                  <a:txBody>
                    <a:bodyPr/>
                    <a:lstStyle/>
                    <a:p>
                      <a:pPr algn="l" fontAlgn="ctr"/>
                      <a:r>
                        <a:rPr lang="en-AU" sz="2000" b="1" i="0" u="none" strike="noStrike" dirty="0">
                          <a:solidFill>
                            <a:schemeClr val="bg2"/>
                          </a:solidFill>
                          <a:effectLst/>
                          <a:latin typeface="Calibri" panose="020F0502020204030204" pitchFamily="34" charset="0"/>
                        </a:rPr>
                        <a:t>Codes</a:t>
                      </a:r>
                    </a:p>
                  </a:txBody>
                  <a:tcPr marL="0" marR="0" marT="0" marB="0" anchor="ctr">
                    <a:solidFill>
                      <a:schemeClr val="accent1"/>
                    </a:solidFill>
                  </a:tcPr>
                </a:tc>
                <a:extLst>
                  <a:ext uri="{0D108BD9-81ED-4DB2-BD59-A6C34878D82A}">
                    <a16:rowId xmlns:a16="http://schemas.microsoft.com/office/drawing/2014/main" val="250767427"/>
                  </a:ext>
                </a:extLst>
              </a:tr>
              <a:tr h="211588">
                <a:tc>
                  <a:txBody>
                    <a:bodyPr/>
                    <a:lstStyle/>
                    <a:p>
                      <a:pPr algn="ctr"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15</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Lack of information</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149639" marR="0" marT="0" marB="0" anchor="ctr"/>
                </a:tc>
                <a:extLst>
                  <a:ext uri="{0D108BD9-81ED-4DB2-BD59-A6C34878D82A}">
                    <a16:rowId xmlns:a16="http://schemas.microsoft.com/office/drawing/2014/main" val="191698883"/>
                  </a:ext>
                </a:extLst>
              </a:tr>
              <a:tr h="211588">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1</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About the program</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99277" marR="0" marT="0" marB="0" anchor="ctr"/>
                </a:tc>
                <a:extLst>
                  <a:ext uri="{0D108BD9-81ED-4DB2-BD59-A6C34878D82A}">
                    <a16:rowId xmlns:a16="http://schemas.microsoft.com/office/drawing/2014/main" val="4274261403"/>
                  </a:ext>
                </a:extLst>
              </a:tr>
              <a:tr h="211588">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5</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Application process</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99277" marR="0" marT="0" marB="0" anchor="ctr"/>
                </a:tc>
                <a:extLst>
                  <a:ext uri="{0D108BD9-81ED-4DB2-BD59-A6C34878D82A}">
                    <a16:rowId xmlns:a16="http://schemas.microsoft.com/office/drawing/2014/main" val="3684270309"/>
                  </a:ext>
                </a:extLst>
              </a:tr>
              <a:tr h="211588">
                <a:tc>
                  <a:txBody>
                    <a:bodyPr/>
                    <a:lstStyle/>
                    <a:p>
                      <a:pPr algn="ctr" fontAlgn="ctr"/>
                      <a:r>
                        <a:rPr lang="en-AU" sz="2000" u="none" strike="noStrike">
                          <a:effectLst/>
                          <a:latin typeface="Open Sans" panose="020B0606030504020204" pitchFamily="34" charset="0"/>
                          <a:ea typeface="Open Sans" panose="020B0606030504020204" pitchFamily="34" charset="0"/>
                          <a:cs typeface="Open Sans" panose="020B0606030504020204" pitchFamily="34" charset="0"/>
                        </a:rPr>
                        <a:t>2</a:t>
                      </a:r>
                      <a:endParaRPr lang="en-AU" sz="20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For employers</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99277" marR="0" marT="0" marB="0" anchor="ctr"/>
                </a:tc>
                <a:extLst>
                  <a:ext uri="{0D108BD9-81ED-4DB2-BD59-A6C34878D82A}">
                    <a16:rowId xmlns:a16="http://schemas.microsoft.com/office/drawing/2014/main" val="3496602469"/>
                  </a:ext>
                </a:extLst>
              </a:tr>
              <a:tr h="211588">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12</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Technology</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99277" marR="0" marT="0" marB="0" anchor="ctr"/>
                </a:tc>
                <a:extLst>
                  <a:ext uri="{0D108BD9-81ED-4DB2-BD59-A6C34878D82A}">
                    <a16:rowId xmlns:a16="http://schemas.microsoft.com/office/drawing/2014/main" val="836858486"/>
                  </a:ext>
                </a:extLst>
              </a:tr>
              <a:tr h="45853">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3</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Lack of Device Transparency</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448916" marR="0" marT="0" marB="0" anchor="ctr"/>
                </a:tc>
                <a:extLst>
                  <a:ext uri="{0D108BD9-81ED-4DB2-BD59-A6C34878D82A}">
                    <a16:rowId xmlns:a16="http://schemas.microsoft.com/office/drawing/2014/main" val="2954373972"/>
                  </a:ext>
                </a:extLst>
              </a:tr>
              <a:tr h="211588">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7</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US" sz="2000" u="none" strike="noStrike" dirty="0">
                          <a:effectLst/>
                          <a:latin typeface="Open Sans" panose="020B0606030504020204" pitchFamily="34" charset="0"/>
                          <a:ea typeface="Open Sans" panose="020B0606030504020204" pitchFamily="34" charset="0"/>
                          <a:cs typeface="Open Sans" panose="020B0606030504020204" pitchFamily="34" charset="0"/>
                        </a:rPr>
                        <a:t>Resources to learn about it</a:t>
                      </a:r>
                      <a:endParaRPr lang="en-US"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448916" marR="0" marT="0" marB="0" anchor="ctr"/>
                </a:tc>
                <a:extLst>
                  <a:ext uri="{0D108BD9-81ED-4DB2-BD59-A6C34878D82A}">
                    <a16:rowId xmlns:a16="http://schemas.microsoft.com/office/drawing/2014/main" val="2832944133"/>
                  </a:ext>
                </a:extLst>
              </a:tr>
              <a:tr h="211588">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4</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What technology is available</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448916" marR="0" marT="0" marB="0" anchor="ctr"/>
                </a:tc>
                <a:extLst>
                  <a:ext uri="{0D108BD9-81ED-4DB2-BD59-A6C34878D82A}">
                    <a16:rowId xmlns:a16="http://schemas.microsoft.com/office/drawing/2014/main" val="1613608082"/>
                  </a:ext>
                </a:extLst>
              </a:tr>
              <a:tr h="211588">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3</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Where to get it</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448916" marR="0" marT="0" marB="0" anchor="ctr"/>
                </a:tc>
                <a:extLst>
                  <a:ext uri="{0D108BD9-81ED-4DB2-BD59-A6C34878D82A}">
                    <a16:rowId xmlns:a16="http://schemas.microsoft.com/office/drawing/2014/main" val="411899795"/>
                  </a:ext>
                </a:extLst>
              </a:tr>
              <a:tr h="211588">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3</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To prescribe device</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448916" marR="0" marT="0" marB="0" anchor="ctr"/>
                </a:tc>
                <a:extLst>
                  <a:ext uri="{0D108BD9-81ED-4DB2-BD59-A6C34878D82A}">
                    <a16:rowId xmlns:a16="http://schemas.microsoft.com/office/drawing/2014/main" val="3292375482"/>
                  </a:ext>
                </a:extLst>
              </a:tr>
              <a:tr h="0">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7</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    To refer or inform</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199518" marR="0" marT="0" marB="0" anchor="ctr"/>
                </a:tc>
                <a:extLst>
                  <a:ext uri="{0D108BD9-81ED-4DB2-BD59-A6C34878D82A}">
                    <a16:rowId xmlns:a16="http://schemas.microsoft.com/office/drawing/2014/main" val="3520957300"/>
                  </a:ext>
                </a:extLst>
              </a:tr>
            </a:tbl>
          </a:graphicData>
        </a:graphic>
      </p:graphicFrame>
      <p:cxnSp>
        <p:nvCxnSpPr>
          <p:cNvPr id="20" name="Straight Arrow Connector 19" descr="There is a dark blue arrow pointing from the “Resources to learn about it” code under the “lack of information theme” in the table, to a text box outlined in dark blue with the quote">
            <a:extLst>
              <a:ext uri="{FF2B5EF4-FFF2-40B4-BE49-F238E27FC236}">
                <a16:creationId xmlns:a16="http://schemas.microsoft.com/office/drawing/2014/main" id="{004E430B-75BE-84B1-0BE8-D56973663D30}"/>
              </a:ext>
            </a:extLst>
          </p:cNvPr>
          <p:cNvCxnSpPr>
            <a:cxnSpLocks/>
          </p:cNvCxnSpPr>
          <p:nvPr/>
        </p:nvCxnSpPr>
        <p:spPr>
          <a:xfrm flipH="1" flipV="1">
            <a:off x="6485953" y="1947599"/>
            <a:ext cx="1014598" cy="783244"/>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965B306B-495D-F3E9-38A5-392D10D21C00}"/>
              </a:ext>
            </a:extLst>
          </p:cNvPr>
          <p:cNvSpPr txBox="1"/>
          <p:nvPr/>
        </p:nvSpPr>
        <p:spPr>
          <a:xfrm>
            <a:off x="710710" y="1334443"/>
            <a:ext cx="5619219" cy="1200329"/>
          </a:xfrm>
          <a:prstGeom prst="rect">
            <a:avLst/>
          </a:prstGeom>
          <a:noFill/>
          <a:ln w="3810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pPr algn="ctr"/>
            <a:r>
              <a:rPr lang="en-US" dirty="0">
                <a:latin typeface="OpN"/>
              </a:rPr>
              <a:t>"the informants expressed a  need  for  enhanced communication support and </a:t>
            </a:r>
            <a:r>
              <a:rPr lang="en-US" b="1" dirty="0">
                <a:latin typeface="OpN"/>
              </a:rPr>
              <a:t>greater access to AAC resources </a:t>
            </a:r>
            <a:r>
              <a:rPr lang="en-US" dirty="0">
                <a:latin typeface="OpN"/>
              </a:rPr>
              <a:t>on behalf of the participant they supported" (Hamm, 2006)</a:t>
            </a:r>
          </a:p>
        </p:txBody>
      </p:sp>
      <p:cxnSp>
        <p:nvCxnSpPr>
          <p:cNvPr id="7" name="Straight Arrow Connector 6" descr="There is a red arrow pointing from the “where to get it” code under the “lack of information theme” in the table, to two text boxes outlined in red with the quote">
            <a:extLst>
              <a:ext uri="{FF2B5EF4-FFF2-40B4-BE49-F238E27FC236}">
                <a16:creationId xmlns:a16="http://schemas.microsoft.com/office/drawing/2014/main" id="{D3B460F1-3BEC-95F8-A524-3ED82735E508}"/>
              </a:ext>
            </a:extLst>
          </p:cNvPr>
          <p:cNvCxnSpPr>
            <a:cxnSpLocks/>
          </p:cNvCxnSpPr>
          <p:nvPr/>
        </p:nvCxnSpPr>
        <p:spPr>
          <a:xfrm flipH="1">
            <a:off x="6191099" y="3376588"/>
            <a:ext cx="1309452"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AAC1E64-052A-B32C-0D74-E64EA5C82E2A}"/>
              </a:ext>
            </a:extLst>
          </p:cNvPr>
          <p:cNvSpPr txBox="1"/>
          <p:nvPr/>
        </p:nvSpPr>
        <p:spPr>
          <a:xfrm>
            <a:off x="1716258" y="2919092"/>
            <a:ext cx="4318869" cy="646331"/>
          </a:xfrm>
          <a:prstGeom prst="rect">
            <a:avLst/>
          </a:prstGeom>
          <a:noFill/>
          <a:ln w="38100">
            <a:solidFill>
              <a:srgbClr val="C00000"/>
            </a:solidFill>
          </a:ln>
        </p:spPr>
        <p:txBody>
          <a:bodyPr wrap="square">
            <a:spAutoFit/>
          </a:bodyPr>
          <a:lstStyle/>
          <a:p>
            <a:r>
              <a:rPr lang="en-US" dirty="0">
                <a:latin typeface="OpN"/>
              </a:rPr>
              <a:t>“</a:t>
            </a:r>
            <a:r>
              <a:rPr lang="en-US" b="1" dirty="0">
                <a:latin typeface="OpN"/>
              </a:rPr>
              <a:t>a lot of people don’t know where to go, so they go without</a:t>
            </a:r>
            <a:r>
              <a:rPr lang="en-US" dirty="0">
                <a:latin typeface="OpN"/>
              </a:rPr>
              <a:t>.” (Mattison, 2017)</a:t>
            </a:r>
            <a:endParaRPr lang="en-CA" dirty="0">
              <a:latin typeface="OpN"/>
            </a:endParaRPr>
          </a:p>
        </p:txBody>
      </p:sp>
      <p:sp>
        <p:nvSpPr>
          <p:cNvPr id="15" name="TextBox 14">
            <a:extLst>
              <a:ext uri="{FF2B5EF4-FFF2-40B4-BE49-F238E27FC236}">
                <a16:creationId xmlns:a16="http://schemas.microsoft.com/office/drawing/2014/main" id="{DF32320E-A0F1-D1BF-DF20-091D20B3C31B}"/>
              </a:ext>
            </a:extLst>
          </p:cNvPr>
          <p:cNvSpPr txBox="1"/>
          <p:nvPr/>
        </p:nvSpPr>
        <p:spPr>
          <a:xfrm>
            <a:off x="422780" y="3810855"/>
            <a:ext cx="5612347" cy="2585323"/>
          </a:xfrm>
          <a:prstGeom prst="rect">
            <a:avLst/>
          </a:prstGeom>
          <a:noFill/>
          <a:ln w="38100" cap="flat" cmpd="sng" algn="ctr">
            <a:solidFill>
              <a:schemeClr val="tx2"/>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pPr algn="ctr"/>
            <a:r>
              <a:rPr lang="en-US" dirty="0">
                <a:latin typeface="OpN"/>
              </a:rPr>
              <a:t>“There was also considerable variation between the disability types for people who did not know where to get the assistive device they needed. People who reported </a:t>
            </a:r>
            <a:r>
              <a:rPr lang="en-US" b="1" dirty="0">
                <a:latin typeface="OpN"/>
              </a:rPr>
              <a:t>communication</a:t>
            </a:r>
            <a:r>
              <a:rPr lang="en-US" dirty="0">
                <a:latin typeface="OpN"/>
              </a:rPr>
              <a:t>, agility and learning limitations were </a:t>
            </a:r>
            <a:r>
              <a:rPr lang="en-US" b="1" dirty="0">
                <a:latin typeface="OpN"/>
              </a:rPr>
              <a:t>the most likely to be unsure where to obtain their assistive devices (20.0%, </a:t>
            </a:r>
            <a:r>
              <a:rPr lang="en-US" dirty="0">
                <a:latin typeface="OpN"/>
              </a:rPr>
              <a:t>16.2%, and 14.6% respectively) while people with mobility limitations were far more likely to know where to obtain their aids with only 5.9% unsure where to obtain them.” (Statistic Canada, 2007)</a:t>
            </a:r>
          </a:p>
        </p:txBody>
      </p:sp>
      <p:cxnSp>
        <p:nvCxnSpPr>
          <p:cNvPr id="14" name="Straight Arrow Connector 13" descr="There is a yellow arrow pointing from the “to refer or inform” code in the table, to a text box outlined in yellow with the quote">
            <a:extLst>
              <a:ext uri="{FF2B5EF4-FFF2-40B4-BE49-F238E27FC236}">
                <a16:creationId xmlns:a16="http://schemas.microsoft.com/office/drawing/2014/main" id="{5E248187-CBD6-C1C7-507C-F513717395A9}"/>
              </a:ext>
            </a:extLst>
          </p:cNvPr>
          <p:cNvCxnSpPr>
            <a:cxnSpLocks/>
            <a:stCxn id="3" idx="2"/>
          </p:cNvCxnSpPr>
          <p:nvPr/>
        </p:nvCxnSpPr>
        <p:spPr>
          <a:xfrm>
            <a:off x="9568476" y="4119422"/>
            <a:ext cx="0" cy="181752"/>
          </a:xfrm>
          <a:prstGeom prst="straightConnector1">
            <a:avLst/>
          </a:prstGeom>
          <a:ln>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28AA7680-076B-596B-E37E-A84A13E58898}"/>
              </a:ext>
            </a:extLst>
          </p:cNvPr>
          <p:cNvSpPr txBox="1"/>
          <p:nvPr/>
        </p:nvSpPr>
        <p:spPr>
          <a:xfrm>
            <a:off x="6327844" y="4374379"/>
            <a:ext cx="5730803" cy="1754326"/>
          </a:xfrm>
          <a:prstGeom prst="rect">
            <a:avLst/>
          </a:prstGeom>
          <a:noFill/>
          <a:ln w="38100">
            <a:solidFill>
              <a:srgbClr val="FFC000"/>
            </a:solidFill>
          </a:ln>
        </p:spPr>
        <p:txBody>
          <a:bodyPr wrap="square">
            <a:spAutoFit/>
          </a:bodyPr>
          <a:lstStyle/>
          <a:p>
            <a:r>
              <a:rPr lang="en-US" dirty="0">
                <a:latin typeface="OpN"/>
              </a:rPr>
              <a:t>“It is </a:t>
            </a:r>
            <a:r>
              <a:rPr lang="en-US" b="1" dirty="0">
                <a:latin typeface="OpN"/>
              </a:rPr>
              <a:t>important to educate professionals who may be responsible for the initial identification of communication disabilities </a:t>
            </a:r>
            <a:r>
              <a:rPr lang="en-US" dirty="0">
                <a:latin typeface="OpN"/>
              </a:rPr>
              <a:t>amenable to AAC intervention and referral to appropriate agencies. This is a particular problem with respect to service delivery for older adults, because AAC is a relatively new discipline.” (</a:t>
            </a:r>
            <a:r>
              <a:rPr lang="en-US" dirty="0" err="1">
                <a:latin typeface="OpN"/>
              </a:rPr>
              <a:t>Hirdes</a:t>
            </a:r>
            <a:r>
              <a:rPr lang="en-US" dirty="0">
                <a:latin typeface="OpN"/>
              </a:rPr>
              <a:t>, 1993)</a:t>
            </a:r>
          </a:p>
        </p:txBody>
      </p:sp>
    </p:spTree>
    <p:extLst>
      <p:ext uri="{BB962C8B-B14F-4D97-AF65-F5344CB8AC3E}">
        <p14:creationId xmlns:p14="http://schemas.microsoft.com/office/powerpoint/2010/main" val="27527568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2D376-62E4-43D8-C203-C1D7F63A7C77}"/>
              </a:ext>
            </a:extLst>
          </p:cNvPr>
          <p:cNvSpPr>
            <a:spLocks noGrp="1"/>
          </p:cNvSpPr>
          <p:nvPr>
            <p:ph type="title"/>
          </p:nvPr>
        </p:nvSpPr>
        <p:spPr>
          <a:xfrm>
            <a:off x="212675" y="440596"/>
            <a:ext cx="10897200" cy="627189"/>
          </a:xfrm>
        </p:spPr>
        <p:txBody>
          <a:bodyPr/>
          <a:lstStyle/>
          <a:p>
            <a:r>
              <a:rPr lang="en-US" dirty="0"/>
              <a:t>Information Barriers </a:t>
            </a:r>
            <a:r>
              <a:rPr lang="en-US" sz="2400" dirty="0"/>
              <a:t>- Part 2</a:t>
            </a:r>
            <a:endParaRPr lang="en-CA" dirty="0"/>
          </a:p>
        </p:txBody>
      </p:sp>
      <p:graphicFrame>
        <p:nvGraphicFramePr>
          <p:cNvPr id="4" name="Content Placeholder 3" descr="Table with two columns, the first the number of full texts which have that code, and the second column listing the different codes. This table includes the theme “Language” with 9 full texts and the subcodes “Only English” and “Overcomplicated” with 5 and four full texts respectively. The last code presented on this table reads “Inaccessible format” with three full texts. This table is in the top left corner of the slide under the header.">
            <a:extLst>
              <a:ext uri="{FF2B5EF4-FFF2-40B4-BE49-F238E27FC236}">
                <a16:creationId xmlns:a16="http://schemas.microsoft.com/office/drawing/2014/main" id="{9AEBF94B-DF99-BF2F-8748-CD2CFA3705BA}"/>
              </a:ext>
            </a:extLst>
          </p:cNvPr>
          <p:cNvGraphicFramePr>
            <a:graphicFrameLocks noGrp="1"/>
          </p:cNvGraphicFramePr>
          <p:nvPr>
            <p:ph sz="half" idx="1"/>
            <p:extLst>
              <p:ext uri="{D42A27DB-BD31-4B8C-83A1-F6EECF244321}">
                <p14:modId xmlns:p14="http://schemas.microsoft.com/office/powerpoint/2010/main" val="4044133771"/>
              </p:ext>
            </p:extLst>
          </p:nvPr>
        </p:nvGraphicFramePr>
        <p:xfrm>
          <a:off x="270381" y="1242997"/>
          <a:ext cx="4242920" cy="1828800"/>
        </p:xfrm>
        <a:graphic>
          <a:graphicData uri="http://schemas.openxmlformats.org/drawingml/2006/table">
            <a:tbl>
              <a:tblPr firstRow="1">
                <a:tableStyleId>{5C22544A-7EE6-4342-B048-85BDC9FD1C3A}</a:tableStyleId>
              </a:tblPr>
              <a:tblGrid>
                <a:gridCol w="717469">
                  <a:extLst>
                    <a:ext uri="{9D8B030D-6E8A-4147-A177-3AD203B41FA5}">
                      <a16:colId xmlns:a16="http://schemas.microsoft.com/office/drawing/2014/main" val="1331040346"/>
                    </a:ext>
                  </a:extLst>
                </a:gridCol>
                <a:gridCol w="3525451">
                  <a:extLst>
                    <a:ext uri="{9D8B030D-6E8A-4147-A177-3AD203B41FA5}">
                      <a16:colId xmlns:a16="http://schemas.microsoft.com/office/drawing/2014/main" val="1708746572"/>
                    </a:ext>
                  </a:extLst>
                </a:gridCol>
              </a:tblGrid>
              <a:tr h="103989">
                <a:tc>
                  <a:txBody>
                    <a:bodyPr/>
                    <a:lstStyle/>
                    <a:p>
                      <a:pPr algn="ctr" fontAlgn="ctr"/>
                      <a:r>
                        <a:rPr lang="en-AU" sz="2000" b="1" i="0" u="none" strike="noStrike" dirty="0">
                          <a:solidFill>
                            <a:schemeClr val="bg2"/>
                          </a:solidFill>
                          <a:effectLst/>
                          <a:latin typeface="Calibri" panose="020F0502020204030204" pitchFamily="34" charset="0"/>
                        </a:rPr>
                        <a:t>#FT</a:t>
                      </a:r>
                    </a:p>
                  </a:txBody>
                  <a:tcPr marL="0" marR="0" marT="0" marB="0" anchor="ctr">
                    <a:solidFill>
                      <a:schemeClr val="accent1"/>
                    </a:solidFill>
                  </a:tcPr>
                </a:tc>
                <a:tc>
                  <a:txBody>
                    <a:bodyPr/>
                    <a:lstStyle/>
                    <a:p>
                      <a:pPr algn="l" fontAlgn="ctr"/>
                      <a:r>
                        <a:rPr lang="en-AU" sz="2000" b="1" i="0" u="none" strike="noStrike" dirty="0">
                          <a:solidFill>
                            <a:schemeClr val="bg2"/>
                          </a:solidFill>
                          <a:effectLst/>
                          <a:latin typeface="Calibri" panose="020F0502020204030204" pitchFamily="34" charset="0"/>
                        </a:rPr>
                        <a:t>Codes</a:t>
                      </a:r>
                    </a:p>
                  </a:txBody>
                  <a:tcPr marL="0" marR="0" marT="0" marB="0" anchor="ctr">
                    <a:solidFill>
                      <a:schemeClr val="accent1"/>
                    </a:solidFill>
                  </a:tcPr>
                </a:tc>
                <a:extLst>
                  <a:ext uri="{0D108BD9-81ED-4DB2-BD59-A6C34878D82A}">
                    <a16:rowId xmlns:a16="http://schemas.microsoft.com/office/drawing/2014/main" val="1921840697"/>
                  </a:ext>
                </a:extLst>
              </a:tr>
              <a:tr h="103989">
                <a:tc>
                  <a:txBody>
                    <a:bodyPr/>
                    <a:lstStyle/>
                    <a:p>
                      <a:pPr algn="ctr" fontAlgn="ctr"/>
                      <a:r>
                        <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9</a:t>
                      </a:r>
                    </a:p>
                  </a:txBody>
                  <a:tcPr marL="0" marR="0" marT="0" marB="0" anchor="ctr"/>
                </a:tc>
                <a:tc>
                  <a:txBody>
                    <a:bodyPr/>
                    <a:lstStyle/>
                    <a:p>
                      <a:pPr algn="l" fontAlgn="ctr"/>
                      <a:r>
                        <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Language</a:t>
                      </a:r>
                    </a:p>
                  </a:txBody>
                  <a:tcPr marL="285750" marR="0" marT="0" marB="0" anchor="ctr"/>
                </a:tc>
                <a:extLst>
                  <a:ext uri="{0D108BD9-81ED-4DB2-BD59-A6C34878D82A}">
                    <a16:rowId xmlns:a16="http://schemas.microsoft.com/office/drawing/2014/main" val="474174567"/>
                  </a:ext>
                </a:extLst>
              </a:tr>
              <a:tr h="103989">
                <a:tc>
                  <a:txBody>
                    <a:bodyPr/>
                    <a:lstStyle/>
                    <a:p>
                      <a:pPr algn="ctr" fontAlgn="ctr"/>
                      <a:r>
                        <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5</a:t>
                      </a:r>
                    </a:p>
                  </a:txBody>
                  <a:tcPr marL="0" marR="0" marT="0" marB="0" anchor="ctr"/>
                </a:tc>
                <a:tc>
                  <a:txBody>
                    <a:bodyPr/>
                    <a:lstStyle/>
                    <a:p>
                      <a:pPr algn="l" fontAlgn="ctr"/>
                      <a:r>
                        <a:rPr lang="en-AU" sz="20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Only English</a:t>
                      </a:r>
                    </a:p>
                  </a:txBody>
                  <a:tcPr marL="571500" marR="0" marT="0" marB="0" anchor="ctr"/>
                </a:tc>
                <a:extLst>
                  <a:ext uri="{0D108BD9-81ED-4DB2-BD59-A6C34878D82A}">
                    <a16:rowId xmlns:a16="http://schemas.microsoft.com/office/drawing/2014/main" val="1988569224"/>
                  </a:ext>
                </a:extLst>
              </a:tr>
              <a:tr h="103989">
                <a:tc>
                  <a:txBody>
                    <a:bodyPr/>
                    <a:lstStyle/>
                    <a:p>
                      <a:pPr algn="ctr" fontAlgn="ctr"/>
                      <a:r>
                        <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4</a:t>
                      </a:r>
                    </a:p>
                  </a:txBody>
                  <a:tcPr marL="0" marR="0" marT="0" marB="0" anchor="ctr"/>
                </a:tc>
                <a:tc>
                  <a:txBody>
                    <a:bodyPr/>
                    <a:lstStyle/>
                    <a:p>
                      <a:pPr algn="l" fontAlgn="ctr"/>
                      <a:r>
                        <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Overcomplicated</a:t>
                      </a:r>
                    </a:p>
                  </a:txBody>
                  <a:tcPr marL="571500" marR="0" marT="0" marB="0" anchor="ctr"/>
                </a:tc>
                <a:extLst>
                  <a:ext uri="{0D108BD9-81ED-4DB2-BD59-A6C34878D82A}">
                    <a16:rowId xmlns:a16="http://schemas.microsoft.com/office/drawing/2014/main" val="372597718"/>
                  </a:ext>
                </a:extLst>
              </a:tr>
              <a:tr h="103989">
                <a:tc>
                  <a:txBody>
                    <a:bodyPr/>
                    <a:lstStyle/>
                    <a:p>
                      <a:pPr algn="ctr"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3</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Inaccessible format</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149639" marR="0" marT="0" marB="0" anchor="ctr"/>
                </a:tc>
                <a:extLst>
                  <a:ext uri="{0D108BD9-81ED-4DB2-BD59-A6C34878D82A}">
                    <a16:rowId xmlns:a16="http://schemas.microsoft.com/office/drawing/2014/main" val="205100640"/>
                  </a:ext>
                </a:extLst>
              </a:tr>
              <a:tr h="103989">
                <a:tc>
                  <a:txBody>
                    <a:bodyPr/>
                    <a:lstStyle/>
                    <a:p>
                      <a:pPr algn="ctr" fontAlgn="ct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571500" marR="0" marT="0" marB="0" anchor="ctr"/>
                </a:tc>
                <a:extLst>
                  <a:ext uri="{0D108BD9-81ED-4DB2-BD59-A6C34878D82A}">
                    <a16:rowId xmlns:a16="http://schemas.microsoft.com/office/drawing/2014/main" val="2257360568"/>
                  </a:ext>
                </a:extLst>
              </a:tr>
            </a:tbl>
          </a:graphicData>
        </a:graphic>
      </p:graphicFrame>
      <p:cxnSp>
        <p:nvCxnSpPr>
          <p:cNvPr id="27" name="Straight Arrow Connector 26" descr="There is a dark blue arrow pointing from the “Only English” code under the “Language” theme in the table, to two text boxes outlined in dark blue with the following quotes">
            <a:extLst>
              <a:ext uri="{FF2B5EF4-FFF2-40B4-BE49-F238E27FC236}">
                <a16:creationId xmlns:a16="http://schemas.microsoft.com/office/drawing/2014/main" id="{EEDA7244-9576-A2CB-33E9-F54C416E9A09}"/>
              </a:ext>
            </a:extLst>
          </p:cNvPr>
          <p:cNvCxnSpPr>
            <a:cxnSpLocks/>
          </p:cNvCxnSpPr>
          <p:nvPr/>
        </p:nvCxnSpPr>
        <p:spPr>
          <a:xfrm flipV="1">
            <a:off x="3064476" y="1593420"/>
            <a:ext cx="1847158" cy="435556"/>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EBAC702D-7ED5-D373-54EA-DE0400491345}"/>
              </a:ext>
            </a:extLst>
          </p:cNvPr>
          <p:cNvSpPr txBox="1"/>
          <p:nvPr/>
        </p:nvSpPr>
        <p:spPr>
          <a:xfrm>
            <a:off x="5058228" y="959662"/>
            <a:ext cx="6863392" cy="2031325"/>
          </a:xfrm>
          <a:prstGeom prst="rect">
            <a:avLst/>
          </a:prstGeom>
          <a:noFill/>
          <a:ln w="38100">
            <a:solidFill>
              <a:schemeClr val="accent1"/>
            </a:solidFill>
          </a:ln>
        </p:spPr>
        <p:txBody>
          <a:bodyPr wrap="square">
            <a:spAutoFit/>
          </a:bodyPr>
          <a:lstStyle/>
          <a:p>
            <a:r>
              <a:rPr lang="en-US" dirty="0">
                <a:latin typeface="OpN"/>
                <a:ea typeface="Open Sans" panose="020B0606030504020204" pitchFamily="34" charset="0"/>
                <a:cs typeface="Open Sans" panose="020B0606030504020204" pitchFamily="34" charset="0"/>
              </a:rPr>
              <a:t>“Parents can acquire these skills by getting information either from product literature or from professionals. Literature provided with the SGD is not always available in languages other than English, and, even when it is, the technical terms might still present a challenge to many parents. In those cases, parents depend on professionals and company representatives as their main sources of information.”</a:t>
            </a:r>
          </a:p>
          <a:p>
            <a:r>
              <a:rPr lang="en-US" dirty="0">
                <a:latin typeface="OpN"/>
                <a:ea typeface="Open Sans" panose="020B0606030504020204" pitchFamily="34" charset="0"/>
                <a:cs typeface="Open Sans" panose="020B0606030504020204" pitchFamily="34" charset="0"/>
              </a:rPr>
              <a:t> (</a:t>
            </a:r>
            <a:r>
              <a:rPr lang="en-US" dirty="0" err="1">
                <a:latin typeface="OpN"/>
                <a:ea typeface="Open Sans" panose="020B0606030504020204" pitchFamily="34" charset="0"/>
                <a:cs typeface="Open Sans" panose="020B0606030504020204" pitchFamily="34" charset="0"/>
              </a:rPr>
              <a:t>Valiquette</a:t>
            </a:r>
            <a:r>
              <a:rPr lang="en-US" dirty="0">
                <a:latin typeface="OpN"/>
                <a:ea typeface="Open Sans" panose="020B0606030504020204" pitchFamily="34" charset="0"/>
                <a:cs typeface="Open Sans" panose="020B0606030504020204" pitchFamily="34" charset="0"/>
              </a:rPr>
              <a:t>, 2008)</a:t>
            </a:r>
            <a:endParaRPr lang="en-CA" dirty="0">
              <a:latin typeface="OpN"/>
              <a:ea typeface="Open Sans" panose="020B0606030504020204" pitchFamily="34" charset="0"/>
              <a:cs typeface="Open Sans" panose="020B0606030504020204" pitchFamily="34" charset="0"/>
            </a:endParaRPr>
          </a:p>
        </p:txBody>
      </p:sp>
      <p:sp>
        <p:nvSpPr>
          <p:cNvPr id="53" name="TextBox 52">
            <a:extLst>
              <a:ext uri="{FF2B5EF4-FFF2-40B4-BE49-F238E27FC236}">
                <a16:creationId xmlns:a16="http://schemas.microsoft.com/office/drawing/2014/main" id="{BB7A8ED0-936E-207B-2AFF-6B99812BA247}"/>
              </a:ext>
            </a:extLst>
          </p:cNvPr>
          <p:cNvSpPr txBox="1"/>
          <p:nvPr/>
        </p:nvSpPr>
        <p:spPr>
          <a:xfrm>
            <a:off x="5058228" y="3219285"/>
            <a:ext cx="6863392" cy="1200329"/>
          </a:xfrm>
          <a:prstGeom prst="rect">
            <a:avLst/>
          </a:prstGeom>
          <a:noFill/>
          <a:ln w="38100">
            <a:solidFill>
              <a:schemeClr val="accent1"/>
            </a:solidFill>
          </a:ln>
        </p:spPr>
        <p:txBody>
          <a:bodyPr wrap="square">
            <a:spAutoFit/>
          </a:bodyPr>
          <a:lstStyle/>
          <a:p>
            <a:r>
              <a:rPr lang="en-US" dirty="0">
                <a:latin typeface="OpN"/>
                <a:ea typeface="Open Sans" panose="020B0606030504020204" pitchFamily="34" charset="0"/>
                <a:cs typeface="Open Sans" panose="020B0606030504020204" pitchFamily="34" charset="0"/>
              </a:rPr>
              <a:t>"youth who speak English as their first language were more likely (3.92 times for 15–19 year-olds; and 3.94 for 20–24 year-olds) to use a communication device than youth whose first language is not English.” (</a:t>
            </a:r>
            <a:r>
              <a:rPr lang="en-US" dirty="0" err="1">
                <a:latin typeface="OpN"/>
                <a:ea typeface="Open Sans" panose="020B0606030504020204" pitchFamily="34" charset="0"/>
                <a:cs typeface="Open Sans" panose="020B0606030504020204" pitchFamily="34" charset="0"/>
              </a:rPr>
              <a:t>Linday</a:t>
            </a:r>
            <a:r>
              <a:rPr lang="en-US" dirty="0">
                <a:latin typeface="OpN"/>
                <a:ea typeface="Open Sans" panose="020B0606030504020204" pitchFamily="34" charset="0"/>
                <a:cs typeface="Open Sans" panose="020B0606030504020204" pitchFamily="34" charset="0"/>
              </a:rPr>
              <a:t>, 2011)</a:t>
            </a:r>
            <a:endParaRPr lang="en-CA" dirty="0">
              <a:latin typeface="OpN"/>
              <a:ea typeface="Open Sans" panose="020B0606030504020204" pitchFamily="34" charset="0"/>
              <a:cs typeface="Open Sans" panose="020B0606030504020204" pitchFamily="34" charset="0"/>
            </a:endParaRPr>
          </a:p>
        </p:txBody>
      </p:sp>
      <p:cxnSp>
        <p:nvCxnSpPr>
          <p:cNvPr id="33" name="Straight Arrow Connector 32" descr="There is a yellow arrow pointing from the “Overcomplicated” code under the “Language” theme in the table, to two text boxes outlined in yellow with the following two quotes">
            <a:extLst>
              <a:ext uri="{FF2B5EF4-FFF2-40B4-BE49-F238E27FC236}">
                <a16:creationId xmlns:a16="http://schemas.microsoft.com/office/drawing/2014/main" id="{520CECB7-D533-5434-B7C0-ED96F4B286EB}"/>
              </a:ext>
            </a:extLst>
          </p:cNvPr>
          <p:cNvCxnSpPr>
            <a:cxnSpLocks/>
          </p:cNvCxnSpPr>
          <p:nvPr/>
        </p:nvCxnSpPr>
        <p:spPr>
          <a:xfrm>
            <a:off x="3753033" y="2361393"/>
            <a:ext cx="871836" cy="2133155"/>
          </a:xfrm>
          <a:prstGeom prst="straightConnector1">
            <a:avLst/>
          </a:prstGeom>
          <a:ln>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B9B75929-25E7-C30D-B70A-CD9DBA722460}"/>
              </a:ext>
            </a:extLst>
          </p:cNvPr>
          <p:cNvSpPr txBox="1"/>
          <p:nvPr/>
        </p:nvSpPr>
        <p:spPr>
          <a:xfrm>
            <a:off x="4135427" y="4788946"/>
            <a:ext cx="7786193" cy="646331"/>
          </a:xfrm>
          <a:prstGeom prst="rect">
            <a:avLst/>
          </a:prstGeom>
          <a:noFill/>
          <a:ln w="38100">
            <a:solidFill>
              <a:srgbClr val="FABD0F"/>
            </a:solidFill>
          </a:ln>
        </p:spPr>
        <p:txBody>
          <a:bodyPr wrap="square">
            <a:spAutoFit/>
          </a:bodyPr>
          <a:lstStyle/>
          <a:p>
            <a:r>
              <a:rPr lang="en-US" dirty="0">
                <a:latin typeface="OpN"/>
                <a:ea typeface="Open Sans" panose="020B0606030504020204" pitchFamily="34" charset="0"/>
                <a:cs typeface="Open Sans" panose="020B0606030504020204" pitchFamily="34" charset="0"/>
              </a:rPr>
              <a:t>"the very individuals impacted by the advancements in BMI technology are not speaking the same language as policy makers.“ (Diep, 2015)</a:t>
            </a:r>
          </a:p>
        </p:txBody>
      </p:sp>
      <p:sp>
        <p:nvSpPr>
          <p:cNvPr id="11" name="TextBox 10">
            <a:extLst>
              <a:ext uri="{FF2B5EF4-FFF2-40B4-BE49-F238E27FC236}">
                <a16:creationId xmlns:a16="http://schemas.microsoft.com/office/drawing/2014/main" id="{B92ACA32-D6B2-ABA2-59F9-7C000B8E5EC5}"/>
              </a:ext>
            </a:extLst>
          </p:cNvPr>
          <p:cNvSpPr txBox="1"/>
          <p:nvPr/>
        </p:nvSpPr>
        <p:spPr>
          <a:xfrm>
            <a:off x="2338116" y="5729675"/>
            <a:ext cx="8953335" cy="646331"/>
          </a:xfrm>
          <a:prstGeom prst="rect">
            <a:avLst/>
          </a:prstGeom>
          <a:noFill/>
          <a:ln w="38100">
            <a:solidFill>
              <a:srgbClr val="FABD0F"/>
            </a:solidFill>
          </a:ln>
        </p:spPr>
        <p:txBody>
          <a:bodyPr wrap="square">
            <a:spAutoFit/>
          </a:bodyPr>
          <a:lstStyle/>
          <a:p>
            <a:r>
              <a:rPr lang="en-US" dirty="0">
                <a:latin typeface="OpN"/>
              </a:rPr>
              <a:t> “</a:t>
            </a:r>
            <a:r>
              <a:rPr lang="en-US" dirty="0">
                <a:latin typeface="OpN"/>
                <a:ea typeface="Open Sans" panose="020B0606030504020204" pitchFamily="34" charset="0"/>
                <a:cs typeface="Open Sans" panose="020B0606030504020204" pitchFamily="34" charset="0"/>
              </a:rPr>
              <a:t>Participants also emphasized the need to provide information in accessible language that is easy to understand.” (Mattison, 2017)</a:t>
            </a:r>
          </a:p>
        </p:txBody>
      </p:sp>
      <p:cxnSp>
        <p:nvCxnSpPr>
          <p:cNvPr id="19" name="Straight Arrow Connector 18" descr="There is a red arrow pointing from the “Inaccessible format” theme in the table, to a text box outlined in red with the quote">
            <a:extLst>
              <a:ext uri="{FF2B5EF4-FFF2-40B4-BE49-F238E27FC236}">
                <a16:creationId xmlns:a16="http://schemas.microsoft.com/office/drawing/2014/main" id="{F8AFB8FB-96DC-3CE6-8C64-9AA3A8A0CC15}"/>
              </a:ext>
            </a:extLst>
          </p:cNvPr>
          <p:cNvCxnSpPr>
            <a:cxnSpLocks/>
          </p:cNvCxnSpPr>
          <p:nvPr/>
        </p:nvCxnSpPr>
        <p:spPr>
          <a:xfrm>
            <a:off x="1914962" y="2828848"/>
            <a:ext cx="0" cy="439138"/>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F204550B-A984-8DBF-D169-B8D0EA56445D}"/>
              </a:ext>
            </a:extLst>
          </p:cNvPr>
          <p:cNvSpPr txBox="1"/>
          <p:nvPr/>
        </p:nvSpPr>
        <p:spPr>
          <a:xfrm>
            <a:off x="371482" y="3403952"/>
            <a:ext cx="3341408" cy="2031325"/>
          </a:xfrm>
          <a:prstGeom prst="rect">
            <a:avLst/>
          </a:prstGeom>
          <a:noFill/>
          <a:ln w="38100">
            <a:solidFill>
              <a:schemeClr val="tx2"/>
            </a:solidFill>
          </a:ln>
        </p:spPr>
        <p:txBody>
          <a:bodyPr wrap="square">
            <a:spAutoFit/>
          </a:bodyPr>
          <a:lstStyle/>
          <a:p>
            <a:r>
              <a:rPr lang="en-US" dirty="0">
                <a:latin typeface="OpN"/>
                <a:ea typeface="Open Sans" panose="020B0606030504020204" pitchFamily="34" charset="0"/>
                <a:cs typeface="Open Sans" panose="020B0606030504020204" pitchFamily="34" charset="0"/>
              </a:rPr>
              <a:t>"Some identified the </a:t>
            </a:r>
            <a:r>
              <a:rPr lang="en-US" b="1" dirty="0">
                <a:latin typeface="OpN"/>
                <a:ea typeface="Open Sans" panose="020B0606030504020204" pitchFamily="34" charset="0"/>
                <a:cs typeface="Open Sans" panose="020B0606030504020204" pitchFamily="34" charset="0"/>
              </a:rPr>
              <a:t>need for documents in alternate formats</a:t>
            </a:r>
            <a:r>
              <a:rPr lang="en-US" dirty="0">
                <a:latin typeface="OpN"/>
                <a:ea typeface="Open Sans" panose="020B0606030504020204" pitchFamily="34" charset="0"/>
                <a:cs typeface="Open Sans" panose="020B0606030504020204" pitchFamily="34" charset="0"/>
              </a:rPr>
              <a:t>, such as large fonts, paper documents without staples, and emailed documents that are compatible with screen reader“ (Collier, 2012)</a:t>
            </a:r>
          </a:p>
        </p:txBody>
      </p:sp>
    </p:spTree>
    <p:extLst>
      <p:ext uri="{BB962C8B-B14F-4D97-AF65-F5344CB8AC3E}">
        <p14:creationId xmlns:p14="http://schemas.microsoft.com/office/powerpoint/2010/main" val="24315507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2D376-62E4-43D8-C203-C1D7F63A7C77}"/>
              </a:ext>
            </a:extLst>
          </p:cNvPr>
          <p:cNvSpPr>
            <a:spLocks noGrp="1"/>
          </p:cNvSpPr>
          <p:nvPr>
            <p:ph type="title"/>
          </p:nvPr>
        </p:nvSpPr>
        <p:spPr>
          <a:xfrm>
            <a:off x="330372" y="464293"/>
            <a:ext cx="10897200" cy="627189"/>
          </a:xfrm>
        </p:spPr>
        <p:txBody>
          <a:bodyPr/>
          <a:lstStyle/>
          <a:p>
            <a:r>
              <a:rPr lang="en-US" dirty="0"/>
              <a:t>Information Barriers </a:t>
            </a:r>
            <a:r>
              <a:rPr lang="en-US" sz="2400" dirty="0"/>
              <a:t>- Part 3</a:t>
            </a:r>
            <a:endParaRPr lang="en-CA" dirty="0"/>
          </a:p>
        </p:txBody>
      </p:sp>
      <p:graphicFrame>
        <p:nvGraphicFramePr>
          <p:cNvPr id="4" name="Content Placeholder 3" descr="Table with two columns, the first the number of full texts which have that code, and the second column listing the different codes. This table includes the information theme ‘Not reliable” with 3 full texts. It includes the subthemes: Inaccurate and outdated, both with two full texts; updating information with one full texts then “wanting a neutral source” with one full text. The last theme on this table was that the information is not relevant, with 1 full text. The table is on the top right corner of the slide.">
            <a:extLst>
              <a:ext uri="{FF2B5EF4-FFF2-40B4-BE49-F238E27FC236}">
                <a16:creationId xmlns:a16="http://schemas.microsoft.com/office/drawing/2014/main" id="{9AEBF94B-DF99-BF2F-8748-CD2CFA3705BA}"/>
              </a:ext>
            </a:extLst>
          </p:cNvPr>
          <p:cNvGraphicFramePr>
            <a:graphicFrameLocks noGrp="1"/>
          </p:cNvGraphicFramePr>
          <p:nvPr>
            <p:ph sz="half" idx="1"/>
            <p:extLst>
              <p:ext uri="{D42A27DB-BD31-4B8C-83A1-F6EECF244321}">
                <p14:modId xmlns:p14="http://schemas.microsoft.com/office/powerpoint/2010/main" val="870210792"/>
              </p:ext>
            </p:extLst>
          </p:nvPr>
        </p:nvGraphicFramePr>
        <p:xfrm>
          <a:off x="6894231" y="636870"/>
          <a:ext cx="4754873" cy="2331679"/>
        </p:xfrm>
        <a:graphic>
          <a:graphicData uri="http://schemas.openxmlformats.org/drawingml/2006/table">
            <a:tbl>
              <a:tblPr firstRow="1">
                <a:tableStyleId>{5C22544A-7EE6-4342-B048-85BDC9FD1C3A}</a:tableStyleId>
              </a:tblPr>
              <a:tblGrid>
                <a:gridCol w="589279">
                  <a:extLst>
                    <a:ext uri="{9D8B030D-6E8A-4147-A177-3AD203B41FA5}">
                      <a16:colId xmlns:a16="http://schemas.microsoft.com/office/drawing/2014/main" val="1331040346"/>
                    </a:ext>
                  </a:extLst>
                </a:gridCol>
                <a:gridCol w="4165594">
                  <a:extLst>
                    <a:ext uri="{9D8B030D-6E8A-4147-A177-3AD203B41FA5}">
                      <a16:colId xmlns:a16="http://schemas.microsoft.com/office/drawing/2014/main" val="1708746572"/>
                    </a:ext>
                  </a:extLst>
                </a:gridCol>
              </a:tblGrid>
              <a:tr h="333097">
                <a:tc>
                  <a:txBody>
                    <a:bodyPr/>
                    <a:lstStyle/>
                    <a:p>
                      <a:pPr algn="ctr" fontAlgn="ctr"/>
                      <a:r>
                        <a:rPr lang="en-AU" sz="2000" b="1" i="0" u="none" strike="noStrike" dirty="0">
                          <a:solidFill>
                            <a:schemeClr val="bg2"/>
                          </a:solidFill>
                          <a:effectLst/>
                          <a:latin typeface="Calibri" panose="020F0502020204030204" pitchFamily="34" charset="0"/>
                        </a:rPr>
                        <a:t>#FT</a:t>
                      </a:r>
                    </a:p>
                  </a:txBody>
                  <a:tcPr marL="0" marR="0" marT="0" marB="0" anchor="ctr">
                    <a:solidFill>
                      <a:schemeClr val="accent1"/>
                    </a:solidFill>
                  </a:tcPr>
                </a:tc>
                <a:tc>
                  <a:txBody>
                    <a:bodyPr/>
                    <a:lstStyle/>
                    <a:p>
                      <a:pPr algn="l" fontAlgn="ctr"/>
                      <a:r>
                        <a:rPr lang="en-AU" sz="2000" b="1" i="0" u="none" strike="noStrike" dirty="0">
                          <a:solidFill>
                            <a:schemeClr val="bg2"/>
                          </a:solidFill>
                          <a:effectLst/>
                          <a:latin typeface="Calibri" panose="020F0502020204030204" pitchFamily="34" charset="0"/>
                        </a:rPr>
                        <a:t>Codes</a:t>
                      </a:r>
                    </a:p>
                  </a:txBody>
                  <a:tcPr marL="0" marR="0" marT="0" marB="0" anchor="ctr">
                    <a:solidFill>
                      <a:schemeClr val="accent1"/>
                    </a:solidFill>
                  </a:tcPr>
                </a:tc>
                <a:extLst>
                  <a:ext uri="{0D108BD9-81ED-4DB2-BD59-A6C34878D82A}">
                    <a16:rowId xmlns:a16="http://schemas.microsoft.com/office/drawing/2014/main" val="1921840697"/>
                  </a:ext>
                </a:extLst>
              </a:tr>
              <a:tr h="333097">
                <a:tc>
                  <a:txBody>
                    <a:bodyPr/>
                    <a:lstStyle/>
                    <a:p>
                      <a:pPr algn="ctr" fontAlgn="ctr"/>
                      <a:r>
                        <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3</a:t>
                      </a:r>
                    </a:p>
                  </a:txBody>
                  <a:tcPr marL="0" marR="0" marT="0" marB="0" anchor="ctr"/>
                </a:tc>
                <a:tc>
                  <a:txBody>
                    <a:bodyPr/>
                    <a:lstStyle/>
                    <a:p>
                      <a:pPr algn="l"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Not Reliable</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149639" marR="0" marT="0" marB="0" anchor="ctr"/>
                </a:tc>
                <a:extLst>
                  <a:ext uri="{0D108BD9-81ED-4DB2-BD59-A6C34878D82A}">
                    <a16:rowId xmlns:a16="http://schemas.microsoft.com/office/drawing/2014/main" val="2715311969"/>
                  </a:ext>
                </a:extLst>
              </a:tr>
              <a:tr h="333097">
                <a:tc>
                  <a:txBody>
                    <a:bodyPr/>
                    <a:lstStyle/>
                    <a:p>
                      <a:pPr algn="ctr" fontAlgn="ctr"/>
                      <a:r>
                        <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a:t>
                      </a: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Inaccurate</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99277" marR="0" marT="0" marB="0" anchor="ctr"/>
                </a:tc>
                <a:extLst>
                  <a:ext uri="{0D108BD9-81ED-4DB2-BD59-A6C34878D82A}">
                    <a16:rowId xmlns:a16="http://schemas.microsoft.com/office/drawing/2014/main" val="500268766"/>
                  </a:ext>
                </a:extLst>
              </a:tr>
              <a:tr h="333097">
                <a:tc>
                  <a:txBody>
                    <a:bodyPr/>
                    <a:lstStyle/>
                    <a:p>
                      <a:pPr algn="ctr" fontAlgn="ctr"/>
                      <a:r>
                        <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a:t>
                      </a: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Outdated</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99277" marR="0" marT="0" marB="0" anchor="ctr"/>
                </a:tc>
                <a:extLst>
                  <a:ext uri="{0D108BD9-81ED-4DB2-BD59-A6C34878D82A}">
                    <a16:rowId xmlns:a16="http://schemas.microsoft.com/office/drawing/2014/main" val="2384034347"/>
                  </a:ext>
                </a:extLst>
              </a:tr>
              <a:tr h="333097">
                <a:tc>
                  <a:txBody>
                    <a:bodyPr/>
                    <a:lstStyle/>
                    <a:p>
                      <a:pPr algn="ctr" fontAlgn="ctr"/>
                      <a:r>
                        <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a:t>
                      </a: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Updating</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99277" marR="0" marT="0" marB="0" anchor="ctr"/>
                </a:tc>
                <a:extLst>
                  <a:ext uri="{0D108BD9-81ED-4DB2-BD59-A6C34878D82A}">
                    <a16:rowId xmlns:a16="http://schemas.microsoft.com/office/drawing/2014/main" val="1419492621"/>
                  </a:ext>
                </a:extLst>
              </a:tr>
              <a:tr h="333097">
                <a:tc>
                  <a:txBody>
                    <a:bodyPr/>
                    <a:lstStyle/>
                    <a:p>
                      <a:pPr algn="ctr" fontAlgn="ctr"/>
                      <a:r>
                        <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a:t>
                      </a: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Want a neutral source</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99277" marR="0" marT="0" marB="0" anchor="ctr"/>
                </a:tc>
                <a:extLst>
                  <a:ext uri="{0D108BD9-81ED-4DB2-BD59-A6C34878D82A}">
                    <a16:rowId xmlns:a16="http://schemas.microsoft.com/office/drawing/2014/main" val="1186229503"/>
                  </a:ext>
                </a:extLst>
              </a:tr>
              <a:tr h="333097">
                <a:tc>
                  <a:txBody>
                    <a:bodyPr/>
                    <a:lstStyle/>
                    <a:p>
                      <a:pPr algn="ctr"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1</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Not Relevant</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149639" marR="0" marT="0" marB="0" anchor="ctr"/>
                </a:tc>
                <a:extLst>
                  <a:ext uri="{0D108BD9-81ED-4DB2-BD59-A6C34878D82A}">
                    <a16:rowId xmlns:a16="http://schemas.microsoft.com/office/drawing/2014/main" val="474174567"/>
                  </a:ext>
                </a:extLst>
              </a:tr>
            </a:tbl>
          </a:graphicData>
        </a:graphic>
      </p:graphicFrame>
      <p:cxnSp>
        <p:nvCxnSpPr>
          <p:cNvPr id="19" name="Straight Arrow Connector 18" descr="There is a yellow arrow pointing from the “Not reliable” code in the table, to a text box outlined in yellow with the quote">
            <a:extLst>
              <a:ext uri="{FF2B5EF4-FFF2-40B4-BE49-F238E27FC236}">
                <a16:creationId xmlns:a16="http://schemas.microsoft.com/office/drawing/2014/main" id="{F8AFB8FB-96DC-3CE6-8C64-9AA3A8A0CC15}"/>
              </a:ext>
            </a:extLst>
          </p:cNvPr>
          <p:cNvCxnSpPr>
            <a:cxnSpLocks/>
          </p:cNvCxnSpPr>
          <p:nvPr/>
        </p:nvCxnSpPr>
        <p:spPr>
          <a:xfrm flipH="1">
            <a:off x="6018262" y="1139498"/>
            <a:ext cx="1041144" cy="237023"/>
          </a:xfrm>
          <a:prstGeom prst="straightConnector1">
            <a:avLst/>
          </a:prstGeom>
          <a:ln>
            <a:solidFill>
              <a:srgbClr val="FABD0F"/>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12EA0BD0-FE50-10B3-0067-9FB1DACB0869}"/>
              </a:ext>
            </a:extLst>
          </p:cNvPr>
          <p:cNvSpPr txBox="1"/>
          <p:nvPr/>
        </p:nvSpPr>
        <p:spPr>
          <a:xfrm>
            <a:off x="330372" y="1297715"/>
            <a:ext cx="5600846" cy="646331"/>
          </a:xfrm>
          <a:prstGeom prst="rect">
            <a:avLst/>
          </a:prstGeom>
          <a:noFill/>
          <a:ln w="38100">
            <a:solidFill>
              <a:srgbClr val="FABD0F"/>
            </a:solidFill>
          </a:ln>
        </p:spPr>
        <p:txBody>
          <a:bodyPr wrap="square">
            <a:spAutoFit/>
          </a:bodyPr>
          <a:lstStyle/>
          <a:p>
            <a:r>
              <a:rPr lang="en-US" dirty="0">
                <a:latin typeface="OpN"/>
              </a:rPr>
              <a:t>“Participants expressed preferences for access to reliable information” (Mattison, 2017)</a:t>
            </a:r>
          </a:p>
        </p:txBody>
      </p:sp>
      <p:cxnSp>
        <p:nvCxnSpPr>
          <p:cNvPr id="24" name="Straight Arrow Connector 23" descr="There is a dark blue arrow pointing from the “outdated” code under the “Not reliable” theme in the table, to a text box outlined in dark blue with the quote">
            <a:extLst>
              <a:ext uri="{FF2B5EF4-FFF2-40B4-BE49-F238E27FC236}">
                <a16:creationId xmlns:a16="http://schemas.microsoft.com/office/drawing/2014/main" id="{BA1373FD-AC1B-BC19-BA0E-8C771B66E768}"/>
              </a:ext>
            </a:extLst>
          </p:cNvPr>
          <p:cNvCxnSpPr>
            <a:cxnSpLocks/>
          </p:cNvCxnSpPr>
          <p:nvPr/>
        </p:nvCxnSpPr>
        <p:spPr>
          <a:xfrm flipH="1">
            <a:off x="6033561" y="1838525"/>
            <a:ext cx="1025845" cy="53906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6C42D1A7-4F36-0AD4-6D14-48592A6CF876}"/>
              </a:ext>
            </a:extLst>
          </p:cNvPr>
          <p:cNvSpPr txBox="1"/>
          <p:nvPr/>
        </p:nvSpPr>
        <p:spPr>
          <a:xfrm>
            <a:off x="343215" y="2299700"/>
            <a:ext cx="5600846" cy="1754326"/>
          </a:xfrm>
          <a:prstGeom prst="rect">
            <a:avLst/>
          </a:prstGeom>
          <a:noFill/>
          <a:ln w="38100">
            <a:solidFill>
              <a:schemeClr val="tx1"/>
            </a:solidFill>
          </a:ln>
        </p:spPr>
        <p:txBody>
          <a:bodyPr wrap="square">
            <a:spAutoFit/>
          </a:bodyPr>
          <a:lstStyle/>
          <a:p>
            <a:r>
              <a:rPr lang="en-US" dirty="0">
                <a:latin typeface="OpN"/>
              </a:rPr>
              <a:t>“The ADP (assistive devices policy) manual is over 10 years old so there are great gaps. The ADP </a:t>
            </a:r>
            <a:r>
              <a:rPr lang="en-US" b="1" dirty="0">
                <a:latin typeface="OpN"/>
              </a:rPr>
              <a:t>policies that are written down are old and some of the policies are not formally written</a:t>
            </a:r>
            <a:r>
              <a:rPr lang="en-US" dirty="0">
                <a:latin typeface="OpN"/>
              </a:rPr>
              <a:t>. So most people don’t actually know what the policies of ADP actually are’ (#6, speech language pathologist)” (Lindsay, 2010)</a:t>
            </a:r>
          </a:p>
        </p:txBody>
      </p:sp>
      <p:cxnSp>
        <p:nvCxnSpPr>
          <p:cNvPr id="27" name="Straight Arrow Connector 26" descr="There is a dark blue arrow pointing from the “Updating” code under the “Not reliable” theme in the table, to a text box outlined in dark blue with the quote">
            <a:extLst>
              <a:ext uri="{FF2B5EF4-FFF2-40B4-BE49-F238E27FC236}">
                <a16:creationId xmlns:a16="http://schemas.microsoft.com/office/drawing/2014/main" id="{EEDA7244-9576-A2CB-33E9-F54C416E9A09}"/>
              </a:ext>
            </a:extLst>
          </p:cNvPr>
          <p:cNvCxnSpPr>
            <a:cxnSpLocks/>
          </p:cNvCxnSpPr>
          <p:nvPr/>
        </p:nvCxnSpPr>
        <p:spPr>
          <a:xfrm flipH="1">
            <a:off x="6260784" y="2156680"/>
            <a:ext cx="830199" cy="209404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0C7E2F2-0FA2-8C68-4793-7861C15248AE}"/>
              </a:ext>
            </a:extLst>
          </p:cNvPr>
          <p:cNvSpPr txBox="1"/>
          <p:nvPr/>
        </p:nvSpPr>
        <p:spPr>
          <a:xfrm>
            <a:off x="468968" y="4392233"/>
            <a:ext cx="5791816" cy="1477328"/>
          </a:xfrm>
          <a:prstGeom prst="rect">
            <a:avLst/>
          </a:prstGeom>
          <a:noFill/>
          <a:ln w="38100">
            <a:solidFill>
              <a:schemeClr val="accent1"/>
            </a:solidFill>
          </a:ln>
        </p:spPr>
        <p:txBody>
          <a:bodyPr wrap="square">
            <a:spAutoFit/>
          </a:bodyPr>
          <a:lstStyle/>
          <a:p>
            <a:r>
              <a:rPr lang="en-US" dirty="0">
                <a:latin typeface="OpN"/>
              </a:rPr>
              <a:t>“During the data collection and verification phases it was noted that </a:t>
            </a:r>
            <a:r>
              <a:rPr lang="en-US" b="1" dirty="0">
                <a:latin typeface="OpN"/>
              </a:rPr>
              <a:t>programs were updated and some even became inactive</a:t>
            </a:r>
            <a:r>
              <a:rPr lang="en-US" dirty="0">
                <a:latin typeface="OpN"/>
              </a:rPr>
              <a:t>, as such, carrying out the same procedures later in time likely will yield different findings.” Pg 16” </a:t>
            </a:r>
          </a:p>
          <a:p>
            <a:r>
              <a:rPr lang="en-US" dirty="0">
                <a:latin typeface="OpN"/>
              </a:rPr>
              <a:t>(Schreiber, 2017)</a:t>
            </a:r>
          </a:p>
        </p:txBody>
      </p:sp>
      <p:cxnSp>
        <p:nvCxnSpPr>
          <p:cNvPr id="45" name="Straight Arrow Connector 44" descr="There is a red arrow pointing from the “Not relevant” theme in the table, to a text box outlined in red with the quote">
            <a:extLst>
              <a:ext uri="{FF2B5EF4-FFF2-40B4-BE49-F238E27FC236}">
                <a16:creationId xmlns:a16="http://schemas.microsoft.com/office/drawing/2014/main" id="{A711BE49-E90F-D582-934B-C8200A986607}"/>
              </a:ext>
            </a:extLst>
          </p:cNvPr>
          <p:cNvCxnSpPr>
            <a:cxnSpLocks/>
          </p:cNvCxnSpPr>
          <p:nvPr/>
        </p:nvCxnSpPr>
        <p:spPr>
          <a:xfrm>
            <a:off x="8701722" y="2924727"/>
            <a:ext cx="0" cy="50427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872C97E4-3031-1F50-CEC7-CECD8DE08D57}"/>
              </a:ext>
            </a:extLst>
          </p:cNvPr>
          <p:cNvSpPr txBox="1"/>
          <p:nvPr/>
        </p:nvSpPr>
        <p:spPr>
          <a:xfrm>
            <a:off x="6936084" y="3544895"/>
            <a:ext cx="4906173" cy="1754326"/>
          </a:xfrm>
          <a:prstGeom prst="rect">
            <a:avLst/>
          </a:prstGeom>
          <a:noFill/>
          <a:ln w="38100">
            <a:solidFill>
              <a:schemeClr val="tx2"/>
            </a:solidFill>
          </a:ln>
        </p:spPr>
        <p:txBody>
          <a:bodyPr wrap="square">
            <a:spAutoFit/>
          </a:bodyPr>
          <a:lstStyle/>
          <a:p>
            <a:r>
              <a:rPr lang="en-US" dirty="0">
                <a:latin typeface="OpN"/>
              </a:rPr>
              <a:t>“over 30% of respondents identifying </a:t>
            </a:r>
            <a:r>
              <a:rPr lang="en-US" b="1" dirty="0">
                <a:latin typeface="OpN"/>
              </a:rPr>
              <a:t>a lack of relevant information in their workplace</a:t>
            </a:r>
            <a:r>
              <a:rPr lang="en-US" dirty="0">
                <a:latin typeface="OpN"/>
              </a:rPr>
              <a:t>, as well as sufficient and necessary technical, financial, and administrative support to assume their responsibilities associated with ICT”</a:t>
            </a:r>
          </a:p>
          <a:p>
            <a:r>
              <a:rPr lang="en-US" dirty="0">
                <a:latin typeface="OpN"/>
              </a:rPr>
              <a:t>(</a:t>
            </a:r>
            <a:r>
              <a:rPr lang="en-US" dirty="0" err="1">
                <a:latin typeface="OpN"/>
              </a:rPr>
              <a:t>Aboujaoude</a:t>
            </a:r>
            <a:r>
              <a:rPr lang="en-US" dirty="0">
                <a:latin typeface="OpN"/>
              </a:rPr>
              <a:t>, 2021)</a:t>
            </a:r>
          </a:p>
        </p:txBody>
      </p:sp>
    </p:spTree>
    <p:extLst>
      <p:ext uri="{BB962C8B-B14F-4D97-AF65-F5344CB8AC3E}">
        <p14:creationId xmlns:p14="http://schemas.microsoft.com/office/powerpoint/2010/main" val="31961225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A0D98-7210-E240-9110-6DD876E783FC}"/>
              </a:ext>
            </a:extLst>
          </p:cNvPr>
          <p:cNvSpPr>
            <a:spLocks noGrp="1"/>
          </p:cNvSpPr>
          <p:nvPr>
            <p:ph type="ctrTitle"/>
          </p:nvPr>
        </p:nvSpPr>
        <p:spPr/>
        <p:txBody>
          <a:bodyPr/>
          <a:lstStyle/>
          <a:p>
            <a:r>
              <a:rPr lang="en-US" dirty="0">
                <a:latin typeface="Open Sans Semibold"/>
                <a:ea typeface="Open Sans Semibold"/>
                <a:cs typeface="Open Sans Semibold"/>
              </a:rPr>
              <a:t>Eligibility </a:t>
            </a:r>
            <a:endParaRPr lang="en-US" dirty="0"/>
          </a:p>
        </p:txBody>
      </p:sp>
    </p:spTree>
    <p:extLst>
      <p:ext uri="{BB962C8B-B14F-4D97-AF65-F5344CB8AC3E}">
        <p14:creationId xmlns:p14="http://schemas.microsoft.com/office/powerpoint/2010/main" val="34532090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71DB6-5CF5-7E30-DE00-CD28BFE84EAD}"/>
              </a:ext>
            </a:extLst>
          </p:cNvPr>
          <p:cNvSpPr>
            <a:spLocks noGrp="1"/>
          </p:cNvSpPr>
          <p:nvPr>
            <p:ph type="title"/>
          </p:nvPr>
        </p:nvSpPr>
        <p:spPr/>
        <p:txBody>
          <a:bodyPr/>
          <a:lstStyle/>
          <a:p>
            <a:r>
              <a:rPr lang="en-US" sz="2800" dirty="0"/>
              <a:t>Eligibility Barriers – 14/21</a:t>
            </a:r>
            <a:endParaRPr lang="en-CA" dirty="0"/>
          </a:p>
        </p:txBody>
      </p:sp>
      <p:graphicFrame>
        <p:nvGraphicFramePr>
          <p:cNvPr id="10" name="Table 9" descr="Table with two columns, the first the number of full texts which have that code, and the second column listing the different codes. This table includes the theme “Device Eligibility” with 6 full texts, and the subthemes “inconsistent” and “Restrictive” with 3 and six full texts respectively. The last theme presented in this table is one labeled “Importance of Strict Eligibility” with one full text. This table is in the top left corner of the slide under the header.">
            <a:extLst>
              <a:ext uri="{FF2B5EF4-FFF2-40B4-BE49-F238E27FC236}">
                <a16:creationId xmlns:a16="http://schemas.microsoft.com/office/drawing/2014/main" id="{B7B12D78-E371-592E-54AC-B1ABA2970695}"/>
              </a:ext>
            </a:extLst>
          </p:cNvPr>
          <p:cNvGraphicFramePr>
            <a:graphicFrameLocks noGrp="1"/>
          </p:cNvGraphicFramePr>
          <p:nvPr>
            <p:extLst>
              <p:ext uri="{D42A27DB-BD31-4B8C-83A1-F6EECF244321}">
                <p14:modId xmlns:p14="http://schemas.microsoft.com/office/powerpoint/2010/main" val="1624006313"/>
              </p:ext>
            </p:extLst>
          </p:nvPr>
        </p:nvGraphicFramePr>
        <p:xfrm>
          <a:off x="259705" y="1506210"/>
          <a:ext cx="4943475" cy="1734620"/>
        </p:xfrm>
        <a:graphic>
          <a:graphicData uri="http://schemas.openxmlformats.org/drawingml/2006/table">
            <a:tbl>
              <a:tblPr firstRow="1">
                <a:tableStyleId>{5C22544A-7EE6-4342-B048-85BDC9FD1C3A}</a:tableStyleId>
              </a:tblPr>
              <a:tblGrid>
                <a:gridCol w="773150">
                  <a:extLst>
                    <a:ext uri="{9D8B030D-6E8A-4147-A177-3AD203B41FA5}">
                      <a16:colId xmlns:a16="http://schemas.microsoft.com/office/drawing/2014/main" val="1735948315"/>
                    </a:ext>
                  </a:extLst>
                </a:gridCol>
                <a:gridCol w="4170325">
                  <a:extLst>
                    <a:ext uri="{9D8B030D-6E8A-4147-A177-3AD203B41FA5}">
                      <a16:colId xmlns:a16="http://schemas.microsoft.com/office/drawing/2014/main" val="909337493"/>
                    </a:ext>
                  </a:extLst>
                </a:gridCol>
              </a:tblGrid>
              <a:tr h="346924">
                <a:tc>
                  <a:txBody>
                    <a:bodyPr/>
                    <a:lstStyle/>
                    <a:p>
                      <a:pPr algn="ctr" fontAlgn="ctr"/>
                      <a:r>
                        <a:rPr lang="en-AU" sz="2200" b="1" i="0" u="none" strike="noStrike" dirty="0">
                          <a:solidFill>
                            <a:schemeClr val="bg2"/>
                          </a:solidFill>
                          <a:effectLst/>
                          <a:latin typeface="Calibri" panose="020F0502020204030204" pitchFamily="34" charset="0"/>
                        </a:rPr>
                        <a:t>#FT</a:t>
                      </a:r>
                    </a:p>
                  </a:txBody>
                  <a:tcPr marL="0" marR="0" marT="0" marB="0" anchor="ctr">
                    <a:solidFill>
                      <a:schemeClr val="accent1"/>
                    </a:solidFill>
                  </a:tcPr>
                </a:tc>
                <a:tc>
                  <a:txBody>
                    <a:bodyPr/>
                    <a:lstStyle/>
                    <a:p>
                      <a:pPr algn="l" fontAlgn="ctr"/>
                      <a:r>
                        <a:rPr lang="en-AU" sz="2200" b="1" i="0" u="none" strike="noStrike" dirty="0">
                          <a:solidFill>
                            <a:schemeClr val="bg2"/>
                          </a:solidFill>
                          <a:effectLst/>
                          <a:latin typeface="Calibri" panose="020F0502020204030204" pitchFamily="34" charset="0"/>
                        </a:rPr>
                        <a:t>Codes</a:t>
                      </a:r>
                    </a:p>
                  </a:txBody>
                  <a:tcPr marL="273553" marR="0" marT="0" marB="0" anchor="ctr">
                    <a:solidFill>
                      <a:schemeClr val="accent1"/>
                    </a:solidFill>
                  </a:tcPr>
                </a:tc>
                <a:extLst>
                  <a:ext uri="{0D108BD9-81ED-4DB2-BD59-A6C34878D82A}">
                    <a16:rowId xmlns:a16="http://schemas.microsoft.com/office/drawing/2014/main" val="209538727"/>
                  </a:ext>
                </a:extLst>
              </a:tr>
              <a:tr h="346924">
                <a:tc>
                  <a:txBody>
                    <a:bodyPr/>
                    <a:lstStyle/>
                    <a:p>
                      <a:pPr algn="ctr"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6</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Device Eligibility</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40855" marR="0" marT="0" marB="0" anchor="ctr"/>
                </a:tc>
                <a:extLst>
                  <a:ext uri="{0D108BD9-81ED-4DB2-BD59-A6C34878D82A}">
                    <a16:rowId xmlns:a16="http://schemas.microsoft.com/office/drawing/2014/main" val="1268351065"/>
                  </a:ext>
                </a:extLst>
              </a:tr>
              <a:tr h="346924">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3</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Inconsistent</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481711" marR="0" marT="0" marB="0" anchor="ctr"/>
                </a:tc>
                <a:extLst>
                  <a:ext uri="{0D108BD9-81ED-4DB2-BD59-A6C34878D82A}">
                    <a16:rowId xmlns:a16="http://schemas.microsoft.com/office/drawing/2014/main" val="2774408942"/>
                  </a:ext>
                </a:extLst>
              </a:tr>
              <a:tr h="346924">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6</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Restrictive</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481711" marR="0" marT="0" marB="0" anchor="ctr"/>
                </a:tc>
                <a:extLst>
                  <a:ext uri="{0D108BD9-81ED-4DB2-BD59-A6C34878D82A}">
                    <a16:rowId xmlns:a16="http://schemas.microsoft.com/office/drawing/2014/main" val="1290366099"/>
                  </a:ext>
                </a:extLst>
              </a:tr>
              <a:tr h="346924">
                <a:tc>
                  <a:txBody>
                    <a:bodyPr/>
                    <a:lstStyle/>
                    <a:p>
                      <a:pPr algn="ctr"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1</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Importance of Strict Eligibility</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40855" marR="0" marT="0" marB="0" anchor="ctr"/>
                </a:tc>
                <a:extLst>
                  <a:ext uri="{0D108BD9-81ED-4DB2-BD59-A6C34878D82A}">
                    <a16:rowId xmlns:a16="http://schemas.microsoft.com/office/drawing/2014/main" val="1723992694"/>
                  </a:ext>
                </a:extLst>
              </a:tr>
            </a:tbl>
          </a:graphicData>
        </a:graphic>
      </p:graphicFrame>
      <p:cxnSp>
        <p:nvCxnSpPr>
          <p:cNvPr id="23" name="Straight Arrow Connector 22" descr="There is a dark blue arrow pointing from the “Device Eligibility” theme in the table, to a text box outlined in dark blue with the quote">
            <a:extLst>
              <a:ext uri="{FF2B5EF4-FFF2-40B4-BE49-F238E27FC236}">
                <a16:creationId xmlns:a16="http://schemas.microsoft.com/office/drawing/2014/main" id="{D034A2CB-F044-0909-6628-33A65AEEDCC4}"/>
              </a:ext>
            </a:extLst>
          </p:cNvPr>
          <p:cNvCxnSpPr>
            <a:cxnSpLocks/>
          </p:cNvCxnSpPr>
          <p:nvPr/>
        </p:nvCxnSpPr>
        <p:spPr>
          <a:xfrm>
            <a:off x="3569155" y="1998347"/>
            <a:ext cx="20673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3AB1609B-7198-2E36-ECD9-D2D4EC6B6E29}"/>
              </a:ext>
            </a:extLst>
          </p:cNvPr>
          <p:cNvSpPr txBox="1"/>
          <p:nvPr/>
        </p:nvSpPr>
        <p:spPr>
          <a:xfrm>
            <a:off x="5829882" y="504318"/>
            <a:ext cx="6102407" cy="2585323"/>
          </a:xfrm>
          <a:prstGeom prst="rect">
            <a:avLst/>
          </a:prstGeom>
          <a:noFill/>
          <a:ln w="38100">
            <a:solidFill>
              <a:schemeClr val="accent1"/>
            </a:solidFill>
          </a:ln>
        </p:spPr>
        <p:txBody>
          <a:bodyPr wrap="square">
            <a:spAutoFit/>
          </a:bodyPr>
          <a:lstStyle/>
          <a:p>
            <a:r>
              <a:rPr lang="en-US" dirty="0">
                <a:latin typeface="OpN"/>
              </a:rPr>
              <a:t>“Most provincial funding programs produce lists of the assistive devices which are eligible for funding. However, </a:t>
            </a:r>
            <a:r>
              <a:rPr lang="en-US" b="1" dirty="0">
                <a:latin typeface="OpN"/>
              </a:rPr>
              <a:t>there are many devices that, although needed by persons with disabilities, are not included on such lists</a:t>
            </a:r>
            <a:r>
              <a:rPr lang="en-US" dirty="0">
                <a:latin typeface="OpN"/>
              </a:rPr>
              <a:t>. The lists of devices eligible for provincial funding are often out of date, and do not keep up with new technologies. Consumers therefore, may be prohibited from choosing a newer, safer product because it has not yet been added to the list of acceptable products eligible for provincial funding.” (Gordon, 2007)</a:t>
            </a:r>
          </a:p>
        </p:txBody>
      </p:sp>
      <p:cxnSp>
        <p:nvCxnSpPr>
          <p:cNvPr id="34" name="Straight Arrow Connector 33" descr="There is a yellow arrow pointing from the “Inconsistent” code under the “Device Eligibility” theme in the table, to a text box outlined in yellow with the quote">
            <a:extLst>
              <a:ext uri="{FF2B5EF4-FFF2-40B4-BE49-F238E27FC236}">
                <a16:creationId xmlns:a16="http://schemas.microsoft.com/office/drawing/2014/main" id="{81C0D65E-D70D-7C89-A7C2-F77B6373B87A}"/>
              </a:ext>
            </a:extLst>
          </p:cNvPr>
          <p:cNvCxnSpPr>
            <a:cxnSpLocks/>
          </p:cNvCxnSpPr>
          <p:nvPr/>
        </p:nvCxnSpPr>
        <p:spPr>
          <a:xfrm>
            <a:off x="3022147" y="2373520"/>
            <a:ext cx="2397708" cy="765981"/>
          </a:xfrm>
          <a:prstGeom prst="straightConnector1">
            <a:avLst/>
          </a:prstGeom>
          <a:ln>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9207BB7C-3E13-84B2-524C-18019F703A51}"/>
              </a:ext>
            </a:extLst>
          </p:cNvPr>
          <p:cNvSpPr txBox="1"/>
          <p:nvPr/>
        </p:nvSpPr>
        <p:spPr>
          <a:xfrm>
            <a:off x="5862250" y="3290597"/>
            <a:ext cx="6070039" cy="1200329"/>
          </a:xfrm>
          <a:prstGeom prst="rect">
            <a:avLst/>
          </a:prstGeom>
          <a:noFill/>
          <a:ln w="38100">
            <a:solidFill>
              <a:srgbClr val="FABD0F"/>
            </a:solidFill>
          </a:ln>
        </p:spPr>
        <p:txBody>
          <a:bodyPr wrap="square">
            <a:spAutoFit/>
          </a:bodyPr>
          <a:lstStyle/>
          <a:p>
            <a:r>
              <a:rPr lang="en-US" dirty="0">
                <a:latin typeface="OpN"/>
              </a:rPr>
              <a:t>“The eligibility criteria to receive device funding and services for similar technologies addressing similar limitations or disabilities were </a:t>
            </a:r>
            <a:r>
              <a:rPr lang="en-US" b="1" dirty="0">
                <a:latin typeface="OpN"/>
              </a:rPr>
              <a:t>highly variable between jurisdictions and programs</a:t>
            </a:r>
            <a:r>
              <a:rPr lang="en-US" dirty="0">
                <a:latin typeface="OpN"/>
              </a:rPr>
              <a:t>” (Schreiber, 2017)</a:t>
            </a:r>
          </a:p>
        </p:txBody>
      </p:sp>
      <p:cxnSp>
        <p:nvCxnSpPr>
          <p:cNvPr id="28" name="Straight Arrow Connector 27" descr="There is a red arrow pointing from the “Importance of Strict Eligibility” theme in the table, to two text boxes outlined in red with the following two quotes">
            <a:extLst>
              <a:ext uri="{FF2B5EF4-FFF2-40B4-BE49-F238E27FC236}">
                <a16:creationId xmlns:a16="http://schemas.microsoft.com/office/drawing/2014/main" id="{3AFA762D-50AC-A4DB-4263-09FF833B967A}"/>
              </a:ext>
            </a:extLst>
          </p:cNvPr>
          <p:cNvCxnSpPr>
            <a:cxnSpLocks/>
          </p:cNvCxnSpPr>
          <p:nvPr/>
        </p:nvCxnSpPr>
        <p:spPr>
          <a:xfrm>
            <a:off x="1426423" y="3213563"/>
            <a:ext cx="0" cy="18339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BE456A16-7A0E-E29E-21B8-0CA78A3663C8}"/>
              </a:ext>
            </a:extLst>
          </p:cNvPr>
          <p:cNvSpPr txBox="1"/>
          <p:nvPr/>
        </p:nvSpPr>
        <p:spPr>
          <a:xfrm>
            <a:off x="178881" y="3496963"/>
            <a:ext cx="5457648" cy="3139321"/>
          </a:xfrm>
          <a:prstGeom prst="rect">
            <a:avLst/>
          </a:prstGeom>
          <a:noFill/>
          <a:ln w="38100">
            <a:solidFill>
              <a:schemeClr val="tx2"/>
            </a:solidFill>
          </a:ln>
        </p:spPr>
        <p:txBody>
          <a:bodyPr wrap="square">
            <a:spAutoFit/>
          </a:bodyPr>
          <a:lstStyle/>
          <a:p>
            <a:r>
              <a:rPr lang="en-US" dirty="0">
                <a:latin typeface="OpN"/>
              </a:rPr>
              <a:t>“Even when funding was not considered the primary barrier, </a:t>
            </a:r>
            <a:r>
              <a:rPr lang="en-US" dirty="0" err="1">
                <a:latin typeface="OpN"/>
              </a:rPr>
              <a:t>programmes</a:t>
            </a:r>
            <a:r>
              <a:rPr lang="en-US" dirty="0">
                <a:latin typeface="OpN"/>
              </a:rPr>
              <a:t> can have eligibility criteria aimed at reinforcing the </a:t>
            </a:r>
            <a:r>
              <a:rPr lang="en-US" dirty="0" err="1">
                <a:latin typeface="OpN"/>
              </a:rPr>
              <a:t>programme’s</a:t>
            </a:r>
            <a:r>
              <a:rPr lang="en-US" dirty="0">
                <a:latin typeface="OpN"/>
              </a:rPr>
              <a:t> objectives, which according to one participant group may not address users’ identified needs: </a:t>
            </a:r>
            <a:r>
              <a:rPr lang="en-US" b="1" dirty="0">
                <a:latin typeface="OpN"/>
              </a:rPr>
              <a:t>“We have to be very careful that we’re true to our eligibility criteria. I think that’s the number one pressure that we have” </a:t>
            </a:r>
            <a:r>
              <a:rPr lang="en-US" dirty="0">
                <a:latin typeface="OpN"/>
              </a:rPr>
              <a:t>(P25–28)….. One participant summarized that for many, rigid and exclusive eligibility criteria for AT funding is like a “little box and the person’s request has to fit in that box” (P9).” (Wang,2022)</a:t>
            </a:r>
          </a:p>
        </p:txBody>
      </p:sp>
      <p:sp>
        <p:nvSpPr>
          <p:cNvPr id="9" name="TextBox 8">
            <a:extLst>
              <a:ext uri="{FF2B5EF4-FFF2-40B4-BE49-F238E27FC236}">
                <a16:creationId xmlns:a16="http://schemas.microsoft.com/office/drawing/2014/main" id="{AA15792F-396D-1D73-D535-F0D3F2E10137}"/>
              </a:ext>
            </a:extLst>
          </p:cNvPr>
          <p:cNvSpPr txBox="1"/>
          <p:nvPr/>
        </p:nvSpPr>
        <p:spPr>
          <a:xfrm>
            <a:off x="5943269" y="4876354"/>
            <a:ext cx="5669904" cy="1477328"/>
          </a:xfrm>
          <a:prstGeom prst="rect">
            <a:avLst/>
          </a:prstGeom>
          <a:noFill/>
          <a:ln w="38100">
            <a:solidFill>
              <a:schemeClr val="tx2"/>
            </a:solidFill>
          </a:ln>
        </p:spPr>
        <p:txBody>
          <a:bodyPr wrap="square">
            <a:spAutoFit/>
          </a:bodyPr>
          <a:lstStyle/>
          <a:p>
            <a:pPr algn="ctr"/>
            <a:r>
              <a:rPr lang="en-US" dirty="0">
                <a:latin typeface="OpN"/>
              </a:rPr>
              <a:t>“One participant reported that </a:t>
            </a:r>
            <a:r>
              <a:rPr lang="en-US" b="1" dirty="0" err="1">
                <a:latin typeface="OpN"/>
              </a:rPr>
              <a:t>programmes</a:t>
            </a:r>
            <a:r>
              <a:rPr lang="en-US" b="1" dirty="0">
                <a:latin typeface="OpN"/>
              </a:rPr>
              <a:t> in their jurisdiction rely on uncoordinated eligibility guidelines </a:t>
            </a:r>
            <a:r>
              <a:rPr lang="en-US" dirty="0">
                <a:latin typeface="OpN"/>
              </a:rPr>
              <a:t>and charity </a:t>
            </a:r>
            <a:r>
              <a:rPr lang="en-US" dirty="0" err="1">
                <a:latin typeface="OpN"/>
              </a:rPr>
              <a:t>programmes</a:t>
            </a:r>
            <a:r>
              <a:rPr lang="en-US" dirty="0">
                <a:latin typeface="OpN"/>
              </a:rPr>
              <a:t> serve specific populations, resulting in certain groups receiving less coverage compared to others” (Wang, 2022)</a:t>
            </a:r>
          </a:p>
        </p:txBody>
      </p:sp>
    </p:spTree>
    <p:extLst>
      <p:ext uri="{BB962C8B-B14F-4D97-AF65-F5344CB8AC3E}">
        <p14:creationId xmlns:p14="http://schemas.microsoft.com/office/powerpoint/2010/main" val="18396358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71DB6-5CF5-7E30-DE00-CD28BFE84EAD}"/>
              </a:ext>
            </a:extLst>
          </p:cNvPr>
          <p:cNvSpPr>
            <a:spLocks noGrp="1"/>
          </p:cNvSpPr>
          <p:nvPr>
            <p:ph type="title"/>
          </p:nvPr>
        </p:nvSpPr>
        <p:spPr>
          <a:xfrm>
            <a:off x="209807" y="509373"/>
            <a:ext cx="10897200" cy="627189"/>
          </a:xfrm>
        </p:spPr>
        <p:txBody>
          <a:bodyPr/>
          <a:lstStyle/>
          <a:p>
            <a:r>
              <a:rPr lang="en-US" sz="2800" dirty="0"/>
              <a:t>Eligibility Barriers </a:t>
            </a:r>
            <a:r>
              <a:rPr lang="en-US" sz="2400" dirty="0"/>
              <a:t>- Part 2</a:t>
            </a:r>
            <a:endParaRPr lang="en-CA" dirty="0"/>
          </a:p>
        </p:txBody>
      </p:sp>
      <p:graphicFrame>
        <p:nvGraphicFramePr>
          <p:cNvPr id="10" name="Table 9" descr="Table with two columns, the first the number of full texts which have that code, and the second column listing the different codes. The main theme being represented in this table is labelled “Individuals Eligibility” with 12 full texts. It includes 2 subcodes, “Inconsistent” and “restrictive”, having 1 and 9 full texts respectively. The Restrictive subtheme also has subcodes: “Age” with 5 full texts; “disability” with 7 full texts and lastly “employment” with one. This table is in the top left corner of the slide under the header.">
            <a:extLst>
              <a:ext uri="{FF2B5EF4-FFF2-40B4-BE49-F238E27FC236}">
                <a16:creationId xmlns:a16="http://schemas.microsoft.com/office/drawing/2014/main" id="{B7B12D78-E371-592E-54AC-B1ABA2970695}"/>
              </a:ext>
            </a:extLst>
          </p:cNvPr>
          <p:cNvGraphicFramePr>
            <a:graphicFrameLocks noGrp="1"/>
          </p:cNvGraphicFramePr>
          <p:nvPr>
            <p:extLst>
              <p:ext uri="{D42A27DB-BD31-4B8C-83A1-F6EECF244321}">
                <p14:modId xmlns:p14="http://schemas.microsoft.com/office/powerpoint/2010/main" val="799141008"/>
              </p:ext>
            </p:extLst>
          </p:nvPr>
        </p:nvGraphicFramePr>
        <p:xfrm>
          <a:off x="376992" y="1227234"/>
          <a:ext cx="4943475" cy="2499369"/>
        </p:xfrm>
        <a:graphic>
          <a:graphicData uri="http://schemas.openxmlformats.org/drawingml/2006/table">
            <a:tbl>
              <a:tblPr firstRow="1">
                <a:tableStyleId>{5C22544A-7EE6-4342-B048-85BDC9FD1C3A}</a:tableStyleId>
              </a:tblPr>
              <a:tblGrid>
                <a:gridCol w="773150">
                  <a:extLst>
                    <a:ext uri="{9D8B030D-6E8A-4147-A177-3AD203B41FA5}">
                      <a16:colId xmlns:a16="http://schemas.microsoft.com/office/drawing/2014/main" val="1735948315"/>
                    </a:ext>
                  </a:extLst>
                </a:gridCol>
                <a:gridCol w="4170325">
                  <a:extLst>
                    <a:ext uri="{9D8B030D-6E8A-4147-A177-3AD203B41FA5}">
                      <a16:colId xmlns:a16="http://schemas.microsoft.com/office/drawing/2014/main" val="909337493"/>
                    </a:ext>
                  </a:extLst>
                </a:gridCol>
              </a:tblGrid>
              <a:tr h="346924">
                <a:tc>
                  <a:txBody>
                    <a:bodyPr/>
                    <a:lstStyle/>
                    <a:p>
                      <a:pPr algn="ctr" fontAlgn="ctr"/>
                      <a:r>
                        <a:rPr lang="en-AU" sz="2200" b="1" i="0" u="none" strike="noStrike" dirty="0">
                          <a:solidFill>
                            <a:schemeClr val="bg2"/>
                          </a:solidFill>
                          <a:effectLst/>
                          <a:latin typeface="Calibri" panose="020F0502020204030204" pitchFamily="34" charset="0"/>
                        </a:rPr>
                        <a:t>#FT</a:t>
                      </a:r>
                    </a:p>
                  </a:txBody>
                  <a:tcPr marL="0" marR="0" marT="0" marB="0" anchor="ctr">
                    <a:solidFill>
                      <a:schemeClr val="accent1"/>
                    </a:solidFill>
                  </a:tcPr>
                </a:tc>
                <a:tc>
                  <a:txBody>
                    <a:bodyPr/>
                    <a:lstStyle/>
                    <a:p>
                      <a:pPr algn="l" fontAlgn="ctr"/>
                      <a:r>
                        <a:rPr lang="en-AU" sz="2200" b="1" i="0" u="none" strike="noStrike" dirty="0">
                          <a:solidFill>
                            <a:schemeClr val="bg2"/>
                          </a:solidFill>
                          <a:effectLst/>
                          <a:latin typeface="Calibri" panose="020F0502020204030204" pitchFamily="34" charset="0"/>
                        </a:rPr>
                        <a:t>Codes</a:t>
                      </a:r>
                    </a:p>
                  </a:txBody>
                  <a:tcPr marL="273553" marR="0" marT="0" marB="0" anchor="ctr">
                    <a:solidFill>
                      <a:schemeClr val="accent1"/>
                    </a:solidFill>
                  </a:tcPr>
                </a:tc>
                <a:extLst>
                  <a:ext uri="{0D108BD9-81ED-4DB2-BD59-A6C34878D82A}">
                    <a16:rowId xmlns:a16="http://schemas.microsoft.com/office/drawing/2014/main" val="209538727"/>
                  </a:ext>
                </a:extLst>
              </a:tr>
              <a:tr h="346924">
                <a:tc>
                  <a:txBody>
                    <a:bodyPr/>
                    <a:lstStyle/>
                    <a:p>
                      <a:pPr algn="ctr"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12</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Individuals Eligibility</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40855" marR="0" marT="0" marB="0" anchor="ctr"/>
                </a:tc>
                <a:extLst>
                  <a:ext uri="{0D108BD9-81ED-4DB2-BD59-A6C34878D82A}">
                    <a16:rowId xmlns:a16="http://schemas.microsoft.com/office/drawing/2014/main" val="4268140401"/>
                  </a:ext>
                </a:extLst>
              </a:tr>
              <a:tr h="346924">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1</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Inconsistent</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481711" marR="0" marT="0" marB="0" anchor="ctr"/>
                </a:tc>
                <a:extLst>
                  <a:ext uri="{0D108BD9-81ED-4DB2-BD59-A6C34878D82A}">
                    <a16:rowId xmlns:a16="http://schemas.microsoft.com/office/drawing/2014/main" val="1843094737"/>
                  </a:ext>
                </a:extLst>
              </a:tr>
              <a:tr h="346924">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9</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Restrictive</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481711" marR="0" marT="0" marB="0" anchor="ctr"/>
                </a:tc>
                <a:extLst>
                  <a:ext uri="{0D108BD9-81ED-4DB2-BD59-A6C34878D82A}">
                    <a16:rowId xmlns:a16="http://schemas.microsoft.com/office/drawing/2014/main" val="2213805326"/>
                  </a:ext>
                </a:extLst>
              </a:tr>
              <a:tr h="417825">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5</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Age</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722566" marR="0" marT="0" marB="0" anchor="ctr"/>
                </a:tc>
                <a:extLst>
                  <a:ext uri="{0D108BD9-81ED-4DB2-BD59-A6C34878D82A}">
                    <a16:rowId xmlns:a16="http://schemas.microsoft.com/office/drawing/2014/main" val="127781641"/>
                  </a:ext>
                </a:extLst>
              </a:tr>
              <a:tr h="346924">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7</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Disability</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722566" marR="0" marT="0" marB="0" anchor="ctr"/>
                </a:tc>
                <a:extLst>
                  <a:ext uri="{0D108BD9-81ED-4DB2-BD59-A6C34878D82A}">
                    <a16:rowId xmlns:a16="http://schemas.microsoft.com/office/drawing/2014/main" val="1533139448"/>
                  </a:ext>
                </a:extLst>
              </a:tr>
              <a:tr h="346924">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1</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Employment</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722566" marR="0" marT="0" marB="0" anchor="ctr"/>
                </a:tc>
                <a:extLst>
                  <a:ext uri="{0D108BD9-81ED-4DB2-BD59-A6C34878D82A}">
                    <a16:rowId xmlns:a16="http://schemas.microsoft.com/office/drawing/2014/main" val="2663994157"/>
                  </a:ext>
                </a:extLst>
              </a:tr>
            </a:tbl>
          </a:graphicData>
        </a:graphic>
      </p:graphicFrame>
      <p:cxnSp>
        <p:nvCxnSpPr>
          <p:cNvPr id="19" name="Straight Arrow Connector 18" descr="There is a red arrow pointing from the “restrictive” code under the “Individuals Eligibility” theme in the table, to a text box outlined in red with the quote">
            <a:extLst>
              <a:ext uri="{FF2B5EF4-FFF2-40B4-BE49-F238E27FC236}">
                <a16:creationId xmlns:a16="http://schemas.microsoft.com/office/drawing/2014/main" id="{A75283F5-F897-AF8A-897D-2520B39EE10D}"/>
              </a:ext>
            </a:extLst>
          </p:cNvPr>
          <p:cNvCxnSpPr>
            <a:cxnSpLocks/>
          </p:cNvCxnSpPr>
          <p:nvPr/>
        </p:nvCxnSpPr>
        <p:spPr>
          <a:xfrm flipV="1">
            <a:off x="2953265" y="1848756"/>
            <a:ext cx="2769217" cy="628162"/>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A1B9A38-DF79-11A8-C9B6-C11B4C78E909}"/>
              </a:ext>
            </a:extLst>
          </p:cNvPr>
          <p:cNvSpPr txBox="1"/>
          <p:nvPr/>
        </p:nvSpPr>
        <p:spPr>
          <a:xfrm>
            <a:off x="5881839" y="488570"/>
            <a:ext cx="6100354" cy="1477328"/>
          </a:xfrm>
          <a:prstGeom prst="rect">
            <a:avLst/>
          </a:prstGeom>
          <a:noFill/>
          <a:ln w="38100">
            <a:solidFill>
              <a:schemeClr val="tx2"/>
            </a:solidFill>
          </a:ln>
        </p:spPr>
        <p:txBody>
          <a:bodyPr wrap="square">
            <a:spAutoFit/>
          </a:bodyPr>
          <a:lstStyle/>
          <a:p>
            <a:r>
              <a:rPr lang="en-US" dirty="0">
                <a:latin typeface="OpN"/>
              </a:rPr>
              <a:t>“Given </a:t>
            </a:r>
            <a:r>
              <a:rPr lang="en-US" b="1" dirty="0">
                <a:latin typeface="OpN"/>
              </a:rPr>
              <a:t>the restrictions of provincial government programs</a:t>
            </a:r>
            <a:r>
              <a:rPr lang="en-US" dirty="0">
                <a:latin typeface="OpN"/>
              </a:rPr>
              <a:t>, consumers must often look to non-government sources of funding for assistance in paying their portion of the cost of a device, or for assistance for payment of devices that are not covered by government funding programs.” (Gordon, 2007)</a:t>
            </a:r>
          </a:p>
        </p:txBody>
      </p:sp>
      <p:cxnSp>
        <p:nvCxnSpPr>
          <p:cNvPr id="15" name="Straight Arrow Connector 14" descr="A black arrow pointing from the “Age” theme under the “restrictive” code, under “Individuals Eligibility” in the table, to a text box outlined in black with the quote">
            <a:extLst>
              <a:ext uri="{FF2B5EF4-FFF2-40B4-BE49-F238E27FC236}">
                <a16:creationId xmlns:a16="http://schemas.microsoft.com/office/drawing/2014/main" id="{6A5E97E6-A2C2-1D39-D5C9-4EF489D7A90B}"/>
              </a:ext>
            </a:extLst>
          </p:cNvPr>
          <p:cNvCxnSpPr>
            <a:cxnSpLocks/>
          </p:cNvCxnSpPr>
          <p:nvPr/>
        </p:nvCxnSpPr>
        <p:spPr>
          <a:xfrm flipV="1">
            <a:off x="2485140" y="2820820"/>
            <a:ext cx="3043112" cy="5167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24896E2B-DBDA-F102-C0A2-F1BB3FF8DF30}"/>
              </a:ext>
            </a:extLst>
          </p:cNvPr>
          <p:cNvSpPr txBox="1"/>
          <p:nvPr/>
        </p:nvSpPr>
        <p:spPr>
          <a:xfrm>
            <a:off x="5737324" y="2189222"/>
            <a:ext cx="5809176" cy="1200329"/>
          </a:xfrm>
          <a:prstGeom prst="rect">
            <a:avLst/>
          </a:prstGeom>
          <a:noFill/>
          <a:ln w="38100">
            <a:solidFill>
              <a:schemeClr val="accent1"/>
            </a:solidFill>
          </a:ln>
        </p:spPr>
        <p:txBody>
          <a:bodyPr wrap="square">
            <a:spAutoFit/>
          </a:bodyPr>
          <a:lstStyle/>
          <a:p>
            <a:r>
              <a:rPr lang="en-US" dirty="0">
                <a:latin typeface="OpN"/>
              </a:rPr>
              <a:t>Some participants specifically discussed not being able to access publicly funded assistive technologies because they </a:t>
            </a:r>
            <a:r>
              <a:rPr lang="en-US" b="1" dirty="0">
                <a:latin typeface="OpN"/>
              </a:rPr>
              <a:t>did not meet the age criteria</a:t>
            </a:r>
            <a:r>
              <a:rPr lang="en-US" dirty="0">
                <a:latin typeface="OpN"/>
              </a:rPr>
              <a:t>, despite having a need for the technology.” (Mattison, 2017)</a:t>
            </a:r>
          </a:p>
        </p:txBody>
      </p:sp>
      <p:cxnSp>
        <p:nvCxnSpPr>
          <p:cNvPr id="3" name="Straight Arrow Connector 2" descr="There is a dark blue arrow pointing from the “Disability” code under the “restrictive” theme in the table, to two text boxes outlined in dark blue with the following quotes">
            <a:extLst>
              <a:ext uri="{FF2B5EF4-FFF2-40B4-BE49-F238E27FC236}">
                <a16:creationId xmlns:a16="http://schemas.microsoft.com/office/drawing/2014/main" id="{31454438-E74B-BFFE-5AEE-5A36E7602377}"/>
              </a:ext>
            </a:extLst>
          </p:cNvPr>
          <p:cNvCxnSpPr>
            <a:cxnSpLocks/>
          </p:cNvCxnSpPr>
          <p:nvPr/>
        </p:nvCxnSpPr>
        <p:spPr>
          <a:xfrm>
            <a:off x="3064336" y="3265868"/>
            <a:ext cx="2594071" cy="40510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BD011166-A820-6056-E55D-1DEF773D45D8}"/>
              </a:ext>
            </a:extLst>
          </p:cNvPr>
          <p:cNvSpPr txBox="1"/>
          <p:nvPr/>
        </p:nvSpPr>
        <p:spPr>
          <a:xfrm>
            <a:off x="5776648" y="3575133"/>
            <a:ext cx="6231142" cy="1754326"/>
          </a:xfrm>
          <a:prstGeom prst="rect">
            <a:avLst/>
          </a:prstGeom>
          <a:noFill/>
          <a:ln w="38100">
            <a:solidFill>
              <a:schemeClr val="accent1"/>
            </a:solidFill>
          </a:ln>
        </p:spPr>
        <p:txBody>
          <a:bodyPr wrap="square">
            <a:spAutoFit/>
          </a:bodyPr>
          <a:lstStyle/>
          <a:p>
            <a:r>
              <a:rPr lang="en-US" dirty="0">
                <a:latin typeface="OpN"/>
              </a:rPr>
              <a:t>“Participants mention the lack of professional resources as an obstacle 52 times, prevalent in all sectors, but particularly in school settings and intellectual disability rehabilitation centers. Many individuals without motor difficulties associated with </a:t>
            </a:r>
            <a:r>
              <a:rPr lang="en-US" b="1" dirty="0">
                <a:latin typeface="OpN"/>
              </a:rPr>
              <a:t>intellectual disabilities do not receive services because they are not eligible</a:t>
            </a:r>
            <a:r>
              <a:rPr lang="en-US" dirty="0">
                <a:latin typeface="OpN"/>
              </a:rPr>
              <a:t> for rehabilitation centers” (</a:t>
            </a:r>
            <a:r>
              <a:rPr lang="en-US" dirty="0" err="1">
                <a:latin typeface="OpN"/>
              </a:rPr>
              <a:t>Valiquette</a:t>
            </a:r>
            <a:r>
              <a:rPr lang="en-US" dirty="0">
                <a:latin typeface="OpN"/>
              </a:rPr>
              <a:t>, 2010)</a:t>
            </a:r>
          </a:p>
        </p:txBody>
      </p:sp>
      <p:sp>
        <p:nvSpPr>
          <p:cNvPr id="6" name="TextBox 5">
            <a:extLst>
              <a:ext uri="{FF2B5EF4-FFF2-40B4-BE49-F238E27FC236}">
                <a16:creationId xmlns:a16="http://schemas.microsoft.com/office/drawing/2014/main" id="{5EFF0F3E-6F43-0B34-FB58-8A7B90D6D49E}"/>
              </a:ext>
            </a:extLst>
          </p:cNvPr>
          <p:cNvSpPr txBox="1"/>
          <p:nvPr/>
        </p:nvSpPr>
        <p:spPr>
          <a:xfrm>
            <a:off x="5516684" y="5504975"/>
            <a:ext cx="5809177" cy="1200329"/>
          </a:xfrm>
          <a:prstGeom prst="rect">
            <a:avLst/>
          </a:prstGeom>
          <a:noFill/>
          <a:ln w="38100">
            <a:solidFill>
              <a:schemeClr val="accent1"/>
            </a:solidFill>
          </a:ln>
        </p:spPr>
        <p:txBody>
          <a:bodyPr wrap="square">
            <a:spAutoFit/>
          </a:bodyPr>
          <a:lstStyle/>
          <a:p>
            <a:r>
              <a:rPr lang="en-US" dirty="0"/>
              <a:t>“ADP funding </a:t>
            </a:r>
            <a:r>
              <a:rPr lang="en-US" b="1" dirty="0"/>
              <a:t>is restricted to persons with physical disabilities</a:t>
            </a:r>
            <a:r>
              <a:rPr lang="en-US" dirty="0"/>
              <a:t> requiring the use of an assistive device for six months or longer. The applicant must have a primary diagnosis other than a learning disorder.” (Gordon, 2007)</a:t>
            </a:r>
          </a:p>
        </p:txBody>
      </p:sp>
      <p:cxnSp>
        <p:nvCxnSpPr>
          <p:cNvPr id="27" name="Straight Arrow Connector 26" descr="There is a yellow arrow pointing from the “employment” code under the “Device Eligibility” theme in the table, to a text box outlined in yellow with the quote">
            <a:extLst>
              <a:ext uri="{FF2B5EF4-FFF2-40B4-BE49-F238E27FC236}">
                <a16:creationId xmlns:a16="http://schemas.microsoft.com/office/drawing/2014/main" id="{016541E0-05E8-64A9-707C-AFB9478288F5}"/>
              </a:ext>
            </a:extLst>
          </p:cNvPr>
          <p:cNvCxnSpPr>
            <a:cxnSpLocks/>
          </p:cNvCxnSpPr>
          <p:nvPr/>
        </p:nvCxnSpPr>
        <p:spPr>
          <a:xfrm>
            <a:off x="2213639" y="3726603"/>
            <a:ext cx="0" cy="282631"/>
          </a:xfrm>
          <a:prstGeom prst="straightConnector1">
            <a:avLst/>
          </a:prstGeom>
          <a:ln>
            <a:solidFill>
              <a:srgbClr val="FABD0F"/>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48AE9B82-3008-E1CB-6804-D97A36F3802C}"/>
              </a:ext>
            </a:extLst>
          </p:cNvPr>
          <p:cNvSpPr txBox="1"/>
          <p:nvPr/>
        </p:nvSpPr>
        <p:spPr>
          <a:xfrm>
            <a:off x="209808" y="4119981"/>
            <a:ext cx="4943476" cy="2585323"/>
          </a:xfrm>
          <a:prstGeom prst="rect">
            <a:avLst/>
          </a:prstGeom>
          <a:noFill/>
          <a:ln w="38100">
            <a:solidFill>
              <a:srgbClr val="FFC000"/>
            </a:solidFill>
          </a:ln>
        </p:spPr>
        <p:txBody>
          <a:bodyPr wrap="square">
            <a:spAutoFit/>
          </a:bodyPr>
          <a:lstStyle/>
          <a:p>
            <a:r>
              <a:rPr lang="en-US" dirty="0">
                <a:latin typeface="OpN"/>
              </a:rPr>
              <a:t>“it is </a:t>
            </a:r>
            <a:r>
              <a:rPr lang="en-US" b="1" dirty="0">
                <a:latin typeface="OpN"/>
              </a:rPr>
              <a:t>problematic for AT access to be restricted to the goal of achieving employment </a:t>
            </a:r>
            <a:r>
              <a:rPr lang="en-US" dirty="0">
                <a:latin typeface="OpN"/>
              </a:rPr>
              <a:t>to generate income to be self-sufficient. This focus, as explained by the participant, “puts a lot of hurdles between an individual who has a disability and is struggling… to reach their full potential…(and) we unnecessarily throw an awful lot of barriers up between that individual who simply wants to be included” (P23).” (Wang, 2022)</a:t>
            </a:r>
          </a:p>
        </p:txBody>
      </p:sp>
    </p:spTree>
    <p:extLst>
      <p:ext uri="{BB962C8B-B14F-4D97-AF65-F5344CB8AC3E}">
        <p14:creationId xmlns:p14="http://schemas.microsoft.com/office/powerpoint/2010/main" val="28307073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A0D98-7210-E240-9110-6DD876E783FC}"/>
              </a:ext>
            </a:extLst>
          </p:cNvPr>
          <p:cNvSpPr>
            <a:spLocks noGrp="1"/>
          </p:cNvSpPr>
          <p:nvPr>
            <p:ph type="ctrTitle"/>
          </p:nvPr>
        </p:nvSpPr>
        <p:spPr/>
        <p:txBody>
          <a:bodyPr/>
          <a:lstStyle/>
          <a:p>
            <a:r>
              <a:rPr lang="en-US" dirty="0">
                <a:latin typeface="Open Sans Semibold"/>
                <a:ea typeface="Open Sans Semibold"/>
                <a:cs typeface="Open Sans Semibold"/>
              </a:rPr>
              <a:t>Access</a:t>
            </a:r>
            <a:endParaRPr lang="en-US" dirty="0"/>
          </a:p>
        </p:txBody>
      </p:sp>
    </p:spTree>
    <p:extLst>
      <p:ext uri="{BB962C8B-B14F-4D97-AF65-F5344CB8AC3E}">
        <p14:creationId xmlns:p14="http://schemas.microsoft.com/office/powerpoint/2010/main" val="41071036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71DB6-5CF5-7E30-DE00-CD28BFE84EAD}"/>
              </a:ext>
            </a:extLst>
          </p:cNvPr>
          <p:cNvSpPr>
            <a:spLocks noGrp="1"/>
          </p:cNvSpPr>
          <p:nvPr>
            <p:ph type="title"/>
          </p:nvPr>
        </p:nvSpPr>
        <p:spPr>
          <a:xfrm>
            <a:off x="345585" y="526154"/>
            <a:ext cx="10897200" cy="627189"/>
          </a:xfrm>
        </p:spPr>
        <p:txBody>
          <a:bodyPr/>
          <a:lstStyle/>
          <a:p>
            <a:r>
              <a:rPr lang="en-US" sz="2800" dirty="0"/>
              <a:t>Access to Services – 13/21  </a:t>
            </a:r>
            <a:endParaRPr lang="en-CA" dirty="0"/>
          </a:p>
        </p:txBody>
      </p:sp>
      <p:graphicFrame>
        <p:nvGraphicFramePr>
          <p:cNvPr id="9" name="Table 8" descr="Table with two columns, the first the number of full texts which have that code, and the second column listing the different codes. The main theme being represented in this table is labelled “Lack of services available” with 9 full texts. Also in the table are the subthemes “for adults” and “Not enough clinicians”, with three and six full texts respectively. The last row contains the subtheme for “Not enough clinicians”, coded “SLPs” with 3 full texts. This table is in the top left corner of the slide under the header.">
            <a:extLst>
              <a:ext uri="{FF2B5EF4-FFF2-40B4-BE49-F238E27FC236}">
                <a16:creationId xmlns:a16="http://schemas.microsoft.com/office/drawing/2014/main" id="{B174A2F0-92DA-FA2D-D6BA-21CD23B972B6}"/>
              </a:ext>
            </a:extLst>
          </p:cNvPr>
          <p:cNvGraphicFramePr>
            <a:graphicFrameLocks noGrp="1"/>
          </p:cNvGraphicFramePr>
          <p:nvPr>
            <p:extLst>
              <p:ext uri="{D42A27DB-BD31-4B8C-83A1-F6EECF244321}">
                <p14:modId xmlns:p14="http://schemas.microsoft.com/office/powerpoint/2010/main" val="3771125256"/>
              </p:ext>
            </p:extLst>
          </p:nvPr>
        </p:nvGraphicFramePr>
        <p:xfrm>
          <a:off x="353709" y="1156983"/>
          <a:ext cx="4943475" cy="1734620"/>
        </p:xfrm>
        <a:graphic>
          <a:graphicData uri="http://schemas.openxmlformats.org/drawingml/2006/table">
            <a:tbl>
              <a:tblPr firstRow="1">
                <a:tableStyleId>{5C22544A-7EE6-4342-B048-85BDC9FD1C3A}</a:tableStyleId>
              </a:tblPr>
              <a:tblGrid>
                <a:gridCol w="773150">
                  <a:extLst>
                    <a:ext uri="{9D8B030D-6E8A-4147-A177-3AD203B41FA5}">
                      <a16:colId xmlns:a16="http://schemas.microsoft.com/office/drawing/2014/main" val="1735948315"/>
                    </a:ext>
                  </a:extLst>
                </a:gridCol>
                <a:gridCol w="4170325">
                  <a:extLst>
                    <a:ext uri="{9D8B030D-6E8A-4147-A177-3AD203B41FA5}">
                      <a16:colId xmlns:a16="http://schemas.microsoft.com/office/drawing/2014/main" val="909337493"/>
                    </a:ext>
                  </a:extLst>
                </a:gridCol>
              </a:tblGrid>
              <a:tr h="346924">
                <a:tc>
                  <a:txBody>
                    <a:bodyPr/>
                    <a:lstStyle/>
                    <a:p>
                      <a:pPr algn="ctr" fontAlgn="ctr"/>
                      <a:r>
                        <a:rPr lang="en-AU" sz="2200" b="1" i="0" u="none" strike="noStrike" dirty="0">
                          <a:solidFill>
                            <a:schemeClr val="bg2"/>
                          </a:solidFill>
                          <a:effectLst/>
                          <a:latin typeface="Calibri" panose="020F0502020204030204" pitchFamily="34" charset="0"/>
                        </a:rPr>
                        <a:t>#FT</a:t>
                      </a:r>
                    </a:p>
                  </a:txBody>
                  <a:tcPr marL="0" marR="0" marT="0" marB="0" anchor="ctr">
                    <a:solidFill>
                      <a:schemeClr val="accent1"/>
                    </a:solidFill>
                  </a:tcPr>
                </a:tc>
                <a:tc>
                  <a:txBody>
                    <a:bodyPr/>
                    <a:lstStyle/>
                    <a:p>
                      <a:pPr algn="l" fontAlgn="ctr"/>
                      <a:r>
                        <a:rPr lang="en-AU" sz="2200" b="1" i="0" u="none" strike="noStrike" dirty="0">
                          <a:solidFill>
                            <a:schemeClr val="bg2"/>
                          </a:solidFill>
                          <a:effectLst/>
                          <a:latin typeface="Calibri" panose="020F0502020204030204" pitchFamily="34" charset="0"/>
                        </a:rPr>
                        <a:t>Codes</a:t>
                      </a:r>
                    </a:p>
                  </a:txBody>
                  <a:tcPr marL="273553" marR="0" marT="0" marB="0" anchor="ctr">
                    <a:solidFill>
                      <a:schemeClr val="accent1"/>
                    </a:solidFill>
                  </a:tcPr>
                </a:tc>
                <a:extLst>
                  <a:ext uri="{0D108BD9-81ED-4DB2-BD59-A6C34878D82A}">
                    <a16:rowId xmlns:a16="http://schemas.microsoft.com/office/drawing/2014/main" val="209538727"/>
                  </a:ext>
                </a:extLst>
              </a:tr>
              <a:tr h="346924">
                <a:tc>
                  <a:txBody>
                    <a:bodyPr/>
                    <a:lstStyle/>
                    <a:p>
                      <a:pPr algn="ctr"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9</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Lack of Services Available</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73553" marR="0" marT="0" marB="0" anchor="ctr"/>
                </a:tc>
                <a:extLst>
                  <a:ext uri="{0D108BD9-81ED-4DB2-BD59-A6C34878D82A}">
                    <a16:rowId xmlns:a16="http://schemas.microsoft.com/office/drawing/2014/main" val="1290366099"/>
                  </a:ext>
                </a:extLst>
              </a:tr>
              <a:tr h="346924">
                <a:tc>
                  <a:txBody>
                    <a:bodyPr/>
                    <a:lstStyle/>
                    <a:p>
                      <a:pPr algn="ctr" fontAlgn="ctr"/>
                      <a:r>
                        <a:rPr lang="en-AU" sz="2000" u="none" strike="noStrike">
                          <a:effectLst/>
                          <a:latin typeface="Open Sans" panose="020B0606030504020204" pitchFamily="34" charset="0"/>
                          <a:ea typeface="Open Sans" panose="020B0606030504020204" pitchFamily="34" charset="0"/>
                          <a:cs typeface="Open Sans" panose="020B0606030504020204" pitchFamily="34" charset="0"/>
                        </a:rPr>
                        <a:t>3</a:t>
                      </a:r>
                      <a:endParaRPr lang="en-AU" sz="20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For adults</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547107" marR="0" marT="0" marB="0" anchor="ctr"/>
                </a:tc>
                <a:extLst>
                  <a:ext uri="{0D108BD9-81ED-4DB2-BD59-A6C34878D82A}">
                    <a16:rowId xmlns:a16="http://schemas.microsoft.com/office/drawing/2014/main" val="1723992694"/>
                  </a:ext>
                </a:extLst>
              </a:tr>
              <a:tr h="346924">
                <a:tc>
                  <a:txBody>
                    <a:bodyPr/>
                    <a:lstStyle/>
                    <a:p>
                      <a:pPr algn="ctr" fontAlgn="ctr"/>
                      <a:r>
                        <a:rPr lang="en-AU" sz="2000" u="none" strike="noStrike">
                          <a:effectLst/>
                          <a:latin typeface="Open Sans" panose="020B0606030504020204" pitchFamily="34" charset="0"/>
                          <a:ea typeface="Open Sans" panose="020B0606030504020204" pitchFamily="34" charset="0"/>
                          <a:cs typeface="Open Sans" panose="020B0606030504020204" pitchFamily="34" charset="0"/>
                        </a:rPr>
                        <a:t>6</a:t>
                      </a:r>
                      <a:endParaRPr lang="en-AU" sz="20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Not enough clinicians</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547107" marR="0" marT="0" marB="0" anchor="ctr"/>
                </a:tc>
                <a:extLst>
                  <a:ext uri="{0D108BD9-81ED-4DB2-BD59-A6C34878D82A}">
                    <a16:rowId xmlns:a16="http://schemas.microsoft.com/office/drawing/2014/main" val="4268140401"/>
                  </a:ext>
                </a:extLst>
              </a:tr>
              <a:tr h="346924">
                <a:tc>
                  <a:txBody>
                    <a:bodyPr/>
                    <a:lstStyle/>
                    <a:p>
                      <a:pPr algn="ctr" fontAlgn="ctr"/>
                      <a:r>
                        <a:rPr lang="en-AU" sz="2000" u="none" strike="noStrike">
                          <a:effectLst/>
                          <a:latin typeface="Open Sans" panose="020B0606030504020204" pitchFamily="34" charset="0"/>
                          <a:ea typeface="Open Sans" panose="020B0606030504020204" pitchFamily="34" charset="0"/>
                          <a:cs typeface="Open Sans" panose="020B0606030504020204" pitchFamily="34" charset="0"/>
                        </a:rPr>
                        <a:t>3</a:t>
                      </a:r>
                      <a:endParaRPr lang="en-AU" sz="20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SLPs</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820660" marR="0" marT="0" marB="0" anchor="ctr"/>
                </a:tc>
                <a:extLst>
                  <a:ext uri="{0D108BD9-81ED-4DB2-BD59-A6C34878D82A}">
                    <a16:rowId xmlns:a16="http://schemas.microsoft.com/office/drawing/2014/main" val="1843094737"/>
                  </a:ext>
                </a:extLst>
              </a:tr>
            </a:tbl>
          </a:graphicData>
        </a:graphic>
      </p:graphicFrame>
      <p:cxnSp>
        <p:nvCxnSpPr>
          <p:cNvPr id="3" name="Straight Arrow Connector 2" descr="There is a dark blue arrow pointing from the “Lack of services available” theme in the table, to a text box outlined in dark blue with the quote">
            <a:extLst>
              <a:ext uri="{FF2B5EF4-FFF2-40B4-BE49-F238E27FC236}">
                <a16:creationId xmlns:a16="http://schemas.microsoft.com/office/drawing/2014/main" id="{7E1D2A9B-1A38-81A0-D15E-2C975C3F1968}"/>
              </a:ext>
            </a:extLst>
          </p:cNvPr>
          <p:cNvCxnSpPr>
            <a:cxnSpLocks/>
          </p:cNvCxnSpPr>
          <p:nvPr/>
        </p:nvCxnSpPr>
        <p:spPr>
          <a:xfrm flipV="1">
            <a:off x="4782065" y="1493627"/>
            <a:ext cx="1264871" cy="18966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42AF13CA-B9C5-47FE-8613-6798F682508B}"/>
              </a:ext>
            </a:extLst>
          </p:cNvPr>
          <p:cNvSpPr txBox="1"/>
          <p:nvPr/>
        </p:nvSpPr>
        <p:spPr>
          <a:xfrm>
            <a:off x="6145065" y="1013057"/>
            <a:ext cx="5532371" cy="646331"/>
          </a:xfrm>
          <a:prstGeom prst="rect">
            <a:avLst/>
          </a:prstGeom>
          <a:noFill/>
          <a:ln w="38100">
            <a:solidFill>
              <a:srgbClr val="002452"/>
            </a:solidFill>
          </a:ln>
        </p:spPr>
        <p:txBody>
          <a:bodyPr wrap="square">
            <a:spAutoFit/>
          </a:bodyPr>
          <a:lstStyle/>
          <a:p>
            <a:r>
              <a:rPr lang="en-US" dirty="0">
                <a:latin typeface="OpN"/>
              </a:rPr>
              <a:t>"Overall the findings showed a </a:t>
            </a:r>
            <a:r>
              <a:rPr lang="en-US" b="1" dirty="0">
                <a:latin typeface="OpN"/>
              </a:rPr>
              <a:t>lack of sufficient services in even the most advanced settings</a:t>
            </a:r>
            <a:r>
              <a:rPr lang="en-US" dirty="0">
                <a:latin typeface="OpN"/>
              </a:rPr>
              <a:t>" (</a:t>
            </a:r>
            <a:r>
              <a:rPr lang="en-US" dirty="0" err="1">
                <a:latin typeface="OpN"/>
              </a:rPr>
              <a:t>Alm</a:t>
            </a:r>
            <a:r>
              <a:rPr lang="en-US" dirty="0">
                <a:latin typeface="OpN"/>
              </a:rPr>
              <a:t>, 1995)</a:t>
            </a:r>
          </a:p>
        </p:txBody>
      </p:sp>
      <p:cxnSp>
        <p:nvCxnSpPr>
          <p:cNvPr id="5" name="Straight Arrow Connector 4" descr="A yellow arrow pointing from the “for adults” code under the “Lack of services available” theme in the table, to a text box outlined in yellow with the quote">
            <a:extLst>
              <a:ext uri="{FF2B5EF4-FFF2-40B4-BE49-F238E27FC236}">
                <a16:creationId xmlns:a16="http://schemas.microsoft.com/office/drawing/2014/main" id="{2D65F789-EF81-A1AF-DC55-EE8F79638AAB}"/>
              </a:ext>
            </a:extLst>
          </p:cNvPr>
          <p:cNvCxnSpPr>
            <a:cxnSpLocks/>
          </p:cNvCxnSpPr>
          <p:nvPr/>
        </p:nvCxnSpPr>
        <p:spPr>
          <a:xfrm>
            <a:off x="2886767" y="2024293"/>
            <a:ext cx="2733816" cy="128646"/>
          </a:xfrm>
          <a:prstGeom prst="straightConnector1">
            <a:avLst/>
          </a:prstGeom>
          <a:ln>
            <a:solidFill>
              <a:srgbClr val="FABD0F"/>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24D40023-8B4D-5D57-500C-3C255F6070E7}"/>
              </a:ext>
            </a:extLst>
          </p:cNvPr>
          <p:cNvSpPr txBox="1"/>
          <p:nvPr/>
        </p:nvSpPr>
        <p:spPr>
          <a:xfrm>
            <a:off x="5794184" y="1988071"/>
            <a:ext cx="5883251" cy="1477328"/>
          </a:xfrm>
          <a:prstGeom prst="rect">
            <a:avLst/>
          </a:prstGeom>
          <a:noFill/>
          <a:ln w="38100">
            <a:solidFill>
              <a:srgbClr val="FFC000"/>
            </a:solidFill>
          </a:ln>
        </p:spPr>
        <p:txBody>
          <a:bodyPr wrap="square">
            <a:spAutoFit/>
          </a:bodyPr>
          <a:lstStyle/>
          <a:p>
            <a:r>
              <a:rPr lang="en-US" dirty="0">
                <a:latin typeface="OpN"/>
              </a:rPr>
              <a:t>"As Dianne’s mother stated, ‘‘You don’t teach somebody something and then take it away’’ – referring to the fact that her daughter had received a communication device in school but was </a:t>
            </a:r>
            <a:r>
              <a:rPr lang="en-US" b="1" dirty="0">
                <a:latin typeface="OpN"/>
              </a:rPr>
              <a:t>not provided with AAC supports after graduation</a:t>
            </a:r>
            <a:r>
              <a:rPr lang="en-US" dirty="0">
                <a:latin typeface="OpN"/>
              </a:rPr>
              <a:t>.” (Hamm, 2006)</a:t>
            </a:r>
          </a:p>
        </p:txBody>
      </p:sp>
      <p:cxnSp>
        <p:nvCxnSpPr>
          <p:cNvPr id="4" name="Straight Arrow Connector 3" descr="A red arrow pointing from the “Not enough clinicians” code under the “Lack of services available” theme in the table, to a text box outlined in red with the quote">
            <a:extLst>
              <a:ext uri="{FF2B5EF4-FFF2-40B4-BE49-F238E27FC236}">
                <a16:creationId xmlns:a16="http://schemas.microsoft.com/office/drawing/2014/main" id="{4FAF98B8-AC50-C448-AFC7-00F721957BF6}"/>
              </a:ext>
            </a:extLst>
          </p:cNvPr>
          <p:cNvCxnSpPr>
            <a:cxnSpLocks/>
          </p:cNvCxnSpPr>
          <p:nvPr/>
        </p:nvCxnSpPr>
        <p:spPr>
          <a:xfrm>
            <a:off x="2994984" y="2581632"/>
            <a:ext cx="1292960" cy="1177281"/>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8D2B6274-5D9E-714A-AC30-F80F390FBD19}"/>
              </a:ext>
            </a:extLst>
          </p:cNvPr>
          <p:cNvSpPr txBox="1"/>
          <p:nvPr/>
        </p:nvSpPr>
        <p:spPr>
          <a:xfrm>
            <a:off x="4423027" y="3758913"/>
            <a:ext cx="4951599" cy="923330"/>
          </a:xfrm>
          <a:prstGeom prst="rect">
            <a:avLst/>
          </a:prstGeom>
          <a:noFill/>
          <a:ln w="38100">
            <a:solidFill>
              <a:srgbClr val="B90E31"/>
            </a:solidFill>
          </a:ln>
        </p:spPr>
        <p:txBody>
          <a:bodyPr wrap="square">
            <a:spAutoFit/>
          </a:bodyPr>
          <a:lstStyle/>
          <a:p>
            <a:r>
              <a:rPr lang="en-US" dirty="0">
                <a:latin typeface="OpN"/>
              </a:rPr>
              <a:t>“Some parents hired SLPs and other professionals from the private sector to compensate this </a:t>
            </a:r>
            <a:r>
              <a:rPr lang="en-US" b="1" dirty="0">
                <a:latin typeface="OpN"/>
              </a:rPr>
              <a:t>lack of services</a:t>
            </a:r>
            <a:r>
              <a:rPr lang="en-US" dirty="0">
                <a:latin typeface="OpN"/>
              </a:rPr>
              <a:t>.” (</a:t>
            </a:r>
            <a:r>
              <a:rPr lang="en-US" dirty="0" err="1">
                <a:latin typeface="OpN"/>
              </a:rPr>
              <a:t>Valiquette</a:t>
            </a:r>
            <a:r>
              <a:rPr lang="en-US" dirty="0">
                <a:latin typeface="OpN"/>
              </a:rPr>
              <a:t>, 2008)</a:t>
            </a:r>
          </a:p>
        </p:txBody>
      </p:sp>
      <p:cxnSp>
        <p:nvCxnSpPr>
          <p:cNvPr id="13" name="Straight Arrow Connector 12" descr="A red arrow pointing from the “SLPs” code under the “Not enough clinicians” theme in the table, to a text box outlined in red with the quote">
            <a:extLst>
              <a:ext uri="{FF2B5EF4-FFF2-40B4-BE49-F238E27FC236}">
                <a16:creationId xmlns:a16="http://schemas.microsoft.com/office/drawing/2014/main" id="{1B6686DC-E45B-C867-1F80-7EF3C0DC4909}"/>
              </a:ext>
            </a:extLst>
          </p:cNvPr>
          <p:cNvCxnSpPr>
            <a:cxnSpLocks/>
          </p:cNvCxnSpPr>
          <p:nvPr/>
        </p:nvCxnSpPr>
        <p:spPr>
          <a:xfrm>
            <a:off x="2143669" y="2897382"/>
            <a:ext cx="0" cy="1867549"/>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3944F779-7DD2-46E8-912B-7ACB6DFB4204}"/>
              </a:ext>
            </a:extLst>
          </p:cNvPr>
          <p:cNvSpPr txBox="1"/>
          <p:nvPr/>
        </p:nvSpPr>
        <p:spPr>
          <a:xfrm>
            <a:off x="550958" y="4948954"/>
            <a:ext cx="6646029" cy="1477328"/>
          </a:xfrm>
          <a:prstGeom prst="rect">
            <a:avLst/>
          </a:prstGeom>
          <a:noFill/>
          <a:ln w="38100">
            <a:solidFill>
              <a:schemeClr val="tx2"/>
            </a:solidFill>
          </a:ln>
        </p:spPr>
        <p:txBody>
          <a:bodyPr wrap="square">
            <a:spAutoFit/>
          </a:bodyPr>
          <a:lstStyle/>
          <a:p>
            <a:r>
              <a:rPr lang="en-US" dirty="0">
                <a:latin typeface="OpN"/>
              </a:rPr>
              <a:t>“Current obstacles being encountered in Ontario focus on one major problem, that being the </a:t>
            </a:r>
            <a:r>
              <a:rPr lang="en-US" b="1" dirty="0">
                <a:latin typeface="OpN"/>
              </a:rPr>
              <a:t>lack of appropriately trained personnel across all the involved disciplines in augmentative communication </a:t>
            </a:r>
            <a:r>
              <a:rPr lang="en-US" dirty="0">
                <a:latin typeface="OpN"/>
              </a:rPr>
              <a:t>(speech-language pathology, occupational therapy, special education, pediatric medicine and technology development)” (</a:t>
            </a:r>
            <a:r>
              <a:rPr lang="en-US" dirty="0" err="1">
                <a:latin typeface="OpN"/>
              </a:rPr>
              <a:t>Parnes</a:t>
            </a:r>
            <a:r>
              <a:rPr lang="en-US" dirty="0">
                <a:latin typeface="OpN"/>
              </a:rPr>
              <a:t>, 1988)</a:t>
            </a:r>
          </a:p>
        </p:txBody>
      </p:sp>
    </p:spTree>
    <p:extLst>
      <p:ext uri="{BB962C8B-B14F-4D97-AF65-F5344CB8AC3E}">
        <p14:creationId xmlns:p14="http://schemas.microsoft.com/office/powerpoint/2010/main" val="1680535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71DB6-5CF5-7E30-DE00-CD28BFE84EAD}"/>
              </a:ext>
            </a:extLst>
          </p:cNvPr>
          <p:cNvSpPr>
            <a:spLocks noGrp="1"/>
          </p:cNvSpPr>
          <p:nvPr>
            <p:ph type="title"/>
          </p:nvPr>
        </p:nvSpPr>
        <p:spPr>
          <a:xfrm>
            <a:off x="345585" y="526154"/>
            <a:ext cx="10897200" cy="627189"/>
          </a:xfrm>
        </p:spPr>
        <p:txBody>
          <a:bodyPr/>
          <a:lstStyle/>
          <a:p>
            <a:r>
              <a:rPr lang="en-US" sz="2800" dirty="0"/>
              <a:t>Access to Services - Part 2</a:t>
            </a:r>
            <a:endParaRPr lang="en-CA" dirty="0"/>
          </a:p>
        </p:txBody>
      </p:sp>
      <p:graphicFrame>
        <p:nvGraphicFramePr>
          <p:cNvPr id="9" name="Table 8" descr="Table with two columns, the first the number of full texts which have that code, and the second column listing the different codes. The main theme being represented in this table is labelled “Willingness from Professionals” with 7 full texts. Subcodes listed in the table include: “employers” with 2 full texts, “teachers” with three, and a code labelled “They know better mentality” with 4 full texts, and 3 subcodes titled “they being clinicians”, “they being governments” and lastly “they being programs”, each having 3, 1 and 1 full texts respectively. The final two Willingness from Professionals subcodes presented in the table are “to inform or refer” and “to prescribe AAC”, having 5 and 3 full texts respectively. This table is in the top right corner of the slide.">
            <a:extLst>
              <a:ext uri="{FF2B5EF4-FFF2-40B4-BE49-F238E27FC236}">
                <a16:creationId xmlns:a16="http://schemas.microsoft.com/office/drawing/2014/main" id="{B174A2F0-92DA-FA2D-D6BA-21CD23B972B6}"/>
              </a:ext>
            </a:extLst>
          </p:cNvPr>
          <p:cNvGraphicFramePr>
            <a:graphicFrameLocks noGrp="1"/>
          </p:cNvGraphicFramePr>
          <p:nvPr>
            <p:extLst>
              <p:ext uri="{D42A27DB-BD31-4B8C-83A1-F6EECF244321}">
                <p14:modId xmlns:p14="http://schemas.microsoft.com/office/powerpoint/2010/main" val="180490969"/>
              </p:ext>
            </p:extLst>
          </p:nvPr>
        </p:nvGraphicFramePr>
        <p:xfrm>
          <a:off x="6902939" y="418563"/>
          <a:ext cx="4943475" cy="3469240"/>
        </p:xfrm>
        <a:graphic>
          <a:graphicData uri="http://schemas.openxmlformats.org/drawingml/2006/table">
            <a:tbl>
              <a:tblPr firstRow="1">
                <a:tableStyleId>{5C22544A-7EE6-4342-B048-85BDC9FD1C3A}</a:tableStyleId>
              </a:tblPr>
              <a:tblGrid>
                <a:gridCol w="773150">
                  <a:extLst>
                    <a:ext uri="{9D8B030D-6E8A-4147-A177-3AD203B41FA5}">
                      <a16:colId xmlns:a16="http://schemas.microsoft.com/office/drawing/2014/main" val="1735948315"/>
                    </a:ext>
                  </a:extLst>
                </a:gridCol>
                <a:gridCol w="4170325">
                  <a:extLst>
                    <a:ext uri="{9D8B030D-6E8A-4147-A177-3AD203B41FA5}">
                      <a16:colId xmlns:a16="http://schemas.microsoft.com/office/drawing/2014/main" val="909337493"/>
                    </a:ext>
                  </a:extLst>
                </a:gridCol>
              </a:tblGrid>
              <a:tr h="346924">
                <a:tc>
                  <a:txBody>
                    <a:bodyPr/>
                    <a:lstStyle/>
                    <a:p>
                      <a:pPr algn="ctr" fontAlgn="ctr"/>
                      <a:r>
                        <a:rPr lang="en-AU" sz="2200" b="1" i="0" u="none" strike="noStrike" dirty="0">
                          <a:solidFill>
                            <a:schemeClr val="bg2"/>
                          </a:solidFill>
                          <a:effectLst/>
                          <a:latin typeface="Calibri" panose="020F0502020204030204" pitchFamily="34" charset="0"/>
                        </a:rPr>
                        <a:t>#FT</a:t>
                      </a:r>
                    </a:p>
                  </a:txBody>
                  <a:tcPr marL="0" marR="0" marT="0" marB="0" anchor="ctr">
                    <a:solidFill>
                      <a:schemeClr val="accent1"/>
                    </a:solidFill>
                  </a:tcPr>
                </a:tc>
                <a:tc>
                  <a:txBody>
                    <a:bodyPr/>
                    <a:lstStyle/>
                    <a:p>
                      <a:pPr algn="l" fontAlgn="ctr"/>
                      <a:r>
                        <a:rPr lang="en-AU" sz="2200" b="1" i="0" u="none" strike="noStrike" dirty="0">
                          <a:solidFill>
                            <a:schemeClr val="bg2"/>
                          </a:solidFill>
                          <a:effectLst/>
                          <a:latin typeface="Calibri" panose="020F0502020204030204" pitchFamily="34" charset="0"/>
                        </a:rPr>
                        <a:t>Codes</a:t>
                      </a:r>
                    </a:p>
                  </a:txBody>
                  <a:tcPr marL="273553" marR="0" marT="0" marB="0" anchor="ctr">
                    <a:solidFill>
                      <a:schemeClr val="accent1"/>
                    </a:solidFill>
                  </a:tcPr>
                </a:tc>
                <a:extLst>
                  <a:ext uri="{0D108BD9-81ED-4DB2-BD59-A6C34878D82A}">
                    <a16:rowId xmlns:a16="http://schemas.microsoft.com/office/drawing/2014/main" val="209538727"/>
                  </a:ext>
                </a:extLst>
              </a:tr>
              <a:tr h="346924">
                <a:tc>
                  <a:txBody>
                    <a:bodyPr/>
                    <a:lstStyle/>
                    <a:p>
                      <a:pPr algn="ctr" fontAlgn="ctr"/>
                      <a:r>
                        <a:rPr lang="en-AU" sz="2000" b="1" u="none" strike="noStrike">
                          <a:effectLst/>
                          <a:latin typeface="Open Sans" panose="020B0606030504020204" pitchFamily="34" charset="0"/>
                          <a:ea typeface="Open Sans" panose="020B0606030504020204" pitchFamily="34" charset="0"/>
                          <a:cs typeface="Open Sans" panose="020B0606030504020204" pitchFamily="34" charset="0"/>
                        </a:rPr>
                        <a:t>7</a:t>
                      </a:r>
                      <a:endParaRPr lang="en-AU" sz="2000" b="1"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Willingness from Professionals</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73553" marR="0" marT="0" marB="0" anchor="ctr"/>
                </a:tc>
                <a:extLst>
                  <a:ext uri="{0D108BD9-81ED-4DB2-BD59-A6C34878D82A}">
                    <a16:rowId xmlns:a16="http://schemas.microsoft.com/office/drawing/2014/main" val="2774408942"/>
                  </a:ext>
                </a:extLst>
              </a:tr>
              <a:tr h="346924">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2</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Employers</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547107" marR="0" marT="0" marB="0" anchor="ctr"/>
                </a:tc>
                <a:extLst>
                  <a:ext uri="{0D108BD9-81ED-4DB2-BD59-A6C34878D82A}">
                    <a16:rowId xmlns:a16="http://schemas.microsoft.com/office/drawing/2014/main" val="2718344243"/>
                  </a:ext>
                </a:extLst>
              </a:tr>
              <a:tr h="346924">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3</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Teachers</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547107" marR="0" marT="0" marB="0" anchor="ctr"/>
                </a:tc>
                <a:extLst>
                  <a:ext uri="{0D108BD9-81ED-4DB2-BD59-A6C34878D82A}">
                    <a16:rowId xmlns:a16="http://schemas.microsoft.com/office/drawing/2014/main" val="1290366099"/>
                  </a:ext>
                </a:extLst>
              </a:tr>
              <a:tr h="346924">
                <a:tc>
                  <a:txBody>
                    <a:bodyPr/>
                    <a:lstStyle/>
                    <a:p>
                      <a:pPr algn="ctr" fontAlgn="ctr"/>
                      <a:r>
                        <a:rPr lang="en-AU" sz="2000" u="none" strike="noStrike">
                          <a:effectLst/>
                          <a:latin typeface="Open Sans" panose="020B0606030504020204" pitchFamily="34" charset="0"/>
                          <a:ea typeface="Open Sans" panose="020B0606030504020204" pitchFamily="34" charset="0"/>
                          <a:cs typeface="Open Sans" panose="020B0606030504020204" pitchFamily="34" charset="0"/>
                        </a:rPr>
                        <a:t>4</a:t>
                      </a:r>
                      <a:endParaRPr lang="en-AU" sz="20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‘They’ know better mentality</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547107" marR="0" marT="0" marB="0" anchor="ctr"/>
                </a:tc>
                <a:extLst>
                  <a:ext uri="{0D108BD9-81ED-4DB2-BD59-A6C34878D82A}">
                    <a16:rowId xmlns:a16="http://schemas.microsoft.com/office/drawing/2014/main" val="1723992694"/>
                  </a:ext>
                </a:extLst>
              </a:tr>
              <a:tr h="346924">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3</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They being clinicians</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820660" marR="0" marT="0" marB="0" anchor="ctr"/>
                </a:tc>
                <a:extLst>
                  <a:ext uri="{0D108BD9-81ED-4DB2-BD59-A6C34878D82A}">
                    <a16:rowId xmlns:a16="http://schemas.microsoft.com/office/drawing/2014/main" val="4268140401"/>
                  </a:ext>
                </a:extLst>
              </a:tr>
              <a:tr h="346924">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1</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They being government</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820660" marR="0" marT="0" marB="0" anchor="ctr"/>
                </a:tc>
                <a:extLst>
                  <a:ext uri="{0D108BD9-81ED-4DB2-BD59-A6C34878D82A}">
                    <a16:rowId xmlns:a16="http://schemas.microsoft.com/office/drawing/2014/main" val="1843094737"/>
                  </a:ext>
                </a:extLst>
              </a:tr>
              <a:tr h="346924">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1</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They being programs</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820660" marR="0" marT="0" marB="0" anchor="ctr"/>
                </a:tc>
                <a:extLst>
                  <a:ext uri="{0D108BD9-81ED-4DB2-BD59-A6C34878D82A}">
                    <a16:rowId xmlns:a16="http://schemas.microsoft.com/office/drawing/2014/main" val="4141466456"/>
                  </a:ext>
                </a:extLst>
              </a:tr>
              <a:tr h="346924">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5</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To inform or refer</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547107" marR="0" marT="0" marB="0" anchor="ctr"/>
                </a:tc>
                <a:extLst>
                  <a:ext uri="{0D108BD9-81ED-4DB2-BD59-A6C34878D82A}">
                    <a16:rowId xmlns:a16="http://schemas.microsoft.com/office/drawing/2014/main" val="2710569829"/>
                  </a:ext>
                </a:extLst>
              </a:tr>
              <a:tr h="346924">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3</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To prescribe AAC</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547107" marR="0" marT="0" marB="0" anchor="ctr"/>
                </a:tc>
                <a:extLst>
                  <a:ext uri="{0D108BD9-81ED-4DB2-BD59-A6C34878D82A}">
                    <a16:rowId xmlns:a16="http://schemas.microsoft.com/office/drawing/2014/main" val="3881896965"/>
                  </a:ext>
                </a:extLst>
              </a:tr>
            </a:tbl>
          </a:graphicData>
        </a:graphic>
      </p:graphicFrame>
      <p:cxnSp>
        <p:nvCxnSpPr>
          <p:cNvPr id="13" name="Straight Arrow Connector 12" descr="A yellow arrow pointing from the “teachers” code under the “Willingness from Professionals” theme in the table, to a text box outlined in yellow with the quote">
            <a:extLst>
              <a:ext uri="{FF2B5EF4-FFF2-40B4-BE49-F238E27FC236}">
                <a16:creationId xmlns:a16="http://schemas.microsoft.com/office/drawing/2014/main" id="{04ACD151-7F5A-AED1-2C2D-01A0776F86BE}"/>
              </a:ext>
            </a:extLst>
          </p:cNvPr>
          <p:cNvCxnSpPr>
            <a:cxnSpLocks/>
          </p:cNvCxnSpPr>
          <p:nvPr/>
        </p:nvCxnSpPr>
        <p:spPr>
          <a:xfrm flipH="1">
            <a:off x="6536724" y="1632313"/>
            <a:ext cx="574911" cy="0"/>
          </a:xfrm>
          <a:prstGeom prst="straightConnector1">
            <a:avLst/>
          </a:prstGeom>
          <a:ln>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21BADA27-56A9-1803-27BB-60229E076F30}"/>
              </a:ext>
            </a:extLst>
          </p:cNvPr>
          <p:cNvSpPr txBox="1"/>
          <p:nvPr/>
        </p:nvSpPr>
        <p:spPr>
          <a:xfrm>
            <a:off x="208641" y="1144541"/>
            <a:ext cx="6237298" cy="2031325"/>
          </a:xfrm>
          <a:prstGeom prst="rect">
            <a:avLst/>
          </a:prstGeom>
          <a:noFill/>
          <a:ln w="38100">
            <a:solidFill>
              <a:srgbClr val="FFC000"/>
            </a:solidFill>
          </a:ln>
        </p:spPr>
        <p:txBody>
          <a:bodyPr wrap="square">
            <a:spAutoFit/>
          </a:bodyPr>
          <a:lstStyle/>
          <a:p>
            <a:r>
              <a:rPr lang="en-US" dirty="0">
                <a:latin typeface="OpN"/>
              </a:rPr>
              <a:t>"Some (teachers) are simply not interested, clinicians reported. So </a:t>
            </a:r>
            <a:r>
              <a:rPr lang="en-US" b="1" dirty="0">
                <a:latin typeface="OpN"/>
              </a:rPr>
              <a:t>kids are not even being referred on to obtain a device in the first place</a:t>
            </a:r>
            <a:r>
              <a:rPr lang="en-US" dirty="0">
                <a:latin typeface="OpN"/>
              </a:rPr>
              <a:t>. Others reported that teachers are not making the referrals and are not interested in putting in the time it requires to program and train students to use their device. ‘One teacher told me; maybe next year he’ll find a teacher who is more interested’ (#11, SLP).”  (Lindsay, 2010)</a:t>
            </a:r>
          </a:p>
        </p:txBody>
      </p:sp>
      <p:sp>
        <p:nvSpPr>
          <p:cNvPr id="24" name="TextBox 23">
            <a:extLst>
              <a:ext uri="{FF2B5EF4-FFF2-40B4-BE49-F238E27FC236}">
                <a16:creationId xmlns:a16="http://schemas.microsoft.com/office/drawing/2014/main" id="{1F27607E-65FD-BDD3-6606-2703AAF6C294}"/>
              </a:ext>
              <a:ext uri="{C183D7F6-B498-43B3-948B-1728B52AA6E4}">
                <adec:decorative xmlns:adec="http://schemas.microsoft.com/office/drawing/2017/decorative" val="1"/>
              </a:ext>
            </a:extLst>
          </p:cNvPr>
          <p:cNvSpPr txBox="1"/>
          <p:nvPr/>
        </p:nvSpPr>
        <p:spPr>
          <a:xfrm>
            <a:off x="4169401" y="-2581999"/>
            <a:ext cx="6100354" cy="2031325"/>
          </a:xfrm>
          <a:prstGeom prst="rect">
            <a:avLst/>
          </a:prstGeom>
          <a:noFill/>
          <a:ln>
            <a:solidFill>
              <a:schemeClr val="tx2"/>
            </a:solidFill>
          </a:ln>
        </p:spPr>
        <p:txBody>
          <a:bodyPr wrap="square">
            <a:spAutoFit/>
          </a:bodyPr>
          <a:lstStyle/>
          <a:p>
            <a:r>
              <a:rPr lang="en-US" dirty="0"/>
              <a:t>We have to be very careful that we’re true to our eligibility criteria. I think that’s the number one pressure that we have” (P25–28). These participants reinforced the challenge of differentiating eligibility criteria for “needs” versus “wants”, where technologies such as computers or scooters are considered needs by users, they are not considered so by the </a:t>
            </a:r>
            <a:r>
              <a:rPr lang="en-US" dirty="0" err="1"/>
              <a:t>programme</a:t>
            </a:r>
            <a:r>
              <a:rPr lang="en-US" dirty="0"/>
              <a:t>” (Wang,2022)</a:t>
            </a:r>
          </a:p>
        </p:txBody>
      </p:sp>
      <p:cxnSp>
        <p:nvCxnSpPr>
          <p:cNvPr id="15" name="Straight Arrow Connector 14" descr="A dark blue arrow pointing from the “They know better mentality” code under the “Willingness from Professionals” theme in the table, to two text boxes outlined in dark blue with the following quotes">
            <a:extLst>
              <a:ext uri="{FF2B5EF4-FFF2-40B4-BE49-F238E27FC236}">
                <a16:creationId xmlns:a16="http://schemas.microsoft.com/office/drawing/2014/main" id="{F13E8207-6F18-42CE-0B0E-F834F6D58BBF}"/>
              </a:ext>
            </a:extLst>
          </p:cNvPr>
          <p:cNvCxnSpPr>
            <a:cxnSpLocks/>
          </p:cNvCxnSpPr>
          <p:nvPr/>
        </p:nvCxnSpPr>
        <p:spPr>
          <a:xfrm flipH="1">
            <a:off x="6582882" y="1974822"/>
            <a:ext cx="528753" cy="1132489"/>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D99E6B0D-09B1-26C6-3A41-B8F384552712}"/>
              </a:ext>
            </a:extLst>
          </p:cNvPr>
          <p:cNvSpPr txBox="1"/>
          <p:nvPr/>
        </p:nvSpPr>
        <p:spPr>
          <a:xfrm>
            <a:off x="208641" y="3306212"/>
            <a:ext cx="6374241" cy="1200329"/>
          </a:xfrm>
          <a:prstGeom prst="rect">
            <a:avLst/>
          </a:prstGeom>
          <a:noFill/>
          <a:ln w="38100">
            <a:solidFill>
              <a:schemeClr val="accent1"/>
            </a:solidFill>
          </a:ln>
        </p:spPr>
        <p:txBody>
          <a:bodyPr wrap="square">
            <a:spAutoFit/>
          </a:bodyPr>
          <a:lstStyle/>
          <a:p>
            <a:r>
              <a:rPr lang="en-US" dirty="0">
                <a:latin typeface="OpN"/>
              </a:rPr>
              <a:t>“These participants reinforced the challenge of differentiating eligibility criteria for “needs” versus “wants”, where technologies such as computers or scooters are considered needs by users, </a:t>
            </a:r>
            <a:r>
              <a:rPr lang="en-US" b="1" dirty="0">
                <a:latin typeface="OpN"/>
              </a:rPr>
              <a:t>they are not considered so by the </a:t>
            </a:r>
            <a:r>
              <a:rPr lang="en-US" b="1" dirty="0" err="1">
                <a:latin typeface="OpN"/>
              </a:rPr>
              <a:t>programme</a:t>
            </a:r>
            <a:r>
              <a:rPr lang="en-US" b="1" dirty="0">
                <a:latin typeface="OpN"/>
              </a:rPr>
              <a:t>.</a:t>
            </a:r>
            <a:r>
              <a:rPr lang="en-US" dirty="0">
                <a:latin typeface="OpN"/>
              </a:rPr>
              <a:t>” (Wang, 2022)</a:t>
            </a:r>
          </a:p>
        </p:txBody>
      </p:sp>
      <p:sp>
        <p:nvSpPr>
          <p:cNvPr id="19" name="TextBox 18">
            <a:extLst>
              <a:ext uri="{FF2B5EF4-FFF2-40B4-BE49-F238E27FC236}">
                <a16:creationId xmlns:a16="http://schemas.microsoft.com/office/drawing/2014/main" id="{9CF8D92D-FE49-D4DA-CD26-9807205070C7}"/>
              </a:ext>
            </a:extLst>
          </p:cNvPr>
          <p:cNvSpPr txBox="1"/>
          <p:nvPr/>
        </p:nvSpPr>
        <p:spPr>
          <a:xfrm>
            <a:off x="203152" y="4655575"/>
            <a:ext cx="6374246" cy="2031325"/>
          </a:xfrm>
          <a:prstGeom prst="rect">
            <a:avLst/>
          </a:prstGeom>
          <a:noFill/>
          <a:ln w="38100">
            <a:solidFill>
              <a:srgbClr val="002452"/>
            </a:solidFill>
          </a:ln>
        </p:spPr>
        <p:txBody>
          <a:bodyPr wrap="square">
            <a:spAutoFit/>
          </a:bodyPr>
          <a:lstStyle/>
          <a:p>
            <a:r>
              <a:rPr lang="en-US" dirty="0">
                <a:latin typeface="OpN"/>
              </a:rPr>
              <a:t>“the most useful devices are often the least expensive and “do 20 different things” (P13), but are not funded because they are commonly available … The participant stated that these are the </a:t>
            </a:r>
            <a:r>
              <a:rPr lang="en-US" b="1" dirty="0">
                <a:latin typeface="OpN"/>
              </a:rPr>
              <a:t>new basic technologies that should be covered</a:t>
            </a:r>
            <a:r>
              <a:rPr lang="en-US" dirty="0">
                <a:latin typeface="OpN"/>
              </a:rPr>
              <a:t>, </a:t>
            </a:r>
            <a:r>
              <a:rPr lang="en-US" b="1" dirty="0">
                <a:latin typeface="OpN"/>
              </a:rPr>
              <a:t>giving the rationale that they are “a lot less expensive than what governments </a:t>
            </a:r>
            <a:r>
              <a:rPr lang="en-US" dirty="0">
                <a:latin typeface="OpN"/>
              </a:rPr>
              <a:t>fund that are single purpose devices that are archaic and useless” (Wang, 2022)</a:t>
            </a:r>
          </a:p>
        </p:txBody>
      </p:sp>
      <p:cxnSp>
        <p:nvCxnSpPr>
          <p:cNvPr id="4" name="Straight Arrow Connector 3" descr="A red arrow pointing from the “to prescribe AAC” code under the “Willingness from Professionals” theme in the table, to a text box outlined in red with the quote">
            <a:extLst>
              <a:ext uri="{FF2B5EF4-FFF2-40B4-BE49-F238E27FC236}">
                <a16:creationId xmlns:a16="http://schemas.microsoft.com/office/drawing/2014/main" id="{22F6787A-17AA-7323-6B97-5E4F61EA01FD}"/>
              </a:ext>
            </a:extLst>
          </p:cNvPr>
          <p:cNvCxnSpPr>
            <a:cxnSpLocks/>
          </p:cNvCxnSpPr>
          <p:nvPr/>
        </p:nvCxnSpPr>
        <p:spPr>
          <a:xfrm>
            <a:off x="9831877" y="3887803"/>
            <a:ext cx="0" cy="198901"/>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20BB81A-6FE4-5CDB-DAD1-12DB06126F0C}"/>
              </a:ext>
            </a:extLst>
          </p:cNvPr>
          <p:cNvSpPr txBox="1"/>
          <p:nvPr/>
        </p:nvSpPr>
        <p:spPr>
          <a:xfrm>
            <a:off x="6847258" y="4153585"/>
            <a:ext cx="4784452" cy="2585323"/>
          </a:xfrm>
          <a:prstGeom prst="rect">
            <a:avLst/>
          </a:prstGeom>
          <a:noFill/>
          <a:ln w="38100">
            <a:solidFill>
              <a:srgbClr val="B90E31"/>
            </a:solidFill>
          </a:ln>
        </p:spPr>
        <p:txBody>
          <a:bodyPr wrap="square">
            <a:spAutoFit/>
          </a:bodyPr>
          <a:lstStyle/>
          <a:p>
            <a:pPr algn="ctr"/>
            <a:r>
              <a:rPr lang="en-US" dirty="0">
                <a:latin typeface="OpN"/>
              </a:rPr>
              <a:t>“Another clinician similarly said, ‘I’m more cautious than some others I think in getting to the stage where you have to prescribe a high-tech device. So I tend to look at low tech displays first’ (#8, speech language pathologist). Some of the clinicians seemed fearful of the prescription review process required for high-tech devices, and thus, were </a:t>
            </a:r>
            <a:r>
              <a:rPr lang="en-US" b="1" dirty="0">
                <a:latin typeface="OpN"/>
              </a:rPr>
              <a:t>reluctant to prescribe high-tech devices altogether.</a:t>
            </a:r>
            <a:r>
              <a:rPr lang="en-US" dirty="0">
                <a:latin typeface="OpN"/>
              </a:rPr>
              <a:t>” (Lindsay, 2010)</a:t>
            </a:r>
          </a:p>
        </p:txBody>
      </p:sp>
    </p:spTree>
    <p:extLst>
      <p:ext uri="{BB962C8B-B14F-4D97-AF65-F5344CB8AC3E}">
        <p14:creationId xmlns:p14="http://schemas.microsoft.com/office/powerpoint/2010/main" val="15025335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71DB6-5CF5-7E30-DE00-CD28BFE84EAD}"/>
              </a:ext>
            </a:extLst>
          </p:cNvPr>
          <p:cNvSpPr>
            <a:spLocks noGrp="1"/>
          </p:cNvSpPr>
          <p:nvPr>
            <p:ph type="title"/>
          </p:nvPr>
        </p:nvSpPr>
        <p:spPr>
          <a:xfrm>
            <a:off x="433387" y="692819"/>
            <a:ext cx="10897200" cy="627189"/>
          </a:xfrm>
        </p:spPr>
        <p:txBody>
          <a:bodyPr/>
          <a:lstStyle/>
          <a:p>
            <a:r>
              <a:rPr lang="en-US" sz="2800" dirty="0"/>
              <a:t>Accessing the System – 13/21  </a:t>
            </a:r>
            <a:endParaRPr lang="en-CA" dirty="0"/>
          </a:p>
        </p:txBody>
      </p:sp>
      <p:graphicFrame>
        <p:nvGraphicFramePr>
          <p:cNvPr id="9" name="Table 8" descr="Table with two columns, the first the number of full texts which have that code, and the second column listing the different codes. There are four themes showcased in this table:  “Willingness from Parents” and “No Internet access” both with three full texts. Then, the themes “No computer Access” and “Telephone Requirement” both with 2 full texts. This table is in the top left corner of the slide under the header.">
            <a:extLst>
              <a:ext uri="{FF2B5EF4-FFF2-40B4-BE49-F238E27FC236}">
                <a16:creationId xmlns:a16="http://schemas.microsoft.com/office/drawing/2014/main" id="{B174A2F0-92DA-FA2D-D6BA-21CD23B972B6}"/>
              </a:ext>
            </a:extLst>
          </p:cNvPr>
          <p:cNvGraphicFramePr>
            <a:graphicFrameLocks noGrp="1"/>
          </p:cNvGraphicFramePr>
          <p:nvPr>
            <p:extLst>
              <p:ext uri="{D42A27DB-BD31-4B8C-83A1-F6EECF244321}">
                <p14:modId xmlns:p14="http://schemas.microsoft.com/office/powerpoint/2010/main" val="20350496"/>
              </p:ext>
            </p:extLst>
          </p:nvPr>
        </p:nvGraphicFramePr>
        <p:xfrm>
          <a:off x="516427" y="1464524"/>
          <a:ext cx="4943475" cy="1897075"/>
        </p:xfrm>
        <a:graphic>
          <a:graphicData uri="http://schemas.openxmlformats.org/drawingml/2006/table">
            <a:tbl>
              <a:tblPr firstRow="1">
                <a:tableStyleId>{5C22544A-7EE6-4342-B048-85BDC9FD1C3A}</a:tableStyleId>
              </a:tblPr>
              <a:tblGrid>
                <a:gridCol w="773150">
                  <a:extLst>
                    <a:ext uri="{9D8B030D-6E8A-4147-A177-3AD203B41FA5}">
                      <a16:colId xmlns:a16="http://schemas.microsoft.com/office/drawing/2014/main" val="1735948315"/>
                    </a:ext>
                  </a:extLst>
                </a:gridCol>
                <a:gridCol w="4170325">
                  <a:extLst>
                    <a:ext uri="{9D8B030D-6E8A-4147-A177-3AD203B41FA5}">
                      <a16:colId xmlns:a16="http://schemas.microsoft.com/office/drawing/2014/main" val="909337493"/>
                    </a:ext>
                  </a:extLst>
                </a:gridCol>
              </a:tblGrid>
              <a:tr h="379415">
                <a:tc>
                  <a:txBody>
                    <a:bodyPr/>
                    <a:lstStyle/>
                    <a:p>
                      <a:pPr algn="ctr" fontAlgn="ctr"/>
                      <a:r>
                        <a:rPr lang="en-AU" sz="2200" b="1" i="0" u="none" strike="noStrike" dirty="0">
                          <a:solidFill>
                            <a:schemeClr val="bg2"/>
                          </a:solidFill>
                          <a:effectLst/>
                          <a:latin typeface="Calibri" panose="020F0502020204030204" pitchFamily="34" charset="0"/>
                        </a:rPr>
                        <a:t>#FT</a:t>
                      </a:r>
                    </a:p>
                  </a:txBody>
                  <a:tcPr marL="0" marR="0" marT="0" marB="0" anchor="ctr">
                    <a:solidFill>
                      <a:schemeClr val="accent1"/>
                    </a:solidFill>
                  </a:tcPr>
                </a:tc>
                <a:tc>
                  <a:txBody>
                    <a:bodyPr/>
                    <a:lstStyle/>
                    <a:p>
                      <a:pPr algn="l" fontAlgn="ctr"/>
                      <a:r>
                        <a:rPr lang="en-AU" sz="2200" b="1" i="0" u="none" strike="noStrike" dirty="0">
                          <a:solidFill>
                            <a:schemeClr val="bg2"/>
                          </a:solidFill>
                          <a:effectLst/>
                          <a:latin typeface="Calibri" panose="020F0502020204030204" pitchFamily="34" charset="0"/>
                        </a:rPr>
                        <a:t>Codes</a:t>
                      </a:r>
                    </a:p>
                  </a:txBody>
                  <a:tcPr marL="273553" marR="0" marT="0" marB="0" anchor="ctr">
                    <a:solidFill>
                      <a:schemeClr val="accent1"/>
                    </a:solidFill>
                  </a:tcPr>
                </a:tc>
                <a:extLst>
                  <a:ext uri="{0D108BD9-81ED-4DB2-BD59-A6C34878D82A}">
                    <a16:rowId xmlns:a16="http://schemas.microsoft.com/office/drawing/2014/main" val="209538727"/>
                  </a:ext>
                </a:extLst>
              </a:tr>
              <a:tr h="379415">
                <a:tc>
                  <a:txBody>
                    <a:bodyPr/>
                    <a:lstStyle/>
                    <a:p>
                      <a:pPr algn="ctr"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3</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Willingness from Parents</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73553" marR="0" marT="0" marB="0" anchor="ctr"/>
                </a:tc>
                <a:extLst>
                  <a:ext uri="{0D108BD9-81ED-4DB2-BD59-A6C34878D82A}">
                    <a16:rowId xmlns:a16="http://schemas.microsoft.com/office/drawing/2014/main" val="3208128445"/>
                  </a:ext>
                </a:extLst>
              </a:tr>
              <a:tr h="379415">
                <a:tc>
                  <a:txBody>
                    <a:bodyPr/>
                    <a:lstStyle/>
                    <a:p>
                      <a:pPr algn="ctr"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3</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No Internet access</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73553" marR="0" marT="0" marB="0" anchor="ctr"/>
                </a:tc>
                <a:extLst>
                  <a:ext uri="{0D108BD9-81ED-4DB2-BD59-A6C34878D82A}">
                    <a16:rowId xmlns:a16="http://schemas.microsoft.com/office/drawing/2014/main" val="1268351065"/>
                  </a:ext>
                </a:extLst>
              </a:tr>
              <a:tr h="379415">
                <a:tc>
                  <a:txBody>
                    <a:bodyPr/>
                    <a:lstStyle/>
                    <a:p>
                      <a:pPr algn="ctr" fontAlgn="ctr"/>
                      <a:r>
                        <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a:t>
                      </a:r>
                    </a:p>
                  </a:txBody>
                  <a:tcPr marL="0" marR="0" marT="0" marB="0" anchor="ctr"/>
                </a:tc>
                <a:tc>
                  <a:txBody>
                    <a:bodyPr/>
                    <a:lstStyle/>
                    <a:p>
                      <a:pPr algn="l"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No Computer access</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73553" marR="0" marT="0" marB="0" anchor="ctr"/>
                </a:tc>
                <a:extLst>
                  <a:ext uri="{0D108BD9-81ED-4DB2-BD59-A6C34878D82A}">
                    <a16:rowId xmlns:a16="http://schemas.microsoft.com/office/drawing/2014/main" val="2774408942"/>
                  </a:ext>
                </a:extLst>
              </a:tr>
              <a:tr h="379415">
                <a:tc>
                  <a:txBody>
                    <a:bodyPr/>
                    <a:lstStyle/>
                    <a:p>
                      <a:pPr algn="ctr"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2</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Telephone Requirement </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73553" marR="0" marT="0" marB="0" anchor="ctr"/>
                </a:tc>
                <a:extLst>
                  <a:ext uri="{0D108BD9-81ED-4DB2-BD59-A6C34878D82A}">
                    <a16:rowId xmlns:a16="http://schemas.microsoft.com/office/drawing/2014/main" val="2718344243"/>
                  </a:ext>
                </a:extLst>
              </a:tr>
            </a:tbl>
          </a:graphicData>
        </a:graphic>
      </p:graphicFrame>
      <p:cxnSp>
        <p:nvCxnSpPr>
          <p:cNvPr id="6" name="Straight Arrow Connector 5" descr="There is a dark blue arrow pointing from the “Willingness from Parents” theme in the table, to a text box outlined in dark blue with the quote">
            <a:extLst>
              <a:ext uri="{FF2B5EF4-FFF2-40B4-BE49-F238E27FC236}">
                <a16:creationId xmlns:a16="http://schemas.microsoft.com/office/drawing/2014/main" id="{872D30AF-7CF9-537E-7B31-DC77E5FA9089}"/>
              </a:ext>
            </a:extLst>
          </p:cNvPr>
          <p:cNvCxnSpPr>
            <a:cxnSpLocks/>
          </p:cNvCxnSpPr>
          <p:nvPr/>
        </p:nvCxnSpPr>
        <p:spPr>
          <a:xfrm>
            <a:off x="4945552" y="1989087"/>
            <a:ext cx="1028700" cy="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ABA49BB2-FB93-6DC4-8360-C485C1DC3328}"/>
              </a:ext>
            </a:extLst>
          </p:cNvPr>
          <p:cNvSpPr txBox="1"/>
          <p:nvPr/>
        </p:nvSpPr>
        <p:spPr>
          <a:xfrm>
            <a:off x="6129835" y="1258899"/>
            <a:ext cx="5200752" cy="2308324"/>
          </a:xfrm>
          <a:prstGeom prst="rect">
            <a:avLst/>
          </a:prstGeom>
          <a:noFill/>
          <a:ln w="38100">
            <a:solidFill>
              <a:srgbClr val="002452"/>
            </a:solidFill>
          </a:ln>
        </p:spPr>
        <p:txBody>
          <a:bodyPr wrap="square">
            <a:spAutoFit/>
          </a:bodyPr>
          <a:lstStyle/>
          <a:p>
            <a:r>
              <a:rPr lang="en-US" dirty="0"/>
              <a:t>"selection of AAC devices is conditioned by the motivation and competence of the partners, access to professional resources, and the availability of distributors. All participants consider the </a:t>
            </a:r>
            <a:r>
              <a:rPr lang="en-US" b="1" dirty="0"/>
              <a:t>motivation of at least one partner as a prerequisite for recommending an AAC device</a:t>
            </a:r>
            <a:r>
              <a:rPr lang="en-US" dirty="0"/>
              <a:t>. However, participants' opinions differ regarding the absolute necessity of family involvement in the process." (</a:t>
            </a:r>
            <a:r>
              <a:rPr lang="en-US" dirty="0" err="1"/>
              <a:t>Valiquette</a:t>
            </a:r>
            <a:r>
              <a:rPr lang="en-US" dirty="0"/>
              <a:t>, 2010)</a:t>
            </a:r>
          </a:p>
        </p:txBody>
      </p:sp>
      <p:cxnSp>
        <p:nvCxnSpPr>
          <p:cNvPr id="10" name="Straight Arrow Connector 9" descr="A red arrow pointing from the “to prescribe AAC” code under the “No Internet access” theme in the table, to two text boxes outlined in red with the following quotes">
            <a:extLst>
              <a:ext uri="{FF2B5EF4-FFF2-40B4-BE49-F238E27FC236}">
                <a16:creationId xmlns:a16="http://schemas.microsoft.com/office/drawing/2014/main" id="{E166749D-678F-B670-58B6-034F77AF50F9}"/>
              </a:ext>
            </a:extLst>
          </p:cNvPr>
          <p:cNvCxnSpPr>
            <a:cxnSpLocks/>
          </p:cNvCxnSpPr>
          <p:nvPr/>
        </p:nvCxnSpPr>
        <p:spPr>
          <a:xfrm>
            <a:off x="4180484" y="2579727"/>
            <a:ext cx="1641368" cy="1135520"/>
          </a:xfrm>
          <a:prstGeom prst="straightConnector1">
            <a:avLst/>
          </a:prstGeom>
          <a:ln>
            <a:solidFill>
              <a:srgbClr val="B90E3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42028BE1-6C60-A6DA-F30A-B367EDF817B4}"/>
              </a:ext>
            </a:extLst>
          </p:cNvPr>
          <p:cNvSpPr txBox="1"/>
          <p:nvPr/>
        </p:nvSpPr>
        <p:spPr>
          <a:xfrm>
            <a:off x="4545502" y="4043843"/>
            <a:ext cx="7032435" cy="646331"/>
          </a:xfrm>
          <a:prstGeom prst="rect">
            <a:avLst/>
          </a:prstGeom>
          <a:noFill/>
          <a:ln w="38100">
            <a:solidFill>
              <a:schemeClr val="tx2"/>
            </a:solidFill>
          </a:ln>
        </p:spPr>
        <p:txBody>
          <a:bodyPr wrap="square">
            <a:spAutoFit/>
          </a:bodyPr>
          <a:lstStyle/>
          <a:p>
            <a:r>
              <a:rPr lang="en-US" dirty="0">
                <a:latin typeface="OpN"/>
                <a:ea typeface="Open Sans" panose="020B0606030504020204" pitchFamily="34" charset="0"/>
                <a:cs typeface="Open Sans" panose="020B0606030504020204" pitchFamily="34" charset="0"/>
              </a:rPr>
              <a:t>“Seeking information through web-based resources is restricted because many residents </a:t>
            </a:r>
            <a:r>
              <a:rPr lang="en-US" b="1" dirty="0">
                <a:latin typeface="OpN"/>
                <a:ea typeface="Open Sans" panose="020B0606030504020204" pitchFamily="34" charset="0"/>
                <a:cs typeface="Open Sans" panose="020B0606030504020204" pitchFamily="34" charset="0"/>
              </a:rPr>
              <a:t>do not have Internet and computer access</a:t>
            </a:r>
            <a:r>
              <a:rPr lang="en-US" dirty="0">
                <a:latin typeface="OpN"/>
                <a:ea typeface="Open Sans" panose="020B0606030504020204" pitchFamily="34" charset="0"/>
                <a:cs typeface="Open Sans" panose="020B0606030504020204" pitchFamily="34" charset="0"/>
              </a:rPr>
              <a:t>” (Wang, 2022)</a:t>
            </a:r>
          </a:p>
        </p:txBody>
      </p:sp>
      <p:sp>
        <p:nvSpPr>
          <p:cNvPr id="15" name="TextBox 14">
            <a:extLst>
              <a:ext uri="{FF2B5EF4-FFF2-40B4-BE49-F238E27FC236}">
                <a16:creationId xmlns:a16="http://schemas.microsoft.com/office/drawing/2014/main" id="{A9DF86D5-208B-D3DA-CC9A-0D09554ACA44}"/>
              </a:ext>
            </a:extLst>
          </p:cNvPr>
          <p:cNvSpPr txBox="1"/>
          <p:nvPr/>
        </p:nvSpPr>
        <p:spPr>
          <a:xfrm>
            <a:off x="4545502" y="4954689"/>
            <a:ext cx="7032434" cy="923330"/>
          </a:xfrm>
          <a:prstGeom prst="rect">
            <a:avLst/>
          </a:prstGeom>
          <a:noFill/>
          <a:ln w="38100">
            <a:solidFill>
              <a:schemeClr val="tx2"/>
            </a:solidFill>
          </a:ln>
        </p:spPr>
        <p:txBody>
          <a:bodyPr wrap="square">
            <a:spAutoFit/>
          </a:bodyPr>
          <a:lstStyle/>
          <a:p>
            <a:r>
              <a:rPr lang="en-US" dirty="0">
                <a:latin typeface="OpN"/>
                <a:ea typeface="Open Sans" panose="020B0606030504020204" pitchFamily="34" charset="0"/>
                <a:cs typeface="Open Sans" panose="020B0606030504020204" pitchFamily="34" charset="0"/>
              </a:rPr>
              <a:t>“</a:t>
            </a:r>
            <a:r>
              <a:rPr lang="en-US" b="1" dirty="0">
                <a:latin typeface="OpN"/>
                <a:ea typeface="Open Sans" panose="020B0606030504020204" pitchFamily="34" charset="0"/>
                <a:cs typeface="Open Sans" panose="020B0606030504020204" pitchFamily="34" charset="0"/>
              </a:rPr>
              <a:t>People with disabilities are also less likely </a:t>
            </a:r>
            <a:r>
              <a:rPr lang="en-US" dirty="0">
                <a:latin typeface="OpN"/>
                <a:ea typeface="Open Sans" panose="020B0606030504020204" pitchFamily="34" charset="0"/>
                <a:cs typeface="Open Sans" panose="020B0606030504020204" pitchFamily="34" charset="0"/>
              </a:rPr>
              <a:t>than people without disabilities </a:t>
            </a:r>
            <a:r>
              <a:rPr lang="en-US" b="1" dirty="0">
                <a:latin typeface="OpN"/>
                <a:ea typeface="Open Sans" panose="020B0606030504020204" pitchFamily="34" charset="0"/>
                <a:cs typeface="Open Sans" panose="020B0606030504020204" pitchFamily="34" charset="0"/>
              </a:rPr>
              <a:t>to have an Internet </a:t>
            </a:r>
            <a:r>
              <a:rPr lang="en-US" dirty="0">
                <a:latin typeface="OpN"/>
                <a:ea typeface="Open Sans" panose="020B0606030504020204" pitchFamily="34" charset="0"/>
                <a:cs typeface="Open Sans" panose="020B0606030504020204" pitchFamily="34" charset="0"/>
              </a:rPr>
              <a:t>connection at home, to access the Internet elsewhere, or use a cell phone " (</a:t>
            </a:r>
            <a:r>
              <a:rPr lang="en-US" dirty="0" err="1">
                <a:latin typeface="OpN"/>
                <a:ea typeface="Open Sans" panose="020B0606030504020204" pitchFamily="34" charset="0"/>
                <a:cs typeface="Open Sans" panose="020B0606030504020204" pitchFamily="34" charset="0"/>
              </a:rPr>
              <a:t>D’Aubin</a:t>
            </a:r>
            <a:r>
              <a:rPr lang="en-US" dirty="0">
                <a:latin typeface="OpN"/>
                <a:ea typeface="Open Sans" panose="020B0606030504020204" pitchFamily="34" charset="0"/>
                <a:cs typeface="Open Sans" panose="020B0606030504020204" pitchFamily="34" charset="0"/>
              </a:rPr>
              <a:t>, 2007)</a:t>
            </a:r>
          </a:p>
        </p:txBody>
      </p:sp>
      <p:cxnSp>
        <p:nvCxnSpPr>
          <p:cNvPr id="13" name="Straight Arrow Connector 12" descr="A yellow arrow pointing from the “Telephone Requirement” theme in the table, to a text box outlined in yellow with the quote">
            <a:extLst>
              <a:ext uri="{FF2B5EF4-FFF2-40B4-BE49-F238E27FC236}">
                <a16:creationId xmlns:a16="http://schemas.microsoft.com/office/drawing/2014/main" id="{515B3513-DCDA-CD08-E729-CDC44BE6CBF9}"/>
              </a:ext>
            </a:extLst>
          </p:cNvPr>
          <p:cNvCxnSpPr>
            <a:cxnSpLocks/>
          </p:cNvCxnSpPr>
          <p:nvPr/>
        </p:nvCxnSpPr>
        <p:spPr>
          <a:xfrm>
            <a:off x="1898864" y="3411017"/>
            <a:ext cx="0" cy="608459"/>
          </a:xfrm>
          <a:prstGeom prst="straightConnector1">
            <a:avLst/>
          </a:prstGeom>
          <a:ln>
            <a:solidFill>
              <a:srgbClr val="FABD0F"/>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A4BC5D37-C16C-5722-F535-842669395F39}"/>
              </a:ext>
            </a:extLst>
          </p:cNvPr>
          <p:cNvSpPr txBox="1"/>
          <p:nvPr/>
        </p:nvSpPr>
        <p:spPr>
          <a:xfrm>
            <a:off x="428625" y="4115426"/>
            <a:ext cx="3526326" cy="1754326"/>
          </a:xfrm>
          <a:prstGeom prst="rect">
            <a:avLst/>
          </a:prstGeom>
          <a:noFill/>
          <a:ln w="38100">
            <a:solidFill>
              <a:srgbClr val="FFC000"/>
            </a:solidFill>
          </a:ln>
        </p:spPr>
        <p:txBody>
          <a:bodyPr wrap="square">
            <a:spAutoFit/>
          </a:bodyPr>
          <a:lstStyle/>
          <a:p>
            <a:r>
              <a:rPr lang="en-US" dirty="0">
                <a:latin typeface="OpN"/>
              </a:rPr>
              <a:t>"The two respondent groups agreed that individuals should have an option to meet face-to-face </a:t>
            </a:r>
            <a:r>
              <a:rPr lang="en-US" b="1" dirty="0">
                <a:latin typeface="OpN"/>
              </a:rPr>
              <a:t>rather than be required to communicate on the phone</a:t>
            </a:r>
            <a:r>
              <a:rPr lang="en-US" dirty="0">
                <a:latin typeface="OpN"/>
              </a:rPr>
              <a:t>“ (Collier, 2012)</a:t>
            </a:r>
          </a:p>
        </p:txBody>
      </p:sp>
    </p:spTree>
    <p:extLst>
      <p:ext uri="{BB962C8B-B14F-4D97-AF65-F5344CB8AC3E}">
        <p14:creationId xmlns:p14="http://schemas.microsoft.com/office/powerpoint/2010/main" val="25188080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A0D98-7210-E240-9110-6DD876E783FC}"/>
              </a:ext>
            </a:extLst>
          </p:cNvPr>
          <p:cNvSpPr>
            <a:spLocks noGrp="1"/>
          </p:cNvSpPr>
          <p:nvPr>
            <p:ph type="ctrTitle"/>
          </p:nvPr>
        </p:nvSpPr>
        <p:spPr/>
        <p:txBody>
          <a:bodyPr/>
          <a:lstStyle/>
          <a:p>
            <a:r>
              <a:rPr lang="en-US" dirty="0">
                <a:latin typeface="Open Sans Semibold"/>
                <a:ea typeface="Open Sans Semibold"/>
                <a:cs typeface="Open Sans Semibold"/>
              </a:rPr>
              <a:t>Using the system </a:t>
            </a:r>
            <a:endParaRPr lang="en-US" dirty="0"/>
          </a:p>
        </p:txBody>
      </p:sp>
    </p:spTree>
    <p:extLst>
      <p:ext uri="{BB962C8B-B14F-4D97-AF65-F5344CB8AC3E}">
        <p14:creationId xmlns:p14="http://schemas.microsoft.com/office/powerpoint/2010/main" val="3380688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71DB6-5CF5-7E30-DE00-CD28BFE84EAD}"/>
              </a:ext>
            </a:extLst>
          </p:cNvPr>
          <p:cNvSpPr>
            <a:spLocks noGrp="1"/>
          </p:cNvSpPr>
          <p:nvPr>
            <p:ph type="title"/>
          </p:nvPr>
        </p:nvSpPr>
        <p:spPr>
          <a:xfrm>
            <a:off x="750270" y="525301"/>
            <a:ext cx="10897200" cy="627189"/>
          </a:xfrm>
        </p:spPr>
        <p:txBody>
          <a:bodyPr/>
          <a:lstStyle/>
          <a:p>
            <a:r>
              <a:rPr lang="en-US" sz="2800" dirty="0"/>
              <a:t>Using the System – 15/21</a:t>
            </a:r>
            <a:endParaRPr lang="en-CA" dirty="0"/>
          </a:p>
        </p:txBody>
      </p:sp>
      <p:graphicFrame>
        <p:nvGraphicFramePr>
          <p:cNvPr id="12" name="Content Placeholder 2" descr="Table with two columns, the first the number of full texts which have that code, and the second column listing the different codes. There are four overarching themes presented in the displayed table. The first, “Complex Nature of System” has 8 full texts. Followed by “Lack of coordination” with 7 full texts and 3 subthemes: “Between government and services” with 11, “Between government departments/ ministries with 5, and “other” with 2. The third overarching theme presented on the table is “lack of guidelines” with six full texts. Then, “Application Process” with 6 full texts and five subcodes. “Approval and review process” had 1 full text, five for “complicated”, 2 for “Policies not formally written”, six for “structureless” and 3 for “vague”. This table is on the left side of the slide, directly under the header.">
            <a:extLst>
              <a:ext uri="{FF2B5EF4-FFF2-40B4-BE49-F238E27FC236}">
                <a16:creationId xmlns:a16="http://schemas.microsoft.com/office/drawing/2014/main" id="{23BE424A-74EF-F55C-DA70-D89D2FACBDEE}"/>
              </a:ext>
            </a:extLst>
          </p:cNvPr>
          <p:cNvGraphicFramePr>
            <a:graphicFrameLocks/>
          </p:cNvGraphicFramePr>
          <p:nvPr>
            <p:extLst>
              <p:ext uri="{D42A27DB-BD31-4B8C-83A1-F6EECF244321}">
                <p14:modId xmlns:p14="http://schemas.microsoft.com/office/powerpoint/2010/main" val="4196797694"/>
              </p:ext>
            </p:extLst>
          </p:nvPr>
        </p:nvGraphicFramePr>
        <p:xfrm>
          <a:off x="289222" y="1119069"/>
          <a:ext cx="6366511" cy="3962400"/>
        </p:xfrm>
        <a:graphic>
          <a:graphicData uri="http://schemas.openxmlformats.org/drawingml/2006/table">
            <a:tbl>
              <a:tblPr firstRow="1">
                <a:tableStyleId>{5C22544A-7EE6-4342-B048-85BDC9FD1C3A}</a:tableStyleId>
              </a:tblPr>
              <a:tblGrid>
                <a:gridCol w="1113576">
                  <a:extLst>
                    <a:ext uri="{9D8B030D-6E8A-4147-A177-3AD203B41FA5}">
                      <a16:colId xmlns:a16="http://schemas.microsoft.com/office/drawing/2014/main" val="4034209857"/>
                    </a:ext>
                  </a:extLst>
                </a:gridCol>
                <a:gridCol w="5252935">
                  <a:extLst>
                    <a:ext uri="{9D8B030D-6E8A-4147-A177-3AD203B41FA5}">
                      <a16:colId xmlns:a16="http://schemas.microsoft.com/office/drawing/2014/main" val="3112259172"/>
                    </a:ext>
                  </a:extLst>
                </a:gridCol>
              </a:tblGrid>
              <a:tr h="211588">
                <a:tc>
                  <a:txBody>
                    <a:bodyPr/>
                    <a:lstStyle/>
                    <a:p>
                      <a:pPr algn="ctr" fontAlgn="ctr"/>
                      <a:r>
                        <a:rPr lang="en-AU" sz="2000" b="1" i="0" u="none" strike="noStrike" dirty="0">
                          <a:solidFill>
                            <a:schemeClr val="bg2"/>
                          </a:solidFill>
                          <a:effectLst/>
                          <a:latin typeface="Calibri" panose="020F0502020204030204" pitchFamily="34" charset="0"/>
                        </a:rPr>
                        <a:t>#FT</a:t>
                      </a:r>
                    </a:p>
                  </a:txBody>
                  <a:tcPr marL="0" marR="0" marT="0" marB="0" anchor="ctr">
                    <a:solidFill>
                      <a:schemeClr val="accent1"/>
                    </a:solidFill>
                  </a:tcPr>
                </a:tc>
                <a:tc>
                  <a:txBody>
                    <a:bodyPr/>
                    <a:lstStyle/>
                    <a:p>
                      <a:pPr algn="l" fontAlgn="ctr"/>
                      <a:r>
                        <a:rPr lang="en-AU" sz="2000" b="1" i="0" u="none" strike="noStrike" dirty="0">
                          <a:solidFill>
                            <a:schemeClr val="bg2"/>
                          </a:solidFill>
                          <a:effectLst/>
                          <a:latin typeface="Calibri" panose="020F0502020204030204" pitchFamily="34" charset="0"/>
                        </a:rPr>
                        <a:t>Codes</a:t>
                      </a:r>
                    </a:p>
                  </a:txBody>
                  <a:tcPr marL="0" marR="0" marT="0" marB="0" anchor="ctr">
                    <a:solidFill>
                      <a:schemeClr val="accent1"/>
                    </a:solidFill>
                  </a:tcPr>
                </a:tc>
                <a:extLst>
                  <a:ext uri="{0D108BD9-81ED-4DB2-BD59-A6C34878D82A}">
                    <a16:rowId xmlns:a16="http://schemas.microsoft.com/office/drawing/2014/main" val="250767427"/>
                  </a:ext>
                </a:extLst>
              </a:tr>
              <a:tr h="211588">
                <a:tc>
                  <a:txBody>
                    <a:bodyPr/>
                    <a:lstStyle/>
                    <a:p>
                      <a:pPr algn="ctr"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8</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b="1" u="none" strike="noStrike" dirty="0">
                          <a:effectLst/>
                          <a:latin typeface="Open Sans" panose="020B0606030504020204" pitchFamily="34" charset="0"/>
                          <a:ea typeface="Open Sans" panose="020B0606030504020204" pitchFamily="34" charset="0"/>
                          <a:cs typeface="Open Sans" panose="020B0606030504020204" pitchFamily="34" charset="0"/>
                        </a:rPr>
                        <a:t>Complex Nature of System</a:t>
                      </a:r>
                      <a:endParaRPr lang="en-AU" sz="18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145697" marR="0" marT="0" marB="0" anchor="ctr"/>
                </a:tc>
                <a:extLst>
                  <a:ext uri="{0D108BD9-81ED-4DB2-BD59-A6C34878D82A}">
                    <a16:rowId xmlns:a16="http://schemas.microsoft.com/office/drawing/2014/main" val="2954373972"/>
                  </a:ext>
                </a:extLst>
              </a:tr>
              <a:tr h="211588">
                <a:tc>
                  <a:txBody>
                    <a:bodyPr/>
                    <a:lstStyle/>
                    <a:p>
                      <a:pPr algn="ctr"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7</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b="1" u="none" strike="noStrike" dirty="0">
                          <a:effectLst/>
                          <a:latin typeface="Open Sans" panose="020B0606030504020204" pitchFamily="34" charset="0"/>
                          <a:ea typeface="Open Sans" panose="020B0606030504020204" pitchFamily="34" charset="0"/>
                          <a:cs typeface="Open Sans" panose="020B0606030504020204" pitchFamily="34" charset="0"/>
                        </a:rPr>
                        <a:t>Lack of Coordination</a:t>
                      </a:r>
                      <a:endParaRPr lang="en-AU" sz="18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145697" marR="0" marT="0" marB="0" anchor="ctr"/>
                </a:tc>
                <a:extLst>
                  <a:ext uri="{0D108BD9-81ED-4DB2-BD59-A6C34878D82A}">
                    <a16:rowId xmlns:a16="http://schemas.microsoft.com/office/drawing/2014/main" val="411899795"/>
                  </a:ext>
                </a:extLst>
              </a:tr>
              <a:tr h="211588">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11</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Between government and services</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91395" marR="0" marT="0" marB="0" anchor="ctr"/>
                </a:tc>
                <a:extLst>
                  <a:ext uri="{0D108BD9-81ED-4DB2-BD59-A6C34878D82A}">
                    <a16:rowId xmlns:a16="http://schemas.microsoft.com/office/drawing/2014/main" val="3292375482"/>
                  </a:ext>
                </a:extLst>
              </a:tr>
              <a:tr h="211588">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5</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Between government departments/ ministries</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91395" marR="0" marT="0" marB="0" anchor="ctr"/>
                </a:tc>
                <a:extLst>
                  <a:ext uri="{0D108BD9-81ED-4DB2-BD59-A6C34878D82A}">
                    <a16:rowId xmlns:a16="http://schemas.microsoft.com/office/drawing/2014/main" val="3520957300"/>
                  </a:ext>
                </a:extLst>
              </a:tr>
              <a:tr h="103989">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2</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Other</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91395" marR="0" marT="0" marB="0" anchor="ctr"/>
                </a:tc>
                <a:extLst>
                  <a:ext uri="{0D108BD9-81ED-4DB2-BD59-A6C34878D82A}">
                    <a16:rowId xmlns:a16="http://schemas.microsoft.com/office/drawing/2014/main" val="1995770145"/>
                  </a:ext>
                </a:extLst>
              </a:tr>
              <a:tr h="44650">
                <a:tc>
                  <a:txBody>
                    <a:bodyPr/>
                    <a:lstStyle/>
                    <a:p>
                      <a:pPr algn="ctr"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6</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b="1" u="none" strike="noStrike" dirty="0">
                          <a:effectLst/>
                          <a:latin typeface="Open Sans" panose="020B0606030504020204" pitchFamily="34" charset="0"/>
                          <a:ea typeface="Open Sans" panose="020B0606030504020204" pitchFamily="34" charset="0"/>
                          <a:cs typeface="Open Sans" panose="020B0606030504020204" pitchFamily="34" charset="0"/>
                        </a:rPr>
                        <a:t>Lack of Guidelines</a:t>
                      </a:r>
                      <a:endParaRPr lang="en-AU" sz="18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145697" marR="0" marT="0" marB="0" anchor="ctr"/>
                </a:tc>
                <a:extLst>
                  <a:ext uri="{0D108BD9-81ED-4DB2-BD59-A6C34878D82A}">
                    <a16:rowId xmlns:a16="http://schemas.microsoft.com/office/drawing/2014/main" val="1118511916"/>
                  </a:ext>
                </a:extLst>
              </a:tr>
              <a:tr h="44650">
                <a:tc>
                  <a:txBody>
                    <a:bodyPr/>
                    <a:lstStyle/>
                    <a:p>
                      <a:pPr algn="ctr"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6</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b="1" u="none" strike="noStrike" dirty="0">
                          <a:effectLst/>
                          <a:latin typeface="Open Sans" panose="020B0606030504020204" pitchFamily="34" charset="0"/>
                          <a:ea typeface="Open Sans" panose="020B0606030504020204" pitchFamily="34" charset="0"/>
                          <a:cs typeface="Open Sans" panose="020B0606030504020204" pitchFamily="34" charset="0"/>
                        </a:rPr>
                        <a:t>Application Process</a:t>
                      </a:r>
                      <a:endParaRPr lang="en-AU" sz="18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145697" marR="0" marT="0" marB="0" anchor="ctr"/>
                </a:tc>
                <a:extLst>
                  <a:ext uri="{0D108BD9-81ED-4DB2-BD59-A6C34878D82A}">
                    <a16:rowId xmlns:a16="http://schemas.microsoft.com/office/drawing/2014/main" val="1809978032"/>
                  </a:ext>
                </a:extLst>
              </a:tr>
              <a:tr h="44650">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1</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Approval and review process</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91395" marR="0" marT="0" marB="0" anchor="ctr"/>
                </a:tc>
                <a:extLst>
                  <a:ext uri="{0D108BD9-81ED-4DB2-BD59-A6C34878D82A}">
                    <a16:rowId xmlns:a16="http://schemas.microsoft.com/office/drawing/2014/main" val="1869786967"/>
                  </a:ext>
                </a:extLst>
              </a:tr>
              <a:tr h="44650">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5</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Complicated</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91395" marR="0" marT="0" marB="0" anchor="ctr"/>
                </a:tc>
                <a:extLst>
                  <a:ext uri="{0D108BD9-81ED-4DB2-BD59-A6C34878D82A}">
                    <a16:rowId xmlns:a16="http://schemas.microsoft.com/office/drawing/2014/main" val="1826694403"/>
                  </a:ext>
                </a:extLst>
              </a:tr>
              <a:tr h="103989">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2</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  Policies not formally written</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194263" marR="0" marT="0" marB="0" anchor="ctr"/>
                </a:tc>
                <a:extLst>
                  <a:ext uri="{0D108BD9-81ED-4DB2-BD59-A6C34878D82A}">
                    <a16:rowId xmlns:a16="http://schemas.microsoft.com/office/drawing/2014/main" val="248828008"/>
                  </a:ext>
                </a:extLst>
              </a:tr>
              <a:tr h="103989">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6</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  Structureless</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194263" marR="0" marT="0" marB="0" anchor="ctr"/>
                </a:tc>
                <a:extLst>
                  <a:ext uri="{0D108BD9-81ED-4DB2-BD59-A6C34878D82A}">
                    <a16:rowId xmlns:a16="http://schemas.microsoft.com/office/drawing/2014/main" val="1345217490"/>
                  </a:ext>
                </a:extLst>
              </a:tr>
              <a:tr h="103989">
                <a:tc>
                  <a:txBody>
                    <a:bodyPr/>
                    <a:lstStyle/>
                    <a:p>
                      <a:pPr algn="ctr" fontAlgn="ctr"/>
                      <a:r>
                        <a:rPr lang="en-AU" sz="2000" u="none" strike="noStrike" dirty="0">
                          <a:effectLst/>
                          <a:latin typeface="Open Sans" panose="020B0606030504020204" pitchFamily="34" charset="0"/>
                          <a:ea typeface="Open Sans" panose="020B0606030504020204" pitchFamily="34" charset="0"/>
                          <a:cs typeface="Open Sans" panose="020B0606030504020204" pitchFamily="34" charset="0"/>
                        </a:rPr>
                        <a:t>3</a:t>
                      </a:r>
                      <a:endParaRPr lang="en-AU" sz="20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  Vague</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194263" marR="0" marT="0" marB="0" anchor="ctr"/>
                </a:tc>
                <a:extLst>
                  <a:ext uri="{0D108BD9-81ED-4DB2-BD59-A6C34878D82A}">
                    <a16:rowId xmlns:a16="http://schemas.microsoft.com/office/drawing/2014/main" val="3984925077"/>
                  </a:ext>
                </a:extLst>
              </a:tr>
            </a:tbl>
          </a:graphicData>
        </a:graphic>
      </p:graphicFrame>
      <p:cxnSp>
        <p:nvCxnSpPr>
          <p:cNvPr id="3" name="Straight Arrow Connector 2" descr="A yellow arrow pointing from the “Lack of coordination” theme in the table, to a text box outlined in yellow with the quote">
            <a:extLst>
              <a:ext uri="{FF2B5EF4-FFF2-40B4-BE49-F238E27FC236}">
                <a16:creationId xmlns:a16="http://schemas.microsoft.com/office/drawing/2014/main" id="{4437CD50-D52A-08C0-6148-E3AE4B9B308E}"/>
              </a:ext>
            </a:extLst>
          </p:cNvPr>
          <p:cNvCxnSpPr>
            <a:cxnSpLocks/>
          </p:cNvCxnSpPr>
          <p:nvPr/>
        </p:nvCxnSpPr>
        <p:spPr>
          <a:xfrm flipV="1">
            <a:off x="4499485" y="1586622"/>
            <a:ext cx="2240193" cy="310966"/>
          </a:xfrm>
          <a:prstGeom prst="straightConnector1">
            <a:avLst/>
          </a:prstGeom>
          <a:ln>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C8D64037-FDF5-6E64-B4EC-50598F340786}"/>
              </a:ext>
            </a:extLst>
          </p:cNvPr>
          <p:cNvSpPr txBox="1"/>
          <p:nvPr/>
        </p:nvSpPr>
        <p:spPr>
          <a:xfrm>
            <a:off x="6921650" y="564967"/>
            <a:ext cx="4981128" cy="1200319"/>
          </a:xfrm>
          <a:prstGeom prst="rect">
            <a:avLst/>
          </a:prstGeom>
          <a:noFill/>
          <a:ln w="38100">
            <a:solidFill>
              <a:srgbClr val="FABD0F"/>
            </a:solidFill>
          </a:ln>
        </p:spPr>
        <p:txBody>
          <a:bodyPr wrap="square">
            <a:spAutoFit/>
          </a:bodyPr>
          <a:lstStyle/>
          <a:p>
            <a:r>
              <a:rPr lang="en-US" dirty="0"/>
              <a:t>“In the case of Canada, the report was difficult to read, and showed a </a:t>
            </a:r>
            <a:r>
              <a:rPr lang="en-US" b="1" dirty="0"/>
              <a:t>national system which is not well coordinated,</a:t>
            </a:r>
            <a:r>
              <a:rPr lang="en-US" dirty="0"/>
              <a:t> with provincial variation in access to services.” (Smith, 2019)</a:t>
            </a:r>
          </a:p>
        </p:txBody>
      </p:sp>
      <p:cxnSp>
        <p:nvCxnSpPr>
          <p:cNvPr id="30" name="Straight Arrow Connector 29" descr="A dark blue arrow pointing from the “Lack of Guidelines” theme in the table, to a text box outlined in dark blue with the quote">
            <a:extLst>
              <a:ext uri="{FF2B5EF4-FFF2-40B4-BE49-F238E27FC236}">
                <a16:creationId xmlns:a16="http://schemas.microsoft.com/office/drawing/2014/main" id="{65FDD629-2682-C67E-B3BC-D2D520E24F0D}"/>
              </a:ext>
            </a:extLst>
          </p:cNvPr>
          <p:cNvCxnSpPr>
            <a:cxnSpLocks/>
          </p:cNvCxnSpPr>
          <p:nvPr/>
        </p:nvCxnSpPr>
        <p:spPr>
          <a:xfrm>
            <a:off x="3657600" y="3147978"/>
            <a:ext cx="3281083" cy="6943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Content Placeholder 12">
            <a:extLst>
              <a:ext uri="{FF2B5EF4-FFF2-40B4-BE49-F238E27FC236}">
                <a16:creationId xmlns:a16="http://schemas.microsoft.com/office/drawing/2014/main" id="{057D03F5-B589-9D29-6101-8AF026C068F5}"/>
              </a:ext>
            </a:extLst>
          </p:cNvPr>
          <p:cNvSpPr txBox="1">
            <a:spLocks noGrp="1"/>
          </p:cNvSpPr>
          <p:nvPr>
            <p:ph sz="half" idx="1"/>
          </p:nvPr>
        </p:nvSpPr>
        <p:spPr>
          <a:xfrm>
            <a:off x="6938683" y="1934593"/>
            <a:ext cx="4981128" cy="4247317"/>
          </a:xfrm>
          <a:prstGeom prst="rect">
            <a:avLst/>
          </a:prstGeom>
          <a:noFill/>
          <a:ln w="38100">
            <a:solidFill>
              <a:schemeClr val="accent1"/>
            </a:solidFill>
          </a:ln>
        </p:spPr>
        <p:txBody>
          <a:bodyPr wrap="square">
            <a:spAutoFit/>
          </a:bodyPr>
          <a:lstStyle/>
          <a:p>
            <a:pPr marL="0" indent="0">
              <a:lnSpc>
                <a:spcPct val="100000"/>
              </a:lnSpc>
              <a:buNone/>
            </a:pPr>
            <a:r>
              <a:rPr lang="en-US" sz="1800" dirty="0">
                <a:latin typeface="OpN"/>
              </a:rPr>
              <a:t>“a child may not receive a device depending on the inconsistent guidelines of the prescription review panel. The majority greed that ‘There’s no protocol on how a prescription review is run and on a lot of things.’ They reported that ‘it has to be consistent for all clinicians, the procedure in how it’s done because there doesn’t seem to be that procedure in place’ (#6, speech pathologist). The </a:t>
            </a:r>
            <a:r>
              <a:rPr lang="en-US" sz="1800" b="1" dirty="0">
                <a:latin typeface="OpN"/>
              </a:rPr>
              <a:t>inconsistent and arguably inefficient prescription review process was a great hurdle for clinicians to overcome in being able to provide children the AAC </a:t>
            </a:r>
            <a:r>
              <a:rPr lang="en-US" sz="1800" dirty="0">
                <a:latin typeface="OpN"/>
              </a:rPr>
              <a:t>devices they could benefit from. They felt that their hands were tied and that there was little they could do to change or improve  the process.”  (Lindsay, 2010)</a:t>
            </a:r>
          </a:p>
        </p:txBody>
      </p:sp>
      <p:cxnSp>
        <p:nvCxnSpPr>
          <p:cNvPr id="24" name="Straight Arrow Connector 23">
            <a:extLst>
              <a:ext uri="{FF2B5EF4-FFF2-40B4-BE49-F238E27FC236}">
                <a16:creationId xmlns:a16="http://schemas.microsoft.com/office/drawing/2014/main" id="{51E17699-C59B-3C84-2CD9-33BF895B00B6}"/>
              </a:ext>
              <a:ext uri="{C183D7F6-B498-43B3-948B-1728B52AA6E4}">
                <adec:decorative xmlns:adec="http://schemas.microsoft.com/office/drawing/2017/decorative" val="1"/>
              </a:ext>
            </a:extLst>
          </p:cNvPr>
          <p:cNvCxnSpPr>
            <a:cxnSpLocks/>
          </p:cNvCxnSpPr>
          <p:nvPr/>
        </p:nvCxnSpPr>
        <p:spPr>
          <a:xfrm>
            <a:off x="4816388" y="3710022"/>
            <a:ext cx="2105262" cy="59908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descr="A red arrow pointing from the “vague” code under the “Application Process” theme in the table, to a text box outlined in red with the quote">
            <a:extLst>
              <a:ext uri="{FF2B5EF4-FFF2-40B4-BE49-F238E27FC236}">
                <a16:creationId xmlns:a16="http://schemas.microsoft.com/office/drawing/2014/main" id="{F968D1F2-1B7C-E1E6-A62B-6DB798A8698E}"/>
              </a:ext>
            </a:extLst>
          </p:cNvPr>
          <p:cNvCxnSpPr>
            <a:cxnSpLocks/>
          </p:cNvCxnSpPr>
          <p:nvPr/>
        </p:nvCxnSpPr>
        <p:spPr>
          <a:xfrm>
            <a:off x="2047213" y="5081469"/>
            <a:ext cx="0" cy="266700"/>
          </a:xfrm>
          <a:prstGeom prst="straightConnector1">
            <a:avLst/>
          </a:prstGeom>
          <a:ln>
            <a:solidFill>
              <a:srgbClr val="B90E31"/>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25A0367F-DE47-3CFE-C996-E679EC8F828F}"/>
              </a:ext>
            </a:extLst>
          </p:cNvPr>
          <p:cNvSpPr txBox="1"/>
          <p:nvPr/>
        </p:nvSpPr>
        <p:spPr>
          <a:xfrm>
            <a:off x="300375" y="5374248"/>
            <a:ext cx="6066133" cy="1200329"/>
          </a:xfrm>
          <a:prstGeom prst="rect">
            <a:avLst/>
          </a:prstGeom>
          <a:noFill/>
          <a:ln w="38100">
            <a:solidFill>
              <a:schemeClr val="tx2"/>
            </a:solidFill>
          </a:ln>
        </p:spPr>
        <p:txBody>
          <a:bodyPr wrap="square">
            <a:spAutoFit/>
          </a:bodyPr>
          <a:lstStyle/>
          <a:p>
            <a:r>
              <a:rPr lang="en-US" dirty="0">
                <a:latin typeface="OpN"/>
              </a:rPr>
              <a:t>“Overall, </a:t>
            </a:r>
            <a:r>
              <a:rPr lang="en-US" b="1" dirty="0">
                <a:latin typeface="OpN"/>
              </a:rPr>
              <a:t>the prescription guidelines are vague and are very outdated</a:t>
            </a:r>
            <a:r>
              <a:rPr lang="en-US" dirty="0">
                <a:latin typeface="OpN"/>
              </a:rPr>
              <a:t>, which means that children are often using dated technology by the time that it actually gets into their hands.“ (Lindsay, 2010)</a:t>
            </a:r>
          </a:p>
        </p:txBody>
      </p:sp>
    </p:spTree>
    <p:extLst>
      <p:ext uri="{BB962C8B-B14F-4D97-AF65-F5344CB8AC3E}">
        <p14:creationId xmlns:p14="http://schemas.microsoft.com/office/powerpoint/2010/main" val="21785684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71DB6-5CF5-7E30-DE00-CD28BFE84EAD}"/>
              </a:ext>
            </a:extLst>
          </p:cNvPr>
          <p:cNvSpPr>
            <a:spLocks noGrp="1"/>
          </p:cNvSpPr>
          <p:nvPr>
            <p:ph type="title"/>
          </p:nvPr>
        </p:nvSpPr>
        <p:spPr>
          <a:xfrm>
            <a:off x="418800" y="503411"/>
            <a:ext cx="10897200" cy="627189"/>
          </a:xfrm>
        </p:spPr>
        <p:txBody>
          <a:bodyPr/>
          <a:lstStyle/>
          <a:p>
            <a:r>
              <a:rPr lang="en-US" sz="2800" dirty="0"/>
              <a:t>Using the System </a:t>
            </a:r>
            <a:r>
              <a:rPr lang="en-US" sz="2400" dirty="0"/>
              <a:t>- Part 2</a:t>
            </a:r>
            <a:endParaRPr lang="en-CA" dirty="0"/>
          </a:p>
        </p:txBody>
      </p:sp>
      <p:graphicFrame>
        <p:nvGraphicFramePr>
          <p:cNvPr id="12" name="Content Placeholder 2" descr="Table with two columns, the first the number of full texts which have that code, and the second column listing the different codes. The first theme is labeled “Bureaucratic” and has 5 full texts that coded it. Followed by “Not Comprehensive” and “Navigation” which both have 4 full texts. Navigation has two subthemes both with 2 full texts: “Application process” and “Delivery system”. Delivery system has two subcodes, “no central locations” and “Too many locations” with four and three full texts respectively.  The final three codes each have three full texts, and are as following: “lots of paperwork”, “outdated systems and programs”, and “use of medical model”. This table is in the top right corner of the slide.">
            <a:extLst>
              <a:ext uri="{FF2B5EF4-FFF2-40B4-BE49-F238E27FC236}">
                <a16:creationId xmlns:a16="http://schemas.microsoft.com/office/drawing/2014/main" id="{23BE424A-74EF-F55C-DA70-D89D2FACBDEE}"/>
              </a:ext>
            </a:extLst>
          </p:cNvPr>
          <p:cNvGraphicFramePr>
            <a:graphicFrameLocks/>
          </p:cNvGraphicFramePr>
          <p:nvPr>
            <p:extLst>
              <p:ext uri="{D42A27DB-BD31-4B8C-83A1-F6EECF244321}">
                <p14:modId xmlns:p14="http://schemas.microsoft.com/office/powerpoint/2010/main" val="2562505306"/>
              </p:ext>
            </p:extLst>
          </p:nvPr>
        </p:nvGraphicFramePr>
        <p:xfrm>
          <a:off x="6327588" y="513586"/>
          <a:ext cx="5445612" cy="3260946"/>
        </p:xfrm>
        <a:graphic>
          <a:graphicData uri="http://schemas.openxmlformats.org/drawingml/2006/table">
            <a:tbl>
              <a:tblPr firstRow="1">
                <a:tableStyleId>{5C22544A-7EE6-4342-B048-85BDC9FD1C3A}</a:tableStyleId>
              </a:tblPr>
              <a:tblGrid>
                <a:gridCol w="952500">
                  <a:extLst>
                    <a:ext uri="{9D8B030D-6E8A-4147-A177-3AD203B41FA5}">
                      <a16:colId xmlns:a16="http://schemas.microsoft.com/office/drawing/2014/main" val="4034209857"/>
                    </a:ext>
                  </a:extLst>
                </a:gridCol>
                <a:gridCol w="4493112">
                  <a:extLst>
                    <a:ext uri="{9D8B030D-6E8A-4147-A177-3AD203B41FA5}">
                      <a16:colId xmlns:a16="http://schemas.microsoft.com/office/drawing/2014/main" val="3112259172"/>
                    </a:ext>
                  </a:extLst>
                </a:gridCol>
              </a:tblGrid>
              <a:tr h="211588">
                <a:tc>
                  <a:txBody>
                    <a:bodyPr/>
                    <a:lstStyle/>
                    <a:p>
                      <a:pPr algn="ctr" fontAlgn="ctr"/>
                      <a:r>
                        <a:rPr lang="en-AU" sz="2000" b="1" i="0" u="none" strike="noStrike" dirty="0">
                          <a:solidFill>
                            <a:schemeClr val="bg2"/>
                          </a:solidFill>
                          <a:effectLst/>
                          <a:latin typeface="Calibri" panose="020F0502020204030204" pitchFamily="34" charset="0"/>
                        </a:rPr>
                        <a:t>#FT</a:t>
                      </a:r>
                    </a:p>
                  </a:txBody>
                  <a:tcPr marL="0" marR="0" marT="0" marB="0" anchor="ctr">
                    <a:solidFill>
                      <a:schemeClr val="accent1"/>
                    </a:solidFill>
                  </a:tcPr>
                </a:tc>
                <a:tc>
                  <a:txBody>
                    <a:bodyPr/>
                    <a:lstStyle/>
                    <a:p>
                      <a:pPr algn="l" fontAlgn="ctr"/>
                      <a:r>
                        <a:rPr lang="en-AU" sz="2000" b="1" i="0" u="none" strike="noStrike" dirty="0">
                          <a:solidFill>
                            <a:schemeClr val="bg2"/>
                          </a:solidFill>
                          <a:effectLst/>
                          <a:latin typeface="Calibri" panose="020F0502020204030204" pitchFamily="34" charset="0"/>
                        </a:rPr>
                        <a:t>Codes</a:t>
                      </a:r>
                    </a:p>
                  </a:txBody>
                  <a:tcPr marL="0" marR="0" marT="0" marB="0" anchor="ctr">
                    <a:solidFill>
                      <a:schemeClr val="accent1"/>
                    </a:solidFill>
                  </a:tcPr>
                </a:tc>
                <a:extLst>
                  <a:ext uri="{0D108BD9-81ED-4DB2-BD59-A6C34878D82A}">
                    <a16:rowId xmlns:a16="http://schemas.microsoft.com/office/drawing/2014/main" val="250767427"/>
                  </a:ext>
                </a:extLst>
              </a:tr>
              <a:tr h="211588">
                <a:tc>
                  <a:txBody>
                    <a:bodyPr/>
                    <a:lstStyle/>
                    <a:p>
                      <a:pPr algn="ctr"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5</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b="1" u="none" strike="noStrike" dirty="0">
                          <a:effectLst/>
                          <a:latin typeface="Open Sans" panose="020B0606030504020204" pitchFamily="34" charset="0"/>
                          <a:ea typeface="Open Sans" panose="020B0606030504020204" pitchFamily="34" charset="0"/>
                          <a:cs typeface="Open Sans" panose="020B0606030504020204" pitchFamily="34" charset="0"/>
                        </a:rPr>
                        <a:t>Bureaucratic</a:t>
                      </a:r>
                      <a:endParaRPr lang="en-AU" sz="18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145697" marR="0" marT="0" marB="0" anchor="ctr"/>
                </a:tc>
                <a:extLst>
                  <a:ext uri="{0D108BD9-81ED-4DB2-BD59-A6C34878D82A}">
                    <a16:rowId xmlns:a16="http://schemas.microsoft.com/office/drawing/2014/main" val="1527114932"/>
                  </a:ext>
                </a:extLst>
              </a:tr>
              <a:tr h="211588">
                <a:tc>
                  <a:txBody>
                    <a:bodyPr/>
                    <a:lstStyle/>
                    <a:p>
                      <a:pPr algn="ctr"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4</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b="1" u="none" strike="noStrike" dirty="0">
                          <a:effectLst/>
                          <a:latin typeface="Open Sans" panose="020B0606030504020204" pitchFamily="34" charset="0"/>
                          <a:ea typeface="Open Sans" panose="020B0606030504020204" pitchFamily="34" charset="0"/>
                          <a:cs typeface="Open Sans" panose="020B0606030504020204" pitchFamily="34" charset="0"/>
                        </a:rPr>
                        <a:t>Not Comprehensive</a:t>
                      </a:r>
                      <a:endParaRPr lang="en-AU" sz="18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145697" marR="0" marT="0" marB="0" anchor="ctr"/>
                </a:tc>
                <a:extLst>
                  <a:ext uri="{0D108BD9-81ED-4DB2-BD59-A6C34878D82A}">
                    <a16:rowId xmlns:a16="http://schemas.microsoft.com/office/drawing/2014/main" val="191698883"/>
                  </a:ext>
                </a:extLst>
              </a:tr>
              <a:tr h="211588">
                <a:tc>
                  <a:txBody>
                    <a:bodyPr/>
                    <a:lstStyle/>
                    <a:p>
                      <a:pPr algn="ctr" fontAlgn="ctr"/>
                      <a:r>
                        <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4</a:t>
                      </a:r>
                    </a:p>
                  </a:txBody>
                  <a:tcPr marL="0" marR="0" marT="0" marB="0" anchor="ctr"/>
                </a:tc>
                <a:tc>
                  <a:txBody>
                    <a:bodyPr/>
                    <a:lstStyle/>
                    <a:p>
                      <a:pPr algn="l" fontAlgn="ctr"/>
                      <a:r>
                        <a:rPr lang="en-AU" sz="1800" b="1" u="none" strike="noStrike" dirty="0">
                          <a:effectLst/>
                          <a:latin typeface="Open Sans" panose="020B0606030504020204" pitchFamily="34" charset="0"/>
                          <a:ea typeface="Open Sans" panose="020B0606030504020204" pitchFamily="34" charset="0"/>
                          <a:cs typeface="Open Sans" panose="020B0606030504020204" pitchFamily="34" charset="0"/>
                        </a:rPr>
                        <a:t>Navigation</a:t>
                      </a:r>
                      <a:endParaRPr lang="en-AU" sz="18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145697" marR="0" marT="0" marB="0" anchor="ctr"/>
                </a:tc>
                <a:extLst>
                  <a:ext uri="{0D108BD9-81ED-4DB2-BD59-A6C34878D82A}">
                    <a16:rowId xmlns:a16="http://schemas.microsoft.com/office/drawing/2014/main" val="4274261403"/>
                  </a:ext>
                </a:extLst>
              </a:tr>
              <a:tr h="211588">
                <a:tc>
                  <a:txBody>
                    <a:bodyPr/>
                    <a:lstStyle/>
                    <a:p>
                      <a:pPr algn="ctr"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2</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Application Process</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91395" marR="0" marT="0" marB="0" anchor="ctr"/>
                </a:tc>
                <a:extLst>
                  <a:ext uri="{0D108BD9-81ED-4DB2-BD59-A6C34878D82A}">
                    <a16:rowId xmlns:a16="http://schemas.microsoft.com/office/drawing/2014/main" val="3684270309"/>
                  </a:ext>
                </a:extLst>
              </a:tr>
              <a:tr h="304386">
                <a:tc>
                  <a:txBody>
                    <a:bodyPr/>
                    <a:lstStyle/>
                    <a:p>
                      <a:pPr algn="ctr"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2</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Delivery System</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91395" marR="0" marT="0" marB="0" anchor="ctr"/>
                </a:tc>
                <a:extLst>
                  <a:ext uri="{0D108BD9-81ED-4DB2-BD59-A6C34878D82A}">
                    <a16:rowId xmlns:a16="http://schemas.microsoft.com/office/drawing/2014/main" val="3496602469"/>
                  </a:ext>
                </a:extLst>
              </a:tr>
              <a:tr h="211588">
                <a:tc>
                  <a:txBody>
                    <a:bodyPr/>
                    <a:lstStyle/>
                    <a:p>
                      <a:pPr algn="ctr"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4</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No central location</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437092" marR="0" marT="0" marB="0" anchor="ctr"/>
                </a:tc>
                <a:extLst>
                  <a:ext uri="{0D108BD9-81ED-4DB2-BD59-A6C34878D82A}">
                    <a16:rowId xmlns:a16="http://schemas.microsoft.com/office/drawing/2014/main" val="836858486"/>
                  </a:ext>
                </a:extLst>
              </a:tr>
              <a:tr h="211588">
                <a:tc>
                  <a:txBody>
                    <a:bodyPr/>
                    <a:lstStyle/>
                    <a:p>
                      <a:pPr algn="ctr"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3</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Too many locations</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437092" marR="0" marT="0" marB="0" anchor="ctr"/>
                </a:tc>
                <a:extLst>
                  <a:ext uri="{0D108BD9-81ED-4DB2-BD59-A6C34878D82A}">
                    <a16:rowId xmlns:a16="http://schemas.microsoft.com/office/drawing/2014/main" val="2954373972"/>
                  </a:ext>
                </a:extLst>
              </a:tr>
              <a:tr h="211588">
                <a:tc>
                  <a:txBody>
                    <a:bodyPr/>
                    <a:lstStyle/>
                    <a:p>
                      <a:pPr algn="ctr"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3</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b="1" u="none" strike="noStrike" dirty="0">
                          <a:effectLst/>
                          <a:latin typeface="Open Sans" panose="020B0606030504020204" pitchFamily="34" charset="0"/>
                          <a:ea typeface="Open Sans" panose="020B0606030504020204" pitchFamily="34" charset="0"/>
                          <a:cs typeface="Open Sans" panose="020B0606030504020204" pitchFamily="34" charset="0"/>
                        </a:rPr>
                        <a:t>Lots of Paperwork</a:t>
                      </a:r>
                      <a:endParaRPr lang="en-AU" sz="18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145697" marR="0" marT="0" marB="0" anchor="ctr"/>
                </a:tc>
                <a:extLst>
                  <a:ext uri="{0D108BD9-81ED-4DB2-BD59-A6C34878D82A}">
                    <a16:rowId xmlns:a16="http://schemas.microsoft.com/office/drawing/2014/main" val="1613608082"/>
                  </a:ext>
                </a:extLst>
              </a:tr>
              <a:tr h="211588">
                <a:tc>
                  <a:txBody>
                    <a:bodyPr/>
                    <a:lstStyle/>
                    <a:p>
                      <a:pPr algn="ctr"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3</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b="1" u="none" strike="noStrike" dirty="0">
                          <a:effectLst/>
                          <a:latin typeface="Open Sans" panose="020B0606030504020204" pitchFamily="34" charset="0"/>
                          <a:ea typeface="Open Sans" panose="020B0606030504020204" pitchFamily="34" charset="0"/>
                          <a:cs typeface="Open Sans" panose="020B0606030504020204" pitchFamily="34" charset="0"/>
                        </a:rPr>
                        <a:t>Outdated System and Programs</a:t>
                      </a:r>
                      <a:endParaRPr lang="en-AU" sz="18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145697" marR="0" marT="0" marB="0" anchor="ctr"/>
                </a:tc>
                <a:extLst>
                  <a:ext uri="{0D108BD9-81ED-4DB2-BD59-A6C34878D82A}">
                    <a16:rowId xmlns:a16="http://schemas.microsoft.com/office/drawing/2014/main" val="411899795"/>
                  </a:ext>
                </a:extLst>
              </a:tr>
              <a:tr h="211588">
                <a:tc>
                  <a:txBody>
                    <a:bodyPr/>
                    <a:lstStyle/>
                    <a:p>
                      <a:pPr algn="ctr" fontAlgn="ctr"/>
                      <a:r>
                        <a:rPr lang="en-AU" sz="2000" b="1" u="none" strike="noStrike" dirty="0">
                          <a:effectLst/>
                          <a:latin typeface="Open Sans" panose="020B0606030504020204" pitchFamily="34" charset="0"/>
                          <a:ea typeface="Open Sans" panose="020B0606030504020204" pitchFamily="34" charset="0"/>
                          <a:cs typeface="Open Sans" panose="020B0606030504020204" pitchFamily="34" charset="0"/>
                        </a:rPr>
                        <a:t>3</a:t>
                      </a:r>
                      <a:endParaRPr lang="en-AU" sz="20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0" marR="0" marT="0" marB="0" anchor="ctr"/>
                </a:tc>
                <a:tc>
                  <a:txBody>
                    <a:bodyPr/>
                    <a:lstStyle/>
                    <a:p>
                      <a:pPr algn="l" fontAlgn="ctr"/>
                      <a:r>
                        <a:rPr lang="en-AU" sz="18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Use of Medical Model</a:t>
                      </a:r>
                    </a:p>
                  </a:txBody>
                  <a:tcPr marL="145697" marR="0" marT="0" marB="0" anchor="ctr"/>
                </a:tc>
                <a:extLst>
                  <a:ext uri="{0D108BD9-81ED-4DB2-BD59-A6C34878D82A}">
                    <a16:rowId xmlns:a16="http://schemas.microsoft.com/office/drawing/2014/main" val="3292375482"/>
                  </a:ext>
                </a:extLst>
              </a:tr>
            </a:tbl>
          </a:graphicData>
        </a:graphic>
      </p:graphicFrame>
      <p:cxnSp>
        <p:nvCxnSpPr>
          <p:cNvPr id="4" name="Straight Arrow Connector 3" descr="A red arrow pointing from the “Bureaucratic” theme in the table, to a text box outlined in red with the quote">
            <a:extLst>
              <a:ext uri="{FF2B5EF4-FFF2-40B4-BE49-F238E27FC236}">
                <a16:creationId xmlns:a16="http://schemas.microsoft.com/office/drawing/2014/main" id="{58CC9390-C442-0B31-C22E-1B0356F26A9E}"/>
              </a:ext>
            </a:extLst>
          </p:cNvPr>
          <p:cNvCxnSpPr>
            <a:cxnSpLocks/>
          </p:cNvCxnSpPr>
          <p:nvPr/>
        </p:nvCxnSpPr>
        <p:spPr>
          <a:xfrm flipH="1">
            <a:off x="6055892" y="969167"/>
            <a:ext cx="548948" cy="432531"/>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73FB1EDE-8DA4-B1BB-22EE-BC895F488953}"/>
              </a:ext>
            </a:extLst>
          </p:cNvPr>
          <p:cNvSpPr txBox="1"/>
          <p:nvPr/>
        </p:nvSpPr>
        <p:spPr>
          <a:xfrm>
            <a:off x="319019" y="1130225"/>
            <a:ext cx="5677200" cy="2031325"/>
          </a:xfrm>
          <a:prstGeom prst="rect">
            <a:avLst/>
          </a:prstGeom>
          <a:noFill/>
          <a:ln w="38100"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r>
              <a:rPr lang="en-US" dirty="0">
                <a:solidFill>
                  <a:schemeClr val="tx1"/>
                </a:solidFill>
                <a:latin typeface="OpN"/>
              </a:rPr>
              <a:t>“Consumers face significant informational hurdles in accessing the assistive devices that they need. They report that programs providing funding for assistive devices are </a:t>
            </a:r>
            <a:r>
              <a:rPr lang="en-US" b="1" dirty="0">
                <a:solidFill>
                  <a:schemeClr val="tx1"/>
                </a:solidFill>
                <a:latin typeface="OpN"/>
              </a:rPr>
              <a:t>bureaucratic, confusing, and require significant self-advocacy skills. </a:t>
            </a:r>
            <a:r>
              <a:rPr lang="en-US" dirty="0">
                <a:solidFill>
                  <a:schemeClr val="tx1"/>
                </a:solidFill>
                <a:latin typeface="OpN"/>
              </a:rPr>
              <a:t>In addition, assistive devices are regulated by an overwhelming system that spans across various levels of government.” (Gordon, 2007)</a:t>
            </a:r>
          </a:p>
        </p:txBody>
      </p:sp>
      <p:cxnSp>
        <p:nvCxnSpPr>
          <p:cNvPr id="17" name="Straight Arrow Connector 16" descr="A dark blue arrow pointing from the “Navigation” theme in the table, to a text box outlined in dark blue with the quote">
            <a:extLst>
              <a:ext uri="{FF2B5EF4-FFF2-40B4-BE49-F238E27FC236}">
                <a16:creationId xmlns:a16="http://schemas.microsoft.com/office/drawing/2014/main" id="{371AE4DD-6942-2240-1277-1473AF56C7D7}"/>
              </a:ext>
            </a:extLst>
          </p:cNvPr>
          <p:cNvCxnSpPr>
            <a:cxnSpLocks/>
          </p:cNvCxnSpPr>
          <p:nvPr/>
        </p:nvCxnSpPr>
        <p:spPr>
          <a:xfrm flipH="1">
            <a:off x="5996219" y="1599126"/>
            <a:ext cx="633181" cy="1954249"/>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4F9D1683-AAD2-8C63-48F6-0548DB73C3AA}"/>
              </a:ext>
            </a:extLst>
          </p:cNvPr>
          <p:cNvSpPr txBox="1"/>
          <p:nvPr/>
        </p:nvSpPr>
        <p:spPr>
          <a:xfrm>
            <a:off x="418800" y="3553375"/>
            <a:ext cx="5445358" cy="2862322"/>
          </a:xfrm>
          <a:prstGeom prst="rect">
            <a:avLst/>
          </a:prstGeom>
          <a:noFill/>
          <a:ln w="38100">
            <a:solidFill>
              <a:schemeClr val="accent1"/>
            </a:solidFill>
          </a:ln>
        </p:spPr>
        <p:txBody>
          <a:bodyPr wrap="square">
            <a:spAutoFit/>
          </a:bodyPr>
          <a:lstStyle/>
          <a:p>
            <a:r>
              <a:rPr lang="en-US" dirty="0"/>
              <a:t>Participants in all the panels also identified </a:t>
            </a:r>
            <a:r>
              <a:rPr lang="en-US" b="1" dirty="0"/>
              <a:t>system navigation as a main concern</a:t>
            </a:r>
            <a:r>
              <a:rPr lang="en-US" dirty="0"/>
              <a:t>. In particular, participants agreed that access to assistive technologies is </a:t>
            </a:r>
            <a:r>
              <a:rPr lang="en-US" b="1" dirty="0"/>
              <a:t>fragmented, and there are many access points </a:t>
            </a:r>
            <a:r>
              <a:rPr lang="en-US" dirty="0"/>
              <a:t>in the health system. Many indicated that this makes it hard to know where to go to access publicly funded assistive technologies, and others noted that it is very complicated for those with complex and/or multiple conditions (i.e., those fitting in multiple eligibility ‘boxes’). (Mattison, 2017)</a:t>
            </a:r>
          </a:p>
        </p:txBody>
      </p:sp>
      <p:cxnSp>
        <p:nvCxnSpPr>
          <p:cNvPr id="6" name="Straight Arrow Connector 5" descr="A yellow arrow pointing from the “Lots of paperwork” theme in the table, to a text box outlined in yellow with the quote">
            <a:extLst>
              <a:ext uri="{FF2B5EF4-FFF2-40B4-BE49-F238E27FC236}">
                <a16:creationId xmlns:a16="http://schemas.microsoft.com/office/drawing/2014/main" id="{A8919C39-480B-A648-0537-82145C0DB050}"/>
              </a:ext>
            </a:extLst>
          </p:cNvPr>
          <p:cNvCxnSpPr>
            <a:cxnSpLocks/>
          </p:cNvCxnSpPr>
          <p:nvPr/>
        </p:nvCxnSpPr>
        <p:spPr>
          <a:xfrm>
            <a:off x="7017919" y="3161550"/>
            <a:ext cx="217271" cy="1330440"/>
          </a:xfrm>
          <a:prstGeom prst="straightConnector1">
            <a:avLst/>
          </a:prstGeom>
          <a:ln>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4554C365-EB18-4E5A-57A5-36ECD4443F53}"/>
              </a:ext>
            </a:extLst>
          </p:cNvPr>
          <p:cNvSpPr txBox="1"/>
          <p:nvPr/>
        </p:nvSpPr>
        <p:spPr>
          <a:xfrm>
            <a:off x="6629400" y="4605153"/>
            <a:ext cx="4945526" cy="1200329"/>
          </a:xfrm>
          <a:prstGeom prst="rect">
            <a:avLst/>
          </a:prstGeom>
          <a:noFill/>
          <a:ln w="38100">
            <a:solidFill>
              <a:srgbClr val="FABD0F"/>
            </a:solidFill>
          </a:ln>
        </p:spPr>
        <p:txBody>
          <a:bodyPr wrap="square">
            <a:spAutoFit/>
          </a:bodyPr>
          <a:lstStyle/>
          <a:p>
            <a:r>
              <a:rPr lang="en-US" dirty="0">
                <a:latin typeface="OpN"/>
              </a:rPr>
              <a:t>"Participants (SLPs) also complain about having </a:t>
            </a:r>
            <a:r>
              <a:rPr lang="en-US" b="1" dirty="0">
                <a:latin typeface="OpN"/>
              </a:rPr>
              <a:t>to fill out numerous forms</a:t>
            </a:r>
            <a:r>
              <a:rPr lang="en-US" dirty="0">
                <a:latin typeface="OpN"/>
              </a:rPr>
              <a:t>, manage AAC device breakdowns, and </a:t>
            </a:r>
            <a:r>
              <a:rPr lang="en-US" b="1" dirty="0">
                <a:latin typeface="OpN"/>
              </a:rPr>
              <a:t>often deal with administrative burdens </a:t>
            </a:r>
            <a:r>
              <a:rPr lang="en-US" dirty="0">
                <a:latin typeface="OpN"/>
              </a:rPr>
              <a:t>in certain institutions” (</a:t>
            </a:r>
            <a:r>
              <a:rPr lang="en-US" dirty="0" err="1">
                <a:latin typeface="OpN"/>
              </a:rPr>
              <a:t>Valiquette</a:t>
            </a:r>
            <a:r>
              <a:rPr lang="en-US" dirty="0">
                <a:latin typeface="OpN"/>
              </a:rPr>
              <a:t>, 2010)</a:t>
            </a:r>
          </a:p>
        </p:txBody>
      </p:sp>
    </p:spTree>
    <p:extLst>
      <p:ext uri="{BB962C8B-B14F-4D97-AF65-F5344CB8AC3E}">
        <p14:creationId xmlns:p14="http://schemas.microsoft.com/office/powerpoint/2010/main" val="9167505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A0D98-7210-E240-9110-6DD876E783FC}"/>
              </a:ext>
            </a:extLst>
          </p:cNvPr>
          <p:cNvSpPr>
            <a:spLocks noGrp="1"/>
          </p:cNvSpPr>
          <p:nvPr>
            <p:ph type="ctrTitle"/>
          </p:nvPr>
        </p:nvSpPr>
        <p:spPr/>
        <p:txBody>
          <a:bodyPr/>
          <a:lstStyle/>
          <a:p>
            <a:r>
              <a:rPr lang="en-US" dirty="0">
                <a:latin typeface="Open Sans Semibold"/>
                <a:ea typeface="Open Sans Semibold"/>
                <a:cs typeface="Open Sans Semibold"/>
              </a:rPr>
              <a:t>Time</a:t>
            </a:r>
            <a:endParaRPr lang="en-US" dirty="0"/>
          </a:p>
        </p:txBody>
      </p:sp>
    </p:spTree>
    <p:extLst>
      <p:ext uri="{BB962C8B-B14F-4D97-AF65-F5344CB8AC3E}">
        <p14:creationId xmlns:p14="http://schemas.microsoft.com/office/powerpoint/2010/main" val="16768445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3E530-2F4D-30F0-87AA-17C246AC3BB7}"/>
              </a:ext>
            </a:extLst>
          </p:cNvPr>
          <p:cNvSpPr>
            <a:spLocks noGrp="1"/>
          </p:cNvSpPr>
          <p:nvPr>
            <p:ph type="title"/>
          </p:nvPr>
        </p:nvSpPr>
        <p:spPr>
          <a:xfrm>
            <a:off x="297598" y="457493"/>
            <a:ext cx="10897200" cy="627189"/>
          </a:xfrm>
        </p:spPr>
        <p:txBody>
          <a:bodyPr/>
          <a:lstStyle/>
          <a:p>
            <a:r>
              <a:rPr lang="en-US" dirty="0"/>
              <a:t>Time – 10/21</a:t>
            </a:r>
            <a:endParaRPr lang="en-CA" dirty="0"/>
          </a:p>
        </p:txBody>
      </p:sp>
      <p:graphicFrame>
        <p:nvGraphicFramePr>
          <p:cNvPr id="5" name="Table 4" descr="Table with two columns, the first the number of full texts which have that code, and the second column listing the different codes. “Lack of timely services” has four full texts, “Required for programs” has 3 full texts. Next row reads “Time wasted” and has 6 full texts as well as 4 subthemes listed as the following: “Because of lack of coordination” with 3, “Person with Disability’ time” with 3, “clinician’s time” having four, and lastly, “Purposefully wasting time” with one. The other two themes within the overarching theme of time, is “unaware of process timeline” and “waitlist” with 2 and 5 respectively. This table is on the left side of the slide, directly under the header.">
            <a:extLst>
              <a:ext uri="{FF2B5EF4-FFF2-40B4-BE49-F238E27FC236}">
                <a16:creationId xmlns:a16="http://schemas.microsoft.com/office/drawing/2014/main" id="{3359E4D0-8CD2-1E36-5225-954DA37FBCE4}"/>
              </a:ext>
            </a:extLst>
          </p:cNvPr>
          <p:cNvGraphicFramePr>
            <a:graphicFrameLocks noGrp="1"/>
          </p:cNvGraphicFramePr>
          <p:nvPr>
            <p:extLst>
              <p:ext uri="{D42A27DB-BD31-4B8C-83A1-F6EECF244321}">
                <p14:modId xmlns:p14="http://schemas.microsoft.com/office/powerpoint/2010/main" val="714585673"/>
              </p:ext>
            </p:extLst>
          </p:nvPr>
        </p:nvGraphicFramePr>
        <p:xfrm>
          <a:off x="325214" y="949981"/>
          <a:ext cx="4943475" cy="3540141"/>
        </p:xfrm>
        <a:graphic>
          <a:graphicData uri="http://schemas.openxmlformats.org/drawingml/2006/table">
            <a:tbl>
              <a:tblPr firstRow="1">
                <a:tableStyleId>{5C22544A-7EE6-4342-B048-85BDC9FD1C3A}</a:tableStyleId>
              </a:tblPr>
              <a:tblGrid>
                <a:gridCol w="773150">
                  <a:extLst>
                    <a:ext uri="{9D8B030D-6E8A-4147-A177-3AD203B41FA5}">
                      <a16:colId xmlns:a16="http://schemas.microsoft.com/office/drawing/2014/main" val="1735948315"/>
                    </a:ext>
                  </a:extLst>
                </a:gridCol>
                <a:gridCol w="4170325">
                  <a:extLst>
                    <a:ext uri="{9D8B030D-6E8A-4147-A177-3AD203B41FA5}">
                      <a16:colId xmlns:a16="http://schemas.microsoft.com/office/drawing/2014/main" val="909337493"/>
                    </a:ext>
                  </a:extLst>
                </a:gridCol>
              </a:tblGrid>
              <a:tr h="346924">
                <a:tc>
                  <a:txBody>
                    <a:bodyPr/>
                    <a:lstStyle/>
                    <a:p>
                      <a:pPr algn="ctr" fontAlgn="ctr"/>
                      <a:r>
                        <a:rPr lang="en-AU" sz="2200" b="1" i="0" u="none" strike="noStrike" dirty="0">
                          <a:solidFill>
                            <a:schemeClr val="bg2"/>
                          </a:solidFill>
                          <a:effectLst/>
                          <a:latin typeface="Calibri" panose="020F0502020204030204" pitchFamily="34" charset="0"/>
                        </a:rPr>
                        <a:t>#FT</a:t>
                      </a:r>
                    </a:p>
                  </a:txBody>
                  <a:tcPr marL="0" marR="0" marT="0" marB="0" anchor="ctr">
                    <a:solidFill>
                      <a:schemeClr val="accent1"/>
                    </a:solidFill>
                  </a:tcPr>
                </a:tc>
                <a:tc>
                  <a:txBody>
                    <a:bodyPr/>
                    <a:lstStyle/>
                    <a:p>
                      <a:pPr algn="l" fontAlgn="ctr"/>
                      <a:r>
                        <a:rPr lang="en-AU" sz="2200" b="1" i="0" u="none" strike="noStrike" dirty="0">
                          <a:solidFill>
                            <a:schemeClr val="bg2"/>
                          </a:solidFill>
                          <a:effectLst/>
                          <a:latin typeface="Calibri" panose="020F0502020204030204" pitchFamily="34" charset="0"/>
                        </a:rPr>
                        <a:t>Codes</a:t>
                      </a:r>
                    </a:p>
                  </a:txBody>
                  <a:tcPr marL="273553" marR="0" marT="0" marB="0" anchor="ctr">
                    <a:solidFill>
                      <a:schemeClr val="accent1"/>
                    </a:solidFill>
                  </a:tcPr>
                </a:tc>
                <a:extLst>
                  <a:ext uri="{0D108BD9-81ED-4DB2-BD59-A6C34878D82A}">
                    <a16:rowId xmlns:a16="http://schemas.microsoft.com/office/drawing/2014/main" val="209538727"/>
                  </a:ext>
                </a:extLst>
              </a:tr>
              <a:tr h="346924">
                <a:tc>
                  <a:txBody>
                    <a:bodyPr/>
                    <a:lstStyle/>
                    <a:p>
                      <a:pPr algn="ctr" fontAlgn="ctr"/>
                      <a:r>
                        <a:rPr lang="en-AU" sz="2200" b="1" i="0" u="none" strike="noStrike" dirty="0">
                          <a:solidFill>
                            <a:srgbClr val="000000"/>
                          </a:solidFill>
                          <a:effectLst/>
                          <a:latin typeface="Calibri" panose="020F0502020204030204" pitchFamily="34" charset="0"/>
                        </a:rPr>
                        <a:t>4</a:t>
                      </a:r>
                    </a:p>
                  </a:txBody>
                  <a:tcPr marL="0" marR="0" marT="0" marB="0" anchor="ctr"/>
                </a:tc>
                <a:tc>
                  <a:txBody>
                    <a:bodyPr/>
                    <a:lstStyle/>
                    <a:p>
                      <a:pPr algn="l" fontAlgn="ctr"/>
                      <a:r>
                        <a:rPr lang="en-AU" sz="1800" b="1" u="none" strike="noStrike" dirty="0">
                          <a:effectLst/>
                          <a:latin typeface="Open Sans" panose="020B0606030504020204" pitchFamily="34" charset="0"/>
                          <a:ea typeface="Open Sans" panose="020B0606030504020204" pitchFamily="34" charset="0"/>
                          <a:cs typeface="Open Sans" panose="020B0606030504020204" pitchFamily="34" charset="0"/>
                        </a:rPr>
                        <a:t>Lack of Timely Services</a:t>
                      </a:r>
                      <a:endParaRPr lang="en-AU" sz="18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85750" marR="0" marT="0" marB="0" anchor="ctr"/>
                </a:tc>
                <a:extLst>
                  <a:ext uri="{0D108BD9-81ED-4DB2-BD59-A6C34878D82A}">
                    <a16:rowId xmlns:a16="http://schemas.microsoft.com/office/drawing/2014/main" val="1268351065"/>
                  </a:ext>
                </a:extLst>
              </a:tr>
              <a:tr h="346924">
                <a:tc>
                  <a:txBody>
                    <a:bodyPr/>
                    <a:lstStyle/>
                    <a:p>
                      <a:pPr algn="ctr" fontAlgn="ctr"/>
                      <a:r>
                        <a:rPr lang="en-AU" sz="2200" b="1" i="0" u="none" strike="noStrike" dirty="0">
                          <a:solidFill>
                            <a:srgbClr val="000000"/>
                          </a:solidFill>
                          <a:effectLst/>
                          <a:latin typeface="Calibri" panose="020F0502020204030204" pitchFamily="34" charset="0"/>
                        </a:rPr>
                        <a:t>3</a:t>
                      </a:r>
                    </a:p>
                  </a:txBody>
                  <a:tcPr marL="0" marR="0" marT="0" marB="0" anchor="ctr"/>
                </a:tc>
                <a:tc>
                  <a:txBody>
                    <a:bodyPr/>
                    <a:lstStyle/>
                    <a:p>
                      <a:pPr algn="l" fontAlgn="ctr"/>
                      <a:r>
                        <a:rPr lang="en-AU" sz="1800" b="1" u="none" strike="noStrike" dirty="0">
                          <a:effectLst/>
                          <a:latin typeface="Open Sans" panose="020B0606030504020204" pitchFamily="34" charset="0"/>
                          <a:ea typeface="Open Sans" panose="020B0606030504020204" pitchFamily="34" charset="0"/>
                          <a:cs typeface="Open Sans" panose="020B0606030504020204" pitchFamily="34" charset="0"/>
                        </a:rPr>
                        <a:t>Required for Programs</a:t>
                      </a:r>
                      <a:endParaRPr lang="en-AU" sz="18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85750" marR="0" marT="0" marB="0" anchor="ctr"/>
                </a:tc>
                <a:extLst>
                  <a:ext uri="{0D108BD9-81ED-4DB2-BD59-A6C34878D82A}">
                    <a16:rowId xmlns:a16="http://schemas.microsoft.com/office/drawing/2014/main" val="2774408942"/>
                  </a:ext>
                </a:extLst>
              </a:tr>
              <a:tr h="346924">
                <a:tc>
                  <a:txBody>
                    <a:bodyPr/>
                    <a:lstStyle/>
                    <a:p>
                      <a:pPr algn="ctr" fontAlgn="ctr"/>
                      <a:r>
                        <a:rPr lang="en-AU" sz="2200" b="1" i="0" u="none" strike="noStrike" dirty="0">
                          <a:solidFill>
                            <a:srgbClr val="000000"/>
                          </a:solidFill>
                          <a:effectLst/>
                          <a:latin typeface="Calibri" panose="020F0502020204030204" pitchFamily="34" charset="0"/>
                        </a:rPr>
                        <a:t>6</a:t>
                      </a:r>
                    </a:p>
                  </a:txBody>
                  <a:tcPr marL="0" marR="0" marT="0" marB="0" anchor="ctr"/>
                </a:tc>
                <a:tc>
                  <a:txBody>
                    <a:bodyPr/>
                    <a:lstStyle/>
                    <a:p>
                      <a:pPr algn="l" fontAlgn="ctr"/>
                      <a:r>
                        <a:rPr lang="en-AU" sz="1800" b="1" u="none" strike="noStrike" dirty="0">
                          <a:effectLst/>
                          <a:latin typeface="Open Sans" panose="020B0606030504020204" pitchFamily="34" charset="0"/>
                          <a:ea typeface="Open Sans" panose="020B0606030504020204" pitchFamily="34" charset="0"/>
                          <a:cs typeface="Open Sans" panose="020B0606030504020204" pitchFamily="34" charset="0"/>
                        </a:rPr>
                        <a:t>Time Wasted</a:t>
                      </a:r>
                      <a:endParaRPr lang="en-AU" sz="18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85750" marR="0" marT="0" marB="0" anchor="ctr"/>
                </a:tc>
                <a:extLst>
                  <a:ext uri="{0D108BD9-81ED-4DB2-BD59-A6C34878D82A}">
                    <a16:rowId xmlns:a16="http://schemas.microsoft.com/office/drawing/2014/main" val="1290366099"/>
                  </a:ext>
                </a:extLst>
              </a:tr>
              <a:tr h="346924">
                <a:tc>
                  <a:txBody>
                    <a:bodyPr/>
                    <a:lstStyle/>
                    <a:p>
                      <a:pPr algn="ctr" fontAlgn="ctr"/>
                      <a:r>
                        <a:rPr lang="en-AU" sz="2200" b="0" i="0" u="none" strike="noStrike" dirty="0">
                          <a:solidFill>
                            <a:srgbClr val="000000"/>
                          </a:solidFill>
                          <a:effectLst/>
                          <a:latin typeface="Calibri" panose="020F0502020204030204" pitchFamily="34" charset="0"/>
                        </a:rPr>
                        <a:t>3</a:t>
                      </a:r>
                    </a:p>
                  </a:txBody>
                  <a:tcPr marL="0" marR="0" marT="0" marB="0" anchor="ctr"/>
                </a:tc>
                <a:tc>
                  <a:txBody>
                    <a:bodyPr/>
                    <a:lstStyle/>
                    <a:p>
                      <a:pPr algn="l" fontAlgn="ctr"/>
                      <a:r>
                        <a:rPr lang="en-US" sz="1800" u="none" strike="noStrike">
                          <a:effectLst/>
                          <a:latin typeface="Open Sans" panose="020B0606030504020204" pitchFamily="34" charset="0"/>
                          <a:ea typeface="Open Sans" panose="020B0606030504020204" pitchFamily="34" charset="0"/>
                          <a:cs typeface="Open Sans" panose="020B0606030504020204" pitchFamily="34" charset="0"/>
                        </a:rPr>
                        <a:t>Bc of Lack of coordination</a:t>
                      </a:r>
                      <a:endParaRPr lang="en-US" sz="18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571500" marR="0" marT="0" marB="0" anchor="ctr"/>
                </a:tc>
                <a:extLst>
                  <a:ext uri="{0D108BD9-81ED-4DB2-BD59-A6C34878D82A}">
                    <a16:rowId xmlns:a16="http://schemas.microsoft.com/office/drawing/2014/main" val="1723992694"/>
                  </a:ext>
                </a:extLst>
              </a:tr>
              <a:tr h="346924">
                <a:tc>
                  <a:txBody>
                    <a:bodyPr/>
                    <a:lstStyle/>
                    <a:p>
                      <a:pPr algn="ctr" fontAlgn="ctr"/>
                      <a:r>
                        <a:rPr lang="en-AU" sz="2200" b="0" i="0" u="none" strike="noStrike" dirty="0">
                          <a:solidFill>
                            <a:srgbClr val="000000"/>
                          </a:solidFill>
                          <a:effectLst/>
                          <a:latin typeface="Calibri" panose="020F0502020204030204" pitchFamily="34" charset="0"/>
                        </a:rPr>
                        <a:t>3</a:t>
                      </a:r>
                    </a:p>
                  </a:txBody>
                  <a:tcPr marL="0" marR="0" marT="0" marB="0" anchor="ctr"/>
                </a:tc>
                <a:tc>
                  <a:txBody>
                    <a:bodyPr/>
                    <a:lstStyle/>
                    <a:p>
                      <a:pPr algn="l"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Person with Disability’ time</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571500" marR="0" marT="0" marB="0" anchor="ctr"/>
                </a:tc>
                <a:extLst>
                  <a:ext uri="{0D108BD9-81ED-4DB2-BD59-A6C34878D82A}">
                    <a16:rowId xmlns:a16="http://schemas.microsoft.com/office/drawing/2014/main" val="4268140401"/>
                  </a:ext>
                </a:extLst>
              </a:tr>
              <a:tr h="346924">
                <a:tc>
                  <a:txBody>
                    <a:bodyPr/>
                    <a:lstStyle/>
                    <a:p>
                      <a:pPr algn="ctr" fontAlgn="ctr"/>
                      <a:r>
                        <a:rPr lang="en-AU" sz="2200" b="0" i="0" u="none" strike="noStrike" dirty="0">
                          <a:solidFill>
                            <a:srgbClr val="000000"/>
                          </a:solidFill>
                          <a:effectLst/>
                          <a:latin typeface="Calibri" panose="020F0502020204030204" pitchFamily="34" charset="0"/>
                        </a:rPr>
                        <a:t>4</a:t>
                      </a:r>
                    </a:p>
                  </a:txBody>
                  <a:tcPr marL="0" marR="0" marT="0" marB="0" anchor="ctr"/>
                </a:tc>
                <a:tc>
                  <a:txBody>
                    <a:bodyPr/>
                    <a:lstStyle/>
                    <a:p>
                      <a:pPr algn="l"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Clinician’s time</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571500" marR="0" marT="0" marB="0" anchor="ctr"/>
                </a:tc>
                <a:extLst>
                  <a:ext uri="{0D108BD9-81ED-4DB2-BD59-A6C34878D82A}">
                    <a16:rowId xmlns:a16="http://schemas.microsoft.com/office/drawing/2014/main" val="1843094737"/>
                  </a:ext>
                </a:extLst>
              </a:tr>
              <a:tr h="346924">
                <a:tc>
                  <a:txBody>
                    <a:bodyPr/>
                    <a:lstStyle/>
                    <a:p>
                      <a:pPr algn="ctr" fontAlgn="ctr"/>
                      <a:r>
                        <a:rPr lang="en-AU" sz="2200" b="0" i="0" u="none" strike="noStrike" dirty="0">
                          <a:solidFill>
                            <a:srgbClr val="000000"/>
                          </a:solidFill>
                          <a:effectLst/>
                          <a:latin typeface="Calibri" panose="020F0502020204030204" pitchFamily="34" charset="0"/>
                        </a:rPr>
                        <a:t>1</a:t>
                      </a:r>
                    </a:p>
                  </a:txBody>
                  <a:tcPr marL="0" marR="0" marT="0" marB="0" anchor="ctr"/>
                </a:tc>
                <a:tc>
                  <a:txBody>
                    <a:bodyPr/>
                    <a:lstStyle/>
                    <a:p>
                      <a:pPr algn="l"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Purposefully wasting time</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571500" marR="0" marT="0" marB="0" anchor="ctr"/>
                </a:tc>
                <a:extLst>
                  <a:ext uri="{0D108BD9-81ED-4DB2-BD59-A6C34878D82A}">
                    <a16:rowId xmlns:a16="http://schemas.microsoft.com/office/drawing/2014/main" val="2213805326"/>
                  </a:ext>
                </a:extLst>
              </a:tr>
              <a:tr h="417825">
                <a:tc>
                  <a:txBody>
                    <a:bodyPr/>
                    <a:lstStyle/>
                    <a:p>
                      <a:pPr algn="ctr" fontAlgn="ctr"/>
                      <a:r>
                        <a:rPr lang="en-AU" sz="2200" b="1" i="0" u="none" strike="noStrike" dirty="0">
                          <a:solidFill>
                            <a:srgbClr val="000000"/>
                          </a:solidFill>
                          <a:effectLst/>
                          <a:latin typeface="Calibri" panose="020F0502020204030204" pitchFamily="34" charset="0"/>
                        </a:rPr>
                        <a:t>2</a:t>
                      </a:r>
                    </a:p>
                  </a:txBody>
                  <a:tcPr marL="0" marR="0" marT="0" marB="0" anchor="ctr"/>
                </a:tc>
                <a:tc>
                  <a:txBody>
                    <a:bodyPr/>
                    <a:lstStyle/>
                    <a:p>
                      <a:pPr algn="l" fontAlgn="ctr"/>
                      <a:r>
                        <a:rPr lang="en-AU" sz="1800" b="1" u="none" strike="noStrike" dirty="0">
                          <a:effectLst/>
                          <a:latin typeface="Open Sans" panose="020B0606030504020204" pitchFamily="34" charset="0"/>
                          <a:ea typeface="Open Sans" panose="020B0606030504020204" pitchFamily="34" charset="0"/>
                          <a:cs typeface="Open Sans" panose="020B0606030504020204" pitchFamily="34" charset="0"/>
                        </a:rPr>
                        <a:t>Unaware of Process Timeline</a:t>
                      </a:r>
                      <a:endParaRPr lang="en-AU" sz="18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85750" marR="0" marT="0" marB="0" anchor="ctr"/>
                </a:tc>
                <a:extLst>
                  <a:ext uri="{0D108BD9-81ED-4DB2-BD59-A6C34878D82A}">
                    <a16:rowId xmlns:a16="http://schemas.microsoft.com/office/drawing/2014/main" val="127781641"/>
                  </a:ext>
                </a:extLst>
              </a:tr>
              <a:tr h="346924">
                <a:tc>
                  <a:txBody>
                    <a:bodyPr/>
                    <a:lstStyle/>
                    <a:p>
                      <a:pPr algn="ctr" fontAlgn="ctr"/>
                      <a:r>
                        <a:rPr lang="en-AU" sz="2200" b="1" i="0" u="none" strike="noStrike" dirty="0">
                          <a:solidFill>
                            <a:srgbClr val="000000"/>
                          </a:solidFill>
                          <a:effectLst/>
                          <a:latin typeface="Calibri" panose="020F0502020204030204" pitchFamily="34" charset="0"/>
                        </a:rPr>
                        <a:t>5</a:t>
                      </a:r>
                    </a:p>
                  </a:txBody>
                  <a:tcPr marL="0" marR="0" marT="0" marB="0" anchor="ctr"/>
                </a:tc>
                <a:tc>
                  <a:txBody>
                    <a:bodyPr/>
                    <a:lstStyle/>
                    <a:p>
                      <a:pPr algn="l" fontAlgn="ctr"/>
                      <a:r>
                        <a:rPr lang="en-AU" sz="1800" b="1" u="none" strike="noStrike" dirty="0">
                          <a:effectLst/>
                          <a:latin typeface="Open Sans" panose="020B0606030504020204" pitchFamily="34" charset="0"/>
                          <a:ea typeface="Open Sans" panose="020B0606030504020204" pitchFamily="34" charset="0"/>
                          <a:cs typeface="Open Sans" panose="020B0606030504020204" pitchFamily="34" charset="0"/>
                        </a:rPr>
                        <a:t>Waitlist</a:t>
                      </a:r>
                      <a:endParaRPr lang="en-AU" sz="18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85750" marR="0" marT="0" marB="0" anchor="ctr"/>
                </a:tc>
                <a:extLst>
                  <a:ext uri="{0D108BD9-81ED-4DB2-BD59-A6C34878D82A}">
                    <a16:rowId xmlns:a16="http://schemas.microsoft.com/office/drawing/2014/main" val="1533139448"/>
                  </a:ext>
                </a:extLst>
              </a:tr>
            </a:tbl>
          </a:graphicData>
        </a:graphic>
      </p:graphicFrame>
      <p:cxnSp>
        <p:nvCxnSpPr>
          <p:cNvPr id="10" name="Straight Arrow Connector 9" descr="A dark blue arrow pointing from the “Person with Disability’ time” code under the “Time wasted” theme in the table, to a text box outlined in dark blue with the quote">
            <a:extLst>
              <a:ext uri="{FF2B5EF4-FFF2-40B4-BE49-F238E27FC236}">
                <a16:creationId xmlns:a16="http://schemas.microsoft.com/office/drawing/2014/main" id="{30F6F16B-E79E-49EF-FF81-DE713D388651}"/>
              </a:ext>
            </a:extLst>
          </p:cNvPr>
          <p:cNvCxnSpPr>
            <a:cxnSpLocks/>
          </p:cNvCxnSpPr>
          <p:nvPr/>
        </p:nvCxnSpPr>
        <p:spPr>
          <a:xfrm flipV="1">
            <a:off x="4599889" y="1114552"/>
            <a:ext cx="1024457" cy="176654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B6AFDCC3-6AAA-CEB9-11EA-ACB1A8A40A2F}"/>
              </a:ext>
            </a:extLst>
          </p:cNvPr>
          <p:cNvSpPr txBox="1"/>
          <p:nvPr/>
        </p:nvSpPr>
        <p:spPr>
          <a:xfrm>
            <a:off x="5748088" y="621170"/>
            <a:ext cx="6094206" cy="646331"/>
          </a:xfrm>
          <a:prstGeom prst="rect">
            <a:avLst/>
          </a:prstGeom>
          <a:noFill/>
          <a:ln w="38100">
            <a:solidFill>
              <a:schemeClr val="accent1"/>
            </a:solidFill>
          </a:ln>
        </p:spPr>
        <p:txBody>
          <a:bodyPr wrap="square">
            <a:spAutoFit/>
          </a:bodyPr>
          <a:lstStyle/>
          <a:p>
            <a:r>
              <a:rPr lang="en-US" dirty="0"/>
              <a:t>“How many times do I have to prove that I have a disability to someone at the government?” (Mattison, 2017)</a:t>
            </a:r>
          </a:p>
        </p:txBody>
      </p:sp>
      <p:pic>
        <p:nvPicPr>
          <p:cNvPr id="9" name="Content Placeholder 8">
            <a:extLst>
              <a:ext uri="{FF2B5EF4-FFF2-40B4-BE49-F238E27FC236}">
                <a16:creationId xmlns:a16="http://schemas.microsoft.com/office/drawing/2014/main" id="{03E019A5-2125-9EDB-834F-5BFD2DEDA4A5}"/>
              </a:ext>
              <a:ext uri="{C183D7F6-B498-43B3-948B-1728B52AA6E4}">
                <adec:decorative xmlns:adec="http://schemas.microsoft.com/office/drawing/2017/decorative" val="1"/>
              </a:ext>
            </a:extLst>
          </p:cNvPr>
          <p:cNvPicPr>
            <a:picLocks noGrp="1" noChangeAspect="1"/>
          </p:cNvPicPr>
          <p:nvPr>
            <p:ph sz="half" idx="1"/>
          </p:nvPr>
        </p:nvPicPr>
        <p:blipFill>
          <a:blip r:embed="rId3">
            <a:extLst>
              <a:ext uri="{96DAC541-7B7A-43D3-8B79-37D633B846F1}">
                <asvg:svgBlip xmlns:asvg="http://schemas.microsoft.com/office/drawing/2016/SVG/main" r:embed="rId4"/>
              </a:ext>
            </a:extLst>
          </a:blip>
          <a:stretch>
            <a:fillRect/>
          </a:stretch>
        </p:blipFill>
        <p:spPr>
          <a:xfrm>
            <a:off x="10788312" y="4883982"/>
            <a:ext cx="1320482" cy="1320482"/>
          </a:xfrm>
        </p:spPr>
      </p:pic>
      <p:cxnSp>
        <p:nvCxnSpPr>
          <p:cNvPr id="3" name="Straight Arrow Connector 2" descr="A red arrow pointing from the “clinicians time” code under the “Time wasted” theme in the table, to a text box outlined in red with the quote">
            <a:extLst>
              <a:ext uri="{FF2B5EF4-FFF2-40B4-BE49-F238E27FC236}">
                <a16:creationId xmlns:a16="http://schemas.microsoft.com/office/drawing/2014/main" id="{BB553438-CC56-1608-3E04-6BE18F7FA4C3}"/>
              </a:ext>
            </a:extLst>
          </p:cNvPr>
          <p:cNvCxnSpPr>
            <a:cxnSpLocks/>
          </p:cNvCxnSpPr>
          <p:nvPr/>
        </p:nvCxnSpPr>
        <p:spPr>
          <a:xfrm>
            <a:off x="3857879" y="3226928"/>
            <a:ext cx="1607372"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E03431A4-82C6-EA90-D21B-2CF7FF3359FF}"/>
              </a:ext>
            </a:extLst>
          </p:cNvPr>
          <p:cNvSpPr txBox="1"/>
          <p:nvPr/>
        </p:nvSpPr>
        <p:spPr>
          <a:xfrm>
            <a:off x="5564924" y="1568106"/>
            <a:ext cx="6425152" cy="2862322"/>
          </a:xfrm>
          <a:prstGeom prst="rect">
            <a:avLst/>
          </a:prstGeom>
          <a:noFill/>
          <a:ln w="38100">
            <a:solidFill>
              <a:schemeClr val="tx2"/>
            </a:solidFill>
          </a:ln>
        </p:spPr>
        <p:txBody>
          <a:bodyPr wrap="square">
            <a:spAutoFit/>
          </a:bodyPr>
          <a:lstStyle/>
          <a:p>
            <a:pPr algn="ctr"/>
            <a:r>
              <a:rPr lang="en-US" dirty="0">
                <a:latin typeface="OpN"/>
                <a:ea typeface="Open Sans" panose="020B0606030504020204" pitchFamily="34" charset="0"/>
                <a:cs typeface="Open Sans" panose="020B0606030504020204" pitchFamily="34" charset="0"/>
              </a:rPr>
              <a:t>Participants noted </a:t>
            </a:r>
            <a:r>
              <a:rPr lang="en-US" b="1" dirty="0">
                <a:latin typeface="OpN"/>
                <a:ea typeface="Open Sans" panose="020B0606030504020204" pitchFamily="34" charset="0"/>
                <a:cs typeface="Open Sans" panose="020B0606030504020204" pitchFamily="34" charset="0"/>
              </a:rPr>
              <a:t>long processing times </a:t>
            </a:r>
            <a:r>
              <a:rPr lang="en-US" dirty="0">
                <a:latin typeface="OpN"/>
                <a:ea typeface="Open Sans" panose="020B0606030504020204" pitchFamily="34" charset="0"/>
                <a:cs typeface="Open Sans" panose="020B0606030504020204" pitchFamily="34" charset="0"/>
              </a:rPr>
              <a:t>because of the high volume of applications. One participant stated that their </a:t>
            </a:r>
            <a:r>
              <a:rPr lang="en-US" dirty="0" err="1">
                <a:latin typeface="OpN"/>
                <a:ea typeface="Open Sans" panose="020B0606030504020204" pitchFamily="34" charset="0"/>
                <a:cs typeface="Open Sans" panose="020B0606030504020204" pitchFamily="34" charset="0"/>
              </a:rPr>
              <a:t>programme</a:t>
            </a:r>
            <a:r>
              <a:rPr lang="en-US" dirty="0">
                <a:latin typeface="OpN"/>
                <a:ea typeface="Open Sans" panose="020B0606030504020204" pitchFamily="34" charset="0"/>
                <a:cs typeface="Open Sans" panose="020B0606030504020204" pitchFamily="34" charset="0"/>
              </a:rPr>
              <a:t> receives thousands of claims per week, causing them concern over government service efficiency and the accuracy and speed of application processing. Healthcare providers, such as occupational therapists, were reported to spend a lot of time coordinating and completing paperwork for AT funding, which is not remunerated, causing one participant to wonder “as a system overall</a:t>
            </a:r>
            <a:r>
              <a:rPr lang="en-US" b="1" dirty="0">
                <a:latin typeface="OpN"/>
                <a:ea typeface="Open Sans" panose="020B0606030504020204" pitchFamily="34" charset="0"/>
                <a:cs typeface="Open Sans" panose="020B0606030504020204" pitchFamily="34" charset="0"/>
              </a:rPr>
              <a:t>, is that really the best place to put a highly skilled clinician’s time?</a:t>
            </a:r>
            <a:r>
              <a:rPr lang="en-US" dirty="0">
                <a:latin typeface="OpN"/>
                <a:ea typeface="Open Sans" panose="020B0606030504020204" pitchFamily="34" charset="0"/>
                <a:cs typeface="Open Sans" panose="020B0606030504020204" pitchFamily="34" charset="0"/>
              </a:rPr>
              <a:t>” (P8).” (Wang, 2022)</a:t>
            </a:r>
          </a:p>
        </p:txBody>
      </p:sp>
      <p:cxnSp>
        <p:nvCxnSpPr>
          <p:cNvPr id="6" name="Straight Arrow Connector 5" descr="A yellow arrow pointing from the “Waitlist” theme in the table, to a text box outlined in yellow with the quote">
            <a:extLst>
              <a:ext uri="{FF2B5EF4-FFF2-40B4-BE49-F238E27FC236}">
                <a16:creationId xmlns:a16="http://schemas.microsoft.com/office/drawing/2014/main" id="{0CE53766-A6BB-870B-30CD-9B3951F4F8D8}"/>
              </a:ext>
            </a:extLst>
          </p:cNvPr>
          <p:cNvCxnSpPr>
            <a:cxnSpLocks/>
          </p:cNvCxnSpPr>
          <p:nvPr/>
        </p:nvCxnSpPr>
        <p:spPr>
          <a:xfrm>
            <a:off x="2194560" y="4378362"/>
            <a:ext cx="268941" cy="269272"/>
          </a:xfrm>
          <a:prstGeom prst="straightConnector1">
            <a:avLst/>
          </a:prstGeom>
          <a:ln>
            <a:solidFill>
              <a:srgbClr val="FABD0F"/>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3E6F70BD-EDA8-CABE-6212-E6FE760BEB9F}"/>
              </a:ext>
            </a:extLst>
          </p:cNvPr>
          <p:cNvSpPr txBox="1"/>
          <p:nvPr/>
        </p:nvSpPr>
        <p:spPr>
          <a:xfrm>
            <a:off x="419504" y="4686189"/>
            <a:ext cx="10267546" cy="2031325"/>
          </a:xfrm>
          <a:prstGeom prst="rect">
            <a:avLst/>
          </a:prstGeom>
          <a:noFill/>
          <a:ln w="38100">
            <a:solidFill>
              <a:srgbClr val="FABD0F"/>
            </a:solidFill>
          </a:ln>
        </p:spPr>
        <p:txBody>
          <a:bodyPr wrap="square">
            <a:spAutoFit/>
          </a:bodyPr>
          <a:lstStyle/>
          <a:p>
            <a:r>
              <a:rPr lang="en-US" dirty="0">
                <a:latin typeface="OpN"/>
                <a:ea typeface="Open Sans" panose="020B0606030504020204" pitchFamily="34" charset="0"/>
                <a:cs typeface="Open Sans" panose="020B0606030504020204" pitchFamily="34" charset="0"/>
              </a:rPr>
              <a:t>“One participant remarked that funding conditions lead to a two-tiered system as choices are afforded to those with financial resources since, “people who can afford (AT) sometimes will jump the queue and buy it full price themselves…</a:t>
            </a:r>
            <a:r>
              <a:rPr lang="en-US" b="1" dirty="0">
                <a:latin typeface="OpN"/>
                <a:ea typeface="Open Sans" panose="020B0606030504020204" pitchFamily="34" charset="0"/>
                <a:cs typeface="Open Sans" panose="020B0606030504020204" pitchFamily="34" charset="0"/>
              </a:rPr>
              <a:t>people who have money can access it sooner and quicker</a:t>
            </a:r>
            <a:r>
              <a:rPr lang="en-US" dirty="0">
                <a:latin typeface="OpN"/>
                <a:ea typeface="Open Sans" panose="020B0606030504020204" pitchFamily="34" charset="0"/>
                <a:cs typeface="Open Sans" panose="020B0606030504020204" pitchFamily="34" charset="0"/>
              </a:rPr>
              <a:t>” (P21–22). Another participant expressed anger that people with no funding or who </a:t>
            </a:r>
            <a:r>
              <a:rPr lang="en-US" b="1" dirty="0">
                <a:latin typeface="OpN"/>
                <a:ea typeface="Open Sans" panose="020B0606030504020204" pitchFamily="34" charset="0"/>
                <a:cs typeface="Open Sans" panose="020B0606030504020204" pitchFamily="34" charset="0"/>
              </a:rPr>
              <a:t>experience long waiting periods </a:t>
            </a:r>
            <a:r>
              <a:rPr lang="en-US" dirty="0">
                <a:latin typeface="OpN"/>
                <a:ea typeface="Open Sans" panose="020B0606030504020204" pitchFamily="34" charset="0"/>
                <a:cs typeface="Open Sans" panose="020B0606030504020204" pitchFamily="34" charset="0"/>
              </a:rPr>
              <a:t>have to rely on charities or private fundraising measures: “they’re begging their family, their friends, corporations. They’re going to…(name of corporation charity) to get access to vans and other devices, right, because the </a:t>
            </a:r>
            <a:r>
              <a:rPr lang="en-US" dirty="0" err="1">
                <a:latin typeface="OpN"/>
                <a:ea typeface="Open Sans" panose="020B0606030504020204" pitchFamily="34" charset="0"/>
                <a:cs typeface="Open Sans" panose="020B0606030504020204" pitchFamily="34" charset="0"/>
              </a:rPr>
              <a:t>programmes</a:t>
            </a:r>
            <a:r>
              <a:rPr lang="en-US" dirty="0">
                <a:latin typeface="OpN"/>
                <a:ea typeface="Open Sans" panose="020B0606030504020204" pitchFamily="34" charset="0"/>
                <a:cs typeface="Open Sans" panose="020B0606030504020204" pitchFamily="34" charset="0"/>
              </a:rPr>
              <a:t> are just not here.” (P24).” (Wang 2022)</a:t>
            </a:r>
          </a:p>
        </p:txBody>
      </p:sp>
    </p:spTree>
    <p:extLst>
      <p:ext uri="{BB962C8B-B14F-4D97-AF65-F5344CB8AC3E}">
        <p14:creationId xmlns:p14="http://schemas.microsoft.com/office/powerpoint/2010/main" val="8571769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A0D98-7210-E240-9110-6DD876E783FC}"/>
              </a:ext>
            </a:extLst>
          </p:cNvPr>
          <p:cNvSpPr>
            <a:spLocks noGrp="1"/>
          </p:cNvSpPr>
          <p:nvPr>
            <p:ph type="ctrTitle"/>
          </p:nvPr>
        </p:nvSpPr>
        <p:spPr/>
        <p:txBody>
          <a:bodyPr/>
          <a:lstStyle/>
          <a:p>
            <a:r>
              <a:rPr lang="en-US" dirty="0">
                <a:latin typeface="Open Sans Semibold"/>
                <a:ea typeface="Open Sans Semibold"/>
                <a:cs typeface="Open Sans Semibold"/>
              </a:rPr>
              <a:t>Geography</a:t>
            </a:r>
            <a:endParaRPr lang="en-US" dirty="0"/>
          </a:p>
        </p:txBody>
      </p:sp>
    </p:spTree>
    <p:extLst>
      <p:ext uri="{BB962C8B-B14F-4D97-AF65-F5344CB8AC3E}">
        <p14:creationId xmlns:p14="http://schemas.microsoft.com/office/powerpoint/2010/main" val="35969816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3E530-2F4D-30F0-87AA-17C246AC3BB7}"/>
              </a:ext>
            </a:extLst>
          </p:cNvPr>
          <p:cNvSpPr>
            <a:spLocks noGrp="1"/>
          </p:cNvSpPr>
          <p:nvPr>
            <p:ph type="title"/>
          </p:nvPr>
        </p:nvSpPr>
        <p:spPr>
          <a:xfrm>
            <a:off x="297598" y="457493"/>
            <a:ext cx="10897200" cy="627189"/>
          </a:xfrm>
        </p:spPr>
        <p:txBody>
          <a:bodyPr/>
          <a:lstStyle/>
          <a:p>
            <a:r>
              <a:rPr lang="en-US" dirty="0"/>
              <a:t>Geography – 7/21</a:t>
            </a:r>
            <a:endParaRPr lang="en-CA" dirty="0"/>
          </a:p>
        </p:txBody>
      </p:sp>
      <p:graphicFrame>
        <p:nvGraphicFramePr>
          <p:cNvPr id="5" name="Table 4" descr="Table with two columns, the first the number of full texts which have that code, and the second column listing the different codes. The first theme is labeled “Required to Travel” and has 4 full texts that coded it. Followed by “Lack of local services” and “technology not available locally” which both have 3 and two respectively. The final two codes both have one full text and are “treated differently” and “Fewer Resources”. This table is in the top right corner of the slide.">
            <a:extLst>
              <a:ext uri="{FF2B5EF4-FFF2-40B4-BE49-F238E27FC236}">
                <a16:creationId xmlns:a16="http://schemas.microsoft.com/office/drawing/2014/main" id="{3359E4D0-8CD2-1E36-5225-954DA37FBCE4}"/>
              </a:ext>
            </a:extLst>
          </p:cNvPr>
          <p:cNvGraphicFramePr>
            <a:graphicFrameLocks noGrp="1"/>
          </p:cNvGraphicFramePr>
          <p:nvPr>
            <p:extLst>
              <p:ext uri="{D42A27DB-BD31-4B8C-83A1-F6EECF244321}">
                <p14:modId xmlns:p14="http://schemas.microsoft.com/office/powerpoint/2010/main" val="3457533537"/>
              </p:ext>
            </p:extLst>
          </p:nvPr>
        </p:nvGraphicFramePr>
        <p:xfrm>
          <a:off x="6530151" y="768185"/>
          <a:ext cx="4943475" cy="2081544"/>
        </p:xfrm>
        <a:graphic>
          <a:graphicData uri="http://schemas.openxmlformats.org/drawingml/2006/table">
            <a:tbl>
              <a:tblPr firstRow="1">
                <a:tableStyleId>{5C22544A-7EE6-4342-B048-85BDC9FD1C3A}</a:tableStyleId>
              </a:tblPr>
              <a:tblGrid>
                <a:gridCol w="773150">
                  <a:extLst>
                    <a:ext uri="{9D8B030D-6E8A-4147-A177-3AD203B41FA5}">
                      <a16:colId xmlns:a16="http://schemas.microsoft.com/office/drawing/2014/main" val="1735948315"/>
                    </a:ext>
                  </a:extLst>
                </a:gridCol>
                <a:gridCol w="4170325">
                  <a:extLst>
                    <a:ext uri="{9D8B030D-6E8A-4147-A177-3AD203B41FA5}">
                      <a16:colId xmlns:a16="http://schemas.microsoft.com/office/drawing/2014/main" val="909337493"/>
                    </a:ext>
                  </a:extLst>
                </a:gridCol>
              </a:tblGrid>
              <a:tr h="346924">
                <a:tc>
                  <a:txBody>
                    <a:bodyPr/>
                    <a:lstStyle/>
                    <a:p>
                      <a:pPr algn="ctr" fontAlgn="ctr"/>
                      <a:r>
                        <a:rPr lang="en-AU" sz="2200" b="1" i="0" u="none" strike="noStrike" dirty="0">
                          <a:solidFill>
                            <a:schemeClr val="bg2"/>
                          </a:solidFill>
                          <a:effectLst/>
                          <a:latin typeface="Calibri" panose="020F0502020204030204" pitchFamily="34" charset="0"/>
                        </a:rPr>
                        <a:t>#FT</a:t>
                      </a:r>
                    </a:p>
                  </a:txBody>
                  <a:tcPr marL="0" marR="0" marT="0" marB="0" anchor="ctr">
                    <a:solidFill>
                      <a:schemeClr val="accent1"/>
                    </a:solidFill>
                  </a:tcPr>
                </a:tc>
                <a:tc>
                  <a:txBody>
                    <a:bodyPr/>
                    <a:lstStyle/>
                    <a:p>
                      <a:pPr algn="l" fontAlgn="ctr"/>
                      <a:r>
                        <a:rPr lang="en-AU" sz="2200" b="1" i="0" u="none" strike="noStrike" dirty="0">
                          <a:solidFill>
                            <a:schemeClr val="bg2"/>
                          </a:solidFill>
                          <a:effectLst/>
                          <a:latin typeface="Calibri" panose="020F0502020204030204" pitchFamily="34" charset="0"/>
                        </a:rPr>
                        <a:t>Codes</a:t>
                      </a:r>
                    </a:p>
                  </a:txBody>
                  <a:tcPr marL="273553" marR="0" marT="0" marB="0" anchor="ctr">
                    <a:solidFill>
                      <a:schemeClr val="accent1"/>
                    </a:solidFill>
                  </a:tcPr>
                </a:tc>
                <a:extLst>
                  <a:ext uri="{0D108BD9-81ED-4DB2-BD59-A6C34878D82A}">
                    <a16:rowId xmlns:a16="http://schemas.microsoft.com/office/drawing/2014/main" val="209538727"/>
                  </a:ext>
                </a:extLst>
              </a:tr>
              <a:tr h="346924">
                <a:tc>
                  <a:txBody>
                    <a:bodyPr/>
                    <a:lstStyle/>
                    <a:p>
                      <a:pPr algn="ctr" fontAlgn="ctr"/>
                      <a:r>
                        <a:rPr lang="en-AU" sz="2200" b="0" i="0" u="none" strike="noStrike" dirty="0">
                          <a:solidFill>
                            <a:srgbClr val="000000"/>
                          </a:solidFill>
                          <a:effectLst/>
                          <a:latin typeface="Calibri" panose="020F0502020204030204" pitchFamily="34" charset="0"/>
                        </a:rPr>
                        <a:t>4</a:t>
                      </a:r>
                    </a:p>
                  </a:txBody>
                  <a:tcPr marL="0" marR="0" marT="0" marB="0" anchor="ctr"/>
                </a:tc>
                <a:tc>
                  <a:txBody>
                    <a:bodyPr/>
                    <a:lstStyle/>
                    <a:p>
                      <a:pPr algn="l"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Required to Travel</a:t>
                      </a:r>
                    </a:p>
                  </a:txBody>
                  <a:tcPr marL="285750" marR="0" marT="0" marB="0" anchor="ctr"/>
                </a:tc>
                <a:extLst>
                  <a:ext uri="{0D108BD9-81ED-4DB2-BD59-A6C34878D82A}">
                    <a16:rowId xmlns:a16="http://schemas.microsoft.com/office/drawing/2014/main" val="1268351065"/>
                  </a:ext>
                </a:extLst>
              </a:tr>
              <a:tr h="346924">
                <a:tc>
                  <a:txBody>
                    <a:bodyPr/>
                    <a:lstStyle/>
                    <a:p>
                      <a:pPr algn="ctr" fontAlgn="ctr"/>
                      <a:r>
                        <a:rPr lang="en-AU" sz="2200" b="0" i="0" u="none" strike="noStrike" dirty="0">
                          <a:solidFill>
                            <a:srgbClr val="000000"/>
                          </a:solidFill>
                          <a:effectLst/>
                          <a:latin typeface="Calibri" panose="020F0502020204030204" pitchFamily="34" charset="0"/>
                        </a:rPr>
                        <a:t>3</a:t>
                      </a:r>
                    </a:p>
                  </a:txBody>
                  <a:tcPr marL="0" marR="0" marT="0" marB="0" anchor="ctr"/>
                </a:tc>
                <a:tc>
                  <a:txBody>
                    <a:bodyPr/>
                    <a:lstStyle/>
                    <a:p>
                      <a:pPr algn="l"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Lack of Local Services</a:t>
                      </a:r>
                      <a:endParaRPr lang="en-AU"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285750" marR="0" marT="0" marB="0" anchor="ctr"/>
                </a:tc>
                <a:extLst>
                  <a:ext uri="{0D108BD9-81ED-4DB2-BD59-A6C34878D82A}">
                    <a16:rowId xmlns:a16="http://schemas.microsoft.com/office/drawing/2014/main" val="2774408942"/>
                  </a:ext>
                </a:extLst>
              </a:tr>
              <a:tr h="346924">
                <a:tc>
                  <a:txBody>
                    <a:bodyPr/>
                    <a:lstStyle/>
                    <a:p>
                      <a:pPr algn="ctr" fontAlgn="ctr"/>
                      <a:r>
                        <a:rPr lang="en-AU" sz="2200" b="0" i="0" u="none" strike="noStrike" dirty="0">
                          <a:solidFill>
                            <a:srgbClr val="000000"/>
                          </a:solidFill>
                          <a:effectLst/>
                          <a:latin typeface="Calibri" panose="020F0502020204030204" pitchFamily="34" charset="0"/>
                        </a:rPr>
                        <a:t>2</a:t>
                      </a:r>
                    </a:p>
                  </a:txBody>
                  <a:tcPr marL="0" marR="0" marT="0" marB="0" anchor="ctr"/>
                </a:tc>
                <a:tc>
                  <a:txBody>
                    <a:bodyPr/>
                    <a:lstStyle/>
                    <a:p>
                      <a:pPr algn="l"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Technology not available locally</a:t>
                      </a:r>
                    </a:p>
                  </a:txBody>
                  <a:tcPr marL="285750" marR="0" marT="0" marB="0" anchor="ctr"/>
                </a:tc>
                <a:extLst>
                  <a:ext uri="{0D108BD9-81ED-4DB2-BD59-A6C34878D82A}">
                    <a16:rowId xmlns:a16="http://schemas.microsoft.com/office/drawing/2014/main" val="1290366099"/>
                  </a:ext>
                </a:extLst>
              </a:tr>
              <a:tr h="346924">
                <a:tc>
                  <a:txBody>
                    <a:bodyPr/>
                    <a:lstStyle/>
                    <a:p>
                      <a:pPr algn="ctr" fontAlgn="ctr"/>
                      <a:r>
                        <a:rPr lang="en-AU" sz="2200" b="0" i="0" u="none" strike="noStrike" dirty="0">
                          <a:solidFill>
                            <a:srgbClr val="000000"/>
                          </a:solidFill>
                          <a:effectLst/>
                          <a:latin typeface="Calibri" panose="020F0502020204030204" pitchFamily="34" charset="0"/>
                        </a:rPr>
                        <a:t>1</a:t>
                      </a:r>
                    </a:p>
                  </a:txBody>
                  <a:tcPr marL="0" marR="0" marT="0" marB="0" anchor="ctr"/>
                </a:tc>
                <a:tc>
                  <a:txBody>
                    <a:bodyPr/>
                    <a:lstStyle/>
                    <a:p>
                      <a:pPr algn="l"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Treated Differently</a:t>
                      </a:r>
                    </a:p>
                  </a:txBody>
                  <a:tcPr marL="285750" marR="0" marT="0" marB="0" anchor="ctr"/>
                </a:tc>
                <a:extLst>
                  <a:ext uri="{0D108BD9-81ED-4DB2-BD59-A6C34878D82A}">
                    <a16:rowId xmlns:a16="http://schemas.microsoft.com/office/drawing/2014/main" val="3829926970"/>
                  </a:ext>
                </a:extLst>
              </a:tr>
              <a:tr h="346924">
                <a:tc>
                  <a:txBody>
                    <a:bodyPr/>
                    <a:lstStyle/>
                    <a:p>
                      <a:pPr algn="ctr" fontAlgn="ctr"/>
                      <a:r>
                        <a:rPr lang="en-AU" sz="2200" b="0" i="0" u="none" strike="noStrike" dirty="0">
                          <a:solidFill>
                            <a:srgbClr val="000000"/>
                          </a:solidFill>
                          <a:effectLst/>
                          <a:latin typeface="Calibri" panose="020F0502020204030204" pitchFamily="34" charset="0"/>
                        </a:rPr>
                        <a:t>1</a:t>
                      </a:r>
                    </a:p>
                  </a:txBody>
                  <a:tcPr marL="0" marR="0" marT="0" marB="0" anchor="ctr"/>
                </a:tc>
                <a:tc>
                  <a:txBody>
                    <a:bodyPr/>
                    <a:lstStyle/>
                    <a:p>
                      <a:pPr algn="l" fontAlgn="ctr"/>
                      <a:r>
                        <a:rPr lang="en-AU" sz="1800" u="none" strike="noStrike" dirty="0">
                          <a:effectLst/>
                          <a:latin typeface="Open Sans" panose="020B0606030504020204" pitchFamily="34" charset="0"/>
                          <a:ea typeface="Open Sans" panose="020B0606030504020204" pitchFamily="34" charset="0"/>
                          <a:cs typeface="Open Sans" panose="020B0606030504020204" pitchFamily="34" charset="0"/>
                        </a:rPr>
                        <a:t>Fewer Resources </a:t>
                      </a:r>
                    </a:p>
                  </a:txBody>
                  <a:tcPr marL="285750" marR="0" marT="0" marB="0" anchor="ctr"/>
                </a:tc>
                <a:extLst>
                  <a:ext uri="{0D108BD9-81ED-4DB2-BD59-A6C34878D82A}">
                    <a16:rowId xmlns:a16="http://schemas.microsoft.com/office/drawing/2014/main" val="357175842"/>
                  </a:ext>
                </a:extLst>
              </a:tr>
            </a:tbl>
          </a:graphicData>
        </a:graphic>
      </p:graphicFrame>
      <p:cxnSp>
        <p:nvCxnSpPr>
          <p:cNvPr id="18" name="Straight Arrow Connector 17" descr="A yellow arrow pointing from the “Required to Travel” theme in the table, to a text box outlined in yellow with the quote">
            <a:extLst>
              <a:ext uri="{FF2B5EF4-FFF2-40B4-BE49-F238E27FC236}">
                <a16:creationId xmlns:a16="http://schemas.microsoft.com/office/drawing/2014/main" id="{4B09DBBB-D9BC-A6D4-2251-8C68A576F52D}"/>
              </a:ext>
            </a:extLst>
          </p:cNvPr>
          <p:cNvCxnSpPr>
            <a:cxnSpLocks/>
          </p:cNvCxnSpPr>
          <p:nvPr/>
        </p:nvCxnSpPr>
        <p:spPr>
          <a:xfrm flipH="1">
            <a:off x="6096000" y="1282112"/>
            <a:ext cx="614570" cy="189793"/>
          </a:xfrm>
          <a:prstGeom prst="straightConnector1">
            <a:avLst/>
          </a:prstGeom>
          <a:ln>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00212B8-6ADA-EAFC-32D6-FE97361C84E3}"/>
              </a:ext>
            </a:extLst>
          </p:cNvPr>
          <p:cNvSpPr txBox="1"/>
          <p:nvPr/>
        </p:nvSpPr>
        <p:spPr>
          <a:xfrm>
            <a:off x="403880" y="1243468"/>
            <a:ext cx="5529080" cy="1477328"/>
          </a:xfrm>
          <a:prstGeom prst="rect">
            <a:avLst/>
          </a:prstGeom>
          <a:noFill/>
          <a:ln w="38100">
            <a:solidFill>
              <a:srgbClr val="FABD0F"/>
            </a:solidFill>
          </a:ln>
        </p:spPr>
        <p:txBody>
          <a:bodyPr wrap="square">
            <a:spAutoFit/>
          </a:bodyPr>
          <a:lstStyle/>
          <a:p>
            <a:r>
              <a:rPr lang="en-US" dirty="0"/>
              <a:t>"</a:t>
            </a:r>
            <a:r>
              <a:rPr lang="en-US" b="1" dirty="0"/>
              <a:t>about 36 percent of clients travelled at least 100 </a:t>
            </a:r>
            <a:r>
              <a:rPr lang="en-US" b="1" dirty="0" err="1"/>
              <a:t>kilometres</a:t>
            </a:r>
            <a:r>
              <a:rPr lang="en-US" dirty="0"/>
              <a:t>. This indicates that a substantial proportion of the clinic's clientele come from outside of the region and suggests that their needs are not being adequately met in their area.” (Ellis-Hales, 1992)</a:t>
            </a:r>
          </a:p>
        </p:txBody>
      </p:sp>
      <p:cxnSp>
        <p:nvCxnSpPr>
          <p:cNvPr id="17" name="Straight Arrow Connector 16" descr="A red arrow pointing from the “Technology not available locally” theme in the table, to two text boxes outlined in red with the following quotes">
            <a:extLst>
              <a:ext uri="{FF2B5EF4-FFF2-40B4-BE49-F238E27FC236}">
                <a16:creationId xmlns:a16="http://schemas.microsoft.com/office/drawing/2014/main" id="{6156E34D-0A68-F33F-5E17-D9F94DB891AF}"/>
              </a:ext>
            </a:extLst>
          </p:cNvPr>
          <p:cNvCxnSpPr>
            <a:cxnSpLocks/>
          </p:cNvCxnSpPr>
          <p:nvPr/>
        </p:nvCxnSpPr>
        <p:spPr>
          <a:xfrm flipH="1">
            <a:off x="5932960" y="2156222"/>
            <a:ext cx="781600" cy="116615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D71C671A-1069-5869-CA71-063308AF7B87}"/>
              </a:ext>
            </a:extLst>
          </p:cNvPr>
          <p:cNvSpPr txBox="1"/>
          <p:nvPr/>
        </p:nvSpPr>
        <p:spPr>
          <a:xfrm>
            <a:off x="381001" y="3385833"/>
            <a:ext cx="5529080" cy="1477328"/>
          </a:xfrm>
          <a:prstGeom prst="rect">
            <a:avLst/>
          </a:prstGeom>
          <a:noFill/>
          <a:ln w="38100">
            <a:solidFill>
              <a:srgbClr val="B90E31"/>
            </a:solidFill>
          </a:ln>
        </p:spPr>
        <p:txBody>
          <a:bodyPr wrap="square">
            <a:spAutoFit/>
          </a:bodyPr>
          <a:lstStyle/>
          <a:p>
            <a:r>
              <a:rPr lang="en-US" dirty="0">
                <a:latin typeface="OpN"/>
              </a:rPr>
              <a:t>“First, most agreed that differences in assistive technologies programs and services within and between provinces means that </a:t>
            </a:r>
            <a:r>
              <a:rPr lang="en-US" b="1" dirty="0">
                <a:latin typeface="OpN"/>
              </a:rPr>
              <a:t>Canadians are treated differently based on where they live, especially those in remote communities</a:t>
            </a:r>
            <a:r>
              <a:rPr lang="en-US" dirty="0">
                <a:latin typeface="OpN"/>
              </a:rPr>
              <a:t>.” (Mattison, 2017)</a:t>
            </a:r>
          </a:p>
        </p:txBody>
      </p:sp>
      <p:sp>
        <p:nvSpPr>
          <p:cNvPr id="7" name="TextBox 6">
            <a:extLst>
              <a:ext uri="{FF2B5EF4-FFF2-40B4-BE49-F238E27FC236}">
                <a16:creationId xmlns:a16="http://schemas.microsoft.com/office/drawing/2014/main" id="{BB5624DD-1025-AC1C-CCFB-8425253AC90F}"/>
              </a:ext>
            </a:extLst>
          </p:cNvPr>
          <p:cNvSpPr txBox="1"/>
          <p:nvPr/>
        </p:nvSpPr>
        <p:spPr>
          <a:xfrm>
            <a:off x="381001" y="5118258"/>
            <a:ext cx="5529080" cy="646331"/>
          </a:xfrm>
          <a:prstGeom prst="rect">
            <a:avLst/>
          </a:prstGeom>
          <a:noFill/>
          <a:ln w="38100">
            <a:solidFill>
              <a:schemeClr val="tx2"/>
            </a:solidFill>
          </a:ln>
        </p:spPr>
        <p:txBody>
          <a:bodyPr wrap="square">
            <a:spAutoFit/>
          </a:bodyPr>
          <a:lstStyle/>
          <a:p>
            <a:r>
              <a:rPr lang="en-US" dirty="0">
                <a:latin typeface="OpN"/>
              </a:rPr>
              <a:t>“The assistive technologies have advanced, but </a:t>
            </a:r>
            <a:r>
              <a:rPr lang="en-US" b="1" dirty="0">
                <a:latin typeface="OpN"/>
              </a:rPr>
              <a:t>it’s not readily available (in my province</a:t>
            </a:r>
            <a:r>
              <a:rPr lang="en-US" dirty="0">
                <a:latin typeface="OpN"/>
              </a:rPr>
              <a:t>).” (Mattison, 2017)</a:t>
            </a:r>
          </a:p>
        </p:txBody>
      </p:sp>
      <p:cxnSp>
        <p:nvCxnSpPr>
          <p:cNvPr id="19" name="Straight Arrow Connector 18" descr="A dark blue arrow pointing from the “Fewer Resources” theme in the table, to a text box outlined in dark blue with the quote">
            <a:extLst>
              <a:ext uri="{FF2B5EF4-FFF2-40B4-BE49-F238E27FC236}">
                <a16:creationId xmlns:a16="http://schemas.microsoft.com/office/drawing/2014/main" id="{B2220408-C044-4112-9021-7D0F593AB5A1}"/>
              </a:ext>
            </a:extLst>
          </p:cNvPr>
          <p:cNvCxnSpPr>
            <a:cxnSpLocks/>
          </p:cNvCxnSpPr>
          <p:nvPr/>
        </p:nvCxnSpPr>
        <p:spPr>
          <a:xfrm>
            <a:off x="8544388" y="2849729"/>
            <a:ext cx="0" cy="489634"/>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3B651378-9B2B-697C-7C9E-AC9458113ED9}"/>
              </a:ext>
            </a:extLst>
          </p:cNvPr>
          <p:cNvSpPr txBox="1"/>
          <p:nvPr/>
        </p:nvSpPr>
        <p:spPr>
          <a:xfrm>
            <a:off x="6281920" y="3460853"/>
            <a:ext cx="5439939" cy="2862322"/>
          </a:xfrm>
          <a:prstGeom prst="rect">
            <a:avLst/>
          </a:prstGeom>
          <a:noFill/>
          <a:ln w="38100">
            <a:solidFill>
              <a:schemeClr val="accent1"/>
            </a:solidFill>
          </a:ln>
        </p:spPr>
        <p:txBody>
          <a:bodyPr wrap="square">
            <a:spAutoFit/>
          </a:bodyPr>
          <a:lstStyle/>
          <a:p>
            <a:r>
              <a:rPr lang="en-US" dirty="0"/>
              <a:t>“Participants remarked that living in rural/remote areas results in long process times for acquiring ATs, with some cases taking up to 1 year. One reason cited for delays is the need for and long wait times to access </a:t>
            </a:r>
            <a:r>
              <a:rPr lang="en-US" dirty="0" err="1"/>
              <a:t>authorisers</a:t>
            </a:r>
            <a:r>
              <a:rPr lang="en-US" dirty="0"/>
              <a:t>, such as physicians, who are short in numbers or transient in rural/remote communities. Being in a</a:t>
            </a:r>
            <a:r>
              <a:rPr lang="en-US" b="1" dirty="0"/>
              <a:t> smaller or rural/remote community means fewer resources </a:t>
            </a:r>
            <a:r>
              <a:rPr lang="en-US" dirty="0"/>
              <a:t>such as “a store to look at devices” (P7), and therefore, fewer opportunities to learn about ATs.” (Wang, 2022)</a:t>
            </a:r>
          </a:p>
        </p:txBody>
      </p:sp>
    </p:spTree>
    <p:extLst>
      <p:ext uri="{BB962C8B-B14F-4D97-AF65-F5344CB8AC3E}">
        <p14:creationId xmlns:p14="http://schemas.microsoft.com/office/powerpoint/2010/main" val="16444440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196B6-DAE5-3C79-AE87-296C69E905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58D99D-33F8-E32A-0461-A858B8C449B1}"/>
              </a:ext>
            </a:extLst>
          </p:cNvPr>
          <p:cNvSpPr>
            <a:spLocks noGrp="1"/>
          </p:cNvSpPr>
          <p:nvPr>
            <p:ph type="ctrTitle"/>
          </p:nvPr>
        </p:nvSpPr>
        <p:spPr/>
        <p:txBody>
          <a:bodyPr/>
          <a:lstStyle/>
          <a:p>
            <a:r>
              <a:rPr lang="en-US" dirty="0"/>
              <a:t>Discussion</a:t>
            </a:r>
          </a:p>
        </p:txBody>
      </p:sp>
    </p:spTree>
    <p:extLst>
      <p:ext uri="{BB962C8B-B14F-4D97-AF65-F5344CB8AC3E}">
        <p14:creationId xmlns:p14="http://schemas.microsoft.com/office/powerpoint/2010/main" val="8479354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2F75-36D3-B2F4-2749-CE6CBFCC342D}"/>
              </a:ext>
            </a:extLst>
          </p:cNvPr>
          <p:cNvSpPr>
            <a:spLocks noGrp="1"/>
          </p:cNvSpPr>
          <p:nvPr>
            <p:ph type="title"/>
          </p:nvPr>
        </p:nvSpPr>
        <p:spPr/>
        <p:txBody>
          <a:bodyPr/>
          <a:lstStyle/>
          <a:p>
            <a:r>
              <a:rPr lang="en-US" sz="2800" dirty="0"/>
              <a:t>Barriers are Present – Let’s Discuss</a:t>
            </a:r>
            <a:endParaRPr lang="en-CA" sz="2800" dirty="0"/>
          </a:p>
        </p:txBody>
      </p:sp>
      <p:sp>
        <p:nvSpPr>
          <p:cNvPr id="3" name="Content Placeholder 2">
            <a:extLst>
              <a:ext uri="{FF2B5EF4-FFF2-40B4-BE49-F238E27FC236}">
                <a16:creationId xmlns:a16="http://schemas.microsoft.com/office/drawing/2014/main" id="{82C683A1-912B-D207-5CFF-3E0C3A7BD376}"/>
              </a:ext>
            </a:extLst>
          </p:cNvPr>
          <p:cNvSpPr>
            <a:spLocks noGrp="1"/>
          </p:cNvSpPr>
          <p:nvPr>
            <p:ph sz="half" idx="1"/>
          </p:nvPr>
        </p:nvSpPr>
        <p:spPr>
          <a:xfrm>
            <a:off x="599584" y="1442852"/>
            <a:ext cx="10897090" cy="3687948"/>
          </a:xfrm>
        </p:spPr>
        <p:txBody>
          <a:bodyPr/>
          <a:lstStyle/>
          <a:p>
            <a:pPr marL="0" indent="0">
              <a:buNone/>
            </a:pPr>
            <a:r>
              <a:rPr lang="en-US" dirty="0"/>
              <a:t>As the conference is following a flipped model approach, instead of typical discussion slides, the next few slides contain the following question prompts, with potential points of discussion from segments of the included literature. </a:t>
            </a:r>
          </a:p>
        </p:txBody>
      </p:sp>
      <p:graphicFrame>
        <p:nvGraphicFramePr>
          <p:cNvPr id="4" name="Diagram 3" descr="Image created using 'Smart art' in PowerPoint. Three blue boxes with a question written in each. The first reads “What is the system”, the second question reads “Who is responsible for the system”, and the third question is “Where/ how should the system be accessed”. To the left of the three boxes are icons containing the numbers 1, 2 and 3, each aligned with that question.">
            <a:extLst>
              <a:ext uri="{FF2B5EF4-FFF2-40B4-BE49-F238E27FC236}">
                <a16:creationId xmlns:a16="http://schemas.microsoft.com/office/drawing/2014/main" id="{6C3159B2-735C-ADEB-4971-80189AFF8450}"/>
              </a:ext>
            </a:extLst>
          </p:cNvPr>
          <p:cNvGraphicFramePr/>
          <p:nvPr>
            <p:extLst>
              <p:ext uri="{D42A27DB-BD31-4B8C-83A1-F6EECF244321}">
                <p14:modId xmlns:p14="http://schemas.microsoft.com/office/powerpoint/2010/main" val="2493710739"/>
              </p:ext>
            </p:extLst>
          </p:nvPr>
        </p:nvGraphicFramePr>
        <p:xfrm>
          <a:off x="2279582" y="2344493"/>
          <a:ext cx="7632835" cy="38282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Graphic 4">
            <a:extLst>
              <a:ext uri="{FF2B5EF4-FFF2-40B4-BE49-F238E27FC236}">
                <a16:creationId xmlns:a16="http://schemas.microsoft.com/office/drawing/2014/main" id="{F5BA29FD-A717-FD75-6946-1EE2866832DE}"/>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454275" y="3129748"/>
            <a:ext cx="646378" cy="646378"/>
          </a:xfrm>
          <a:prstGeom prst="rect">
            <a:avLst/>
          </a:prstGeom>
        </p:spPr>
      </p:pic>
      <p:pic>
        <p:nvPicPr>
          <p:cNvPr id="6" name="Graphic 5">
            <a:extLst>
              <a:ext uri="{FF2B5EF4-FFF2-40B4-BE49-F238E27FC236}">
                <a16:creationId xmlns:a16="http://schemas.microsoft.com/office/drawing/2014/main" id="{F5A6B14C-82E1-D104-E06E-22E1E713E645}"/>
              </a:ext>
              <a:ext uri="{C183D7F6-B498-43B3-948B-1728B52AA6E4}">
                <adec:decorative xmlns:adec="http://schemas.microsoft.com/office/drawing/2017/decorative" val="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454275" y="3935439"/>
            <a:ext cx="646378" cy="646378"/>
          </a:xfrm>
          <a:prstGeom prst="rect">
            <a:avLst/>
          </a:prstGeom>
        </p:spPr>
      </p:pic>
      <p:pic>
        <p:nvPicPr>
          <p:cNvPr id="7" name="Graphic 6">
            <a:extLst>
              <a:ext uri="{FF2B5EF4-FFF2-40B4-BE49-F238E27FC236}">
                <a16:creationId xmlns:a16="http://schemas.microsoft.com/office/drawing/2014/main" id="{2041CDD2-8279-2E5C-DAF1-8FCB9FB40FB9}"/>
              </a:ext>
              <a:ext uri="{C183D7F6-B498-43B3-948B-1728B52AA6E4}">
                <adec:decorative xmlns:adec="http://schemas.microsoft.com/office/drawing/2017/decorative" val="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454275" y="4741130"/>
            <a:ext cx="646378" cy="646378"/>
          </a:xfrm>
          <a:prstGeom prst="rect">
            <a:avLst/>
          </a:prstGeom>
        </p:spPr>
      </p:pic>
    </p:spTree>
    <p:extLst>
      <p:ext uri="{BB962C8B-B14F-4D97-AF65-F5344CB8AC3E}">
        <p14:creationId xmlns:p14="http://schemas.microsoft.com/office/powerpoint/2010/main" val="14311269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2F75-36D3-B2F4-2749-CE6CBFCC342D}"/>
              </a:ext>
            </a:extLst>
          </p:cNvPr>
          <p:cNvSpPr>
            <a:spLocks noGrp="1"/>
          </p:cNvSpPr>
          <p:nvPr>
            <p:ph type="title"/>
          </p:nvPr>
        </p:nvSpPr>
        <p:spPr>
          <a:xfrm>
            <a:off x="280633" y="369022"/>
            <a:ext cx="10897200" cy="627189"/>
          </a:xfrm>
        </p:spPr>
        <p:txBody>
          <a:bodyPr/>
          <a:lstStyle/>
          <a:p>
            <a:r>
              <a:rPr lang="en-US" sz="2800" dirty="0"/>
              <a:t>What is the System?</a:t>
            </a:r>
            <a:endParaRPr lang="en-CA" sz="2800" dirty="0"/>
          </a:p>
        </p:txBody>
      </p:sp>
      <p:sp>
        <p:nvSpPr>
          <p:cNvPr id="14" name="TextBox 13">
            <a:extLst>
              <a:ext uri="{FF2B5EF4-FFF2-40B4-BE49-F238E27FC236}">
                <a16:creationId xmlns:a16="http://schemas.microsoft.com/office/drawing/2014/main" id="{F8219757-32CF-DBF4-D6E2-50C9282ED939}"/>
              </a:ext>
            </a:extLst>
          </p:cNvPr>
          <p:cNvSpPr txBox="1"/>
          <p:nvPr/>
        </p:nvSpPr>
        <p:spPr>
          <a:xfrm>
            <a:off x="599585" y="1091744"/>
            <a:ext cx="4886678" cy="830997"/>
          </a:xfrm>
          <a:prstGeom prst="rect">
            <a:avLst/>
          </a:prstGeom>
          <a:noFill/>
          <a:ln w="38100">
            <a:solidFill>
              <a:schemeClr val="accent1"/>
            </a:solidFill>
          </a:ln>
        </p:spPr>
        <p:txBody>
          <a:bodyPr wrap="square">
            <a:spAutoFit/>
          </a:bodyPr>
          <a:lstStyle/>
          <a:p>
            <a:r>
              <a:rPr lang="en-US" sz="1600" dirty="0"/>
              <a:t>“assistive devices are regulated by an overwhelming</a:t>
            </a:r>
            <a:r>
              <a:rPr lang="en-US" sz="1600" b="1" dirty="0"/>
              <a:t> system that spans across various levels of government</a:t>
            </a:r>
            <a:r>
              <a:rPr lang="en-US" sz="1600" dirty="0"/>
              <a:t>” (Gordon, 2007)</a:t>
            </a:r>
          </a:p>
        </p:txBody>
      </p:sp>
      <p:sp>
        <p:nvSpPr>
          <p:cNvPr id="4" name="TextBox 3">
            <a:extLst>
              <a:ext uri="{FF2B5EF4-FFF2-40B4-BE49-F238E27FC236}">
                <a16:creationId xmlns:a16="http://schemas.microsoft.com/office/drawing/2014/main" id="{6F962420-B64F-A98E-8480-E8BD518D2E08}"/>
              </a:ext>
            </a:extLst>
          </p:cNvPr>
          <p:cNvSpPr txBox="1"/>
          <p:nvPr/>
        </p:nvSpPr>
        <p:spPr>
          <a:xfrm>
            <a:off x="5619751" y="353124"/>
            <a:ext cx="6291616" cy="2062103"/>
          </a:xfrm>
          <a:prstGeom prst="rect">
            <a:avLst/>
          </a:prstGeom>
          <a:noFill/>
          <a:ln w="38100">
            <a:solidFill>
              <a:schemeClr val="tx2"/>
            </a:solidFill>
          </a:ln>
        </p:spPr>
        <p:txBody>
          <a:bodyPr wrap="square">
            <a:spAutoFit/>
          </a:bodyPr>
          <a:lstStyle/>
          <a:p>
            <a:r>
              <a:rPr lang="en-US" sz="1600" dirty="0">
                <a:latin typeface="OpN"/>
              </a:rPr>
              <a:t>“</a:t>
            </a:r>
            <a:r>
              <a:rPr lang="en-US" sz="1600" b="1" dirty="0">
                <a:latin typeface="OpN"/>
              </a:rPr>
              <a:t>The system is costly to administer </a:t>
            </a:r>
            <a:r>
              <a:rPr lang="en-US" sz="1600" dirty="0">
                <a:latin typeface="OpN"/>
              </a:rPr>
              <a:t>both provincially and locally. Provincially, the government must process considerable documentation relative to clinic levels, authorized equipment, individual prescriptions and ongoing… cost. Locally, clinics must devise a system to deal with large inventories for which they are responsible, most of which are located remote from the facility. The administrative and accounting procedures necessary to implement and maintain leasing and maintenance portions of the program are extremely time consuming.” (</a:t>
            </a:r>
            <a:r>
              <a:rPr lang="en-US" sz="1600" dirty="0" err="1">
                <a:latin typeface="OpN"/>
              </a:rPr>
              <a:t>Parnes</a:t>
            </a:r>
            <a:r>
              <a:rPr lang="en-US" sz="1600" dirty="0">
                <a:latin typeface="OpN"/>
              </a:rPr>
              <a:t>, 1988)</a:t>
            </a:r>
            <a:endParaRPr lang="en-CA" sz="1600" dirty="0">
              <a:latin typeface="OpN"/>
            </a:endParaRPr>
          </a:p>
        </p:txBody>
      </p:sp>
      <p:sp>
        <p:nvSpPr>
          <p:cNvPr id="9" name="Content Placeholder 12">
            <a:extLst>
              <a:ext uri="{FF2B5EF4-FFF2-40B4-BE49-F238E27FC236}">
                <a16:creationId xmlns:a16="http://schemas.microsoft.com/office/drawing/2014/main" id="{EF4A1E91-64BB-8E69-D269-400479903B77}"/>
              </a:ext>
            </a:extLst>
          </p:cNvPr>
          <p:cNvSpPr txBox="1">
            <a:spLocks noGrp="1"/>
          </p:cNvSpPr>
          <p:nvPr>
            <p:ph sz="half" idx="1"/>
          </p:nvPr>
        </p:nvSpPr>
        <p:spPr>
          <a:xfrm>
            <a:off x="5619751" y="2583319"/>
            <a:ext cx="6358424" cy="2554545"/>
          </a:xfrm>
          <a:prstGeom prst="rect">
            <a:avLst/>
          </a:prstGeom>
          <a:noFill/>
          <a:ln w="38100">
            <a:solidFill>
              <a:schemeClr val="accent1"/>
            </a:solidFill>
          </a:ln>
        </p:spPr>
        <p:txBody>
          <a:bodyPr wrap="square">
            <a:spAutoFit/>
          </a:bodyPr>
          <a:lstStyle/>
          <a:p>
            <a:pPr marL="0" indent="0">
              <a:lnSpc>
                <a:spcPct val="100000"/>
              </a:lnSpc>
              <a:buNone/>
            </a:pPr>
            <a:r>
              <a:rPr lang="en-US" dirty="0">
                <a:latin typeface="OpN"/>
              </a:rPr>
              <a:t>“a child may not receive a device depending on the inconsistent guidelines of the prescription review panel. The majority agreed that ‘</a:t>
            </a:r>
            <a:r>
              <a:rPr lang="en-US" b="1" dirty="0">
                <a:latin typeface="OpN"/>
              </a:rPr>
              <a:t>There’s no protocol on how a prescription review is run and on a lot of things.’ </a:t>
            </a:r>
            <a:r>
              <a:rPr lang="en-US" dirty="0">
                <a:latin typeface="OpN"/>
              </a:rPr>
              <a:t>They reported that ‘it has to be consistent for all clinicians, the procedure in how it’s done because there doesn’t seem to be that procedure in place’ (#6, speech pathologist). The inconsistent and arguably inefficient prescription review process was a great hurdle for clinicians to overcome in being able to provide children the AAC devices they could benefit from. They felt that their hands were tied and that there was little they could do to change or improve the process.”  (Lindsay, 2010)</a:t>
            </a:r>
          </a:p>
        </p:txBody>
      </p:sp>
      <p:sp>
        <p:nvSpPr>
          <p:cNvPr id="10" name="TextBox 9">
            <a:extLst>
              <a:ext uri="{FF2B5EF4-FFF2-40B4-BE49-F238E27FC236}">
                <a16:creationId xmlns:a16="http://schemas.microsoft.com/office/drawing/2014/main" id="{7B50A12D-2B98-42BB-320C-AACACEBE54F0}"/>
              </a:ext>
            </a:extLst>
          </p:cNvPr>
          <p:cNvSpPr txBox="1"/>
          <p:nvPr/>
        </p:nvSpPr>
        <p:spPr>
          <a:xfrm>
            <a:off x="180975" y="2090876"/>
            <a:ext cx="5314949" cy="3046988"/>
          </a:xfrm>
          <a:prstGeom prst="rect">
            <a:avLst/>
          </a:prstGeom>
          <a:noFill/>
          <a:ln w="38100">
            <a:solidFill>
              <a:srgbClr val="FABD0F"/>
            </a:solidFill>
          </a:ln>
        </p:spPr>
        <p:txBody>
          <a:bodyPr wrap="square">
            <a:spAutoFit/>
          </a:bodyPr>
          <a:lstStyle/>
          <a:p>
            <a:r>
              <a:rPr lang="en-US" sz="1600" dirty="0">
                <a:latin typeface="OpN"/>
                <a:ea typeface="Open Sans" panose="020B0606030504020204" pitchFamily="34" charset="0"/>
                <a:cs typeface="Open Sans" panose="020B0606030504020204" pitchFamily="34" charset="0"/>
              </a:rPr>
              <a:t>“One participant remarked that funding conditions lead to a </a:t>
            </a:r>
            <a:r>
              <a:rPr lang="en-US" sz="1600" b="1" dirty="0">
                <a:latin typeface="OpN"/>
                <a:ea typeface="Open Sans" panose="020B0606030504020204" pitchFamily="34" charset="0"/>
                <a:cs typeface="Open Sans" panose="020B0606030504020204" pitchFamily="34" charset="0"/>
              </a:rPr>
              <a:t>two-tiered system </a:t>
            </a:r>
            <a:r>
              <a:rPr lang="en-US" sz="1600" dirty="0">
                <a:latin typeface="OpN"/>
                <a:ea typeface="Open Sans" panose="020B0606030504020204" pitchFamily="34" charset="0"/>
                <a:cs typeface="Open Sans" panose="020B0606030504020204" pitchFamily="34" charset="0"/>
              </a:rPr>
              <a:t>as choices are afforded to those with financial resources since, “people who can afford (AT) sometimes will jump the queue and buy it full price themselves…people who have money can access it sooner and quicker” (P21–22). Another participant expressed anger that people with no funding or who experience long waiting periods have to rely on charities or private fundraising measures: “they’re begging their family, their friends, corporations. They’re going to…(name of corporation charity) to get access to vans and other devices, right, because the </a:t>
            </a:r>
            <a:r>
              <a:rPr lang="en-US" sz="1600" dirty="0" err="1">
                <a:latin typeface="OpN"/>
                <a:ea typeface="Open Sans" panose="020B0606030504020204" pitchFamily="34" charset="0"/>
                <a:cs typeface="Open Sans" panose="020B0606030504020204" pitchFamily="34" charset="0"/>
              </a:rPr>
              <a:t>programmes</a:t>
            </a:r>
            <a:r>
              <a:rPr lang="en-US" sz="1600" dirty="0">
                <a:latin typeface="OpN"/>
                <a:ea typeface="Open Sans" panose="020B0606030504020204" pitchFamily="34" charset="0"/>
                <a:cs typeface="Open Sans" panose="020B0606030504020204" pitchFamily="34" charset="0"/>
              </a:rPr>
              <a:t> are just not here.” (P24).” (Wang 2022)</a:t>
            </a:r>
          </a:p>
        </p:txBody>
      </p:sp>
      <p:sp>
        <p:nvSpPr>
          <p:cNvPr id="5" name="TextBox 4">
            <a:extLst>
              <a:ext uri="{FF2B5EF4-FFF2-40B4-BE49-F238E27FC236}">
                <a16:creationId xmlns:a16="http://schemas.microsoft.com/office/drawing/2014/main" id="{C562DC19-E593-9A09-1E15-567810E2F7A6}"/>
              </a:ext>
            </a:extLst>
          </p:cNvPr>
          <p:cNvSpPr txBox="1"/>
          <p:nvPr/>
        </p:nvSpPr>
        <p:spPr>
          <a:xfrm>
            <a:off x="743436" y="5328930"/>
            <a:ext cx="10467980" cy="1323439"/>
          </a:xfrm>
          <a:prstGeom prst="rect">
            <a:avLst/>
          </a:prstGeom>
          <a:noFill/>
          <a:ln w="38100">
            <a:solidFill>
              <a:schemeClr val="tx2"/>
            </a:solidFill>
          </a:ln>
        </p:spPr>
        <p:txBody>
          <a:bodyPr wrap="square">
            <a:spAutoFit/>
          </a:bodyPr>
          <a:lstStyle/>
          <a:p>
            <a:r>
              <a:rPr lang="en-US" sz="1600" dirty="0">
                <a:latin typeface="OpN"/>
                <a:ea typeface="Open Sans" panose="020B0606030504020204" pitchFamily="34" charset="0"/>
                <a:cs typeface="Open Sans" panose="020B0606030504020204" pitchFamily="34" charset="0"/>
              </a:rPr>
              <a:t>Participants noted long processing times because of the high volume of applications. One participant stated that their program receives thousands of claims per week, causing them concern over government service efficiency and the accuracy and speed of application processing. Healthcare providers, such as occupational therapists, were reported to spend a lot of time coordinating and completing paperwork for AT funding, which is not remunerated, causing one participant to wonder “</a:t>
            </a:r>
            <a:r>
              <a:rPr lang="en-US" sz="1600" b="1" dirty="0">
                <a:latin typeface="OpN"/>
                <a:ea typeface="Open Sans" panose="020B0606030504020204" pitchFamily="34" charset="0"/>
                <a:cs typeface="Open Sans" panose="020B0606030504020204" pitchFamily="34" charset="0"/>
              </a:rPr>
              <a:t>as a system overall, </a:t>
            </a:r>
            <a:r>
              <a:rPr lang="en-US" sz="1600" dirty="0">
                <a:latin typeface="OpN"/>
                <a:ea typeface="Open Sans" panose="020B0606030504020204" pitchFamily="34" charset="0"/>
                <a:cs typeface="Open Sans" panose="020B0606030504020204" pitchFamily="34" charset="0"/>
              </a:rPr>
              <a:t>is that really the best place to put a highly skilled clinician’s time?” (P8).” (Wang, 2022)</a:t>
            </a:r>
          </a:p>
        </p:txBody>
      </p:sp>
    </p:spTree>
    <p:extLst>
      <p:ext uri="{BB962C8B-B14F-4D97-AF65-F5344CB8AC3E}">
        <p14:creationId xmlns:p14="http://schemas.microsoft.com/office/powerpoint/2010/main" val="10740018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2F75-36D3-B2F4-2749-CE6CBFCC342D}"/>
              </a:ext>
            </a:extLst>
          </p:cNvPr>
          <p:cNvSpPr>
            <a:spLocks noGrp="1"/>
          </p:cNvSpPr>
          <p:nvPr>
            <p:ph type="title"/>
          </p:nvPr>
        </p:nvSpPr>
        <p:spPr>
          <a:xfrm>
            <a:off x="367044" y="527781"/>
            <a:ext cx="10897200" cy="627189"/>
          </a:xfrm>
        </p:spPr>
        <p:txBody>
          <a:bodyPr/>
          <a:lstStyle/>
          <a:p>
            <a:r>
              <a:rPr lang="en-US" sz="2800" dirty="0"/>
              <a:t>Who is responsible for the system?</a:t>
            </a:r>
            <a:endParaRPr lang="en-CA" sz="2800" dirty="0"/>
          </a:p>
        </p:txBody>
      </p:sp>
      <p:sp>
        <p:nvSpPr>
          <p:cNvPr id="3" name="Content Placeholder 2">
            <a:extLst>
              <a:ext uri="{FF2B5EF4-FFF2-40B4-BE49-F238E27FC236}">
                <a16:creationId xmlns:a16="http://schemas.microsoft.com/office/drawing/2014/main" id="{82C683A1-912B-D207-5CFF-3E0C3A7BD376}"/>
              </a:ext>
            </a:extLst>
          </p:cNvPr>
          <p:cNvSpPr>
            <a:spLocks noGrp="1"/>
          </p:cNvSpPr>
          <p:nvPr>
            <p:ph sz="half" idx="1"/>
          </p:nvPr>
        </p:nvSpPr>
        <p:spPr>
          <a:xfrm>
            <a:off x="1361585" y="1112628"/>
            <a:ext cx="10897090" cy="3687948"/>
          </a:xfrm>
        </p:spPr>
        <p:txBody>
          <a:bodyPr/>
          <a:lstStyle/>
          <a:p>
            <a:r>
              <a:rPr lang="en-US" dirty="0"/>
              <a:t>Responsibility to fund and inform, or to lead and hold accountable. </a:t>
            </a:r>
          </a:p>
          <a:p>
            <a:endParaRPr lang="en-US" dirty="0"/>
          </a:p>
          <a:p>
            <a:endParaRPr lang="en-CA" dirty="0"/>
          </a:p>
        </p:txBody>
      </p:sp>
      <p:sp>
        <p:nvSpPr>
          <p:cNvPr id="6" name="Content Placeholder 12">
            <a:extLst>
              <a:ext uri="{FF2B5EF4-FFF2-40B4-BE49-F238E27FC236}">
                <a16:creationId xmlns:a16="http://schemas.microsoft.com/office/drawing/2014/main" id="{8514BA1C-32DF-7BE8-AE09-05954FC7B4F2}"/>
              </a:ext>
            </a:extLst>
          </p:cNvPr>
          <p:cNvSpPr txBox="1">
            <a:spLocks/>
          </p:cNvSpPr>
          <p:nvPr/>
        </p:nvSpPr>
        <p:spPr>
          <a:xfrm>
            <a:off x="576928" y="1725359"/>
            <a:ext cx="4883972" cy="1784536"/>
          </a:xfrm>
          <a:prstGeom prst="rect">
            <a:avLst/>
          </a:prstGeom>
          <a:ln w="38100">
            <a:solidFill>
              <a:srgbClr val="FFC000"/>
            </a:solidFill>
          </a:ln>
        </p:spPr>
        <p:txBody>
          <a:bodyPr vert="horz" lIns="91440" tIns="45720" rIns="91440" bIns="45720" rtlCol="0">
            <a:noAutofit/>
          </a:bodyPr>
          <a:lstStyle>
            <a:lvl1pPr marL="228600" indent="-228600" algn="l" defTabSz="914400"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228600" algn="l" defTabSz="914400"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685800" indent="-228600" algn="l" defTabSz="914400" rtl="0" eaLnBrk="1" latinLnBrk="0" hangingPunct="1">
              <a:lnSpc>
                <a:spcPct val="150000"/>
              </a:lnSpc>
              <a:spcBef>
                <a:spcPts val="0"/>
              </a:spcBef>
              <a:spcAft>
                <a:spcPts val="1200"/>
              </a:spcAft>
              <a:buFont typeface="System Font Regular"/>
              <a:buChar char="⁃"/>
              <a:tabLst/>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914400" indent="-228600" algn="l" defTabSz="914400" rtl="0" eaLnBrk="1" latinLnBrk="0" hangingPunct="1">
              <a:lnSpc>
                <a:spcPct val="150000"/>
              </a:lnSpc>
              <a:spcBef>
                <a:spcPts val="0"/>
              </a:spcBef>
              <a:spcAft>
                <a:spcPts val="1200"/>
              </a:spcAft>
              <a:buFont typeface="Arial" panose="020B0604020202020204" pitchFamily="34" charset="0"/>
              <a:buChar char="•"/>
              <a:tabLst/>
              <a:defRPr sz="1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371600" indent="-228600" algn="l" defTabSz="914400" rtl="0" eaLnBrk="1" latinLnBrk="0" hangingPunct="1">
              <a:lnSpc>
                <a:spcPct val="150000"/>
              </a:lnSpc>
              <a:spcBef>
                <a:spcPts val="0"/>
              </a:spcBef>
              <a:spcAft>
                <a:spcPts val="1200"/>
              </a:spcAft>
              <a:buFont typeface="Arial" panose="020B0604020202020204" pitchFamily="34" charset="0"/>
              <a:buChar char="•"/>
              <a:tabLst/>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6pPr>
            <a:lvl7pPr marL="1828800" indent="-228600" algn="l" defTabSz="914400" rtl="0" eaLnBrk="1" latinLnBrk="0" hangingPunct="1">
              <a:lnSpc>
                <a:spcPct val="150000"/>
              </a:lnSpc>
              <a:spcBef>
                <a:spcPts val="0"/>
              </a:spcBef>
              <a:spcAft>
                <a:spcPts val="1200"/>
              </a:spcAft>
              <a:buFont typeface="Arial" panose="020B0604020202020204" pitchFamily="34" charset="0"/>
              <a:buChar char="•"/>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7pPr>
            <a:lvl8pPr marL="2057400" indent="-228600" algn="l" defTabSz="914400" rtl="0" eaLnBrk="1" latinLnBrk="0" hangingPunct="1">
              <a:lnSpc>
                <a:spcPct val="150000"/>
              </a:lnSpc>
              <a:spcBef>
                <a:spcPts val="0"/>
              </a:spcBef>
              <a:spcAft>
                <a:spcPts val="1200"/>
              </a:spcAft>
              <a:buFont typeface="Arial" panose="020B0604020202020204" pitchFamily="34" charset="0"/>
              <a:buChar char="•"/>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8pPr>
            <a:lvl9pPr marL="2057400" indent="-228600" algn="l" defTabSz="914400" rtl="0" eaLnBrk="1" latinLnBrk="0" hangingPunct="1">
              <a:lnSpc>
                <a:spcPct val="150000"/>
              </a:lnSpc>
              <a:spcBef>
                <a:spcPts val="0"/>
              </a:spcBef>
              <a:spcAft>
                <a:spcPts val="1200"/>
              </a:spcAft>
              <a:buFont typeface="Arial" panose="020B0604020202020204" pitchFamily="34" charset="0"/>
              <a:buChar char="•"/>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9pPr>
          </a:lstStyle>
          <a:p>
            <a:pPr marL="0" indent="0">
              <a:lnSpc>
                <a:spcPct val="100000"/>
              </a:lnSpc>
              <a:buFont typeface="Arial" panose="020B0604020202020204" pitchFamily="34" charset="0"/>
              <a:buNone/>
            </a:pPr>
            <a:r>
              <a:rPr lang="en-US" dirty="0">
                <a:latin typeface="OpN"/>
              </a:rPr>
              <a:t>“Another participant observed that </a:t>
            </a:r>
            <a:r>
              <a:rPr lang="en-US" b="1" dirty="0">
                <a:latin typeface="OpN"/>
              </a:rPr>
              <a:t>funding</a:t>
            </a:r>
            <a:r>
              <a:rPr lang="en-US" dirty="0">
                <a:latin typeface="OpN"/>
              </a:rPr>
              <a:t> for disability services across Canada </a:t>
            </a:r>
            <a:r>
              <a:rPr lang="en-US" b="1" dirty="0">
                <a:latin typeface="OpN"/>
              </a:rPr>
              <a:t>is</a:t>
            </a:r>
            <a:r>
              <a:rPr lang="en-US" dirty="0">
                <a:latin typeface="OpN"/>
              </a:rPr>
              <a:t> </a:t>
            </a:r>
            <a:r>
              <a:rPr lang="en-US" b="1" dirty="0">
                <a:latin typeface="OpN"/>
              </a:rPr>
              <a:t>being reduced</a:t>
            </a:r>
            <a:r>
              <a:rPr lang="en-US" dirty="0">
                <a:latin typeface="OpN"/>
              </a:rPr>
              <a:t>… Twelve participants discussed the </a:t>
            </a:r>
            <a:r>
              <a:rPr lang="en-US" b="1" dirty="0">
                <a:latin typeface="OpN"/>
              </a:rPr>
              <a:t>slow pace of government bureaucracy </a:t>
            </a:r>
            <a:r>
              <a:rPr lang="en-US" dirty="0">
                <a:latin typeface="OpN"/>
              </a:rPr>
              <a:t>as not keeping up with technology changes. A common perspective for </a:t>
            </a:r>
            <a:r>
              <a:rPr lang="en-US" b="1" dirty="0">
                <a:latin typeface="OpN"/>
              </a:rPr>
              <a:t>this lag</a:t>
            </a:r>
            <a:r>
              <a:rPr lang="en-US" dirty="0">
                <a:latin typeface="OpN"/>
              </a:rPr>
              <a:t> </a:t>
            </a:r>
            <a:r>
              <a:rPr lang="en-US" b="1" dirty="0">
                <a:latin typeface="OpN"/>
              </a:rPr>
              <a:t>was because of cost</a:t>
            </a:r>
            <a:r>
              <a:rPr lang="en-US" dirty="0">
                <a:latin typeface="OpN"/>
              </a:rPr>
              <a:t>, or as one participant described, “the government’s afraid that this is a money pit” (P29).” (Wang, 2022)</a:t>
            </a:r>
          </a:p>
        </p:txBody>
      </p:sp>
      <p:sp>
        <p:nvSpPr>
          <p:cNvPr id="8" name="TextBox 7">
            <a:extLst>
              <a:ext uri="{FF2B5EF4-FFF2-40B4-BE49-F238E27FC236}">
                <a16:creationId xmlns:a16="http://schemas.microsoft.com/office/drawing/2014/main" id="{7495DAF4-9FA2-58D1-62F0-9EAF4DCA89F7}"/>
              </a:ext>
            </a:extLst>
          </p:cNvPr>
          <p:cNvSpPr txBox="1"/>
          <p:nvPr/>
        </p:nvSpPr>
        <p:spPr>
          <a:xfrm>
            <a:off x="5630363" y="3172277"/>
            <a:ext cx="5633881" cy="1077218"/>
          </a:xfrm>
          <a:prstGeom prst="rect">
            <a:avLst/>
          </a:prstGeom>
          <a:noFill/>
          <a:ln w="38100">
            <a:solidFill>
              <a:schemeClr val="tx2"/>
            </a:solidFill>
          </a:ln>
        </p:spPr>
        <p:txBody>
          <a:bodyPr wrap="square">
            <a:spAutoFit/>
          </a:bodyPr>
          <a:lstStyle/>
          <a:p>
            <a:r>
              <a:rPr lang="en-US" sz="1600" dirty="0">
                <a:latin typeface="OpN"/>
              </a:rPr>
              <a:t>“It is important to educate professionals who may be </a:t>
            </a:r>
            <a:r>
              <a:rPr lang="en-US" sz="1600" b="1" dirty="0">
                <a:latin typeface="OpN"/>
              </a:rPr>
              <a:t>responsible for the initial identification of communication disabilities amenable to AAC intervention and referral to appropriate agencies</a:t>
            </a:r>
            <a:r>
              <a:rPr lang="en-US" sz="1600" dirty="0">
                <a:latin typeface="OpN"/>
              </a:rPr>
              <a:t>.” (</a:t>
            </a:r>
            <a:r>
              <a:rPr lang="en-US" sz="1600" dirty="0" err="1">
                <a:latin typeface="OpN"/>
              </a:rPr>
              <a:t>Hirdes</a:t>
            </a:r>
            <a:r>
              <a:rPr lang="en-US" sz="1600" dirty="0">
                <a:latin typeface="OpN"/>
              </a:rPr>
              <a:t>, 1993)</a:t>
            </a:r>
          </a:p>
        </p:txBody>
      </p:sp>
      <p:sp>
        <p:nvSpPr>
          <p:cNvPr id="10" name="TextBox 9">
            <a:extLst>
              <a:ext uri="{FF2B5EF4-FFF2-40B4-BE49-F238E27FC236}">
                <a16:creationId xmlns:a16="http://schemas.microsoft.com/office/drawing/2014/main" id="{36AD7839-09C4-97C3-8AB3-D1A6F5230D15}"/>
              </a:ext>
            </a:extLst>
          </p:cNvPr>
          <p:cNvSpPr txBox="1"/>
          <p:nvPr/>
        </p:nvSpPr>
        <p:spPr>
          <a:xfrm>
            <a:off x="592863" y="3669861"/>
            <a:ext cx="4883972" cy="1077218"/>
          </a:xfrm>
          <a:prstGeom prst="rect">
            <a:avLst/>
          </a:prstGeom>
          <a:noFill/>
          <a:ln w="38100">
            <a:solidFill>
              <a:schemeClr val="accent1"/>
            </a:solidFill>
          </a:ln>
        </p:spPr>
        <p:txBody>
          <a:bodyPr wrap="square">
            <a:spAutoFit/>
          </a:bodyPr>
          <a:lstStyle/>
          <a:p>
            <a:r>
              <a:rPr lang="en-US" sz="1600" dirty="0">
                <a:latin typeface="OpN"/>
              </a:rPr>
              <a:t>“Overall, the prescription guidelines are vague and are very outdated, which means that children are often </a:t>
            </a:r>
            <a:r>
              <a:rPr lang="en-US" sz="1600" b="1" dirty="0">
                <a:latin typeface="OpN"/>
              </a:rPr>
              <a:t>using dated technology by the time that it actually gets into their hands</a:t>
            </a:r>
            <a:r>
              <a:rPr lang="en-US" sz="1600" dirty="0">
                <a:latin typeface="OpN"/>
              </a:rPr>
              <a:t>.“ (Lindsay, 2010)</a:t>
            </a:r>
          </a:p>
        </p:txBody>
      </p:sp>
      <p:sp>
        <p:nvSpPr>
          <p:cNvPr id="11" name="TextBox 10">
            <a:extLst>
              <a:ext uri="{FF2B5EF4-FFF2-40B4-BE49-F238E27FC236}">
                <a16:creationId xmlns:a16="http://schemas.microsoft.com/office/drawing/2014/main" id="{7D529A35-0E60-EB3F-01D4-7527A0271921}"/>
              </a:ext>
            </a:extLst>
          </p:cNvPr>
          <p:cNvSpPr txBox="1"/>
          <p:nvPr/>
        </p:nvSpPr>
        <p:spPr>
          <a:xfrm>
            <a:off x="5888295" y="4393877"/>
            <a:ext cx="5773128" cy="830997"/>
          </a:xfrm>
          <a:prstGeom prst="rect">
            <a:avLst/>
          </a:prstGeom>
          <a:noFill/>
          <a:ln w="38100" cap="flat" cmpd="sng" algn="ctr">
            <a:solidFill>
              <a:srgbClr val="FABD0F"/>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pPr algn="ctr"/>
            <a:r>
              <a:rPr lang="en-US" sz="1600" dirty="0">
                <a:latin typeface="OpN"/>
              </a:rPr>
              <a:t>"the informants expressed a  need  for  enhanced communication support and </a:t>
            </a:r>
            <a:r>
              <a:rPr lang="en-US" sz="1600" b="1" dirty="0">
                <a:latin typeface="OpN"/>
              </a:rPr>
              <a:t>greater access to AAC resources </a:t>
            </a:r>
            <a:r>
              <a:rPr lang="en-US" sz="1600" dirty="0">
                <a:latin typeface="OpN"/>
              </a:rPr>
              <a:t>on behalf of the participant they supported" (Hamm, 2006)</a:t>
            </a:r>
          </a:p>
        </p:txBody>
      </p:sp>
      <p:sp>
        <p:nvSpPr>
          <p:cNvPr id="12" name="TextBox 11">
            <a:extLst>
              <a:ext uri="{FF2B5EF4-FFF2-40B4-BE49-F238E27FC236}">
                <a16:creationId xmlns:a16="http://schemas.microsoft.com/office/drawing/2014/main" id="{8D15BE0C-FADA-A076-17A3-E7EF5AE4796C}"/>
              </a:ext>
            </a:extLst>
          </p:cNvPr>
          <p:cNvSpPr txBox="1"/>
          <p:nvPr/>
        </p:nvSpPr>
        <p:spPr>
          <a:xfrm>
            <a:off x="5627634" y="1678736"/>
            <a:ext cx="5773129" cy="1323439"/>
          </a:xfrm>
          <a:prstGeom prst="rect">
            <a:avLst/>
          </a:prstGeom>
          <a:noFill/>
          <a:ln w="38100">
            <a:solidFill>
              <a:schemeClr val="accent1"/>
            </a:solidFill>
          </a:ln>
        </p:spPr>
        <p:txBody>
          <a:bodyPr wrap="square">
            <a:spAutoFit/>
          </a:bodyPr>
          <a:lstStyle/>
          <a:p>
            <a:r>
              <a:rPr lang="en-US" sz="1600" dirty="0">
                <a:latin typeface="OpN"/>
              </a:rPr>
              <a:t>“Given the variability in service availability and lack of service universality across Canada, one participant stated that it </a:t>
            </a:r>
            <a:r>
              <a:rPr lang="en-US" sz="1600" b="1" dirty="0">
                <a:latin typeface="OpN"/>
              </a:rPr>
              <a:t>would be important to examine accountability </a:t>
            </a:r>
            <a:r>
              <a:rPr lang="en-US" sz="1600" dirty="0">
                <a:latin typeface="OpN"/>
              </a:rPr>
              <a:t>to the federal government with respect to how provinces (and territories) spend federally-transferred funds for healthcare services (P14).” (Wang, 2022)</a:t>
            </a:r>
          </a:p>
        </p:txBody>
      </p:sp>
      <p:sp>
        <p:nvSpPr>
          <p:cNvPr id="14" name="TextBox 13">
            <a:extLst>
              <a:ext uri="{FF2B5EF4-FFF2-40B4-BE49-F238E27FC236}">
                <a16:creationId xmlns:a16="http://schemas.microsoft.com/office/drawing/2014/main" id="{E7A48F75-FF81-2E0E-8944-85D2ECE76849}"/>
              </a:ext>
            </a:extLst>
          </p:cNvPr>
          <p:cNvSpPr txBox="1"/>
          <p:nvPr/>
        </p:nvSpPr>
        <p:spPr>
          <a:xfrm>
            <a:off x="509001" y="4907045"/>
            <a:ext cx="5118634" cy="1569660"/>
          </a:xfrm>
          <a:prstGeom prst="rect">
            <a:avLst/>
          </a:prstGeom>
          <a:noFill/>
          <a:ln w="38100">
            <a:solidFill>
              <a:schemeClr val="tx2"/>
            </a:solidFill>
          </a:ln>
        </p:spPr>
        <p:txBody>
          <a:bodyPr wrap="square">
            <a:spAutoFit/>
          </a:bodyPr>
          <a:lstStyle/>
          <a:p>
            <a:r>
              <a:rPr lang="en-US" sz="1600" dirty="0">
                <a:latin typeface="OpN"/>
              </a:rPr>
              <a:t>“Finally, several participants discussed the role of charitable organizations in providing assistive technologies that are not publicly financed. Specifically, participants were concerned with the sustainability of charities providing assistive technologies in areas they thought </a:t>
            </a:r>
            <a:r>
              <a:rPr lang="en-US" sz="1600" b="1" dirty="0">
                <a:latin typeface="OpN"/>
              </a:rPr>
              <a:t>should be the government’s responsibility</a:t>
            </a:r>
            <a:r>
              <a:rPr lang="en-US" sz="1600" dirty="0">
                <a:latin typeface="OpN"/>
              </a:rPr>
              <a:t>.” (Mattison, 2017)</a:t>
            </a:r>
          </a:p>
        </p:txBody>
      </p:sp>
      <p:sp>
        <p:nvSpPr>
          <p:cNvPr id="5" name="TextBox 4">
            <a:extLst>
              <a:ext uri="{FF2B5EF4-FFF2-40B4-BE49-F238E27FC236}">
                <a16:creationId xmlns:a16="http://schemas.microsoft.com/office/drawing/2014/main" id="{EB808A96-45D3-02CE-C22E-09617C7EE2F3}"/>
              </a:ext>
            </a:extLst>
          </p:cNvPr>
          <p:cNvSpPr txBox="1"/>
          <p:nvPr/>
        </p:nvSpPr>
        <p:spPr>
          <a:xfrm>
            <a:off x="5833853" y="5401869"/>
            <a:ext cx="5430391" cy="1323439"/>
          </a:xfrm>
          <a:prstGeom prst="rect">
            <a:avLst/>
          </a:prstGeom>
          <a:noFill/>
          <a:ln w="38100">
            <a:solidFill>
              <a:schemeClr val="accent1"/>
            </a:solidFill>
          </a:ln>
        </p:spPr>
        <p:txBody>
          <a:bodyPr wrap="square">
            <a:spAutoFit/>
          </a:bodyPr>
          <a:lstStyle/>
          <a:p>
            <a:r>
              <a:rPr lang="en-US" sz="1600" dirty="0"/>
              <a:t>“Thirteen participants indicated a </a:t>
            </a:r>
            <a:r>
              <a:rPr lang="en-US" sz="1600" b="1" dirty="0"/>
              <a:t>lack of national leadership </a:t>
            </a:r>
            <a:r>
              <a:rPr lang="en-US" sz="1600" dirty="0"/>
              <a:t>concerning AT access and an absence of federal legislation or policy direction for AT </a:t>
            </a:r>
            <a:r>
              <a:rPr lang="en-US" sz="1600" dirty="0" err="1"/>
              <a:t>programmes</a:t>
            </a:r>
            <a:r>
              <a:rPr lang="en-US" sz="1600" dirty="0"/>
              <a:t> and services that can promote system coordination, equity of access, or standards in </a:t>
            </a:r>
            <a:r>
              <a:rPr lang="en-US" sz="1600" dirty="0" err="1"/>
              <a:t>programmes</a:t>
            </a:r>
            <a:r>
              <a:rPr lang="en-US" sz="1600" dirty="0"/>
              <a:t> and services across the country.” (Wang, 2022)</a:t>
            </a:r>
          </a:p>
        </p:txBody>
      </p:sp>
    </p:spTree>
    <p:extLst>
      <p:ext uri="{BB962C8B-B14F-4D97-AF65-F5344CB8AC3E}">
        <p14:creationId xmlns:p14="http://schemas.microsoft.com/office/powerpoint/2010/main" val="753655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88150-D577-B209-349C-78775D7E5A69}"/>
              </a:ext>
            </a:extLst>
          </p:cNvPr>
          <p:cNvSpPr>
            <a:spLocks noGrp="1"/>
          </p:cNvSpPr>
          <p:nvPr>
            <p:ph type="title"/>
          </p:nvPr>
        </p:nvSpPr>
        <p:spPr>
          <a:xfrm>
            <a:off x="298371" y="466546"/>
            <a:ext cx="10897200" cy="627189"/>
          </a:xfrm>
        </p:spPr>
        <p:txBody>
          <a:bodyPr/>
          <a:lstStyle/>
          <a:p>
            <a:r>
              <a:rPr lang="en-US" dirty="0"/>
              <a:t>Where/ How should the system be accessed?</a:t>
            </a:r>
            <a:endParaRPr lang="en-CA" dirty="0"/>
          </a:p>
        </p:txBody>
      </p:sp>
      <p:sp>
        <p:nvSpPr>
          <p:cNvPr id="4" name="TextBox 3">
            <a:extLst>
              <a:ext uri="{FF2B5EF4-FFF2-40B4-BE49-F238E27FC236}">
                <a16:creationId xmlns:a16="http://schemas.microsoft.com/office/drawing/2014/main" id="{AD1FA294-5081-16E0-8160-24C58F37CA9B}"/>
              </a:ext>
            </a:extLst>
          </p:cNvPr>
          <p:cNvSpPr txBox="1"/>
          <p:nvPr/>
        </p:nvSpPr>
        <p:spPr>
          <a:xfrm>
            <a:off x="5430052" y="5437930"/>
            <a:ext cx="5465704" cy="1077218"/>
          </a:xfrm>
          <a:prstGeom prst="rect">
            <a:avLst/>
          </a:prstGeom>
          <a:noFill/>
          <a:ln w="38100">
            <a:solidFill>
              <a:schemeClr val="tx2"/>
            </a:solidFill>
          </a:ln>
        </p:spPr>
        <p:txBody>
          <a:bodyPr wrap="square">
            <a:spAutoFit/>
          </a:bodyPr>
          <a:lstStyle/>
          <a:p>
            <a:r>
              <a:rPr lang="en-US" sz="1600" dirty="0">
                <a:latin typeface="OpN"/>
              </a:rPr>
              <a:t>“Given the restrictions of provincial government programs, </a:t>
            </a:r>
            <a:r>
              <a:rPr lang="en-US" sz="1600" b="1" dirty="0">
                <a:latin typeface="OpN"/>
              </a:rPr>
              <a:t>consumers must often look to non-government sources </a:t>
            </a:r>
            <a:r>
              <a:rPr lang="en-US" sz="1600" dirty="0">
                <a:latin typeface="OpN"/>
              </a:rPr>
              <a:t>… for assistance for payment of devices that are not covered by government funding programs.” (Gordon, 2007)</a:t>
            </a:r>
          </a:p>
        </p:txBody>
      </p:sp>
      <p:sp>
        <p:nvSpPr>
          <p:cNvPr id="5" name="TextBox 4">
            <a:extLst>
              <a:ext uri="{FF2B5EF4-FFF2-40B4-BE49-F238E27FC236}">
                <a16:creationId xmlns:a16="http://schemas.microsoft.com/office/drawing/2014/main" id="{67136A18-DF5A-B9EC-B4F1-16833B29F2F8}"/>
              </a:ext>
            </a:extLst>
          </p:cNvPr>
          <p:cNvSpPr txBox="1"/>
          <p:nvPr/>
        </p:nvSpPr>
        <p:spPr>
          <a:xfrm>
            <a:off x="349292" y="1093735"/>
            <a:ext cx="4780946" cy="5509200"/>
          </a:xfrm>
          <a:prstGeom prst="rect">
            <a:avLst/>
          </a:prstGeom>
          <a:noFill/>
          <a:ln w="38100">
            <a:solidFill>
              <a:schemeClr val="accent1"/>
            </a:solidFill>
          </a:ln>
        </p:spPr>
        <p:txBody>
          <a:bodyPr wrap="square">
            <a:spAutoFit/>
          </a:bodyPr>
          <a:lstStyle/>
          <a:p>
            <a:r>
              <a:rPr lang="en-US" sz="1600" dirty="0">
                <a:latin typeface="OpN"/>
              </a:rPr>
              <a:t>“Participants in all the panels also identified system navigation as a main concern. In particular, participants agreed that access to assistive technologies is fragmented, and </a:t>
            </a:r>
            <a:r>
              <a:rPr lang="en-US" sz="1600" b="1" dirty="0">
                <a:latin typeface="OpN"/>
              </a:rPr>
              <a:t>there are many access points in the health system</a:t>
            </a:r>
            <a:r>
              <a:rPr lang="en-US" sz="1600" dirty="0">
                <a:latin typeface="OpN"/>
              </a:rPr>
              <a:t>. Many indicated that this makes it </a:t>
            </a:r>
            <a:r>
              <a:rPr lang="en-US" sz="1600" b="1" dirty="0">
                <a:latin typeface="OpN"/>
              </a:rPr>
              <a:t>hard to know where to go to access publicly funded assistive technologies</a:t>
            </a:r>
            <a:r>
              <a:rPr lang="en-US" sz="1600" dirty="0">
                <a:latin typeface="OpN"/>
              </a:rPr>
              <a:t>, and others noted that it is very complicated for those with complex and/or multiple conditions (i.e., those fitting in multiple eligibility ‘boxes’). For example, some participants noted that while there are many programs that provide assistive technologies (e.g., federal programs, publicly funded provincial programs, municipal programs, charitable organizations, private insurance and employment-based benefits), the landscape is very complicated from a user perspective. Adding to this, it was noted that there is a lack of coordination between agencies and inconsistencies between them in terms of what and how much is covered. Moreover, participants expressed significant frustration related to the lack of information to support system navigation across this complicated landscape of programs.” (Mattison, 2017)</a:t>
            </a:r>
          </a:p>
        </p:txBody>
      </p:sp>
      <p:sp>
        <p:nvSpPr>
          <p:cNvPr id="9" name="TextBox 8">
            <a:extLst>
              <a:ext uri="{FF2B5EF4-FFF2-40B4-BE49-F238E27FC236}">
                <a16:creationId xmlns:a16="http://schemas.microsoft.com/office/drawing/2014/main" id="{5DCBC122-F4EB-7939-7731-54BD399F276A}"/>
              </a:ext>
            </a:extLst>
          </p:cNvPr>
          <p:cNvSpPr txBox="1"/>
          <p:nvPr/>
        </p:nvSpPr>
        <p:spPr>
          <a:xfrm>
            <a:off x="5425868" y="2159464"/>
            <a:ext cx="3165308" cy="3046988"/>
          </a:xfrm>
          <a:prstGeom prst="rect">
            <a:avLst/>
          </a:prstGeom>
          <a:noFill/>
          <a:ln w="38100">
            <a:solidFill>
              <a:srgbClr val="FFC000"/>
            </a:solidFill>
          </a:ln>
        </p:spPr>
        <p:txBody>
          <a:bodyPr wrap="square">
            <a:spAutoFit/>
          </a:bodyPr>
          <a:lstStyle/>
          <a:p>
            <a:r>
              <a:rPr lang="en-US" sz="1600" dirty="0">
                <a:latin typeface="OpN"/>
              </a:rPr>
              <a:t>“There are complex and overlapping regulatory regimes. This “quagmire of bureaucracy” can be </a:t>
            </a:r>
            <a:r>
              <a:rPr lang="en-US" sz="1600" b="1" dirty="0">
                <a:latin typeface="OpN"/>
              </a:rPr>
              <a:t>overwhelming to persons forced to navigate the system</a:t>
            </a:r>
            <a:r>
              <a:rPr lang="en-US" sz="1600" dirty="0">
                <a:latin typeface="OpN"/>
              </a:rPr>
              <a:t>, including persons with disabilities. Also complicating is that different provinces and territories have different funding regimes and, as a result, there is uneven access to assistive devices by consumers across the country.” (Gordon, 2007)</a:t>
            </a:r>
          </a:p>
        </p:txBody>
      </p:sp>
      <p:sp>
        <p:nvSpPr>
          <p:cNvPr id="3" name="TextBox 2">
            <a:extLst>
              <a:ext uri="{FF2B5EF4-FFF2-40B4-BE49-F238E27FC236}">
                <a16:creationId xmlns:a16="http://schemas.microsoft.com/office/drawing/2014/main" id="{C0B739C1-F5A0-29B3-F63A-669C50CA38AC}"/>
              </a:ext>
            </a:extLst>
          </p:cNvPr>
          <p:cNvSpPr txBox="1"/>
          <p:nvPr/>
        </p:nvSpPr>
        <p:spPr>
          <a:xfrm>
            <a:off x="5313458" y="1110335"/>
            <a:ext cx="6555436" cy="830997"/>
          </a:xfrm>
          <a:prstGeom prst="rect">
            <a:avLst/>
          </a:prstGeom>
          <a:noFill/>
          <a:ln w="38100">
            <a:solidFill>
              <a:schemeClr val="tx2"/>
            </a:solidFill>
          </a:ln>
        </p:spPr>
        <p:txBody>
          <a:bodyPr wrap="square">
            <a:spAutoFit/>
          </a:bodyPr>
          <a:lstStyle/>
          <a:p>
            <a:r>
              <a:rPr lang="en-US" sz="1600" dirty="0"/>
              <a:t>“In addition, participants were </a:t>
            </a:r>
            <a:r>
              <a:rPr lang="en-US" sz="1600" b="1" dirty="0"/>
              <a:t>concerned with the burden placed on primary-care providers to be able to accurately direct patients </a:t>
            </a:r>
            <a:r>
              <a:rPr lang="en-US" sz="1600" dirty="0"/>
              <a:t>to the variety of programs and services offering assistive technologies.” (Mattison, 2017)</a:t>
            </a:r>
          </a:p>
        </p:txBody>
      </p:sp>
      <p:sp>
        <p:nvSpPr>
          <p:cNvPr id="7" name="TextBox 6">
            <a:extLst>
              <a:ext uri="{FF2B5EF4-FFF2-40B4-BE49-F238E27FC236}">
                <a16:creationId xmlns:a16="http://schemas.microsoft.com/office/drawing/2014/main" id="{08706BC4-7D45-D70E-D9F8-64DE3E22E4D2}"/>
              </a:ext>
            </a:extLst>
          </p:cNvPr>
          <p:cNvSpPr txBox="1"/>
          <p:nvPr/>
        </p:nvSpPr>
        <p:spPr>
          <a:xfrm>
            <a:off x="8860620" y="2145883"/>
            <a:ext cx="2982088" cy="3046988"/>
          </a:xfrm>
          <a:prstGeom prst="rect">
            <a:avLst/>
          </a:prstGeom>
          <a:noFill/>
          <a:ln w="38100">
            <a:solidFill>
              <a:schemeClr val="accent1"/>
            </a:solidFill>
          </a:ln>
        </p:spPr>
        <p:txBody>
          <a:bodyPr wrap="square">
            <a:spAutoFit/>
          </a:bodyPr>
          <a:lstStyle/>
          <a:p>
            <a:r>
              <a:rPr lang="en-US" sz="1600" dirty="0"/>
              <a:t>"In school settings, support measures are also available to provide disabled students with communication tools that can support their learning and participation. Some participants [SLPs] have used these measures to provide equipment to students, </a:t>
            </a:r>
            <a:r>
              <a:rPr lang="en-US" sz="1600" b="1" dirty="0"/>
              <a:t>but some seemed unfamiliar with the allocation rules and had never benefited from them</a:t>
            </a:r>
            <a:r>
              <a:rPr lang="en-US" sz="1600" dirty="0"/>
              <a:t>.” (</a:t>
            </a:r>
            <a:r>
              <a:rPr lang="en-US" sz="1600" dirty="0" err="1"/>
              <a:t>Valiquette</a:t>
            </a:r>
            <a:r>
              <a:rPr lang="en-US" sz="1600" dirty="0"/>
              <a:t>, 2010)</a:t>
            </a:r>
          </a:p>
        </p:txBody>
      </p:sp>
    </p:spTree>
    <p:extLst>
      <p:ext uri="{BB962C8B-B14F-4D97-AF65-F5344CB8AC3E}">
        <p14:creationId xmlns:p14="http://schemas.microsoft.com/office/powerpoint/2010/main" val="2888624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196B6-DAE5-3C79-AE87-296C69E905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58D99D-33F8-E32A-0461-A858B8C449B1}"/>
              </a:ext>
            </a:extLst>
          </p:cNvPr>
          <p:cNvSpPr>
            <a:spLocks noGrp="1"/>
          </p:cNvSpPr>
          <p:nvPr>
            <p:ph type="ctrTitle"/>
          </p:nvPr>
        </p:nvSpPr>
        <p:spPr/>
        <p:txBody>
          <a:bodyPr/>
          <a:lstStyle/>
          <a:p>
            <a:r>
              <a:rPr lang="en-US" dirty="0"/>
              <a:t>Conclusion</a:t>
            </a:r>
          </a:p>
        </p:txBody>
      </p:sp>
    </p:spTree>
    <p:extLst>
      <p:ext uri="{BB962C8B-B14F-4D97-AF65-F5344CB8AC3E}">
        <p14:creationId xmlns:p14="http://schemas.microsoft.com/office/powerpoint/2010/main" val="36398799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BEF57B4-D53D-D54D-8291-7CF3379FB148}"/>
              </a:ext>
            </a:extLst>
          </p:cNvPr>
          <p:cNvSpPr>
            <a:spLocks noGrp="1"/>
          </p:cNvSpPr>
          <p:nvPr>
            <p:ph type="title"/>
          </p:nvPr>
        </p:nvSpPr>
        <p:spPr>
          <a:xfrm>
            <a:off x="495312" y="688267"/>
            <a:ext cx="10897200" cy="627189"/>
          </a:xfrm>
        </p:spPr>
        <p:txBody>
          <a:bodyPr/>
          <a:lstStyle/>
          <a:p>
            <a:r>
              <a:rPr lang="en-US" sz="2800" dirty="0">
                <a:solidFill>
                  <a:srgbClr val="B90E31"/>
                </a:solidFill>
                <a:latin typeface="Open Sans Semibold"/>
                <a:ea typeface="Open Sans Semibold"/>
                <a:cs typeface="Open Sans Semibold"/>
              </a:rPr>
              <a:t>Conclusion</a:t>
            </a:r>
          </a:p>
        </p:txBody>
      </p:sp>
      <p:sp>
        <p:nvSpPr>
          <p:cNvPr id="3" name="Content Placeholder 2">
            <a:extLst>
              <a:ext uri="{FF2B5EF4-FFF2-40B4-BE49-F238E27FC236}">
                <a16:creationId xmlns:a16="http://schemas.microsoft.com/office/drawing/2014/main" id="{7D4D191E-2968-077D-B32F-F9E558B1586B}"/>
              </a:ext>
            </a:extLst>
          </p:cNvPr>
          <p:cNvSpPr txBox="1">
            <a:spLocks/>
          </p:cNvSpPr>
          <p:nvPr/>
        </p:nvSpPr>
        <p:spPr>
          <a:xfrm>
            <a:off x="948297" y="1356058"/>
            <a:ext cx="9991230" cy="1148583"/>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noAutofit/>
          </a:bodyPr>
          <a:lstStyle>
            <a:lvl1pPr marL="228600" indent="-228600" algn="l" defTabSz="914400"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mn-lt"/>
                <a:ea typeface="+mn-ea"/>
                <a:cs typeface="+mn-cs"/>
              </a:defRPr>
            </a:lvl1pPr>
            <a:lvl2pPr marL="457200" indent="-228600" algn="l" defTabSz="914400"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mn-lt"/>
                <a:ea typeface="+mn-ea"/>
                <a:cs typeface="+mn-cs"/>
              </a:defRPr>
            </a:lvl2pPr>
            <a:lvl3pPr marL="685800" indent="-228600" algn="l" defTabSz="914400" rtl="0" eaLnBrk="1" latinLnBrk="0" hangingPunct="1">
              <a:lnSpc>
                <a:spcPct val="150000"/>
              </a:lnSpc>
              <a:spcBef>
                <a:spcPts val="0"/>
              </a:spcBef>
              <a:spcAft>
                <a:spcPts val="1200"/>
              </a:spcAft>
              <a:buFont typeface="System Font Regular"/>
              <a:buChar char="⁃"/>
              <a:tabLst/>
              <a:defRPr sz="1600" kern="1200">
                <a:solidFill>
                  <a:schemeClr val="tx1"/>
                </a:solidFill>
                <a:latin typeface="+mn-lt"/>
                <a:ea typeface="+mn-ea"/>
                <a:cs typeface="+mn-cs"/>
              </a:defRPr>
            </a:lvl3pPr>
            <a:lvl4pPr marL="914400" indent="-228600" algn="l" defTabSz="914400" rtl="0" eaLnBrk="1" latinLnBrk="0" hangingPunct="1">
              <a:lnSpc>
                <a:spcPct val="150000"/>
              </a:lnSpc>
              <a:spcBef>
                <a:spcPts val="0"/>
              </a:spcBef>
              <a:spcAft>
                <a:spcPts val="1200"/>
              </a:spcAft>
              <a:buFont typeface="Arial" panose="020B0604020202020204" pitchFamily="34" charset="0"/>
              <a:buChar char="•"/>
              <a:tabLst/>
              <a:defRPr sz="1400" kern="1200">
                <a:solidFill>
                  <a:schemeClr val="tx1"/>
                </a:solidFill>
                <a:latin typeface="+mn-lt"/>
                <a:ea typeface="+mn-ea"/>
                <a:cs typeface="+mn-cs"/>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kern="1200">
                <a:solidFill>
                  <a:schemeClr val="tx1"/>
                </a:solidFill>
                <a:latin typeface="+mn-lt"/>
                <a:ea typeface="+mn-ea"/>
                <a:cs typeface="+mn-cs"/>
              </a:defRPr>
            </a:lvl5pPr>
            <a:lvl6pPr marL="1371600" indent="-228600" algn="l" defTabSz="914400" rtl="0" eaLnBrk="1" latinLnBrk="0" hangingPunct="1">
              <a:lnSpc>
                <a:spcPct val="150000"/>
              </a:lnSpc>
              <a:spcBef>
                <a:spcPts val="0"/>
              </a:spcBef>
              <a:spcAft>
                <a:spcPts val="1200"/>
              </a:spcAft>
              <a:buFont typeface="Arial" panose="020B0604020202020204" pitchFamily="34" charset="0"/>
              <a:buChar char="•"/>
              <a:tabLst/>
              <a:defRPr sz="1300" kern="1200">
                <a:solidFill>
                  <a:schemeClr val="tx1"/>
                </a:solidFill>
                <a:latin typeface="+mn-lt"/>
                <a:ea typeface="+mn-ea"/>
                <a:cs typeface="+mn-cs"/>
              </a:defRPr>
            </a:lvl6pPr>
            <a:lvl7pPr marL="1828800" indent="-228600" algn="l" defTabSz="914400" rtl="0" eaLnBrk="1" latinLnBrk="0" hangingPunct="1">
              <a:lnSpc>
                <a:spcPct val="150000"/>
              </a:lnSpc>
              <a:spcBef>
                <a:spcPts val="0"/>
              </a:spcBef>
              <a:spcAft>
                <a:spcPts val="1200"/>
              </a:spcAft>
              <a:buFont typeface="Arial" panose="020B0604020202020204" pitchFamily="34" charset="0"/>
              <a:buChar char="•"/>
              <a:defRPr sz="1300" kern="1200">
                <a:solidFill>
                  <a:schemeClr val="tx1"/>
                </a:solidFill>
                <a:latin typeface="+mn-lt"/>
                <a:ea typeface="+mn-ea"/>
                <a:cs typeface="+mn-cs"/>
              </a:defRPr>
            </a:lvl7pPr>
            <a:lvl8pPr marL="2057400" indent="-228600" algn="l" defTabSz="914400" rtl="0" eaLnBrk="1" latinLnBrk="0" hangingPunct="1">
              <a:lnSpc>
                <a:spcPct val="150000"/>
              </a:lnSpc>
              <a:spcBef>
                <a:spcPts val="0"/>
              </a:spcBef>
              <a:spcAft>
                <a:spcPts val="1200"/>
              </a:spcAft>
              <a:buFont typeface="Arial" panose="020B0604020202020204" pitchFamily="34" charset="0"/>
              <a:buChar char="•"/>
              <a:defRPr sz="1300" kern="1200">
                <a:solidFill>
                  <a:schemeClr val="tx1"/>
                </a:solidFill>
                <a:latin typeface="+mn-lt"/>
                <a:ea typeface="+mn-ea"/>
                <a:cs typeface="+mn-cs"/>
              </a:defRPr>
            </a:lvl8pPr>
            <a:lvl9pPr marL="2057400" indent="-228600" algn="l" defTabSz="914400" rtl="0" eaLnBrk="1" latinLnBrk="0" hangingPunct="1">
              <a:lnSpc>
                <a:spcPct val="150000"/>
              </a:lnSpc>
              <a:spcBef>
                <a:spcPts val="0"/>
              </a:spcBef>
              <a:spcAft>
                <a:spcPts val="1200"/>
              </a:spcAft>
              <a:buFont typeface="Arial" panose="020B0604020202020204" pitchFamily="34" charset="0"/>
              <a:buChar char="•"/>
              <a:defRPr sz="1300" kern="1200">
                <a:solidFill>
                  <a:schemeClr val="dk1"/>
                </a:solidFill>
                <a:latin typeface="+mn-lt"/>
                <a:ea typeface="+mn-ea"/>
                <a:cs typeface="+mn-cs"/>
              </a:defRPr>
            </a:lvl9pPr>
          </a:lstStyle>
          <a:p>
            <a:pPr marL="0" indent="0" algn="ctr">
              <a:buNone/>
            </a:pPr>
            <a:r>
              <a:rPr lang="en-US" sz="2400" dirty="0">
                <a:latin typeface="Open Sans"/>
                <a:ea typeface="Open Sans"/>
                <a:cs typeface="Open Sans"/>
              </a:rPr>
              <a:t>Barriers </a:t>
            </a:r>
            <a:r>
              <a:rPr lang="en-US" sz="2400" u="sng" dirty="0">
                <a:latin typeface="Open Sans"/>
                <a:ea typeface="Open Sans"/>
                <a:cs typeface="Open Sans"/>
              </a:rPr>
              <a:t>are</a:t>
            </a:r>
            <a:r>
              <a:rPr lang="en-US" sz="2400" dirty="0">
                <a:latin typeface="Open Sans"/>
                <a:ea typeface="Open Sans"/>
                <a:cs typeface="Open Sans"/>
              </a:rPr>
              <a:t> present in Canada for individuals who require access to AAC Systems</a:t>
            </a:r>
            <a:endParaRPr lang="en-US" sz="2400" dirty="0"/>
          </a:p>
        </p:txBody>
      </p:sp>
      <p:sp>
        <p:nvSpPr>
          <p:cNvPr id="9" name="Content Placeholder 2">
            <a:extLst>
              <a:ext uri="{FF2B5EF4-FFF2-40B4-BE49-F238E27FC236}">
                <a16:creationId xmlns:a16="http://schemas.microsoft.com/office/drawing/2014/main" id="{7586D586-2F6C-2142-90FC-75CE756A7B54}"/>
              </a:ext>
            </a:extLst>
          </p:cNvPr>
          <p:cNvSpPr>
            <a:spLocks noGrp="1"/>
          </p:cNvSpPr>
          <p:nvPr>
            <p:ph sz="half" idx="1"/>
          </p:nvPr>
        </p:nvSpPr>
        <p:spPr>
          <a:xfrm>
            <a:off x="495312" y="2760731"/>
            <a:ext cx="10191738" cy="3659622"/>
          </a:xfrm>
        </p:spPr>
        <p:txBody>
          <a:bodyPr vert="horz" lIns="91440" tIns="45720" rIns="91440" bIns="45720" rtlCol="0" anchor="t">
            <a:noAutofit/>
          </a:bodyPr>
          <a:lstStyle/>
          <a:p>
            <a:pPr>
              <a:lnSpc>
                <a:spcPct val="100000"/>
              </a:lnSpc>
            </a:pPr>
            <a:r>
              <a:rPr lang="en-US" sz="2000" dirty="0"/>
              <a:t>Territories are significantly underrepresented in research</a:t>
            </a:r>
          </a:p>
          <a:p>
            <a:pPr>
              <a:lnSpc>
                <a:spcPct val="100000"/>
              </a:lnSpc>
            </a:pPr>
            <a:r>
              <a:rPr lang="en-US" sz="2000" dirty="0"/>
              <a:t>There are many barriers preventing access to necessary services </a:t>
            </a:r>
          </a:p>
          <a:p>
            <a:pPr>
              <a:lnSpc>
                <a:spcPct val="100000"/>
              </a:lnSpc>
            </a:pPr>
            <a:r>
              <a:rPr lang="en-US" sz="2000" dirty="0"/>
              <a:t>Application process for funding programs restrict access to equipment </a:t>
            </a:r>
          </a:p>
          <a:p>
            <a:pPr>
              <a:lnSpc>
                <a:spcPct val="100000"/>
              </a:lnSpc>
            </a:pPr>
            <a:r>
              <a:rPr lang="en-US" sz="2000" dirty="0"/>
              <a:t>More barriers to obtain high tech than light tech AAC technology in terms of high cost and willingness from clinicians to prescribe the technology</a:t>
            </a:r>
          </a:p>
          <a:p>
            <a:pPr>
              <a:lnSpc>
                <a:spcPct val="100000"/>
              </a:lnSpc>
            </a:pPr>
            <a:r>
              <a:rPr lang="en-US" sz="2000" dirty="0"/>
              <a:t>Funding has been a primary barrier since 1987 in Canada and while more assistance options exist, funding continues to prevent Canadians from accessing AAC in 2022</a:t>
            </a:r>
          </a:p>
          <a:p>
            <a:pPr marL="0" indent="0">
              <a:buNone/>
            </a:pPr>
            <a:endParaRPr lang="en-CA" sz="2400" dirty="0"/>
          </a:p>
        </p:txBody>
      </p:sp>
      <p:pic>
        <p:nvPicPr>
          <p:cNvPr id="4" name="Content Placeholder 4" descr="Image of a Canadian Flag">
            <a:extLst>
              <a:ext uri="{FF2B5EF4-FFF2-40B4-BE49-F238E27FC236}">
                <a16:creationId xmlns:a16="http://schemas.microsoft.com/office/drawing/2014/main" id="{652E3D7A-22ED-65FF-B353-39C0853E95BB}"/>
              </a:ext>
            </a:extLst>
          </p:cNvPr>
          <p:cNvPicPr>
            <a:picLocks noChangeAspect="1"/>
          </p:cNvPicPr>
          <p:nvPr/>
        </p:nvPicPr>
        <p:blipFill>
          <a:blip r:embed="rId3"/>
          <a:stretch>
            <a:fillRect/>
          </a:stretch>
        </p:blipFill>
        <p:spPr>
          <a:xfrm>
            <a:off x="9557979" y="1901728"/>
            <a:ext cx="4137062" cy="4137062"/>
          </a:xfrm>
          <a:prstGeom prst="rect">
            <a:avLst/>
          </a:prstGeom>
        </p:spPr>
      </p:pic>
    </p:spTree>
    <p:extLst>
      <p:ext uri="{BB962C8B-B14F-4D97-AF65-F5344CB8AC3E}">
        <p14:creationId xmlns:p14="http://schemas.microsoft.com/office/powerpoint/2010/main" val="29826339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A0D61-F9B1-0847-A88E-63B0226E986A}"/>
              </a:ext>
            </a:extLst>
          </p:cNvPr>
          <p:cNvSpPr>
            <a:spLocks noGrp="1"/>
          </p:cNvSpPr>
          <p:nvPr>
            <p:ph type="ctrTitle"/>
          </p:nvPr>
        </p:nvSpPr>
        <p:spPr/>
        <p:txBody>
          <a:bodyPr/>
          <a:lstStyle/>
          <a:p>
            <a:r>
              <a:rPr lang="en-US" dirty="0">
                <a:latin typeface="Open Sans Semibold"/>
                <a:ea typeface="Open Sans Semibold"/>
                <a:cs typeface="Open Sans Semibold"/>
              </a:rPr>
              <a:t>Acknowledgements </a:t>
            </a:r>
            <a:endParaRPr lang="en-US" b="0" dirty="0">
              <a:latin typeface="Open Sans Semibold"/>
              <a:ea typeface="Open Sans Semibold"/>
              <a:cs typeface="Open Sans Semibold"/>
            </a:endParaRPr>
          </a:p>
        </p:txBody>
      </p:sp>
    </p:spTree>
    <p:extLst>
      <p:ext uri="{BB962C8B-B14F-4D97-AF65-F5344CB8AC3E}">
        <p14:creationId xmlns:p14="http://schemas.microsoft.com/office/powerpoint/2010/main" val="19235577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BEF57B4-D53D-D54D-8291-7CF3379FB148}"/>
              </a:ext>
            </a:extLst>
          </p:cNvPr>
          <p:cNvSpPr>
            <a:spLocks noGrp="1"/>
          </p:cNvSpPr>
          <p:nvPr>
            <p:ph type="title"/>
          </p:nvPr>
        </p:nvSpPr>
        <p:spPr>
          <a:xfrm>
            <a:off x="342912" y="512768"/>
            <a:ext cx="10897200" cy="627189"/>
          </a:xfrm>
        </p:spPr>
        <p:txBody>
          <a:bodyPr/>
          <a:lstStyle/>
          <a:p>
            <a:r>
              <a:rPr lang="en-US" sz="2800" dirty="0">
                <a:solidFill>
                  <a:srgbClr val="B90E31"/>
                </a:solidFill>
                <a:latin typeface="Open Sans Semibold"/>
                <a:ea typeface="Open Sans Semibold"/>
                <a:cs typeface="Open Sans Semibold"/>
              </a:rPr>
              <a:t>Acknowledgements</a:t>
            </a:r>
          </a:p>
        </p:txBody>
      </p:sp>
      <p:grpSp>
        <p:nvGrpSpPr>
          <p:cNvPr id="10" name="Group 9" descr="Image of 5 logos. The Queen's University logo, the Building and Designing assistive  technology (BDAT) lab, then the goverenment of canada logo and the accessibility standards Canada logo">
            <a:extLst>
              <a:ext uri="{FF2B5EF4-FFF2-40B4-BE49-F238E27FC236}">
                <a16:creationId xmlns:a16="http://schemas.microsoft.com/office/drawing/2014/main" id="{3E3FA465-B0D4-4A3A-1ECF-CA2E8D80F860}"/>
              </a:ext>
            </a:extLst>
          </p:cNvPr>
          <p:cNvGrpSpPr/>
          <p:nvPr/>
        </p:nvGrpSpPr>
        <p:grpSpPr>
          <a:xfrm>
            <a:off x="1575915" y="1208757"/>
            <a:ext cx="9298962" cy="4587059"/>
            <a:chOff x="1244813" y="1429861"/>
            <a:chExt cx="6921224" cy="3449501"/>
          </a:xfrm>
        </p:grpSpPr>
        <p:pic>
          <p:nvPicPr>
            <p:cNvPr id="3" name="Picture 2">
              <a:extLst>
                <a:ext uri="{FF2B5EF4-FFF2-40B4-BE49-F238E27FC236}">
                  <a16:creationId xmlns:a16="http://schemas.microsoft.com/office/drawing/2014/main" id="{BA409A25-C868-22A1-909F-6EEAB73E22CB}"/>
                </a:ext>
              </a:extLst>
            </p:cNvPr>
            <p:cNvPicPr>
              <a:picLocks noChangeAspect="1"/>
            </p:cNvPicPr>
            <p:nvPr/>
          </p:nvPicPr>
          <p:blipFill>
            <a:blip r:embed="rId2"/>
            <a:stretch>
              <a:fillRect/>
            </a:stretch>
          </p:blipFill>
          <p:spPr>
            <a:xfrm>
              <a:off x="1377534" y="3988115"/>
              <a:ext cx="6788503" cy="639251"/>
            </a:xfrm>
            <a:prstGeom prst="rect">
              <a:avLst/>
            </a:prstGeom>
          </p:spPr>
        </p:pic>
        <p:pic>
          <p:nvPicPr>
            <p:cNvPr id="4" name="Content Placeholder 7">
              <a:extLst>
                <a:ext uri="{FF2B5EF4-FFF2-40B4-BE49-F238E27FC236}">
                  <a16:creationId xmlns:a16="http://schemas.microsoft.com/office/drawing/2014/main" id="{B7418AE4-AE16-9D9E-F107-5C17A62A6F7F}"/>
                </a:ext>
              </a:extLst>
            </p:cNvPr>
            <p:cNvPicPr>
              <a:picLocks noChangeAspect="1"/>
            </p:cNvPicPr>
            <p:nvPr/>
          </p:nvPicPr>
          <p:blipFill>
            <a:blip r:embed="rId3"/>
            <a:stretch>
              <a:fillRect/>
            </a:stretch>
          </p:blipFill>
          <p:spPr>
            <a:xfrm>
              <a:off x="1559339" y="1594252"/>
              <a:ext cx="2871788" cy="862769"/>
            </a:xfrm>
            <a:prstGeom prst="rect">
              <a:avLst/>
            </a:prstGeom>
          </p:spPr>
        </p:pic>
        <p:pic>
          <p:nvPicPr>
            <p:cNvPr id="5" name="Picture 4">
              <a:extLst>
                <a:ext uri="{FF2B5EF4-FFF2-40B4-BE49-F238E27FC236}">
                  <a16:creationId xmlns:a16="http://schemas.microsoft.com/office/drawing/2014/main" id="{D111E96C-0CA6-9319-3928-F1B059F24A6D}"/>
                </a:ext>
              </a:extLst>
            </p:cNvPr>
            <p:cNvPicPr>
              <a:picLocks noChangeAspect="1"/>
            </p:cNvPicPr>
            <p:nvPr/>
          </p:nvPicPr>
          <p:blipFill>
            <a:blip r:embed="rId4"/>
            <a:stretch>
              <a:fillRect/>
            </a:stretch>
          </p:blipFill>
          <p:spPr>
            <a:xfrm>
              <a:off x="5147782" y="1429861"/>
              <a:ext cx="1341854" cy="1341854"/>
            </a:xfrm>
            <a:prstGeom prst="rect">
              <a:avLst/>
            </a:prstGeom>
          </p:spPr>
        </p:pic>
        <p:pic>
          <p:nvPicPr>
            <p:cNvPr id="6" name="Picture 5">
              <a:extLst>
                <a:ext uri="{FF2B5EF4-FFF2-40B4-BE49-F238E27FC236}">
                  <a16:creationId xmlns:a16="http://schemas.microsoft.com/office/drawing/2014/main" id="{5D8C3E48-501D-A388-B9FB-7F6682BF930A}"/>
                </a:ext>
              </a:extLst>
            </p:cNvPr>
            <p:cNvPicPr>
              <a:picLocks noChangeAspect="1"/>
            </p:cNvPicPr>
            <p:nvPr/>
          </p:nvPicPr>
          <p:blipFill>
            <a:blip r:embed="rId5"/>
            <a:stretch>
              <a:fillRect/>
            </a:stretch>
          </p:blipFill>
          <p:spPr>
            <a:xfrm>
              <a:off x="3189213" y="2828624"/>
              <a:ext cx="4976824" cy="787888"/>
            </a:xfrm>
            <a:prstGeom prst="rect">
              <a:avLst/>
            </a:prstGeom>
          </p:spPr>
        </p:pic>
        <p:pic>
          <p:nvPicPr>
            <p:cNvPr id="7" name="Picture 6">
              <a:extLst>
                <a:ext uri="{FF2B5EF4-FFF2-40B4-BE49-F238E27FC236}">
                  <a16:creationId xmlns:a16="http://schemas.microsoft.com/office/drawing/2014/main" id="{E24A150D-2A24-3030-B808-CF44F4363C38}"/>
                </a:ext>
              </a:extLst>
            </p:cNvPr>
            <p:cNvPicPr>
              <a:picLocks noChangeAspect="1"/>
            </p:cNvPicPr>
            <p:nvPr/>
          </p:nvPicPr>
          <p:blipFill rotWithShape="1">
            <a:blip r:embed="rId6"/>
            <a:srcRect l="4713" t="4328" r="4195" b="5064"/>
            <a:stretch/>
          </p:blipFill>
          <p:spPr>
            <a:xfrm>
              <a:off x="1244813" y="3726756"/>
              <a:ext cx="1167974" cy="1152606"/>
            </a:xfrm>
            <a:prstGeom prst="rect">
              <a:avLst/>
            </a:prstGeom>
          </p:spPr>
        </p:pic>
      </p:grpSp>
    </p:spTree>
    <p:extLst>
      <p:ext uri="{BB962C8B-B14F-4D97-AF65-F5344CB8AC3E}">
        <p14:creationId xmlns:p14="http://schemas.microsoft.com/office/powerpoint/2010/main" val="42722432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4FD92-B381-0343-90F5-7E7C24033BAD}"/>
              </a:ext>
            </a:extLst>
          </p:cNvPr>
          <p:cNvSpPr>
            <a:spLocks noGrp="1"/>
          </p:cNvSpPr>
          <p:nvPr>
            <p:ph type="ctrTitle"/>
          </p:nvPr>
        </p:nvSpPr>
        <p:spPr>
          <a:xfrm>
            <a:off x="519036" y="461404"/>
            <a:ext cx="10891875" cy="2284568"/>
          </a:xfrm>
        </p:spPr>
        <p:txBody>
          <a:bodyPr/>
          <a:lstStyle/>
          <a:p>
            <a:pPr algn="ctr"/>
            <a:r>
              <a:rPr lang="en-US" dirty="0">
                <a:latin typeface="Open Sans Semibold"/>
                <a:ea typeface="Open Sans Semibold"/>
                <a:cs typeface="Open Sans Semibold"/>
              </a:rPr>
              <a:t>Thank you for reviewing! </a:t>
            </a:r>
            <a:endParaRPr lang="en-US" dirty="0"/>
          </a:p>
        </p:txBody>
      </p:sp>
      <p:sp>
        <p:nvSpPr>
          <p:cNvPr id="4" name="Text Placeholder 3">
            <a:extLst>
              <a:ext uri="{FF2B5EF4-FFF2-40B4-BE49-F238E27FC236}">
                <a16:creationId xmlns:a16="http://schemas.microsoft.com/office/drawing/2014/main" id="{BE68920F-5895-4747-8AE1-389F822AC191}"/>
              </a:ext>
            </a:extLst>
          </p:cNvPr>
          <p:cNvSpPr>
            <a:spLocks noGrp="1"/>
          </p:cNvSpPr>
          <p:nvPr>
            <p:ph type="body" sz="quarter" idx="10"/>
          </p:nvPr>
        </p:nvSpPr>
        <p:spPr>
          <a:xfrm>
            <a:off x="815121" y="3698691"/>
            <a:ext cx="10595790" cy="826675"/>
          </a:xfrm>
        </p:spPr>
        <p:txBody>
          <a:bodyPr/>
          <a:lstStyle/>
          <a:p>
            <a:pPr algn="ctr"/>
            <a:r>
              <a:rPr lang="en-US" sz="2400" dirty="0">
                <a:solidFill>
                  <a:srgbClr val="FABD0F"/>
                </a:solidFill>
                <a:latin typeface="Open Sans"/>
                <a:ea typeface="Open Sans"/>
                <a:cs typeface="Open Sans"/>
              </a:rPr>
              <a:t>Barriers to accessing augmentative and alternative communication (AAC) technology in Canada: A Scoping Review</a:t>
            </a:r>
            <a:endParaRPr lang="en-US" sz="2000" dirty="0">
              <a:solidFill>
                <a:srgbClr val="FABD0F"/>
              </a:solidFill>
            </a:endParaRPr>
          </a:p>
        </p:txBody>
      </p:sp>
      <p:sp>
        <p:nvSpPr>
          <p:cNvPr id="5" name="TextBox 4">
            <a:extLst>
              <a:ext uri="{FF2B5EF4-FFF2-40B4-BE49-F238E27FC236}">
                <a16:creationId xmlns:a16="http://schemas.microsoft.com/office/drawing/2014/main" id="{7EF4A18E-4C86-439B-677A-F8426A61BE3A}"/>
              </a:ext>
            </a:extLst>
          </p:cNvPr>
          <p:cNvSpPr txBox="1"/>
          <p:nvPr/>
        </p:nvSpPr>
        <p:spPr>
          <a:xfrm>
            <a:off x="144379" y="6272463"/>
            <a:ext cx="3753853" cy="369332"/>
          </a:xfrm>
          <a:prstGeom prst="rect">
            <a:avLst/>
          </a:prstGeom>
          <a:noFill/>
        </p:spPr>
        <p:txBody>
          <a:bodyPr wrap="square" lIns="91440" tIns="45720" rIns="91440" bIns="45720" rtlCol="0" anchor="t">
            <a:spAutoFit/>
          </a:bodyPr>
          <a:lstStyle/>
          <a:p>
            <a:r>
              <a:rPr lang="en-CA" dirty="0">
                <a:solidFill>
                  <a:srgbClr val="788CA3"/>
                </a:solidFill>
              </a:rPr>
              <a:t>May 28</a:t>
            </a:r>
            <a:r>
              <a:rPr lang="en-CA" baseline="30000" dirty="0">
                <a:solidFill>
                  <a:srgbClr val="788CA3"/>
                </a:solidFill>
              </a:rPr>
              <a:t>th</a:t>
            </a:r>
            <a:r>
              <a:rPr lang="en-CA" dirty="0">
                <a:solidFill>
                  <a:srgbClr val="788CA3"/>
                </a:solidFill>
              </a:rPr>
              <a:t>, 2024</a:t>
            </a:r>
          </a:p>
        </p:txBody>
      </p:sp>
    </p:spTree>
    <p:extLst>
      <p:ext uri="{BB962C8B-B14F-4D97-AF65-F5344CB8AC3E}">
        <p14:creationId xmlns:p14="http://schemas.microsoft.com/office/powerpoint/2010/main" val="7582029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E8C95-2987-B259-6D8E-5298521B33AD}"/>
              </a:ext>
            </a:extLst>
          </p:cNvPr>
          <p:cNvSpPr>
            <a:spLocks noGrp="1"/>
          </p:cNvSpPr>
          <p:nvPr>
            <p:ph type="title"/>
          </p:nvPr>
        </p:nvSpPr>
        <p:spPr>
          <a:xfrm>
            <a:off x="212310" y="391679"/>
            <a:ext cx="10897200" cy="627189"/>
          </a:xfrm>
        </p:spPr>
        <p:txBody>
          <a:bodyPr/>
          <a:lstStyle/>
          <a:p>
            <a:r>
              <a:rPr lang="en-US" dirty="0"/>
              <a:t>References</a:t>
            </a:r>
            <a:endParaRPr lang="en-CA" dirty="0"/>
          </a:p>
        </p:txBody>
      </p:sp>
      <p:sp>
        <p:nvSpPr>
          <p:cNvPr id="3" name="Content Placeholder 2">
            <a:extLst>
              <a:ext uri="{FF2B5EF4-FFF2-40B4-BE49-F238E27FC236}">
                <a16:creationId xmlns:a16="http://schemas.microsoft.com/office/drawing/2014/main" id="{0E7F4320-B29F-081F-7349-D4497108B6DC}"/>
              </a:ext>
            </a:extLst>
          </p:cNvPr>
          <p:cNvSpPr>
            <a:spLocks noGrp="1"/>
          </p:cNvSpPr>
          <p:nvPr>
            <p:ph sz="half" idx="1"/>
          </p:nvPr>
        </p:nvSpPr>
        <p:spPr>
          <a:xfrm>
            <a:off x="361728" y="1018868"/>
            <a:ext cx="11159713" cy="5133698"/>
          </a:xfrm>
        </p:spPr>
        <p:txBody>
          <a:bodyPr/>
          <a:lstStyle/>
          <a:p>
            <a:pPr marL="0" indent="0">
              <a:lnSpc>
                <a:spcPct val="100000"/>
              </a:lnSpc>
              <a:buNone/>
            </a:pPr>
            <a:r>
              <a:rPr lang="en-US" dirty="0">
                <a:latin typeface="OpN"/>
              </a:rPr>
              <a:t>[1] Schultz, R. E., Pereira, R., &amp; Silva, L., “Mobile Interaction for Augmentative and Alternative Communication: a Systematic Mapping”. SBC Journal on Interactive Systems, vol. 9, no. 2, pp. 105-118, 2018.</a:t>
            </a:r>
          </a:p>
          <a:p>
            <a:pPr marL="0" indent="0">
              <a:lnSpc>
                <a:spcPct val="100000"/>
              </a:lnSpc>
              <a:buNone/>
            </a:pPr>
            <a:r>
              <a:rPr lang="en-US" dirty="0">
                <a:latin typeface="OpN"/>
              </a:rPr>
              <a:t>[2] Baxter, S., Enderby, P., &amp; Judge, P. E., “Barriers and facilitators to the use of high-technology augmentative and alternative communication devices: a systematic review and qualitative synthesis”. International Journal of Language &amp; Communication Disorders, vol. 47, no. 2, pp. 115-129, 2012.</a:t>
            </a:r>
          </a:p>
          <a:p>
            <a:pPr marL="0" indent="0">
              <a:lnSpc>
                <a:spcPct val="100000"/>
              </a:lnSpc>
              <a:buNone/>
            </a:pPr>
            <a:r>
              <a:rPr lang="en-US" dirty="0">
                <a:latin typeface="OpN"/>
              </a:rPr>
              <a:t>[3] P. Gordon, L. Kerzner, T. Sheldon and E. Hansen, "ASSISTIVE DEVICES IN CANADA: ENSURING INCLUSION AND INDEPENDENCE," ARCH DISABILITY LAW CENTRE, Toronto, ON, June 2007.</a:t>
            </a:r>
          </a:p>
          <a:p>
            <a:pPr marL="0" indent="0">
              <a:lnSpc>
                <a:spcPct val="100000"/>
              </a:lnSpc>
              <a:buNone/>
            </a:pPr>
            <a:r>
              <a:rPr lang="en-US" dirty="0">
                <a:latin typeface="OpN"/>
              </a:rPr>
              <a:t>[4] S. Lindsay, "Perceptions of health care workers prescribing augmentative and alternative communication devices to children," Disability and Rehabilitation: Assistive Technology, vol. 5, no. 3, pp. 209-222, 2010. </a:t>
            </a:r>
          </a:p>
          <a:p>
            <a:pPr marL="0" indent="0">
              <a:lnSpc>
                <a:spcPct val="100000"/>
              </a:lnSpc>
              <a:buNone/>
            </a:pPr>
            <a:r>
              <a:rPr lang="en-US" dirty="0">
                <a:latin typeface="OpN"/>
              </a:rPr>
              <a:t>[5] D. Schreiber., R. Wang., “Access to Assistive Technology in Canada: A Jurisdictional Scan of Programs”, AGEWELL NCE, June 2017.</a:t>
            </a:r>
          </a:p>
          <a:p>
            <a:pPr marL="0" indent="0">
              <a:lnSpc>
                <a:spcPct val="100000"/>
              </a:lnSpc>
              <a:buNone/>
            </a:pPr>
            <a:r>
              <a:rPr lang="en-US" dirty="0">
                <a:latin typeface="OpN"/>
              </a:rPr>
              <a:t>[6] Statistics Canada, "Canadian Survey on Disability (CSD)," Statistics Canada, Employment and Social Development Canada, 2023. (Online). Available: </a:t>
            </a:r>
            <a:r>
              <a:rPr lang="en-US" dirty="0">
                <a:latin typeface="OpN"/>
                <a:hlinkClick r:id="rId2"/>
              </a:rPr>
              <a:t>https://www23.statcan.gc.ca/imdb/p2SV.pl?Function=getSurvey&amp;amp;SDDS=3251</a:t>
            </a:r>
            <a:r>
              <a:rPr lang="en-US" dirty="0">
                <a:latin typeface="OpN"/>
              </a:rPr>
              <a:t>.</a:t>
            </a:r>
          </a:p>
          <a:p>
            <a:pPr marL="0" indent="0">
              <a:lnSpc>
                <a:spcPct val="100000"/>
              </a:lnSpc>
              <a:buNone/>
            </a:pPr>
            <a:r>
              <a:rPr lang="en-US" dirty="0">
                <a:latin typeface="OpN"/>
              </a:rPr>
              <a:t>[7] Government of Canada, "Accessible Canada Act," Justice Laws Website, 30 11 2023. (Online). Available: </a:t>
            </a:r>
            <a:r>
              <a:rPr lang="en-US" dirty="0">
                <a:latin typeface="OpN"/>
                <a:hlinkClick r:id="rId3"/>
              </a:rPr>
              <a:t>https://laws-lois.justice.gc.ca/eng/acts/A-0.6/FullText.html</a:t>
            </a:r>
            <a:r>
              <a:rPr lang="en-US" dirty="0">
                <a:latin typeface="OpN"/>
              </a:rPr>
              <a:t>.</a:t>
            </a:r>
          </a:p>
          <a:p>
            <a:pPr marL="0" indent="0">
              <a:lnSpc>
                <a:spcPct val="100000"/>
              </a:lnSpc>
              <a:buNone/>
            </a:pPr>
            <a:r>
              <a:rPr lang="en-US" dirty="0">
                <a:latin typeface="OpN"/>
              </a:rPr>
              <a:t>[8] Statistics Canada, "The accessibility experiences of Canadians with disabilities, difficulties or long-term conditions within federal sector organizations, 2021," 18 08 2021. (Online). Available: </a:t>
            </a:r>
            <a:r>
              <a:rPr lang="en-US" dirty="0">
                <a:latin typeface="OpN"/>
                <a:hlinkClick r:id="rId4"/>
              </a:rPr>
              <a:t>https://www150.statcan.gc.ca/n1/daily-quotidien/210818/dq210818b-eng.htm</a:t>
            </a:r>
            <a:r>
              <a:rPr lang="en-US" dirty="0">
                <a:latin typeface="OpN"/>
              </a:rPr>
              <a:t>.</a:t>
            </a:r>
          </a:p>
          <a:p>
            <a:pPr marL="0" indent="0">
              <a:buNone/>
            </a:pPr>
            <a:endParaRPr lang="en-CA" sz="1400" dirty="0">
              <a:latin typeface="OpN"/>
            </a:endParaRPr>
          </a:p>
        </p:txBody>
      </p:sp>
    </p:spTree>
    <p:extLst>
      <p:ext uri="{BB962C8B-B14F-4D97-AF65-F5344CB8AC3E}">
        <p14:creationId xmlns:p14="http://schemas.microsoft.com/office/powerpoint/2010/main" val="13048247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9CD2E-83AA-12EC-E8EC-864F55AC1A1D}"/>
              </a:ext>
            </a:extLst>
          </p:cNvPr>
          <p:cNvSpPr>
            <a:spLocks noGrp="1"/>
          </p:cNvSpPr>
          <p:nvPr>
            <p:ph type="title"/>
          </p:nvPr>
        </p:nvSpPr>
        <p:spPr>
          <a:xfrm>
            <a:off x="298371" y="391679"/>
            <a:ext cx="10897200" cy="627189"/>
          </a:xfrm>
        </p:spPr>
        <p:txBody>
          <a:bodyPr/>
          <a:lstStyle/>
          <a:p>
            <a:r>
              <a:rPr lang="en-US" dirty="0"/>
              <a:t>Included Articles </a:t>
            </a:r>
            <a:endParaRPr lang="en-CA" dirty="0"/>
          </a:p>
        </p:txBody>
      </p:sp>
      <p:graphicFrame>
        <p:nvGraphicFramePr>
          <p:cNvPr id="4" name="Content Placeholder 3">
            <a:extLst>
              <a:ext uri="{FF2B5EF4-FFF2-40B4-BE49-F238E27FC236}">
                <a16:creationId xmlns:a16="http://schemas.microsoft.com/office/drawing/2014/main" id="{68B5AD8E-97CF-9683-4BDB-EBC3D71E6EC0}"/>
              </a:ext>
            </a:extLst>
          </p:cNvPr>
          <p:cNvGraphicFramePr>
            <a:graphicFrameLocks noGrp="1"/>
          </p:cNvGraphicFramePr>
          <p:nvPr>
            <p:ph sz="half" idx="1"/>
            <p:extLst>
              <p:ext uri="{D42A27DB-BD31-4B8C-83A1-F6EECF244321}">
                <p14:modId xmlns:p14="http://schemas.microsoft.com/office/powerpoint/2010/main" val="2575952801"/>
              </p:ext>
            </p:extLst>
          </p:nvPr>
        </p:nvGraphicFramePr>
        <p:xfrm>
          <a:off x="179390" y="800878"/>
          <a:ext cx="11569330" cy="5852160"/>
        </p:xfrm>
        <a:graphic>
          <a:graphicData uri="http://schemas.openxmlformats.org/drawingml/2006/table">
            <a:tbl>
              <a:tblPr firstRow="1" bandRow="1">
                <a:tableStyleId>{69012ECD-51FC-41F1-AA8D-1B2483CD663E}</a:tableStyleId>
              </a:tblPr>
              <a:tblGrid>
                <a:gridCol w="632780">
                  <a:extLst>
                    <a:ext uri="{9D8B030D-6E8A-4147-A177-3AD203B41FA5}">
                      <a16:colId xmlns:a16="http://schemas.microsoft.com/office/drawing/2014/main" val="1996084143"/>
                    </a:ext>
                  </a:extLst>
                </a:gridCol>
                <a:gridCol w="1377250">
                  <a:extLst>
                    <a:ext uri="{9D8B030D-6E8A-4147-A177-3AD203B41FA5}">
                      <a16:colId xmlns:a16="http://schemas.microsoft.com/office/drawing/2014/main" val="663910323"/>
                    </a:ext>
                  </a:extLst>
                </a:gridCol>
                <a:gridCol w="9559300">
                  <a:extLst>
                    <a:ext uri="{9D8B030D-6E8A-4147-A177-3AD203B41FA5}">
                      <a16:colId xmlns:a16="http://schemas.microsoft.com/office/drawing/2014/main" val="3265113206"/>
                    </a:ext>
                  </a:extLst>
                </a:gridCol>
              </a:tblGrid>
              <a:tr h="257671">
                <a:tc>
                  <a:txBody>
                    <a:bodyPr/>
                    <a:lstStyle/>
                    <a:p>
                      <a:pPr algn="ctr"/>
                      <a:r>
                        <a:rPr lang="en-US" sz="1400" dirty="0"/>
                        <a:t>Year </a:t>
                      </a:r>
                      <a:endParaRPr lang="en-CA" sz="1400" dirty="0"/>
                    </a:p>
                  </a:txBody>
                  <a:tcPr/>
                </a:tc>
                <a:tc>
                  <a:txBody>
                    <a:bodyPr/>
                    <a:lstStyle/>
                    <a:p>
                      <a:pPr algn="ctr"/>
                      <a:r>
                        <a:rPr lang="en-US" sz="1400" dirty="0"/>
                        <a:t>Author</a:t>
                      </a:r>
                      <a:endParaRPr lang="en-CA" sz="1400" dirty="0"/>
                    </a:p>
                  </a:txBody>
                  <a:tcPr/>
                </a:tc>
                <a:tc>
                  <a:txBody>
                    <a:bodyPr/>
                    <a:lstStyle/>
                    <a:p>
                      <a:r>
                        <a:rPr lang="en-US" sz="1400" dirty="0"/>
                        <a:t>Title</a:t>
                      </a:r>
                      <a:endParaRPr lang="en-CA" sz="1400" dirty="0"/>
                    </a:p>
                  </a:txBody>
                  <a:tcPr/>
                </a:tc>
                <a:extLst>
                  <a:ext uri="{0D108BD9-81ED-4DB2-BD59-A6C34878D82A}">
                    <a16:rowId xmlns:a16="http://schemas.microsoft.com/office/drawing/2014/main" val="31715377"/>
                  </a:ext>
                </a:extLst>
              </a:tr>
              <a:tr h="99938">
                <a:tc>
                  <a:txBody>
                    <a:bodyPr/>
                    <a:lstStyle/>
                    <a:p>
                      <a:pPr algn="ctr" fontAlgn="t"/>
                      <a:r>
                        <a:rPr lang="en-CA" sz="1400" b="0" u="none" strike="noStrike" dirty="0">
                          <a:solidFill>
                            <a:srgbClr val="000000"/>
                          </a:solidFill>
                          <a:effectLst/>
                        </a:rPr>
                        <a:t>1988</a:t>
                      </a:r>
                      <a:endParaRPr lang="en-CA"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CA" sz="1400" b="0" u="none" strike="noStrike" dirty="0" err="1">
                          <a:solidFill>
                            <a:srgbClr val="000000"/>
                          </a:solidFill>
                          <a:effectLst/>
                        </a:rPr>
                        <a:t>Parnes</a:t>
                      </a:r>
                      <a:endParaRPr lang="en-CA" sz="1400" b="0" i="0" u="none" strike="noStrike" dirty="0">
                        <a:solidFill>
                          <a:srgbClr val="000000"/>
                        </a:solidFill>
                        <a:effectLst/>
                        <a:latin typeface="Calibri" panose="020F0502020204030204" pitchFamily="34" charset="0"/>
                      </a:endParaRPr>
                    </a:p>
                  </a:txBody>
                  <a:tcPr marL="0" marR="0" marT="0" marB="0"/>
                </a:tc>
                <a:tc>
                  <a:txBody>
                    <a:bodyPr/>
                    <a:lstStyle/>
                    <a:p>
                      <a:pPr algn="l" fontAlgn="t"/>
                      <a:r>
                        <a:rPr lang="en-US" sz="1400" b="0" u="none" strike="noStrike" dirty="0">
                          <a:solidFill>
                            <a:srgbClr val="000000"/>
                          </a:solidFill>
                          <a:effectLst/>
                        </a:rPr>
                        <a:t>Section 2: Adaptive Technology: Funding for Assistive Device Programs and Equipment </a:t>
                      </a:r>
                      <a:endParaRPr lang="en-US" sz="14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1188291889"/>
                  </a:ext>
                </a:extLst>
              </a:tr>
              <a:tr h="0">
                <a:tc>
                  <a:txBody>
                    <a:bodyPr/>
                    <a:lstStyle/>
                    <a:p>
                      <a:pPr algn="ctr" fontAlgn="t"/>
                      <a:r>
                        <a:rPr lang="en-CA" sz="1400" b="0" u="none" strike="noStrike">
                          <a:solidFill>
                            <a:srgbClr val="000000"/>
                          </a:solidFill>
                          <a:effectLst/>
                        </a:rPr>
                        <a:t>1992</a:t>
                      </a:r>
                      <a:endParaRPr lang="en-CA" sz="1400" b="0" i="0" u="none" strike="noStrike">
                        <a:solidFill>
                          <a:srgbClr val="000000"/>
                        </a:solidFill>
                        <a:effectLst/>
                        <a:latin typeface="Calibri" panose="020F0502020204030204" pitchFamily="34" charset="0"/>
                      </a:endParaRPr>
                    </a:p>
                  </a:txBody>
                  <a:tcPr marL="0" marR="0" marT="0" marB="0"/>
                </a:tc>
                <a:tc>
                  <a:txBody>
                    <a:bodyPr/>
                    <a:lstStyle/>
                    <a:p>
                      <a:pPr algn="ctr" fontAlgn="t"/>
                      <a:r>
                        <a:rPr lang="en-CA" sz="1400" b="0" u="none" strike="noStrike" dirty="0">
                          <a:solidFill>
                            <a:srgbClr val="000000"/>
                          </a:solidFill>
                          <a:effectLst/>
                        </a:rPr>
                        <a:t>Ellis-Hale</a:t>
                      </a:r>
                      <a:endParaRPr lang="en-CA" sz="1400" b="0" i="0" u="none" strike="noStrike" dirty="0">
                        <a:solidFill>
                          <a:srgbClr val="000000"/>
                        </a:solidFill>
                        <a:effectLst/>
                        <a:latin typeface="Calibri" panose="020F0502020204030204" pitchFamily="34" charset="0"/>
                      </a:endParaRPr>
                    </a:p>
                  </a:txBody>
                  <a:tcPr marL="0" marR="0" marT="0" marB="0"/>
                </a:tc>
                <a:tc>
                  <a:txBody>
                    <a:bodyPr/>
                    <a:lstStyle/>
                    <a:p>
                      <a:pPr algn="l" fontAlgn="t"/>
                      <a:r>
                        <a:rPr lang="en-US" sz="1400" b="0" u="none" strike="noStrike" dirty="0">
                          <a:solidFill>
                            <a:srgbClr val="000000"/>
                          </a:solidFill>
                          <a:effectLst/>
                        </a:rPr>
                        <a:t>The Prevalence, Client Characteristics and Service Delivery Implications of Communication Impairments Among Older Adults</a:t>
                      </a:r>
                      <a:endParaRPr lang="en-US" sz="14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3224929922"/>
                  </a:ext>
                </a:extLst>
              </a:tr>
              <a:tr h="0">
                <a:tc>
                  <a:txBody>
                    <a:bodyPr/>
                    <a:lstStyle/>
                    <a:p>
                      <a:pPr algn="ctr" fontAlgn="t"/>
                      <a:r>
                        <a:rPr lang="en-CA" sz="1400" b="0" u="none" strike="noStrike">
                          <a:solidFill>
                            <a:srgbClr val="000000"/>
                          </a:solidFill>
                          <a:effectLst/>
                        </a:rPr>
                        <a:t>1993</a:t>
                      </a:r>
                      <a:endParaRPr lang="en-CA" sz="1400" b="0" i="0" u="none" strike="noStrike">
                        <a:solidFill>
                          <a:srgbClr val="000000"/>
                        </a:solidFill>
                        <a:effectLst/>
                        <a:latin typeface="Calibri" panose="020F0502020204030204" pitchFamily="34" charset="0"/>
                      </a:endParaRPr>
                    </a:p>
                  </a:txBody>
                  <a:tcPr marL="0" marR="0" marT="0" marB="0"/>
                </a:tc>
                <a:tc>
                  <a:txBody>
                    <a:bodyPr/>
                    <a:lstStyle/>
                    <a:p>
                      <a:pPr algn="ctr" fontAlgn="t"/>
                      <a:r>
                        <a:rPr lang="en-CA" sz="1400" b="0" u="none" strike="noStrike" dirty="0" err="1">
                          <a:solidFill>
                            <a:srgbClr val="000000"/>
                          </a:solidFill>
                          <a:effectLst/>
                        </a:rPr>
                        <a:t>Hirdes</a:t>
                      </a:r>
                      <a:endParaRPr lang="en-CA" sz="1400" b="0" i="0" u="none" strike="noStrike" dirty="0">
                        <a:solidFill>
                          <a:srgbClr val="000000"/>
                        </a:solidFill>
                        <a:effectLst/>
                        <a:latin typeface="Calibri" panose="020F0502020204030204" pitchFamily="34" charset="0"/>
                      </a:endParaRPr>
                    </a:p>
                  </a:txBody>
                  <a:tcPr marL="0" marR="0" marT="0" marB="0"/>
                </a:tc>
                <a:tc>
                  <a:txBody>
                    <a:bodyPr/>
                    <a:lstStyle/>
                    <a:p>
                      <a:pPr algn="l" fontAlgn="t"/>
                      <a:r>
                        <a:rPr lang="en-US" sz="1400" b="0" u="none" strike="noStrike" dirty="0">
                          <a:solidFill>
                            <a:srgbClr val="000000"/>
                          </a:solidFill>
                          <a:effectLst/>
                        </a:rPr>
                        <a:t>Prevalence and policy implications of communication disabilities among adults</a:t>
                      </a:r>
                      <a:endParaRPr lang="en-US" sz="14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1396854213"/>
                  </a:ext>
                </a:extLst>
              </a:tr>
              <a:tr h="0">
                <a:tc>
                  <a:txBody>
                    <a:bodyPr/>
                    <a:lstStyle/>
                    <a:p>
                      <a:pPr algn="ctr" fontAlgn="t"/>
                      <a:r>
                        <a:rPr lang="en-CA" sz="1400" b="0" u="none" strike="noStrike">
                          <a:solidFill>
                            <a:srgbClr val="000000"/>
                          </a:solidFill>
                          <a:effectLst/>
                        </a:rPr>
                        <a:t>1995</a:t>
                      </a:r>
                      <a:endParaRPr lang="en-CA" sz="1400" b="0" i="0" u="none" strike="noStrike">
                        <a:solidFill>
                          <a:srgbClr val="000000"/>
                        </a:solidFill>
                        <a:effectLst/>
                        <a:latin typeface="Calibri" panose="020F0502020204030204" pitchFamily="34" charset="0"/>
                      </a:endParaRPr>
                    </a:p>
                  </a:txBody>
                  <a:tcPr marL="0" marR="0" marT="0" marB="0"/>
                </a:tc>
                <a:tc>
                  <a:txBody>
                    <a:bodyPr/>
                    <a:lstStyle/>
                    <a:p>
                      <a:pPr algn="ctr" fontAlgn="t"/>
                      <a:r>
                        <a:rPr lang="en-CA" sz="1400" b="0" u="none" strike="noStrike">
                          <a:solidFill>
                            <a:srgbClr val="000000"/>
                          </a:solidFill>
                          <a:effectLst/>
                        </a:rPr>
                        <a:t>Alm</a:t>
                      </a:r>
                      <a:endParaRPr lang="en-CA" sz="1400" b="0" i="0" u="none" strike="noStrike">
                        <a:solidFill>
                          <a:srgbClr val="000000"/>
                        </a:solidFill>
                        <a:effectLst/>
                        <a:latin typeface="Calibri" panose="020F0502020204030204" pitchFamily="34" charset="0"/>
                      </a:endParaRPr>
                    </a:p>
                  </a:txBody>
                  <a:tcPr marL="0" marR="0" marT="0" marB="0"/>
                </a:tc>
                <a:tc>
                  <a:txBody>
                    <a:bodyPr/>
                    <a:lstStyle/>
                    <a:p>
                      <a:pPr algn="l" fontAlgn="t"/>
                      <a:r>
                        <a:rPr lang="en-US" sz="1400" b="0" u="none" strike="noStrike" dirty="0">
                          <a:solidFill>
                            <a:srgbClr val="000000"/>
                          </a:solidFill>
                          <a:effectLst/>
                        </a:rPr>
                        <a:t>Augmentative and alternative communication: Past, Present and Future</a:t>
                      </a:r>
                      <a:endParaRPr lang="en-US" sz="14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69094819"/>
                  </a:ext>
                </a:extLst>
              </a:tr>
              <a:tr h="0">
                <a:tc>
                  <a:txBody>
                    <a:bodyPr/>
                    <a:lstStyle/>
                    <a:p>
                      <a:pPr algn="ctr" fontAlgn="t"/>
                      <a:r>
                        <a:rPr lang="en-CA" sz="1400" b="0" u="none" strike="noStrike">
                          <a:solidFill>
                            <a:srgbClr val="000000"/>
                          </a:solidFill>
                          <a:effectLst/>
                        </a:rPr>
                        <a:t>1995</a:t>
                      </a:r>
                      <a:endParaRPr lang="en-CA" sz="1400" b="0" i="0" u="none" strike="noStrike">
                        <a:solidFill>
                          <a:srgbClr val="000000"/>
                        </a:solidFill>
                        <a:effectLst/>
                        <a:latin typeface="Calibri" panose="020F0502020204030204" pitchFamily="34" charset="0"/>
                      </a:endParaRPr>
                    </a:p>
                  </a:txBody>
                  <a:tcPr marL="0" marR="0" marT="0" marB="0"/>
                </a:tc>
                <a:tc>
                  <a:txBody>
                    <a:bodyPr/>
                    <a:lstStyle/>
                    <a:p>
                      <a:pPr algn="ctr" fontAlgn="t"/>
                      <a:r>
                        <a:rPr lang="en-CA" sz="1400" b="0" u="none" strike="noStrike">
                          <a:solidFill>
                            <a:srgbClr val="000000"/>
                          </a:solidFill>
                          <a:effectLst/>
                        </a:rPr>
                        <a:t>Laine</a:t>
                      </a:r>
                      <a:endParaRPr lang="en-CA" sz="1400" b="0" i="0" u="none" strike="noStrike">
                        <a:solidFill>
                          <a:srgbClr val="000000"/>
                        </a:solidFill>
                        <a:effectLst/>
                        <a:latin typeface="Calibri" panose="020F0502020204030204" pitchFamily="34" charset="0"/>
                      </a:endParaRPr>
                    </a:p>
                  </a:txBody>
                  <a:tcPr marL="0" marR="0" marT="0" marB="0"/>
                </a:tc>
                <a:tc>
                  <a:txBody>
                    <a:bodyPr/>
                    <a:lstStyle/>
                    <a:p>
                      <a:pPr algn="l" fontAlgn="t"/>
                      <a:r>
                        <a:rPr lang="en-US" sz="1400" b="0" u="none" strike="noStrike" dirty="0">
                          <a:solidFill>
                            <a:srgbClr val="000000"/>
                          </a:solidFill>
                          <a:effectLst/>
                        </a:rPr>
                        <a:t>Computer Applications for Special Needs Students: What Canadian Teachers Use and Need</a:t>
                      </a:r>
                      <a:endParaRPr lang="en-US" sz="14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1625492690"/>
                  </a:ext>
                </a:extLst>
              </a:tr>
              <a:tr h="113258">
                <a:tc>
                  <a:txBody>
                    <a:bodyPr/>
                    <a:lstStyle/>
                    <a:p>
                      <a:pPr algn="ctr" fontAlgn="t"/>
                      <a:r>
                        <a:rPr lang="en-CA" sz="1400" b="0" u="none" strike="noStrike">
                          <a:solidFill>
                            <a:srgbClr val="000000"/>
                          </a:solidFill>
                          <a:effectLst/>
                        </a:rPr>
                        <a:t>2006</a:t>
                      </a:r>
                      <a:endParaRPr lang="en-CA" sz="1400" b="0" i="0" u="none" strike="noStrike">
                        <a:solidFill>
                          <a:srgbClr val="000000"/>
                        </a:solidFill>
                        <a:effectLst/>
                        <a:latin typeface="Calibri" panose="020F0502020204030204" pitchFamily="34" charset="0"/>
                      </a:endParaRPr>
                    </a:p>
                  </a:txBody>
                  <a:tcPr marL="0" marR="0" marT="0" marB="0"/>
                </a:tc>
                <a:tc>
                  <a:txBody>
                    <a:bodyPr/>
                    <a:lstStyle/>
                    <a:p>
                      <a:pPr algn="ctr" fontAlgn="t"/>
                      <a:r>
                        <a:rPr lang="en-CA" sz="1400" b="0" u="none" strike="noStrike" dirty="0">
                          <a:solidFill>
                            <a:srgbClr val="000000"/>
                          </a:solidFill>
                          <a:effectLst/>
                        </a:rPr>
                        <a:t>Hamm</a:t>
                      </a:r>
                      <a:endParaRPr lang="en-CA" sz="1400" b="0" i="0" u="none" strike="noStrike" dirty="0">
                        <a:solidFill>
                          <a:srgbClr val="000000"/>
                        </a:solidFill>
                        <a:effectLst/>
                        <a:latin typeface="Calibri" panose="020F0502020204030204" pitchFamily="34" charset="0"/>
                      </a:endParaRPr>
                    </a:p>
                  </a:txBody>
                  <a:tcPr marL="0" marR="0" marT="0" marB="0"/>
                </a:tc>
                <a:tc>
                  <a:txBody>
                    <a:bodyPr/>
                    <a:lstStyle/>
                    <a:p>
                      <a:pPr algn="l" fontAlgn="t"/>
                      <a:r>
                        <a:rPr lang="en-US" sz="1400" b="0" u="none" strike="noStrike" dirty="0">
                          <a:solidFill>
                            <a:srgbClr val="000000"/>
                          </a:solidFill>
                          <a:effectLst/>
                        </a:rPr>
                        <a:t>Post-school quality of life for individuals with developmental disabilities who use AAC</a:t>
                      </a:r>
                      <a:endParaRPr lang="en-US" sz="14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3960067089"/>
                  </a:ext>
                </a:extLst>
              </a:tr>
              <a:tr h="0">
                <a:tc>
                  <a:txBody>
                    <a:bodyPr/>
                    <a:lstStyle/>
                    <a:p>
                      <a:pPr algn="ctr" fontAlgn="t"/>
                      <a:r>
                        <a:rPr lang="en-CA" sz="1400" b="0" u="none" strike="noStrike">
                          <a:solidFill>
                            <a:srgbClr val="000000"/>
                          </a:solidFill>
                          <a:effectLst/>
                        </a:rPr>
                        <a:t>2007</a:t>
                      </a:r>
                      <a:endParaRPr lang="en-CA" sz="1400" b="0" i="0" u="none" strike="noStrike">
                        <a:solidFill>
                          <a:srgbClr val="000000"/>
                        </a:solidFill>
                        <a:effectLst/>
                        <a:latin typeface="Calibri" panose="020F0502020204030204" pitchFamily="34" charset="0"/>
                      </a:endParaRPr>
                    </a:p>
                  </a:txBody>
                  <a:tcPr marL="0" marR="0" marT="0" marB="0"/>
                </a:tc>
                <a:tc>
                  <a:txBody>
                    <a:bodyPr/>
                    <a:lstStyle/>
                    <a:p>
                      <a:pPr algn="ctr" fontAlgn="t"/>
                      <a:r>
                        <a:rPr lang="en-CA" sz="1400" b="0" u="none" strike="noStrike" dirty="0">
                          <a:solidFill>
                            <a:srgbClr val="000000"/>
                          </a:solidFill>
                          <a:effectLst/>
                        </a:rPr>
                        <a:t>Statistics Canada    </a:t>
                      </a:r>
                      <a:endParaRPr lang="en-CA" sz="1400" b="0" i="0" u="none" strike="noStrike" dirty="0">
                        <a:solidFill>
                          <a:srgbClr val="000000"/>
                        </a:solidFill>
                        <a:effectLst/>
                        <a:latin typeface="Calibri" panose="020F0502020204030204" pitchFamily="34" charset="0"/>
                      </a:endParaRPr>
                    </a:p>
                  </a:txBody>
                  <a:tcPr marL="0" marR="0" marT="0" marB="0"/>
                </a:tc>
                <a:tc>
                  <a:txBody>
                    <a:bodyPr/>
                    <a:lstStyle/>
                    <a:p>
                      <a:pPr algn="l" fontAlgn="t"/>
                      <a:r>
                        <a:rPr lang="en-US" sz="1400" b="0" u="none" strike="noStrike" dirty="0">
                          <a:solidFill>
                            <a:srgbClr val="000000"/>
                          </a:solidFill>
                          <a:effectLst/>
                        </a:rPr>
                        <a:t>Participation and Activity Limitation Survey of 2006: A Profile of Assistive Technology for People with Disabilities</a:t>
                      </a:r>
                      <a:endParaRPr lang="en-US" sz="14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3880475515"/>
                  </a:ext>
                </a:extLst>
              </a:tr>
              <a:tr h="0">
                <a:tc>
                  <a:txBody>
                    <a:bodyPr/>
                    <a:lstStyle/>
                    <a:p>
                      <a:pPr algn="ctr" fontAlgn="t"/>
                      <a:r>
                        <a:rPr lang="en-CA" sz="1400" b="0" u="none" strike="noStrike">
                          <a:solidFill>
                            <a:srgbClr val="000000"/>
                          </a:solidFill>
                          <a:effectLst/>
                        </a:rPr>
                        <a:t>2007</a:t>
                      </a:r>
                      <a:endParaRPr lang="en-CA" sz="1400" b="0" i="0" u="none" strike="noStrike">
                        <a:solidFill>
                          <a:srgbClr val="000000"/>
                        </a:solidFill>
                        <a:effectLst/>
                        <a:latin typeface="Calibri" panose="020F0502020204030204" pitchFamily="34" charset="0"/>
                      </a:endParaRPr>
                    </a:p>
                  </a:txBody>
                  <a:tcPr marL="0" marR="0" marT="0" marB="0"/>
                </a:tc>
                <a:tc>
                  <a:txBody>
                    <a:bodyPr/>
                    <a:lstStyle/>
                    <a:p>
                      <a:pPr algn="ctr" fontAlgn="t"/>
                      <a:r>
                        <a:rPr lang="en-CA" sz="1400" b="0" u="none" strike="noStrike">
                          <a:solidFill>
                            <a:srgbClr val="000000"/>
                          </a:solidFill>
                          <a:effectLst/>
                        </a:rPr>
                        <a:t>D'Aubin</a:t>
                      </a:r>
                      <a:endParaRPr lang="en-CA" sz="1400" b="0" i="0" u="none" strike="noStrike">
                        <a:solidFill>
                          <a:srgbClr val="000000"/>
                        </a:solidFill>
                        <a:effectLst/>
                        <a:latin typeface="Calibri" panose="020F0502020204030204" pitchFamily="34" charset="0"/>
                      </a:endParaRPr>
                    </a:p>
                  </a:txBody>
                  <a:tcPr marL="0" marR="0" marT="0" marB="0"/>
                </a:tc>
                <a:tc>
                  <a:txBody>
                    <a:bodyPr/>
                    <a:lstStyle/>
                    <a:p>
                      <a:pPr algn="l" fontAlgn="t"/>
                      <a:r>
                        <a:rPr lang="en-US" sz="1400" b="0" u="none" strike="noStrike" dirty="0">
                          <a:solidFill>
                            <a:srgbClr val="000000"/>
                          </a:solidFill>
                          <a:effectLst/>
                        </a:rPr>
                        <a:t>Working for Barrier Removal in the ICT Area: Creating a More Accessible and Inclusive Canada</a:t>
                      </a:r>
                      <a:endParaRPr lang="en-US" sz="14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3648439705"/>
                  </a:ext>
                </a:extLst>
              </a:tr>
              <a:tr h="0">
                <a:tc>
                  <a:txBody>
                    <a:bodyPr/>
                    <a:lstStyle/>
                    <a:p>
                      <a:pPr algn="ctr" fontAlgn="t"/>
                      <a:r>
                        <a:rPr lang="en-CA" sz="1400" b="0" u="none" strike="noStrike">
                          <a:solidFill>
                            <a:srgbClr val="000000"/>
                          </a:solidFill>
                          <a:effectLst/>
                        </a:rPr>
                        <a:t>2007</a:t>
                      </a:r>
                      <a:endParaRPr lang="en-CA" sz="1400" b="0" i="0" u="none" strike="noStrike">
                        <a:solidFill>
                          <a:srgbClr val="000000"/>
                        </a:solidFill>
                        <a:effectLst/>
                        <a:latin typeface="Calibri" panose="020F0502020204030204" pitchFamily="34" charset="0"/>
                      </a:endParaRPr>
                    </a:p>
                  </a:txBody>
                  <a:tcPr marL="0" marR="0" marT="0" marB="0"/>
                </a:tc>
                <a:tc>
                  <a:txBody>
                    <a:bodyPr/>
                    <a:lstStyle/>
                    <a:p>
                      <a:pPr algn="ctr" fontAlgn="t"/>
                      <a:r>
                        <a:rPr lang="en-CA" sz="1400" b="0" u="none" strike="noStrike">
                          <a:solidFill>
                            <a:srgbClr val="000000"/>
                          </a:solidFill>
                          <a:effectLst/>
                        </a:rPr>
                        <a:t>Gordon</a:t>
                      </a:r>
                      <a:endParaRPr lang="en-CA" sz="1400" b="0" i="0" u="none" strike="noStrike">
                        <a:solidFill>
                          <a:srgbClr val="000000"/>
                        </a:solidFill>
                        <a:effectLst/>
                        <a:latin typeface="Calibri" panose="020F0502020204030204" pitchFamily="34" charset="0"/>
                      </a:endParaRPr>
                    </a:p>
                  </a:txBody>
                  <a:tcPr marL="0" marR="0" marT="0" marB="0"/>
                </a:tc>
                <a:tc>
                  <a:txBody>
                    <a:bodyPr/>
                    <a:lstStyle/>
                    <a:p>
                      <a:pPr algn="l" fontAlgn="t"/>
                      <a:r>
                        <a:rPr lang="en-US" sz="1400" b="0" u="none" strike="noStrike" dirty="0">
                          <a:solidFill>
                            <a:srgbClr val="000000"/>
                          </a:solidFill>
                          <a:effectLst/>
                        </a:rPr>
                        <a:t>Assistive Devices in Canada: Ensuring Inclusion and Independence </a:t>
                      </a:r>
                      <a:endParaRPr lang="en-US" sz="14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1201025511"/>
                  </a:ext>
                </a:extLst>
              </a:tr>
              <a:tr h="0">
                <a:tc>
                  <a:txBody>
                    <a:bodyPr/>
                    <a:lstStyle/>
                    <a:p>
                      <a:pPr algn="ctr" fontAlgn="t"/>
                      <a:r>
                        <a:rPr lang="en-CA" sz="1400" b="0" u="none" strike="noStrike">
                          <a:solidFill>
                            <a:srgbClr val="000000"/>
                          </a:solidFill>
                          <a:effectLst/>
                        </a:rPr>
                        <a:t>2008</a:t>
                      </a:r>
                      <a:endParaRPr lang="en-CA" sz="1400" b="0" i="0" u="none" strike="noStrike">
                        <a:solidFill>
                          <a:srgbClr val="000000"/>
                        </a:solidFill>
                        <a:effectLst/>
                        <a:latin typeface="Calibri" panose="020F0502020204030204" pitchFamily="34" charset="0"/>
                      </a:endParaRPr>
                    </a:p>
                  </a:txBody>
                  <a:tcPr marL="0" marR="0" marT="0" marB="0"/>
                </a:tc>
                <a:tc>
                  <a:txBody>
                    <a:bodyPr/>
                    <a:lstStyle/>
                    <a:p>
                      <a:pPr algn="ctr" fontAlgn="t"/>
                      <a:r>
                        <a:rPr lang="en-CA" sz="1400" b="0" u="none" strike="noStrike" dirty="0">
                          <a:solidFill>
                            <a:srgbClr val="000000"/>
                          </a:solidFill>
                          <a:effectLst/>
                        </a:rPr>
                        <a:t>Valiquette</a:t>
                      </a:r>
                      <a:endParaRPr lang="en-CA" sz="1400" b="0" i="0" u="none" strike="noStrike" dirty="0">
                        <a:solidFill>
                          <a:srgbClr val="000000"/>
                        </a:solidFill>
                        <a:effectLst/>
                        <a:latin typeface="Calibri" panose="020F0502020204030204" pitchFamily="34" charset="0"/>
                      </a:endParaRPr>
                    </a:p>
                  </a:txBody>
                  <a:tcPr marL="0" marR="0" marT="0" marB="0"/>
                </a:tc>
                <a:tc>
                  <a:txBody>
                    <a:bodyPr/>
                    <a:lstStyle/>
                    <a:p>
                      <a:pPr algn="l" fontAlgn="t"/>
                      <a:r>
                        <a:rPr lang="en-US" sz="1400" b="0" u="none" strike="noStrike" dirty="0">
                          <a:solidFill>
                            <a:srgbClr val="000000"/>
                          </a:solidFill>
                          <a:effectLst/>
                        </a:rPr>
                        <a:t>The involvement of families in the use of SGDs by youths with an intellectual disability</a:t>
                      </a:r>
                      <a:endParaRPr lang="en-US" sz="14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4052566427"/>
                  </a:ext>
                </a:extLst>
              </a:tr>
              <a:tr h="94306">
                <a:tc>
                  <a:txBody>
                    <a:bodyPr/>
                    <a:lstStyle/>
                    <a:p>
                      <a:pPr algn="ctr" fontAlgn="t"/>
                      <a:r>
                        <a:rPr lang="en-CA" sz="1400" b="0" u="none" strike="noStrike">
                          <a:solidFill>
                            <a:srgbClr val="000000"/>
                          </a:solidFill>
                          <a:effectLst/>
                        </a:rPr>
                        <a:t>2010</a:t>
                      </a:r>
                      <a:endParaRPr lang="en-CA" sz="1400" b="0" i="0" u="none" strike="noStrike">
                        <a:solidFill>
                          <a:srgbClr val="000000"/>
                        </a:solidFill>
                        <a:effectLst/>
                        <a:latin typeface="Calibri" panose="020F0502020204030204" pitchFamily="34" charset="0"/>
                      </a:endParaRPr>
                    </a:p>
                  </a:txBody>
                  <a:tcPr marL="0" marR="0" marT="0" marB="0"/>
                </a:tc>
                <a:tc>
                  <a:txBody>
                    <a:bodyPr/>
                    <a:lstStyle/>
                    <a:p>
                      <a:pPr algn="ctr" fontAlgn="t"/>
                      <a:r>
                        <a:rPr lang="en-CA" sz="1400" b="0" u="none" strike="noStrike">
                          <a:solidFill>
                            <a:srgbClr val="000000"/>
                          </a:solidFill>
                          <a:effectLst/>
                        </a:rPr>
                        <a:t>Lindsay</a:t>
                      </a:r>
                      <a:endParaRPr lang="en-CA" sz="1400" b="0" i="0" u="none" strike="noStrike">
                        <a:solidFill>
                          <a:srgbClr val="000000"/>
                        </a:solidFill>
                        <a:effectLst/>
                        <a:latin typeface="Calibri" panose="020F0502020204030204" pitchFamily="34" charset="0"/>
                      </a:endParaRPr>
                    </a:p>
                  </a:txBody>
                  <a:tcPr marL="0" marR="0" marT="0" marB="0"/>
                </a:tc>
                <a:tc>
                  <a:txBody>
                    <a:bodyPr/>
                    <a:lstStyle/>
                    <a:p>
                      <a:pPr algn="l" fontAlgn="t"/>
                      <a:r>
                        <a:rPr lang="en-US" sz="1400" b="0" u="none" strike="noStrike" dirty="0">
                          <a:solidFill>
                            <a:srgbClr val="000000"/>
                          </a:solidFill>
                          <a:effectLst/>
                        </a:rPr>
                        <a:t>Perceptions of health care workers prescribing augmentative and alternative communication devices to children</a:t>
                      </a:r>
                      <a:endParaRPr lang="en-US" sz="14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1538033207"/>
                  </a:ext>
                </a:extLst>
              </a:tr>
              <a:tr h="73303">
                <a:tc>
                  <a:txBody>
                    <a:bodyPr/>
                    <a:lstStyle/>
                    <a:p>
                      <a:pPr algn="ctr" fontAlgn="t"/>
                      <a:r>
                        <a:rPr lang="en-CA" sz="1400" b="0" u="none" strike="noStrike">
                          <a:solidFill>
                            <a:srgbClr val="000000"/>
                          </a:solidFill>
                          <a:effectLst/>
                        </a:rPr>
                        <a:t>2010</a:t>
                      </a:r>
                      <a:endParaRPr lang="en-CA" sz="1400" b="0" i="0" u="none" strike="noStrike">
                        <a:solidFill>
                          <a:srgbClr val="000000"/>
                        </a:solidFill>
                        <a:effectLst/>
                        <a:latin typeface="Calibri" panose="020F0502020204030204" pitchFamily="34" charset="0"/>
                      </a:endParaRPr>
                    </a:p>
                  </a:txBody>
                  <a:tcPr marL="0" marR="0" marT="0" marB="0"/>
                </a:tc>
                <a:tc>
                  <a:txBody>
                    <a:bodyPr/>
                    <a:lstStyle/>
                    <a:p>
                      <a:pPr algn="ctr" fontAlgn="t"/>
                      <a:r>
                        <a:rPr lang="en-CA" sz="1400" b="0" u="none" strike="noStrike" dirty="0">
                          <a:solidFill>
                            <a:srgbClr val="000000"/>
                          </a:solidFill>
                          <a:effectLst/>
                        </a:rPr>
                        <a:t>Valiquette</a:t>
                      </a:r>
                      <a:endParaRPr lang="en-CA" sz="1400" b="0" i="0" u="none" strike="noStrike" dirty="0">
                        <a:solidFill>
                          <a:srgbClr val="000000"/>
                        </a:solidFill>
                        <a:effectLst/>
                        <a:latin typeface="Calibri" panose="020F0502020204030204" pitchFamily="34" charset="0"/>
                      </a:endParaRPr>
                    </a:p>
                  </a:txBody>
                  <a:tcPr marL="0" marR="0" marT="0" marB="0"/>
                </a:tc>
                <a:tc>
                  <a:txBody>
                    <a:bodyPr/>
                    <a:lstStyle/>
                    <a:p>
                      <a:pPr algn="l" fontAlgn="t"/>
                      <a:r>
                        <a:rPr lang="en-US" sz="1400" b="0" u="none" strike="noStrike" dirty="0">
                          <a:solidFill>
                            <a:srgbClr val="000000"/>
                          </a:solidFill>
                          <a:effectLst/>
                        </a:rPr>
                        <a:t>Speech-language pathology practices in Québec with individuals who have an intellectual disability and use a speech-generating device (SGD) to communicate</a:t>
                      </a:r>
                      <a:endParaRPr lang="en-US" sz="14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4223258282"/>
                  </a:ext>
                </a:extLst>
              </a:tr>
              <a:tr h="0">
                <a:tc>
                  <a:txBody>
                    <a:bodyPr/>
                    <a:lstStyle/>
                    <a:p>
                      <a:pPr algn="ctr" fontAlgn="t"/>
                      <a:r>
                        <a:rPr lang="en-CA" sz="1400" b="0" u="none" strike="noStrike">
                          <a:solidFill>
                            <a:srgbClr val="000000"/>
                          </a:solidFill>
                          <a:effectLst/>
                        </a:rPr>
                        <a:t>2011</a:t>
                      </a:r>
                      <a:endParaRPr lang="en-CA" sz="1400" b="0" i="0" u="none" strike="noStrike">
                        <a:solidFill>
                          <a:srgbClr val="000000"/>
                        </a:solidFill>
                        <a:effectLst/>
                        <a:latin typeface="Calibri" panose="020F0502020204030204" pitchFamily="34" charset="0"/>
                      </a:endParaRPr>
                    </a:p>
                  </a:txBody>
                  <a:tcPr marL="0" marR="0" marT="0" marB="0"/>
                </a:tc>
                <a:tc>
                  <a:txBody>
                    <a:bodyPr/>
                    <a:lstStyle/>
                    <a:p>
                      <a:pPr algn="ctr" fontAlgn="t"/>
                      <a:r>
                        <a:rPr lang="en-CA" sz="1400" b="0" u="none" strike="noStrike" dirty="0">
                          <a:solidFill>
                            <a:srgbClr val="000000"/>
                          </a:solidFill>
                          <a:effectLst/>
                        </a:rPr>
                        <a:t>Lindsay</a:t>
                      </a:r>
                      <a:endParaRPr lang="en-CA" sz="1400" b="0" i="0" u="none" strike="noStrike" dirty="0">
                        <a:solidFill>
                          <a:srgbClr val="000000"/>
                        </a:solidFill>
                        <a:effectLst/>
                        <a:latin typeface="Calibri" panose="020F0502020204030204" pitchFamily="34" charset="0"/>
                      </a:endParaRPr>
                    </a:p>
                  </a:txBody>
                  <a:tcPr marL="0" marR="0" marT="0" marB="0"/>
                </a:tc>
                <a:tc>
                  <a:txBody>
                    <a:bodyPr/>
                    <a:lstStyle/>
                    <a:p>
                      <a:pPr algn="l" fontAlgn="t"/>
                      <a:r>
                        <a:rPr lang="en-US" sz="1400" b="0" u="none" strike="noStrike" dirty="0">
                          <a:solidFill>
                            <a:srgbClr val="000000"/>
                          </a:solidFill>
                          <a:effectLst/>
                        </a:rPr>
                        <a:t>Predictors of unmet needs for communication and mobility assistive devices among youth with a disability: The role of socio-cultural factors</a:t>
                      </a:r>
                      <a:endParaRPr lang="en-US" sz="14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4064752131"/>
                  </a:ext>
                </a:extLst>
              </a:tr>
              <a:tr h="0">
                <a:tc>
                  <a:txBody>
                    <a:bodyPr/>
                    <a:lstStyle/>
                    <a:p>
                      <a:pPr algn="ctr" fontAlgn="t"/>
                      <a:r>
                        <a:rPr lang="en-CA" sz="1400" b="0" u="none" strike="noStrike">
                          <a:solidFill>
                            <a:srgbClr val="000000"/>
                          </a:solidFill>
                          <a:effectLst/>
                        </a:rPr>
                        <a:t>2012</a:t>
                      </a:r>
                      <a:endParaRPr lang="en-CA" sz="1400" b="0" i="0" u="none" strike="noStrike">
                        <a:solidFill>
                          <a:srgbClr val="000000"/>
                        </a:solidFill>
                        <a:effectLst/>
                        <a:latin typeface="Calibri" panose="020F0502020204030204" pitchFamily="34" charset="0"/>
                      </a:endParaRPr>
                    </a:p>
                  </a:txBody>
                  <a:tcPr marL="0" marR="0" marT="0" marB="0"/>
                </a:tc>
                <a:tc>
                  <a:txBody>
                    <a:bodyPr/>
                    <a:lstStyle/>
                    <a:p>
                      <a:pPr algn="ctr" fontAlgn="t"/>
                      <a:r>
                        <a:rPr lang="en-CA" sz="1400" b="0" u="none" strike="noStrike">
                          <a:solidFill>
                            <a:srgbClr val="000000"/>
                          </a:solidFill>
                          <a:effectLst/>
                        </a:rPr>
                        <a:t>Collier</a:t>
                      </a:r>
                      <a:endParaRPr lang="en-CA" sz="1400" b="0" i="0" u="none" strike="noStrike">
                        <a:solidFill>
                          <a:srgbClr val="000000"/>
                        </a:solidFill>
                        <a:effectLst/>
                        <a:latin typeface="Calibri" panose="020F0502020204030204" pitchFamily="34" charset="0"/>
                      </a:endParaRPr>
                    </a:p>
                  </a:txBody>
                  <a:tcPr marL="0" marR="0" marT="0" marB="0"/>
                </a:tc>
                <a:tc>
                  <a:txBody>
                    <a:bodyPr/>
                    <a:lstStyle/>
                    <a:p>
                      <a:pPr algn="l" fontAlgn="t"/>
                      <a:r>
                        <a:rPr lang="en-US" sz="1400" b="0" u="none" strike="noStrike" dirty="0">
                          <a:solidFill>
                            <a:srgbClr val="000000"/>
                          </a:solidFill>
                          <a:effectLst/>
                        </a:rPr>
                        <a:t>Communication access to businesses and organizations for people with complex communication needs</a:t>
                      </a:r>
                      <a:endParaRPr lang="en-US" sz="14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2003332029"/>
                  </a:ext>
                </a:extLst>
              </a:tr>
              <a:tr h="257671">
                <a:tc>
                  <a:txBody>
                    <a:bodyPr/>
                    <a:lstStyle/>
                    <a:p>
                      <a:pPr algn="ctr" fontAlgn="t"/>
                      <a:r>
                        <a:rPr lang="en-CA" sz="1400" b="0" u="none" strike="noStrike">
                          <a:solidFill>
                            <a:srgbClr val="000000"/>
                          </a:solidFill>
                          <a:effectLst/>
                        </a:rPr>
                        <a:t>2013</a:t>
                      </a:r>
                      <a:endParaRPr lang="en-CA" sz="1400" b="0" i="0" u="none" strike="noStrike">
                        <a:solidFill>
                          <a:srgbClr val="000000"/>
                        </a:solidFill>
                        <a:effectLst/>
                        <a:latin typeface="Calibri" panose="020F0502020204030204" pitchFamily="34" charset="0"/>
                      </a:endParaRPr>
                    </a:p>
                  </a:txBody>
                  <a:tcPr marL="0" marR="0" marT="0" marB="0"/>
                </a:tc>
                <a:tc>
                  <a:txBody>
                    <a:bodyPr/>
                    <a:lstStyle/>
                    <a:p>
                      <a:pPr algn="ctr" fontAlgn="t"/>
                      <a:r>
                        <a:rPr lang="en-CA" sz="1400" b="0" u="none" strike="noStrike" dirty="0">
                          <a:solidFill>
                            <a:srgbClr val="000000"/>
                          </a:solidFill>
                          <a:effectLst/>
                        </a:rPr>
                        <a:t>Diep</a:t>
                      </a:r>
                      <a:endParaRPr lang="en-CA" sz="1400" b="0" i="0" u="none" strike="noStrike" dirty="0">
                        <a:solidFill>
                          <a:srgbClr val="000000"/>
                        </a:solidFill>
                        <a:effectLst/>
                        <a:latin typeface="Calibri" panose="020F0502020204030204" pitchFamily="34" charset="0"/>
                      </a:endParaRPr>
                    </a:p>
                  </a:txBody>
                  <a:tcPr marL="0" marR="0" marT="0" marB="0"/>
                </a:tc>
                <a:tc>
                  <a:txBody>
                    <a:bodyPr/>
                    <a:lstStyle/>
                    <a:p>
                      <a:pPr algn="l" fontAlgn="t"/>
                      <a:r>
                        <a:rPr lang="en-US" sz="1400" b="0" u="none" strike="noStrike" dirty="0">
                          <a:solidFill>
                            <a:srgbClr val="000000"/>
                          </a:solidFill>
                          <a:effectLst/>
                        </a:rPr>
                        <a:t>Who needs to fit in? Who gets to stand out? Communication technologies including brain-machine interfaces revealed from the perspectives of special education school teachers through an ableism lens</a:t>
                      </a:r>
                      <a:endParaRPr lang="en-US" sz="14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2408705010"/>
                  </a:ext>
                </a:extLst>
              </a:tr>
              <a:tr h="0">
                <a:tc>
                  <a:txBody>
                    <a:bodyPr/>
                    <a:lstStyle/>
                    <a:p>
                      <a:pPr algn="ctr" fontAlgn="t"/>
                      <a:r>
                        <a:rPr lang="en-CA" sz="1400" b="0" u="none" strike="noStrike">
                          <a:solidFill>
                            <a:srgbClr val="000000"/>
                          </a:solidFill>
                          <a:effectLst/>
                        </a:rPr>
                        <a:t>2015</a:t>
                      </a:r>
                      <a:endParaRPr lang="en-CA" sz="1400" b="0" i="0" u="none" strike="noStrike">
                        <a:solidFill>
                          <a:srgbClr val="000000"/>
                        </a:solidFill>
                        <a:effectLst/>
                        <a:latin typeface="Calibri" panose="020F0502020204030204" pitchFamily="34" charset="0"/>
                      </a:endParaRPr>
                    </a:p>
                  </a:txBody>
                  <a:tcPr marL="0" marR="0" marT="0" marB="0"/>
                </a:tc>
                <a:tc>
                  <a:txBody>
                    <a:bodyPr/>
                    <a:lstStyle/>
                    <a:p>
                      <a:pPr algn="ctr" fontAlgn="t"/>
                      <a:r>
                        <a:rPr lang="en-CA" sz="1400" b="0" u="none" strike="noStrike">
                          <a:solidFill>
                            <a:srgbClr val="000000"/>
                          </a:solidFill>
                          <a:effectLst/>
                        </a:rPr>
                        <a:t>Diep</a:t>
                      </a:r>
                      <a:endParaRPr lang="en-CA" sz="1400" b="0" i="0" u="none" strike="noStrike">
                        <a:solidFill>
                          <a:srgbClr val="000000"/>
                        </a:solidFill>
                        <a:effectLst/>
                        <a:latin typeface="Calibri" panose="020F0502020204030204" pitchFamily="34" charset="0"/>
                      </a:endParaRPr>
                    </a:p>
                  </a:txBody>
                  <a:tcPr marL="0" marR="0" marT="0" marB="0"/>
                </a:tc>
                <a:tc>
                  <a:txBody>
                    <a:bodyPr/>
                    <a:lstStyle/>
                    <a:p>
                      <a:pPr algn="l" fontAlgn="t"/>
                      <a:r>
                        <a:rPr lang="en-US" sz="1400" b="0" u="none" strike="noStrike" dirty="0">
                          <a:solidFill>
                            <a:srgbClr val="000000"/>
                          </a:solidFill>
                          <a:effectLst/>
                        </a:rPr>
                        <a:t>Perceptions of Brain-Machine Interface Technology among Mothers of Disabled Children</a:t>
                      </a:r>
                      <a:endParaRPr lang="en-US" sz="14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506972239"/>
                  </a:ext>
                </a:extLst>
              </a:tr>
              <a:tr h="0">
                <a:tc>
                  <a:txBody>
                    <a:bodyPr/>
                    <a:lstStyle/>
                    <a:p>
                      <a:pPr algn="ctr" fontAlgn="t"/>
                      <a:r>
                        <a:rPr lang="en-CA" sz="1400" b="0" u="none" strike="noStrike">
                          <a:solidFill>
                            <a:srgbClr val="000000"/>
                          </a:solidFill>
                          <a:effectLst/>
                        </a:rPr>
                        <a:t>2017</a:t>
                      </a:r>
                      <a:endParaRPr lang="en-CA" sz="1400" b="0" i="0" u="none" strike="noStrike">
                        <a:solidFill>
                          <a:srgbClr val="000000"/>
                        </a:solidFill>
                        <a:effectLst/>
                        <a:latin typeface="Calibri" panose="020F0502020204030204" pitchFamily="34" charset="0"/>
                      </a:endParaRPr>
                    </a:p>
                  </a:txBody>
                  <a:tcPr marL="0" marR="0" marT="0" marB="0"/>
                </a:tc>
                <a:tc>
                  <a:txBody>
                    <a:bodyPr/>
                    <a:lstStyle/>
                    <a:p>
                      <a:pPr algn="ctr" fontAlgn="t"/>
                      <a:r>
                        <a:rPr lang="en-CA" sz="1400" b="0" u="none" strike="noStrike">
                          <a:solidFill>
                            <a:srgbClr val="000000"/>
                          </a:solidFill>
                          <a:effectLst/>
                        </a:rPr>
                        <a:t>Mattison</a:t>
                      </a:r>
                      <a:endParaRPr lang="en-CA" sz="1400" b="0" i="0" u="none" strike="noStrike">
                        <a:solidFill>
                          <a:srgbClr val="000000"/>
                        </a:solidFill>
                        <a:effectLst/>
                        <a:latin typeface="Calibri" panose="020F0502020204030204" pitchFamily="34" charset="0"/>
                      </a:endParaRPr>
                    </a:p>
                  </a:txBody>
                  <a:tcPr marL="0" marR="0" marT="0" marB="0"/>
                </a:tc>
                <a:tc>
                  <a:txBody>
                    <a:bodyPr/>
                    <a:lstStyle/>
                    <a:p>
                      <a:pPr algn="l" fontAlgn="t"/>
                      <a:r>
                        <a:rPr lang="en-US" sz="1400" b="0" u="none" strike="noStrike" dirty="0">
                          <a:solidFill>
                            <a:srgbClr val="000000"/>
                          </a:solidFill>
                          <a:effectLst/>
                        </a:rPr>
                        <a:t>Panel Summary: Enhancing Equitable Access to Assistive Technologies in Canada</a:t>
                      </a:r>
                      <a:endParaRPr lang="en-US" sz="14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4075324815"/>
                  </a:ext>
                </a:extLst>
              </a:tr>
              <a:tr h="93282">
                <a:tc>
                  <a:txBody>
                    <a:bodyPr/>
                    <a:lstStyle/>
                    <a:p>
                      <a:pPr algn="ctr" fontAlgn="t"/>
                      <a:r>
                        <a:rPr lang="en-CA" sz="1400" b="0" u="none" strike="noStrike">
                          <a:solidFill>
                            <a:srgbClr val="000000"/>
                          </a:solidFill>
                          <a:effectLst/>
                        </a:rPr>
                        <a:t>2017</a:t>
                      </a:r>
                      <a:endParaRPr lang="en-CA" sz="1400" b="0" i="0" u="none" strike="noStrike">
                        <a:solidFill>
                          <a:srgbClr val="000000"/>
                        </a:solidFill>
                        <a:effectLst/>
                        <a:latin typeface="Calibri" panose="020F0502020204030204" pitchFamily="34" charset="0"/>
                      </a:endParaRPr>
                    </a:p>
                  </a:txBody>
                  <a:tcPr marL="0" marR="0" marT="0" marB="0"/>
                </a:tc>
                <a:tc>
                  <a:txBody>
                    <a:bodyPr/>
                    <a:lstStyle/>
                    <a:p>
                      <a:pPr algn="ctr" fontAlgn="t"/>
                      <a:r>
                        <a:rPr lang="en-CA" sz="1400" b="0" u="none" strike="noStrike" dirty="0">
                          <a:solidFill>
                            <a:srgbClr val="000000"/>
                          </a:solidFill>
                          <a:effectLst/>
                        </a:rPr>
                        <a:t>Schreiber</a:t>
                      </a:r>
                      <a:endParaRPr lang="en-CA" sz="1400" b="0" i="0" u="none" strike="noStrike" dirty="0">
                        <a:solidFill>
                          <a:srgbClr val="000000"/>
                        </a:solidFill>
                        <a:effectLst/>
                        <a:latin typeface="Calibri" panose="020F0502020204030204" pitchFamily="34" charset="0"/>
                      </a:endParaRPr>
                    </a:p>
                  </a:txBody>
                  <a:tcPr marL="0" marR="0" marT="0" marB="0"/>
                </a:tc>
                <a:tc>
                  <a:txBody>
                    <a:bodyPr/>
                    <a:lstStyle/>
                    <a:p>
                      <a:pPr algn="l" fontAlgn="t"/>
                      <a:r>
                        <a:rPr lang="en-US" sz="1400" b="0" u="none" strike="noStrike" dirty="0">
                          <a:solidFill>
                            <a:srgbClr val="000000"/>
                          </a:solidFill>
                          <a:effectLst/>
                        </a:rPr>
                        <a:t>Access to Assistive Technology in Canada: A Jurisdictional Scan of Programs</a:t>
                      </a:r>
                      <a:endParaRPr lang="en-US" sz="14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1211589420"/>
                  </a:ext>
                </a:extLst>
              </a:tr>
              <a:tr h="124994">
                <a:tc>
                  <a:txBody>
                    <a:bodyPr/>
                    <a:lstStyle/>
                    <a:p>
                      <a:pPr algn="ctr" fontAlgn="t"/>
                      <a:r>
                        <a:rPr lang="en-CA" sz="1400" b="0" u="none" strike="noStrike">
                          <a:solidFill>
                            <a:srgbClr val="000000"/>
                          </a:solidFill>
                          <a:effectLst/>
                        </a:rPr>
                        <a:t>2019</a:t>
                      </a:r>
                      <a:endParaRPr lang="en-CA" sz="1400" b="0" i="0" u="none" strike="noStrike">
                        <a:solidFill>
                          <a:srgbClr val="000000"/>
                        </a:solidFill>
                        <a:effectLst/>
                        <a:latin typeface="Calibri" panose="020F0502020204030204" pitchFamily="34" charset="0"/>
                      </a:endParaRPr>
                    </a:p>
                  </a:txBody>
                  <a:tcPr marL="0" marR="0" marT="0" marB="0"/>
                </a:tc>
                <a:tc>
                  <a:txBody>
                    <a:bodyPr/>
                    <a:lstStyle/>
                    <a:p>
                      <a:pPr algn="ctr" fontAlgn="t"/>
                      <a:r>
                        <a:rPr lang="en-CA" sz="1400" b="0" u="none" strike="noStrike" dirty="0">
                          <a:solidFill>
                            <a:srgbClr val="000000"/>
                          </a:solidFill>
                          <a:effectLst/>
                        </a:rPr>
                        <a:t>Smith</a:t>
                      </a:r>
                      <a:endParaRPr lang="en-CA" sz="1400" b="0" i="0" u="none" strike="noStrike" dirty="0">
                        <a:solidFill>
                          <a:srgbClr val="000000"/>
                        </a:solidFill>
                        <a:effectLst/>
                        <a:latin typeface="Calibri" panose="020F0502020204030204" pitchFamily="34" charset="0"/>
                      </a:endParaRPr>
                    </a:p>
                  </a:txBody>
                  <a:tcPr marL="0" marR="0" marT="0" marB="0"/>
                </a:tc>
                <a:tc>
                  <a:txBody>
                    <a:bodyPr/>
                    <a:lstStyle/>
                    <a:p>
                      <a:pPr algn="l" fontAlgn="t"/>
                      <a:r>
                        <a:rPr lang="en-US" sz="1400" b="0" u="none" strike="noStrike" dirty="0">
                          <a:solidFill>
                            <a:srgbClr val="000000"/>
                          </a:solidFill>
                          <a:effectLst/>
                        </a:rPr>
                        <a:t>Assistive Technology content in United Nations Convention on the Rights of Persons with Disabilities reports by states parties – Published in the Global perspectives on assistive technology Proceedings of the </a:t>
                      </a:r>
                      <a:r>
                        <a:rPr lang="en-US" sz="1400" b="0" u="none" strike="noStrike" dirty="0" err="1">
                          <a:solidFill>
                            <a:srgbClr val="000000"/>
                          </a:solidFill>
                          <a:effectLst/>
                        </a:rPr>
                        <a:t>GReAT</a:t>
                      </a:r>
                      <a:r>
                        <a:rPr lang="en-US" sz="1400" b="0" u="none" strike="noStrike" dirty="0">
                          <a:solidFill>
                            <a:srgbClr val="000000"/>
                          </a:solidFill>
                          <a:effectLst/>
                        </a:rPr>
                        <a:t> Consultation 2019</a:t>
                      </a:r>
                      <a:endParaRPr lang="en-US" sz="14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3797034006"/>
                  </a:ext>
                </a:extLst>
              </a:tr>
              <a:tr h="142923">
                <a:tc>
                  <a:txBody>
                    <a:bodyPr/>
                    <a:lstStyle/>
                    <a:p>
                      <a:pPr algn="ctr" fontAlgn="t"/>
                      <a:r>
                        <a:rPr lang="en-CA" sz="1400" b="0" u="none" strike="noStrike">
                          <a:solidFill>
                            <a:srgbClr val="000000"/>
                          </a:solidFill>
                          <a:effectLst/>
                        </a:rPr>
                        <a:t>2021</a:t>
                      </a:r>
                      <a:endParaRPr lang="en-CA" sz="1400" b="0" i="0" u="none" strike="noStrike">
                        <a:solidFill>
                          <a:srgbClr val="000000"/>
                        </a:solidFill>
                        <a:effectLst/>
                        <a:latin typeface="Calibri" panose="020F0502020204030204" pitchFamily="34" charset="0"/>
                      </a:endParaRPr>
                    </a:p>
                  </a:txBody>
                  <a:tcPr marL="0" marR="0" marT="0" marB="0"/>
                </a:tc>
                <a:tc>
                  <a:txBody>
                    <a:bodyPr/>
                    <a:lstStyle/>
                    <a:p>
                      <a:pPr algn="ctr" fontAlgn="t"/>
                      <a:r>
                        <a:rPr lang="en-CA" sz="1400" b="0" u="none" strike="noStrike" dirty="0" err="1">
                          <a:solidFill>
                            <a:srgbClr val="000000"/>
                          </a:solidFill>
                          <a:effectLst/>
                        </a:rPr>
                        <a:t>Aboujaoude</a:t>
                      </a:r>
                      <a:endParaRPr lang="en-CA" sz="1400" b="0" i="0" u="none" strike="noStrike" dirty="0">
                        <a:solidFill>
                          <a:srgbClr val="000000"/>
                        </a:solidFill>
                        <a:effectLst/>
                        <a:latin typeface="Calibri" panose="020F0502020204030204" pitchFamily="34" charset="0"/>
                      </a:endParaRPr>
                    </a:p>
                  </a:txBody>
                  <a:tcPr marL="0" marR="0" marT="0" marB="0"/>
                </a:tc>
                <a:tc>
                  <a:txBody>
                    <a:bodyPr/>
                    <a:lstStyle/>
                    <a:p>
                      <a:pPr algn="l" fontAlgn="t"/>
                      <a:r>
                        <a:rPr lang="en-US" sz="1400" b="0" u="none" strike="noStrike" dirty="0">
                          <a:solidFill>
                            <a:srgbClr val="000000"/>
                          </a:solidFill>
                          <a:effectLst/>
                        </a:rPr>
                        <a:t>Canadian Occupational Therapists' Use of Technology With Older Adults: A Nationwide Survey</a:t>
                      </a:r>
                      <a:endParaRPr lang="en-US" sz="14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550490766"/>
                  </a:ext>
                </a:extLst>
              </a:tr>
              <a:tr h="139515">
                <a:tc>
                  <a:txBody>
                    <a:bodyPr/>
                    <a:lstStyle/>
                    <a:p>
                      <a:pPr algn="ctr" fontAlgn="t"/>
                      <a:r>
                        <a:rPr lang="en-CA" sz="1400" b="0" u="none" strike="noStrike" dirty="0">
                          <a:solidFill>
                            <a:srgbClr val="000000"/>
                          </a:solidFill>
                          <a:effectLst/>
                        </a:rPr>
                        <a:t>2022</a:t>
                      </a:r>
                      <a:endParaRPr lang="en-CA"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CA" sz="1400" b="0" u="none" strike="noStrike" dirty="0">
                          <a:solidFill>
                            <a:srgbClr val="000000"/>
                          </a:solidFill>
                          <a:effectLst/>
                        </a:rPr>
                        <a:t>Wang</a:t>
                      </a:r>
                      <a:endParaRPr lang="en-CA" sz="1400" b="0" i="0" u="none" strike="noStrike" dirty="0">
                        <a:solidFill>
                          <a:srgbClr val="000000"/>
                        </a:solidFill>
                        <a:effectLst/>
                        <a:latin typeface="Calibri" panose="020F0502020204030204" pitchFamily="34" charset="0"/>
                      </a:endParaRPr>
                    </a:p>
                  </a:txBody>
                  <a:tcPr marL="0" marR="0" marT="0" marB="0"/>
                </a:tc>
                <a:tc>
                  <a:txBody>
                    <a:bodyPr/>
                    <a:lstStyle/>
                    <a:p>
                      <a:pPr algn="l" fontAlgn="t"/>
                      <a:r>
                        <a:rPr lang="en-US" sz="1400" b="0" u="none" strike="noStrike" dirty="0">
                          <a:solidFill>
                            <a:srgbClr val="000000"/>
                          </a:solidFill>
                          <a:effectLst/>
                        </a:rPr>
                        <a:t>Policymaker and stakeholder perspectives on access to assistive technologies in Canada: challenges and proposed solutions for enhancing equitable access</a:t>
                      </a:r>
                      <a:endParaRPr lang="en-US" sz="14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3307862453"/>
                  </a:ext>
                </a:extLst>
              </a:tr>
            </a:tbl>
          </a:graphicData>
        </a:graphic>
      </p:graphicFrame>
    </p:spTree>
    <p:extLst>
      <p:ext uri="{BB962C8B-B14F-4D97-AF65-F5344CB8AC3E}">
        <p14:creationId xmlns:p14="http://schemas.microsoft.com/office/powerpoint/2010/main" val="2324878177"/>
      </p:ext>
    </p:extLst>
  </p:cSld>
  <p:clrMapOvr>
    <a:masterClrMapping/>
  </p:clrMapOvr>
</p:sld>
</file>

<file path=ppt/theme/theme1.xml><?xml version="1.0" encoding="utf-8"?>
<a:theme xmlns:a="http://schemas.openxmlformats.org/drawingml/2006/main" name="Queen's University Presentation">
  <a:themeElements>
    <a:clrScheme name="Custom 16">
      <a:dk1>
        <a:srgbClr val="000000"/>
      </a:dk1>
      <a:lt1>
        <a:srgbClr val="EBEBEC"/>
      </a:lt1>
      <a:dk2>
        <a:srgbClr val="B90D30"/>
      </a:dk2>
      <a:lt2>
        <a:srgbClr val="FFFFFF"/>
      </a:lt2>
      <a:accent1>
        <a:srgbClr val="002452"/>
      </a:accent1>
      <a:accent2>
        <a:srgbClr val="1A4771"/>
      </a:accent2>
      <a:accent3>
        <a:srgbClr val="4D7091"/>
      </a:accent3>
      <a:accent4>
        <a:srgbClr val="8099B1"/>
      </a:accent4>
      <a:accent5>
        <a:srgbClr val="B3C2D0"/>
      </a:accent5>
      <a:accent6>
        <a:srgbClr val="CCD6E0"/>
      </a:accent6>
      <a:hlink>
        <a:srgbClr val="335B81"/>
      </a:hlink>
      <a:folHlink>
        <a:srgbClr val="00245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7d86d78-0ff1-41f0-ab23-d2692a4332af">
      <Terms xmlns="http://schemas.microsoft.com/office/infopath/2007/PartnerControls"/>
    </lcf76f155ced4ddcb4097134ff3c332f>
    <TaxCatchAll xmlns="b6394e7d-bb77-4d04-b189-d6980e0b124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CBEEE064259734EBC4DA888343C829E" ma:contentTypeVersion="14" ma:contentTypeDescription="Create a new document." ma:contentTypeScope="" ma:versionID="eb468653011a13fed5548e7aef7bfc2e">
  <xsd:schema xmlns:xsd="http://www.w3.org/2001/XMLSchema" xmlns:xs="http://www.w3.org/2001/XMLSchema" xmlns:p="http://schemas.microsoft.com/office/2006/metadata/properties" xmlns:ns2="a7d86d78-0ff1-41f0-ab23-d2692a4332af" xmlns:ns3="b6394e7d-bb77-4d04-b189-d6980e0b1240" targetNamespace="http://schemas.microsoft.com/office/2006/metadata/properties" ma:root="true" ma:fieldsID="6905218f4ff063b40ca49a697a88c4cf" ns2:_="" ns3:_="">
    <xsd:import namespace="a7d86d78-0ff1-41f0-ab23-d2692a4332af"/>
    <xsd:import namespace="b6394e7d-bb77-4d04-b189-d6980e0b124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d86d78-0ff1-41f0-ab23-d2692a4332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686fead-1ccd-4025-a17a-cc234994b532"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6394e7d-bb77-4d04-b189-d6980e0b124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416d3083-27d8-4e01-b210-884fb404e502}" ma:internalName="TaxCatchAll" ma:showField="CatchAllData" ma:web="b6394e7d-bb77-4d04-b189-d6980e0b12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CF2E5A3-F13C-4E95-B68F-B21C9B2B9569}">
  <ds:schemaRefs>
    <ds:schemaRef ds:uri="http://purl.org/dc/terms/"/>
    <ds:schemaRef ds:uri="http://www.w3.org/XML/1998/namespace"/>
    <ds:schemaRef ds:uri="http://purl.org/dc/elements/1.1/"/>
    <ds:schemaRef ds:uri="http://schemas.microsoft.com/office/2006/documentManagement/types"/>
    <ds:schemaRef ds:uri="http://purl.org/dc/dcmitype/"/>
    <ds:schemaRef ds:uri="2a008c20-89da-4e85-ad7f-29602c14038c"/>
    <ds:schemaRef ds:uri="http://schemas.microsoft.com/office/infopath/2007/PartnerControls"/>
    <ds:schemaRef ds:uri="http://schemas.openxmlformats.org/package/2006/metadata/core-properties"/>
    <ds:schemaRef ds:uri="5e5da622-d03b-44d5-8258-2a090d027dba"/>
    <ds:schemaRef ds:uri="http://schemas.microsoft.com/office/2006/metadata/properties"/>
  </ds:schemaRefs>
</ds:datastoreItem>
</file>

<file path=customXml/itemProps2.xml><?xml version="1.0" encoding="utf-8"?>
<ds:datastoreItem xmlns:ds="http://schemas.openxmlformats.org/officeDocument/2006/customXml" ds:itemID="{BFE81BC4-925A-4B49-A6EF-ADFCA9D5405D}">
  <ds:schemaRefs>
    <ds:schemaRef ds:uri="http://schemas.microsoft.com/sharepoint/v3/contenttype/forms"/>
  </ds:schemaRefs>
</ds:datastoreItem>
</file>

<file path=customXml/itemProps3.xml><?xml version="1.0" encoding="utf-8"?>
<ds:datastoreItem xmlns:ds="http://schemas.openxmlformats.org/officeDocument/2006/customXml" ds:itemID="{4524B665-7D13-4AD1-8780-D16ED2695A43}"/>
</file>

<file path=docProps/app.xml><?xml version="1.0" encoding="utf-8"?>
<Properties xmlns="http://schemas.openxmlformats.org/officeDocument/2006/extended-properties" xmlns:vt="http://schemas.openxmlformats.org/officeDocument/2006/docPropsVTypes">
  <TotalTime>44771</TotalTime>
  <Words>7040</Words>
  <Application>Microsoft Office PowerPoint</Application>
  <PresentationFormat>Widescreen</PresentationFormat>
  <Paragraphs>659</Paragraphs>
  <Slides>54</Slides>
  <Notes>39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54</vt:i4>
      </vt:variant>
    </vt:vector>
  </HeadingPairs>
  <TitlesOfParts>
    <vt:vector size="62" baseType="lpstr">
      <vt:lpstr>Arial</vt:lpstr>
      <vt:lpstr>Calibri</vt:lpstr>
      <vt:lpstr>Calibri Light</vt:lpstr>
      <vt:lpstr>Open Sans</vt:lpstr>
      <vt:lpstr>Open Sans Semibold</vt:lpstr>
      <vt:lpstr>OpN</vt:lpstr>
      <vt:lpstr>System Font Regular</vt:lpstr>
      <vt:lpstr>Queen's University Presentation</vt:lpstr>
      <vt:lpstr>Barriers to accessing augmentative and alternative communication (AAC) technology in Canada: A Scoping Review</vt:lpstr>
      <vt:lpstr>Presentation Overview</vt:lpstr>
      <vt:lpstr>Introduction</vt:lpstr>
      <vt:lpstr>What is Augmentative and Alternative Communication (AAC)?</vt:lpstr>
      <vt:lpstr>Why is Accessing AAC Technology Important?</vt:lpstr>
      <vt:lpstr>Objective &amp; Research Questions</vt:lpstr>
      <vt:lpstr>Significance</vt:lpstr>
      <vt:lpstr>Methods</vt:lpstr>
      <vt:lpstr>Scoping Review Overview</vt:lpstr>
      <vt:lpstr>Search Strategy</vt:lpstr>
      <vt:lpstr>Inclusion &amp; Exclusion Criteria</vt:lpstr>
      <vt:lpstr>Article Review</vt:lpstr>
      <vt:lpstr>Analysis</vt:lpstr>
      <vt:lpstr>Results</vt:lpstr>
      <vt:lpstr>Identification of Relevant Studies</vt:lpstr>
      <vt:lpstr>Location of Research</vt:lpstr>
      <vt:lpstr>Types of Literature</vt:lpstr>
      <vt:lpstr>Study Data Collection </vt:lpstr>
      <vt:lpstr>Participants</vt:lpstr>
      <vt:lpstr>Overarching Themes  </vt:lpstr>
      <vt:lpstr>Funding</vt:lpstr>
      <vt:lpstr>Funding Barriers – 20/21(#FT/Total)</vt:lpstr>
      <vt:lpstr>Funding Barriers - Part 2</vt:lpstr>
      <vt:lpstr>Funding Barriers – Part 3</vt:lpstr>
      <vt:lpstr>Information</vt:lpstr>
      <vt:lpstr>Information Barriers – 18/21</vt:lpstr>
      <vt:lpstr>Information Barriers - Part 2</vt:lpstr>
      <vt:lpstr>Information Barriers - Part 3</vt:lpstr>
      <vt:lpstr>Eligibility </vt:lpstr>
      <vt:lpstr>Eligibility Barriers – 14/21</vt:lpstr>
      <vt:lpstr>Eligibility Barriers - Part 2</vt:lpstr>
      <vt:lpstr>Access</vt:lpstr>
      <vt:lpstr>Access to Services – 13/21  </vt:lpstr>
      <vt:lpstr>Access to Services - Part 2</vt:lpstr>
      <vt:lpstr>Accessing the System – 13/21  </vt:lpstr>
      <vt:lpstr>Using the system </vt:lpstr>
      <vt:lpstr>Using the System – 15/21</vt:lpstr>
      <vt:lpstr>Using the System - Part 2</vt:lpstr>
      <vt:lpstr>Time</vt:lpstr>
      <vt:lpstr>Time – 10/21</vt:lpstr>
      <vt:lpstr>Geography</vt:lpstr>
      <vt:lpstr>Geography – 7/21</vt:lpstr>
      <vt:lpstr>Discussion</vt:lpstr>
      <vt:lpstr>Barriers are Present – Let’s Discuss</vt:lpstr>
      <vt:lpstr>What is the System?</vt:lpstr>
      <vt:lpstr>Who is responsible for the system?</vt:lpstr>
      <vt:lpstr>Where/ How should the system be accessed?</vt:lpstr>
      <vt:lpstr>Conclusion</vt:lpstr>
      <vt:lpstr>Conclusion</vt:lpstr>
      <vt:lpstr>Acknowledgements </vt:lpstr>
      <vt:lpstr>Acknowledgements</vt:lpstr>
      <vt:lpstr>Thank you for reviewing! </vt:lpstr>
      <vt:lpstr>References</vt:lpstr>
      <vt:lpstr>Included Articles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Kanisha Szekely</dc:creator>
  <cp:lastModifiedBy>Jillian Henderson</cp:lastModifiedBy>
  <cp:revision>1851</cp:revision>
  <cp:lastPrinted>2024-04-07T21:50:58Z</cp:lastPrinted>
  <dcterms:created xsi:type="dcterms:W3CDTF">2021-07-23T16:36:50Z</dcterms:created>
  <dcterms:modified xsi:type="dcterms:W3CDTF">2024-04-16T14:14:00Z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0x0101008CBEEE064259734EBC4DA888343C829E</vt:lpwstr>
  </property>
</Properties>
</file>