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handoutMasterIdLst>
    <p:handoutMasterId r:id="rId61"/>
  </p:handoutMasterIdLst>
  <p:sldIdLst>
    <p:sldId id="325" r:id="rId5"/>
    <p:sldId id="413" r:id="rId6"/>
    <p:sldId id="424" r:id="rId7"/>
    <p:sldId id="438" r:id="rId8"/>
    <p:sldId id="364" r:id="rId9"/>
    <p:sldId id="425" r:id="rId10"/>
    <p:sldId id="512" r:id="rId11"/>
    <p:sldId id="426" r:id="rId12"/>
    <p:sldId id="348" r:id="rId13"/>
    <p:sldId id="434" r:id="rId14"/>
    <p:sldId id="440" r:id="rId15"/>
    <p:sldId id="465" r:id="rId16"/>
    <p:sldId id="435" r:id="rId17"/>
    <p:sldId id="420" r:id="rId18"/>
    <p:sldId id="431" r:id="rId19"/>
    <p:sldId id="430" r:id="rId20"/>
    <p:sldId id="439" r:id="rId21"/>
    <p:sldId id="515" r:id="rId22"/>
    <p:sldId id="467" r:id="rId23"/>
    <p:sldId id="506" r:id="rId24"/>
    <p:sldId id="450" r:id="rId25"/>
    <p:sldId id="454" r:id="rId26"/>
    <p:sldId id="499" r:id="rId27"/>
    <p:sldId id="500" r:id="rId28"/>
    <p:sldId id="494" r:id="rId29"/>
    <p:sldId id="480" r:id="rId30"/>
    <p:sldId id="479" r:id="rId31"/>
    <p:sldId id="504" r:id="rId32"/>
    <p:sldId id="495" r:id="rId33"/>
    <p:sldId id="455" r:id="rId34"/>
    <p:sldId id="503" r:id="rId35"/>
    <p:sldId id="496" r:id="rId36"/>
    <p:sldId id="502" r:id="rId37"/>
    <p:sldId id="489" r:id="rId38"/>
    <p:sldId id="476" r:id="rId39"/>
    <p:sldId id="497" r:id="rId40"/>
    <p:sldId id="452" r:id="rId41"/>
    <p:sldId id="505" r:id="rId42"/>
    <p:sldId id="498" r:id="rId43"/>
    <p:sldId id="475" r:id="rId44"/>
    <p:sldId id="507" r:id="rId45"/>
    <p:sldId id="508" r:id="rId46"/>
    <p:sldId id="442" r:id="rId47"/>
    <p:sldId id="463" r:id="rId48"/>
    <p:sldId id="510" r:id="rId49"/>
    <p:sldId id="511" r:id="rId50"/>
    <p:sldId id="516" r:id="rId51"/>
    <p:sldId id="486" r:id="rId52"/>
    <p:sldId id="373" r:id="rId53"/>
    <p:sldId id="343" r:id="rId54"/>
    <p:sldId id="376" r:id="rId55"/>
    <p:sldId id="377" r:id="rId56"/>
    <p:sldId id="457" r:id="rId57"/>
    <p:sldId id="517" r:id="rId58"/>
    <p:sldId id="518" r:id="rId5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D1C213-757A-EF1C-1F45-06E64C22FAD2}" name="Jillian Henderson" initials="JH" userId="dc3aca52c6e9e8c7" providerId="Windows Live"/>
  <p188:author id="{31941D37-4386-ED91-CC52-B1740DBE6D02}" name="Claire Davies" initials="CD" userId="S::tcd3@queensu.ca::f895238e-94f9-4488-8736-31b05f7835e2" providerId="AD"/>
  <p188:author id="{BE108878-6C81-2831-D70E-2BD1FC81C45E}" name="Jillian Henderson" initials="JH" userId="S::16jth3@queensu.ca::60e29c9b-d383-447c-95a0-a9f88992e3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0E31"/>
    <a:srgbClr val="FABD0F"/>
    <a:srgbClr val="EBEBEC"/>
    <a:srgbClr val="212121"/>
    <a:srgbClr val="002452"/>
    <a:srgbClr val="002451"/>
    <a:srgbClr val="788CA3"/>
    <a:srgbClr val="A7A9AC"/>
    <a:srgbClr val="B4C0CC"/>
    <a:srgbClr val="3C59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F94C91-F323-4D1E-9F95-E1B18D5EC00D}" v="4" dt="2024-05-01T18:37:06.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01" autoAdjust="0"/>
    <p:restoredTop sz="93792" autoAdjust="0"/>
  </p:normalViewPr>
  <p:slideViewPr>
    <p:cSldViewPr snapToGrid="0" snapToObjects="1">
      <p:cViewPr varScale="1">
        <p:scale>
          <a:sx n="62" d="100"/>
          <a:sy n="62" d="100"/>
        </p:scale>
        <p:origin x="1136" y="52"/>
      </p:cViewPr>
      <p:guideLst/>
    </p:cSldViewPr>
  </p:slideViewPr>
  <p:outlineViewPr>
    <p:cViewPr>
      <p:scale>
        <a:sx n="33" d="100"/>
        <a:sy n="33" d="100"/>
      </p:scale>
      <p:origin x="0" y="-13408"/>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8" d="100"/>
          <a:sy n="88" d="100"/>
        </p:scale>
        <p:origin x="2664"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ian Henderson" userId="dc3aca52c6e9e8c7" providerId="LiveId" clId="{31B01436-68C9-4047-91F6-0F131C08457B}"/>
    <pc:docChg chg="modSld">
      <pc:chgData name="Jillian Henderson" userId="dc3aca52c6e9e8c7" providerId="LiveId" clId="{31B01436-68C9-4047-91F6-0F131C08457B}" dt="2024-04-16T14:12:46.862" v="0" actId="1076"/>
      <pc:docMkLst>
        <pc:docMk/>
      </pc:docMkLst>
      <pc:sldChg chg="modSp mod">
        <pc:chgData name="Jillian Henderson" userId="dc3aca52c6e9e8c7" providerId="LiveId" clId="{31B01436-68C9-4047-91F6-0F131C08457B}" dt="2024-04-16T14:12:46.862" v="0" actId="1076"/>
        <pc:sldMkLst>
          <pc:docMk/>
          <pc:sldMk cId="2301334067" sldId="348"/>
        </pc:sldMkLst>
        <pc:picChg chg="mod">
          <ac:chgData name="Jillian Henderson" userId="dc3aca52c6e9e8c7" providerId="LiveId" clId="{31B01436-68C9-4047-91F6-0F131C08457B}" dt="2024-04-16T14:12:46.862" v="0" actId="1076"/>
          <ac:picMkLst>
            <pc:docMk/>
            <pc:sldMk cId="2301334067" sldId="348"/>
            <ac:picMk id="3" creationId="{7355A3D2-FC6F-1BCA-FD20-E941E24BB0C0}"/>
          </ac:picMkLst>
        </pc:picChg>
      </pc:sldChg>
    </pc:docChg>
  </pc:docChgLst>
  <pc:docChgLst>
    <pc:chgData name="Ned Zimmerman" userId="S::nzimmerman@ocadu.ca::f8977eea-e1e2-4ee5-885f-979b6313e09e" providerId="AD" clId="Web-{97F94C91-F323-4D1E-9F95-E1B18D5EC00D}"/>
    <pc:docChg chg="modSld">
      <pc:chgData name="Ned Zimmerman" userId="S::nzimmerman@ocadu.ca::f8977eea-e1e2-4ee5-885f-979b6313e09e" providerId="AD" clId="Web-{97F94C91-F323-4D1E-9F95-E1B18D5EC00D}" dt="2024-05-01T18:37:06.285" v="3" actId="1076"/>
      <pc:docMkLst>
        <pc:docMk/>
      </pc:docMkLst>
      <pc:sldChg chg="modSp">
        <pc:chgData name="Ned Zimmerman" userId="S::nzimmerman@ocadu.ca::f8977eea-e1e2-4ee5-885f-979b6313e09e" providerId="AD" clId="Web-{97F94C91-F323-4D1E-9F95-E1B18D5EC00D}" dt="2024-05-01T18:37:06.285" v="3" actId="1076"/>
        <pc:sldMkLst>
          <pc:docMk/>
          <pc:sldMk cId="530750278" sldId="431"/>
        </pc:sldMkLst>
        <pc:grpChg chg="mod">
          <ac:chgData name="Ned Zimmerman" userId="S::nzimmerman@ocadu.ca::f8977eea-e1e2-4ee5-885f-979b6313e09e" providerId="AD" clId="Web-{97F94C91-F323-4D1E-9F95-E1B18D5EC00D}" dt="2024-05-01T18:37:06.285" v="3" actId="1076"/>
          <ac:grpSpMkLst>
            <pc:docMk/>
            <pc:sldMk cId="530750278" sldId="431"/>
            <ac:grpSpMk id="38" creationId="{0104BA13-2BFA-06A1-C9E4-814AD406FEFA}"/>
          </ac:grpSpMkLst>
        </pc:grpChg>
        <pc:picChg chg="mod">
          <ac:chgData name="Ned Zimmerman" userId="S::nzimmerman@ocadu.ca::f8977eea-e1e2-4ee5-885f-979b6313e09e" providerId="AD" clId="Web-{97F94C91-F323-4D1E-9F95-E1B18D5EC00D}" dt="2024-05-01T18:37:02.441" v="1" actId="1076"/>
          <ac:picMkLst>
            <pc:docMk/>
            <pc:sldMk cId="530750278" sldId="431"/>
            <ac:picMk id="37" creationId="{7731D73A-FCF1-2206-824D-BC6BCF90B0D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Vente</c:v>
                </c:pt>
              </c:strCache>
            </c:strRef>
          </c:tx>
          <c:dPt>
            <c:idx val="0"/>
            <c:bubble3D val="0"/>
            <c:spPr>
              <a:solidFill>
                <a:schemeClr val="accent1"/>
              </a:solidFill>
              <a:ln w="19050">
                <a:solidFill>
                  <a:schemeClr val="lt1"/>
                </a:solidFill>
              </a:ln>
              <a:effectLst/>
            </c:spPr>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4F59-D545-AAD9-B47ADC4F736A}"/>
              </c:ext>
            </c:extLst>
          </c:dPt>
          <c:dPt>
            <c:idx val="1"/>
            <c:bubble3D val="0"/>
            <c:spPr>
              <a:solidFill>
                <a:schemeClr val="accent2"/>
              </a:solidFill>
              <a:ln w="19050">
                <a:solidFill>
                  <a:schemeClr val="lt1"/>
                </a:solidFill>
              </a:ln>
              <a:effectLst/>
            </c:spPr>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4F59-D545-AAD9-B47ADC4F736A}"/>
              </c:ext>
            </c:extLst>
          </c:dPt>
          <c:dPt>
            <c:idx val="2"/>
            <c:bubble3D val="0"/>
            <c:spPr>
              <a:solidFill>
                <a:schemeClr val="accent3"/>
              </a:solidFill>
              <a:ln w="19050">
                <a:solidFill>
                  <a:schemeClr val="lt1"/>
                </a:solidFill>
              </a:ln>
              <a:effectLst/>
            </c:spPr>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4F59-D545-AAD9-B47ADC4F736A}"/>
              </c:ext>
            </c:extLst>
          </c:dPt>
          <c:dPt>
            <c:idx val="3"/>
            <c:bubble3D val="0"/>
            <c:spPr>
              <a:solidFill>
                <a:schemeClr val="accent4"/>
              </a:solidFill>
              <a:ln w="19050">
                <a:solidFill>
                  <a:schemeClr val="lt1"/>
                </a:solidFill>
              </a:ln>
              <a:effectLst/>
            </c:spPr>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7-4F59-D545-AAD9-B47ADC4F736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8-4F59-D545-AAD9-B47ADC4F736A}"/>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58634352219098E-2"/>
          <c:y val="3.8938053097345132E-2"/>
          <c:w val="0.94788273129556178"/>
          <c:h val="0.77888871855619812"/>
        </c:manualLayout>
      </c:layout>
      <c:barChart>
        <c:barDir val="col"/>
        <c:grouping val="clustered"/>
        <c:varyColors val="0"/>
        <c:ser>
          <c:idx val="0"/>
          <c:order val="0"/>
          <c:tx>
            <c:strRef>
              <c:f>Sheet1!$B$1</c:f>
              <c:strCache>
                <c:ptCount val="1"/>
                <c:pt idx="0">
                  <c:v>Série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4496-5843-ACB9-1A24B77F9CB3}"/>
            </c:ext>
          </c:extLst>
        </c:ser>
        <c:ser>
          <c:idx val="1"/>
          <c:order val="1"/>
          <c:tx>
            <c:strRef>
              <c:f>Sheet1!$C$1</c:f>
              <c:strCache>
                <c:ptCount val="1"/>
                <c:pt idx="0">
                  <c:v>Série 2</c:v>
                </c:pt>
              </c:strCache>
            </c:strRef>
          </c:tx>
          <c:spPr>
            <a:solidFill>
              <a:schemeClr val="accent2"/>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4496-5843-ACB9-1A24B77F9CB3}"/>
            </c:ext>
          </c:extLst>
        </c:ser>
        <c:ser>
          <c:idx val="2"/>
          <c:order val="2"/>
          <c:tx>
            <c:strRef>
              <c:f>Sheet1!$D$1</c:f>
              <c:strCache>
                <c:ptCount val="1"/>
                <c:pt idx="0">
                  <c:v>Série 3</c:v>
                </c:pt>
              </c:strCache>
            </c:strRef>
          </c:tx>
          <c:spPr>
            <a:solidFill>
              <a:schemeClr val="accent3"/>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4496-5843-ACB9-1A24B77F9CB3}"/>
            </c:ext>
          </c:extLst>
        </c:ser>
        <c:ser>
          <c:idx val="3"/>
          <c:order val="3"/>
          <c:tx>
            <c:strRef>
              <c:f>Sheet1!$E$1</c:f>
              <c:strCache>
                <c:ptCount val="1"/>
                <c:pt idx="0">
                  <c:v>Série 4</c:v>
                </c:pt>
              </c:strCache>
            </c:strRef>
          </c:tx>
          <c:spPr>
            <a:solidFill>
              <a:schemeClr val="accent4"/>
            </a:solidFill>
            <a:ln>
              <a:noFill/>
            </a:ln>
            <a:effectLst/>
          </c:spPr>
          <c:invertIfNegative val="0"/>
          <c:cat>
            <c:strRef>
              <c:f>Sheet1!$A$2:$A$4</c:f>
              <c:strCache>
                <c:ptCount val="3"/>
                <c:pt idx="0">
                  <c:v>Category 1</c:v>
                </c:pt>
                <c:pt idx="1">
                  <c:v>Category 2</c:v>
                </c:pt>
                <c:pt idx="2">
                  <c:v>Category 3</c:v>
                </c:pt>
              </c:strCache>
            </c:strRef>
          </c:cat>
          <c:val>
            <c:numRef>
              <c:f>Sheet1!$E$2:$E$4</c:f>
              <c:numCache>
                <c:formatCode>General</c:formatCode>
                <c:ptCount val="3"/>
                <c:pt idx="0">
                  <c:v>3.2</c:v>
                </c:pt>
                <c:pt idx="1">
                  <c:v>3</c:v>
                </c:pt>
                <c:pt idx="2">
                  <c:v>3.8</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4496-5843-ACB9-1A24B77F9CB3}"/>
            </c:ext>
          </c:extLst>
        </c:ser>
        <c:dLbls>
          <c:showLegendKey val="0"/>
          <c:showVal val="0"/>
          <c:showCatName val="0"/>
          <c:showSerName val="0"/>
          <c:showPercent val="0"/>
          <c:showBubbleSize val="0"/>
        </c:dLbls>
        <c:gapWidth val="219"/>
        <c:overlap val="-27"/>
        <c:axId val="1113782015"/>
        <c:axId val="1113821359"/>
      </c:barChart>
      <c:catAx>
        <c:axId val="1113782015"/>
        <c:scaling>
          <c:orientation val="minMax"/>
        </c:scaling>
        <c:delete val="1"/>
        <c:axPos val="b"/>
        <c:numFmt formatCode="General" sourceLinked="1"/>
        <c:majorTickMark val="none"/>
        <c:minorTickMark val="none"/>
        <c:tickLblPos val="nextTo"/>
        <c:crossAx val="1113821359"/>
        <c:crosses val="autoZero"/>
        <c:auto val="1"/>
        <c:lblAlgn val="ctr"/>
        <c:lblOffset val="100"/>
        <c:noMultiLvlLbl val="0"/>
      </c:catAx>
      <c:valAx>
        <c:axId val="1113821359"/>
        <c:scaling>
          <c:orientation val="minMax"/>
        </c:scaling>
        <c:delete val="1"/>
        <c:axPos val="l"/>
        <c:majorGridlines>
          <c:spPr>
            <a:ln w="9525" cap="flat" cmpd="sng" algn="ctr">
              <a:solidFill>
                <a:schemeClr val="accent4"/>
              </a:solidFill>
              <a:round/>
            </a:ln>
            <a:effectLst/>
          </c:spPr>
        </c:majorGridlines>
        <c:numFmt formatCode="General" sourceLinked="1"/>
        <c:majorTickMark val="none"/>
        <c:minorTickMark val="none"/>
        <c:tickLblPos val="nextTo"/>
        <c:crossAx val="1113782015"/>
        <c:crosses val="autoZero"/>
        <c:crossBetween val="between"/>
      </c:valAx>
      <c:spPr>
        <a:noFill/>
        <a:ln w="25400">
          <a:noFill/>
        </a:ln>
        <a:effectLst/>
      </c:spPr>
    </c:plotArea>
    <c:legend>
      <c:legendPos val="b"/>
      <c:layout>
        <c:manualLayout>
          <c:xMode val="edge"/>
          <c:yMode val="edge"/>
          <c:x val="9.8525448358090323E-2"/>
          <c:y val="0.8532249124709701"/>
          <c:w val="0.80590523156888072"/>
          <c:h val="9.478072803866852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Rapport</c:v>
                </c:pt>
              </c:strCache>
            </c:strRef>
          </c:tx>
          <c:spPr>
            <a:solidFill>
              <a:srgbClr val="FABD0F"/>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Sheet1!$B$2:$B$17</c:f>
              <c:numCache>
                <c:formatCode>General</c:formatCode>
                <c:ptCount val="16"/>
                <c:pt idx="0">
                  <c:v>0</c:v>
                </c:pt>
                <c:pt idx="1">
                  <c:v>0</c:v>
                </c:pt>
                <c:pt idx="2">
                  <c:v>0</c:v>
                </c:pt>
                <c:pt idx="3">
                  <c:v>0</c:v>
                </c:pt>
                <c:pt idx="4">
                  <c:v>0</c:v>
                </c:pt>
                <c:pt idx="5">
                  <c:v>2</c:v>
                </c:pt>
                <c:pt idx="6">
                  <c:v>0</c:v>
                </c:pt>
                <c:pt idx="7">
                  <c:v>0</c:v>
                </c:pt>
                <c:pt idx="8">
                  <c:v>0</c:v>
                </c:pt>
                <c:pt idx="9">
                  <c:v>0</c:v>
                </c:pt>
                <c:pt idx="10">
                  <c:v>0</c:v>
                </c:pt>
                <c:pt idx="11">
                  <c:v>0</c:v>
                </c:pt>
                <c:pt idx="12">
                  <c:v>2</c:v>
                </c:pt>
                <c:pt idx="13">
                  <c:v>0</c:v>
                </c:pt>
                <c:pt idx="14">
                  <c:v>0</c:v>
                </c:pt>
                <c:pt idx="15">
                  <c:v>0</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2C5A-47D6-8EB5-64F45F42F7F7}"/>
            </c:ext>
          </c:extLst>
        </c:ser>
        <c:ser>
          <c:idx val="1"/>
          <c:order val="1"/>
          <c:tx>
            <c:strRef>
              <c:f>Sheet1!$C$1</c:f>
              <c:strCache>
                <c:ptCount val="1"/>
                <c:pt idx="0">
                  <c:v>Perspective</c:v>
                </c:pt>
              </c:strCache>
            </c:strRef>
          </c:tx>
          <c:spPr>
            <a:solidFill>
              <a:srgbClr val="B90E31"/>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Sheet1!$C$2:$C$17</c:f>
              <c:numCache>
                <c:formatCode>General</c:formatCode>
                <c:ptCount val="16"/>
                <c:pt idx="0">
                  <c:v>1</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2C5A-47D6-8EB5-64F45F42F7F7}"/>
            </c:ext>
          </c:extLst>
        </c:ser>
        <c:ser>
          <c:idx val="2"/>
          <c:order val="2"/>
          <c:tx>
            <c:strRef>
              <c:f>Sheet1!$D$1</c:f>
              <c:strCache>
                <c:ptCount val="1"/>
                <c:pt idx="0">
                  <c:v>Thèse</c:v>
                </c:pt>
              </c:strCache>
            </c:strRef>
          </c:tx>
          <c:spPr>
            <a:solidFill>
              <a:schemeClr val="accent2">
                <a:lumMod val="60000"/>
                <a:lumOff val="40000"/>
              </a:schemeClr>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Sheet1!$D$2:$D$17</c:f>
              <c:numCache>
                <c:formatCode>General</c:formatCode>
                <c:ptCount val="16"/>
                <c:pt idx="0">
                  <c:v>0</c:v>
                </c:pt>
                <c:pt idx="1">
                  <c:v>1</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2C5A-47D6-8EB5-64F45F42F7F7}"/>
            </c:ext>
          </c:extLst>
        </c:ser>
        <c:ser>
          <c:idx val="3"/>
          <c:order val="3"/>
          <c:tx>
            <c:strRef>
              <c:f>Sheet1!$E$1</c:f>
              <c:strCache>
                <c:ptCount val="1"/>
                <c:pt idx="0">
                  <c:v>Article de recherche</c:v>
                </c:pt>
              </c:strCache>
            </c:strRef>
          </c:tx>
          <c:spPr>
            <a:solidFill>
              <a:srgbClr val="002451"/>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Sheet1!$E$2:$E$17</c:f>
              <c:numCache>
                <c:formatCode>General</c:formatCode>
                <c:ptCount val="16"/>
                <c:pt idx="0">
                  <c:v>0</c:v>
                </c:pt>
                <c:pt idx="1">
                  <c:v>0</c:v>
                </c:pt>
                <c:pt idx="2">
                  <c:v>1</c:v>
                </c:pt>
                <c:pt idx="3">
                  <c:v>2</c:v>
                </c:pt>
                <c:pt idx="4">
                  <c:v>1</c:v>
                </c:pt>
                <c:pt idx="5">
                  <c:v>0</c:v>
                </c:pt>
                <c:pt idx="6">
                  <c:v>0</c:v>
                </c:pt>
                <c:pt idx="7">
                  <c:v>2</c:v>
                </c:pt>
                <c:pt idx="8">
                  <c:v>1</c:v>
                </c:pt>
                <c:pt idx="9">
                  <c:v>1</c:v>
                </c:pt>
                <c:pt idx="10">
                  <c:v>1</c:v>
                </c:pt>
                <c:pt idx="11">
                  <c:v>1</c:v>
                </c:pt>
                <c:pt idx="12">
                  <c:v>0</c:v>
                </c:pt>
                <c:pt idx="13">
                  <c:v>1</c:v>
                </c:pt>
                <c:pt idx="14">
                  <c:v>1</c:v>
                </c:pt>
                <c:pt idx="15">
                  <c:v>1</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2C5A-47D6-8EB5-64F45F42F7F7}"/>
            </c:ext>
          </c:extLst>
        </c:ser>
        <c:dLbls>
          <c:showLegendKey val="0"/>
          <c:showVal val="0"/>
          <c:showCatName val="0"/>
          <c:showSerName val="0"/>
          <c:showPercent val="0"/>
          <c:showBubbleSize val="0"/>
        </c:dLbls>
        <c:gapWidth val="150"/>
        <c:overlap val="100"/>
        <c:axId val="1756672736"/>
        <c:axId val="1756673696"/>
      </c:barChart>
      <c:catAx>
        <c:axId val="1756672736"/>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400" b="1" dirty="0">
                    <a:solidFill>
                      <a:schemeClr val="tx1"/>
                    </a:solidFill>
                  </a:rPr>
                  <a:t>Année</a:t>
                </a:r>
                <a:endParaRPr lang="en-CA" sz="2000" b="1" dirty="0">
                  <a:solidFill>
                    <a:schemeClr val="tx1"/>
                  </a:solidFill>
                </a:endParaRP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56673696"/>
        <c:crosses val="autoZero"/>
        <c:auto val="1"/>
        <c:lblAlgn val="ctr"/>
        <c:lblOffset val="100"/>
        <c:noMultiLvlLbl val="0"/>
      </c:catAx>
      <c:valAx>
        <c:axId val="1756673696"/>
        <c:scaling>
          <c:orientation val="minMax"/>
          <c:max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rgbClr val="212121"/>
                    </a:solidFill>
                    <a:latin typeface="+mn-lt"/>
                    <a:ea typeface="+mn-ea"/>
                    <a:cs typeface="+mn-cs"/>
                  </a:defRPr>
                </a:pPr>
                <a:r>
                  <a:rPr lang="en-US" sz="2400" b="1" dirty="0">
                    <a:solidFill>
                      <a:srgbClr val="212121"/>
                    </a:solidFill>
                  </a:rPr>
                  <a:t># Textes intégraux </a:t>
                </a:r>
                <a:r>
                  <a:rPr lang="en-US" sz="2400" b="1" baseline="0" dirty="0">
                    <a:solidFill>
                      <a:srgbClr val="212121"/>
                    </a:solidFill>
                  </a:rPr>
                  <a:t>(TE)</a:t>
                </a:r>
                <a:endParaRPr lang="en-CA" sz="2400" b="1" dirty="0">
                  <a:solidFill>
                    <a:srgbClr val="212121"/>
                  </a:solidFill>
                </a:endParaRPr>
              </a:p>
            </c:rich>
          </c:tx>
          <c:layout>
            <c:manualLayout>
              <c:xMode val="edge"/>
              <c:yMode val="edge"/>
              <c:x val="3.8754757756825796E-3"/>
              <c:y val="0.23822583551444113"/>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rgbClr val="21212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756672736"/>
        <c:crosses val="autoZero"/>
        <c:crossBetween val="between"/>
        <c:majorUnit val="1"/>
      </c:valAx>
      <c:spPr>
        <a:noFill/>
        <a:ln>
          <a:noFill/>
        </a:ln>
        <a:effectLst/>
      </c:spPr>
    </c:plotArea>
    <c:plotVisOnly val="1"/>
    <c:dispBlanksAs val="gap"/>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#FT</c:v>
                </c:pt>
              </c:strCache>
            </c:strRef>
          </c:tx>
          <c:spPr>
            <a:solidFill>
              <a:schemeClr val="accent1"/>
            </a:solidFill>
            <a:ln>
              <a:noFill/>
            </a:ln>
            <a:effectLst/>
          </c:spPr>
          <c:invertIfNegative val="0"/>
          <c:cat>
            <c:strRef>
              <c:f>Sheet1!$A$2:$A$5</c:f>
              <c:strCache>
                <c:ptCount val="4"/>
                <c:pt idx="0">
                  <c:v>Survey</c:v>
                </c:pt>
                <c:pt idx="1">
                  <c:v>Interview</c:v>
                </c:pt>
                <c:pt idx="2">
                  <c:v>Document Review</c:v>
                </c:pt>
                <c:pt idx="3">
                  <c:v>Personal Experience</c:v>
                </c:pt>
              </c:strCache>
            </c:strRef>
          </c:cat>
          <c:val>
            <c:numRef>
              <c:f>Sheet1!$B$2:$B$5</c:f>
              <c:numCache>
                <c:formatCode>General</c:formatCode>
                <c:ptCount val="4"/>
                <c:pt idx="0">
                  <c:v>5</c:v>
                </c:pt>
                <c:pt idx="1">
                  <c:v>12</c:v>
                </c:pt>
                <c:pt idx="2">
                  <c:v>4</c:v>
                </c:pt>
                <c:pt idx="3">
                  <c:v>2</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5A8D-4D46-BB1C-BEBE7C0AA44C}"/>
            </c:ext>
          </c:extLst>
        </c:ser>
        <c:dLbls>
          <c:showLegendKey val="0"/>
          <c:showVal val="0"/>
          <c:showCatName val="0"/>
          <c:showSerName val="0"/>
          <c:showPercent val="0"/>
          <c:showBubbleSize val="0"/>
        </c:dLbls>
        <c:gapWidth val="219"/>
        <c:overlap val="-27"/>
        <c:axId val="1723769904"/>
        <c:axId val="1723773264"/>
      </c:barChart>
      <c:catAx>
        <c:axId val="172376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23773264"/>
        <c:crosses val="autoZero"/>
        <c:auto val="1"/>
        <c:lblAlgn val="ctr"/>
        <c:lblOffset val="100"/>
        <c:noMultiLvlLbl val="0"/>
      </c:catAx>
      <c:valAx>
        <c:axId val="1723773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dirty="0">
                    <a:solidFill>
                      <a:schemeClr val="tx1"/>
                    </a:solidFill>
                  </a:rPr>
                  <a:t># Nombre de </a:t>
                </a:r>
                <a:r>
                  <a:rPr lang="en-US" sz="2000" baseline="0" dirty="0">
                    <a:solidFill>
                      <a:schemeClr val="tx1"/>
                    </a:solidFill>
                  </a:rPr>
                  <a:t>textes intégraux (FT)</a:t>
                </a:r>
                <a:endParaRPr lang="en-CA" sz="2000" dirty="0">
                  <a:solidFill>
                    <a:schemeClr val="tx1"/>
                  </a:solidFill>
                </a:endParaRPr>
              </a:p>
            </c:rich>
          </c:tx>
          <c:layout>
            <c:manualLayout>
              <c:xMode val="edge"/>
              <c:yMode val="edge"/>
              <c:x val="7.3182755492092084E-3"/>
              <c:y val="0.10883863125045359"/>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23769904"/>
        <c:crosses val="autoZero"/>
        <c:crossBetween val="between"/>
        <c:majorUnit val="1"/>
      </c:valAx>
      <c:spPr>
        <a:noFill/>
        <a:ln>
          <a:noFill/>
        </a:ln>
        <a:effectLst/>
      </c:spPr>
    </c:plotArea>
    <c:plotVisOnly val="1"/>
    <c:dispBlanksAs val="gap"/>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212121"/>
                </a:solidFill>
                <a:latin typeface="+mn-lt"/>
                <a:ea typeface="+mn-ea"/>
                <a:cs typeface="+mn-cs"/>
              </a:defRPr>
            </a:pPr>
            <a:r>
              <a:rPr lang="en-CA" dirty="0"/>
              <a:t># Textes intégraux</a:t>
            </a:r>
          </a:p>
        </c:rich>
      </c:tx>
      <c:layout>
        <c:manualLayout>
          <c:xMode val="edge"/>
          <c:yMode val="edge"/>
          <c:x val="0.37240971591062788"/>
          <c:y val="3.373378927072926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212121"/>
              </a:solidFill>
              <a:latin typeface="+mn-lt"/>
              <a:ea typeface="+mn-ea"/>
              <a:cs typeface="+mn-cs"/>
            </a:defRPr>
          </a:pPr>
          <a:endParaRPr lang="en-US"/>
        </a:p>
      </c:txPr>
    </c:title>
    <c:autoTitleDeleted val="0"/>
    <c:plotArea>
      <c:layout/>
      <c:pieChart>
        <c:varyColors val="1"/>
        <c:ser>
          <c:idx val="0"/>
          <c:order val="0"/>
          <c:tx>
            <c:strRef>
              <c:f>Sheet1!$B$1</c:f>
              <c:strCache>
                <c:ptCount val="1"/>
                <c:pt idx="0">
                  <c:v>#FT</c:v>
                </c:pt>
              </c:strCache>
            </c:strRef>
          </c:tx>
          <c:dPt>
            <c:idx val="0"/>
            <c:bubble3D val="0"/>
            <c:spPr>
              <a:solidFill>
                <a:schemeClr val="accent1"/>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5320-48A3-955C-428874F3409E}"/>
              </c:ext>
            </c:extLst>
          </c:dPt>
          <c:dPt>
            <c:idx val="1"/>
            <c:bubble3D val="0"/>
            <c:spPr>
              <a:solidFill>
                <a:schemeClr val="tx2"/>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5320-48A3-955C-428874F3409E}"/>
              </c:ext>
            </c:extLst>
          </c:dPt>
          <c:dPt>
            <c:idx val="2"/>
            <c:bubble3D val="0"/>
            <c:spPr>
              <a:solidFill>
                <a:srgbClr val="FFC000"/>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E165-44D4-9AD0-13A2551470D7}"/>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2"/>
                      </a:solidFill>
                      <a:latin typeface="+mn-lt"/>
                      <a:ea typeface="+mn-ea"/>
                      <a:cs typeface="+mn-cs"/>
                    </a:defRPr>
                  </a:pPr>
                  <a:endParaRPr lang="en-US"/>
                </a:p>
              </c:txPr>
              <c:dLblPos val="bestFit"/>
              <c:showLegendKey val="0"/>
              <c:showVal val="1"/>
              <c:showCatName val="0"/>
              <c:showSerName val="0"/>
              <c:showPercent val="0"/>
              <c:showBubbleSize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5320-48A3-955C-428874F3409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21212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Sheet1!$A$2:$A$4</c:f>
              <c:strCache>
                <c:ptCount val="3"/>
                <c:pt idx="0">
                  <c:v>New Participant Data</c:v>
                </c:pt>
                <c:pt idx="1">
                  <c:v>Participant Data from Database</c:v>
                </c:pt>
                <c:pt idx="2">
                  <c:v>No Participants</c:v>
                </c:pt>
              </c:strCache>
            </c:strRef>
          </c:cat>
          <c:val>
            <c:numRef>
              <c:f>Sheet1!$B$2:$B$4</c:f>
              <c:numCache>
                <c:formatCode>General</c:formatCode>
                <c:ptCount val="3"/>
                <c:pt idx="0">
                  <c:v>13</c:v>
                </c:pt>
                <c:pt idx="1">
                  <c:v>3</c:v>
                </c:pt>
                <c:pt idx="2">
                  <c:v>5</c:v>
                </c:pt>
              </c:numCache>
            </c:numRef>
          </c:val>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5320-48A3-955C-428874F3409E}"/>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4.9999929100490836E-2"/>
          <c:y val="0.792388387716222"/>
          <c:w val="0.94693422467777388"/>
          <c:h val="0.20761161228377806"/>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212121"/>
              </a:solidFill>
              <a:latin typeface="+mn-lt"/>
              <a:ea typeface="+mn-ea"/>
              <a:cs typeface="+mn-cs"/>
            </a:defRPr>
          </a:pPr>
          <a:endParaRPr lang="en-US"/>
        </a:p>
      </c:txPr>
    </c:legend>
    <c:plotVisOnly val="1"/>
    <c:dispBlanksAs val="gap"/>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w="28575">
      <a:solidFill>
        <a:schemeClr val="accent1"/>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409520238541611"/>
          <c:y val="7.8231680813388702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 FT</c:v>
                </c:pt>
              </c:strCache>
            </c:strRef>
          </c:tx>
          <c:dPt>
            <c:idx val="0"/>
            <c:bubble3D val="0"/>
            <c:spPr>
              <a:solidFill>
                <a:srgbClr val="FFC000"/>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FBF9-411E-9558-424ADF1DC720}"/>
              </c:ext>
            </c:extLst>
          </c:dPt>
          <c:dPt>
            <c:idx val="1"/>
            <c:bubble3D val="0"/>
            <c:spPr>
              <a:solidFill>
                <a:schemeClr val="tx2"/>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FBF9-411E-9558-424ADF1DC720}"/>
              </c:ext>
            </c:extLst>
          </c:dPt>
          <c:dPt>
            <c:idx val="2"/>
            <c:bubble3D val="0"/>
            <c:spPr>
              <a:solidFill>
                <a:schemeClr val="accent1"/>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FBF9-411E-9558-424ADF1DC720}"/>
              </c:ext>
            </c:extLst>
          </c:dPt>
          <c:dLbls>
            <c:dLbl>
              <c:idx val="1"/>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bg2"/>
                      </a:solidFill>
                      <a:latin typeface="+mn-lt"/>
                      <a:ea typeface="+mn-ea"/>
                      <a:cs typeface="+mn-cs"/>
                    </a:defRPr>
                  </a:pPr>
                  <a:endParaRPr lang="en-US"/>
                </a:p>
              </c:txPr>
              <c:dLblPos val="bestFit"/>
              <c:showLegendKey val="0"/>
              <c:showVal val="1"/>
              <c:showCatName val="0"/>
              <c:showSerName val="0"/>
              <c:showPercent val="0"/>
              <c:showBubbleSize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FBF9-411E-9558-424ADF1DC720}"/>
                </c:ext>
              </c:extLst>
            </c:dLbl>
            <c:dLbl>
              <c:idx val="2"/>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bg2"/>
                      </a:solidFill>
                      <a:latin typeface="+mn-lt"/>
                      <a:ea typeface="+mn-ea"/>
                      <a:cs typeface="+mn-cs"/>
                    </a:defRPr>
                  </a:pPr>
                  <a:endParaRPr lang="en-US"/>
                </a:p>
              </c:txPr>
              <c:dLblPos val="bestFit"/>
              <c:showLegendKey val="0"/>
              <c:showVal val="1"/>
              <c:showCatName val="0"/>
              <c:showSerName val="0"/>
              <c:showPercent val="0"/>
              <c:showBubbleSize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FBF9-411E-9558-424ADF1DC720}"/>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Sheet1!$A$2:$A$4</c:f>
              <c:strCache>
                <c:ptCount val="3"/>
                <c:pt idx="0">
                  <c:v>Research Article</c:v>
                </c:pt>
                <c:pt idx="1">
                  <c:v>Report</c:v>
                </c:pt>
                <c:pt idx="2">
                  <c:v>Thesis</c:v>
                </c:pt>
              </c:strCache>
            </c:strRef>
          </c:cat>
          <c:val>
            <c:numRef>
              <c:f>Sheet1!$B$2:$B$4</c:f>
              <c:numCache>
                <c:formatCode>General</c:formatCode>
                <c:ptCount val="3"/>
                <c:pt idx="0">
                  <c:v>11</c:v>
                </c:pt>
                <c:pt idx="1">
                  <c:v>3</c:v>
                </c:pt>
                <c:pt idx="2">
                  <c:v>2</c:v>
                </c:pt>
              </c:numCache>
            </c:numRef>
          </c:val>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8-FBF9-411E-9558-424ADF1DC720}"/>
            </c:ext>
          </c:extLst>
        </c:ser>
        <c:dLbls>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3374542467905798"/>
          <c:y val="0.8607442208693461"/>
          <c:w val="0.7325089720927741"/>
          <c:h val="0.13925577913065393"/>
        </c:manualLayout>
      </c:layout>
      <c:overlay val="0"/>
      <c:spPr>
        <a:noFill/>
        <a:ln>
          <a:noFill/>
        </a:ln>
        <a:effectLst/>
      </c:spPr>
      <c:txPr>
        <a:bodyPr rot="0" spcFirstLastPara="1" vertOverflow="ellipsis" vert="horz" wrap="square" anchor="ctr" anchorCtr="1"/>
        <a:lstStyle/>
        <a:p>
          <a:pPr>
            <a:defRPr sz="2000" b="0" i="0" u="none" strike="noStrike" kern="1200" baseline="0">
              <a:solidFill>
                <a:srgbClr val="212121"/>
              </a:solidFill>
              <a:latin typeface="+mn-lt"/>
              <a:ea typeface="+mn-ea"/>
              <a:cs typeface="+mn-cs"/>
            </a:defRPr>
          </a:pPr>
          <a:endParaRPr lang="en-US"/>
        </a:p>
      </c:txPr>
    </c:legend>
    <c:plotVisOnly val="1"/>
    <c:dispBlanksAs val="gap"/>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ECF596-DA78-4F42-A488-90DA8C3BB4C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CA"/>
        </a:p>
      </dgm:t>
    </dgm:pt>
    <dgm:pt modelId="{CC8AFFFC-88C2-4BC2-857F-A8E410FCEBBA}">
      <dgm:prSet phldrT="[Text]"/>
      <dgm:spPr/>
      <dgm:t>
        <a:bodyPr/>
        <a:lstStyle/>
        <a:p>
          <a:r>
            <a:rPr lang="en-CA" dirty="0"/>
            <a:t>Méthodes</a:t>
          </a:r>
        </a:p>
      </dgm:t>
    </dgm:pt>
    <dgm:pt modelId="{163B0E77-B627-4C51-A13F-57D2993F70AE}" type="parTrans" cxnId="{F5E0D5E2-8FF8-471A-AA19-B40D12A0FE86}">
      <dgm:prSet/>
      <dgm:spPr/>
      <dgm:t>
        <a:bodyPr/>
        <a:lstStyle/>
        <a:p>
          <a:endParaRPr lang="en-CA"/>
        </a:p>
      </dgm:t>
    </dgm:pt>
    <dgm:pt modelId="{0F107167-748B-4CFD-8456-6EA803180B67}" type="sibTrans" cxnId="{F5E0D5E2-8FF8-471A-AA19-B40D12A0FE86}">
      <dgm:prSet/>
      <dgm:spPr/>
      <dgm:t>
        <a:bodyPr/>
        <a:lstStyle/>
        <a:p>
          <a:endParaRPr lang="en-CA"/>
        </a:p>
      </dgm:t>
    </dgm:pt>
    <dgm:pt modelId="{3A325FF8-4BA5-4EEC-8FDF-C19C33496D45}">
      <dgm:prSet phldrT="[Text]"/>
      <dgm:spPr/>
      <dgm:t>
        <a:bodyPr/>
        <a:lstStyle/>
        <a:p>
          <a:r>
            <a:rPr lang="en-CA" dirty="0"/>
            <a:t>Résultats et Discussion</a:t>
          </a:r>
        </a:p>
      </dgm:t>
    </dgm:pt>
    <dgm:pt modelId="{D6329B86-83F2-43E4-9194-2F882C00AEB4}" type="parTrans" cxnId="{99A11420-B0A7-488B-A582-376060F006C7}">
      <dgm:prSet/>
      <dgm:spPr/>
      <dgm:t>
        <a:bodyPr/>
        <a:lstStyle/>
        <a:p>
          <a:endParaRPr lang="en-CA"/>
        </a:p>
      </dgm:t>
    </dgm:pt>
    <dgm:pt modelId="{6476E573-A54F-4078-9744-D3F2102668DF}" type="sibTrans" cxnId="{99A11420-B0A7-488B-A582-376060F006C7}">
      <dgm:prSet/>
      <dgm:spPr/>
      <dgm:t>
        <a:bodyPr/>
        <a:lstStyle/>
        <a:p>
          <a:endParaRPr lang="en-CA"/>
        </a:p>
      </dgm:t>
    </dgm:pt>
    <dgm:pt modelId="{2B834CAF-D2D1-47EB-B400-369002EFCD85}">
      <dgm:prSet phldrT="[Text]"/>
      <dgm:spPr/>
      <dgm:t>
        <a:bodyPr/>
        <a:lstStyle/>
        <a:p>
          <a:r>
            <a:rPr lang="en-US" dirty="0"/>
            <a:t>Introduction</a:t>
          </a:r>
          <a:endParaRPr lang="en-CA" dirty="0"/>
        </a:p>
      </dgm:t>
    </dgm:pt>
    <dgm:pt modelId="{4144E613-D110-48AB-83BD-7CE5783D8158}" type="parTrans" cxnId="{F8A6CDE7-D352-486C-974F-C15CA6AF1128}">
      <dgm:prSet/>
      <dgm:spPr/>
      <dgm:t>
        <a:bodyPr/>
        <a:lstStyle/>
        <a:p>
          <a:endParaRPr lang="en-CA"/>
        </a:p>
      </dgm:t>
    </dgm:pt>
    <dgm:pt modelId="{82CF0B3F-1AC6-4C5C-BC33-3B055A2E7921}" type="sibTrans" cxnId="{F8A6CDE7-D352-486C-974F-C15CA6AF1128}">
      <dgm:prSet/>
      <dgm:spPr/>
      <dgm:t>
        <a:bodyPr/>
        <a:lstStyle/>
        <a:p>
          <a:endParaRPr lang="en-CA"/>
        </a:p>
      </dgm:t>
    </dgm:pt>
    <dgm:pt modelId="{C35DC3A1-EDDB-45DA-8A18-4C2C0AA8C72C}">
      <dgm:prSet phldrT="[Text]"/>
      <dgm:spPr/>
      <dgm:t>
        <a:bodyPr/>
        <a:lstStyle/>
        <a:p>
          <a:pPr rtl="0"/>
          <a:r>
            <a:rPr lang="en-CA" dirty="0">
              <a:solidFill>
                <a:schemeClr val="bg2"/>
              </a:solidFill>
              <a:latin typeface="Calibri"/>
              <a:cs typeface="Calibri"/>
            </a:rPr>
            <a:t>Conclusion</a:t>
          </a:r>
          <a:endParaRPr lang="en-CA" dirty="0">
            <a:solidFill>
              <a:schemeClr val="bg2"/>
            </a:solidFill>
            <a:latin typeface="Calibri Light"/>
            <a:cs typeface="Calibri Light"/>
          </a:endParaRPr>
        </a:p>
      </dgm:t>
    </dgm:pt>
    <dgm:pt modelId="{341A056F-1FD1-4E72-A42F-723D34C4F68D}" type="parTrans" cxnId="{C14B3264-0058-488D-A2AC-E2906F24F6EC}">
      <dgm:prSet/>
      <dgm:spPr/>
      <dgm:t>
        <a:bodyPr/>
        <a:lstStyle/>
        <a:p>
          <a:endParaRPr lang="en-CA"/>
        </a:p>
      </dgm:t>
    </dgm:pt>
    <dgm:pt modelId="{B77F25A0-2421-4AB1-8A26-D65486AD2589}" type="sibTrans" cxnId="{C14B3264-0058-488D-A2AC-E2906F24F6EC}">
      <dgm:prSet/>
      <dgm:spPr/>
      <dgm:t>
        <a:bodyPr/>
        <a:lstStyle/>
        <a:p>
          <a:endParaRPr lang="en-CA"/>
        </a:p>
      </dgm:t>
    </dgm:pt>
    <dgm:pt modelId="{2F066C15-DA15-4652-967E-F16C002579A4}">
      <dgm:prSet phldr="0"/>
      <dgm:spPr/>
      <dgm:t>
        <a:bodyPr/>
        <a:lstStyle/>
        <a:p>
          <a:pPr rtl="0"/>
          <a:r>
            <a:rPr lang="en-CA" b="1" dirty="0">
              <a:latin typeface="Calibri Light" panose="020F0302020204030204"/>
            </a:rPr>
            <a:t> Remerciements</a:t>
          </a:r>
          <a:endParaRPr lang="en-US" b="1" dirty="0"/>
        </a:p>
      </dgm:t>
    </dgm:pt>
    <dgm:pt modelId="{3FAB8416-52D5-4635-AEF1-2C4D3B764A6C}" type="parTrans" cxnId="{DCFECCB9-8D0D-4056-85FA-90155F59DDD7}">
      <dgm:prSet/>
      <dgm:spPr/>
      <dgm:t>
        <a:bodyPr/>
        <a:lstStyle/>
        <a:p>
          <a:endParaRPr lang="en-CA"/>
        </a:p>
      </dgm:t>
    </dgm:pt>
    <dgm:pt modelId="{627544AF-C1D0-49EC-9109-4D13841D8481}" type="sibTrans" cxnId="{DCFECCB9-8D0D-4056-85FA-90155F59DDD7}">
      <dgm:prSet/>
      <dgm:spPr/>
      <dgm:t>
        <a:bodyPr/>
        <a:lstStyle/>
        <a:p>
          <a:endParaRPr lang="en-CA"/>
        </a:p>
      </dgm:t>
    </dgm:pt>
    <dgm:pt modelId="{5F47C0D6-4DFC-41D4-8628-9BFC591C9F9F}" type="pres">
      <dgm:prSet presAssocID="{55ECF596-DA78-4F42-A488-90DA8C3BB4CA}" presName="Name0" presStyleCnt="0">
        <dgm:presLayoutVars>
          <dgm:chMax val="7"/>
          <dgm:chPref val="7"/>
          <dgm:dir/>
        </dgm:presLayoutVars>
      </dgm:prSet>
      <dgm:spPr/>
    </dgm:pt>
    <dgm:pt modelId="{706019AE-152C-46A1-94EE-9AAA50A2E03D}" type="pres">
      <dgm:prSet presAssocID="{55ECF596-DA78-4F42-A488-90DA8C3BB4CA}" presName="Name1" presStyleCnt="0"/>
      <dgm:spPr/>
    </dgm:pt>
    <dgm:pt modelId="{AFEB1667-A3F6-497C-BC03-E44DE7F42AE6}" type="pres">
      <dgm:prSet presAssocID="{55ECF596-DA78-4F42-A488-90DA8C3BB4CA}" presName="cycle" presStyleCnt="0"/>
      <dgm:spPr/>
    </dgm:pt>
    <dgm:pt modelId="{20E1847A-BDEF-419E-9ABE-B4429F369ADE}" type="pres">
      <dgm:prSet presAssocID="{55ECF596-DA78-4F42-A488-90DA8C3BB4CA}" presName="srcNode" presStyleLbl="node1" presStyleIdx="0" presStyleCnt="5"/>
      <dgm:spPr/>
    </dgm:pt>
    <dgm:pt modelId="{B52FE857-092F-4ABD-AB6B-213078D485AE}" type="pres">
      <dgm:prSet presAssocID="{55ECF596-DA78-4F42-A488-90DA8C3BB4CA}" presName="conn" presStyleLbl="parChTrans1D2" presStyleIdx="0" presStyleCnt="1"/>
      <dgm:spPr/>
    </dgm:pt>
    <dgm:pt modelId="{B40CF003-B30B-4A5F-A198-428E46057914}" type="pres">
      <dgm:prSet presAssocID="{55ECF596-DA78-4F42-A488-90DA8C3BB4CA}" presName="extraNode" presStyleLbl="node1" presStyleIdx="0" presStyleCnt="5"/>
      <dgm:spPr/>
    </dgm:pt>
    <dgm:pt modelId="{B362A58C-3010-49C8-A8DD-089F1E632B40}" type="pres">
      <dgm:prSet presAssocID="{55ECF596-DA78-4F42-A488-90DA8C3BB4CA}" presName="dstNode" presStyleLbl="node1" presStyleIdx="0" presStyleCnt="5"/>
      <dgm:spPr/>
    </dgm:pt>
    <dgm:pt modelId="{E8CCC1E8-EE96-43D1-9697-3F15ECC8E73B}" type="pres">
      <dgm:prSet presAssocID="{2B834CAF-D2D1-47EB-B400-369002EFCD85}" presName="text_1" presStyleLbl="node1" presStyleIdx="0" presStyleCnt="5">
        <dgm:presLayoutVars>
          <dgm:bulletEnabled val="1"/>
        </dgm:presLayoutVars>
      </dgm:prSet>
      <dgm:spPr/>
    </dgm:pt>
    <dgm:pt modelId="{108D5837-B77C-43C2-9C1F-C7ED5D7A7896}" type="pres">
      <dgm:prSet presAssocID="{2B834CAF-D2D1-47EB-B400-369002EFCD85}" presName="accent_1" presStyleCnt="0"/>
      <dgm:spPr/>
    </dgm:pt>
    <dgm:pt modelId="{6D9C572B-0770-45EC-9713-73387A1F7257}" type="pres">
      <dgm:prSet presAssocID="{2B834CAF-D2D1-47EB-B400-369002EFCD85}" presName="accentRepeatNode" presStyleLbl="solidFgAcc1" presStyleIdx="0" presStyleCnt="5"/>
      <dgm:spPr/>
    </dgm:pt>
    <dgm:pt modelId="{08280116-B320-42FC-A2FC-2B379B405ACE}" type="pres">
      <dgm:prSet presAssocID="{CC8AFFFC-88C2-4BC2-857F-A8E410FCEBBA}" presName="text_2" presStyleLbl="node1" presStyleIdx="1" presStyleCnt="5">
        <dgm:presLayoutVars>
          <dgm:bulletEnabled val="1"/>
        </dgm:presLayoutVars>
      </dgm:prSet>
      <dgm:spPr/>
    </dgm:pt>
    <dgm:pt modelId="{DDAC0261-8C73-4763-A526-3B0327B91627}" type="pres">
      <dgm:prSet presAssocID="{CC8AFFFC-88C2-4BC2-857F-A8E410FCEBBA}" presName="accent_2" presStyleCnt="0"/>
      <dgm:spPr/>
    </dgm:pt>
    <dgm:pt modelId="{9CF774E4-8340-4D65-89B8-FD2FFC2C1FA4}" type="pres">
      <dgm:prSet presAssocID="{CC8AFFFC-88C2-4BC2-857F-A8E410FCEBBA}" presName="accentRepeatNode" presStyleLbl="solidFgAcc1" presStyleIdx="1" presStyleCnt="5"/>
      <dgm:spPr/>
    </dgm:pt>
    <dgm:pt modelId="{4E166200-6A19-43FF-B988-A62602F629A6}" type="pres">
      <dgm:prSet presAssocID="{3A325FF8-4BA5-4EEC-8FDF-C19C33496D45}" presName="text_3" presStyleLbl="node1" presStyleIdx="2" presStyleCnt="5">
        <dgm:presLayoutVars>
          <dgm:bulletEnabled val="1"/>
        </dgm:presLayoutVars>
      </dgm:prSet>
      <dgm:spPr/>
    </dgm:pt>
    <dgm:pt modelId="{5FEFEED0-DED1-4EB1-BA7D-5DE9744DE73D}" type="pres">
      <dgm:prSet presAssocID="{3A325FF8-4BA5-4EEC-8FDF-C19C33496D45}" presName="accent_3" presStyleCnt="0"/>
      <dgm:spPr/>
    </dgm:pt>
    <dgm:pt modelId="{3857296C-464D-447A-BA35-7E6F1F5BA1DC}" type="pres">
      <dgm:prSet presAssocID="{3A325FF8-4BA5-4EEC-8FDF-C19C33496D45}" presName="accentRepeatNode" presStyleLbl="solidFgAcc1" presStyleIdx="2" presStyleCnt="5"/>
      <dgm:spPr/>
    </dgm:pt>
    <dgm:pt modelId="{485803CD-77B2-464C-BEBF-8147EDCB5989}" type="pres">
      <dgm:prSet presAssocID="{C35DC3A1-EDDB-45DA-8A18-4C2C0AA8C72C}" presName="text_4" presStyleLbl="node1" presStyleIdx="3" presStyleCnt="5">
        <dgm:presLayoutVars>
          <dgm:bulletEnabled val="1"/>
        </dgm:presLayoutVars>
      </dgm:prSet>
      <dgm:spPr/>
    </dgm:pt>
    <dgm:pt modelId="{12C655F8-4B07-46D1-A81F-108790FFCF50}" type="pres">
      <dgm:prSet presAssocID="{C35DC3A1-EDDB-45DA-8A18-4C2C0AA8C72C}" presName="accent_4" presStyleCnt="0"/>
      <dgm:spPr/>
    </dgm:pt>
    <dgm:pt modelId="{B5868DEE-0109-4BE1-8DEE-7230C75EFBD7}" type="pres">
      <dgm:prSet presAssocID="{C35DC3A1-EDDB-45DA-8A18-4C2C0AA8C72C}" presName="accentRepeatNode" presStyleLbl="solidFgAcc1" presStyleIdx="3" presStyleCnt="5"/>
      <dgm:spPr/>
    </dgm:pt>
    <dgm:pt modelId="{23BF35C9-452A-45BE-B80F-E2D842F32E59}" type="pres">
      <dgm:prSet presAssocID="{2F066C15-DA15-4652-967E-F16C002579A4}" presName="text_5" presStyleLbl="node1" presStyleIdx="4" presStyleCnt="5">
        <dgm:presLayoutVars>
          <dgm:bulletEnabled val="1"/>
        </dgm:presLayoutVars>
      </dgm:prSet>
      <dgm:spPr/>
    </dgm:pt>
    <dgm:pt modelId="{55E5A372-E97B-4B9E-842A-A0A2B000868E}" type="pres">
      <dgm:prSet presAssocID="{2F066C15-DA15-4652-967E-F16C002579A4}" presName="accent_5" presStyleCnt="0"/>
      <dgm:spPr/>
    </dgm:pt>
    <dgm:pt modelId="{826A3F95-1DBE-4697-A529-07DA98D599D4}" type="pres">
      <dgm:prSet presAssocID="{2F066C15-DA15-4652-967E-F16C002579A4}" presName="accentRepeatNode" presStyleLbl="solidFgAcc1" presStyleIdx="4" presStyleCnt="5"/>
      <dgm:spPr/>
    </dgm:pt>
  </dgm:ptLst>
  <dgm:cxnLst>
    <dgm:cxn modelId="{99A11420-B0A7-488B-A582-376060F006C7}" srcId="{55ECF596-DA78-4F42-A488-90DA8C3BB4CA}" destId="{3A325FF8-4BA5-4EEC-8FDF-C19C33496D45}" srcOrd="2" destOrd="0" parTransId="{D6329B86-83F2-43E4-9194-2F882C00AEB4}" sibTransId="{6476E573-A54F-4078-9744-D3F2102668DF}"/>
    <dgm:cxn modelId="{6BB3222A-3702-4F5B-B717-880D8DC4D463}" type="presOf" srcId="{CC8AFFFC-88C2-4BC2-857F-A8E410FCEBBA}" destId="{08280116-B320-42FC-A2FC-2B379B405ACE}" srcOrd="0" destOrd="0" presId="urn:microsoft.com/office/officeart/2008/layout/VerticalCurvedList"/>
    <dgm:cxn modelId="{E00C5B37-D817-4D52-AC4F-7BF210D2201F}" type="presOf" srcId="{2B834CAF-D2D1-47EB-B400-369002EFCD85}" destId="{E8CCC1E8-EE96-43D1-9697-3F15ECC8E73B}" srcOrd="0" destOrd="0" presId="urn:microsoft.com/office/officeart/2008/layout/VerticalCurvedList"/>
    <dgm:cxn modelId="{E6C06F38-769E-4258-B97A-F41FAB591724}" type="presOf" srcId="{3A325FF8-4BA5-4EEC-8FDF-C19C33496D45}" destId="{4E166200-6A19-43FF-B988-A62602F629A6}" srcOrd="0" destOrd="0" presId="urn:microsoft.com/office/officeart/2008/layout/VerticalCurvedList"/>
    <dgm:cxn modelId="{C14B3264-0058-488D-A2AC-E2906F24F6EC}" srcId="{55ECF596-DA78-4F42-A488-90DA8C3BB4CA}" destId="{C35DC3A1-EDDB-45DA-8A18-4C2C0AA8C72C}" srcOrd="3" destOrd="0" parTransId="{341A056F-1FD1-4E72-A42F-723D34C4F68D}" sibTransId="{B77F25A0-2421-4AB1-8A26-D65486AD2589}"/>
    <dgm:cxn modelId="{58401A75-66EE-4984-A624-715F495FD758}" type="presOf" srcId="{55ECF596-DA78-4F42-A488-90DA8C3BB4CA}" destId="{5F47C0D6-4DFC-41D4-8628-9BFC591C9F9F}" srcOrd="0" destOrd="0" presId="urn:microsoft.com/office/officeart/2008/layout/VerticalCurvedList"/>
    <dgm:cxn modelId="{6A8C6481-E36A-471B-9839-1BCADF2F9424}" type="presOf" srcId="{C35DC3A1-EDDB-45DA-8A18-4C2C0AA8C72C}" destId="{485803CD-77B2-464C-BEBF-8147EDCB5989}" srcOrd="0" destOrd="0" presId="urn:microsoft.com/office/officeart/2008/layout/VerticalCurvedList"/>
    <dgm:cxn modelId="{DCFECCB9-8D0D-4056-85FA-90155F59DDD7}" srcId="{55ECF596-DA78-4F42-A488-90DA8C3BB4CA}" destId="{2F066C15-DA15-4652-967E-F16C002579A4}" srcOrd="4" destOrd="0" parTransId="{3FAB8416-52D5-4635-AEF1-2C4D3B764A6C}" sibTransId="{627544AF-C1D0-49EC-9109-4D13841D8481}"/>
    <dgm:cxn modelId="{0034E0D5-6208-4326-9C88-5667ABCCCEBF}" type="presOf" srcId="{2F066C15-DA15-4652-967E-F16C002579A4}" destId="{23BF35C9-452A-45BE-B80F-E2D842F32E59}" srcOrd="0" destOrd="0" presId="urn:microsoft.com/office/officeart/2008/layout/VerticalCurvedList"/>
    <dgm:cxn modelId="{F5E0D5E2-8FF8-471A-AA19-B40D12A0FE86}" srcId="{55ECF596-DA78-4F42-A488-90DA8C3BB4CA}" destId="{CC8AFFFC-88C2-4BC2-857F-A8E410FCEBBA}" srcOrd="1" destOrd="0" parTransId="{163B0E77-B627-4C51-A13F-57D2993F70AE}" sibTransId="{0F107167-748B-4CFD-8456-6EA803180B67}"/>
    <dgm:cxn modelId="{C8C9E4E3-1514-4AFA-B6BB-898976951449}" type="presOf" srcId="{82CF0B3F-1AC6-4C5C-BC33-3B055A2E7921}" destId="{B52FE857-092F-4ABD-AB6B-213078D485AE}" srcOrd="0" destOrd="0" presId="urn:microsoft.com/office/officeart/2008/layout/VerticalCurvedList"/>
    <dgm:cxn modelId="{F8A6CDE7-D352-486C-974F-C15CA6AF1128}" srcId="{55ECF596-DA78-4F42-A488-90DA8C3BB4CA}" destId="{2B834CAF-D2D1-47EB-B400-369002EFCD85}" srcOrd="0" destOrd="0" parTransId="{4144E613-D110-48AB-83BD-7CE5783D8158}" sibTransId="{82CF0B3F-1AC6-4C5C-BC33-3B055A2E7921}"/>
    <dgm:cxn modelId="{7B3DF3D5-30FB-4EB6-8970-40371847BCD1}" type="presParOf" srcId="{5F47C0D6-4DFC-41D4-8628-9BFC591C9F9F}" destId="{706019AE-152C-46A1-94EE-9AAA50A2E03D}" srcOrd="0" destOrd="0" presId="urn:microsoft.com/office/officeart/2008/layout/VerticalCurvedList"/>
    <dgm:cxn modelId="{3ACEC8C8-8927-42B9-A256-A80813230026}" type="presParOf" srcId="{706019AE-152C-46A1-94EE-9AAA50A2E03D}" destId="{AFEB1667-A3F6-497C-BC03-E44DE7F42AE6}" srcOrd="0" destOrd="0" presId="urn:microsoft.com/office/officeart/2008/layout/VerticalCurvedList"/>
    <dgm:cxn modelId="{60C9A30F-0F95-4FF1-891D-C93C18E0C260}" type="presParOf" srcId="{AFEB1667-A3F6-497C-BC03-E44DE7F42AE6}" destId="{20E1847A-BDEF-419E-9ABE-B4429F369ADE}" srcOrd="0" destOrd="0" presId="urn:microsoft.com/office/officeart/2008/layout/VerticalCurvedList"/>
    <dgm:cxn modelId="{2115FCCA-2197-40DA-ABE0-BB898A379D3F}" type="presParOf" srcId="{AFEB1667-A3F6-497C-BC03-E44DE7F42AE6}" destId="{B52FE857-092F-4ABD-AB6B-213078D485AE}" srcOrd="1" destOrd="0" presId="urn:microsoft.com/office/officeart/2008/layout/VerticalCurvedList"/>
    <dgm:cxn modelId="{99811A2B-91CA-4001-9FC4-636FF1E582B2}" type="presParOf" srcId="{AFEB1667-A3F6-497C-BC03-E44DE7F42AE6}" destId="{B40CF003-B30B-4A5F-A198-428E46057914}" srcOrd="2" destOrd="0" presId="urn:microsoft.com/office/officeart/2008/layout/VerticalCurvedList"/>
    <dgm:cxn modelId="{0E4D6137-7FB0-4895-811F-3DED92CE47EA}" type="presParOf" srcId="{AFEB1667-A3F6-497C-BC03-E44DE7F42AE6}" destId="{B362A58C-3010-49C8-A8DD-089F1E632B40}" srcOrd="3" destOrd="0" presId="urn:microsoft.com/office/officeart/2008/layout/VerticalCurvedList"/>
    <dgm:cxn modelId="{E127C108-A13F-40BB-A5C1-9DCEADB9202D}" type="presParOf" srcId="{706019AE-152C-46A1-94EE-9AAA50A2E03D}" destId="{E8CCC1E8-EE96-43D1-9697-3F15ECC8E73B}" srcOrd="1" destOrd="0" presId="urn:microsoft.com/office/officeart/2008/layout/VerticalCurvedList"/>
    <dgm:cxn modelId="{97EA1349-DF62-4431-A564-8710A41D2B7D}" type="presParOf" srcId="{706019AE-152C-46A1-94EE-9AAA50A2E03D}" destId="{108D5837-B77C-43C2-9C1F-C7ED5D7A7896}" srcOrd="2" destOrd="0" presId="urn:microsoft.com/office/officeart/2008/layout/VerticalCurvedList"/>
    <dgm:cxn modelId="{A3E2169E-A0D0-44D4-BFF5-EF5A0D40EAED}" type="presParOf" srcId="{108D5837-B77C-43C2-9C1F-C7ED5D7A7896}" destId="{6D9C572B-0770-45EC-9713-73387A1F7257}" srcOrd="0" destOrd="0" presId="urn:microsoft.com/office/officeart/2008/layout/VerticalCurvedList"/>
    <dgm:cxn modelId="{A12D43FE-F5FA-489B-B659-06789A6E8C42}" type="presParOf" srcId="{706019AE-152C-46A1-94EE-9AAA50A2E03D}" destId="{08280116-B320-42FC-A2FC-2B379B405ACE}" srcOrd="3" destOrd="0" presId="urn:microsoft.com/office/officeart/2008/layout/VerticalCurvedList"/>
    <dgm:cxn modelId="{CAA792C0-E421-480B-BD4C-79BA8BE5ACC1}" type="presParOf" srcId="{706019AE-152C-46A1-94EE-9AAA50A2E03D}" destId="{DDAC0261-8C73-4763-A526-3B0327B91627}" srcOrd="4" destOrd="0" presId="urn:microsoft.com/office/officeart/2008/layout/VerticalCurvedList"/>
    <dgm:cxn modelId="{7F4249CF-7D32-436A-AB65-BF23A60EB7F9}" type="presParOf" srcId="{DDAC0261-8C73-4763-A526-3B0327B91627}" destId="{9CF774E4-8340-4D65-89B8-FD2FFC2C1FA4}" srcOrd="0" destOrd="0" presId="urn:microsoft.com/office/officeart/2008/layout/VerticalCurvedList"/>
    <dgm:cxn modelId="{8BC94085-AB49-4A72-8146-4D129874C92B}" type="presParOf" srcId="{706019AE-152C-46A1-94EE-9AAA50A2E03D}" destId="{4E166200-6A19-43FF-B988-A62602F629A6}" srcOrd="5" destOrd="0" presId="urn:microsoft.com/office/officeart/2008/layout/VerticalCurvedList"/>
    <dgm:cxn modelId="{3C47F1BE-35F2-4A09-A71F-C464D8D9775C}" type="presParOf" srcId="{706019AE-152C-46A1-94EE-9AAA50A2E03D}" destId="{5FEFEED0-DED1-4EB1-BA7D-5DE9744DE73D}" srcOrd="6" destOrd="0" presId="urn:microsoft.com/office/officeart/2008/layout/VerticalCurvedList"/>
    <dgm:cxn modelId="{AF8AE8F3-BE27-4A96-AE4E-694079C83066}" type="presParOf" srcId="{5FEFEED0-DED1-4EB1-BA7D-5DE9744DE73D}" destId="{3857296C-464D-447A-BA35-7E6F1F5BA1DC}" srcOrd="0" destOrd="0" presId="urn:microsoft.com/office/officeart/2008/layout/VerticalCurvedList"/>
    <dgm:cxn modelId="{6C81D947-5171-4C76-8CE5-6109BC813CC8}" type="presParOf" srcId="{706019AE-152C-46A1-94EE-9AAA50A2E03D}" destId="{485803CD-77B2-464C-BEBF-8147EDCB5989}" srcOrd="7" destOrd="0" presId="urn:microsoft.com/office/officeart/2008/layout/VerticalCurvedList"/>
    <dgm:cxn modelId="{D13006D4-4059-49F3-BEF2-7C0A329D609F}" type="presParOf" srcId="{706019AE-152C-46A1-94EE-9AAA50A2E03D}" destId="{12C655F8-4B07-46D1-A81F-108790FFCF50}" srcOrd="8" destOrd="0" presId="urn:microsoft.com/office/officeart/2008/layout/VerticalCurvedList"/>
    <dgm:cxn modelId="{7B7377B7-47A2-4C43-9993-1FBFD6F26F80}" type="presParOf" srcId="{12C655F8-4B07-46D1-A81F-108790FFCF50}" destId="{B5868DEE-0109-4BE1-8DEE-7230C75EFBD7}" srcOrd="0" destOrd="0" presId="urn:microsoft.com/office/officeart/2008/layout/VerticalCurvedList"/>
    <dgm:cxn modelId="{CEDBCCA1-3AAB-4EB9-B9FD-CC0D2EB4B4AA}" type="presParOf" srcId="{706019AE-152C-46A1-94EE-9AAA50A2E03D}" destId="{23BF35C9-452A-45BE-B80F-E2D842F32E59}" srcOrd="9" destOrd="0" presId="urn:microsoft.com/office/officeart/2008/layout/VerticalCurvedList"/>
    <dgm:cxn modelId="{76ED4B29-338B-4017-A066-217B10445464}" type="presParOf" srcId="{706019AE-152C-46A1-94EE-9AAA50A2E03D}" destId="{55E5A372-E97B-4B9E-842A-A0A2B000868E}" srcOrd="10" destOrd="0" presId="urn:microsoft.com/office/officeart/2008/layout/VerticalCurvedList"/>
    <dgm:cxn modelId="{4D75C7EB-DAC2-44B3-A4AB-28DD4850A666}" type="presParOf" srcId="{55E5A372-E97B-4B9E-842A-A0A2B000868E}" destId="{826A3F95-1DBE-4697-A529-07DA98D599D4}"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F391F5-068D-4628-91DC-17C3D517F79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CA"/>
        </a:p>
      </dgm:t>
    </dgm:pt>
    <dgm:pt modelId="{585EFAED-D647-409C-8E00-286F8296BD40}">
      <dgm:prSet phldrT="[Text]"/>
      <dgm:spPr/>
      <dgm:t>
        <a:bodyPr/>
        <a:lstStyle/>
        <a:p>
          <a:r>
            <a:rPr lang="en-US" dirty="0"/>
            <a:t>Inclusion</a:t>
          </a:r>
          <a:endParaRPr lang="en-CA" dirty="0"/>
        </a:p>
      </dgm:t>
      <dgm:extLst>
        <a:ext uri="{E40237B7-FDA0-4F09-8148-C483321AD2D9}">
          <dgm14:cNvPr xmlns:dgm14="http://schemas.microsoft.com/office/drawing/2010/diagram" id="0" name="" descr="The inclusion criteria includ&#10; English or French&#10; Based in and about Canada&#10; Barriers in gaining access to AAC technology for everyday use&#10; Published between 1980-2022&#10; Research articles, perspective articles, dissertations, reports&#10;"/>
        </a:ext>
      </dgm:extLst>
    </dgm:pt>
    <dgm:pt modelId="{A7CC6EB3-49BC-4145-9DCB-E77A681669F9}" type="parTrans" cxnId="{42B0F788-DAA9-4B24-A084-1B3B8E6DDF5A}">
      <dgm:prSet/>
      <dgm:spPr/>
      <dgm:t>
        <a:bodyPr/>
        <a:lstStyle/>
        <a:p>
          <a:endParaRPr lang="en-CA"/>
        </a:p>
      </dgm:t>
    </dgm:pt>
    <dgm:pt modelId="{67074F3E-0923-4AA8-ABDA-0D22C316690B}" type="sibTrans" cxnId="{42B0F788-DAA9-4B24-A084-1B3B8E6DDF5A}">
      <dgm:prSet/>
      <dgm:spPr/>
      <dgm:t>
        <a:bodyPr/>
        <a:lstStyle/>
        <a:p>
          <a:endParaRPr lang="en-CA"/>
        </a:p>
      </dgm:t>
    </dgm:pt>
    <dgm:pt modelId="{9F8DB4E8-DE65-4D56-8D02-848CD62BB97E}">
      <dgm:prSet phldrT="[Text]"/>
      <dgm:spPr/>
      <dgm:t>
        <a:bodyPr/>
        <a:lstStyle/>
        <a:p>
          <a:r>
            <a:rPr lang="en-CA" b="0" i="0" u="none" dirty="0"/>
            <a:t>Anglais ou français</a:t>
          </a:r>
          <a:endParaRPr lang="en-CA" dirty="0"/>
        </a:p>
      </dgm:t>
      <dgm:extLst>
        <a:ext uri="{E40237B7-FDA0-4F09-8148-C483321AD2D9}">
          <dgm14:cNvPr xmlns:dgm14="http://schemas.microsoft.com/office/drawing/2010/diagram" id="0" name="" descr="Image created using 'Smart art' in PowerPoint. There are two boxes, the first is blue containing the scoping reviews inclusion criteria. The inclusion criteria read as the following &quot;English or French;&#10;Based in and about Canada;&#10;Barriers in gaining access to AAC technology for everyday use;&#10;Published between 1980-2022;&#10;Research articles, perspective articles, dissertations, reports&quot;. The second box is red and contains the exclusion criteria. The exclusion criteria are as follows &quot;Not Canadian; About barriers to using the AAC technology; about barriers accessing AAC in Hospitals exclusively; barriers to accessing recreational or leisure equipment; and lastly, scoping or literary reviews. The final bullet point on each list of criteria contain asterisks relating to the next text box. "/>
        </a:ext>
      </dgm:extLst>
    </dgm:pt>
    <dgm:pt modelId="{99E770D3-6E54-4B28-AF0F-1756B333B08F}" type="parTrans" cxnId="{038A94F0-8618-40A6-8099-BA93DA50ABDE}">
      <dgm:prSet/>
      <dgm:spPr/>
      <dgm:t>
        <a:bodyPr/>
        <a:lstStyle/>
        <a:p>
          <a:endParaRPr lang="en-CA"/>
        </a:p>
      </dgm:t>
    </dgm:pt>
    <dgm:pt modelId="{139037F3-2C9B-481F-894C-F5D7BF9DA60C}" type="sibTrans" cxnId="{038A94F0-8618-40A6-8099-BA93DA50ABDE}">
      <dgm:prSet/>
      <dgm:spPr/>
      <dgm:t>
        <a:bodyPr/>
        <a:lstStyle/>
        <a:p>
          <a:endParaRPr lang="en-CA"/>
        </a:p>
      </dgm:t>
    </dgm:pt>
    <dgm:pt modelId="{82049CD5-8D28-437F-B75A-115EBF6F69AD}">
      <dgm:prSet phldrT="[Text]"/>
      <dgm:spPr/>
      <dgm:t>
        <a:bodyPr/>
        <a:lstStyle/>
        <a:p>
          <a:r>
            <a:rPr lang="en-US" dirty="0"/>
            <a:t>Exclusion</a:t>
          </a:r>
          <a:endParaRPr lang="en-CA" dirty="0"/>
        </a:p>
      </dgm:t>
    </dgm:pt>
    <dgm:pt modelId="{A03F809B-02ED-4674-A7FA-EDA4B8B4696D}" type="parTrans" cxnId="{5C03A8C1-8F0A-476A-8CC8-E218A4EDC38E}">
      <dgm:prSet/>
      <dgm:spPr/>
      <dgm:t>
        <a:bodyPr/>
        <a:lstStyle/>
        <a:p>
          <a:endParaRPr lang="en-CA"/>
        </a:p>
      </dgm:t>
    </dgm:pt>
    <dgm:pt modelId="{BAC09595-2B3E-454F-858E-ED6E03E283BC}" type="sibTrans" cxnId="{5C03A8C1-8F0A-476A-8CC8-E218A4EDC38E}">
      <dgm:prSet/>
      <dgm:spPr/>
      <dgm:t>
        <a:bodyPr/>
        <a:lstStyle/>
        <a:p>
          <a:endParaRPr lang="en-CA"/>
        </a:p>
      </dgm:t>
    </dgm:pt>
    <dgm:pt modelId="{522D972F-466A-4780-BBCC-ED568E8E9855}">
      <dgm:prSet/>
      <dgm:spPr>
        <a:solidFill>
          <a:schemeClr val="tx2"/>
        </a:solidFill>
      </dgm:spPr>
      <dgm:t>
        <a:bodyPr/>
        <a:lstStyle/>
        <a:p>
          <a:r>
            <a:rPr lang="en-US" dirty="0"/>
            <a:t>Les obstacles à l'</a:t>
          </a:r>
          <a:r>
            <a:rPr lang="en-US" dirty="0">
              <a:effectLst/>
            </a:rPr>
            <a:t>utilisation de la technologie de CAA</a:t>
          </a:r>
        </a:p>
      </dgm:t>
    </dgm:pt>
    <dgm:pt modelId="{81FD8512-0324-48D6-9FD2-80F5887FC0BD}" type="parTrans" cxnId="{9226295F-08DA-482A-B971-95B25E33F06D}">
      <dgm:prSet/>
      <dgm:spPr/>
      <dgm:t>
        <a:bodyPr/>
        <a:lstStyle/>
        <a:p>
          <a:endParaRPr lang="en-CA"/>
        </a:p>
      </dgm:t>
    </dgm:pt>
    <dgm:pt modelId="{43CAB4FA-DAE2-4093-B64A-C4FE68900B59}" type="sibTrans" cxnId="{9226295F-08DA-482A-B971-95B25E33F06D}">
      <dgm:prSet/>
      <dgm:spPr/>
      <dgm:t>
        <a:bodyPr/>
        <a:lstStyle/>
        <a:p>
          <a:endParaRPr lang="en-CA"/>
        </a:p>
      </dgm:t>
    </dgm:pt>
    <dgm:pt modelId="{EFA95B72-8ED6-4096-984B-B7074D9639CC}">
      <dgm:prSet/>
      <dgm:spPr>
        <a:solidFill>
          <a:schemeClr val="tx2"/>
        </a:solidFill>
      </dgm:spPr>
      <dgm:t>
        <a:bodyPr/>
        <a:lstStyle/>
        <a:p>
          <a:r>
            <a:rPr lang="en-US" dirty="0"/>
            <a:t>Obstacles à </a:t>
          </a:r>
          <a:r>
            <a:rPr lang="en-US" dirty="0">
              <a:effectLst/>
            </a:rPr>
            <a:t>l'accès à la CAA dans les hôpitaux exclusivement </a:t>
          </a:r>
        </a:p>
      </dgm:t>
    </dgm:pt>
    <dgm:pt modelId="{F0B8060B-2118-4BB0-83FA-939ECDB3155D}" type="parTrans" cxnId="{B2DDC997-01A9-4F13-A530-B825212163A9}">
      <dgm:prSet/>
      <dgm:spPr/>
      <dgm:t>
        <a:bodyPr/>
        <a:lstStyle/>
        <a:p>
          <a:endParaRPr lang="en-CA"/>
        </a:p>
      </dgm:t>
    </dgm:pt>
    <dgm:pt modelId="{8B0EB06C-5D54-4AE4-A81A-B263358BAC42}" type="sibTrans" cxnId="{B2DDC997-01A9-4F13-A530-B825212163A9}">
      <dgm:prSet/>
      <dgm:spPr/>
      <dgm:t>
        <a:bodyPr/>
        <a:lstStyle/>
        <a:p>
          <a:endParaRPr lang="en-CA"/>
        </a:p>
      </dgm:t>
    </dgm:pt>
    <dgm:pt modelId="{1445EAA2-3BD4-4566-B580-38406E38CDB6}">
      <dgm:prSet/>
      <dgm:spPr>
        <a:solidFill>
          <a:schemeClr val="tx2"/>
        </a:solidFill>
      </dgm:spPr>
      <dgm:t>
        <a:bodyPr/>
        <a:lstStyle/>
        <a:p>
          <a:r>
            <a:rPr lang="en-US" dirty="0"/>
            <a:t>Obstacles à l'accès aux </a:t>
          </a:r>
          <a:r>
            <a:rPr lang="en-US" dirty="0">
              <a:effectLst/>
            </a:rPr>
            <a:t>équipements de loisirs</a:t>
          </a:r>
          <a:endParaRPr lang="en-CA" dirty="0"/>
        </a:p>
      </dgm:t>
    </dgm:pt>
    <dgm:pt modelId="{18B33F7D-A298-40A9-B606-89169DC630CB}" type="parTrans" cxnId="{658C641D-EB5F-4520-9825-6F7AD1B1D405}">
      <dgm:prSet/>
      <dgm:spPr/>
      <dgm:t>
        <a:bodyPr/>
        <a:lstStyle/>
        <a:p>
          <a:endParaRPr lang="en-CA"/>
        </a:p>
      </dgm:t>
    </dgm:pt>
    <dgm:pt modelId="{750751B7-99B3-4F18-82AD-647EEA5D7592}" type="sibTrans" cxnId="{658C641D-EB5F-4520-9825-6F7AD1B1D405}">
      <dgm:prSet/>
      <dgm:spPr/>
      <dgm:t>
        <a:bodyPr/>
        <a:lstStyle/>
        <a:p>
          <a:endParaRPr lang="en-CA"/>
        </a:p>
      </dgm:t>
    </dgm:pt>
    <dgm:pt modelId="{548DFD22-F27C-4263-8FE3-B903AA9A6479}">
      <dgm:prSet/>
      <dgm:spPr/>
      <dgm:t>
        <a:bodyPr/>
        <a:lstStyle/>
        <a:p>
          <a:r>
            <a:rPr lang="en-US" b="0" i="0" u="none" dirty="0"/>
            <a:t>Basé au Canada et sur le Canada</a:t>
          </a:r>
          <a:endParaRPr lang="en-CA" dirty="0"/>
        </a:p>
      </dgm:t>
    </dgm:pt>
    <dgm:pt modelId="{773B6E15-303F-4E0F-8622-308125AF2D26}" type="parTrans" cxnId="{834FE32D-AF41-4895-B044-1C8F802F3B08}">
      <dgm:prSet/>
      <dgm:spPr/>
      <dgm:t>
        <a:bodyPr/>
        <a:lstStyle/>
        <a:p>
          <a:endParaRPr lang="en-CA"/>
        </a:p>
      </dgm:t>
    </dgm:pt>
    <dgm:pt modelId="{BBDB6B55-C17C-403D-9CC3-D5697117777E}" type="sibTrans" cxnId="{834FE32D-AF41-4895-B044-1C8F802F3B08}">
      <dgm:prSet/>
      <dgm:spPr/>
      <dgm:t>
        <a:bodyPr/>
        <a:lstStyle/>
        <a:p>
          <a:endParaRPr lang="en-CA"/>
        </a:p>
      </dgm:t>
    </dgm:pt>
    <dgm:pt modelId="{793EC9BB-7071-4666-A915-008A982FE040}">
      <dgm:prSet/>
      <dgm:spPr/>
      <dgm:t>
        <a:bodyPr/>
        <a:lstStyle/>
        <a:p>
          <a:r>
            <a:rPr lang="en-US" b="0" i="0" u="none" dirty="0"/>
            <a:t>Obstacles à l'accès à la technologie de CAA pour l'utilisation quotidienne</a:t>
          </a:r>
          <a:endParaRPr lang="en-CA" dirty="0"/>
        </a:p>
      </dgm:t>
    </dgm:pt>
    <dgm:pt modelId="{93292870-D180-46A8-9F3B-B52F69774693}" type="parTrans" cxnId="{C7D24F28-631A-41FA-8A8A-39F9306B81C8}">
      <dgm:prSet/>
      <dgm:spPr/>
      <dgm:t>
        <a:bodyPr/>
        <a:lstStyle/>
        <a:p>
          <a:endParaRPr lang="en-CA"/>
        </a:p>
      </dgm:t>
    </dgm:pt>
    <dgm:pt modelId="{DAA1EAC1-A8A9-43CB-8B62-A9BBBE1254CE}" type="sibTrans" cxnId="{C7D24F28-631A-41FA-8A8A-39F9306B81C8}">
      <dgm:prSet/>
      <dgm:spPr/>
      <dgm:t>
        <a:bodyPr/>
        <a:lstStyle/>
        <a:p>
          <a:endParaRPr lang="en-CA"/>
        </a:p>
      </dgm:t>
    </dgm:pt>
    <dgm:pt modelId="{E9E20403-E25D-446D-8F8C-6AF4EFF04CB4}">
      <dgm:prSet/>
      <dgm:spPr/>
      <dgm:t>
        <a:bodyPr/>
        <a:lstStyle/>
        <a:p>
          <a:r>
            <a:rPr lang="en-US" b="0" i="0" u="none" dirty="0"/>
            <a:t>Publié entre 1980 et 2022</a:t>
          </a:r>
          <a:endParaRPr lang="en-CA" dirty="0"/>
        </a:p>
      </dgm:t>
    </dgm:pt>
    <dgm:pt modelId="{DAEE3C03-E033-4E7E-AF2B-39F6B44AD048}" type="parTrans" cxnId="{26573372-91E0-4D14-AEE9-3DBA7CC2AD1A}">
      <dgm:prSet/>
      <dgm:spPr/>
      <dgm:t>
        <a:bodyPr/>
        <a:lstStyle/>
        <a:p>
          <a:endParaRPr lang="en-CA"/>
        </a:p>
      </dgm:t>
    </dgm:pt>
    <dgm:pt modelId="{E4C6B1DB-F765-4D2F-A371-C4E7997678AC}" type="sibTrans" cxnId="{26573372-91E0-4D14-AEE9-3DBA7CC2AD1A}">
      <dgm:prSet/>
      <dgm:spPr/>
      <dgm:t>
        <a:bodyPr/>
        <a:lstStyle/>
        <a:p>
          <a:endParaRPr lang="en-CA"/>
        </a:p>
      </dgm:t>
    </dgm:pt>
    <dgm:pt modelId="{56000EED-3FBA-4A80-9F26-659C24C000B7}">
      <dgm:prSet/>
      <dgm:spPr/>
      <dgm:t>
        <a:bodyPr/>
        <a:lstStyle/>
        <a:p>
          <a:r>
            <a:rPr lang="en-CA" b="0" i="0" u="none" dirty="0"/>
            <a:t>Articles de recherche, articles de perspective, thèses, rapports*</a:t>
          </a:r>
          <a:endParaRPr lang="en-CA" dirty="0"/>
        </a:p>
      </dgm:t>
    </dgm:pt>
    <dgm:pt modelId="{79069A3D-26F6-4EFF-914D-A40A63EFCEBA}" type="parTrans" cxnId="{F7316CF7-5812-4296-86FA-342B0D0E3A39}">
      <dgm:prSet/>
      <dgm:spPr/>
      <dgm:t>
        <a:bodyPr/>
        <a:lstStyle/>
        <a:p>
          <a:endParaRPr lang="en-CA"/>
        </a:p>
      </dgm:t>
    </dgm:pt>
    <dgm:pt modelId="{9611A89E-F575-4B73-A868-DC4C468E8579}" type="sibTrans" cxnId="{F7316CF7-5812-4296-86FA-342B0D0E3A39}">
      <dgm:prSet/>
      <dgm:spPr/>
      <dgm:t>
        <a:bodyPr/>
        <a:lstStyle/>
        <a:p>
          <a:endParaRPr lang="en-CA"/>
        </a:p>
      </dgm:t>
    </dgm:pt>
    <dgm:pt modelId="{E1CF83F9-DFD6-4216-8615-D1AE91773102}">
      <dgm:prSet/>
      <dgm:spPr>
        <a:solidFill>
          <a:schemeClr val="tx2"/>
        </a:solidFill>
      </dgm:spPr>
      <dgm:t>
        <a:bodyPr/>
        <a:lstStyle/>
        <a:p>
          <a:r>
            <a:rPr lang="en-US" dirty="0">
              <a:effectLst/>
            </a:rPr>
            <a:t>Non canadien</a:t>
          </a:r>
        </a:p>
      </dgm:t>
      <dgm:extLst>
        <a:ext uri="{E40237B7-FDA0-4F09-8148-C483321AD2D9}">
          <dgm14:cNvPr xmlns:dgm14="http://schemas.microsoft.com/office/drawing/2010/diagram" id="0" name="" descr="Image created using 'Smart art' in PowerPoint. There are two boxes, the first is blue containing the scoping reviews inclusion criteria. The inclusion criteria listed as the following: English or French; Based in and about Canada; Barriers in gaining access to AAC technology for everyday use; Published between 1980-2022; and lastly, Research articles, perspective articles, dissertations, reports. The second box is red and contains the exclusion criteria, listed as the following: Not Canadian; About barriers to using the AAC technology; Barriers accessing AAC in Hospitals exclusively; Barriers accessing recreational/ leisure equipment; lastly, Scoping/ Literary reviews. The last listed criteria for both the inclusion and exclusion criteria contain asterisks, leading to the following text box."/>
        </a:ext>
      </dgm:extLst>
    </dgm:pt>
    <dgm:pt modelId="{57D2A05E-889A-4AAF-A01F-D5D97014F4EE}" type="parTrans" cxnId="{01353FBD-8EC4-4282-A087-477C53E22746}">
      <dgm:prSet/>
      <dgm:spPr/>
      <dgm:t>
        <a:bodyPr/>
        <a:lstStyle/>
        <a:p>
          <a:endParaRPr lang="en-CA"/>
        </a:p>
      </dgm:t>
    </dgm:pt>
    <dgm:pt modelId="{08A53E39-8453-489F-8C17-C12E93741033}" type="sibTrans" cxnId="{01353FBD-8EC4-4282-A087-477C53E22746}">
      <dgm:prSet/>
      <dgm:spPr/>
      <dgm:t>
        <a:bodyPr/>
        <a:lstStyle/>
        <a:p>
          <a:endParaRPr lang="en-CA"/>
        </a:p>
      </dgm:t>
    </dgm:pt>
    <dgm:pt modelId="{679AE78D-22BD-4987-8C1A-9067D3D68971}">
      <dgm:prSet/>
      <dgm:spPr>
        <a:solidFill>
          <a:schemeClr val="tx2"/>
        </a:solidFill>
      </dgm:spPr>
      <dgm:t>
        <a:bodyPr/>
        <a:lstStyle/>
        <a:p>
          <a:r>
            <a:rPr lang="en-US" dirty="0"/>
            <a:t>Scoping/ revues littéraires*</a:t>
          </a:r>
          <a:endParaRPr lang="en-CA" dirty="0"/>
        </a:p>
      </dgm:t>
    </dgm:pt>
    <dgm:pt modelId="{BB56FB81-ECF5-475B-BEE9-6D4892D70514}" type="parTrans" cxnId="{70658FB1-677F-49A9-BF55-8210B060EB1B}">
      <dgm:prSet/>
      <dgm:spPr/>
      <dgm:t>
        <a:bodyPr/>
        <a:lstStyle/>
        <a:p>
          <a:endParaRPr lang="en-CA"/>
        </a:p>
      </dgm:t>
    </dgm:pt>
    <dgm:pt modelId="{F7C01A70-BB63-488C-9F37-870DD0ADAF78}" type="sibTrans" cxnId="{70658FB1-677F-49A9-BF55-8210B060EB1B}">
      <dgm:prSet/>
      <dgm:spPr/>
      <dgm:t>
        <a:bodyPr/>
        <a:lstStyle/>
        <a:p>
          <a:endParaRPr lang="en-CA"/>
        </a:p>
      </dgm:t>
    </dgm:pt>
    <dgm:pt modelId="{37F59D90-1530-4FD3-A0E4-B7832749DD76}" type="pres">
      <dgm:prSet presAssocID="{CAF391F5-068D-4628-91DC-17C3D517F798}" presName="linearFlow" presStyleCnt="0">
        <dgm:presLayoutVars>
          <dgm:dir/>
          <dgm:animLvl val="lvl"/>
          <dgm:resizeHandles/>
        </dgm:presLayoutVars>
      </dgm:prSet>
      <dgm:spPr/>
    </dgm:pt>
    <dgm:pt modelId="{7064B260-A98E-424B-AC51-D3AD7D50AE07}" type="pres">
      <dgm:prSet presAssocID="{585EFAED-D647-409C-8E00-286F8296BD40}" presName="compositeNode" presStyleCnt="0">
        <dgm:presLayoutVars>
          <dgm:bulletEnabled val="1"/>
        </dgm:presLayoutVars>
      </dgm:prSet>
      <dgm:spPr/>
    </dgm:pt>
    <dgm:pt modelId="{8894E41F-FC6B-4712-AB76-8863EC2740E9}" type="pres">
      <dgm:prSet presAssocID="{585EFAED-D647-409C-8E00-286F8296BD40}"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heckmark with solid fill"/>
        </a:ext>
      </dgm:extLst>
    </dgm:pt>
    <dgm:pt modelId="{D2D3CD5A-D06F-4737-AF0B-7C207523EB64}" type="pres">
      <dgm:prSet presAssocID="{585EFAED-D647-409C-8E00-286F8296BD40}" presName="childNode" presStyleLbl="node1" presStyleIdx="0" presStyleCnt="2">
        <dgm:presLayoutVars>
          <dgm:bulletEnabled val="1"/>
        </dgm:presLayoutVars>
      </dgm:prSet>
      <dgm:spPr/>
    </dgm:pt>
    <dgm:pt modelId="{C37D0F43-6B78-47AF-9251-66A808D3B47D}" type="pres">
      <dgm:prSet presAssocID="{585EFAED-D647-409C-8E00-286F8296BD40}" presName="parentNode" presStyleLbl="revTx" presStyleIdx="0" presStyleCnt="2">
        <dgm:presLayoutVars>
          <dgm:chMax val="0"/>
          <dgm:bulletEnabled val="1"/>
        </dgm:presLayoutVars>
      </dgm:prSet>
      <dgm:spPr/>
    </dgm:pt>
    <dgm:pt modelId="{C95F1319-5187-471A-A7AC-4E2C42622AB0}" type="pres">
      <dgm:prSet presAssocID="{67074F3E-0923-4AA8-ABDA-0D22C316690B}" presName="sibTrans" presStyleCnt="0"/>
      <dgm:spPr/>
    </dgm:pt>
    <dgm:pt modelId="{20AD74AF-F733-40C9-9701-6FF418761251}" type="pres">
      <dgm:prSet presAssocID="{82049CD5-8D28-437F-B75A-115EBF6F69AD}" presName="compositeNode" presStyleCnt="0">
        <dgm:presLayoutVars>
          <dgm:bulletEnabled val="1"/>
        </dgm:presLayoutVars>
      </dgm:prSet>
      <dgm:spPr/>
    </dgm:pt>
    <dgm:pt modelId="{E689C545-5366-4771-B1E9-98E5E4CDAA6C}" type="pres">
      <dgm:prSet presAssocID="{82049CD5-8D28-437F-B75A-115EBF6F69AD}" presName="image" presStyleLbl="fgImgPlac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pt>
    <dgm:pt modelId="{FEDC44A5-BF12-49A4-9BD7-1A3B0C90E129}" type="pres">
      <dgm:prSet presAssocID="{82049CD5-8D28-437F-B75A-115EBF6F69AD}" presName="childNode" presStyleLbl="node1" presStyleIdx="1" presStyleCnt="2">
        <dgm:presLayoutVars>
          <dgm:bulletEnabled val="1"/>
        </dgm:presLayoutVars>
      </dgm:prSet>
      <dgm:spPr/>
    </dgm:pt>
    <dgm:pt modelId="{77881C3A-8D2A-4C06-953A-953EFE629D3B}" type="pres">
      <dgm:prSet presAssocID="{82049CD5-8D28-437F-B75A-115EBF6F69AD}" presName="parentNode" presStyleLbl="revTx" presStyleIdx="1" presStyleCnt="2">
        <dgm:presLayoutVars>
          <dgm:chMax val="0"/>
          <dgm:bulletEnabled val="1"/>
        </dgm:presLayoutVars>
      </dgm:prSet>
      <dgm:spPr/>
    </dgm:pt>
  </dgm:ptLst>
  <dgm:cxnLst>
    <dgm:cxn modelId="{D2722419-3535-4F39-8629-2FE3DEAE5CB7}" type="presOf" srcId="{1445EAA2-3BD4-4566-B580-38406E38CDB6}" destId="{FEDC44A5-BF12-49A4-9BD7-1A3B0C90E129}" srcOrd="0" destOrd="3" presId="urn:microsoft.com/office/officeart/2005/8/layout/hList2"/>
    <dgm:cxn modelId="{658C641D-EB5F-4520-9825-6F7AD1B1D405}" srcId="{82049CD5-8D28-437F-B75A-115EBF6F69AD}" destId="{1445EAA2-3BD4-4566-B580-38406E38CDB6}" srcOrd="3" destOrd="0" parTransId="{18B33F7D-A298-40A9-B606-89169DC630CB}" sibTransId="{750751B7-99B3-4F18-82AD-647EEA5D7592}"/>
    <dgm:cxn modelId="{C7D24F28-631A-41FA-8A8A-39F9306B81C8}" srcId="{585EFAED-D647-409C-8E00-286F8296BD40}" destId="{793EC9BB-7071-4666-A915-008A982FE040}" srcOrd="2" destOrd="0" parTransId="{93292870-D180-46A8-9F3B-B52F69774693}" sibTransId="{DAA1EAC1-A8A9-43CB-8B62-A9BBBE1254CE}"/>
    <dgm:cxn modelId="{01E0D62B-1418-47F9-8812-9DA26EDE1EC2}" type="presOf" srcId="{522D972F-466A-4780-BBCC-ED568E8E9855}" destId="{FEDC44A5-BF12-49A4-9BD7-1A3B0C90E129}" srcOrd="0" destOrd="1" presId="urn:microsoft.com/office/officeart/2005/8/layout/hList2"/>
    <dgm:cxn modelId="{6D4D0C2C-1A1B-4CB2-9B19-668E456D5AAB}" type="presOf" srcId="{548DFD22-F27C-4263-8FE3-B903AA9A6479}" destId="{D2D3CD5A-D06F-4737-AF0B-7C207523EB64}" srcOrd="0" destOrd="1" presId="urn:microsoft.com/office/officeart/2005/8/layout/hList2"/>
    <dgm:cxn modelId="{3B91B22C-395E-4F30-8911-F6654D56749A}" type="presOf" srcId="{82049CD5-8D28-437F-B75A-115EBF6F69AD}" destId="{77881C3A-8D2A-4C06-953A-953EFE629D3B}" srcOrd="0" destOrd="0" presId="urn:microsoft.com/office/officeart/2005/8/layout/hList2"/>
    <dgm:cxn modelId="{834FE32D-AF41-4895-B044-1C8F802F3B08}" srcId="{585EFAED-D647-409C-8E00-286F8296BD40}" destId="{548DFD22-F27C-4263-8FE3-B903AA9A6479}" srcOrd="1" destOrd="0" parTransId="{773B6E15-303F-4E0F-8622-308125AF2D26}" sibTransId="{BBDB6B55-C17C-403D-9CC3-D5697117777E}"/>
    <dgm:cxn modelId="{BEA2F436-29A4-454D-9E22-CB0BF7CB36D0}" type="presOf" srcId="{9F8DB4E8-DE65-4D56-8D02-848CD62BB97E}" destId="{D2D3CD5A-D06F-4737-AF0B-7C207523EB64}" srcOrd="0" destOrd="0" presId="urn:microsoft.com/office/officeart/2005/8/layout/hList2"/>
    <dgm:cxn modelId="{9226295F-08DA-482A-B971-95B25E33F06D}" srcId="{82049CD5-8D28-437F-B75A-115EBF6F69AD}" destId="{522D972F-466A-4780-BBCC-ED568E8E9855}" srcOrd="1" destOrd="0" parTransId="{81FD8512-0324-48D6-9FD2-80F5887FC0BD}" sibTransId="{43CAB4FA-DAE2-4093-B64A-C4FE68900B59}"/>
    <dgm:cxn modelId="{469EB950-CF06-48CA-A8CB-B9D7B14644F6}" type="presOf" srcId="{679AE78D-22BD-4987-8C1A-9067D3D68971}" destId="{FEDC44A5-BF12-49A4-9BD7-1A3B0C90E129}" srcOrd="0" destOrd="4" presId="urn:microsoft.com/office/officeart/2005/8/layout/hList2"/>
    <dgm:cxn modelId="{DF482352-F7A3-48B6-84EC-6610619A6A8E}" type="presOf" srcId="{793EC9BB-7071-4666-A915-008A982FE040}" destId="{D2D3CD5A-D06F-4737-AF0B-7C207523EB64}" srcOrd="0" destOrd="2" presId="urn:microsoft.com/office/officeart/2005/8/layout/hList2"/>
    <dgm:cxn modelId="{26573372-91E0-4D14-AEE9-3DBA7CC2AD1A}" srcId="{585EFAED-D647-409C-8E00-286F8296BD40}" destId="{E9E20403-E25D-446D-8F8C-6AF4EFF04CB4}" srcOrd="3" destOrd="0" parTransId="{DAEE3C03-E033-4E7E-AF2B-39F6B44AD048}" sibTransId="{E4C6B1DB-F765-4D2F-A371-C4E7997678AC}"/>
    <dgm:cxn modelId="{F6107673-DDC4-4DE4-953E-B096DA429608}" type="presOf" srcId="{CAF391F5-068D-4628-91DC-17C3D517F798}" destId="{37F59D90-1530-4FD3-A0E4-B7832749DD76}" srcOrd="0" destOrd="0" presId="urn:microsoft.com/office/officeart/2005/8/layout/hList2"/>
    <dgm:cxn modelId="{F1A0E384-464A-4162-86FF-1808E9274F84}" type="presOf" srcId="{585EFAED-D647-409C-8E00-286F8296BD40}" destId="{C37D0F43-6B78-47AF-9251-66A808D3B47D}" srcOrd="0" destOrd="0" presId="urn:microsoft.com/office/officeart/2005/8/layout/hList2"/>
    <dgm:cxn modelId="{42B0F788-DAA9-4B24-A084-1B3B8E6DDF5A}" srcId="{CAF391F5-068D-4628-91DC-17C3D517F798}" destId="{585EFAED-D647-409C-8E00-286F8296BD40}" srcOrd="0" destOrd="0" parTransId="{A7CC6EB3-49BC-4145-9DCB-E77A681669F9}" sibTransId="{67074F3E-0923-4AA8-ABDA-0D22C316690B}"/>
    <dgm:cxn modelId="{C9BCF78C-0C55-4E6E-B318-4D8B21173F27}" type="presOf" srcId="{E1CF83F9-DFD6-4216-8615-D1AE91773102}" destId="{FEDC44A5-BF12-49A4-9BD7-1A3B0C90E129}" srcOrd="0" destOrd="0" presId="urn:microsoft.com/office/officeart/2005/8/layout/hList2"/>
    <dgm:cxn modelId="{B2DDC997-01A9-4F13-A530-B825212163A9}" srcId="{82049CD5-8D28-437F-B75A-115EBF6F69AD}" destId="{EFA95B72-8ED6-4096-984B-B7074D9639CC}" srcOrd="2" destOrd="0" parTransId="{F0B8060B-2118-4BB0-83FA-939ECDB3155D}" sibTransId="{8B0EB06C-5D54-4AE4-A81A-B263358BAC42}"/>
    <dgm:cxn modelId="{A96060AC-6394-495D-AB8F-09F0856E1F8F}" type="presOf" srcId="{56000EED-3FBA-4A80-9F26-659C24C000B7}" destId="{D2D3CD5A-D06F-4737-AF0B-7C207523EB64}" srcOrd="0" destOrd="4" presId="urn:microsoft.com/office/officeart/2005/8/layout/hList2"/>
    <dgm:cxn modelId="{70658FB1-677F-49A9-BF55-8210B060EB1B}" srcId="{82049CD5-8D28-437F-B75A-115EBF6F69AD}" destId="{679AE78D-22BD-4987-8C1A-9067D3D68971}" srcOrd="4" destOrd="0" parTransId="{BB56FB81-ECF5-475B-BEE9-6D4892D70514}" sibTransId="{F7C01A70-BB63-488C-9F37-870DD0ADAF78}"/>
    <dgm:cxn modelId="{01353FBD-8EC4-4282-A087-477C53E22746}" srcId="{82049CD5-8D28-437F-B75A-115EBF6F69AD}" destId="{E1CF83F9-DFD6-4216-8615-D1AE91773102}" srcOrd="0" destOrd="0" parTransId="{57D2A05E-889A-4AAF-A01F-D5D97014F4EE}" sibTransId="{08A53E39-8453-489F-8C17-C12E93741033}"/>
    <dgm:cxn modelId="{F23A63BD-2AA8-4090-8637-2F821903451F}" type="presOf" srcId="{EFA95B72-8ED6-4096-984B-B7074D9639CC}" destId="{FEDC44A5-BF12-49A4-9BD7-1A3B0C90E129}" srcOrd="0" destOrd="2" presId="urn:microsoft.com/office/officeart/2005/8/layout/hList2"/>
    <dgm:cxn modelId="{5C03A8C1-8F0A-476A-8CC8-E218A4EDC38E}" srcId="{CAF391F5-068D-4628-91DC-17C3D517F798}" destId="{82049CD5-8D28-437F-B75A-115EBF6F69AD}" srcOrd="1" destOrd="0" parTransId="{A03F809B-02ED-4674-A7FA-EDA4B8B4696D}" sibTransId="{BAC09595-2B3E-454F-858E-ED6E03E283BC}"/>
    <dgm:cxn modelId="{038A94F0-8618-40A6-8099-BA93DA50ABDE}" srcId="{585EFAED-D647-409C-8E00-286F8296BD40}" destId="{9F8DB4E8-DE65-4D56-8D02-848CD62BB97E}" srcOrd="0" destOrd="0" parTransId="{99E770D3-6E54-4B28-AF0F-1756B333B08F}" sibTransId="{139037F3-2C9B-481F-894C-F5D7BF9DA60C}"/>
    <dgm:cxn modelId="{F7316CF7-5812-4296-86FA-342B0D0E3A39}" srcId="{585EFAED-D647-409C-8E00-286F8296BD40}" destId="{56000EED-3FBA-4A80-9F26-659C24C000B7}" srcOrd="4" destOrd="0" parTransId="{79069A3D-26F6-4EFF-914D-A40A63EFCEBA}" sibTransId="{9611A89E-F575-4B73-A868-DC4C468E8579}"/>
    <dgm:cxn modelId="{E2DCFBFB-255B-49D2-9EA4-8EFBB6A87E20}" type="presOf" srcId="{E9E20403-E25D-446D-8F8C-6AF4EFF04CB4}" destId="{D2D3CD5A-D06F-4737-AF0B-7C207523EB64}" srcOrd="0" destOrd="3" presId="urn:microsoft.com/office/officeart/2005/8/layout/hList2"/>
    <dgm:cxn modelId="{832BC68D-9AFE-452C-9B58-BAB6E963A00D}" type="presParOf" srcId="{37F59D90-1530-4FD3-A0E4-B7832749DD76}" destId="{7064B260-A98E-424B-AC51-D3AD7D50AE07}" srcOrd="0" destOrd="0" presId="urn:microsoft.com/office/officeart/2005/8/layout/hList2"/>
    <dgm:cxn modelId="{F3CA3901-FBC6-4263-9309-67AD8D415339}" type="presParOf" srcId="{7064B260-A98E-424B-AC51-D3AD7D50AE07}" destId="{8894E41F-FC6B-4712-AB76-8863EC2740E9}" srcOrd="0" destOrd="0" presId="urn:microsoft.com/office/officeart/2005/8/layout/hList2"/>
    <dgm:cxn modelId="{04EFFEED-A3F5-4DAD-8A64-1CA62D7FF9DC}" type="presParOf" srcId="{7064B260-A98E-424B-AC51-D3AD7D50AE07}" destId="{D2D3CD5A-D06F-4737-AF0B-7C207523EB64}" srcOrd="1" destOrd="0" presId="urn:microsoft.com/office/officeart/2005/8/layout/hList2"/>
    <dgm:cxn modelId="{8A852144-D709-4922-B074-0BA532126A0A}" type="presParOf" srcId="{7064B260-A98E-424B-AC51-D3AD7D50AE07}" destId="{C37D0F43-6B78-47AF-9251-66A808D3B47D}" srcOrd="2" destOrd="0" presId="urn:microsoft.com/office/officeart/2005/8/layout/hList2"/>
    <dgm:cxn modelId="{24BCA5DF-4E5A-4E93-BD7A-0FB502BBE8F8}" type="presParOf" srcId="{37F59D90-1530-4FD3-A0E4-B7832749DD76}" destId="{C95F1319-5187-471A-A7AC-4E2C42622AB0}" srcOrd="1" destOrd="0" presId="urn:microsoft.com/office/officeart/2005/8/layout/hList2"/>
    <dgm:cxn modelId="{EC393E52-0FFD-49ED-9DF5-6F5937978463}" type="presParOf" srcId="{37F59D90-1530-4FD3-A0E4-B7832749DD76}" destId="{20AD74AF-F733-40C9-9701-6FF418761251}" srcOrd="2" destOrd="0" presId="urn:microsoft.com/office/officeart/2005/8/layout/hList2"/>
    <dgm:cxn modelId="{87E668B5-3C19-46C2-9D04-EBE601C3D354}" type="presParOf" srcId="{20AD74AF-F733-40C9-9701-6FF418761251}" destId="{E689C545-5366-4771-B1E9-98E5E4CDAA6C}" srcOrd="0" destOrd="0" presId="urn:microsoft.com/office/officeart/2005/8/layout/hList2"/>
    <dgm:cxn modelId="{3CC9EE3A-83E9-47A7-8111-5EC53FE1F86F}" type="presParOf" srcId="{20AD74AF-F733-40C9-9701-6FF418761251}" destId="{FEDC44A5-BF12-49A4-9BD7-1A3B0C90E129}" srcOrd="1" destOrd="0" presId="urn:microsoft.com/office/officeart/2005/8/layout/hList2"/>
    <dgm:cxn modelId="{4F1C69A0-CDEF-4E5E-81D0-975F4CCC908C}" type="presParOf" srcId="{20AD74AF-F733-40C9-9701-6FF418761251}" destId="{77881C3A-8D2A-4C06-953A-953EFE629D3B}"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99B455-BEEF-44DC-ACC2-F29EA5946AB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CA"/>
        </a:p>
      </dgm:t>
    </dgm:pt>
    <dgm:pt modelId="{A44C55AD-DAB9-4260-97CC-8D87836C9B52}">
      <dgm:prSet phldrT="[Text]"/>
      <dgm:spPr/>
      <dgm:t>
        <a:bodyPr/>
        <a:lstStyle/>
        <a:p>
          <a:r>
            <a:rPr lang="en-US" dirty="0"/>
            <a:t>CRFs téléchargés dans NVivo</a:t>
          </a:r>
          <a:endParaRPr lang="en-CA" dirty="0"/>
        </a:p>
      </dgm:t>
    </dgm:pt>
    <dgm:pt modelId="{F196FC6A-CC6B-45C1-8BE6-A7CE0883F302}" type="parTrans" cxnId="{604319E3-2A09-4D76-9922-0CE3556D4670}">
      <dgm:prSet/>
      <dgm:spPr/>
      <dgm:t>
        <a:bodyPr/>
        <a:lstStyle/>
        <a:p>
          <a:endParaRPr lang="en-CA"/>
        </a:p>
      </dgm:t>
    </dgm:pt>
    <dgm:pt modelId="{874D7AAC-5A26-4CCC-BC1F-4E0E391322CF}" type="sibTrans" cxnId="{604319E3-2A09-4D76-9922-0CE3556D4670}">
      <dgm:prSet/>
      <dgm:spPr/>
      <dgm:t>
        <a:bodyPr/>
        <a:lstStyle/>
        <a:p>
          <a:endParaRPr lang="en-CA"/>
        </a:p>
      </dgm:t>
    </dgm:pt>
    <dgm:pt modelId="{7BE21BCA-0816-4CE9-91E4-1F850FB59005}">
      <dgm:prSet phldrT="[Text]"/>
      <dgm:spPr/>
      <dgm:t>
        <a:bodyPr/>
        <a:lstStyle/>
        <a:p>
          <a:r>
            <a:rPr lang="en-US" dirty="0"/>
            <a:t>Chaque CRF est codé en fonction des thèmes</a:t>
          </a:r>
          <a:endParaRPr lang="en-CA" dirty="0"/>
        </a:p>
      </dgm:t>
    </dgm:pt>
    <dgm:pt modelId="{6B032EE3-27F6-45E7-B06C-FF6679CB48F3}" type="parTrans" cxnId="{CBE4B614-BC0F-4D1E-AC6D-B57AA1290231}">
      <dgm:prSet/>
      <dgm:spPr/>
      <dgm:t>
        <a:bodyPr/>
        <a:lstStyle/>
        <a:p>
          <a:endParaRPr lang="en-CA"/>
        </a:p>
      </dgm:t>
    </dgm:pt>
    <dgm:pt modelId="{2129D221-CB71-4F8E-8E58-C1623BAB017B}" type="sibTrans" cxnId="{CBE4B614-BC0F-4D1E-AC6D-B57AA1290231}">
      <dgm:prSet/>
      <dgm:spPr/>
      <dgm:t>
        <a:bodyPr/>
        <a:lstStyle/>
        <a:p>
          <a:endParaRPr lang="en-CA"/>
        </a:p>
      </dgm:t>
    </dgm:pt>
    <dgm:pt modelId="{EA1A223E-486D-4133-9B7F-A41C7FDF01B3}">
      <dgm:prSet phldrT="[Text]"/>
      <dgm:spPr/>
      <dgm:t>
        <a:bodyPr/>
        <a:lstStyle/>
        <a:p>
          <a:r>
            <a:rPr lang="en-US" dirty="0"/>
            <a:t>Analyse de la liste des codes pour en dégager les thèmes principaux</a:t>
          </a:r>
          <a:endParaRPr lang="en-CA" dirty="0"/>
        </a:p>
      </dgm:t>
      <dgm:extLst>
        <a:ext uri="{E40237B7-FDA0-4F09-8148-C483321AD2D9}">
          <dgm14:cNvPr xmlns:dgm14="http://schemas.microsoft.com/office/drawing/2010/diagram" id="0" name="" descr="Image created using 'Smart art' in PowerPoint. The image includes a large arrow with four boxes, each containing steps taken during the analysis of the literature. The first box reads “CRFs uploaded into NVivo”, followed by “Each CRF coded for themes”. Third is “Code list analyzed for overarching themes” and lastly, “Codes &amp; themes exported into Excel for quantitative analysis”."/>
        </a:ext>
      </dgm:extLst>
    </dgm:pt>
    <dgm:pt modelId="{54DBCCB3-2539-45D0-8CF5-E498F4E97D7E}" type="parTrans" cxnId="{CA9698AB-1CEA-4C2F-BEA4-1107339C9B67}">
      <dgm:prSet/>
      <dgm:spPr/>
      <dgm:t>
        <a:bodyPr/>
        <a:lstStyle/>
        <a:p>
          <a:endParaRPr lang="en-CA"/>
        </a:p>
      </dgm:t>
    </dgm:pt>
    <dgm:pt modelId="{BD72FBAC-B82A-4488-BD08-64A9274EC000}" type="sibTrans" cxnId="{CA9698AB-1CEA-4C2F-BEA4-1107339C9B67}">
      <dgm:prSet/>
      <dgm:spPr/>
      <dgm:t>
        <a:bodyPr/>
        <a:lstStyle/>
        <a:p>
          <a:endParaRPr lang="en-CA"/>
        </a:p>
      </dgm:t>
    </dgm:pt>
    <dgm:pt modelId="{A9CE1282-E91D-4DE8-B403-833C959666A2}">
      <dgm:prSet phldrT="[Text]"/>
      <dgm:spPr/>
      <dgm:t>
        <a:bodyPr/>
        <a:lstStyle/>
        <a:p>
          <a:r>
            <a:rPr lang="en-US" dirty="0"/>
            <a:t>Codes et thèmes exportés dans Excel pour une analyse quantitative</a:t>
          </a:r>
          <a:endParaRPr lang="en-CA" dirty="0"/>
        </a:p>
      </dgm:t>
    </dgm:pt>
    <dgm:pt modelId="{124D5C53-0161-441C-9EAA-F8A6E67BFB30}" type="parTrans" cxnId="{5C029B99-D386-437C-86BF-311899B2A912}">
      <dgm:prSet/>
      <dgm:spPr/>
      <dgm:t>
        <a:bodyPr/>
        <a:lstStyle/>
        <a:p>
          <a:endParaRPr lang="en-CA"/>
        </a:p>
      </dgm:t>
    </dgm:pt>
    <dgm:pt modelId="{9C8C86FC-CBA8-433F-8C78-E3FFB0E32593}" type="sibTrans" cxnId="{5C029B99-D386-437C-86BF-311899B2A912}">
      <dgm:prSet/>
      <dgm:spPr/>
      <dgm:t>
        <a:bodyPr/>
        <a:lstStyle/>
        <a:p>
          <a:endParaRPr lang="en-CA"/>
        </a:p>
      </dgm:t>
    </dgm:pt>
    <dgm:pt modelId="{B7D4BE1F-3784-49CD-A0E9-0129C2764EB0}" type="pres">
      <dgm:prSet presAssocID="{4199B455-BEEF-44DC-ACC2-F29EA5946ABD}" presName="CompostProcess" presStyleCnt="0">
        <dgm:presLayoutVars>
          <dgm:dir/>
          <dgm:resizeHandles val="exact"/>
        </dgm:presLayoutVars>
      </dgm:prSet>
      <dgm:spPr/>
    </dgm:pt>
    <dgm:pt modelId="{95B0BD76-7ADD-46B5-8E10-B09BDA81F406}" type="pres">
      <dgm:prSet presAssocID="{4199B455-BEEF-44DC-ACC2-F29EA5946ABD}" presName="arrow" presStyleLbl="bgShp" presStyleIdx="0" presStyleCnt="1" custLinFactNeighborY="5522"/>
      <dgm:spPr/>
    </dgm:pt>
    <dgm:pt modelId="{80C65FBF-69AD-45DA-9FED-1FE233D56BCF}" type="pres">
      <dgm:prSet presAssocID="{4199B455-BEEF-44DC-ACC2-F29EA5946ABD}" presName="linearProcess" presStyleCnt="0"/>
      <dgm:spPr/>
    </dgm:pt>
    <dgm:pt modelId="{7201424F-E73A-4D16-B17D-E09E572A5285}" type="pres">
      <dgm:prSet presAssocID="{A44C55AD-DAB9-4260-97CC-8D87836C9B52}" presName="textNode" presStyleLbl="node1" presStyleIdx="0" presStyleCnt="4">
        <dgm:presLayoutVars>
          <dgm:bulletEnabled val="1"/>
        </dgm:presLayoutVars>
      </dgm:prSet>
      <dgm:spPr/>
    </dgm:pt>
    <dgm:pt modelId="{085EB181-FBBD-462F-A1F5-D11008800385}" type="pres">
      <dgm:prSet presAssocID="{874D7AAC-5A26-4CCC-BC1F-4E0E391322CF}" presName="sibTrans" presStyleCnt="0"/>
      <dgm:spPr/>
    </dgm:pt>
    <dgm:pt modelId="{45C43E49-E8A1-4F66-85FB-0687B26F2999}" type="pres">
      <dgm:prSet presAssocID="{7BE21BCA-0816-4CE9-91E4-1F850FB59005}" presName="textNode" presStyleLbl="node1" presStyleIdx="1" presStyleCnt="4">
        <dgm:presLayoutVars>
          <dgm:bulletEnabled val="1"/>
        </dgm:presLayoutVars>
      </dgm:prSet>
      <dgm:spPr/>
    </dgm:pt>
    <dgm:pt modelId="{4D9D910B-6ACD-47CA-9929-CD8F3C17BF39}" type="pres">
      <dgm:prSet presAssocID="{2129D221-CB71-4F8E-8E58-C1623BAB017B}" presName="sibTrans" presStyleCnt="0"/>
      <dgm:spPr/>
    </dgm:pt>
    <dgm:pt modelId="{5D02EDD1-BF35-424D-AFFD-4F1B34BF4885}" type="pres">
      <dgm:prSet presAssocID="{EA1A223E-486D-4133-9B7F-A41C7FDF01B3}" presName="textNode" presStyleLbl="node1" presStyleIdx="2" presStyleCnt="4">
        <dgm:presLayoutVars>
          <dgm:bulletEnabled val="1"/>
        </dgm:presLayoutVars>
      </dgm:prSet>
      <dgm:spPr/>
    </dgm:pt>
    <dgm:pt modelId="{0D2000A6-BDDE-4328-94E5-D50B87492319}" type="pres">
      <dgm:prSet presAssocID="{BD72FBAC-B82A-4488-BD08-64A9274EC000}" presName="sibTrans" presStyleCnt="0"/>
      <dgm:spPr/>
    </dgm:pt>
    <dgm:pt modelId="{39ED7A93-0F9A-4B28-9DD5-6790708D5603}" type="pres">
      <dgm:prSet presAssocID="{A9CE1282-E91D-4DE8-B403-833C959666A2}" presName="textNode" presStyleLbl="node1" presStyleIdx="3" presStyleCnt="4">
        <dgm:presLayoutVars>
          <dgm:bulletEnabled val="1"/>
        </dgm:presLayoutVars>
      </dgm:prSet>
      <dgm:spPr/>
    </dgm:pt>
  </dgm:ptLst>
  <dgm:cxnLst>
    <dgm:cxn modelId="{CBE4B614-BC0F-4D1E-AC6D-B57AA1290231}" srcId="{4199B455-BEEF-44DC-ACC2-F29EA5946ABD}" destId="{7BE21BCA-0816-4CE9-91E4-1F850FB59005}" srcOrd="1" destOrd="0" parTransId="{6B032EE3-27F6-45E7-B06C-FF6679CB48F3}" sibTransId="{2129D221-CB71-4F8E-8E58-C1623BAB017B}"/>
    <dgm:cxn modelId="{19C4D229-A144-467C-B5BC-B3A5A0A98D52}" type="presOf" srcId="{A44C55AD-DAB9-4260-97CC-8D87836C9B52}" destId="{7201424F-E73A-4D16-B17D-E09E572A5285}" srcOrd="0" destOrd="0" presId="urn:microsoft.com/office/officeart/2005/8/layout/hProcess9"/>
    <dgm:cxn modelId="{9C62AE49-B2DE-4151-BF18-BFB5896050EC}" type="presOf" srcId="{EA1A223E-486D-4133-9B7F-A41C7FDF01B3}" destId="{5D02EDD1-BF35-424D-AFFD-4F1B34BF4885}" srcOrd="0" destOrd="0" presId="urn:microsoft.com/office/officeart/2005/8/layout/hProcess9"/>
    <dgm:cxn modelId="{5D7A915A-F810-4446-9654-1346C07EACDA}" type="presOf" srcId="{4199B455-BEEF-44DC-ACC2-F29EA5946ABD}" destId="{B7D4BE1F-3784-49CD-A0E9-0129C2764EB0}" srcOrd="0" destOrd="0" presId="urn:microsoft.com/office/officeart/2005/8/layout/hProcess9"/>
    <dgm:cxn modelId="{5C029B99-D386-437C-86BF-311899B2A912}" srcId="{4199B455-BEEF-44DC-ACC2-F29EA5946ABD}" destId="{A9CE1282-E91D-4DE8-B403-833C959666A2}" srcOrd="3" destOrd="0" parTransId="{124D5C53-0161-441C-9EAA-F8A6E67BFB30}" sibTransId="{9C8C86FC-CBA8-433F-8C78-E3FFB0E32593}"/>
    <dgm:cxn modelId="{CA9698AB-1CEA-4C2F-BEA4-1107339C9B67}" srcId="{4199B455-BEEF-44DC-ACC2-F29EA5946ABD}" destId="{EA1A223E-486D-4133-9B7F-A41C7FDF01B3}" srcOrd="2" destOrd="0" parTransId="{54DBCCB3-2539-45D0-8CF5-E498F4E97D7E}" sibTransId="{BD72FBAC-B82A-4488-BD08-64A9274EC000}"/>
    <dgm:cxn modelId="{D09A3FB2-97AF-42F2-A705-E2F2D9723285}" type="presOf" srcId="{7BE21BCA-0816-4CE9-91E4-1F850FB59005}" destId="{45C43E49-E8A1-4F66-85FB-0687B26F2999}" srcOrd="0" destOrd="0" presId="urn:microsoft.com/office/officeart/2005/8/layout/hProcess9"/>
    <dgm:cxn modelId="{6A4AF6D9-69EA-456A-ACE5-BCB6F9F7C7F5}" type="presOf" srcId="{A9CE1282-E91D-4DE8-B403-833C959666A2}" destId="{39ED7A93-0F9A-4B28-9DD5-6790708D5603}" srcOrd="0" destOrd="0" presId="urn:microsoft.com/office/officeart/2005/8/layout/hProcess9"/>
    <dgm:cxn modelId="{604319E3-2A09-4D76-9922-0CE3556D4670}" srcId="{4199B455-BEEF-44DC-ACC2-F29EA5946ABD}" destId="{A44C55AD-DAB9-4260-97CC-8D87836C9B52}" srcOrd="0" destOrd="0" parTransId="{F196FC6A-CC6B-45C1-8BE6-A7CE0883F302}" sibTransId="{874D7AAC-5A26-4CCC-BC1F-4E0E391322CF}"/>
    <dgm:cxn modelId="{885D3945-7BFC-4088-BBDE-559ACCB28679}" type="presParOf" srcId="{B7D4BE1F-3784-49CD-A0E9-0129C2764EB0}" destId="{95B0BD76-7ADD-46B5-8E10-B09BDA81F406}" srcOrd="0" destOrd="0" presId="urn:microsoft.com/office/officeart/2005/8/layout/hProcess9"/>
    <dgm:cxn modelId="{A956F396-4F3F-4F56-897A-530C03315378}" type="presParOf" srcId="{B7D4BE1F-3784-49CD-A0E9-0129C2764EB0}" destId="{80C65FBF-69AD-45DA-9FED-1FE233D56BCF}" srcOrd="1" destOrd="0" presId="urn:microsoft.com/office/officeart/2005/8/layout/hProcess9"/>
    <dgm:cxn modelId="{1BB9FA05-B102-496E-9BF4-40B267E40519}" type="presParOf" srcId="{80C65FBF-69AD-45DA-9FED-1FE233D56BCF}" destId="{7201424F-E73A-4D16-B17D-E09E572A5285}" srcOrd="0" destOrd="0" presId="urn:microsoft.com/office/officeart/2005/8/layout/hProcess9"/>
    <dgm:cxn modelId="{67B035AF-3D99-4F6D-926C-33480A8EE97E}" type="presParOf" srcId="{80C65FBF-69AD-45DA-9FED-1FE233D56BCF}" destId="{085EB181-FBBD-462F-A1F5-D11008800385}" srcOrd="1" destOrd="0" presId="urn:microsoft.com/office/officeart/2005/8/layout/hProcess9"/>
    <dgm:cxn modelId="{B56A6F1B-8743-4A48-86FB-589426597B03}" type="presParOf" srcId="{80C65FBF-69AD-45DA-9FED-1FE233D56BCF}" destId="{45C43E49-E8A1-4F66-85FB-0687B26F2999}" srcOrd="2" destOrd="0" presId="urn:microsoft.com/office/officeart/2005/8/layout/hProcess9"/>
    <dgm:cxn modelId="{3F438E10-9A9E-4E8A-BB68-F05DB68CA790}" type="presParOf" srcId="{80C65FBF-69AD-45DA-9FED-1FE233D56BCF}" destId="{4D9D910B-6ACD-47CA-9929-CD8F3C17BF39}" srcOrd="3" destOrd="0" presId="urn:microsoft.com/office/officeart/2005/8/layout/hProcess9"/>
    <dgm:cxn modelId="{E3673317-4F8D-4E4B-97F2-CA0D5A145BE9}" type="presParOf" srcId="{80C65FBF-69AD-45DA-9FED-1FE233D56BCF}" destId="{5D02EDD1-BF35-424D-AFFD-4F1B34BF4885}" srcOrd="4" destOrd="0" presId="urn:microsoft.com/office/officeart/2005/8/layout/hProcess9"/>
    <dgm:cxn modelId="{E4FD8C72-66D7-4952-8795-6FDB151F91AE}" type="presParOf" srcId="{80C65FBF-69AD-45DA-9FED-1FE233D56BCF}" destId="{0D2000A6-BDDE-4328-94E5-D50B87492319}" srcOrd="5" destOrd="0" presId="urn:microsoft.com/office/officeart/2005/8/layout/hProcess9"/>
    <dgm:cxn modelId="{35A1C04F-2955-4B1E-8B14-F688C8969705}" type="presParOf" srcId="{80C65FBF-69AD-45DA-9FED-1FE233D56BCF}" destId="{39ED7A93-0F9A-4B28-9DD5-6790708D5603}"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EF2339-AABC-49EB-85C6-3B43DA63711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CA"/>
        </a:p>
      </dgm:t>
    </dgm:pt>
    <dgm:pt modelId="{E1603309-F087-4B00-BA03-A8DC8C55AA1D}">
      <dgm:prSet phldrT="[Text]"/>
      <dgm:spPr/>
      <dgm:t>
        <a:bodyPr/>
        <a:lstStyle/>
        <a:p>
          <a:r>
            <a:rPr lang="en-US" dirty="0"/>
            <a:t>Financement</a:t>
          </a:r>
          <a:endParaRPr lang="en-CA" dirty="0"/>
        </a:p>
      </dgm:t>
    </dgm:pt>
    <dgm:pt modelId="{A14CC03A-F92C-4775-BB06-779A93769A31}" type="parTrans" cxnId="{26141715-D6D6-42A0-BDD1-92A8BE0A3934}">
      <dgm:prSet/>
      <dgm:spPr/>
      <dgm:t>
        <a:bodyPr/>
        <a:lstStyle/>
        <a:p>
          <a:endParaRPr lang="en-CA"/>
        </a:p>
      </dgm:t>
    </dgm:pt>
    <dgm:pt modelId="{C45AD647-D9C3-474B-986F-ACE99F04B931}" type="sibTrans" cxnId="{26141715-D6D6-42A0-BDD1-92A8BE0A3934}">
      <dgm:prSet/>
      <dgm:spPr/>
      <dgm:t>
        <a:bodyPr/>
        <a:lstStyle/>
        <a:p>
          <a:endParaRPr lang="en-CA"/>
        </a:p>
      </dgm:t>
    </dgm:pt>
    <dgm:pt modelId="{9C5EDC57-46A0-4D7C-8DBC-BFD52215B43F}">
      <dgm:prSet phldrT="[Text]"/>
      <dgm:spPr/>
      <dgm:t>
        <a:bodyPr/>
        <a:lstStyle/>
        <a:p>
          <a:r>
            <a:rPr lang="en-US" dirty="0"/>
            <a:t>Informations</a:t>
          </a:r>
          <a:endParaRPr lang="en-CA" dirty="0"/>
        </a:p>
      </dgm:t>
    </dgm:pt>
    <dgm:pt modelId="{C8F99889-024C-4861-A94F-15FD355A8EBD}" type="parTrans" cxnId="{99A257E5-51C6-4D2B-B8CF-F02245F7DCFB}">
      <dgm:prSet/>
      <dgm:spPr/>
      <dgm:t>
        <a:bodyPr/>
        <a:lstStyle/>
        <a:p>
          <a:endParaRPr lang="en-CA"/>
        </a:p>
      </dgm:t>
    </dgm:pt>
    <dgm:pt modelId="{B92337C6-4F7F-4DBB-BB4D-3155DE79EE42}" type="sibTrans" cxnId="{99A257E5-51C6-4D2B-B8CF-F02245F7DCFB}">
      <dgm:prSet/>
      <dgm:spPr/>
      <dgm:t>
        <a:bodyPr/>
        <a:lstStyle/>
        <a:p>
          <a:endParaRPr lang="en-CA"/>
        </a:p>
      </dgm:t>
    </dgm:pt>
    <dgm:pt modelId="{365DD2CB-51B9-469A-A35C-45FF583853BC}">
      <dgm:prSet phldrT="[Text]"/>
      <dgm:spPr/>
      <dgm:t>
        <a:bodyPr/>
        <a:lstStyle/>
        <a:p>
          <a:r>
            <a:rPr lang="en-US" dirty="0"/>
            <a:t>Utilisation du système</a:t>
          </a:r>
          <a:endParaRPr lang="en-CA" dirty="0"/>
        </a:p>
      </dgm:t>
    </dgm:pt>
    <dgm:pt modelId="{2D73EE46-AA81-47A1-BC3B-26779D592380}" type="parTrans" cxnId="{342C4ADD-07BC-4622-AEEF-72F19A242802}">
      <dgm:prSet/>
      <dgm:spPr/>
      <dgm:t>
        <a:bodyPr/>
        <a:lstStyle/>
        <a:p>
          <a:endParaRPr lang="en-CA"/>
        </a:p>
      </dgm:t>
    </dgm:pt>
    <dgm:pt modelId="{5B25C61C-492A-4CB1-8733-2407259567ED}" type="sibTrans" cxnId="{342C4ADD-07BC-4622-AEEF-72F19A242802}">
      <dgm:prSet/>
      <dgm:spPr/>
      <dgm:t>
        <a:bodyPr/>
        <a:lstStyle/>
        <a:p>
          <a:endParaRPr lang="en-CA"/>
        </a:p>
      </dgm:t>
    </dgm:pt>
    <dgm:pt modelId="{FE706349-0042-43F9-BA47-D8C635BE6E4E}">
      <dgm:prSet phldrT="[Text]"/>
      <dgm:spPr/>
      <dgm:t>
        <a:bodyPr/>
        <a:lstStyle/>
        <a:p>
          <a:r>
            <a:rPr lang="en-US" dirty="0"/>
            <a:t>L'heure</a:t>
          </a:r>
          <a:endParaRPr lang="en-CA" dirty="0"/>
        </a:p>
      </dgm:t>
    </dgm:pt>
    <dgm:pt modelId="{BEC07FCD-3C2D-46A8-BB89-BA7B5D7FC314}" type="parTrans" cxnId="{0918134D-D45E-4A8B-8E4B-5E15AF276464}">
      <dgm:prSet/>
      <dgm:spPr/>
      <dgm:t>
        <a:bodyPr/>
        <a:lstStyle/>
        <a:p>
          <a:endParaRPr lang="en-CA"/>
        </a:p>
      </dgm:t>
    </dgm:pt>
    <dgm:pt modelId="{A87CB4F8-A75F-4D84-B2EA-07A49D72E0A6}" type="sibTrans" cxnId="{0918134D-D45E-4A8B-8E4B-5E15AF276464}">
      <dgm:prSet/>
      <dgm:spPr/>
      <dgm:t>
        <a:bodyPr/>
        <a:lstStyle/>
        <a:p>
          <a:endParaRPr lang="en-CA"/>
        </a:p>
      </dgm:t>
    </dgm:pt>
    <dgm:pt modelId="{FFDD5EDA-3757-4BCE-A696-D99A95CE598C}">
      <dgm:prSet phldrT="[Text]"/>
      <dgm:spPr/>
      <dgm:t>
        <a:bodyPr/>
        <a:lstStyle/>
        <a:p>
          <a:r>
            <a:rPr lang="en-US" dirty="0"/>
            <a:t>Éligibilité</a:t>
          </a:r>
          <a:endParaRPr lang="en-CA" dirty="0"/>
        </a:p>
      </dgm:t>
    </dgm:pt>
    <dgm:pt modelId="{438EDF0A-EAD4-4574-92EF-517E11DA158D}" type="parTrans" cxnId="{D4F205C9-F19C-4745-9081-B84C4351E6D6}">
      <dgm:prSet/>
      <dgm:spPr/>
      <dgm:t>
        <a:bodyPr/>
        <a:lstStyle/>
        <a:p>
          <a:endParaRPr lang="en-CA"/>
        </a:p>
      </dgm:t>
    </dgm:pt>
    <dgm:pt modelId="{0DDF8168-701C-49BF-8D7C-7432432236E4}" type="sibTrans" cxnId="{D4F205C9-F19C-4745-9081-B84C4351E6D6}">
      <dgm:prSet/>
      <dgm:spPr/>
      <dgm:t>
        <a:bodyPr/>
        <a:lstStyle/>
        <a:p>
          <a:endParaRPr lang="en-CA"/>
        </a:p>
      </dgm:t>
    </dgm:pt>
    <dgm:pt modelId="{0CDFF2CD-7811-4172-B68D-17D0952D0AFA}">
      <dgm:prSet phldrT="[Text]"/>
      <dgm:spPr/>
      <dgm:t>
        <a:bodyPr/>
        <a:lstStyle/>
        <a:p>
          <a:r>
            <a:rPr lang="en-US" dirty="0"/>
            <a:t>Géographie</a:t>
          </a:r>
          <a:endParaRPr lang="en-CA" dirty="0"/>
        </a:p>
      </dgm:t>
    </dgm:pt>
    <dgm:pt modelId="{B3AB8C43-A2AC-41E9-A57B-87205CB799E2}" type="parTrans" cxnId="{90BB64D6-6DAE-48AD-9FF8-5B889592D10F}">
      <dgm:prSet/>
      <dgm:spPr/>
      <dgm:t>
        <a:bodyPr/>
        <a:lstStyle/>
        <a:p>
          <a:endParaRPr lang="en-CA"/>
        </a:p>
      </dgm:t>
    </dgm:pt>
    <dgm:pt modelId="{DF685AC9-A2F3-4D4B-B518-F3873F27C30E}" type="sibTrans" cxnId="{90BB64D6-6DAE-48AD-9FF8-5B889592D10F}">
      <dgm:prSet/>
      <dgm:spPr/>
      <dgm:t>
        <a:bodyPr/>
        <a:lstStyle/>
        <a:p>
          <a:endParaRPr lang="en-CA"/>
        </a:p>
      </dgm:t>
    </dgm:pt>
    <dgm:pt modelId="{B2D43B3A-B7AB-4B66-9E11-D7A5232B8702}">
      <dgm:prSet phldrT="[Text]"/>
      <dgm:spPr/>
      <dgm:t>
        <a:bodyPr/>
        <a:lstStyle/>
        <a:p>
          <a:r>
            <a:rPr lang="en-US" dirty="0"/>
            <a:t>Accès</a:t>
          </a:r>
          <a:endParaRPr lang="en-CA" dirty="0"/>
        </a:p>
      </dgm:t>
    </dgm:pt>
    <dgm:pt modelId="{63B399A8-1110-4DF0-A632-5D3CC70CFBCD}" type="sibTrans" cxnId="{52356B10-2CC8-4FDE-8235-83318938D7F6}">
      <dgm:prSet/>
      <dgm:spPr/>
      <dgm:t>
        <a:bodyPr/>
        <a:lstStyle/>
        <a:p>
          <a:endParaRPr lang="en-CA"/>
        </a:p>
      </dgm:t>
    </dgm:pt>
    <dgm:pt modelId="{419FCDE7-CF2D-4821-89C1-93E178504BFF}" type="parTrans" cxnId="{52356B10-2CC8-4FDE-8235-83318938D7F6}">
      <dgm:prSet/>
      <dgm:spPr/>
      <dgm:t>
        <a:bodyPr/>
        <a:lstStyle/>
        <a:p>
          <a:endParaRPr lang="en-CA"/>
        </a:p>
      </dgm:t>
    </dgm:pt>
    <dgm:pt modelId="{C898D22E-967B-4408-9395-473447D04669}" type="pres">
      <dgm:prSet presAssocID="{EDEF2339-AABC-49EB-85C6-3B43DA63711C}" presName="diagram" presStyleCnt="0">
        <dgm:presLayoutVars>
          <dgm:dir/>
          <dgm:resizeHandles val="exact"/>
        </dgm:presLayoutVars>
      </dgm:prSet>
      <dgm:spPr/>
    </dgm:pt>
    <dgm:pt modelId="{0654FEA8-37C4-4393-9970-D0244B9660BB}" type="pres">
      <dgm:prSet presAssocID="{E1603309-F087-4B00-BA03-A8DC8C55AA1D}" presName="node" presStyleLbl="node1" presStyleIdx="0" presStyleCnt="7">
        <dgm:presLayoutVars>
          <dgm:bulletEnabled val="1"/>
        </dgm:presLayoutVars>
      </dgm:prSet>
      <dgm:spPr/>
    </dgm:pt>
    <dgm:pt modelId="{CBF6943C-C60A-4CDD-BCFC-C0EFA7EE526C}" type="pres">
      <dgm:prSet presAssocID="{C45AD647-D9C3-474B-986F-ACE99F04B931}" presName="sibTrans" presStyleCnt="0"/>
      <dgm:spPr/>
    </dgm:pt>
    <dgm:pt modelId="{86CD068C-AEB5-4E44-8B43-AAFCB6F215CC}" type="pres">
      <dgm:prSet presAssocID="{9C5EDC57-46A0-4D7C-8DBC-BFD52215B43F}" presName="node" presStyleLbl="node1" presStyleIdx="1" presStyleCnt="7">
        <dgm:presLayoutVars>
          <dgm:bulletEnabled val="1"/>
        </dgm:presLayoutVars>
      </dgm:prSet>
      <dgm:spPr/>
    </dgm:pt>
    <dgm:pt modelId="{FFFE601F-C0C4-4C30-9E44-7B8D00760A90}" type="pres">
      <dgm:prSet presAssocID="{B92337C6-4F7F-4DBB-BB4D-3155DE79EE42}" presName="sibTrans" presStyleCnt="0"/>
      <dgm:spPr/>
    </dgm:pt>
    <dgm:pt modelId="{5AC8185E-9D1D-44A6-ADD9-85B333F49CC2}" type="pres">
      <dgm:prSet presAssocID="{FFDD5EDA-3757-4BCE-A696-D99A95CE598C}" presName="node" presStyleLbl="node1" presStyleIdx="2" presStyleCnt="7">
        <dgm:presLayoutVars>
          <dgm:bulletEnabled val="1"/>
        </dgm:presLayoutVars>
      </dgm:prSet>
      <dgm:spPr/>
    </dgm:pt>
    <dgm:pt modelId="{CEAB8B9F-14C8-4DDC-BBD0-524744647CA5}" type="pres">
      <dgm:prSet presAssocID="{0DDF8168-701C-49BF-8D7C-7432432236E4}" presName="sibTrans" presStyleCnt="0"/>
      <dgm:spPr/>
    </dgm:pt>
    <dgm:pt modelId="{E484B4E1-D203-4E09-B1B7-28DAE010E358}" type="pres">
      <dgm:prSet presAssocID="{B2D43B3A-B7AB-4B66-9E11-D7A5232B8702}" presName="node" presStyleLbl="node1" presStyleIdx="3" presStyleCnt="7">
        <dgm:presLayoutVars>
          <dgm:bulletEnabled val="1"/>
        </dgm:presLayoutVars>
      </dgm:prSet>
      <dgm:spPr/>
    </dgm:pt>
    <dgm:pt modelId="{70F01440-8083-42CF-8452-1AAA0113A26B}" type="pres">
      <dgm:prSet presAssocID="{63B399A8-1110-4DF0-A632-5D3CC70CFBCD}" presName="sibTrans" presStyleCnt="0"/>
      <dgm:spPr/>
    </dgm:pt>
    <dgm:pt modelId="{18B4989B-D47C-4C5C-84C9-ABCCF8CDFE4E}" type="pres">
      <dgm:prSet presAssocID="{365DD2CB-51B9-469A-A35C-45FF583853BC}" presName="node" presStyleLbl="node1" presStyleIdx="4" presStyleCnt="7">
        <dgm:presLayoutVars>
          <dgm:bulletEnabled val="1"/>
        </dgm:presLayoutVars>
      </dgm:prSet>
      <dgm:spPr/>
    </dgm:pt>
    <dgm:pt modelId="{CCEDE653-9140-47E6-B9DF-53865C59EC4F}" type="pres">
      <dgm:prSet presAssocID="{5B25C61C-492A-4CB1-8733-2407259567ED}" presName="sibTrans" presStyleCnt="0"/>
      <dgm:spPr/>
    </dgm:pt>
    <dgm:pt modelId="{873FFC4D-476F-411C-A61F-CF6C7738CDB3}" type="pres">
      <dgm:prSet presAssocID="{FE706349-0042-43F9-BA47-D8C635BE6E4E}" presName="node" presStyleLbl="node1" presStyleIdx="5" presStyleCnt="7">
        <dgm:presLayoutVars>
          <dgm:bulletEnabled val="1"/>
        </dgm:presLayoutVars>
      </dgm:prSet>
      <dgm:spPr/>
    </dgm:pt>
    <dgm:pt modelId="{E2A9EA99-BC93-4801-8988-26C4780FF55C}" type="pres">
      <dgm:prSet presAssocID="{A87CB4F8-A75F-4D84-B2EA-07A49D72E0A6}" presName="sibTrans" presStyleCnt="0"/>
      <dgm:spPr/>
    </dgm:pt>
    <dgm:pt modelId="{59671757-AC11-4897-9886-E01F0B087510}" type="pres">
      <dgm:prSet presAssocID="{0CDFF2CD-7811-4172-B68D-17D0952D0AFA}" presName="node" presStyleLbl="node1" presStyleIdx="6" presStyleCnt="7">
        <dgm:presLayoutVars>
          <dgm:bulletEnabled val="1"/>
        </dgm:presLayoutVars>
      </dgm:prSet>
      <dgm:spPr/>
    </dgm:pt>
  </dgm:ptLst>
  <dgm:cxnLst>
    <dgm:cxn modelId="{DB125A08-3985-4B7C-ADA4-6A9AD36F8E98}" type="presOf" srcId="{9C5EDC57-46A0-4D7C-8DBC-BFD52215B43F}" destId="{86CD068C-AEB5-4E44-8B43-AAFCB6F215CC}" srcOrd="0" destOrd="0" presId="urn:microsoft.com/office/officeart/2005/8/layout/default"/>
    <dgm:cxn modelId="{52356B10-2CC8-4FDE-8235-83318938D7F6}" srcId="{EDEF2339-AABC-49EB-85C6-3B43DA63711C}" destId="{B2D43B3A-B7AB-4B66-9E11-D7A5232B8702}" srcOrd="3" destOrd="0" parTransId="{419FCDE7-CF2D-4821-89C1-93E178504BFF}" sibTransId="{63B399A8-1110-4DF0-A632-5D3CC70CFBCD}"/>
    <dgm:cxn modelId="{26141715-D6D6-42A0-BDD1-92A8BE0A3934}" srcId="{EDEF2339-AABC-49EB-85C6-3B43DA63711C}" destId="{E1603309-F087-4B00-BA03-A8DC8C55AA1D}" srcOrd="0" destOrd="0" parTransId="{A14CC03A-F92C-4775-BB06-779A93769A31}" sibTransId="{C45AD647-D9C3-474B-986F-ACE99F04B931}"/>
    <dgm:cxn modelId="{6744B92F-F7A4-451D-92F7-04A654187994}" type="presOf" srcId="{EDEF2339-AABC-49EB-85C6-3B43DA63711C}" destId="{C898D22E-967B-4408-9395-473447D04669}" srcOrd="0" destOrd="0" presId="urn:microsoft.com/office/officeart/2005/8/layout/default"/>
    <dgm:cxn modelId="{9D38AE47-DC50-44E5-940C-43DDFAE22F43}" type="presOf" srcId="{FFDD5EDA-3757-4BCE-A696-D99A95CE598C}" destId="{5AC8185E-9D1D-44A6-ADD9-85B333F49CC2}" srcOrd="0" destOrd="0" presId="urn:microsoft.com/office/officeart/2005/8/layout/default"/>
    <dgm:cxn modelId="{0918134D-D45E-4A8B-8E4B-5E15AF276464}" srcId="{EDEF2339-AABC-49EB-85C6-3B43DA63711C}" destId="{FE706349-0042-43F9-BA47-D8C635BE6E4E}" srcOrd="5" destOrd="0" parTransId="{BEC07FCD-3C2D-46A8-BB89-BA7B5D7FC314}" sibTransId="{A87CB4F8-A75F-4D84-B2EA-07A49D72E0A6}"/>
    <dgm:cxn modelId="{C0635159-B369-49D5-BFC4-76F329D0F951}" type="presOf" srcId="{0CDFF2CD-7811-4172-B68D-17D0952D0AFA}" destId="{59671757-AC11-4897-9886-E01F0B087510}" srcOrd="0" destOrd="0" presId="urn:microsoft.com/office/officeart/2005/8/layout/default"/>
    <dgm:cxn modelId="{7670A77D-A03B-42F3-9B1D-92AD13FBD4D6}" type="presOf" srcId="{FE706349-0042-43F9-BA47-D8C635BE6E4E}" destId="{873FFC4D-476F-411C-A61F-CF6C7738CDB3}" srcOrd="0" destOrd="0" presId="urn:microsoft.com/office/officeart/2005/8/layout/default"/>
    <dgm:cxn modelId="{C6C35881-B9A2-430B-8DAA-253CD9E0D3EB}" type="presOf" srcId="{E1603309-F087-4B00-BA03-A8DC8C55AA1D}" destId="{0654FEA8-37C4-4393-9970-D0244B9660BB}" srcOrd="0" destOrd="0" presId="urn:microsoft.com/office/officeart/2005/8/layout/default"/>
    <dgm:cxn modelId="{D4F205C9-F19C-4745-9081-B84C4351E6D6}" srcId="{EDEF2339-AABC-49EB-85C6-3B43DA63711C}" destId="{FFDD5EDA-3757-4BCE-A696-D99A95CE598C}" srcOrd="2" destOrd="0" parTransId="{438EDF0A-EAD4-4574-92EF-517E11DA158D}" sibTransId="{0DDF8168-701C-49BF-8D7C-7432432236E4}"/>
    <dgm:cxn modelId="{90BB64D6-6DAE-48AD-9FF8-5B889592D10F}" srcId="{EDEF2339-AABC-49EB-85C6-3B43DA63711C}" destId="{0CDFF2CD-7811-4172-B68D-17D0952D0AFA}" srcOrd="6" destOrd="0" parTransId="{B3AB8C43-A2AC-41E9-A57B-87205CB799E2}" sibTransId="{DF685AC9-A2F3-4D4B-B518-F3873F27C30E}"/>
    <dgm:cxn modelId="{342C4ADD-07BC-4622-AEEF-72F19A242802}" srcId="{EDEF2339-AABC-49EB-85C6-3B43DA63711C}" destId="{365DD2CB-51B9-469A-A35C-45FF583853BC}" srcOrd="4" destOrd="0" parTransId="{2D73EE46-AA81-47A1-BC3B-26779D592380}" sibTransId="{5B25C61C-492A-4CB1-8733-2407259567ED}"/>
    <dgm:cxn modelId="{2B8E3DE1-E09F-4C59-AC9D-08E74A93C22D}" type="presOf" srcId="{365DD2CB-51B9-469A-A35C-45FF583853BC}" destId="{18B4989B-D47C-4C5C-84C9-ABCCF8CDFE4E}" srcOrd="0" destOrd="0" presId="urn:microsoft.com/office/officeart/2005/8/layout/default"/>
    <dgm:cxn modelId="{99A257E5-51C6-4D2B-B8CF-F02245F7DCFB}" srcId="{EDEF2339-AABC-49EB-85C6-3B43DA63711C}" destId="{9C5EDC57-46A0-4D7C-8DBC-BFD52215B43F}" srcOrd="1" destOrd="0" parTransId="{C8F99889-024C-4861-A94F-15FD355A8EBD}" sibTransId="{B92337C6-4F7F-4DBB-BB4D-3155DE79EE42}"/>
    <dgm:cxn modelId="{CEDDC7F4-8C64-426D-A1B1-0F19F8C15869}" type="presOf" srcId="{B2D43B3A-B7AB-4B66-9E11-D7A5232B8702}" destId="{E484B4E1-D203-4E09-B1B7-28DAE010E358}" srcOrd="0" destOrd="0" presId="urn:microsoft.com/office/officeart/2005/8/layout/default"/>
    <dgm:cxn modelId="{82A3E7E9-864F-4A3F-855A-EC58E5D9834B}" type="presParOf" srcId="{C898D22E-967B-4408-9395-473447D04669}" destId="{0654FEA8-37C4-4393-9970-D0244B9660BB}" srcOrd="0" destOrd="0" presId="urn:microsoft.com/office/officeart/2005/8/layout/default"/>
    <dgm:cxn modelId="{990F0ADC-B540-4AF5-880A-0D326444752B}" type="presParOf" srcId="{C898D22E-967B-4408-9395-473447D04669}" destId="{CBF6943C-C60A-4CDD-BCFC-C0EFA7EE526C}" srcOrd="1" destOrd="0" presId="urn:microsoft.com/office/officeart/2005/8/layout/default"/>
    <dgm:cxn modelId="{C2E93CBD-9F12-44D1-80A0-0B67D381C1FC}" type="presParOf" srcId="{C898D22E-967B-4408-9395-473447D04669}" destId="{86CD068C-AEB5-4E44-8B43-AAFCB6F215CC}" srcOrd="2" destOrd="0" presId="urn:microsoft.com/office/officeart/2005/8/layout/default"/>
    <dgm:cxn modelId="{7DB85BF7-C87D-4E6F-AF51-8FB14C654783}" type="presParOf" srcId="{C898D22E-967B-4408-9395-473447D04669}" destId="{FFFE601F-C0C4-4C30-9E44-7B8D00760A90}" srcOrd="3" destOrd="0" presId="urn:microsoft.com/office/officeart/2005/8/layout/default"/>
    <dgm:cxn modelId="{63037A3E-E97D-4A88-951E-9997687708FF}" type="presParOf" srcId="{C898D22E-967B-4408-9395-473447D04669}" destId="{5AC8185E-9D1D-44A6-ADD9-85B333F49CC2}" srcOrd="4" destOrd="0" presId="urn:microsoft.com/office/officeart/2005/8/layout/default"/>
    <dgm:cxn modelId="{5533952B-2C5B-419B-B4C9-BC1216CAFFDE}" type="presParOf" srcId="{C898D22E-967B-4408-9395-473447D04669}" destId="{CEAB8B9F-14C8-4DDC-BBD0-524744647CA5}" srcOrd="5" destOrd="0" presId="urn:microsoft.com/office/officeart/2005/8/layout/default"/>
    <dgm:cxn modelId="{A1E12EA1-0AA9-4FB4-9D7C-74E746B43327}" type="presParOf" srcId="{C898D22E-967B-4408-9395-473447D04669}" destId="{E484B4E1-D203-4E09-B1B7-28DAE010E358}" srcOrd="6" destOrd="0" presId="urn:microsoft.com/office/officeart/2005/8/layout/default"/>
    <dgm:cxn modelId="{652E8B82-47B6-4A15-BA19-253C7C40BB7A}" type="presParOf" srcId="{C898D22E-967B-4408-9395-473447D04669}" destId="{70F01440-8083-42CF-8452-1AAA0113A26B}" srcOrd="7" destOrd="0" presId="urn:microsoft.com/office/officeart/2005/8/layout/default"/>
    <dgm:cxn modelId="{CCC24EBB-3700-4508-BF9C-56916509094D}" type="presParOf" srcId="{C898D22E-967B-4408-9395-473447D04669}" destId="{18B4989B-D47C-4C5C-84C9-ABCCF8CDFE4E}" srcOrd="8" destOrd="0" presId="urn:microsoft.com/office/officeart/2005/8/layout/default"/>
    <dgm:cxn modelId="{EB0565B6-1B94-4375-9984-2EEB82BF0F2D}" type="presParOf" srcId="{C898D22E-967B-4408-9395-473447D04669}" destId="{CCEDE653-9140-47E6-B9DF-53865C59EC4F}" srcOrd="9" destOrd="0" presId="urn:microsoft.com/office/officeart/2005/8/layout/default"/>
    <dgm:cxn modelId="{625F16D4-69D0-472C-9C57-91829422097E}" type="presParOf" srcId="{C898D22E-967B-4408-9395-473447D04669}" destId="{873FFC4D-476F-411C-A61F-CF6C7738CDB3}" srcOrd="10" destOrd="0" presId="urn:microsoft.com/office/officeart/2005/8/layout/default"/>
    <dgm:cxn modelId="{727CCC05-A459-407D-96F8-562BC54A4A7A}" type="presParOf" srcId="{C898D22E-967B-4408-9395-473447D04669}" destId="{E2A9EA99-BC93-4801-8988-26C4780FF55C}" srcOrd="11" destOrd="0" presId="urn:microsoft.com/office/officeart/2005/8/layout/default"/>
    <dgm:cxn modelId="{57D7493B-D13E-46B4-B14F-1D356E6A6ABC}" type="presParOf" srcId="{C898D22E-967B-4408-9395-473447D04669}" destId="{59671757-AC11-4897-9886-E01F0B087510}"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4F064D-D26C-4672-9059-CC32CD53820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CA"/>
        </a:p>
      </dgm:t>
    </dgm:pt>
    <dgm:pt modelId="{5E316938-8A0F-4D86-A21E-CC2BFCF4C0D9}">
      <dgm:prSet phldrT="[Text]"/>
      <dgm:spPr/>
      <dgm:t>
        <a:bodyPr/>
        <a:lstStyle/>
        <a:p>
          <a:r>
            <a:rPr lang="en-US" dirty="0"/>
            <a:t>Qu'est-ce que le "système" ?</a:t>
          </a:r>
          <a:endParaRPr lang="en-CA" dirty="0"/>
        </a:p>
      </dgm:t>
    </dgm:pt>
    <dgm:pt modelId="{3B0D53A0-8C68-41A5-BD82-07025443365C}" type="parTrans" cxnId="{722B00DF-B0FD-401E-A70F-ADABDFDBD283}">
      <dgm:prSet/>
      <dgm:spPr/>
      <dgm:t>
        <a:bodyPr/>
        <a:lstStyle/>
        <a:p>
          <a:endParaRPr lang="en-CA"/>
        </a:p>
      </dgm:t>
    </dgm:pt>
    <dgm:pt modelId="{CC46C787-6AAB-4A38-B064-C8FFA98AD61D}" type="sibTrans" cxnId="{722B00DF-B0FD-401E-A70F-ADABDFDBD283}">
      <dgm:prSet/>
      <dgm:spPr/>
      <dgm:t>
        <a:bodyPr/>
        <a:lstStyle/>
        <a:p>
          <a:endParaRPr lang="en-CA"/>
        </a:p>
      </dgm:t>
    </dgm:pt>
    <dgm:pt modelId="{B2E5045D-A52B-4BEB-89FB-92FE257FF3A8}">
      <dgm:prSet/>
      <dgm:spPr/>
      <dgm:t>
        <a:bodyPr/>
        <a:lstStyle/>
        <a:p>
          <a:r>
            <a:rPr lang="en-US"/>
            <a:t>Qui est responsable du "système" ?</a:t>
          </a:r>
          <a:endParaRPr lang="en-US" dirty="0"/>
        </a:p>
      </dgm:t>
    </dgm:pt>
    <dgm:pt modelId="{F15765C0-DE62-4428-82A5-6AFE145E8026}" type="parTrans" cxnId="{E9033A88-F568-4D07-BBC9-30ABF44731A9}">
      <dgm:prSet/>
      <dgm:spPr/>
      <dgm:t>
        <a:bodyPr/>
        <a:lstStyle/>
        <a:p>
          <a:endParaRPr lang="en-CA"/>
        </a:p>
      </dgm:t>
    </dgm:pt>
    <dgm:pt modelId="{E76A9999-46EB-495D-9F73-3FC7DE87537F}" type="sibTrans" cxnId="{E9033A88-F568-4D07-BBC9-30ABF44731A9}">
      <dgm:prSet/>
      <dgm:spPr/>
      <dgm:t>
        <a:bodyPr/>
        <a:lstStyle/>
        <a:p>
          <a:endParaRPr lang="en-CA"/>
        </a:p>
      </dgm:t>
    </dgm:pt>
    <dgm:pt modelId="{B402AF2C-2881-4FA5-91E2-853186676BEC}">
      <dgm:prSet/>
      <dgm:spPr/>
      <dgm:t>
        <a:bodyPr/>
        <a:lstStyle/>
        <a:p>
          <a:r>
            <a:rPr lang="en-US" dirty="0"/>
            <a:t>Où/comment accéder au "système" ?</a:t>
          </a:r>
        </a:p>
      </dgm:t>
    </dgm:pt>
    <dgm:pt modelId="{C7A2A46A-0553-4D26-8C0A-53DA3BAD07EC}" type="parTrans" cxnId="{B21359F0-C4DF-41DE-BB9D-50E047D024BE}">
      <dgm:prSet/>
      <dgm:spPr/>
      <dgm:t>
        <a:bodyPr/>
        <a:lstStyle/>
        <a:p>
          <a:endParaRPr lang="en-CA"/>
        </a:p>
      </dgm:t>
    </dgm:pt>
    <dgm:pt modelId="{299FF4E6-32C5-4507-A83B-494E196472FB}" type="sibTrans" cxnId="{B21359F0-C4DF-41DE-BB9D-50E047D024BE}">
      <dgm:prSet/>
      <dgm:spPr/>
      <dgm:t>
        <a:bodyPr/>
        <a:lstStyle/>
        <a:p>
          <a:endParaRPr lang="en-CA"/>
        </a:p>
      </dgm:t>
    </dgm:pt>
    <dgm:pt modelId="{0AAAB389-6789-46C7-86DA-048F15CD45C7}" type="pres">
      <dgm:prSet presAssocID="{374F064D-D26C-4672-9059-CC32CD53820C}" presName="linear" presStyleCnt="0">
        <dgm:presLayoutVars>
          <dgm:animLvl val="lvl"/>
          <dgm:resizeHandles val="exact"/>
        </dgm:presLayoutVars>
      </dgm:prSet>
      <dgm:spPr/>
    </dgm:pt>
    <dgm:pt modelId="{B8914F11-FF86-4D6B-A78D-EFDCBCFC6CC9}" type="pres">
      <dgm:prSet presAssocID="{5E316938-8A0F-4D86-A21E-CC2BFCF4C0D9}" presName="parentText" presStyleLbl="node1" presStyleIdx="0" presStyleCnt="3">
        <dgm:presLayoutVars>
          <dgm:chMax val="0"/>
          <dgm:bulletEnabled val="1"/>
        </dgm:presLayoutVars>
      </dgm:prSet>
      <dgm:spPr/>
    </dgm:pt>
    <dgm:pt modelId="{3D18DD9C-B181-4C62-90A6-5634D32AA716}" type="pres">
      <dgm:prSet presAssocID="{CC46C787-6AAB-4A38-B064-C8FFA98AD61D}" presName="spacer" presStyleCnt="0"/>
      <dgm:spPr/>
    </dgm:pt>
    <dgm:pt modelId="{8F15BCCE-94F1-4ACC-B99A-03C53694762C}" type="pres">
      <dgm:prSet presAssocID="{B2E5045D-A52B-4BEB-89FB-92FE257FF3A8}" presName="parentText" presStyleLbl="node1" presStyleIdx="1" presStyleCnt="3">
        <dgm:presLayoutVars>
          <dgm:chMax val="0"/>
          <dgm:bulletEnabled val="1"/>
        </dgm:presLayoutVars>
      </dgm:prSet>
      <dgm:spPr/>
    </dgm:pt>
    <dgm:pt modelId="{2B3FDE62-C76C-4656-B200-9DA505637D79}" type="pres">
      <dgm:prSet presAssocID="{E76A9999-46EB-495D-9F73-3FC7DE87537F}" presName="spacer" presStyleCnt="0"/>
      <dgm:spPr/>
    </dgm:pt>
    <dgm:pt modelId="{E77E07EC-ECA7-4221-8D56-9B868D968042}" type="pres">
      <dgm:prSet presAssocID="{B402AF2C-2881-4FA5-91E2-853186676BEC}" presName="parentText" presStyleLbl="node1" presStyleIdx="2" presStyleCnt="3">
        <dgm:presLayoutVars>
          <dgm:chMax val="0"/>
          <dgm:bulletEnabled val="1"/>
        </dgm:presLayoutVars>
      </dgm:prSet>
      <dgm:spPr/>
    </dgm:pt>
  </dgm:ptLst>
  <dgm:cxnLst>
    <dgm:cxn modelId="{33388105-8F31-4B9A-A03F-9D26D802C6EB}" type="presOf" srcId="{374F064D-D26C-4672-9059-CC32CD53820C}" destId="{0AAAB389-6789-46C7-86DA-048F15CD45C7}" srcOrd="0" destOrd="0" presId="urn:microsoft.com/office/officeart/2005/8/layout/vList2"/>
    <dgm:cxn modelId="{9095180C-0615-4CAD-BDE4-6CB9D0398964}" type="presOf" srcId="{B402AF2C-2881-4FA5-91E2-853186676BEC}" destId="{E77E07EC-ECA7-4221-8D56-9B868D968042}" srcOrd="0" destOrd="0" presId="urn:microsoft.com/office/officeart/2005/8/layout/vList2"/>
    <dgm:cxn modelId="{E9033A88-F568-4D07-BBC9-30ABF44731A9}" srcId="{374F064D-D26C-4672-9059-CC32CD53820C}" destId="{B2E5045D-A52B-4BEB-89FB-92FE257FF3A8}" srcOrd="1" destOrd="0" parTransId="{F15765C0-DE62-4428-82A5-6AFE145E8026}" sibTransId="{E76A9999-46EB-495D-9F73-3FC7DE87537F}"/>
    <dgm:cxn modelId="{BE73989D-0466-457F-AC90-F4BEAF6594D7}" type="presOf" srcId="{5E316938-8A0F-4D86-A21E-CC2BFCF4C0D9}" destId="{B8914F11-FF86-4D6B-A78D-EFDCBCFC6CC9}" srcOrd="0" destOrd="0" presId="urn:microsoft.com/office/officeart/2005/8/layout/vList2"/>
    <dgm:cxn modelId="{722B00DF-B0FD-401E-A70F-ADABDFDBD283}" srcId="{374F064D-D26C-4672-9059-CC32CD53820C}" destId="{5E316938-8A0F-4D86-A21E-CC2BFCF4C0D9}" srcOrd="0" destOrd="0" parTransId="{3B0D53A0-8C68-41A5-BD82-07025443365C}" sibTransId="{CC46C787-6AAB-4A38-B064-C8FFA98AD61D}"/>
    <dgm:cxn modelId="{B21359F0-C4DF-41DE-BB9D-50E047D024BE}" srcId="{374F064D-D26C-4672-9059-CC32CD53820C}" destId="{B402AF2C-2881-4FA5-91E2-853186676BEC}" srcOrd="2" destOrd="0" parTransId="{C7A2A46A-0553-4D26-8C0A-53DA3BAD07EC}" sibTransId="{299FF4E6-32C5-4507-A83B-494E196472FB}"/>
    <dgm:cxn modelId="{E78600FC-6F20-447E-934F-858D9B101817}" type="presOf" srcId="{B2E5045D-A52B-4BEB-89FB-92FE257FF3A8}" destId="{8F15BCCE-94F1-4ACC-B99A-03C53694762C}" srcOrd="0" destOrd="0" presId="urn:microsoft.com/office/officeart/2005/8/layout/vList2"/>
    <dgm:cxn modelId="{3925358B-B61F-4E3E-A5B7-B052282A42AF}" type="presParOf" srcId="{0AAAB389-6789-46C7-86DA-048F15CD45C7}" destId="{B8914F11-FF86-4D6B-A78D-EFDCBCFC6CC9}" srcOrd="0" destOrd="0" presId="urn:microsoft.com/office/officeart/2005/8/layout/vList2"/>
    <dgm:cxn modelId="{183A2218-1132-4568-BC32-DAFEC791F6DD}" type="presParOf" srcId="{0AAAB389-6789-46C7-86DA-048F15CD45C7}" destId="{3D18DD9C-B181-4C62-90A6-5634D32AA716}" srcOrd="1" destOrd="0" presId="urn:microsoft.com/office/officeart/2005/8/layout/vList2"/>
    <dgm:cxn modelId="{594DDC05-0BA8-418F-8586-AFD0B2ACC426}" type="presParOf" srcId="{0AAAB389-6789-46C7-86DA-048F15CD45C7}" destId="{8F15BCCE-94F1-4ACC-B99A-03C53694762C}" srcOrd="2" destOrd="0" presId="urn:microsoft.com/office/officeart/2005/8/layout/vList2"/>
    <dgm:cxn modelId="{9C5CE881-52D6-41C4-99C3-0F4BD92D5105}" type="presParOf" srcId="{0AAAB389-6789-46C7-86DA-048F15CD45C7}" destId="{2B3FDE62-C76C-4656-B200-9DA505637D79}" srcOrd="3" destOrd="0" presId="urn:microsoft.com/office/officeart/2005/8/layout/vList2"/>
    <dgm:cxn modelId="{A37746A0-346B-437D-9F69-0101614FFD01}" type="presParOf" srcId="{0AAAB389-6789-46C7-86DA-048F15CD45C7}" destId="{E77E07EC-ECA7-4221-8D56-9B868D9680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2FE857-092F-4ABD-AB6B-213078D485AE}">
      <dsp:nvSpPr>
        <dsp:cNvPr id="0" name=""/>
        <dsp:cNvSpPr/>
      </dsp:nvSpPr>
      <dsp:spPr>
        <a:xfrm>
          <a:off x="-5750089" y="-880113"/>
          <a:ext cx="6845768" cy="6845768"/>
        </a:xfrm>
        <a:prstGeom prst="blockArc">
          <a:avLst>
            <a:gd name="adj1" fmla="val 18900000"/>
            <a:gd name="adj2" fmla="val 2700000"/>
            <a:gd name="adj3" fmla="val 31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CCC1E8-EE96-43D1-9697-3F15ECC8E73B}">
      <dsp:nvSpPr>
        <dsp:cNvPr id="0" name=""/>
        <dsp:cNvSpPr/>
      </dsp:nvSpPr>
      <dsp:spPr>
        <a:xfrm>
          <a:off x="478934" y="317744"/>
          <a:ext cx="6586110"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Introduction</a:t>
          </a:r>
          <a:endParaRPr lang="en-CA" sz="3300" kern="1200" dirty="0"/>
        </a:p>
      </dsp:txBody>
      <dsp:txXfrm>
        <a:off x="478934" y="317744"/>
        <a:ext cx="6586110" cy="635896"/>
      </dsp:txXfrm>
    </dsp:sp>
    <dsp:sp modelId="{6D9C572B-0770-45EC-9713-73387A1F7257}">
      <dsp:nvSpPr>
        <dsp:cNvPr id="0" name=""/>
        <dsp:cNvSpPr/>
      </dsp:nvSpPr>
      <dsp:spPr>
        <a:xfrm>
          <a:off x="81499" y="238257"/>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280116-B320-42FC-A2FC-2B379B405ACE}">
      <dsp:nvSpPr>
        <dsp:cNvPr id="0" name=""/>
        <dsp:cNvSpPr/>
      </dsp:nvSpPr>
      <dsp:spPr>
        <a:xfrm>
          <a:off x="934599" y="1271283"/>
          <a:ext cx="6130445"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a:lnSpc>
              <a:spcPct val="90000"/>
            </a:lnSpc>
            <a:spcBef>
              <a:spcPct val="0"/>
            </a:spcBef>
            <a:spcAft>
              <a:spcPct val="35000"/>
            </a:spcAft>
            <a:buNone/>
          </a:pPr>
          <a:r>
            <a:rPr lang="en-CA" sz="3300" kern="1200" dirty="0"/>
            <a:t>Méthodes</a:t>
          </a:r>
        </a:p>
      </dsp:txBody>
      <dsp:txXfrm>
        <a:off x="934599" y="1271283"/>
        <a:ext cx="6130445" cy="635896"/>
      </dsp:txXfrm>
    </dsp:sp>
    <dsp:sp modelId="{9CF774E4-8340-4D65-89B8-FD2FFC2C1FA4}">
      <dsp:nvSpPr>
        <dsp:cNvPr id="0" name=""/>
        <dsp:cNvSpPr/>
      </dsp:nvSpPr>
      <dsp:spPr>
        <a:xfrm>
          <a:off x="537164" y="1191796"/>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166200-6A19-43FF-B988-A62602F629A6}">
      <dsp:nvSpPr>
        <dsp:cNvPr id="0" name=""/>
        <dsp:cNvSpPr/>
      </dsp:nvSpPr>
      <dsp:spPr>
        <a:xfrm>
          <a:off x="1074451" y="2224822"/>
          <a:ext cx="5990593"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a:lnSpc>
              <a:spcPct val="90000"/>
            </a:lnSpc>
            <a:spcBef>
              <a:spcPct val="0"/>
            </a:spcBef>
            <a:spcAft>
              <a:spcPct val="35000"/>
            </a:spcAft>
            <a:buNone/>
          </a:pPr>
          <a:r>
            <a:rPr lang="en-CA" sz="3300" kern="1200" dirty="0"/>
            <a:t>Résultats et Discussion</a:t>
          </a:r>
        </a:p>
      </dsp:txBody>
      <dsp:txXfrm>
        <a:off x="1074451" y="2224822"/>
        <a:ext cx="5990593" cy="635896"/>
      </dsp:txXfrm>
    </dsp:sp>
    <dsp:sp modelId="{3857296C-464D-447A-BA35-7E6F1F5BA1DC}">
      <dsp:nvSpPr>
        <dsp:cNvPr id="0" name=""/>
        <dsp:cNvSpPr/>
      </dsp:nvSpPr>
      <dsp:spPr>
        <a:xfrm>
          <a:off x="677016" y="2145335"/>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5803CD-77B2-464C-BEBF-8147EDCB5989}">
      <dsp:nvSpPr>
        <dsp:cNvPr id="0" name=""/>
        <dsp:cNvSpPr/>
      </dsp:nvSpPr>
      <dsp:spPr>
        <a:xfrm>
          <a:off x="934599" y="3178362"/>
          <a:ext cx="6130445"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rtl="0">
            <a:lnSpc>
              <a:spcPct val="90000"/>
            </a:lnSpc>
            <a:spcBef>
              <a:spcPct val="0"/>
            </a:spcBef>
            <a:spcAft>
              <a:spcPct val="35000"/>
            </a:spcAft>
            <a:buNone/>
          </a:pPr>
          <a:r>
            <a:rPr lang="en-CA" sz="3300" kern="1200" dirty="0">
              <a:solidFill>
                <a:schemeClr val="bg2"/>
              </a:solidFill>
              <a:latin typeface="Calibri"/>
              <a:cs typeface="Calibri"/>
            </a:rPr>
            <a:t>Conclusion</a:t>
          </a:r>
          <a:endParaRPr lang="en-CA" sz="3300" kern="1200" dirty="0">
            <a:solidFill>
              <a:schemeClr val="bg2"/>
            </a:solidFill>
            <a:latin typeface="Calibri Light"/>
            <a:cs typeface="Calibri Light"/>
          </a:endParaRPr>
        </a:p>
      </dsp:txBody>
      <dsp:txXfrm>
        <a:off x="934599" y="3178362"/>
        <a:ext cx="6130445" cy="635896"/>
      </dsp:txXfrm>
    </dsp:sp>
    <dsp:sp modelId="{B5868DEE-0109-4BE1-8DEE-7230C75EFBD7}">
      <dsp:nvSpPr>
        <dsp:cNvPr id="0" name=""/>
        <dsp:cNvSpPr/>
      </dsp:nvSpPr>
      <dsp:spPr>
        <a:xfrm>
          <a:off x="537164" y="3098875"/>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BF35C9-452A-45BE-B80F-E2D842F32E59}">
      <dsp:nvSpPr>
        <dsp:cNvPr id="0" name=""/>
        <dsp:cNvSpPr/>
      </dsp:nvSpPr>
      <dsp:spPr>
        <a:xfrm>
          <a:off x="478934" y="4131901"/>
          <a:ext cx="6586110"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rtl="0">
            <a:lnSpc>
              <a:spcPct val="90000"/>
            </a:lnSpc>
            <a:spcBef>
              <a:spcPct val="0"/>
            </a:spcBef>
            <a:spcAft>
              <a:spcPct val="35000"/>
            </a:spcAft>
            <a:buNone/>
          </a:pPr>
          <a:r>
            <a:rPr lang="en-CA" sz="3300" b="1" kern="1200" dirty="0">
              <a:latin typeface="Calibri Light" panose="020F0302020204030204"/>
            </a:rPr>
            <a:t> Remerciements</a:t>
          </a:r>
          <a:endParaRPr lang="en-US" sz="3300" b="1" kern="1200" dirty="0"/>
        </a:p>
      </dsp:txBody>
      <dsp:txXfrm>
        <a:off x="478934" y="4131901"/>
        <a:ext cx="6586110" cy="635896"/>
      </dsp:txXfrm>
    </dsp:sp>
    <dsp:sp modelId="{826A3F95-1DBE-4697-A529-07DA98D599D4}">
      <dsp:nvSpPr>
        <dsp:cNvPr id="0" name=""/>
        <dsp:cNvSpPr/>
      </dsp:nvSpPr>
      <dsp:spPr>
        <a:xfrm>
          <a:off x="81499" y="4052414"/>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D0F43-6B78-47AF-9251-66A808D3B47D}">
      <dsp:nvSpPr>
        <dsp:cNvPr id="0" name=""/>
        <dsp:cNvSpPr/>
      </dsp:nvSpPr>
      <dsp:spPr>
        <a:xfrm rot="16200000">
          <a:off x="-1318247" y="2301647"/>
          <a:ext cx="3410495" cy="7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36280" bIns="0" numCol="1" spcCol="1270" anchor="t" anchorCtr="0">
          <a:noAutofit/>
        </a:bodyPr>
        <a:lstStyle/>
        <a:p>
          <a:pPr marL="0" lvl="0" indent="0" algn="r" defTabSz="2266950">
            <a:lnSpc>
              <a:spcPct val="90000"/>
            </a:lnSpc>
            <a:spcBef>
              <a:spcPct val="0"/>
            </a:spcBef>
            <a:spcAft>
              <a:spcPct val="35000"/>
            </a:spcAft>
            <a:buNone/>
          </a:pPr>
          <a:r>
            <a:rPr lang="en-US" sz="5100" kern="1200" dirty="0"/>
            <a:t>Inclusion</a:t>
          </a:r>
          <a:endParaRPr lang="en-CA" sz="5100" kern="1200" dirty="0"/>
        </a:p>
      </dsp:txBody>
      <dsp:txXfrm>
        <a:off x="-1318247" y="2301647"/>
        <a:ext cx="3410495" cy="721450"/>
      </dsp:txXfrm>
    </dsp:sp>
    <dsp:sp modelId="{D2D3CD5A-D06F-4737-AF0B-7C207523EB64}">
      <dsp:nvSpPr>
        <dsp:cNvPr id="0" name=""/>
        <dsp:cNvSpPr/>
      </dsp:nvSpPr>
      <dsp:spPr>
        <a:xfrm>
          <a:off x="747725" y="957124"/>
          <a:ext cx="4223267" cy="34104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36280" rIns="192024" bIns="192024" numCol="1" spcCol="1270" anchor="t" anchorCtr="0">
          <a:noAutofit/>
        </a:bodyPr>
        <a:lstStyle/>
        <a:p>
          <a:pPr marL="228600" lvl="1" indent="-228600" algn="l" defTabSz="933450">
            <a:lnSpc>
              <a:spcPct val="90000"/>
            </a:lnSpc>
            <a:spcBef>
              <a:spcPct val="0"/>
            </a:spcBef>
            <a:spcAft>
              <a:spcPct val="15000"/>
            </a:spcAft>
            <a:buChar char="•"/>
          </a:pPr>
          <a:r>
            <a:rPr lang="en-CA" sz="2100" b="0" i="0" u="none" kern="1200" dirty="0"/>
            <a:t>Anglais ou français</a:t>
          </a:r>
          <a:endParaRPr lang="en-CA" sz="2100" kern="1200" dirty="0"/>
        </a:p>
        <a:p>
          <a:pPr marL="228600" lvl="1" indent="-228600" algn="l" defTabSz="933450">
            <a:lnSpc>
              <a:spcPct val="90000"/>
            </a:lnSpc>
            <a:spcBef>
              <a:spcPct val="0"/>
            </a:spcBef>
            <a:spcAft>
              <a:spcPct val="15000"/>
            </a:spcAft>
            <a:buChar char="•"/>
          </a:pPr>
          <a:r>
            <a:rPr lang="en-US" sz="2100" b="0" i="0" u="none" kern="1200" dirty="0"/>
            <a:t>Basé au Canada et sur le Canada</a:t>
          </a:r>
          <a:endParaRPr lang="en-CA" sz="2100" kern="1200" dirty="0"/>
        </a:p>
        <a:p>
          <a:pPr marL="228600" lvl="1" indent="-228600" algn="l" defTabSz="933450">
            <a:lnSpc>
              <a:spcPct val="90000"/>
            </a:lnSpc>
            <a:spcBef>
              <a:spcPct val="0"/>
            </a:spcBef>
            <a:spcAft>
              <a:spcPct val="15000"/>
            </a:spcAft>
            <a:buChar char="•"/>
          </a:pPr>
          <a:r>
            <a:rPr lang="en-US" sz="2100" b="0" i="0" u="none" kern="1200" dirty="0"/>
            <a:t>Obstacles à l'accès à la technologie de CAA pour l'utilisation quotidienne</a:t>
          </a:r>
          <a:endParaRPr lang="en-CA" sz="2100" kern="1200" dirty="0"/>
        </a:p>
        <a:p>
          <a:pPr marL="228600" lvl="1" indent="-228600" algn="l" defTabSz="933450">
            <a:lnSpc>
              <a:spcPct val="90000"/>
            </a:lnSpc>
            <a:spcBef>
              <a:spcPct val="0"/>
            </a:spcBef>
            <a:spcAft>
              <a:spcPct val="15000"/>
            </a:spcAft>
            <a:buChar char="•"/>
          </a:pPr>
          <a:r>
            <a:rPr lang="en-US" sz="2100" b="0" i="0" u="none" kern="1200" dirty="0"/>
            <a:t>Publié entre 1980 et 2022</a:t>
          </a:r>
          <a:endParaRPr lang="en-CA" sz="2100" kern="1200" dirty="0"/>
        </a:p>
        <a:p>
          <a:pPr marL="228600" lvl="1" indent="-228600" algn="l" defTabSz="933450">
            <a:lnSpc>
              <a:spcPct val="90000"/>
            </a:lnSpc>
            <a:spcBef>
              <a:spcPct val="0"/>
            </a:spcBef>
            <a:spcAft>
              <a:spcPct val="15000"/>
            </a:spcAft>
            <a:buChar char="•"/>
          </a:pPr>
          <a:r>
            <a:rPr lang="en-CA" sz="2100" b="0" i="0" u="none" kern="1200" dirty="0"/>
            <a:t>Articles de recherche, articles de perspective, thèses, rapports*</a:t>
          </a:r>
          <a:endParaRPr lang="en-CA" sz="2100" kern="1200" dirty="0"/>
        </a:p>
      </dsp:txBody>
      <dsp:txXfrm>
        <a:off x="747725" y="957124"/>
        <a:ext cx="4223267" cy="3410495"/>
      </dsp:txXfrm>
    </dsp:sp>
    <dsp:sp modelId="{8894E41F-FC6B-4712-AB76-8863EC2740E9}">
      <dsp:nvSpPr>
        <dsp:cNvPr id="0" name=""/>
        <dsp:cNvSpPr/>
      </dsp:nvSpPr>
      <dsp:spPr>
        <a:xfrm>
          <a:off x="26274" y="4809"/>
          <a:ext cx="1442901" cy="14429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7881C3A-8D2A-4C06-953A-953EFE629D3B}">
      <dsp:nvSpPr>
        <dsp:cNvPr id="0" name=""/>
        <dsp:cNvSpPr/>
      </dsp:nvSpPr>
      <dsp:spPr>
        <a:xfrm rot="16200000">
          <a:off x="4711991" y="2301647"/>
          <a:ext cx="3410495" cy="7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36280" bIns="0" numCol="1" spcCol="1270" anchor="t" anchorCtr="0">
          <a:noAutofit/>
        </a:bodyPr>
        <a:lstStyle/>
        <a:p>
          <a:pPr marL="0" lvl="0" indent="0" algn="r" defTabSz="2266950">
            <a:lnSpc>
              <a:spcPct val="90000"/>
            </a:lnSpc>
            <a:spcBef>
              <a:spcPct val="0"/>
            </a:spcBef>
            <a:spcAft>
              <a:spcPct val="35000"/>
            </a:spcAft>
            <a:buNone/>
          </a:pPr>
          <a:r>
            <a:rPr lang="en-US" sz="5100" kern="1200" dirty="0"/>
            <a:t>Exclusion</a:t>
          </a:r>
          <a:endParaRPr lang="en-CA" sz="5100" kern="1200" dirty="0"/>
        </a:p>
      </dsp:txBody>
      <dsp:txXfrm>
        <a:off x="4711991" y="2301647"/>
        <a:ext cx="3410495" cy="721450"/>
      </dsp:txXfrm>
    </dsp:sp>
    <dsp:sp modelId="{FEDC44A5-BF12-49A4-9BD7-1A3B0C90E129}">
      <dsp:nvSpPr>
        <dsp:cNvPr id="0" name=""/>
        <dsp:cNvSpPr/>
      </dsp:nvSpPr>
      <dsp:spPr>
        <a:xfrm>
          <a:off x="6777964" y="957124"/>
          <a:ext cx="4223267" cy="3410495"/>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36280" rIns="192024" bIns="192024" numCol="1" spcCol="1270" anchor="t" anchorCtr="0">
          <a:noAutofit/>
        </a:bodyPr>
        <a:lstStyle/>
        <a:p>
          <a:pPr marL="228600" lvl="1" indent="-228600" algn="l" defTabSz="933450">
            <a:lnSpc>
              <a:spcPct val="90000"/>
            </a:lnSpc>
            <a:spcBef>
              <a:spcPct val="0"/>
            </a:spcBef>
            <a:spcAft>
              <a:spcPct val="15000"/>
            </a:spcAft>
            <a:buChar char="•"/>
          </a:pPr>
          <a:r>
            <a:rPr lang="en-US" sz="2100" kern="1200" dirty="0">
              <a:effectLst/>
            </a:rPr>
            <a:t>Non canadien</a:t>
          </a:r>
        </a:p>
        <a:p>
          <a:pPr marL="228600" lvl="1" indent="-228600" algn="l" defTabSz="933450">
            <a:lnSpc>
              <a:spcPct val="90000"/>
            </a:lnSpc>
            <a:spcBef>
              <a:spcPct val="0"/>
            </a:spcBef>
            <a:spcAft>
              <a:spcPct val="15000"/>
            </a:spcAft>
            <a:buChar char="•"/>
          </a:pPr>
          <a:r>
            <a:rPr lang="en-US" sz="2100" kern="1200" dirty="0"/>
            <a:t>Les obstacles à l'</a:t>
          </a:r>
          <a:r>
            <a:rPr lang="en-US" sz="2100" kern="1200" dirty="0">
              <a:effectLst/>
            </a:rPr>
            <a:t>utilisation de la technologie de CAA</a:t>
          </a:r>
        </a:p>
        <a:p>
          <a:pPr marL="228600" lvl="1" indent="-228600" algn="l" defTabSz="933450">
            <a:lnSpc>
              <a:spcPct val="90000"/>
            </a:lnSpc>
            <a:spcBef>
              <a:spcPct val="0"/>
            </a:spcBef>
            <a:spcAft>
              <a:spcPct val="15000"/>
            </a:spcAft>
            <a:buChar char="•"/>
          </a:pPr>
          <a:r>
            <a:rPr lang="en-US" sz="2100" kern="1200" dirty="0"/>
            <a:t>Obstacles à </a:t>
          </a:r>
          <a:r>
            <a:rPr lang="en-US" sz="2100" kern="1200" dirty="0">
              <a:effectLst/>
            </a:rPr>
            <a:t>l'accès à la CAA dans les hôpitaux exclusivement </a:t>
          </a:r>
        </a:p>
        <a:p>
          <a:pPr marL="228600" lvl="1" indent="-228600" algn="l" defTabSz="933450">
            <a:lnSpc>
              <a:spcPct val="90000"/>
            </a:lnSpc>
            <a:spcBef>
              <a:spcPct val="0"/>
            </a:spcBef>
            <a:spcAft>
              <a:spcPct val="15000"/>
            </a:spcAft>
            <a:buChar char="•"/>
          </a:pPr>
          <a:r>
            <a:rPr lang="en-US" sz="2100" kern="1200" dirty="0"/>
            <a:t>Obstacles à l'accès aux </a:t>
          </a:r>
          <a:r>
            <a:rPr lang="en-US" sz="2100" kern="1200" dirty="0">
              <a:effectLst/>
            </a:rPr>
            <a:t>équipements de loisirs</a:t>
          </a:r>
          <a:endParaRPr lang="en-CA" sz="2100" kern="1200" dirty="0"/>
        </a:p>
        <a:p>
          <a:pPr marL="228600" lvl="1" indent="-228600" algn="l" defTabSz="933450">
            <a:lnSpc>
              <a:spcPct val="90000"/>
            </a:lnSpc>
            <a:spcBef>
              <a:spcPct val="0"/>
            </a:spcBef>
            <a:spcAft>
              <a:spcPct val="15000"/>
            </a:spcAft>
            <a:buChar char="•"/>
          </a:pPr>
          <a:r>
            <a:rPr lang="en-US" sz="2100" kern="1200" dirty="0"/>
            <a:t>Scoping/ revues littéraires*</a:t>
          </a:r>
          <a:endParaRPr lang="en-CA" sz="2100" kern="1200" dirty="0"/>
        </a:p>
      </dsp:txBody>
      <dsp:txXfrm>
        <a:off x="6777964" y="957124"/>
        <a:ext cx="4223267" cy="3410495"/>
      </dsp:txXfrm>
    </dsp:sp>
    <dsp:sp modelId="{E689C545-5366-4771-B1E9-98E5E4CDAA6C}">
      <dsp:nvSpPr>
        <dsp:cNvPr id="0" name=""/>
        <dsp:cNvSpPr/>
      </dsp:nvSpPr>
      <dsp:spPr>
        <a:xfrm>
          <a:off x="6056513" y="4809"/>
          <a:ext cx="1442901" cy="144290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0BD76-7ADD-46B5-8E10-B09BDA81F406}">
      <dsp:nvSpPr>
        <dsp:cNvPr id="0" name=""/>
        <dsp:cNvSpPr/>
      </dsp:nvSpPr>
      <dsp:spPr>
        <a:xfrm>
          <a:off x="824462" y="0"/>
          <a:ext cx="9343905"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01424F-E73A-4D16-B17D-E09E572A5285}">
      <dsp:nvSpPr>
        <dsp:cNvPr id="0" name=""/>
        <dsp:cNvSpPr/>
      </dsp:nvSpPr>
      <dsp:spPr>
        <a:xfrm>
          <a:off x="5501"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CRFs téléchargés dans NVivo</a:t>
          </a:r>
          <a:endParaRPr lang="en-CA" sz="2500" kern="1200" dirty="0"/>
        </a:p>
      </dsp:txBody>
      <dsp:txXfrm>
        <a:off x="111308" y="1731407"/>
        <a:ext cx="2434609" cy="1955852"/>
      </dsp:txXfrm>
    </dsp:sp>
    <dsp:sp modelId="{45C43E49-E8A1-4F66-85FB-0687B26F2999}">
      <dsp:nvSpPr>
        <dsp:cNvPr id="0" name=""/>
        <dsp:cNvSpPr/>
      </dsp:nvSpPr>
      <dsp:spPr>
        <a:xfrm>
          <a:off x="2784036"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Chaque CRF est codé en fonction des thèmes</a:t>
          </a:r>
          <a:endParaRPr lang="en-CA" sz="2500" kern="1200" dirty="0"/>
        </a:p>
      </dsp:txBody>
      <dsp:txXfrm>
        <a:off x="2889843" y="1731407"/>
        <a:ext cx="2434609" cy="1955852"/>
      </dsp:txXfrm>
    </dsp:sp>
    <dsp:sp modelId="{5D02EDD1-BF35-424D-AFFD-4F1B34BF4885}">
      <dsp:nvSpPr>
        <dsp:cNvPr id="0" name=""/>
        <dsp:cNvSpPr/>
      </dsp:nvSpPr>
      <dsp:spPr>
        <a:xfrm>
          <a:off x="5562570"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Analyse de la liste des codes pour en dégager les thèmes principaux</a:t>
          </a:r>
          <a:endParaRPr lang="en-CA" sz="2500" kern="1200" dirty="0"/>
        </a:p>
      </dsp:txBody>
      <dsp:txXfrm>
        <a:off x="5668377" y="1731407"/>
        <a:ext cx="2434609" cy="1955852"/>
      </dsp:txXfrm>
    </dsp:sp>
    <dsp:sp modelId="{39ED7A93-0F9A-4B28-9DD5-6790708D5603}">
      <dsp:nvSpPr>
        <dsp:cNvPr id="0" name=""/>
        <dsp:cNvSpPr/>
      </dsp:nvSpPr>
      <dsp:spPr>
        <a:xfrm>
          <a:off x="8341104"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Codes et thèmes exportés dans Excel pour une analyse quantitative</a:t>
          </a:r>
          <a:endParaRPr lang="en-CA" sz="2500" kern="1200" dirty="0"/>
        </a:p>
      </dsp:txBody>
      <dsp:txXfrm>
        <a:off x="8446911" y="1731407"/>
        <a:ext cx="2434609" cy="19558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4FEA8-37C4-4393-9970-D0244B9660BB}">
      <dsp:nvSpPr>
        <dsp:cNvPr id="0" name=""/>
        <dsp:cNvSpPr/>
      </dsp:nvSpPr>
      <dsp:spPr>
        <a:xfrm>
          <a:off x="3192"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Financement</a:t>
          </a:r>
          <a:endParaRPr lang="en-CA" sz="3300" kern="1200" dirty="0"/>
        </a:p>
      </dsp:txBody>
      <dsp:txXfrm>
        <a:off x="3192" y="197685"/>
        <a:ext cx="2532608" cy="1519564"/>
      </dsp:txXfrm>
    </dsp:sp>
    <dsp:sp modelId="{86CD068C-AEB5-4E44-8B43-AAFCB6F215CC}">
      <dsp:nvSpPr>
        <dsp:cNvPr id="0" name=""/>
        <dsp:cNvSpPr/>
      </dsp:nvSpPr>
      <dsp:spPr>
        <a:xfrm>
          <a:off x="2789061"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Informations</a:t>
          </a:r>
          <a:endParaRPr lang="en-CA" sz="3300" kern="1200" dirty="0"/>
        </a:p>
      </dsp:txBody>
      <dsp:txXfrm>
        <a:off x="2789061" y="197685"/>
        <a:ext cx="2532608" cy="1519564"/>
      </dsp:txXfrm>
    </dsp:sp>
    <dsp:sp modelId="{5AC8185E-9D1D-44A6-ADD9-85B333F49CC2}">
      <dsp:nvSpPr>
        <dsp:cNvPr id="0" name=""/>
        <dsp:cNvSpPr/>
      </dsp:nvSpPr>
      <dsp:spPr>
        <a:xfrm>
          <a:off x="5574930"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Éligibilité</a:t>
          </a:r>
          <a:endParaRPr lang="en-CA" sz="3300" kern="1200" dirty="0"/>
        </a:p>
      </dsp:txBody>
      <dsp:txXfrm>
        <a:off x="5574930" y="197685"/>
        <a:ext cx="2532608" cy="1519564"/>
      </dsp:txXfrm>
    </dsp:sp>
    <dsp:sp modelId="{E484B4E1-D203-4E09-B1B7-28DAE010E358}">
      <dsp:nvSpPr>
        <dsp:cNvPr id="0" name=""/>
        <dsp:cNvSpPr/>
      </dsp:nvSpPr>
      <dsp:spPr>
        <a:xfrm>
          <a:off x="8360799"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Accès</a:t>
          </a:r>
          <a:endParaRPr lang="en-CA" sz="3300" kern="1200" dirty="0"/>
        </a:p>
      </dsp:txBody>
      <dsp:txXfrm>
        <a:off x="8360799" y="197685"/>
        <a:ext cx="2532608" cy="1519564"/>
      </dsp:txXfrm>
    </dsp:sp>
    <dsp:sp modelId="{18B4989B-D47C-4C5C-84C9-ABCCF8CDFE4E}">
      <dsp:nvSpPr>
        <dsp:cNvPr id="0" name=""/>
        <dsp:cNvSpPr/>
      </dsp:nvSpPr>
      <dsp:spPr>
        <a:xfrm>
          <a:off x="1396126" y="1970511"/>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Utilisation du système</a:t>
          </a:r>
          <a:endParaRPr lang="en-CA" sz="3300" kern="1200" dirty="0"/>
        </a:p>
      </dsp:txBody>
      <dsp:txXfrm>
        <a:off x="1396126" y="1970511"/>
        <a:ext cx="2532608" cy="1519564"/>
      </dsp:txXfrm>
    </dsp:sp>
    <dsp:sp modelId="{873FFC4D-476F-411C-A61F-CF6C7738CDB3}">
      <dsp:nvSpPr>
        <dsp:cNvPr id="0" name=""/>
        <dsp:cNvSpPr/>
      </dsp:nvSpPr>
      <dsp:spPr>
        <a:xfrm>
          <a:off x="4181995" y="1970511"/>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L'heure</a:t>
          </a:r>
          <a:endParaRPr lang="en-CA" sz="3300" kern="1200" dirty="0"/>
        </a:p>
      </dsp:txBody>
      <dsp:txXfrm>
        <a:off x="4181995" y="1970511"/>
        <a:ext cx="2532608" cy="1519564"/>
      </dsp:txXfrm>
    </dsp:sp>
    <dsp:sp modelId="{59671757-AC11-4897-9886-E01F0B087510}">
      <dsp:nvSpPr>
        <dsp:cNvPr id="0" name=""/>
        <dsp:cNvSpPr/>
      </dsp:nvSpPr>
      <dsp:spPr>
        <a:xfrm>
          <a:off x="6967864" y="1970511"/>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Géographie</a:t>
          </a:r>
          <a:endParaRPr lang="en-CA" sz="3300" kern="1200" dirty="0"/>
        </a:p>
      </dsp:txBody>
      <dsp:txXfrm>
        <a:off x="6967864" y="1970511"/>
        <a:ext cx="2532608" cy="15195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14F11-FF86-4D6B-A78D-EFDCBCFC6CC9}">
      <dsp:nvSpPr>
        <dsp:cNvPr id="0" name=""/>
        <dsp:cNvSpPr/>
      </dsp:nvSpPr>
      <dsp:spPr>
        <a:xfrm>
          <a:off x="0" y="476406"/>
          <a:ext cx="7632835"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Qu'est-ce que le "système" ?</a:t>
          </a:r>
          <a:endParaRPr lang="en-CA" sz="3700" kern="1200" dirty="0"/>
        </a:p>
      </dsp:txBody>
      <dsp:txXfrm>
        <a:off x="43321" y="519727"/>
        <a:ext cx="7546193" cy="800803"/>
      </dsp:txXfrm>
    </dsp:sp>
    <dsp:sp modelId="{8F15BCCE-94F1-4ACC-B99A-03C53694762C}">
      <dsp:nvSpPr>
        <dsp:cNvPr id="0" name=""/>
        <dsp:cNvSpPr/>
      </dsp:nvSpPr>
      <dsp:spPr>
        <a:xfrm>
          <a:off x="0" y="1470412"/>
          <a:ext cx="7632835"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Qui est responsable du "système" ?</a:t>
          </a:r>
          <a:endParaRPr lang="en-US" sz="3700" kern="1200" dirty="0"/>
        </a:p>
      </dsp:txBody>
      <dsp:txXfrm>
        <a:off x="43321" y="1513733"/>
        <a:ext cx="7546193" cy="800803"/>
      </dsp:txXfrm>
    </dsp:sp>
    <dsp:sp modelId="{E77E07EC-ECA7-4221-8D56-9B868D968042}">
      <dsp:nvSpPr>
        <dsp:cNvPr id="0" name=""/>
        <dsp:cNvSpPr/>
      </dsp:nvSpPr>
      <dsp:spPr>
        <a:xfrm>
          <a:off x="0" y="2464417"/>
          <a:ext cx="7632835"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Où/comment accéder au "système" ?</a:t>
          </a:r>
        </a:p>
      </dsp:txBody>
      <dsp:txXfrm>
        <a:off x="43321" y="2507738"/>
        <a:ext cx="7546193" cy="80080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54CC67-1E9B-4C4E-B5D1-7D7729F5F80E}"/>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a:extLst>
              <a:ext uri="{FF2B5EF4-FFF2-40B4-BE49-F238E27FC236}">
                <a16:creationId xmlns:a16="http://schemas.microsoft.com/office/drawing/2014/main" id="{2FEE74E3-15AF-CB4E-A155-EB0F5B59EF96}"/>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78728A25-1BAA-A74E-AC84-5453BCE91025}" type="datetimeFigureOut">
              <a:rPr lang="en-US" smtClean="0"/>
              <a:t>5/1/2024</a:t>
            </a:fld>
            <a:endParaRPr lang="en-US"/>
          </a:p>
        </p:txBody>
      </p:sp>
      <p:sp>
        <p:nvSpPr>
          <p:cNvPr id="4" name="Footer Placeholder 3">
            <a:extLst>
              <a:ext uri="{FF2B5EF4-FFF2-40B4-BE49-F238E27FC236}">
                <a16:creationId xmlns:a16="http://schemas.microsoft.com/office/drawing/2014/main" id="{12B8721A-5977-B143-8AB1-2715B1144063}"/>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C52D89-0639-B248-B2AE-D88CCFDEC90B}"/>
              </a:ext>
            </a:extLst>
          </p:cNvPr>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838F83FD-F661-8C46-B7DE-28696DF12391}" type="slidenum">
              <a:rPr lang="en-US" smtClean="0"/>
              <a:t>‹#›</a:t>
            </a:fld>
            <a:endParaRPr lang="en-US"/>
          </a:p>
        </p:txBody>
      </p:sp>
    </p:spTree>
    <p:extLst>
      <p:ext uri="{BB962C8B-B14F-4D97-AF65-F5344CB8AC3E}">
        <p14:creationId xmlns:p14="http://schemas.microsoft.com/office/powerpoint/2010/main" val="4003186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014A1A44-ACB7-774B-9A64-64B42C3402D6}" type="datetimeFigureOut">
              <a:rPr lang="en-US" smtClean="0"/>
              <a:t>5/1/2024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Cliquez pour modifier les styles de texte du Master</a:t>
            </a:r>
          </a:p>
          <a:p>
            <a:pPr lvl="1"/>
            <a:r>
              <a:rPr lang="en-US"/>
              <a:t>Deuxième niveau</a:t>
            </a:r>
          </a:p>
          <a:p>
            <a:pPr lvl="2"/>
            <a:r>
              <a:rPr lang="en-US"/>
              <a:t>Troisième niveau</a:t>
            </a:r>
          </a:p>
          <a:p>
            <a:pPr lvl="3"/>
            <a:r>
              <a:rPr lang="en-US"/>
              <a:t>Quatrième niveau</a:t>
            </a:r>
          </a:p>
          <a:p>
            <a:pPr lvl="4"/>
            <a:r>
              <a:rPr lang="en-US"/>
              <a:t>Cinquième niveau</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6C64D6FF-E85B-FF4F-B2E6-59386CDF929E}" type="slidenum">
              <a:rPr lang="en-US" smtClean="0"/>
              <a:t>‹#›</a:t>
            </a:fld>
            <a:endParaRPr lang="en-US"/>
          </a:p>
        </p:txBody>
      </p:sp>
    </p:spTree>
    <p:extLst>
      <p:ext uri="{BB962C8B-B14F-4D97-AF65-F5344CB8AC3E}">
        <p14:creationId xmlns:p14="http://schemas.microsoft.com/office/powerpoint/2010/main" val="2573118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C64D6FF-E85B-FF4F-B2E6-59386CDF929E}" type="slidenum">
              <a:rPr lang="en-US" smtClean="0"/>
              <a:t>1</a:t>
            </a:fld>
            <a:endParaRPr lang="en-US"/>
          </a:p>
        </p:txBody>
      </p:sp>
    </p:spTree>
    <p:extLst>
      <p:ext uri="{BB962C8B-B14F-4D97-AF65-F5344CB8AC3E}">
        <p14:creationId xmlns:p14="http://schemas.microsoft.com/office/powerpoint/2010/main" val="127668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a:t>
            </a:fld>
            <a:endParaRPr lang="en-US"/>
          </a:p>
        </p:txBody>
      </p:sp>
    </p:spTree>
    <p:extLst>
      <p:ext uri="{BB962C8B-B14F-4D97-AF65-F5344CB8AC3E}">
        <p14:creationId xmlns:p14="http://schemas.microsoft.com/office/powerpoint/2010/main" val="2131274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326D9-EB07-CB47-7164-40EF26860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750CE-EE10-4200-C1F4-50D5C1C0E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CF584-CBBF-870B-3EB3-EB799128CB8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9493312-9618-3BF3-4371-688A087FC09A}"/>
              </a:ext>
            </a:extLst>
          </p:cNvPr>
          <p:cNvSpPr>
            <a:spLocks noGrp="1"/>
          </p:cNvSpPr>
          <p:nvPr>
            <p:ph type="sldNum" sz="quarter" idx="5"/>
          </p:nvPr>
        </p:nvSpPr>
        <p:spPr/>
        <p:txBody>
          <a:bodyPr/>
          <a:lstStyle/>
          <a:p>
            <a:fld id="{6C64D6FF-E85B-FF4F-B2E6-59386CDF929E}" type="slidenum">
              <a:rPr lang="en-US" smtClean="0"/>
              <a:t>3</a:t>
            </a:fld>
            <a:endParaRPr lang="en-US"/>
          </a:p>
        </p:txBody>
      </p:sp>
    </p:spTree>
    <p:extLst>
      <p:ext uri="{BB962C8B-B14F-4D97-AF65-F5344CB8AC3E}">
        <p14:creationId xmlns:p14="http://schemas.microsoft.com/office/powerpoint/2010/main" val="1780787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5"/>
              </a:spcAft>
            </a:pPr>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a:t>
            </a:fld>
            <a:endParaRPr lang="en-US"/>
          </a:p>
        </p:txBody>
      </p:sp>
    </p:spTree>
    <p:extLst>
      <p:ext uri="{BB962C8B-B14F-4D97-AF65-F5344CB8AC3E}">
        <p14:creationId xmlns:p14="http://schemas.microsoft.com/office/powerpoint/2010/main" val="457698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5"/>
              </a:spcAft>
            </a:pPr>
            <a:endParaRPr lang="en-CA" b="1" dirty="0"/>
          </a:p>
        </p:txBody>
      </p:sp>
      <p:sp>
        <p:nvSpPr>
          <p:cNvPr id="4" name="Slide Number Placeholder 3"/>
          <p:cNvSpPr>
            <a:spLocks noGrp="1"/>
          </p:cNvSpPr>
          <p:nvPr>
            <p:ph type="sldNum" sz="quarter" idx="5"/>
          </p:nvPr>
        </p:nvSpPr>
        <p:spPr/>
        <p:txBody>
          <a:bodyPr/>
          <a:lstStyle/>
          <a:p>
            <a:fld id="{6C64D6FF-E85B-FF4F-B2E6-59386CDF929E}" type="slidenum">
              <a:rPr lang="en-US" smtClean="0"/>
              <a:t>5</a:t>
            </a:fld>
            <a:endParaRPr lang="en-US"/>
          </a:p>
        </p:txBody>
      </p:sp>
    </p:spTree>
    <p:extLst>
      <p:ext uri="{BB962C8B-B14F-4D97-AF65-F5344CB8AC3E}">
        <p14:creationId xmlns:p14="http://schemas.microsoft.com/office/powerpoint/2010/main" val="3586846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4F28-969F-D0AA-96CE-5E4682E57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932FE-BBE9-4DE2-8FED-9D8FAE3D4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0641E-F4FE-AB27-421E-E216E3BD41F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4F9C8E4-B1E4-0F09-3933-8FCAE313E4A3}"/>
              </a:ext>
            </a:extLst>
          </p:cNvPr>
          <p:cNvSpPr>
            <a:spLocks noGrp="1"/>
          </p:cNvSpPr>
          <p:nvPr>
            <p:ph type="sldNum" sz="quarter" idx="5"/>
          </p:nvPr>
        </p:nvSpPr>
        <p:spPr/>
        <p:txBody>
          <a:bodyPr/>
          <a:lstStyle/>
          <a:p>
            <a:fld id="{6C64D6FF-E85B-FF4F-B2E6-59386CDF929E}" type="slidenum">
              <a:rPr lang="en-US" smtClean="0"/>
              <a:t>6</a:t>
            </a:fld>
            <a:endParaRPr lang="en-US"/>
          </a:p>
        </p:txBody>
      </p:sp>
    </p:spTree>
    <p:extLst>
      <p:ext uri="{BB962C8B-B14F-4D97-AF65-F5344CB8AC3E}">
        <p14:creationId xmlns:p14="http://schemas.microsoft.com/office/powerpoint/2010/main" val="4060673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7</a:t>
            </a:fld>
            <a:endParaRPr lang="en-US"/>
          </a:p>
        </p:txBody>
      </p:sp>
    </p:spTree>
    <p:extLst>
      <p:ext uri="{BB962C8B-B14F-4D97-AF65-F5344CB8AC3E}">
        <p14:creationId xmlns:p14="http://schemas.microsoft.com/office/powerpoint/2010/main" val="2595330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4C558-6138-9F02-5680-B88CC17148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8B45D-0488-FD33-D82F-95D81BECB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CA0DD-E521-5648-2007-36411D66BFE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0FBC990-73E8-13B9-5F37-7C974F11A2C7}"/>
              </a:ext>
            </a:extLst>
          </p:cNvPr>
          <p:cNvSpPr>
            <a:spLocks noGrp="1"/>
          </p:cNvSpPr>
          <p:nvPr>
            <p:ph type="sldNum" sz="quarter" idx="5"/>
          </p:nvPr>
        </p:nvSpPr>
        <p:spPr/>
        <p:txBody>
          <a:bodyPr/>
          <a:lstStyle/>
          <a:p>
            <a:fld id="{6C64D6FF-E85B-FF4F-B2E6-59386CDF929E}" type="slidenum">
              <a:rPr lang="en-US" smtClean="0"/>
              <a:t>8</a:t>
            </a:fld>
            <a:endParaRPr lang="en-US"/>
          </a:p>
        </p:txBody>
      </p:sp>
    </p:spTree>
    <p:extLst>
      <p:ext uri="{BB962C8B-B14F-4D97-AF65-F5344CB8AC3E}">
        <p14:creationId xmlns:p14="http://schemas.microsoft.com/office/powerpoint/2010/main" val="3464614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9</a:t>
            </a:fld>
            <a:endParaRPr lang="en-US"/>
          </a:p>
        </p:txBody>
      </p:sp>
    </p:spTree>
    <p:extLst>
      <p:ext uri="{BB962C8B-B14F-4D97-AF65-F5344CB8AC3E}">
        <p14:creationId xmlns:p14="http://schemas.microsoft.com/office/powerpoint/2010/main" val="110242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10</a:t>
            </a:fld>
            <a:endParaRPr lang="en-US"/>
          </a:p>
        </p:txBody>
      </p:sp>
    </p:spTree>
    <p:extLst>
      <p:ext uri="{BB962C8B-B14F-4D97-AF65-F5344CB8AC3E}">
        <p14:creationId xmlns:p14="http://schemas.microsoft.com/office/powerpoint/2010/main" val="1699757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11</a:t>
            </a:fld>
            <a:endParaRPr lang="en-US"/>
          </a:p>
        </p:txBody>
      </p:sp>
    </p:spTree>
    <p:extLst>
      <p:ext uri="{BB962C8B-B14F-4D97-AF65-F5344CB8AC3E}">
        <p14:creationId xmlns:p14="http://schemas.microsoft.com/office/powerpoint/2010/main" val="1077604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12</a:t>
            </a:fld>
            <a:endParaRPr lang="en-US"/>
          </a:p>
        </p:txBody>
      </p:sp>
    </p:spTree>
    <p:extLst>
      <p:ext uri="{BB962C8B-B14F-4D97-AF65-F5344CB8AC3E}">
        <p14:creationId xmlns:p14="http://schemas.microsoft.com/office/powerpoint/2010/main" val="3431566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13</a:t>
            </a:fld>
            <a:endParaRPr lang="en-US"/>
          </a:p>
        </p:txBody>
      </p:sp>
    </p:spTree>
    <p:extLst>
      <p:ext uri="{BB962C8B-B14F-4D97-AF65-F5344CB8AC3E}">
        <p14:creationId xmlns:p14="http://schemas.microsoft.com/office/powerpoint/2010/main" val="3569483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425F-E1E8-1DDD-7D9B-6664C8665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DE86-90B2-25AC-86E7-03D95C03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06A7F-FD1B-F2EB-9ED3-13D3108400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043E90E-E9C8-BB58-7B86-B340674B8425}"/>
              </a:ext>
            </a:extLst>
          </p:cNvPr>
          <p:cNvSpPr>
            <a:spLocks noGrp="1"/>
          </p:cNvSpPr>
          <p:nvPr>
            <p:ph type="sldNum" sz="quarter" idx="5"/>
          </p:nvPr>
        </p:nvSpPr>
        <p:spPr/>
        <p:txBody>
          <a:bodyPr/>
          <a:lstStyle/>
          <a:p>
            <a:fld id="{6C64D6FF-E85B-FF4F-B2E6-59386CDF929E}" type="slidenum">
              <a:rPr lang="en-US" smtClean="0"/>
              <a:t>14</a:t>
            </a:fld>
            <a:endParaRPr lang="en-US"/>
          </a:p>
        </p:txBody>
      </p:sp>
    </p:spTree>
    <p:extLst>
      <p:ext uri="{BB962C8B-B14F-4D97-AF65-F5344CB8AC3E}">
        <p14:creationId xmlns:p14="http://schemas.microsoft.com/office/powerpoint/2010/main" val="2424936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C64D6FF-E85B-FF4F-B2E6-59386CDF929E}" type="slidenum">
              <a:rPr lang="en-US" smtClean="0"/>
              <a:t>15</a:t>
            </a:fld>
            <a:endParaRPr lang="en-US"/>
          </a:p>
        </p:txBody>
      </p:sp>
    </p:spTree>
    <p:extLst>
      <p:ext uri="{BB962C8B-B14F-4D97-AF65-F5344CB8AC3E}">
        <p14:creationId xmlns:p14="http://schemas.microsoft.com/office/powerpoint/2010/main" val="2501657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5"/>
              </a:spcAft>
            </a:pPr>
            <a:endParaRPr lang="en-CA" sz="19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C64D6FF-E85B-FF4F-B2E6-59386CDF929E}" type="slidenum">
              <a:rPr lang="en-US" smtClean="0"/>
              <a:t>16</a:t>
            </a:fld>
            <a:endParaRPr lang="en-US"/>
          </a:p>
        </p:txBody>
      </p:sp>
    </p:spTree>
    <p:extLst>
      <p:ext uri="{BB962C8B-B14F-4D97-AF65-F5344CB8AC3E}">
        <p14:creationId xmlns:p14="http://schemas.microsoft.com/office/powerpoint/2010/main" val="1287478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17</a:t>
            </a:fld>
            <a:endParaRPr lang="en-US"/>
          </a:p>
        </p:txBody>
      </p:sp>
    </p:spTree>
    <p:extLst>
      <p:ext uri="{BB962C8B-B14F-4D97-AF65-F5344CB8AC3E}">
        <p14:creationId xmlns:p14="http://schemas.microsoft.com/office/powerpoint/2010/main" val="446976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18</a:t>
            </a:fld>
            <a:endParaRPr lang="en-US"/>
          </a:p>
        </p:txBody>
      </p:sp>
    </p:spTree>
    <p:extLst>
      <p:ext uri="{BB962C8B-B14F-4D97-AF65-F5344CB8AC3E}">
        <p14:creationId xmlns:p14="http://schemas.microsoft.com/office/powerpoint/2010/main" val="3139431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19</a:t>
            </a:fld>
            <a:endParaRPr lang="en-US"/>
          </a:p>
        </p:txBody>
      </p:sp>
    </p:spTree>
    <p:extLst>
      <p:ext uri="{BB962C8B-B14F-4D97-AF65-F5344CB8AC3E}">
        <p14:creationId xmlns:p14="http://schemas.microsoft.com/office/powerpoint/2010/main" val="102827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20</a:t>
            </a:fld>
            <a:endParaRPr lang="en-US"/>
          </a:p>
        </p:txBody>
      </p:sp>
    </p:spTree>
    <p:extLst>
      <p:ext uri="{BB962C8B-B14F-4D97-AF65-F5344CB8AC3E}">
        <p14:creationId xmlns:p14="http://schemas.microsoft.com/office/powerpoint/2010/main" val="3169269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22</a:t>
            </a:fld>
            <a:endParaRPr lang="en-US"/>
          </a:p>
        </p:txBody>
      </p:sp>
    </p:spTree>
    <p:extLst>
      <p:ext uri="{BB962C8B-B14F-4D97-AF65-F5344CB8AC3E}">
        <p14:creationId xmlns:p14="http://schemas.microsoft.com/office/powerpoint/2010/main" val="1190589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23</a:t>
            </a:fld>
            <a:endParaRPr lang="en-US"/>
          </a:p>
        </p:txBody>
      </p:sp>
    </p:spTree>
    <p:extLst>
      <p:ext uri="{BB962C8B-B14F-4D97-AF65-F5344CB8AC3E}">
        <p14:creationId xmlns:p14="http://schemas.microsoft.com/office/powerpoint/2010/main" val="1749837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24</a:t>
            </a:fld>
            <a:endParaRPr lang="en-US"/>
          </a:p>
        </p:txBody>
      </p:sp>
    </p:spTree>
    <p:extLst>
      <p:ext uri="{BB962C8B-B14F-4D97-AF65-F5344CB8AC3E}">
        <p14:creationId xmlns:p14="http://schemas.microsoft.com/office/powerpoint/2010/main" val="796641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26</a:t>
            </a:fld>
            <a:endParaRPr lang="en-US"/>
          </a:p>
        </p:txBody>
      </p:sp>
    </p:spTree>
    <p:extLst>
      <p:ext uri="{BB962C8B-B14F-4D97-AF65-F5344CB8AC3E}">
        <p14:creationId xmlns:p14="http://schemas.microsoft.com/office/powerpoint/2010/main" val="1759673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27</a:t>
            </a:fld>
            <a:endParaRPr lang="en-US"/>
          </a:p>
        </p:txBody>
      </p:sp>
    </p:spTree>
    <p:extLst>
      <p:ext uri="{BB962C8B-B14F-4D97-AF65-F5344CB8AC3E}">
        <p14:creationId xmlns:p14="http://schemas.microsoft.com/office/powerpoint/2010/main" val="10591980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28</a:t>
            </a:fld>
            <a:endParaRPr lang="en-US"/>
          </a:p>
        </p:txBody>
      </p:sp>
    </p:spTree>
    <p:extLst>
      <p:ext uri="{BB962C8B-B14F-4D97-AF65-F5344CB8AC3E}">
        <p14:creationId xmlns:p14="http://schemas.microsoft.com/office/powerpoint/2010/main" val="4205772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30</a:t>
            </a:fld>
            <a:endParaRPr lang="en-US"/>
          </a:p>
        </p:txBody>
      </p:sp>
    </p:spTree>
    <p:extLst>
      <p:ext uri="{BB962C8B-B14F-4D97-AF65-F5344CB8AC3E}">
        <p14:creationId xmlns:p14="http://schemas.microsoft.com/office/powerpoint/2010/main" val="673640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31</a:t>
            </a:fld>
            <a:endParaRPr lang="en-US"/>
          </a:p>
        </p:txBody>
      </p:sp>
    </p:spTree>
    <p:extLst>
      <p:ext uri="{BB962C8B-B14F-4D97-AF65-F5344CB8AC3E}">
        <p14:creationId xmlns:p14="http://schemas.microsoft.com/office/powerpoint/2010/main" val="19080594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33</a:t>
            </a:fld>
            <a:endParaRPr lang="en-US"/>
          </a:p>
        </p:txBody>
      </p:sp>
    </p:spTree>
    <p:extLst>
      <p:ext uri="{BB962C8B-B14F-4D97-AF65-F5344CB8AC3E}">
        <p14:creationId xmlns:p14="http://schemas.microsoft.com/office/powerpoint/2010/main" val="3864919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34</a:t>
            </a:fld>
            <a:endParaRPr lang="en-US"/>
          </a:p>
        </p:txBody>
      </p:sp>
    </p:spTree>
    <p:extLst>
      <p:ext uri="{BB962C8B-B14F-4D97-AF65-F5344CB8AC3E}">
        <p14:creationId xmlns:p14="http://schemas.microsoft.com/office/powerpoint/2010/main" val="14019021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35</a:t>
            </a:fld>
            <a:endParaRPr lang="en-US"/>
          </a:p>
        </p:txBody>
      </p:sp>
    </p:spTree>
    <p:extLst>
      <p:ext uri="{BB962C8B-B14F-4D97-AF65-F5344CB8AC3E}">
        <p14:creationId xmlns:p14="http://schemas.microsoft.com/office/powerpoint/2010/main" val="3868299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37</a:t>
            </a:fld>
            <a:endParaRPr lang="en-US"/>
          </a:p>
        </p:txBody>
      </p:sp>
    </p:spTree>
    <p:extLst>
      <p:ext uri="{BB962C8B-B14F-4D97-AF65-F5344CB8AC3E}">
        <p14:creationId xmlns:p14="http://schemas.microsoft.com/office/powerpoint/2010/main" val="666498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38</a:t>
            </a:fld>
            <a:endParaRPr lang="en-US"/>
          </a:p>
        </p:txBody>
      </p:sp>
    </p:spTree>
    <p:extLst>
      <p:ext uri="{BB962C8B-B14F-4D97-AF65-F5344CB8AC3E}">
        <p14:creationId xmlns:p14="http://schemas.microsoft.com/office/powerpoint/2010/main" val="4006676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40</a:t>
            </a:fld>
            <a:endParaRPr lang="en-US"/>
          </a:p>
        </p:txBody>
      </p:sp>
    </p:spTree>
    <p:extLst>
      <p:ext uri="{BB962C8B-B14F-4D97-AF65-F5344CB8AC3E}">
        <p14:creationId xmlns:p14="http://schemas.microsoft.com/office/powerpoint/2010/main" val="3200915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42</a:t>
            </a:fld>
            <a:endParaRPr lang="en-US"/>
          </a:p>
        </p:txBody>
      </p:sp>
    </p:spTree>
    <p:extLst>
      <p:ext uri="{BB962C8B-B14F-4D97-AF65-F5344CB8AC3E}">
        <p14:creationId xmlns:p14="http://schemas.microsoft.com/office/powerpoint/2010/main" val="2434138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425F-E1E8-1DDD-7D9B-6664C8665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DE86-90B2-25AC-86E7-03D95C03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06A7F-FD1B-F2EB-9ED3-13D3108400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043E90E-E9C8-BB58-7B86-B340674B8425}"/>
              </a:ext>
            </a:extLst>
          </p:cNvPr>
          <p:cNvSpPr>
            <a:spLocks noGrp="1"/>
          </p:cNvSpPr>
          <p:nvPr>
            <p:ph type="sldNum" sz="quarter" idx="5"/>
          </p:nvPr>
        </p:nvSpPr>
        <p:spPr/>
        <p:txBody>
          <a:bodyPr/>
          <a:lstStyle/>
          <a:p>
            <a:fld id="{6C64D6FF-E85B-FF4F-B2E6-59386CDF929E}" type="slidenum">
              <a:rPr lang="en-US" smtClean="0"/>
              <a:t>43</a:t>
            </a:fld>
            <a:endParaRPr lang="en-US"/>
          </a:p>
        </p:txBody>
      </p:sp>
    </p:spTree>
    <p:extLst>
      <p:ext uri="{BB962C8B-B14F-4D97-AF65-F5344CB8AC3E}">
        <p14:creationId xmlns:p14="http://schemas.microsoft.com/office/powerpoint/2010/main" val="24447974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425F-E1E8-1DDD-7D9B-6664C8665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DE86-90B2-25AC-86E7-03D95C03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06A7F-FD1B-F2EB-9ED3-13D3108400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043E90E-E9C8-BB58-7B86-B340674B8425}"/>
              </a:ext>
            </a:extLst>
          </p:cNvPr>
          <p:cNvSpPr>
            <a:spLocks noGrp="1"/>
          </p:cNvSpPr>
          <p:nvPr>
            <p:ph type="sldNum" sz="quarter" idx="5"/>
          </p:nvPr>
        </p:nvSpPr>
        <p:spPr/>
        <p:txBody>
          <a:bodyPr/>
          <a:lstStyle/>
          <a:p>
            <a:fld id="{6C64D6FF-E85B-FF4F-B2E6-59386CDF929E}" type="slidenum">
              <a:rPr lang="en-US" smtClean="0"/>
              <a:t>48</a:t>
            </a:fld>
            <a:endParaRPr lang="en-US"/>
          </a:p>
        </p:txBody>
      </p:sp>
    </p:spTree>
    <p:extLst>
      <p:ext uri="{BB962C8B-B14F-4D97-AF65-F5344CB8AC3E}">
        <p14:creationId xmlns:p14="http://schemas.microsoft.com/office/powerpoint/2010/main" val="31531259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49</a:t>
            </a:fld>
            <a:endParaRPr lang="en-US"/>
          </a:p>
        </p:txBody>
      </p:sp>
    </p:spTree>
    <p:extLst>
      <p:ext uri="{BB962C8B-B14F-4D97-AF65-F5344CB8AC3E}">
        <p14:creationId xmlns:p14="http://schemas.microsoft.com/office/powerpoint/2010/main" val="23670749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50</a:t>
            </a:fld>
            <a:endParaRPr lang="en-US"/>
          </a:p>
        </p:txBody>
      </p:sp>
    </p:spTree>
    <p:extLst>
      <p:ext uri="{BB962C8B-B14F-4D97-AF65-F5344CB8AC3E}">
        <p14:creationId xmlns:p14="http://schemas.microsoft.com/office/powerpoint/2010/main" val="18970530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chart" Target="../charts/chart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22C951-416A-1442-8F3A-220C4BD0C557}"/>
              </a:ext>
            </a:extLst>
          </p:cNvPr>
          <p:cNvSpPr/>
          <p:nvPr userDrawn="1"/>
        </p:nvSpPr>
        <p:spPr>
          <a:xfrm>
            <a:off x="0" y="5715000"/>
            <a:ext cx="12192000" cy="1143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E908B9-9AF8-094E-B6F0-BA0132A3F2C7}"/>
              </a:ext>
            </a:extLst>
          </p:cNvPr>
          <p:cNvSpPr>
            <a:spLocks noGrp="1"/>
          </p:cNvSpPr>
          <p:nvPr>
            <p:ph type="ctrTitle"/>
          </p:nvPr>
        </p:nvSpPr>
        <p:spPr>
          <a:xfrm>
            <a:off x="590924" y="838200"/>
            <a:ext cx="10891875" cy="2284568"/>
          </a:xfrm>
          <a:prstGeom prst="rect">
            <a:avLst/>
          </a:prstGeom>
        </p:spPr>
        <p:txBody>
          <a:bodyPr anchor="b">
            <a:noAutofit/>
          </a:bodyPr>
          <a:lstStyle>
            <a:lvl1pPr algn="l">
              <a:defRPr sz="4400" b="1" i="0" spc="10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D159C2B5-FD32-5E49-900B-B13AFC4BAF88}"/>
              </a:ext>
            </a:extLst>
          </p:cNvPr>
          <p:cNvSpPr>
            <a:spLocks noGrp="1"/>
          </p:cNvSpPr>
          <p:nvPr>
            <p:ph type="subTitle" idx="1"/>
          </p:nvPr>
        </p:nvSpPr>
        <p:spPr>
          <a:xfrm>
            <a:off x="590924" y="3238578"/>
            <a:ext cx="10891875" cy="538730"/>
          </a:xfrm>
          <a:prstGeom prst="rect">
            <a:avLst/>
          </a:prstGeom>
        </p:spPr>
        <p:txBody>
          <a:bodyPr anchor="t">
            <a:noAutofit/>
          </a:bodyPr>
          <a:lstStyle>
            <a:lvl1pPr marL="0" indent="0" algn="l">
              <a:buNone/>
              <a:defRPr sz="2000" b="1" i="0" spc="50" baseline="0">
                <a:solidFill>
                  <a:srgbClr val="FABD0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a:extLst>
              <a:ext uri="{FF2B5EF4-FFF2-40B4-BE49-F238E27FC236}">
                <a16:creationId xmlns:a16="http://schemas.microsoft.com/office/drawing/2014/main" id="{D794D79B-4955-544D-9341-1E1E443C4334}"/>
              </a:ext>
            </a:extLst>
          </p:cNvPr>
          <p:cNvSpPr>
            <a:spLocks noGrp="1"/>
          </p:cNvSpPr>
          <p:nvPr>
            <p:ph type="body" sz="quarter" idx="10" hasCustomPrompt="1"/>
          </p:nvPr>
        </p:nvSpPr>
        <p:spPr>
          <a:xfrm>
            <a:off x="604800" y="4728727"/>
            <a:ext cx="10891875" cy="389812"/>
          </a:xfrm>
        </p:spPr>
        <p:txBody>
          <a:bodyPr anchor="b" anchorCtr="0"/>
          <a:lstStyle>
            <a:lvl1pPr marL="0" indent="0">
              <a:buNone/>
              <a:defRPr sz="1400" b="0" i="0" spc="200" baseline="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MONTH XX, YEAR</a:t>
            </a:r>
          </a:p>
        </p:txBody>
      </p:sp>
      <p:pic>
        <p:nvPicPr>
          <p:cNvPr id="6" name="Picture 5">
            <a:extLst>
              <a:ext uri="{FF2B5EF4-FFF2-40B4-BE49-F238E27FC236}">
                <a16:creationId xmlns:a16="http://schemas.microsoft.com/office/drawing/2014/main" id="{FF9E08A7-EA70-124E-8872-8417C96B1FE3}"/>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5" name="Picture 4">
            <a:extLst>
              <a:ext uri="{FF2B5EF4-FFF2-40B4-BE49-F238E27FC236}">
                <a16:creationId xmlns:a16="http://schemas.microsoft.com/office/drawing/2014/main" id="{5EC5DBD6-B755-CC4D-8D1E-AC4651E761CA}"/>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5034485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section title page – red">
    <p:bg>
      <p:bgPr>
        <a:solidFill>
          <a:schemeClr val="tx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187C936-565D-CE42-B5B8-6DB284C0D31B}"/>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8469346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 title page – yellow">
    <p:bg>
      <p:bgPr>
        <a:solidFill>
          <a:srgbClr val="FABD0F"/>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187C936-565D-CE42-B5B8-6DB284C0D31B}"/>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11" name="Picture 10">
            <a:extLst>
              <a:ext uri="{FF2B5EF4-FFF2-40B4-BE49-F238E27FC236}">
                <a16:creationId xmlns:a16="http://schemas.microsoft.com/office/drawing/2014/main" id="{B9D0E7C5-1C67-494E-AC0B-7A5148BD61AA}"/>
              </a:ext>
            </a:extLst>
          </p:cNvPr>
          <p:cNvPicPr>
            <a:picLocks noChangeAspect="1"/>
          </p:cNvPicPr>
          <p:nvPr userDrawn="1"/>
        </p:nvPicPr>
        <p:blipFill>
          <a:blip r:embed="rId3"/>
          <a:srcRect/>
          <a:stretch/>
        </p:blipFill>
        <p:spPr>
          <a:xfrm flipH="1">
            <a:off x="0" y="0"/>
            <a:ext cx="12192000" cy="165100"/>
          </a:xfrm>
          <a:prstGeom prst="rect">
            <a:avLst/>
          </a:prstGeom>
        </p:spPr>
      </p:pic>
    </p:spTree>
    <p:extLst>
      <p:ext uri="{BB962C8B-B14F-4D97-AF65-F5344CB8AC3E}">
        <p14:creationId xmlns:p14="http://schemas.microsoft.com/office/powerpoint/2010/main" val="20136428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section title page – grey">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187C936-565D-CE42-B5B8-6DB284C0D31B}"/>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127656585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paragraph / quote page">
    <p:bg>
      <p:bgPr>
        <a:solidFill>
          <a:schemeClr val="bg1"/>
        </a:solid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4B1D494-1163-FD4D-87D9-F88FDD14180A}"/>
              </a:ext>
            </a:extLst>
          </p:cNvPr>
          <p:cNvSpPr>
            <a:spLocks noGrp="1"/>
          </p:cNvSpPr>
          <p:nvPr>
            <p:ph sz="half" idx="1" hasCustomPrompt="1"/>
          </p:nvPr>
        </p:nvSpPr>
        <p:spPr>
          <a:xfrm>
            <a:off x="1515533" y="838200"/>
            <a:ext cx="9160934" cy="4191000"/>
          </a:xfrm>
          <a:prstGeom prst="rect">
            <a:avLst/>
          </a:prstGeom>
        </p:spPr>
        <p:txBody>
          <a:bodyPr anchor="ctr">
            <a:noAutofit/>
          </a:bodyPr>
          <a:lstStyle>
            <a:lvl1pPr marL="0" indent="0" algn="ctr">
              <a:lnSpc>
                <a:spcPct val="150000"/>
              </a:lnSpc>
              <a:spcBef>
                <a:spcPts val="0"/>
              </a:spcBef>
              <a:spcAft>
                <a:spcPts val="1200"/>
              </a:spcAft>
              <a:buFont typeface="Arial" panose="020B0604020202020204" pitchFamily="34" charset="0"/>
              <a:buNone/>
              <a:tabLst/>
              <a:defRPr sz="22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title style</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a:srcRect/>
          <a:stretch/>
        </p:blipFill>
        <p:spPr>
          <a:xfrm>
            <a:off x="0" y="0"/>
            <a:ext cx="12192000" cy="165100"/>
          </a:xfrm>
          <a:prstGeom prst="rect">
            <a:avLst/>
          </a:prstGeom>
        </p:spPr>
      </p:pic>
      <p:sp>
        <p:nvSpPr>
          <p:cNvPr id="4" name="Rectangle 3">
            <a:extLst>
              <a:ext uri="{FF2B5EF4-FFF2-40B4-BE49-F238E27FC236}">
                <a16:creationId xmlns:a16="http://schemas.microsoft.com/office/drawing/2014/main" id="{5FD39231-8104-2C4D-B887-C76C49B4B755}"/>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0E5017-6E1C-5D4E-A493-781F6C08DC9B}"/>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350513772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page – one column">
    <p:bg>
      <p:bgPr>
        <a:solidFill>
          <a:srgbClr val="EBEB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74B1D494-1163-FD4D-87D9-F88FDD14180A}"/>
              </a:ext>
            </a:extLst>
          </p:cNvPr>
          <p:cNvSpPr>
            <a:spLocks noGrp="1"/>
          </p:cNvSpPr>
          <p:nvPr>
            <p:ph sz="half" idx="1"/>
          </p:nvPr>
        </p:nvSpPr>
        <p:spPr>
          <a:xfrm>
            <a:off x="599585" y="1442852"/>
            <a:ext cx="10897090"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a:srcRect/>
          <a:stretch/>
        </p:blipFill>
        <p:spPr>
          <a:xfrm>
            <a:off x="0" y="0"/>
            <a:ext cx="12192000" cy="165100"/>
          </a:xfrm>
          <a:prstGeom prst="rect">
            <a:avLst/>
          </a:prstGeom>
        </p:spPr>
      </p:pic>
      <p:sp>
        <p:nvSpPr>
          <p:cNvPr id="5" name="Rectangle 4">
            <a:extLst>
              <a:ext uri="{FF2B5EF4-FFF2-40B4-BE49-F238E27FC236}">
                <a16:creationId xmlns:a16="http://schemas.microsoft.com/office/drawing/2014/main" id="{0EDD00A5-8BC9-AE46-B8D3-B7FEC311C25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A24F25A-A643-A844-91A9-2D5B56DB8E7F}"/>
              </a:ext>
            </a:extLst>
          </p:cNvPr>
          <p:cNvPicPr>
            <a:picLocks noChangeAspect="1"/>
          </p:cNvPicPr>
          <p:nvPr userDrawn="1"/>
        </p:nvPicPr>
        <p:blipFill>
          <a:blip r:embed="rId3"/>
          <a:stretch>
            <a:fillRect/>
          </a:stretch>
        </p:blipFill>
        <p:spPr>
          <a:xfrm>
            <a:off x="9553575" y="6057900"/>
            <a:ext cx="1943100" cy="457200"/>
          </a:xfrm>
          <a:prstGeom prst="rect">
            <a:avLst/>
          </a:prstGeom>
          <a:solidFill>
            <a:schemeClr val="bg2"/>
          </a:solidFill>
        </p:spPr>
      </p:pic>
    </p:spTree>
    <p:extLst>
      <p:ext uri="{BB962C8B-B14F-4D97-AF65-F5344CB8AC3E}">
        <p14:creationId xmlns:p14="http://schemas.microsoft.com/office/powerpoint/2010/main" val="311451035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age – two columns">
    <p:bg>
      <p:bgPr>
        <a:solidFill>
          <a:srgbClr val="EBEBEC"/>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2A029-F549-3740-BF04-29AC6D613DB7}"/>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E4710339-FCEB-864A-BE99-139C449C3056}"/>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sp>
        <p:nvSpPr>
          <p:cNvPr id="11" name="Content Placeholder 2">
            <a:extLst>
              <a:ext uri="{FF2B5EF4-FFF2-40B4-BE49-F238E27FC236}">
                <a16:creationId xmlns:a16="http://schemas.microsoft.com/office/drawing/2014/main" id="{090E677D-56A4-5F4D-AB35-5014A471F121}"/>
              </a:ext>
            </a:extLst>
          </p:cNvPr>
          <p:cNvSpPr>
            <a:spLocks noGrp="1"/>
          </p:cNvSpPr>
          <p:nvPr>
            <p:ph sz="half" idx="13"/>
          </p:nvPr>
        </p:nvSpPr>
        <p:spPr>
          <a:xfrm>
            <a:off x="6228860"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3" name="Picture 12">
            <a:extLst>
              <a:ext uri="{FF2B5EF4-FFF2-40B4-BE49-F238E27FC236}">
                <a16:creationId xmlns:a16="http://schemas.microsoft.com/office/drawing/2014/main" id="{ED84E749-3BF0-CF43-BD8D-E70FC16313E4}"/>
              </a:ext>
            </a:extLst>
          </p:cNvPr>
          <p:cNvPicPr>
            <a:picLocks noChangeAspect="1"/>
          </p:cNvPicPr>
          <p:nvPr userDrawn="1"/>
        </p:nvPicPr>
        <p:blipFill>
          <a:blip r:embed="rId2"/>
          <a:srcRect/>
          <a:stretch/>
        </p:blipFill>
        <p:spPr>
          <a:xfrm>
            <a:off x="0" y="0"/>
            <a:ext cx="12192000" cy="165100"/>
          </a:xfrm>
          <a:prstGeom prst="rect">
            <a:avLst/>
          </a:prstGeom>
        </p:spPr>
      </p:pic>
      <p:sp>
        <p:nvSpPr>
          <p:cNvPr id="6" name="Rectangle 5">
            <a:extLst>
              <a:ext uri="{FF2B5EF4-FFF2-40B4-BE49-F238E27FC236}">
                <a16:creationId xmlns:a16="http://schemas.microsoft.com/office/drawing/2014/main" id="{9E79E0C7-49D7-D441-8459-298913F18B51}"/>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613AD3E-8D13-2849-9D68-E72414870EFE}"/>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77464408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age with photo">
    <p:bg>
      <p:bgPr>
        <a:solidFill>
          <a:srgbClr val="EBEBEC"/>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2A029-F549-3740-BF04-29AC6D613DB7}"/>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01DB2C69-F649-2E41-A435-292B23F4B62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0" name="Picture 9">
            <a:extLst>
              <a:ext uri="{FF2B5EF4-FFF2-40B4-BE49-F238E27FC236}">
                <a16:creationId xmlns:a16="http://schemas.microsoft.com/office/drawing/2014/main" id="{9A518E54-571D-EE4F-9DB6-F9EF51BA09D4}"/>
              </a:ext>
            </a:extLst>
          </p:cNvPr>
          <p:cNvPicPr>
            <a:picLocks noChangeAspect="1"/>
          </p:cNvPicPr>
          <p:nvPr userDrawn="1"/>
        </p:nvPicPr>
        <p:blipFill>
          <a:blip r:embed="rId2"/>
          <a:srcRect/>
          <a:stretch/>
        </p:blipFill>
        <p:spPr>
          <a:xfrm>
            <a:off x="0" y="0"/>
            <a:ext cx="12192000" cy="165100"/>
          </a:xfrm>
          <a:prstGeom prst="rect">
            <a:avLst/>
          </a:prstGeom>
        </p:spPr>
      </p:pic>
      <p:sp>
        <p:nvSpPr>
          <p:cNvPr id="5" name="Rectangle 4">
            <a:extLst>
              <a:ext uri="{FF2B5EF4-FFF2-40B4-BE49-F238E27FC236}">
                <a16:creationId xmlns:a16="http://schemas.microsoft.com/office/drawing/2014/main" id="{E062C3FF-FCAB-DB45-A58D-0BD8642C952C}"/>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87F8819-A836-B049-8514-1DE0A7FC7EEF}"/>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50289007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page with call-out box – grey">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bg2"/>
          </a:solidFill>
          <a:ln w="9525">
            <a:solidFill>
              <a:srgbClr val="A7A9AC"/>
            </a:solid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BA971143-3B60-194D-8E74-314C97087656}"/>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03DD7EF-F45E-B74D-ADF0-34EBA7EC4919}"/>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49006320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page with call-out box – blue">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accent1"/>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9586A6E2-2EA4-4D45-870C-1021AB727BC1}"/>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40FDC33-FC2B-1341-85BA-86C160A9D95E}"/>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55515473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page with call-out box – red">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tx2"/>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6D976256-7B7A-F544-BB52-633A397A410A}"/>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B5AAEB-A1AE-F148-A6D5-CDB0BA39D2B8}"/>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28209988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page with call-out box – yellow">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rgbClr val="FABD0F"/>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D15630A2-8D87-7E4A-82F2-8713D1718C36}"/>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1F37E94-8A6C-084E-91BC-6170541223A3}"/>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01375754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page with chart – blank">
    <p:bg>
      <p:bgPr>
        <a:solidFill>
          <a:srgbClr val="EBEBEC"/>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58BCE2-55D5-C94F-999B-0811A86B3A9E}"/>
              </a:ext>
            </a:extLst>
          </p:cNvPr>
          <p:cNvSpPr/>
          <p:nvPr userDrawn="1"/>
        </p:nvSpPr>
        <p:spPr>
          <a:xfrm>
            <a:off x="6324600" y="1592263"/>
            <a:ext cx="5172075" cy="4465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4CE927F1-A53E-1649-9F0B-A5C21EDB2C08}"/>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16A36056-8BCF-FE40-937E-16F129FFBEF8}"/>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4" name="Picture 13">
            <a:extLst>
              <a:ext uri="{FF2B5EF4-FFF2-40B4-BE49-F238E27FC236}">
                <a16:creationId xmlns:a16="http://schemas.microsoft.com/office/drawing/2014/main" id="{0258FB9F-3F87-6A49-9D8A-2BB899FFD8C4}"/>
              </a:ext>
            </a:extLst>
          </p:cNvPr>
          <p:cNvPicPr>
            <a:picLocks noChangeAspect="1"/>
          </p:cNvPicPr>
          <p:nvPr userDrawn="1"/>
        </p:nvPicPr>
        <p:blipFill>
          <a:blip r:embed="rId2"/>
          <a:srcRect/>
          <a:stretch/>
        </p:blipFill>
        <p:spPr>
          <a:xfrm>
            <a:off x="0" y="0"/>
            <a:ext cx="12192000" cy="165100"/>
          </a:xfrm>
          <a:prstGeom prst="rect">
            <a:avLst/>
          </a:prstGeom>
        </p:spPr>
      </p:pic>
      <p:sp>
        <p:nvSpPr>
          <p:cNvPr id="9" name="Rectangle 8">
            <a:extLst>
              <a:ext uri="{FF2B5EF4-FFF2-40B4-BE49-F238E27FC236}">
                <a16:creationId xmlns:a16="http://schemas.microsoft.com/office/drawing/2014/main" id="{20DB83B9-54B8-CE4C-BAB4-1E541FC8585F}"/>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CFD8AC7-9F5E-B349-82F2-2056430DCCCB}"/>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13" name="Rectangle 12">
            <a:extLst>
              <a:ext uri="{FF2B5EF4-FFF2-40B4-BE49-F238E27FC236}">
                <a16:creationId xmlns:a16="http://schemas.microsoft.com/office/drawing/2014/main" id="{CF38B080-3281-EF44-BEE5-BE82C18B5ED8}"/>
              </a:ext>
            </a:extLst>
          </p:cNvPr>
          <p:cNvSpPr/>
          <p:nvPr userDrawn="1"/>
        </p:nvSpPr>
        <p:spPr>
          <a:xfrm>
            <a:off x="6324600" y="1592263"/>
            <a:ext cx="5172075" cy="3436937"/>
          </a:xfrm>
          <a:prstGeom prst="rect">
            <a:avLst/>
          </a:prstGeom>
          <a:solidFill>
            <a:schemeClr val="bg2"/>
          </a:solidFill>
          <a:ln w="9525">
            <a:solidFill>
              <a:srgbClr val="A7A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25664"/>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age with chart – pie chart">
    <p:bg>
      <p:bgPr>
        <a:solidFill>
          <a:srgbClr val="EBEBEC"/>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CE927F1-A53E-1649-9F0B-A5C21EDB2C08}"/>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16A36056-8BCF-FE40-937E-16F129FFBEF8}"/>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0" name="Picture 9">
            <a:extLst>
              <a:ext uri="{FF2B5EF4-FFF2-40B4-BE49-F238E27FC236}">
                <a16:creationId xmlns:a16="http://schemas.microsoft.com/office/drawing/2014/main" id="{5D557EFD-0193-974B-AA18-B6750530984A}"/>
              </a:ext>
            </a:extLst>
          </p:cNvPr>
          <p:cNvPicPr>
            <a:picLocks noChangeAspect="1"/>
          </p:cNvPicPr>
          <p:nvPr userDrawn="1"/>
        </p:nvPicPr>
        <p:blipFill>
          <a:blip r:embed="rId2"/>
          <a:srcRect/>
          <a:stretch/>
        </p:blipFill>
        <p:spPr>
          <a:xfrm>
            <a:off x="0" y="0"/>
            <a:ext cx="12192000" cy="165100"/>
          </a:xfrm>
          <a:prstGeom prst="rect">
            <a:avLst/>
          </a:prstGeom>
        </p:spPr>
      </p:pic>
      <p:sp>
        <p:nvSpPr>
          <p:cNvPr id="9" name="Rectangle 8">
            <a:extLst>
              <a:ext uri="{FF2B5EF4-FFF2-40B4-BE49-F238E27FC236}">
                <a16:creationId xmlns:a16="http://schemas.microsoft.com/office/drawing/2014/main" id="{7B2934EA-4202-FA4A-8735-8624E708DC61}"/>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98C9206-C980-F841-B47C-3AB7C0D8130F}"/>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13" name="Rectangle 12">
            <a:extLst>
              <a:ext uri="{FF2B5EF4-FFF2-40B4-BE49-F238E27FC236}">
                <a16:creationId xmlns:a16="http://schemas.microsoft.com/office/drawing/2014/main" id="{ACF42BE6-95AE-0A45-A263-295E61C2AA19}"/>
              </a:ext>
            </a:extLst>
          </p:cNvPr>
          <p:cNvSpPr/>
          <p:nvPr userDrawn="1"/>
        </p:nvSpPr>
        <p:spPr>
          <a:xfrm>
            <a:off x="6324600" y="1592263"/>
            <a:ext cx="5172075" cy="3436937"/>
          </a:xfrm>
          <a:prstGeom prst="rect">
            <a:avLst/>
          </a:prstGeom>
          <a:solidFill>
            <a:schemeClr val="bg2"/>
          </a:solidFill>
          <a:ln w="9525">
            <a:solidFill>
              <a:srgbClr val="A7A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35E732A7-6ACC-C04B-80D5-267CD7E3BD0D}"/>
              </a:ext>
            </a:extLst>
          </p:cNvPr>
          <p:cNvSpPr>
            <a:spLocks noGrp="1"/>
          </p:cNvSpPr>
          <p:nvPr>
            <p:ph sz="half" idx="10" hasCustomPrompt="1"/>
          </p:nvPr>
        </p:nvSpPr>
        <p:spPr>
          <a:xfrm>
            <a:off x="6324600" y="4287283"/>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dirty="0"/>
              <a:t>Chart Title</a:t>
            </a:r>
          </a:p>
        </p:txBody>
      </p:sp>
      <p:graphicFrame>
        <p:nvGraphicFramePr>
          <p:cNvPr id="18" name="Content Placeholder 6">
            <a:extLst>
              <a:ext uri="{FF2B5EF4-FFF2-40B4-BE49-F238E27FC236}">
                <a16:creationId xmlns:a16="http://schemas.microsoft.com/office/drawing/2014/main" id="{E7BCD9BC-2BB9-FA4C-BC63-5596B430E149}"/>
              </a:ext>
            </a:extLst>
          </p:cNvPr>
          <p:cNvGraphicFramePr>
            <a:graphicFrameLocks/>
          </p:cNvGraphicFramePr>
          <p:nvPr userDrawn="1">
            <p:extLst>
              <p:ext uri="{D42A27DB-BD31-4B8C-83A1-F6EECF244321}">
                <p14:modId xmlns:p14="http://schemas.microsoft.com/office/powerpoint/2010/main" val="2444365941"/>
              </p:ext>
            </p:extLst>
          </p:nvPr>
        </p:nvGraphicFramePr>
        <p:xfrm>
          <a:off x="6977280" y="1708332"/>
          <a:ext cx="3866714" cy="28296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289503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page with chart – bar graph">
    <p:bg>
      <p:bgPr>
        <a:solidFill>
          <a:srgbClr val="EBEB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DC85DD65-9689-3241-AEB0-955F1D770955}"/>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a:srcRect/>
          <a:stretch/>
        </p:blipFill>
        <p:spPr>
          <a:xfrm>
            <a:off x="0" y="0"/>
            <a:ext cx="12192000" cy="165100"/>
          </a:xfrm>
          <a:prstGeom prst="rect">
            <a:avLst/>
          </a:prstGeom>
        </p:spPr>
      </p:pic>
      <p:sp>
        <p:nvSpPr>
          <p:cNvPr id="9" name="Rectangle 8">
            <a:extLst>
              <a:ext uri="{FF2B5EF4-FFF2-40B4-BE49-F238E27FC236}">
                <a16:creationId xmlns:a16="http://schemas.microsoft.com/office/drawing/2014/main" id="{6091DF19-0856-944E-B0D6-691ADEBEBE73}"/>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E60C85EA-DE95-BA49-86AD-D6F49468603D}"/>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14" name="Rectangle 13">
            <a:extLst>
              <a:ext uri="{FF2B5EF4-FFF2-40B4-BE49-F238E27FC236}">
                <a16:creationId xmlns:a16="http://schemas.microsoft.com/office/drawing/2014/main" id="{00996AD5-D583-9142-87C5-4063FE3CD97A}"/>
              </a:ext>
            </a:extLst>
          </p:cNvPr>
          <p:cNvSpPr/>
          <p:nvPr userDrawn="1"/>
        </p:nvSpPr>
        <p:spPr>
          <a:xfrm>
            <a:off x="6324600" y="1592263"/>
            <a:ext cx="5172075" cy="3436937"/>
          </a:xfrm>
          <a:prstGeom prst="rect">
            <a:avLst/>
          </a:prstGeom>
          <a:solidFill>
            <a:schemeClr val="bg2"/>
          </a:solidFill>
          <a:ln w="9525">
            <a:solidFill>
              <a:srgbClr val="A7A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22F6B056-AB98-484D-AD26-90DC8495F02E}"/>
              </a:ext>
            </a:extLst>
          </p:cNvPr>
          <p:cNvSpPr>
            <a:spLocks noGrp="1"/>
          </p:cNvSpPr>
          <p:nvPr>
            <p:ph sz="half" idx="10" hasCustomPrompt="1"/>
          </p:nvPr>
        </p:nvSpPr>
        <p:spPr>
          <a:xfrm>
            <a:off x="6324600" y="4287283"/>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dirty="0"/>
              <a:t>Chart Title</a:t>
            </a:r>
          </a:p>
        </p:txBody>
      </p:sp>
      <p:graphicFrame>
        <p:nvGraphicFramePr>
          <p:cNvPr id="16" name="Content Placeholder 5">
            <a:extLst>
              <a:ext uri="{FF2B5EF4-FFF2-40B4-BE49-F238E27FC236}">
                <a16:creationId xmlns:a16="http://schemas.microsoft.com/office/drawing/2014/main" id="{CAECDAE9-41E9-7C4F-BFA4-669B142A29B7}"/>
              </a:ext>
            </a:extLst>
          </p:cNvPr>
          <p:cNvGraphicFramePr>
            <a:graphicFrameLocks/>
          </p:cNvGraphicFramePr>
          <p:nvPr userDrawn="1">
            <p:extLst>
              <p:ext uri="{D42A27DB-BD31-4B8C-83A1-F6EECF244321}">
                <p14:modId xmlns:p14="http://schemas.microsoft.com/office/powerpoint/2010/main" val="1173339815"/>
              </p:ext>
            </p:extLst>
          </p:nvPr>
        </p:nvGraphicFramePr>
        <p:xfrm>
          <a:off x="7060208" y="1753384"/>
          <a:ext cx="3700859" cy="28418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3306402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age">
    <p:bg>
      <p:bgPr>
        <a:solidFill>
          <a:srgbClr val="EBEB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a:srcRect/>
          <a:stretch/>
        </p:blipFill>
        <p:spPr>
          <a:xfrm>
            <a:off x="0" y="0"/>
            <a:ext cx="12192000" cy="165100"/>
          </a:xfrm>
          <a:prstGeom prst="rect">
            <a:avLst/>
          </a:prstGeom>
        </p:spPr>
      </p:pic>
      <p:graphicFrame>
        <p:nvGraphicFramePr>
          <p:cNvPr id="6" name="Content Placeholder 6">
            <a:extLst>
              <a:ext uri="{FF2B5EF4-FFF2-40B4-BE49-F238E27FC236}">
                <a16:creationId xmlns:a16="http://schemas.microsoft.com/office/drawing/2014/main" id="{DADEF27F-CC03-834D-A185-0B73C517815E}"/>
              </a:ext>
            </a:extLst>
          </p:cNvPr>
          <p:cNvGraphicFramePr>
            <a:graphicFrameLocks/>
          </p:cNvGraphicFramePr>
          <p:nvPr userDrawn="1">
            <p:extLst>
              <p:ext uri="{D42A27DB-BD31-4B8C-83A1-F6EECF244321}">
                <p14:modId xmlns:p14="http://schemas.microsoft.com/office/powerpoint/2010/main" val="1278292486"/>
              </p:ext>
            </p:extLst>
          </p:nvPr>
        </p:nvGraphicFramePr>
        <p:xfrm>
          <a:off x="685800" y="1592262"/>
          <a:ext cx="10810875" cy="3328416"/>
        </p:xfrm>
        <a:graphic>
          <a:graphicData uri="http://schemas.openxmlformats.org/drawingml/2006/table">
            <a:tbl>
              <a:tblPr firstRow="1" firstCol="1" bandRow="1">
                <a:tableStyleId>{B301B821-A1FF-4177-AEE7-76D212191A09}</a:tableStyleId>
              </a:tblPr>
              <a:tblGrid>
                <a:gridCol w="3714391">
                  <a:extLst>
                    <a:ext uri="{9D8B030D-6E8A-4147-A177-3AD203B41FA5}">
                      <a16:colId xmlns:a16="http://schemas.microsoft.com/office/drawing/2014/main" val="941155809"/>
                    </a:ext>
                  </a:extLst>
                </a:gridCol>
                <a:gridCol w="1837992">
                  <a:extLst>
                    <a:ext uri="{9D8B030D-6E8A-4147-A177-3AD203B41FA5}">
                      <a16:colId xmlns:a16="http://schemas.microsoft.com/office/drawing/2014/main" val="3853484078"/>
                    </a:ext>
                  </a:extLst>
                </a:gridCol>
                <a:gridCol w="5258492">
                  <a:extLst>
                    <a:ext uri="{9D8B030D-6E8A-4147-A177-3AD203B41FA5}">
                      <a16:colId xmlns:a16="http://schemas.microsoft.com/office/drawing/2014/main" val="3777659007"/>
                    </a:ext>
                  </a:extLst>
                </a:gridCol>
              </a:tblGrid>
              <a:tr h="347472">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Category</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a:txBody>
                    <a:bodyPr/>
                    <a:lstStyle/>
                    <a:p>
                      <a:pPr algn="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Cost</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Notes</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extLst>
                  <a:ext uri="{0D108BD9-81ED-4DB2-BD59-A6C34878D82A}">
                    <a16:rowId xmlns:a16="http://schemas.microsoft.com/office/drawing/2014/main" val="3010858711"/>
                  </a:ext>
                </a:extLst>
              </a:tr>
              <a:tr h="347472">
                <a:tc gridSpan="3">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Sub-category</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A7A9AC"/>
                      </a:solidFill>
                      <a:prstDash val="solid"/>
                      <a:round/>
                      <a:headEnd type="none" w="med" len="med"/>
                      <a:tailEnd type="none" w="med" len="med"/>
                    </a:lnL>
                    <a:lnT w="12700" cap="flat" cmpd="sng" algn="ctr">
                      <a:solidFill>
                        <a:srgbClr val="A7A9AC"/>
                      </a:solidFill>
                      <a:prstDash val="solid"/>
                      <a:round/>
                      <a:headEnd type="none" w="med" len="med"/>
                      <a:tailEnd type="none" w="med" len="med"/>
                    </a:lnT>
                  </a:tcPr>
                </a:tc>
                <a:extLst>
                  <a:ext uri="{0D108BD9-81ED-4DB2-BD59-A6C34878D82A}">
                    <a16:rowId xmlns:a16="http://schemas.microsoft.com/office/drawing/2014/main" val="1973504128"/>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62661979"/>
                  </a:ext>
                </a:extLst>
              </a:tr>
              <a:tr h="548640">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consectetur</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adipiscing</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elit</a:t>
                      </a:r>
                      <a:r>
                        <a:rPr lang="en-US" sz="1200" dirty="0">
                          <a:effectLst/>
                          <a:latin typeface="Open Sans" panose="020B0606030504020204" pitchFamily="34" charset="0"/>
                          <a:ea typeface="Open Sans" panose="020B0606030504020204" pitchFamily="34" charset="0"/>
                          <a:cs typeface="Open Sans" panose="020B0606030504020204" pitchFamily="34" charset="0"/>
                        </a:rPr>
                        <a:t>, sed do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eiusmod</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tempor</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incididunt</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ut</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labore</a:t>
                      </a:r>
                      <a:r>
                        <a:rPr lang="en-US" sz="1200" dirty="0">
                          <a:effectLst/>
                          <a:latin typeface="Open Sans" panose="020B0606030504020204" pitchFamily="34" charset="0"/>
                          <a:ea typeface="Open Sans" panose="020B0606030504020204" pitchFamily="34" charset="0"/>
                          <a:cs typeface="Open Sans" panose="020B0606030504020204" pitchFamily="34" charset="0"/>
                        </a:rPr>
                        <a:t> et dolore magna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aliqua</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328827410"/>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4130644667"/>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569979991"/>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3633896557"/>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057125131"/>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3505721934"/>
                  </a:ext>
                </a:extLst>
              </a:tr>
            </a:tbl>
          </a:graphicData>
        </a:graphic>
      </p:graphicFrame>
      <p:sp>
        <p:nvSpPr>
          <p:cNvPr id="12" name="Rectangle 11">
            <a:extLst>
              <a:ext uri="{FF2B5EF4-FFF2-40B4-BE49-F238E27FC236}">
                <a16:creationId xmlns:a16="http://schemas.microsoft.com/office/drawing/2014/main" id="{1BA6A98D-D7C9-C54D-B1A1-2379FDD940C0}"/>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AF0C0F4-B79E-C142-876B-CAF4DC28D4F0}"/>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05457879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age">
    <p:bg>
      <p:bgPr>
        <a:solidFill>
          <a:srgbClr val="EBEB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a:srcRect/>
          <a:stretch/>
        </p:blipFill>
        <p:spPr>
          <a:xfrm>
            <a:off x="0" y="0"/>
            <a:ext cx="12192000" cy="165100"/>
          </a:xfrm>
          <a:prstGeom prst="rect">
            <a:avLst/>
          </a:prstGeom>
        </p:spPr>
      </p:pic>
      <p:sp>
        <p:nvSpPr>
          <p:cNvPr id="6" name="Rectangle 5">
            <a:extLst>
              <a:ext uri="{FF2B5EF4-FFF2-40B4-BE49-F238E27FC236}">
                <a16:creationId xmlns:a16="http://schemas.microsoft.com/office/drawing/2014/main" id="{CA8FE1ED-0847-6343-923F-4D0E80C160C3}"/>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7CCB990-D12A-C94E-B892-1D2B93711B97}"/>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256237535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tural presentation pa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4" name="Rectangle 3">
            <a:extLst>
              <a:ext uri="{FF2B5EF4-FFF2-40B4-BE49-F238E27FC236}">
                <a16:creationId xmlns:a16="http://schemas.microsoft.com/office/drawing/2014/main" id="{0A470D2A-5380-1242-B7C1-672CD4B52E3E}"/>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3DB4A97-2F5C-BA48-BC2F-CCADA4517FF7}"/>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6" name="Picture 5">
            <a:extLst>
              <a:ext uri="{FF2B5EF4-FFF2-40B4-BE49-F238E27FC236}">
                <a16:creationId xmlns:a16="http://schemas.microsoft.com/office/drawing/2014/main" id="{BB7F1C00-2CB9-984B-9498-CD2CA6D8EEC8}"/>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78225665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page – one column (no log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74B1D494-1163-FD4D-87D9-F88FDD14180A}"/>
              </a:ext>
            </a:extLst>
          </p:cNvPr>
          <p:cNvSpPr>
            <a:spLocks noGrp="1"/>
          </p:cNvSpPr>
          <p:nvPr>
            <p:ph sz="half" idx="1"/>
          </p:nvPr>
        </p:nvSpPr>
        <p:spPr>
          <a:xfrm>
            <a:off x="599585" y="1442852"/>
            <a:ext cx="10897090"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a:srcRect/>
          <a:stretch/>
        </p:blipFill>
        <p:spPr>
          <a:xfrm>
            <a:off x="0" y="0"/>
            <a:ext cx="12192000" cy="165100"/>
          </a:xfrm>
          <a:prstGeom prst="rect">
            <a:avLst/>
          </a:prstGeom>
        </p:spPr>
      </p:pic>
      <p:sp>
        <p:nvSpPr>
          <p:cNvPr id="5" name="Rectangle 4">
            <a:extLst>
              <a:ext uri="{FF2B5EF4-FFF2-40B4-BE49-F238E27FC236}">
                <a16:creationId xmlns:a16="http://schemas.microsoft.com/office/drawing/2014/main" id="{0EDD00A5-8BC9-AE46-B8D3-B7FEC311C25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59EDA10-241C-0FCE-8976-8B9009B8F782}"/>
              </a:ext>
            </a:extLst>
          </p:cNvPr>
          <p:cNvSpPr txBox="1"/>
          <p:nvPr userDrawn="1"/>
        </p:nvSpPr>
        <p:spPr>
          <a:xfrm>
            <a:off x="11684000" y="6413500"/>
            <a:ext cx="508000" cy="400110"/>
          </a:xfrm>
          <a:prstGeom prst="rect">
            <a:avLst/>
          </a:prstGeom>
          <a:noFill/>
        </p:spPr>
        <p:txBody>
          <a:bodyPr wrap="square" rtlCol="0">
            <a:spAutoFit/>
          </a:bodyPr>
          <a:lstStyle/>
          <a:p>
            <a:fld id="{5A0B97DE-84C0-4B07-8B96-69F06C51026C}" type="slidenum">
              <a:rPr lang="en-CA" sz="2000" smtClean="0"/>
              <a:t>‹#›</a:t>
            </a:fld>
            <a:endParaRPr lang="en-CA" dirty="0"/>
          </a:p>
        </p:txBody>
      </p:sp>
    </p:spTree>
    <p:extLst>
      <p:ext uri="{BB962C8B-B14F-4D97-AF65-F5344CB8AC3E}">
        <p14:creationId xmlns:p14="http://schemas.microsoft.com/office/powerpoint/2010/main" val="354082220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Closing slid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B55DD1-AEE8-0B4A-8BF7-3E7E9CFB17C0}"/>
              </a:ext>
            </a:extLst>
          </p:cNvPr>
          <p:cNvPicPr>
            <a:picLocks noChangeAspect="1"/>
          </p:cNvPicPr>
          <p:nvPr userDrawn="1"/>
        </p:nvPicPr>
        <p:blipFill>
          <a:blip r:embed="rId2"/>
          <a:stretch>
            <a:fillRect/>
          </a:stretch>
        </p:blipFill>
        <p:spPr>
          <a:xfrm>
            <a:off x="4367561" y="2145162"/>
            <a:ext cx="3456878" cy="2343646"/>
          </a:xfrm>
          <a:prstGeom prst="rect">
            <a:avLst/>
          </a:prstGeom>
        </p:spPr>
      </p:pic>
      <p:pic>
        <p:nvPicPr>
          <p:cNvPr id="4" name="Picture 3">
            <a:extLst>
              <a:ext uri="{FF2B5EF4-FFF2-40B4-BE49-F238E27FC236}">
                <a16:creationId xmlns:a16="http://schemas.microsoft.com/office/drawing/2014/main" id="{A8B73D73-65C6-F840-B924-81F2EF1B5BCE}"/>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331909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04B3BC-6B9E-CB4D-9108-631CA69A8E5E}"/>
              </a:ext>
            </a:extLst>
          </p:cNvPr>
          <p:cNvSpPr>
            <a:spLocks noGrp="1"/>
          </p:cNvSpPr>
          <p:nvPr>
            <p:ph type="body" idx="1"/>
          </p:nvPr>
        </p:nvSpPr>
        <p:spPr>
          <a:xfrm>
            <a:off x="598843" y="1436913"/>
            <a:ext cx="10897832" cy="4735287"/>
          </a:xfrm>
          <a:prstGeom prst="rect">
            <a:avLst/>
          </a:prstGeom>
        </p:spPr>
        <p:txBody>
          <a:bodyPr vert="horz" lIns="91440" tIns="45720" rIns="91440" bIns="45720" rtlCol="0">
            <a:noAutofit/>
          </a:bodyPr>
          <a:lstStyle/>
          <a:p>
            <a:pPr lvl="0"/>
            <a:r>
              <a:rPr lang="en-US" dirty="0"/>
              <a:t>Cliquez pour modifier les styles de texte du Master</a:t>
            </a:r>
          </a:p>
          <a:p>
            <a:pPr lvl="1"/>
            <a:r>
              <a:rPr lang="en-US" dirty="0"/>
              <a:t>Deuxième niveau</a:t>
            </a:r>
          </a:p>
          <a:p>
            <a:pPr lvl="2"/>
            <a:r>
              <a:rPr lang="en-US" dirty="0"/>
              <a:t>Troisième niveau</a:t>
            </a:r>
          </a:p>
          <a:p>
            <a:pPr lvl="3"/>
            <a:r>
              <a:rPr lang="en-US" dirty="0"/>
              <a:t>Quatrième niveau</a:t>
            </a:r>
          </a:p>
          <a:p>
            <a:pPr lvl="4"/>
            <a:r>
              <a:rPr lang="en-US" dirty="0"/>
              <a:t>Cinquième niveau</a:t>
            </a:r>
          </a:p>
          <a:p>
            <a:pPr lvl="5"/>
            <a:r>
              <a:rPr lang="en-US" dirty="0"/>
              <a:t>Sixième niveau</a:t>
            </a:r>
          </a:p>
          <a:p>
            <a:pPr lvl="6"/>
            <a:r>
              <a:rPr lang="en-US" dirty="0"/>
              <a:t>Septième niveau</a:t>
            </a:r>
          </a:p>
          <a:p>
            <a:pPr lvl="7"/>
            <a:r>
              <a:rPr lang="en-US" dirty="0"/>
              <a:t>Huitième niveau</a:t>
            </a:r>
          </a:p>
          <a:p>
            <a:pPr lvl="8"/>
            <a:r>
              <a:rPr lang="en-US" dirty="0"/>
              <a:t>Neuvième niveau</a:t>
            </a:r>
          </a:p>
        </p:txBody>
      </p:sp>
      <p:sp>
        <p:nvSpPr>
          <p:cNvPr id="2" name="Title Placeholder 1">
            <a:extLst>
              <a:ext uri="{FF2B5EF4-FFF2-40B4-BE49-F238E27FC236}">
                <a16:creationId xmlns:a16="http://schemas.microsoft.com/office/drawing/2014/main" id="{CD8A628D-071D-1D45-B08E-140D1CE667CC}"/>
              </a:ext>
            </a:extLst>
          </p:cNvPr>
          <p:cNvSpPr>
            <a:spLocks noGrp="1"/>
          </p:cNvSpPr>
          <p:nvPr>
            <p:ph type="title"/>
          </p:nvPr>
        </p:nvSpPr>
        <p:spPr>
          <a:xfrm>
            <a:off x="598843" y="759701"/>
            <a:ext cx="10897832" cy="643142"/>
          </a:xfrm>
          <a:prstGeom prst="rect">
            <a:avLst/>
          </a:prstGeom>
        </p:spPr>
        <p:txBody>
          <a:bodyPr vert="horz" lIns="91440" tIns="45720" rIns="91440" bIns="45720" rtlCol="0" anchor="t">
            <a:noAutofit/>
          </a:bodyPr>
          <a:lstStyle/>
          <a:p>
            <a:r>
              <a:rPr lang="en-US" dirty="0"/>
              <a:t>Cliquez pour modifier le style du titre principal</a:t>
            </a:r>
          </a:p>
        </p:txBody>
      </p:sp>
      <p:sp>
        <p:nvSpPr>
          <p:cNvPr id="4" name="TextBox 3">
            <a:extLst>
              <a:ext uri="{FF2B5EF4-FFF2-40B4-BE49-F238E27FC236}">
                <a16:creationId xmlns:a16="http://schemas.microsoft.com/office/drawing/2014/main" id="{BFA3AB1F-3198-F232-833F-BCF403225914}"/>
              </a:ext>
            </a:extLst>
          </p:cNvPr>
          <p:cNvSpPr txBox="1"/>
          <p:nvPr userDrawn="1"/>
        </p:nvSpPr>
        <p:spPr>
          <a:xfrm>
            <a:off x="11684000" y="6413500"/>
            <a:ext cx="508000" cy="400110"/>
          </a:xfrm>
          <a:prstGeom prst="rect">
            <a:avLst/>
          </a:prstGeom>
          <a:noFill/>
        </p:spPr>
        <p:txBody>
          <a:bodyPr wrap="square" rtlCol="0">
            <a:spAutoFit/>
          </a:bodyPr>
          <a:lstStyle/>
          <a:p>
            <a:fld id="{5A0B97DE-84C0-4B07-8B96-69F06C51026C}" type="slidenum">
              <a:rPr lang="en-CA" sz="2000" smtClean="0"/>
              <a:t>‹#›</a:t>
            </a:fld>
            <a:endParaRPr lang="en-CA" dirty="0"/>
          </a:p>
        </p:txBody>
      </p:sp>
    </p:spTree>
    <p:extLst>
      <p:ext uri="{BB962C8B-B14F-4D97-AF65-F5344CB8AC3E}">
        <p14:creationId xmlns:p14="http://schemas.microsoft.com/office/powerpoint/2010/main" val="2921470179"/>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9" r:id="rId3"/>
    <p:sldLayoutId id="2147483697" r:id="rId4"/>
    <p:sldLayoutId id="2147483703" r:id="rId5"/>
    <p:sldLayoutId id="2147483706" r:id="rId6"/>
    <p:sldLayoutId id="2147483688" r:id="rId7"/>
    <p:sldLayoutId id="2147483695" r:id="rId8"/>
    <p:sldLayoutId id="2147483689" r:id="rId9"/>
    <p:sldLayoutId id="2147483698" r:id="rId10"/>
    <p:sldLayoutId id="2147483700" r:id="rId11"/>
    <p:sldLayoutId id="2147483701" r:id="rId12"/>
    <p:sldLayoutId id="2147483696" r:id="rId13"/>
    <p:sldLayoutId id="2147483693" r:id="rId14"/>
    <p:sldLayoutId id="2147483694" r:id="rId15"/>
    <p:sldLayoutId id="2147483704" r:id="rId16"/>
    <p:sldLayoutId id="2147483705" r:id="rId17"/>
    <p:sldLayoutId id="2147483702" r:id="rId18"/>
    <p:sldLayoutId id="2147483687" r:id="rId19"/>
    <p:sldLayoutId id="2147483655" r:id="rId20"/>
  </p:sldLayoutIdLst>
  <p:hf sldNum="0" hdr="0" ftr="0"/>
  <p:txStyles>
    <p:titleStyle>
      <a:lvl1pPr algn="l" defTabSz="914400" rtl="0" eaLnBrk="1" latinLnBrk="0" hangingPunct="1">
        <a:lnSpc>
          <a:spcPct val="90000"/>
        </a:lnSpc>
        <a:spcBef>
          <a:spcPct val="0"/>
        </a:spcBef>
        <a:buNone/>
        <a:defRPr sz="2600" b="1" i="0"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p:titleStyle>
    <p:bodyStyle>
      <a:lvl1pPr marL="228600" indent="-228600" algn="l" defTabSz="914400" rtl="0" eaLnBrk="1" latinLnBrk="0" hangingPunct="1">
        <a:lnSpc>
          <a:spcPct val="150000"/>
        </a:lnSpc>
        <a:spcBef>
          <a:spcPts val="0"/>
        </a:spcBef>
        <a:spcAft>
          <a:spcPts val="1200"/>
        </a:spcAft>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800" indent="-225425"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914400" indent="-225425"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371600" indent="-225425"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6002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userDrawn="1">
          <p15:clr>
            <a:srgbClr val="F26B43"/>
          </p15:clr>
        </p15:guide>
        <p15:guide id="2" pos="432" userDrawn="1">
          <p15:clr>
            <a:srgbClr val="F26B43"/>
          </p15:clr>
        </p15:guide>
        <p15:guide id="3" orient="horz" pos="1003" userDrawn="1">
          <p15:clr>
            <a:srgbClr val="F26B43"/>
          </p15:clr>
        </p15:guide>
        <p15:guide id="4" orient="horz" pos="1176" userDrawn="1">
          <p15:clr>
            <a:srgbClr val="F26B43"/>
          </p15:clr>
        </p15:guide>
        <p15:guide id="5" orient="horz" pos="3600" userDrawn="1">
          <p15:clr>
            <a:srgbClr val="F26B43"/>
          </p15:clr>
        </p15:guide>
        <p15:guide id="6" orient="horz" pos="4104" userDrawn="1">
          <p15:clr>
            <a:srgbClr val="F26B43"/>
          </p15:clr>
        </p15:guide>
        <p15:guide id="7" orient="horz" pos="3816" userDrawn="1">
          <p15:clr>
            <a:srgbClr val="F26B43"/>
          </p15:clr>
        </p15:guide>
        <p15:guide id="8" pos="3696" userDrawn="1">
          <p15:clr>
            <a:srgbClr val="F26B43"/>
          </p15:clr>
        </p15:guide>
        <p15:guide id="9" pos="3984" userDrawn="1">
          <p15:clr>
            <a:srgbClr val="F26B43"/>
          </p15:clr>
        </p15:guide>
        <p15:guide id="10" pos="7242" userDrawn="1">
          <p15:clr>
            <a:srgbClr val="F26B43"/>
          </p15:clr>
        </p15:guide>
        <p15:guide id="11" orient="horz" pos="3168" userDrawn="1">
          <p15:clr>
            <a:srgbClr val="F26B43"/>
          </p15:clr>
        </p15:guide>
        <p15:guide id="12" orient="horz" pos="3888" userDrawn="1">
          <p15:clr>
            <a:srgbClr val="F26B43"/>
          </p15:clr>
        </p15:guide>
        <p15:guide id="13" orient="horz" pos="300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11" Type="http://schemas.openxmlformats.org/officeDocument/2006/relationships/image" Target="../media/image12.png"/><Relationship Id="rId5" Type="http://schemas.openxmlformats.org/officeDocument/2006/relationships/diagramQuickStyle" Target="../diagrams/quickStyle1.xml"/><Relationship Id="rId10" Type="http://schemas.openxmlformats.org/officeDocument/2006/relationships/image" Target="../media/image11.svg"/><Relationship Id="rId4" Type="http://schemas.openxmlformats.org/officeDocument/2006/relationships/diagramLayout" Target="../diagrams/layout1.xml"/><Relationship Id="rId9" Type="http://schemas.openxmlformats.org/officeDocument/2006/relationships/image" Target="../media/image10.png"/><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 Type="http://schemas.openxmlformats.org/officeDocument/2006/relationships/notesSlide" Target="../notesSlides/notesSlide9.xml"/><Relationship Id="rId16" Type="http://schemas.openxmlformats.org/officeDocument/2006/relationships/image" Target="../media/image31.svg"/><Relationship Id="rId20" Type="http://schemas.openxmlformats.org/officeDocument/2006/relationships/image" Target="../media/image35.svg"/><Relationship Id="rId1" Type="http://schemas.openxmlformats.org/officeDocument/2006/relationships/slideLayout" Target="../slideLayouts/slideLayout19.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45.png"/><Relationship Id="rId11" Type="http://schemas.openxmlformats.org/officeDocument/2006/relationships/image" Target="../media/image50.sv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56.png"/><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diagramLayout" Target="../diagrams/layout5.xml"/><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11" Type="http://schemas.openxmlformats.org/officeDocument/2006/relationships/image" Target="../media/image49.png"/><Relationship Id="rId5" Type="http://schemas.openxmlformats.org/officeDocument/2006/relationships/diagramColors" Target="../diagrams/colors5.xml"/><Relationship Id="rId10" Type="http://schemas.openxmlformats.org/officeDocument/2006/relationships/image" Target="../media/image48.svg"/><Relationship Id="rId4" Type="http://schemas.openxmlformats.org/officeDocument/2006/relationships/diagramQuickStyle" Target="../diagrams/quickStyle5.xml"/><Relationship Id="rId9"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s://laws-lois.justice.gc.ca/eng/acts/A-0.6/FullText.html" TargetMode="External"/><Relationship Id="rId2" Type="http://schemas.openxmlformats.org/officeDocument/2006/relationships/hyperlink" Target="https://www23.statcan.gc.ca/imdb/p2SV.pl?Function=getSurvey&amp;amp;SDDS=3251" TargetMode="External"/><Relationship Id="rId1" Type="http://schemas.openxmlformats.org/officeDocument/2006/relationships/slideLayout" Target="../slideLayouts/slideLayout19.xml"/><Relationship Id="rId4" Type="http://schemas.openxmlformats.org/officeDocument/2006/relationships/hyperlink" Target="https://www150.statcan.gc.ca/n1/daily-quotidien/210818/dq210818b-eng.ht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FD92-B381-0343-90F5-7E7C24033BAD}"/>
              </a:ext>
            </a:extLst>
          </p:cNvPr>
          <p:cNvSpPr>
            <a:spLocks noGrp="1"/>
          </p:cNvSpPr>
          <p:nvPr>
            <p:ph type="ctrTitle"/>
          </p:nvPr>
        </p:nvSpPr>
        <p:spPr>
          <a:xfrm>
            <a:off x="650062" y="1314956"/>
            <a:ext cx="10891875" cy="2284568"/>
          </a:xfrm>
        </p:spPr>
        <p:txBody>
          <a:bodyPr/>
          <a:lstStyle/>
          <a:p>
            <a:pPr algn="ctr"/>
            <a:r>
              <a:rPr lang="en-US" b="0" dirty="0"/>
              <a:t>Obstacles à l'accès aux technologies de communication améliorée et alternative (CAA) au Canada : Un examen de la portée</a:t>
            </a:r>
            <a:endParaRPr lang="en-US" dirty="0"/>
          </a:p>
        </p:txBody>
      </p:sp>
      <p:sp>
        <p:nvSpPr>
          <p:cNvPr id="4" name="Text Placeholder 3">
            <a:extLst>
              <a:ext uri="{FF2B5EF4-FFF2-40B4-BE49-F238E27FC236}">
                <a16:creationId xmlns:a16="http://schemas.microsoft.com/office/drawing/2014/main" id="{BE68920F-5895-4747-8AE1-389F822AC191}"/>
              </a:ext>
            </a:extLst>
          </p:cNvPr>
          <p:cNvSpPr>
            <a:spLocks noGrp="1"/>
          </p:cNvSpPr>
          <p:nvPr>
            <p:ph type="body" sz="quarter" idx="10"/>
          </p:nvPr>
        </p:nvSpPr>
        <p:spPr>
          <a:xfrm>
            <a:off x="278346" y="4888898"/>
            <a:ext cx="11517030" cy="654146"/>
          </a:xfrm>
        </p:spPr>
        <p:txBody>
          <a:bodyPr/>
          <a:lstStyle/>
          <a:p>
            <a:pPr>
              <a:lnSpc>
                <a:spcPct val="100000"/>
              </a:lnSpc>
            </a:pPr>
            <a:r>
              <a:rPr lang="en-US" sz="1800" dirty="0">
                <a:solidFill>
                  <a:srgbClr val="FABD0F"/>
                </a:solidFill>
              </a:rPr>
              <a:t>Par : Jillian Henderson1, Tracy Shepherd2, Beata Batorowicz2, Shane D. Pinder2, T. Claire Davies1</a:t>
            </a:r>
          </a:p>
          <a:p>
            <a:pPr>
              <a:lnSpc>
                <a:spcPct val="100000"/>
              </a:lnSpc>
            </a:pPr>
            <a:r>
              <a:rPr lang="en-US" sz="700" dirty="0">
                <a:solidFill>
                  <a:srgbClr val="212121"/>
                </a:solidFill>
              </a:rPr>
              <a:t>f</a:t>
            </a:r>
            <a:endParaRPr lang="en-US" sz="600" dirty="0">
              <a:solidFill>
                <a:srgbClr val="212121"/>
              </a:solidFill>
            </a:endParaRPr>
          </a:p>
          <a:p>
            <a:pPr>
              <a:lnSpc>
                <a:spcPct val="100000"/>
              </a:lnSpc>
            </a:pPr>
            <a:r>
              <a:rPr lang="en-US" sz="1800" dirty="0"/>
              <a:t>1Ingénierie mécanique et des matériaux, Université Queen's ; 2Thérapie de réadaptation, Université Queen's, Kingston, Ontario, Canada </a:t>
            </a:r>
          </a:p>
        </p:txBody>
      </p:sp>
      <p:sp>
        <p:nvSpPr>
          <p:cNvPr id="5" name="TextBox 4">
            <a:extLst>
              <a:ext uri="{FF2B5EF4-FFF2-40B4-BE49-F238E27FC236}">
                <a16:creationId xmlns:a16="http://schemas.microsoft.com/office/drawing/2014/main" id="{7EF4A18E-4C86-439B-677A-F8426A61BE3A}"/>
              </a:ext>
            </a:extLst>
          </p:cNvPr>
          <p:cNvSpPr txBox="1"/>
          <p:nvPr/>
        </p:nvSpPr>
        <p:spPr>
          <a:xfrm>
            <a:off x="278346" y="5987830"/>
            <a:ext cx="4550911" cy="369332"/>
          </a:xfrm>
          <a:prstGeom prst="rect">
            <a:avLst/>
          </a:prstGeom>
          <a:noFill/>
        </p:spPr>
        <p:txBody>
          <a:bodyPr wrap="square" lIns="91440" tIns="45720" rIns="91440" bIns="45720" rtlCol="0" anchor="t">
            <a:spAutoFit/>
          </a:bodyPr>
          <a:lstStyle/>
          <a:p>
            <a:r>
              <a:rPr lang="en-CA" dirty="0">
                <a:solidFill>
                  <a:srgbClr val="788CA3"/>
                </a:solidFill>
              </a:rPr>
              <a:t>27/28 mai 2024</a:t>
            </a:r>
          </a:p>
        </p:txBody>
      </p:sp>
      <p:sp>
        <p:nvSpPr>
          <p:cNvPr id="6" name="Subtitle 2">
            <a:extLst>
              <a:ext uri="{FF2B5EF4-FFF2-40B4-BE49-F238E27FC236}">
                <a16:creationId xmlns:a16="http://schemas.microsoft.com/office/drawing/2014/main" id="{673D80D1-5259-1B94-B7CE-55436874A988}"/>
              </a:ext>
            </a:extLst>
          </p:cNvPr>
          <p:cNvSpPr txBox="1">
            <a:spLocks/>
          </p:cNvSpPr>
          <p:nvPr/>
        </p:nvSpPr>
        <p:spPr>
          <a:xfrm>
            <a:off x="4684394" y="331440"/>
            <a:ext cx="2823210" cy="538730"/>
          </a:xfrm>
          <a:prstGeom prst="rect">
            <a:avLst/>
          </a:prstGeom>
        </p:spPr>
        <p:txBody>
          <a:bodyPr vert="horz" lIns="91440" tIns="45720" rIns="91440" bIns="45720" rtlCol="0" anchor="t">
            <a:noAutofit/>
          </a:bodyPr>
          <a:lstStyle>
            <a:lvl1pPr marL="0" indent="0" algn="l" defTabSz="914400" rtl="0" eaLnBrk="1" latinLnBrk="0" hangingPunct="1">
              <a:lnSpc>
                <a:spcPct val="150000"/>
              </a:lnSpc>
              <a:spcBef>
                <a:spcPts val="0"/>
              </a:spcBef>
              <a:spcAft>
                <a:spcPts val="1200"/>
              </a:spcAft>
              <a:buFont typeface="Arial" panose="020B0604020202020204" pitchFamily="34" charset="0"/>
              <a:buNone/>
              <a:defRPr sz="2000" b="1" i="0" kern="1200" spc="50" baseline="0">
                <a:solidFill>
                  <a:srgbClr val="FABD0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defTabSz="914400"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150000"/>
              </a:lnSpc>
              <a:spcBef>
                <a:spcPts val="0"/>
              </a:spcBef>
              <a:spcAft>
                <a:spcPts val="1200"/>
              </a:spcAft>
              <a:buFont typeface="System Font Regular"/>
              <a:buNone/>
              <a:tabLst/>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marR="0" indent="0" algn="ctr" defTabSz="914400" rtl="0" eaLnBrk="1" fontAlgn="auto" latinLnBrk="0" hangingPunct="1">
              <a:lnSpc>
                <a:spcPct val="150000"/>
              </a:lnSpc>
              <a:spcBef>
                <a:spcPts val="0"/>
              </a:spcBef>
              <a:spcAft>
                <a:spcPts val="1200"/>
              </a:spcAft>
              <a:buClrTx/>
              <a:buSzTx/>
              <a:buFont typeface="Arial" panose="020B0604020202020204" pitchFamily="34" charset="0"/>
              <a:buNone/>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2743200" indent="0" algn="ctr" defTabSz="914400" rtl="0" eaLnBrk="1" latinLnBrk="0" hangingPunct="1">
              <a:lnSpc>
                <a:spcPct val="150000"/>
              </a:lnSpc>
              <a:spcBef>
                <a:spcPts val="0"/>
              </a:spcBef>
              <a:spcAft>
                <a:spcPts val="1200"/>
              </a:spcAft>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3200400" indent="0" algn="ctr" defTabSz="914400" rtl="0" eaLnBrk="1" latinLnBrk="0" hangingPunct="1">
              <a:lnSpc>
                <a:spcPct val="150000"/>
              </a:lnSpc>
              <a:spcBef>
                <a:spcPts val="0"/>
              </a:spcBef>
              <a:spcAft>
                <a:spcPts val="1200"/>
              </a:spcAft>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3657600" indent="0" algn="ctr" defTabSz="914400" rtl="0" eaLnBrk="1" latinLnBrk="0" hangingPunct="1">
              <a:lnSpc>
                <a:spcPct val="150000"/>
              </a:lnSpc>
              <a:spcBef>
                <a:spcPts val="0"/>
              </a:spcBef>
              <a:spcAft>
                <a:spcPts val="1200"/>
              </a:spcAft>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a:lstStyle>
          <a:p>
            <a:r>
              <a:rPr lang="en-US" dirty="0">
                <a:solidFill>
                  <a:schemeClr val="tx1"/>
                </a:solidFill>
              </a:rPr>
              <a:t>ACAW </a:t>
            </a:r>
            <a:r>
              <a:rPr lang="en-US" dirty="0" err="1">
                <a:solidFill>
                  <a:schemeClr val="tx1"/>
                </a:solidFill>
              </a:rPr>
              <a:t>Présentation</a:t>
            </a:r>
            <a:endParaRPr lang="en-US" dirty="0">
              <a:solidFill>
                <a:schemeClr val="tx1"/>
              </a:solidFill>
            </a:endParaRPr>
          </a:p>
        </p:txBody>
      </p:sp>
      <p:pic>
        <p:nvPicPr>
          <p:cNvPr id="3" name="Picture 2">
            <a:extLst>
              <a:ext uri="{FF2B5EF4-FFF2-40B4-BE49-F238E27FC236}">
                <a16:creationId xmlns:a16="http://schemas.microsoft.com/office/drawing/2014/main" id="{8756180B-D90D-B563-AC91-A33E0B460BA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55836" y="5918148"/>
            <a:ext cx="3613818" cy="812280"/>
          </a:xfrm>
          <a:prstGeom prst="rect">
            <a:avLst/>
          </a:prstGeom>
        </p:spPr>
      </p:pic>
    </p:spTree>
    <p:extLst>
      <p:ext uri="{BB962C8B-B14F-4D97-AF65-F5344CB8AC3E}">
        <p14:creationId xmlns:p14="http://schemas.microsoft.com/office/powerpoint/2010/main" val="278233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27057" y="503991"/>
            <a:ext cx="10897200" cy="627189"/>
          </a:xfrm>
        </p:spPr>
        <p:txBody>
          <a:bodyPr/>
          <a:lstStyle/>
          <a:p>
            <a:r>
              <a:rPr lang="en-US" sz="2800" dirty="0">
                <a:solidFill>
                  <a:srgbClr val="B90E31"/>
                </a:solidFill>
                <a:latin typeface="Open Sans Semibold"/>
                <a:ea typeface="Open Sans Semibold"/>
                <a:cs typeface="Open Sans Semibold"/>
              </a:rPr>
              <a:t>Présentation générale</a:t>
            </a:r>
          </a:p>
        </p:txBody>
      </p:sp>
      <p:graphicFrame>
        <p:nvGraphicFramePr>
          <p:cNvPr id="2" name="Content Placeholder 1" descr="Image that lists presentation outline: Introduction, Methods, Results and Discussion, Conclusion and Next Steps, then Acknowledgements.">
            <a:extLst>
              <a:ext uri="{FF2B5EF4-FFF2-40B4-BE49-F238E27FC236}">
                <a16:creationId xmlns:a16="http://schemas.microsoft.com/office/drawing/2014/main" id="{D9DCECCA-3F73-8FB0-1D9F-5DBF66A0DB7C}"/>
              </a:ext>
            </a:extLst>
          </p:cNvPr>
          <p:cNvGraphicFramePr>
            <a:graphicFrameLocks noGrp="1"/>
          </p:cNvGraphicFramePr>
          <p:nvPr>
            <p:ph sz="half" idx="1"/>
            <p:extLst>
              <p:ext uri="{D42A27DB-BD31-4B8C-83A1-F6EECF244321}">
                <p14:modId xmlns:p14="http://schemas.microsoft.com/office/powerpoint/2010/main" val="2437285704"/>
              </p:ext>
            </p:extLst>
          </p:nvPr>
        </p:nvGraphicFramePr>
        <p:xfrm>
          <a:off x="2307474" y="1060025"/>
          <a:ext cx="7136366" cy="5085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Group 12">
            <a:extLst>
              <a:ext uri="{FF2B5EF4-FFF2-40B4-BE49-F238E27FC236}">
                <a16:creationId xmlns:a16="http://schemas.microsoft.com/office/drawing/2014/main" id="{9466185B-1456-9D93-3CCC-904CD3BD9FCF}"/>
              </a:ext>
              <a:ext uri="{C183D7F6-B498-43B3-948B-1728B52AA6E4}">
                <adec:decorative xmlns:adec="http://schemas.microsoft.com/office/drawing/2017/decorative" val="1"/>
              </a:ext>
            </a:extLst>
          </p:cNvPr>
          <p:cNvGrpSpPr/>
          <p:nvPr/>
        </p:nvGrpSpPr>
        <p:grpSpPr>
          <a:xfrm>
            <a:off x="2520194" y="1467374"/>
            <a:ext cx="1154516" cy="4330601"/>
            <a:chOff x="3911539" y="1490183"/>
            <a:chExt cx="1219398" cy="4938336"/>
          </a:xfrm>
        </p:grpSpPr>
        <p:sp>
          <p:nvSpPr>
            <p:cNvPr id="6" name="Graphic 4" descr="Books with solid fill">
              <a:extLst>
                <a:ext uri="{FF2B5EF4-FFF2-40B4-BE49-F238E27FC236}">
                  <a16:creationId xmlns:a16="http://schemas.microsoft.com/office/drawing/2014/main" id="{3DB441C3-17FE-1801-3965-7082DDC234B1}"/>
                </a:ext>
              </a:extLst>
            </p:cNvPr>
            <p:cNvSpPr>
              <a:spLocks/>
            </p:cNvSpPr>
            <p:nvPr/>
          </p:nvSpPr>
          <p:spPr>
            <a:xfrm>
              <a:off x="3945158" y="1490183"/>
              <a:ext cx="551586" cy="551586"/>
            </a:xfrm>
            <a:custGeom>
              <a:avLst/>
              <a:gdLst>
                <a:gd name="connsiteX0" fmla="*/ 487281 w 487280"/>
                <a:gd name="connsiteY0" fmla="*/ 160139 h 454681"/>
                <a:gd name="connsiteX1" fmla="*/ 457541 w 487280"/>
                <a:gd name="connsiteY1" fmla="*/ 149273 h 454681"/>
                <a:gd name="connsiteX2" fmla="*/ 457541 w 487280"/>
                <a:gd name="connsiteY2" fmla="*/ 86933 h 454681"/>
                <a:gd name="connsiteX3" fmla="*/ 487281 w 487280"/>
                <a:gd name="connsiteY3" fmla="*/ 74350 h 454681"/>
                <a:gd name="connsiteX4" fmla="*/ 285963 w 487280"/>
                <a:gd name="connsiteY4" fmla="*/ 0 h 454681"/>
                <a:gd name="connsiteX5" fmla="*/ 41179 w 487280"/>
                <a:gd name="connsiteY5" fmla="*/ 85789 h 454681"/>
                <a:gd name="connsiteX6" fmla="*/ 17158 w 487280"/>
                <a:gd name="connsiteY6" fmla="*/ 154420 h 454681"/>
                <a:gd name="connsiteX7" fmla="*/ 20017 w 487280"/>
                <a:gd name="connsiteY7" fmla="*/ 179585 h 454681"/>
                <a:gd name="connsiteX8" fmla="*/ 0 w 487280"/>
                <a:gd name="connsiteY8" fmla="*/ 245928 h 454681"/>
                <a:gd name="connsiteX9" fmla="*/ 17158 w 487280"/>
                <a:gd name="connsiteY9" fmla="*/ 295686 h 454681"/>
                <a:gd name="connsiteX10" fmla="*/ 16014 w 487280"/>
                <a:gd name="connsiteY10" fmla="*/ 331717 h 454681"/>
                <a:gd name="connsiteX11" fmla="*/ 45754 w 487280"/>
                <a:gd name="connsiteY11" fmla="*/ 388910 h 454681"/>
                <a:gd name="connsiteX12" fmla="*/ 204750 w 487280"/>
                <a:gd name="connsiteY12" fmla="*/ 454681 h 454681"/>
                <a:gd name="connsiteX13" fmla="*/ 486137 w 487280"/>
                <a:gd name="connsiteY13" fmla="*/ 338008 h 454681"/>
                <a:gd name="connsiteX14" fmla="*/ 456397 w 487280"/>
                <a:gd name="connsiteY14" fmla="*/ 327142 h 454681"/>
                <a:gd name="connsiteX15" fmla="*/ 456397 w 487280"/>
                <a:gd name="connsiteY15" fmla="*/ 264230 h 454681"/>
                <a:gd name="connsiteX16" fmla="*/ 486137 w 487280"/>
                <a:gd name="connsiteY16" fmla="*/ 251647 h 454681"/>
                <a:gd name="connsiteX17" fmla="*/ 440383 w 487280"/>
                <a:gd name="connsiteY17" fmla="*/ 234490 h 454681"/>
                <a:gd name="connsiteX18" fmla="*/ 440383 w 487280"/>
                <a:gd name="connsiteY18" fmla="*/ 179585 h 454681"/>
                <a:gd name="connsiteX19" fmla="*/ 487281 w 487280"/>
                <a:gd name="connsiteY19" fmla="*/ 160139 h 454681"/>
                <a:gd name="connsiteX20" fmla="*/ 48042 w 487280"/>
                <a:gd name="connsiteY20" fmla="*/ 125824 h 454681"/>
                <a:gd name="connsiteX21" fmla="*/ 207037 w 487280"/>
                <a:gd name="connsiteY21" fmla="*/ 188164 h 454681"/>
                <a:gd name="connsiteX22" fmla="*/ 435236 w 487280"/>
                <a:gd name="connsiteY22" fmla="*/ 96084 h 454681"/>
                <a:gd name="connsiteX23" fmla="*/ 435236 w 487280"/>
                <a:gd name="connsiteY23" fmla="*/ 145269 h 454681"/>
                <a:gd name="connsiteX24" fmla="*/ 207037 w 487280"/>
                <a:gd name="connsiteY24" fmla="*/ 240209 h 454681"/>
                <a:gd name="connsiteX25" fmla="*/ 48042 w 487280"/>
                <a:gd name="connsiteY25" fmla="*/ 177297 h 454681"/>
                <a:gd name="connsiteX26" fmla="*/ 48042 w 487280"/>
                <a:gd name="connsiteY26" fmla="*/ 125824 h 454681"/>
                <a:gd name="connsiteX27" fmla="*/ 434092 w 487280"/>
                <a:gd name="connsiteY27" fmla="*/ 323138 h 454681"/>
                <a:gd name="connsiteX28" fmla="*/ 205893 w 487280"/>
                <a:gd name="connsiteY28" fmla="*/ 417506 h 454681"/>
                <a:gd name="connsiteX29" fmla="*/ 46326 w 487280"/>
                <a:gd name="connsiteY29" fmla="*/ 354594 h 454681"/>
                <a:gd name="connsiteX30" fmla="*/ 46326 w 487280"/>
                <a:gd name="connsiteY30" fmla="*/ 309984 h 454681"/>
                <a:gd name="connsiteX31" fmla="*/ 188736 w 487280"/>
                <a:gd name="connsiteY31" fmla="*/ 368320 h 454681"/>
                <a:gd name="connsiteX32" fmla="*/ 434664 w 487280"/>
                <a:gd name="connsiteY32" fmla="*/ 271093 h 454681"/>
                <a:gd name="connsiteX33" fmla="*/ 434092 w 487280"/>
                <a:gd name="connsiteY33" fmla="*/ 323138 h 454681"/>
                <a:gd name="connsiteX34" fmla="*/ 418078 w 487280"/>
                <a:gd name="connsiteY34" fmla="*/ 237349 h 454681"/>
                <a:gd name="connsiteX35" fmla="*/ 189879 w 487280"/>
                <a:gd name="connsiteY35" fmla="*/ 331717 h 454681"/>
                <a:gd name="connsiteX36" fmla="*/ 30884 w 487280"/>
                <a:gd name="connsiteY36" fmla="*/ 268805 h 454681"/>
                <a:gd name="connsiteX37" fmla="*/ 30884 w 487280"/>
                <a:gd name="connsiteY37" fmla="*/ 217332 h 454681"/>
                <a:gd name="connsiteX38" fmla="*/ 194455 w 487280"/>
                <a:gd name="connsiteY38" fmla="*/ 282531 h 454681"/>
                <a:gd name="connsiteX39" fmla="*/ 418650 w 487280"/>
                <a:gd name="connsiteY39" fmla="*/ 188736 h 454681"/>
                <a:gd name="connsiteX40" fmla="*/ 418650 w 487280"/>
                <a:gd name="connsiteY40" fmla="*/ 237349 h 45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87280" h="454681">
                  <a:moveTo>
                    <a:pt x="487281" y="160139"/>
                  </a:moveTo>
                  <a:lnTo>
                    <a:pt x="457541" y="149273"/>
                  </a:lnTo>
                  <a:lnTo>
                    <a:pt x="457541" y="86933"/>
                  </a:lnTo>
                  <a:lnTo>
                    <a:pt x="487281" y="74350"/>
                  </a:lnTo>
                  <a:lnTo>
                    <a:pt x="285963" y="0"/>
                  </a:lnTo>
                  <a:lnTo>
                    <a:pt x="41179" y="85789"/>
                  </a:lnTo>
                  <a:cubicBezTo>
                    <a:pt x="17730" y="97227"/>
                    <a:pt x="17158" y="128683"/>
                    <a:pt x="17158" y="154420"/>
                  </a:cubicBezTo>
                  <a:cubicBezTo>
                    <a:pt x="17158" y="162999"/>
                    <a:pt x="18302" y="171578"/>
                    <a:pt x="20017" y="179585"/>
                  </a:cubicBezTo>
                  <a:cubicBezTo>
                    <a:pt x="572" y="192167"/>
                    <a:pt x="0" y="221335"/>
                    <a:pt x="0" y="245928"/>
                  </a:cubicBezTo>
                  <a:cubicBezTo>
                    <a:pt x="0" y="265946"/>
                    <a:pt x="4575" y="284247"/>
                    <a:pt x="17158" y="295686"/>
                  </a:cubicBezTo>
                  <a:cubicBezTo>
                    <a:pt x="14298" y="305409"/>
                    <a:pt x="16014" y="317419"/>
                    <a:pt x="16014" y="331717"/>
                  </a:cubicBezTo>
                  <a:cubicBezTo>
                    <a:pt x="16014" y="357454"/>
                    <a:pt x="22877" y="380903"/>
                    <a:pt x="45754" y="388910"/>
                  </a:cubicBezTo>
                  <a:lnTo>
                    <a:pt x="204750" y="454681"/>
                  </a:lnTo>
                  <a:lnTo>
                    <a:pt x="486137" y="338008"/>
                  </a:lnTo>
                  <a:lnTo>
                    <a:pt x="456397" y="327142"/>
                  </a:lnTo>
                  <a:lnTo>
                    <a:pt x="456397" y="264230"/>
                  </a:lnTo>
                  <a:lnTo>
                    <a:pt x="486137" y="251647"/>
                  </a:lnTo>
                  <a:lnTo>
                    <a:pt x="440383" y="234490"/>
                  </a:lnTo>
                  <a:lnTo>
                    <a:pt x="440383" y="179585"/>
                  </a:lnTo>
                  <a:lnTo>
                    <a:pt x="487281" y="160139"/>
                  </a:lnTo>
                  <a:close/>
                  <a:moveTo>
                    <a:pt x="48042" y="125824"/>
                  </a:moveTo>
                  <a:lnTo>
                    <a:pt x="207037" y="188164"/>
                  </a:lnTo>
                  <a:lnTo>
                    <a:pt x="435236" y="96084"/>
                  </a:lnTo>
                  <a:lnTo>
                    <a:pt x="435236" y="145269"/>
                  </a:lnTo>
                  <a:lnTo>
                    <a:pt x="207037" y="240209"/>
                  </a:lnTo>
                  <a:lnTo>
                    <a:pt x="48042" y="177297"/>
                  </a:lnTo>
                  <a:lnTo>
                    <a:pt x="48042" y="125824"/>
                  </a:lnTo>
                  <a:close/>
                  <a:moveTo>
                    <a:pt x="434092" y="323138"/>
                  </a:moveTo>
                  <a:lnTo>
                    <a:pt x="205893" y="417506"/>
                  </a:lnTo>
                  <a:lnTo>
                    <a:pt x="46326" y="354594"/>
                  </a:lnTo>
                  <a:lnTo>
                    <a:pt x="46326" y="309984"/>
                  </a:lnTo>
                  <a:lnTo>
                    <a:pt x="188736" y="368320"/>
                  </a:lnTo>
                  <a:lnTo>
                    <a:pt x="434664" y="271093"/>
                  </a:lnTo>
                  <a:lnTo>
                    <a:pt x="434092" y="323138"/>
                  </a:lnTo>
                  <a:close/>
                  <a:moveTo>
                    <a:pt x="418078" y="237349"/>
                  </a:moveTo>
                  <a:lnTo>
                    <a:pt x="189879" y="331717"/>
                  </a:lnTo>
                  <a:lnTo>
                    <a:pt x="30884" y="268805"/>
                  </a:lnTo>
                  <a:lnTo>
                    <a:pt x="30884" y="217332"/>
                  </a:lnTo>
                  <a:lnTo>
                    <a:pt x="194455" y="282531"/>
                  </a:lnTo>
                  <a:lnTo>
                    <a:pt x="418650" y="188736"/>
                  </a:lnTo>
                  <a:lnTo>
                    <a:pt x="418650" y="237349"/>
                  </a:lnTo>
                  <a:close/>
                </a:path>
              </a:pathLst>
            </a:custGeom>
            <a:solidFill>
              <a:schemeClr val="tx1"/>
            </a:solidFill>
            <a:ln w="5655" cap="flat">
              <a:noFill/>
              <a:prstDash val="solid"/>
              <a:miter/>
            </a:ln>
          </p:spPr>
          <p:txBody>
            <a:bodyPr wrap="none" rtlCol="0" anchor="ctr"/>
            <a:lstStyle/>
            <a:p>
              <a:endParaRPr lang="en-CA" dirty="0"/>
            </a:p>
          </p:txBody>
        </p:sp>
        <p:pic>
          <p:nvPicPr>
            <p:cNvPr id="7" name="Picture 6">
              <a:extLst>
                <a:ext uri="{FF2B5EF4-FFF2-40B4-BE49-F238E27FC236}">
                  <a16:creationId xmlns:a16="http://schemas.microsoft.com/office/drawing/2014/main" id="{9899390D-64B8-E8B5-0A61-A07C95694E0E}"/>
                </a:ext>
              </a:extLst>
            </p:cNvPr>
            <p:cNvPicPr>
              <a:picLocks noChangeAspect="1"/>
            </p:cNvPicPr>
            <p:nvPr/>
          </p:nvPicPr>
          <p:blipFill>
            <a:blip r:embed="rId8"/>
            <a:stretch>
              <a:fillRect/>
            </a:stretch>
          </p:blipFill>
          <p:spPr>
            <a:xfrm>
              <a:off x="4338447" y="2544312"/>
              <a:ext cx="627188" cy="627188"/>
            </a:xfrm>
            <a:prstGeom prst="rect">
              <a:avLst/>
            </a:prstGeom>
          </p:spPr>
        </p:pic>
        <p:pic>
          <p:nvPicPr>
            <p:cNvPr id="10" name="Graphic 9" descr="Bar chart with solid fill">
              <a:extLst>
                <a:ext uri="{FF2B5EF4-FFF2-40B4-BE49-F238E27FC236}">
                  <a16:creationId xmlns:a16="http://schemas.microsoft.com/office/drawing/2014/main" id="{224CE105-31FF-DF86-A278-C3CB6D72F7C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03748" y="3627730"/>
              <a:ext cx="627189" cy="627189"/>
            </a:xfrm>
            <a:prstGeom prst="rect">
              <a:avLst/>
            </a:prstGeom>
          </p:spPr>
        </p:pic>
        <p:pic>
          <p:nvPicPr>
            <p:cNvPr id="11" name="Graphic 10" descr="Group of men with solid fill">
              <a:extLst>
                <a:ext uri="{FF2B5EF4-FFF2-40B4-BE49-F238E27FC236}">
                  <a16:creationId xmlns:a16="http://schemas.microsoft.com/office/drawing/2014/main" id="{FF668CA3-7DD3-C631-A7EA-B3F228CFE2B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911539" y="5876933"/>
              <a:ext cx="551586" cy="551586"/>
            </a:xfrm>
            <a:prstGeom prst="rect">
              <a:avLst/>
            </a:prstGeom>
          </p:spPr>
        </p:pic>
        <p:pic>
          <p:nvPicPr>
            <p:cNvPr id="12" name="Graphic 11" descr="Thought with solid fill">
              <a:extLst>
                <a:ext uri="{FF2B5EF4-FFF2-40B4-BE49-F238E27FC236}">
                  <a16:creationId xmlns:a16="http://schemas.microsoft.com/office/drawing/2014/main" id="{8C539932-D643-F4B6-47DA-568705D8B95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402875" y="4747202"/>
              <a:ext cx="604193" cy="604193"/>
            </a:xfrm>
            <a:prstGeom prst="rect">
              <a:avLst/>
            </a:prstGeom>
          </p:spPr>
        </p:pic>
      </p:grpSp>
    </p:spTree>
    <p:extLst>
      <p:ext uri="{BB962C8B-B14F-4D97-AF65-F5344CB8AC3E}">
        <p14:creationId xmlns:p14="http://schemas.microsoft.com/office/powerpoint/2010/main" val="12034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17085-9CAB-3DE4-ED7B-70F8DF137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2A341-25EF-D4FD-9C42-ACD093806145}"/>
              </a:ext>
            </a:extLst>
          </p:cNvPr>
          <p:cNvSpPr>
            <a:spLocks noGrp="1"/>
          </p:cNvSpPr>
          <p:nvPr>
            <p:ph type="ctrTitle"/>
          </p:nvPr>
        </p:nvSpPr>
        <p:spPr/>
        <p:txBody>
          <a:bodyPr/>
          <a:lstStyle/>
          <a:p>
            <a:r>
              <a:rPr lang="en-US" dirty="0"/>
              <a:t>Introduction</a:t>
            </a:r>
          </a:p>
        </p:txBody>
      </p:sp>
      <p:sp>
        <p:nvSpPr>
          <p:cNvPr id="3" name="Subtitle 2">
            <a:extLst>
              <a:ext uri="{FF2B5EF4-FFF2-40B4-BE49-F238E27FC236}">
                <a16:creationId xmlns:a16="http://schemas.microsoft.com/office/drawing/2014/main" id="{361BFFC8-4B97-90A2-2E47-DE5E3FC9CC41}"/>
              </a:ext>
            </a:extLst>
          </p:cNvPr>
          <p:cNvSpPr>
            <a:spLocks noGrp="1"/>
          </p:cNvSpPr>
          <p:nvPr>
            <p:ph type="subTitle" idx="1"/>
          </p:nvPr>
        </p:nvSpPr>
        <p:spPr/>
        <p:txBody>
          <a:bodyPr/>
          <a:lstStyle/>
          <a:p>
            <a:r>
              <a:rPr lang="en-US" dirty="0"/>
              <a:t>Informations générales, objectif et importance </a:t>
            </a:r>
          </a:p>
        </p:txBody>
      </p:sp>
    </p:spTree>
    <p:extLst>
      <p:ext uri="{BB962C8B-B14F-4D97-AF65-F5344CB8AC3E}">
        <p14:creationId xmlns:p14="http://schemas.microsoft.com/office/powerpoint/2010/main" val="307675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269268" y="507021"/>
            <a:ext cx="11653463" cy="541121"/>
          </a:xfrm>
        </p:spPr>
        <p:txBody>
          <a:bodyPr/>
          <a:lstStyle/>
          <a:p>
            <a:r>
              <a:rPr lang="en-US" sz="2800" dirty="0">
                <a:solidFill>
                  <a:srgbClr val="B90E31"/>
                </a:solidFill>
                <a:latin typeface="Open Sans Semibold"/>
                <a:ea typeface="Open Sans Semibold"/>
                <a:cs typeface="Open Sans Semibold"/>
              </a:rPr>
              <a:t>Qu'est-ce que la communication améliorée et alternative (CAA) ?</a:t>
            </a:r>
          </a:p>
        </p:txBody>
      </p:sp>
      <p:sp>
        <p:nvSpPr>
          <p:cNvPr id="9" name="Content Placeholder 2">
            <a:extLst>
              <a:ext uri="{FF2B5EF4-FFF2-40B4-BE49-F238E27FC236}">
                <a16:creationId xmlns:a16="http://schemas.microsoft.com/office/drawing/2014/main" id="{7586D586-2F6C-2142-90FC-75CE756A7B54}"/>
              </a:ext>
            </a:extLst>
          </p:cNvPr>
          <p:cNvSpPr>
            <a:spLocks noGrp="1"/>
          </p:cNvSpPr>
          <p:nvPr>
            <p:ph sz="half" idx="1"/>
          </p:nvPr>
        </p:nvSpPr>
        <p:spPr>
          <a:xfrm>
            <a:off x="647454" y="1064326"/>
            <a:ext cx="10897090" cy="4729348"/>
          </a:xfrm>
        </p:spPr>
        <p:txBody>
          <a:bodyPr vert="horz" lIns="91440" tIns="45720" rIns="91440" bIns="45720" rtlCol="0" anchor="t">
            <a:noAutofit/>
          </a:bodyPr>
          <a:lstStyle/>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US" sz="2800" b="1" i="0" u="none" strike="noStrike" kern="1200" cap="none" spc="0" normalizeH="0" baseline="0" noProof="0" dirty="0">
                <a:ln>
                  <a:noFill/>
                </a:ln>
                <a:solidFill>
                  <a:schemeClr val="accent1"/>
                </a:solidFill>
                <a:effectLst/>
                <a:uLnTx/>
                <a:uFillTx/>
                <a:latin typeface="OpN"/>
                <a:ea typeface="+mn-ea"/>
                <a:cs typeface="Arial"/>
              </a:rPr>
              <a:t>Définition : </a:t>
            </a:r>
            <a:r>
              <a:rPr kumimoji="0" lang="en-US" sz="2400" b="0" i="0" u="none" strike="noStrike" kern="1200" cap="none" spc="0" normalizeH="0" baseline="0" noProof="0" dirty="0">
                <a:ln>
                  <a:noFill/>
                </a:ln>
                <a:solidFill>
                  <a:srgbClr val="000000"/>
                </a:solidFill>
                <a:effectLst/>
                <a:uLnTx/>
                <a:uFillTx/>
                <a:latin typeface="OpN"/>
                <a:ea typeface="+mn-ea"/>
                <a:cs typeface="Arial"/>
              </a:rPr>
              <a:t>Toutes les formes de communication qui peuvent augmenter, compléter ou remplacer la parole pour les personnes ayant des besoins complexes en matière de communication [1].</a:t>
            </a:r>
            <a:endParaRPr lang="en-CA" sz="2400" dirty="0">
              <a:latin typeface="OpN"/>
            </a:endParaRPr>
          </a:p>
        </p:txBody>
      </p:sp>
      <p:pic>
        <p:nvPicPr>
          <p:cNvPr id="5" name="Picture 4" descr="Image of a red switch/button with a black base. Switches/buttons are examples of augmentative and alternative communication (AAC) technology. The button in this image was created by Big Mack.">
            <a:extLst>
              <a:ext uri="{FF2B5EF4-FFF2-40B4-BE49-F238E27FC236}">
                <a16:creationId xmlns:a16="http://schemas.microsoft.com/office/drawing/2014/main" id="{20B7F2BC-B391-ACAA-5C97-F459085767AD}"/>
              </a:ext>
            </a:extLst>
          </p:cNvPr>
          <p:cNvPicPr>
            <a:picLocks noChangeAspect="1"/>
          </p:cNvPicPr>
          <p:nvPr/>
        </p:nvPicPr>
        <p:blipFill>
          <a:blip r:embed="rId3"/>
          <a:stretch>
            <a:fillRect/>
          </a:stretch>
        </p:blipFill>
        <p:spPr>
          <a:xfrm>
            <a:off x="7583753" y="2644683"/>
            <a:ext cx="2516246" cy="2516246"/>
          </a:xfrm>
          <a:prstGeom prst="snip2DiagRect">
            <a:avLst>
              <a:gd name="adj1" fmla="val 0"/>
              <a:gd name="adj2" fmla="val 41173"/>
            </a:avLst>
          </a:prstGeom>
        </p:spPr>
      </p:pic>
      <p:sp>
        <p:nvSpPr>
          <p:cNvPr id="11" name="TextBox 10">
            <a:extLst>
              <a:ext uri="{FF2B5EF4-FFF2-40B4-BE49-F238E27FC236}">
                <a16:creationId xmlns:a16="http://schemas.microsoft.com/office/drawing/2014/main" id="{8BE3D816-B6DA-E5C1-DD35-E850B368FF54}"/>
              </a:ext>
              <a:ext uri="{C183D7F6-B498-43B3-948B-1728B52AA6E4}">
                <adec:decorative xmlns:adec="http://schemas.microsoft.com/office/drawing/2017/decorative" val="1"/>
              </a:ext>
            </a:extLst>
          </p:cNvPr>
          <p:cNvSpPr txBox="1"/>
          <p:nvPr/>
        </p:nvSpPr>
        <p:spPr>
          <a:xfrm>
            <a:off x="9016691" y="4976263"/>
            <a:ext cx="2225630" cy="369332"/>
          </a:xfrm>
          <a:prstGeom prst="rect">
            <a:avLst/>
          </a:prstGeom>
          <a:noFill/>
        </p:spPr>
        <p:txBody>
          <a:bodyPr wrap="square" rtlCol="0">
            <a:spAutoFit/>
          </a:bodyPr>
          <a:lstStyle/>
          <a:p>
            <a:r>
              <a:rPr lang="en-CA" dirty="0">
                <a:latin typeface="OpN"/>
                <a:cs typeface="Arial" panose="020B0604020202020204" pitchFamily="34" charset="0"/>
              </a:rPr>
              <a:t>^ Ex. Interrupteur/bouton</a:t>
            </a:r>
          </a:p>
        </p:txBody>
      </p:sp>
      <p:pic>
        <p:nvPicPr>
          <p:cNvPr id="12" name="Picture 11" descr="Image presenting an example of the text to speech software found on a speech generating device - a type of augmentative and alternative communication technology. This image is what the screen of the person's speech generating device would look like when the phrase &quot;I love to talk on my AAC system&quot; typed out. The phrase is spelt out across the top and the buttons, appearing in a grid format underneath.">
            <a:extLst>
              <a:ext uri="{FF2B5EF4-FFF2-40B4-BE49-F238E27FC236}">
                <a16:creationId xmlns:a16="http://schemas.microsoft.com/office/drawing/2014/main" id="{FCAF9BF6-1578-6B26-4831-2DA58E936F12}"/>
              </a:ext>
            </a:extLst>
          </p:cNvPr>
          <p:cNvPicPr>
            <a:picLocks noChangeAspect="1"/>
          </p:cNvPicPr>
          <p:nvPr/>
        </p:nvPicPr>
        <p:blipFill>
          <a:blip r:embed="rId4"/>
          <a:stretch>
            <a:fillRect/>
          </a:stretch>
        </p:blipFill>
        <p:spPr>
          <a:xfrm>
            <a:off x="445263" y="2388845"/>
            <a:ext cx="5586496" cy="4189872"/>
          </a:xfrm>
          <a:prstGeom prst="rect">
            <a:avLst/>
          </a:prstGeom>
        </p:spPr>
      </p:pic>
      <p:sp>
        <p:nvSpPr>
          <p:cNvPr id="10" name="TextBox 9">
            <a:extLst>
              <a:ext uri="{FF2B5EF4-FFF2-40B4-BE49-F238E27FC236}">
                <a16:creationId xmlns:a16="http://schemas.microsoft.com/office/drawing/2014/main" id="{0DD660B3-6F90-89A4-03CF-7B5F4B9ED065}"/>
              </a:ext>
              <a:ext uri="{C183D7F6-B498-43B3-948B-1728B52AA6E4}">
                <adec:decorative xmlns:adec="http://schemas.microsoft.com/office/drawing/2017/decorative" val="1"/>
              </a:ext>
            </a:extLst>
          </p:cNvPr>
          <p:cNvSpPr txBox="1"/>
          <p:nvPr/>
        </p:nvSpPr>
        <p:spPr>
          <a:xfrm>
            <a:off x="6286646" y="5777490"/>
            <a:ext cx="5460091" cy="646331"/>
          </a:xfrm>
          <a:prstGeom prst="rect">
            <a:avLst/>
          </a:prstGeom>
          <a:noFill/>
        </p:spPr>
        <p:txBody>
          <a:bodyPr wrap="square" rtlCol="0">
            <a:spAutoFit/>
          </a:bodyPr>
          <a:lstStyle/>
          <a:p>
            <a:r>
              <a:rPr lang="en-CA" dirty="0">
                <a:latin typeface="OpN"/>
                <a:cs typeface="Arial" panose="020B0604020202020204" pitchFamily="34" charset="0"/>
              </a:rPr>
              <a:t>&lt; Ex. Logiciel de synthèse vocale</a:t>
            </a:r>
          </a:p>
          <a:p>
            <a:r>
              <a:rPr lang="en-CA" dirty="0">
                <a:latin typeface="OpN"/>
                <a:cs typeface="Arial" panose="020B0604020202020204" pitchFamily="34" charset="0"/>
              </a:rPr>
              <a:t>	/ Dispositif de génération de la parole  </a:t>
            </a:r>
          </a:p>
        </p:txBody>
      </p:sp>
      <p:sp>
        <p:nvSpPr>
          <p:cNvPr id="2" name="TextBox 1">
            <a:extLst>
              <a:ext uri="{FF2B5EF4-FFF2-40B4-BE49-F238E27FC236}">
                <a16:creationId xmlns:a16="http://schemas.microsoft.com/office/drawing/2014/main" id="{18A9D96B-114D-30BE-6D38-BD9792389CD3}"/>
              </a:ext>
              <a:ext uri="{C183D7F6-B498-43B3-948B-1728B52AA6E4}">
                <adec:decorative xmlns:adec="http://schemas.microsoft.com/office/drawing/2017/decorative" val="1"/>
              </a:ext>
            </a:extLst>
          </p:cNvPr>
          <p:cNvSpPr txBox="1"/>
          <p:nvPr/>
        </p:nvSpPr>
        <p:spPr>
          <a:xfrm>
            <a:off x="4155079" y="2832562"/>
            <a:ext cx="1194161" cy="261610"/>
          </a:xfrm>
          <a:prstGeom prst="rect">
            <a:avLst/>
          </a:prstGeom>
          <a:solidFill>
            <a:schemeClr val="bg2"/>
          </a:solidFill>
        </p:spPr>
        <p:txBody>
          <a:bodyPr wrap="square" rtlCol="0">
            <a:spAutoFit/>
          </a:bodyPr>
          <a:lstStyle/>
          <a:p>
            <a:r>
              <a:rPr lang="en-US" sz="1100" b="1" dirty="0">
                <a:latin typeface="Open Sans" panose="020B0606030504020204" pitchFamily="34" charset="0"/>
                <a:ea typeface="Open Sans" panose="020B0606030504020204" pitchFamily="34" charset="0"/>
                <a:cs typeface="Open Sans" panose="020B0606030504020204" pitchFamily="34" charset="0"/>
              </a:rPr>
              <a:t>Système de CAA</a:t>
            </a:r>
            <a:endParaRPr lang="en-CA" sz="11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7009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60689" y="704492"/>
            <a:ext cx="10897200" cy="627189"/>
          </a:xfrm>
        </p:spPr>
        <p:txBody>
          <a:bodyPr/>
          <a:lstStyle/>
          <a:p>
            <a:r>
              <a:rPr lang="en-US" sz="2800" dirty="0">
                <a:solidFill>
                  <a:srgbClr val="C00000"/>
                </a:solidFill>
                <a:latin typeface="Open Sans Semibold"/>
                <a:ea typeface="Open Sans Semibold"/>
                <a:cs typeface="Open Sans Semibold"/>
              </a:rPr>
              <a:t>Pourquoi l'accès aux technologies de CAA est-il important ?</a:t>
            </a:r>
          </a:p>
        </p:txBody>
      </p:sp>
      <p:sp>
        <p:nvSpPr>
          <p:cNvPr id="9" name="Content Placeholder 2">
            <a:extLst>
              <a:ext uri="{FF2B5EF4-FFF2-40B4-BE49-F238E27FC236}">
                <a16:creationId xmlns:a16="http://schemas.microsoft.com/office/drawing/2014/main" id="{7586D586-2F6C-2142-90FC-75CE756A7B54}"/>
              </a:ext>
            </a:extLst>
          </p:cNvPr>
          <p:cNvSpPr>
            <a:spLocks noGrp="1"/>
          </p:cNvSpPr>
          <p:nvPr>
            <p:ph sz="half" idx="1"/>
          </p:nvPr>
        </p:nvSpPr>
        <p:spPr>
          <a:xfrm>
            <a:off x="599475" y="1741437"/>
            <a:ext cx="10897090" cy="3897364"/>
          </a:xfrm>
        </p:spPr>
        <p:txBody>
          <a:bodyPr/>
          <a:lstStyle/>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CA"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 CAA favorise l'indépendance, </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facilite le développement des relations sociales et améliore les possibilités d'éducation </a:t>
            </a:r>
            <a:r>
              <a:rPr kumimoji="0" lang="en-US" sz="20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a:t>
            </a:r>
            <a:r>
              <a:rPr lang="en-US" sz="2000" dirty="0">
                <a:solidFill>
                  <a:schemeClr val="bg2">
                    <a:lumMod val="50000"/>
                  </a:schemeClr>
                </a:solidFill>
                <a:latin typeface="Arial" panose="020B0604020202020204" pitchFamily="34" charset="0"/>
                <a:ea typeface="+mn-ea"/>
                <a:cs typeface="Arial" panose="020B0604020202020204" pitchFamily="34" charset="0"/>
              </a:rPr>
              <a:t>2, 3</a:t>
            </a:r>
            <a:r>
              <a:rPr kumimoji="0" lang="en-US" sz="12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 </a:t>
            </a: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US"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j</a:t>
            </a: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CA" sz="40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ENCORE</a:t>
            </a: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lang="en-CA" sz="1800" b="1" dirty="0">
                <a:solidFill>
                  <a:schemeClr val="bg2"/>
                </a:solidFill>
                <a:latin typeface="Arial" panose="020B0604020202020204" pitchFamily="34" charset="0"/>
                <a:ea typeface="+mn-ea"/>
                <a:cs typeface="Arial" panose="020B0604020202020204" pitchFamily="34" charset="0"/>
              </a:rPr>
              <a:t>j</a:t>
            </a:r>
            <a:endParaRPr kumimoji="0" lang="en-CA"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 personnes qui ont besoin d'une CAA, les soignants et les experts ont exprimé leur inquiétude quant aux nombreux obstacles à l'accès à la CAA </a:t>
            </a:r>
            <a:r>
              <a:rPr lang="en-US" sz="2000" dirty="0">
                <a:solidFill>
                  <a:schemeClr val="bg2">
                    <a:lumMod val="50000"/>
                  </a:schemeClr>
                </a:solidFill>
                <a:latin typeface="Arial" panose="020B0604020202020204" pitchFamily="34" charset="0"/>
                <a:ea typeface="+mn-ea"/>
                <a:cs typeface="Arial" panose="020B0604020202020204" pitchFamily="34" charset="0"/>
              </a:rPr>
              <a:t>[</a:t>
            </a:r>
            <a:r>
              <a:rPr kumimoji="0" lang="en-US" sz="20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3,4,5]</a:t>
            </a:r>
          </a:p>
          <a:p>
            <a:pPr marL="0" indent="0">
              <a:buNone/>
            </a:pPr>
            <a:endParaRPr lang="en-CA" sz="1800" dirty="0"/>
          </a:p>
        </p:txBody>
      </p:sp>
    </p:spTree>
    <p:extLst>
      <p:ext uri="{BB962C8B-B14F-4D97-AF65-F5344CB8AC3E}">
        <p14:creationId xmlns:p14="http://schemas.microsoft.com/office/powerpoint/2010/main" val="1981592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38A73-7D3F-CF6E-465C-A505352CE34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7FFD64F-F62C-F3E9-3579-3A1148448A69}"/>
              </a:ext>
            </a:extLst>
          </p:cNvPr>
          <p:cNvSpPr>
            <a:spLocks noGrp="1"/>
          </p:cNvSpPr>
          <p:nvPr>
            <p:ph type="title"/>
          </p:nvPr>
        </p:nvSpPr>
        <p:spPr>
          <a:xfrm>
            <a:off x="647400" y="705274"/>
            <a:ext cx="10897200" cy="627189"/>
          </a:xfrm>
        </p:spPr>
        <p:txBody>
          <a:bodyPr/>
          <a:lstStyle/>
          <a:p>
            <a:r>
              <a:rPr lang="en-US" sz="2800" dirty="0">
                <a:solidFill>
                  <a:srgbClr val="B90E31"/>
                </a:solidFill>
                <a:latin typeface="Open Sans Semibold"/>
                <a:ea typeface="Open Sans Semibold"/>
                <a:cs typeface="Open Sans Semibold"/>
              </a:rPr>
              <a:t>Objectif et questions de recherche</a:t>
            </a:r>
          </a:p>
        </p:txBody>
      </p:sp>
      <p:sp>
        <p:nvSpPr>
          <p:cNvPr id="9" name="Content Placeholder 2">
            <a:extLst>
              <a:ext uri="{FF2B5EF4-FFF2-40B4-BE49-F238E27FC236}">
                <a16:creationId xmlns:a16="http://schemas.microsoft.com/office/drawing/2014/main" id="{18F988CD-E913-1988-277F-322291B9E92D}"/>
              </a:ext>
            </a:extLst>
          </p:cNvPr>
          <p:cNvSpPr>
            <a:spLocks noGrp="1"/>
          </p:cNvSpPr>
          <p:nvPr>
            <p:ph sz="half" idx="1"/>
          </p:nvPr>
        </p:nvSpPr>
        <p:spPr>
          <a:xfrm>
            <a:off x="1100385" y="1600348"/>
            <a:ext cx="9991230" cy="1572627"/>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p>
            <a:pPr marL="0" indent="0" algn="ctr">
              <a:buNone/>
            </a:pPr>
            <a:r>
              <a:rPr lang="en-US" sz="3000" dirty="0">
                <a:latin typeface="Arial" panose="020B0604020202020204" pitchFamily="34" charset="0"/>
                <a:ea typeface="Open Sans"/>
                <a:cs typeface="Arial" panose="020B0604020202020204" pitchFamily="34" charset="0"/>
              </a:rPr>
              <a:t>Déterminer s'il existe des obstacles à l'accès des personnes aux systèmes de CAA au Canada.</a:t>
            </a:r>
            <a:endParaRPr lang="en-US" sz="3000" dirty="0">
              <a:latin typeface="Arial" panose="020B0604020202020204" pitchFamily="34" charset="0"/>
              <a:cs typeface="Arial" panose="020B0604020202020204" pitchFamily="34" charset="0"/>
            </a:endParaRPr>
          </a:p>
        </p:txBody>
      </p:sp>
      <p:sp>
        <p:nvSpPr>
          <p:cNvPr id="18" name="TextBox 17" descr="The first research question ">
            <a:extLst>
              <a:ext uri="{FF2B5EF4-FFF2-40B4-BE49-F238E27FC236}">
                <a16:creationId xmlns:a16="http://schemas.microsoft.com/office/drawing/2014/main" id="{CD7D6A95-FF7A-DD7D-348E-89F792F5E5EE}"/>
              </a:ext>
              <a:ext uri="{C183D7F6-B498-43B3-948B-1728B52AA6E4}">
                <adec:decorative xmlns:adec="http://schemas.microsoft.com/office/drawing/2017/decorative" val="0"/>
              </a:ext>
            </a:extLst>
          </p:cNvPr>
          <p:cNvSpPr txBox="1"/>
          <p:nvPr/>
        </p:nvSpPr>
        <p:spPr>
          <a:xfrm>
            <a:off x="952349" y="3685026"/>
            <a:ext cx="533512" cy="523220"/>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lumMod val="90000"/>
                    <a:lumOff val="10000"/>
                  </a:schemeClr>
                </a:solidFill>
                <a:latin typeface="Arial" panose="020B0604020202020204" pitchFamily="34" charset="0"/>
                <a:cs typeface="Arial" panose="020B0604020202020204" pitchFamily="34" charset="0"/>
              </a:rPr>
              <a:t>1. </a:t>
            </a:r>
            <a:endParaRPr lang="en-US" sz="20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80B55C74-D909-7DB0-D1EE-8AA595667840}"/>
              </a:ext>
            </a:extLst>
          </p:cNvPr>
          <p:cNvSpPr txBox="1"/>
          <p:nvPr/>
        </p:nvSpPr>
        <p:spPr>
          <a:xfrm>
            <a:off x="1485864" y="3668657"/>
            <a:ext cx="9753787" cy="954107"/>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Arial" panose="020B0604020202020204" pitchFamily="34" charset="0"/>
                <a:cs typeface="Arial" panose="020B0604020202020204" pitchFamily="34" charset="0"/>
              </a:rPr>
              <a:t>Quels sont les obstacles à l'accès à la technologie de la communication améliorée et alternative (CAA) au Canada ?</a:t>
            </a:r>
            <a:endParaRPr lang="en-US" sz="2000" dirty="0">
              <a:latin typeface="Arial" panose="020B0604020202020204" pitchFamily="34" charset="0"/>
              <a:cs typeface="Arial" panose="020B0604020202020204" pitchFamily="34" charset="0"/>
            </a:endParaRPr>
          </a:p>
        </p:txBody>
      </p:sp>
      <p:sp>
        <p:nvSpPr>
          <p:cNvPr id="19" name="TextBox 18" descr="The second research question ">
            <a:extLst>
              <a:ext uri="{FF2B5EF4-FFF2-40B4-BE49-F238E27FC236}">
                <a16:creationId xmlns:a16="http://schemas.microsoft.com/office/drawing/2014/main" id="{E981BA2A-F007-9BC9-D6BC-1C3FDAA0F9C0}"/>
              </a:ext>
              <a:ext uri="{C183D7F6-B498-43B3-948B-1728B52AA6E4}">
                <adec:decorative xmlns:adec="http://schemas.microsoft.com/office/drawing/2017/decorative" val="0"/>
              </a:ext>
            </a:extLst>
          </p:cNvPr>
          <p:cNvSpPr txBox="1"/>
          <p:nvPr/>
        </p:nvSpPr>
        <p:spPr>
          <a:xfrm>
            <a:off x="952350" y="4842033"/>
            <a:ext cx="533512" cy="523220"/>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lumMod val="90000"/>
                    <a:lumOff val="10000"/>
                  </a:schemeClr>
                </a:solidFill>
                <a:latin typeface="Arial" panose="020B0604020202020204" pitchFamily="34" charset="0"/>
                <a:cs typeface="Arial" panose="020B0604020202020204" pitchFamily="34" charset="0"/>
              </a:rPr>
              <a:t>2. </a:t>
            </a:r>
            <a:endParaRPr lang="en-US"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1CBD629-904A-FE48-64C8-ED82C54256ED}"/>
              </a:ext>
            </a:extLst>
          </p:cNvPr>
          <p:cNvSpPr txBox="1"/>
          <p:nvPr/>
        </p:nvSpPr>
        <p:spPr>
          <a:xfrm>
            <a:off x="1485864" y="4850148"/>
            <a:ext cx="9753788" cy="954107"/>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Arial" panose="020B0604020202020204" pitchFamily="34" charset="0"/>
                <a:cs typeface="Arial" panose="020B0604020202020204" pitchFamily="34" charset="0"/>
              </a:rPr>
              <a:t>Existe-t-il une littérature spécifique au Canada sur les obstacles qui empêchent l'accès aux systèmes de communication ?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77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E1036-3E4C-43AB-AFCE-27C964C5ECF9}"/>
              </a:ext>
            </a:extLst>
          </p:cNvPr>
          <p:cNvSpPr>
            <a:spLocks noGrp="1"/>
          </p:cNvSpPr>
          <p:nvPr>
            <p:ph type="title"/>
          </p:nvPr>
        </p:nvSpPr>
        <p:spPr>
          <a:xfrm>
            <a:off x="224199" y="443037"/>
            <a:ext cx="10897200" cy="627189"/>
          </a:xfrm>
        </p:spPr>
        <p:txBody>
          <a:bodyPr/>
          <a:lstStyle/>
          <a:p>
            <a:r>
              <a:rPr lang="en-US" sz="2800" dirty="0"/>
              <a:t>Importance</a:t>
            </a:r>
            <a:endParaRPr lang="en-CA" dirty="0"/>
          </a:p>
        </p:txBody>
      </p:sp>
      <p:sp>
        <p:nvSpPr>
          <p:cNvPr id="3" name="Content Placeholder 2">
            <a:extLst>
              <a:ext uri="{FF2B5EF4-FFF2-40B4-BE49-F238E27FC236}">
                <a16:creationId xmlns:a16="http://schemas.microsoft.com/office/drawing/2014/main" id="{F7DE1503-57C8-738A-FD80-5A97D5A83E73}"/>
              </a:ext>
            </a:extLst>
          </p:cNvPr>
          <p:cNvSpPr>
            <a:spLocks noGrp="1"/>
          </p:cNvSpPr>
          <p:nvPr>
            <p:ph sz="half" idx="1"/>
          </p:nvPr>
        </p:nvSpPr>
        <p:spPr>
          <a:xfrm>
            <a:off x="224199" y="1070226"/>
            <a:ext cx="11443575" cy="5183839"/>
          </a:xfrm>
        </p:spPr>
        <p:txBody>
          <a:bodyPr/>
          <a:lstStyle/>
          <a:p>
            <a:r>
              <a:rPr lang="en-US" sz="1400" dirty="0"/>
              <a:t>L'Enquête canadienne sur le handicap (ECD) a supprimé les troubles de la communication et de la parole de sa liste de handicaps en 2007. </a:t>
            </a:r>
          </a:p>
          <a:p>
            <a:pPr lvl="1"/>
            <a:r>
              <a:rPr lang="en-US" sz="1400" dirty="0"/>
              <a:t>La CDD est la source officielle de données sur les personnes handicapées au Canada [6], ce qui signifie que les informations les plus récentes (et les seules disponibles) concernant les personnes souffrant de troubles de la communication au Canada et les obstacles auxquels elles peuvent être confrontées ont été collectées en 2006.</a:t>
            </a:r>
          </a:p>
          <a:p>
            <a:r>
              <a:rPr lang="en-US" sz="1400" dirty="0"/>
              <a:t>Loi sur le Canada accessible (ACA) - respecter ses critères d'ici à 2040 [7]. </a:t>
            </a:r>
          </a:p>
          <a:p>
            <a:pPr lvl="1"/>
            <a:r>
              <a:rPr lang="en-US" sz="1400" dirty="0"/>
              <a:t>Pour atteindre l'objectif d'identifier les obstacles rencontrés par les Canadiens handicapés, Statistique Canada a mis au point une nouvelle enquête, dont les participants ont été identifiés grâce à leur participation à l'enquête nationale sur la DLC de 2017 [8].</a:t>
            </a:r>
          </a:p>
          <a:p>
            <a:pPr lvl="1"/>
            <a:r>
              <a:rPr lang="en-US" sz="1400" dirty="0"/>
              <a:t>Le Canada ne peut pas atteindre ses objectifs de prévention des barrières en utilisant des données qui négligent toute une population parce qu'elle n'est pas identifiée.</a:t>
            </a:r>
          </a:p>
        </p:txBody>
      </p:sp>
      <p:sp>
        <p:nvSpPr>
          <p:cNvPr id="4" name="Content Placeholder 2">
            <a:extLst>
              <a:ext uri="{FF2B5EF4-FFF2-40B4-BE49-F238E27FC236}">
                <a16:creationId xmlns:a16="http://schemas.microsoft.com/office/drawing/2014/main" id="{A72D0805-15EF-B1DB-7AC5-BAC4EE6098A7}"/>
              </a:ext>
            </a:extLst>
          </p:cNvPr>
          <p:cNvSpPr txBox="1">
            <a:spLocks/>
          </p:cNvSpPr>
          <p:nvPr/>
        </p:nvSpPr>
        <p:spPr>
          <a:xfrm>
            <a:off x="524226" y="5099060"/>
            <a:ext cx="10722894" cy="150453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mn-lt"/>
                <a:ea typeface="+mn-ea"/>
                <a:cs typeface="+mn-cs"/>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mn-lt"/>
                <a:ea typeface="+mn-ea"/>
                <a:cs typeface="+mn-cs"/>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mn-lt"/>
                <a:ea typeface="+mn-ea"/>
                <a:cs typeface="+mn-cs"/>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mn-lt"/>
                <a:ea typeface="+mn-ea"/>
                <a:cs typeface="+mn-cs"/>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dk1"/>
                </a:solidFill>
                <a:latin typeface="+mn-lt"/>
                <a:ea typeface="+mn-ea"/>
                <a:cs typeface="+mn-cs"/>
              </a:defRPr>
            </a:lvl9pPr>
          </a:lstStyle>
          <a:p>
            <a:pPr marL="0" indent="0" algn="ctr">
              <a:buNone/>
            </a:pPr>
            <a:r>
              <a:rPr lang="en-US" sz="2000" dirty="0">
                <a:effectLst/>
                <a:latin typeface="OpN"/>
              </a:rPr>
              <a:t>Une fois que les obstacles spécifiques aux personnes souffrant de troubles de la communication au Canada auront été déterminés, des solutions ciblées pourront être élaborées afin de rendre le Canada plus accessible, augmentant ainsi les chances d'atteindre l'objectif de l'ACA pour 2040. </a:t>
            </a:r>
          </a:p>
        </p:txBody>
      </p:sp>
    </p:spTree>
    <p:extLst>
      <p:ext uri="{BB962C8B-B14F-4D97-AF65-F5344CB8AC3E}">
        <p14:creationId xmlns:p14="http://schemas.microsoft.com/office/powerpoint/2010/main" val="309030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3BF4-FC50-5A37-FF88-374584FC6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72159-3D4C-0250-61C1-167F2C056B78}"/>
              </a:ext>
            </a:extLst>
          </p:cNvPr>
          <p:cNvSpPr>
            <a:spLocks noGrp="1"/>
          </p:cNvSpPr>
          <p:nvPr>
            <p:ph type="ctrTitle"/>
          </p:nvPr>
        </p:nvSpPr>
        <p:spPr/>
        <p:txBody>
          <a:bodyPr/>
          <a:lstStyle/>
          <a:p>
            <a:r>
              <a:rPr lang="en-US" dirty="0"/>
              <a:t>Méthodes</a:t>
            </a:r>
          </a:p>
        </p:txBody>
      </p:sp>
      <p:sp>
        <p:nvSpPr>
          <p:cNvPr id="3" name="Subtitle 2">
            <a:extLst>
              <a:ext uri="{FF2B5EF4-FFF2-40B4-BE49-F238E27FC236}">
                <a16:creationId xmlns:a16="http://schemas.microsoft.com/office/drawing/2014/main" id="{445F9AF9-6A6C-C174-6971-A24689B6E1E1}"/>
              </a:ext>
            </a:extLst>
          </p:cNvPr>
          <p:cNvSpPr>
            <a:spLocks noGrp="1"/>
          </p:cNvSpPr>
          <p:nvPr>
            <p:ph type="subTitle" idx="1"/>
          </p:nvPr>
        </p:nvSpPr>
        <p:spPr/>
        <p:txBody>
          <a:bodyPr/>
          <a:lstStyle/>
          <a:p>
            <a:r>
              <a:rPr lang="en-US" dirty="0"/>
              <a:t>Stratégie de recherche, critères d'inclusion et d'exclusion, analyse </a:t>
            </a:r>
          </a:p>
        </p:txBody>
      </p:sp>
    </p:spTree>
    <p:extLst>
      <p:ext uri="{BB962C8B-B14F-4D97-AF65-F5344CB8AC3E}">
        <p14:creationId xmlns:p14="http://schemas.microsoft.com/office/powerpoint/2010/main" val="1989140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5A3D2-FC6F-1BCA-FD20-E941E24BB0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8161" y="1836924"/>
            <a:ext cx="12147447" cy="3511728"/>
          </a:xfrm>
          <a:prstGeom prst="rect">
            <a:avLst/>
          </a:prstGeom>
        </p:spPr>
      </p:pic>
      <p:pic>
        <p:nvPicPr>
          <p:cNvPr id="20" name="Picture 19">
            <a:extLst>
              <a:ext uri="{FF2B5EF4-FFF2-40B4-BE49-F238E27FC236}">
                <a16:creationId xmlns:a16="http://schemas.microsoft.com/office/drawing/2014/main" id="{549A99A0-47F0-D2A3-1099-936B177E95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73478" y="1767593"/>
            <a:ext cx="3132383" cy="1569100"/>
          </a:xfrm>
          <a:prstGeom prst="rect">
            <a:avLst/>
          </a:prstGeom>
        </p:spPr>
      </p:pic>
      <p:pic>
        <p:nvPicPr>
          <p:cNvPr id="19" name="Picture 18">
            <a:extLst>
              <a:ext uri="{FF2B5EF4-FFF2-40B4-BE49-F238E27FC236}">
                <a16:creationId xmlns:a16="http://schemas.microsoft.com/office/drawing/2014/main" id="{0E415BC2-10B5-90B7-DD31-EDF15DC2736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88911" y="3171831"/>
            <a:ext cx="2873528" cy="1439432"/>
          </a:xfrm>
          <a:prstGeom prst="rect">
            <a:avLst/>
          </a:prstGeom>
        </p:spPr>
      </p:pic>
      <p:pic>
        <p:nvPicPr>
          <p:cNvPr id="18" name="Picture 17">
            <a:extLst>
              <a:ext uri="{FF2B5EF4-FFF2-40B4-BE49-F238E27FC236}">
                <a16:creationId xmlns:a16="http://schemas.microsoft.com/office/drawing/2014/main" id="{74257E25-3697-529C-AA1C-D3E46EBE82A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68357" y="1769201"/>
            <a:ext cx="2873528" cy="1569100"/>
          </a:xfrm>
          <a:prstGeom prst="rect">
            <a:avLst/>
          </a:prstGeom>
        </p:spPr>
      </p:pic>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98338" y="633821"/>
            <a:ext cx="10897200" cy="627189"/>
          </a:xfrm>
        </p:spPr>
        <p:txBody>
          <a:bodyPr/>
          <a:lstStyle/>
          <a:p>
            <a:r>
              <a:rPr lang="en-US" sz="2800" dirty="0">
                <a:solidFill>
                  <a:srgbClr val="C00000"/>
                </a:solidFill>
                <a:latin typeface="Open Sans Semibold"/>
                <a:ea typeface="Open Sans Semibold"/>
                <a:cs typeface="Open Sans Semibold"/>
              </a:rPr>
              <a:t>Vue d'ensemble de l'examen de la portée</a:t>
            </a:r>
          </a:p>
        </p:txBody>
      </p:sp>
      <p:pic>
        <p:nvPicPr>
          <p:cNvPr id="4" name="Graphic 3">
            <a:extLst>
              <a:ext uri="{FF2B5EF4-FFF2-40B4-BE49-F238E27FC236}">
                <a16:creationId xmlns:a16="http://schemas.microsoft.com/office/drawing/2014/main" id="{E3D9CD9E-C6AD-5588-B344-1561A468D0F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7041" y="1952897"/>
            <a:ext cx="1219200" cy="1219200"/>
          </a:xfrm>
          <a:prstGeom prst="rect">
            <a:avLst/>
          </a:prstGeom>
        </p:spPr>
      </p:pic>
      <p:pic>
        <p:nvPicPr>
          <p:cNvPr id="5" name="Graphic 4">
            <a:extLst>
              <a:ext uri="{FF2B5EF4-FFF2-40B4-BE49-F238E27FC236}">
                <a16:creationId xmlns:a16="http://schemas.microsoft.com/office/drawing/2014/main" id="{DFB8D07E-4882-966A-1C10-510087D7090A}"/>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37799" y="4197175"/>
            <a:ext cx="1219200" cy="1219200"/>
          </a:xfrm>
          <a:prstGeom prst="rect">
            <a:avLst/>
          </a:prstGeom>
        </p:spPr>
      </p:pic>
      <p:pic>
        <p:nvPicPr>
          <p:cNvPr id="6" name="Graphic 5">
            <a:extLst>
              <a:ext uri="{FF2B5EF4-FFF2-40B4-BE49-F238E27FC236}">
                <a16:creationId xmlns:a16="http://schemas.microsoft.com/office/drawing/2014/main" id="{D26E8807-065F-5583-F94A-D8DAA873E83A}"/>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34999" y="1952631"/>
            <a:ext cx="1219200" cy="1219200"/>
          </a:xfrm>
          <a:prstGeom prst="rect">
            <a:avLst/>
          </a:prstGeom>
        </p:spPr>
      </p:pic>
      <p:pic>
        <p:nvPicPr>
          <p:cNvPr id="7" name="Graphic 6">
            <a:extLst>
              <a:ext uri="{FF2B5EF4-FFF2-40B4-BE49-F238E27FC236}">
                <a16:creationId xmlns:a16="http://schemas.microsoft.com/office/drawing/2014/main" id="{AEE8CFCE-BA1F-DEC6-96BD-380679F43148}"/>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66065" y="4197175"/>
            <a:ext cx="1219200" cy="1219200"/>
          </a:xfrm>
          <a:prstGeom prst="rect">
            <a:avLst/>
          </a:prstGeom>
        </p:spPr>
      </p:pic>
      <p:pic>
        <p:nvPicPr>
          <p:cNvPr id="17" name="Picture 16">
            <a:extLst>
              <a:ext uri="{FF2B5EF4-FFF2-40B4-BE49-F238E27FC236}">
                <a16:creationId xmlns:a16="http://schemas.microsoft.com/office/drawing/2014/main" id="{5762A56C-55CD-5C51-B81F-E52B44F1DB7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6702" y="3392063"/>
            <a:ext cx="2232748" cy="1219200"/>
          </a:xfrm>
          <a:prstGeom prst="rect">
            <a:avLst/>
          </a:prstGeom>
        </p:spPr>
      </p:pic>
      <p:pic>
        <p:nvPicPr>
          <p:cNvPr id="10" name="Graphic 9" descr="First databases were searched. Second the literature from the databases was reviewed. Third, the relevance of the  literature was confirmed. Forth and finally, the included literature was analyzed.">
            <a:extLst>
              <a:ext uri="{FF2B5EF4-FFF2-40B4-BE49-F238E27FC236}">
                <a16:creationId xmlns:a16="http://schemas.microsoft.com/office/drawing/2014/main" id="{78F279A7-3933-6F83-5673-784ED19207E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15545" y="3110108"/>
            <a:ext cx="1659133" cy="1659133"/>
          </a:xfrm>
          <a:prstGeom prst="rect">
            <a:avLst/>
          </a:prstGeom>
        </p:spPr>
      </p:pic>
      <p:pic>
        <p:nvPicPr>
          <p:cNvPr id="12" name="Graphic 11">
            <a:extLst>
              <a:ext uri="{FF2B5EF4-FFF2-40B4-BE49-F238E27FC236}">
                <a16:creationId xmlns:a16="http://schemas.microsoft.com/office/drawing/2014/main" id="{64A9144C-4365-BA8A-A1CC-1685D9171080}"/>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735198" y="1782742"/>
            <a:ext cx="1659133" cy="1659133"/>
          </a:xfrm>
          <a:prstGeom prst="rect">
            <a:avLst/>
          </a:prstGeom>
        </p:spPr>
      </p:pic>
      <p:pic>
        <p:nvPicPr>
          <p:cNvPr id="14" name="Graphic 13">
            <a:extLst>
              <a:ext uri="{FF2B5EF4-FFF2-40B4-BE49-F238E27FC236}">
                <a16:creationId xmlns:a16="http://schemas.microsoft.com/office/drawing/2014/main" id="{09C0508F-5511-1842-5A30-5BD2A50AAC10}"/>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884125" y="3070220"/>
            <a:ext cx="1659133" cy="1659133"/>
          </a:xfrm>
          <a:prstGeom prst="rect">
            <a:avLst/>
          </a:prstGeom>
        </p:spPr>
      </p:pic>
      <p:pic>
        <p:nvPicPr>
          <p:cNvPr id="16" name="Graphic 15">
            <a:extLst>
              <a:ext uri="{FF2B5EF4-FFF2-40B4-BE49-F238E27FC236}">
                <a16:creationId xmlns:a16="http://schemas.microsoft.com/office/drawing/2014/main" id="{B6EB0E30-678C-98B6-677D-73BFD46C1DF7}"/>
              </a:ext>
              <a:ext uri="{C183D7F6-B498-43B3-948B-1728B52AA6E4}">
                <adec:decorative xmlns:adec="http://schemas.microsoft.com/office/drawing/2017/decorative" val="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694867" y="1836924"/>
            <a:ext cx="1569100" cy="1569100"/>
          </a:xfrm>
          <a:prstGeom prst="rect">
            <a:avLst/>
          </a:prstGeom>
        </p:spPr>
      </p:pic>
    </p:spTree>
    <p:extLst>
      <p:ext uri="{BB962C8B-B14F-4D97-AF65-F5344CB8AC3E}">
        <p14:creationId xmlns:p14="http://schemas.microsoft.com/office/powerpoint/2010/main" val="2301334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497985" y="705274"/>
            <a:ext cx="10897200" cy="627189"/>
          </a:xfrm>
        </p:spPr>
        <p:txBody>
          <a:bodyPr/>
          <a:lstStyle/>
          <a:p>
            <a:r>
              <a:rPr lang="en-US" sz="2800" dirty="0">
                <a:solidFill>
                  <a:srgbClr val="C00000"/>
                </a:solidFill>
                <a:latin typeface="Open Sans Semibold"/>
                <a:ea typeface="Open Sans Semibold"/>
                <a:cs typeface="Open Sans Semibold"/>
              </a:rPr>
              <a:t>Stratégie de recherche</a:t>
            </a:r>
          </a:p>
        </p:txBody>
      </p:sp>
      <p:sp>
        <p:nvSpPr>
          <p:cNvPr id="5" name="Content Placeholder 4">
            <a:extLst>
              <a:ext uri="{FF2B5EF4-FFF2-40B4-BE49-F238E27FC236}">
                <a16:creationId xmlns:a16="http://schemas.microsoft.com/office/drawing/2014/main" id="{C4F32F0C-145F-37F6-AEA4-8FA8E5F5209F}"/>
              </a:ext>
            </a:extLst>
          </p:cNvPr>
          <p:cNvSpPr>
            <a:spLocks noGrp="1"/>
          </p:cNvSpPr>
          <p:nvPr>
            <p:ph sz="half" idx="1"/>
          </p:nvPr>
        </p:nvSpPr>
        <p:spPr>
          <a:xfrm>
            <a:off x="326534" y="1417122"/>
            <a:ext cx="8455515" cy="4735603"/>
          </a:xfrm>
        </p:spPr>
        <p:txBody>
          <a:bodyPr/>
          <a:lstStyle/>
          <a:p>
            <a:r>
              <a:rPr lang="en-US" sz="1800" b="1" dirty="0">
                <a:solidFill>
                  <a:schemeClr val="accent1"/>
                </a:solidFill>
              </a:rPr>
              <a:t>12 bases de données </a:t>
            </a:r>
            <a:r>
              <a:rPr lang="en-US" sz="1800" dirty="0">
                <a:solidFill>
                  <a:schemeClr val="accent1"/>
                </a:solidFill>
              </a:rPr>
              <a:t>: </a:t>
            </a:r>
            <a:r>
              <a:rPr lang="en-US" sz="1800" dirty="0"/>
              <a:t>Academic Search Complete, ERIC, Education Source, Engineering Village, JSTOR, Medline, ProQuest, PubMed, PsycINFO, Scopus, The Lens et Web of Science.</a:t>
            </a:r>
          </a:p>
          <a:p>
            <a:r>
              <a:rPr lang="en-US" sz="1800" b="1" dirty="0">
                <a:solidFill>
                  <a:schemeClr val="accent1"/>
                </a:solidFill>
              </a:rPr>
              <a:t>3 Catégories de termes de recherche </a:t>
            </a:r>
            <a:r>
              <a:rPr lang="en-US" sz="1800" dirty="0">
                <a:solidFill>
                  <a:schemeClr val="accent2"/>
                </a:solidFill>
              </a:rPr>
              <a:t>: </a:t>
            </a:r>
            <a:r>
              <a:rPr lang="en-US" sz="1800" dirty="0"/>
              <a:t> Technologie de CAA, Barrière, et Canada</a:t>
            </a:r>
          </a:p>
          <a:p>
            <a:pPr lvl="1"/>
            <a:r>
              <a:rPr lang="en-US" sz="1800" dirty="0"/>
              <a:t>CAA et barrière = synonymes tels que "dispositif de communication" ou "obstacle(s)".</a:t>
            </a:r>
          </a:p>
          <a:p>
            <a:pPr lvl="1"/>
            <a:r>
              <a:rPr lang="en-US" sz="1800" dirty="0"/>
              <a:t>Canada = chaque province et territoire ainsi que "Canadien".</a:t>
            </a:r>
          </a:p>
          <a:p>
            <a:r>
              <a:rPr lang="en-US" sz="1800" b="1" dirty="0">
                <a:solidFill>
                  <a:schemeClr val="accent1"/>
                </a:solidFill>
              </a:rPr>
              <a:t>Stratégie de recherche booléenne </a:t>
            </a:r>
            <a:r>
              <a:rPr lang="en-US" sz="1800" b="1" dirty="0">
                <a:solidFill>
                  <a:schemeClr val="accent2"/>
                </a:solidFill>
              </a:rPr>
              <a:t>:  </a:t>
            </a:r>
            <a:r>
              <a:rPr lang="en-US" sz="1800" dirty="0"/>
              <a:t>Les termes de chaque catégorie ont été reliés en utilisant "OR" tandis que "AND" a relié chaque catégorie.</a:t>
            </a:r>
          </a:p>
          <a:p>
            <a:endParaRPr lang="en-CA" dirty="0"/>
          </a:p>
        </p:txBody>
      </p:sp>
      <p:pic>
        <p:nvPicPr>
          <p:cNvPr id="6" name="Graphic 5" descr="Magnifying glass with solid fill">
            <a:extLst>
              <a:ext uri="{FF2B5EF4-FFF2-40B4-BE49-F238E27FC236}">
                <a16:creationId xmlns:a16="http://schemas.microsoft.com/office/drawing/2014/main" id="{9DD9EF33-D068-9F44-4730-6B69B31BFD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43559" y="2053771"/>
            <a:ext cx="2750457" cy="2750457"/>
          </a:xfrm>
          <a:prstGeom prst="rect">
            <a:avLst/>
          </a:prstGeom>
        </p:spPr>
      </p:pic>
    </p:spTree>
    <p:extLst>
      <p:ext uri="{BB962C8B-B14F-4D97-AF65-F5344CB8AC3E}">
        <p14:creationId xmlns:p14="http://schemas.microsoft.com/office/powerpoint/2010/main" val="9687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330641" y="523246"/>
            <a:ext cx="10897200" cy="627189"/>
          </a:xfrm>
        </p:spPr>
        <p:txBody>
          <a:bodyPr/>
          <a:lstStyle/>
          <a:p>
            <a:r>
              <a:rPr lang="en-US" sz="2800" dirty="0">
                <a:solidFill>
                  <a:srgbClr val="C00000"/>
                </a:solidFill>
                <a:latin typeface="Open Sans Semibold"/>
                <a:ea typeface="Open Sans Semibold"/>
                <a:cs typeface="Open Sans Semibold"/>
              </a:rPr>
              <a:t>Critères d'inclusion et d'exclusion</a:t>
            </a:r>
          </a:p>
        </p:txBody>
      </p:sp>
      <p:graphicFrame>
        <p:nvGraphicFramePr>
          <p:cNvPr id="9" name="Content Placeholder 8" descr="Image created using 'Smart art' in PowerPoint. There are two boxes, the first is blue containing the scoping reviews inclusion criteria. The inclusion criteria read as the following &quot; The second box is red">
            <a:extLst>
              <a:ext uri="{FF2B5EF4-FFF2-40B4-BE49-F238E27FC236}">
                <a16:creationId xmlns:a16="http://schemas.microsoft.com/office/drawing/2014/main" id="{6E977986-2E39-AC62-9625-BDA24F4B7B89}"/>
              </a:ext>
            </a:extLst>
          </p:cNvPr>
          <p:cNvGraphicFramePr>
            <a:graphicFrameLocks noGrp="1"/>
          </p:cNvGraphicFramePr>
          <p:nvPr>
            <p:ph sz="half" idx="1"/>
            <p:extLst>
              <p:ext uri="{D42A27DB-BD31-4B8C-83A1-F6EECF244321}">
                <p14:modId xmlns:p14="http://schemas.microsoft.com/office/powerpoint/2010/main" val="2743805084"/>
              </p:ext>
            </p:extLst>
          </p:nvPr>
        </p:nvGraphicFramePr>
        <p:xfrm>
          <a:off x="265487" y="999748"/>
          <a:ext cx="11027507" cy="4372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Box 23">
            <a:extLst>
              <a:ext uri="{FF2B5EF4-FFF2-40B4-BE49-F238E27FC236}">
                <a16:creationId xmlns:a16="http://schemas.microsoft.com/office/drawing/2014/main" id="{519580E0-7DDE-15D3-21BC-EFFCDC0C8425}"/>
              </a:ext>
            </a:extLst>
          </p:cNvPr>
          <p:cNvSpPr txBox="1"/>
          <p:nvPr/>
        </p:nvSpPr>
        <p:spPr>
          <a:xfrm>
            <a:off x="1064013" y="5713239"/>
            <a:ext cx="10063974" cy="707886"/>
          </a:xfrm>
          <a:prstGeom prst="rect">
            <a:avLst/>
          </a:prstGeom>
          <a:noFill/>
        </p:spPr>
        <p:txBody>
          <a:bodyPr wrap="square" rtlCol="0">
            <a:spAutoFit/>
          </a:bodyPr>
          <a:lstStyle/>
          <a:p>
            <a:r>
              <a:rPr lang="en-US" sz="2000" dirty="0">
                <a:cs typeface="Calibri"/>
              </a:rPr>
              <a:t>*Les références des </a:t>
            </a:r>
            <a:r>
              <a:rPr lang="en-CA" sz="2000" dirty="0">
                <a:cs typeface="Calibri"/>
              </a:rPr>
              <a:t>études de cadrage, des études systématiques et des études documentaires </a:t>
            </a:r>
            <a:r>
              <a:rPr lang="en-US" sz="2000" dirty="0">
                <a:cs typeface="Calibri"/>
              </a:rPr>
              <a:t>avec des résumés pertinents ont été révisées en vue d'une inclusion potentielle.</a:t>
            </a:r>
          </a:p>
        </p:txBody>
      </p:sp>
    </p:spTree>
    <p:extLst>
      <p:ext uri="{BB962C8B-B14F-4D97-AF65-F5344CB8AC3E}">
        <p14:creationId xmlns:p14="http://schemas.microsoft.com/office/powerpoint/2010/main" val="1128171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497985" y="705274"/>
            <a:ext cx="10897200" cy="627189"/>
          </a:xfrm>
        </p:spPr>
        <p:txBody>
          <a:bodyPr/>
          <a:lstStyle/>
          <a:p>
            <a:r>
              <a:rPr lang="en-US" sz="2800" dirty="0">
                <a:solidFill>
                  <a:srgbClr val="C00000"/>
                </a:solidFill>
                <a:latin typeface="Open Sans Semibold"/>
                <a:ea typeface="Open Sans Semibold"/>
                <a:cs typeface="Open Sans Semibold"/>
              </a:rPr>
              <a:t>Révision de l'article</a:t>
            </a:r>
          </a:p>
        </p:txBody>
      </p:sp>
      <p:sp>
        <p:nvSpPr>
          <p:cNvPr id="10" name="TextBox 9">
            <a:extLst>
              <a:ext uri="{FF2B5EF4-FFF2-40B4-BE49-F238E27FC236}">
                <a16:creationId xmlns:a16="http://schemas.microsoft.com/office/drawing/2014/main" id="{3C049E29-BC25-49A3-B826-5E6D31EB8218}"/>
              </a:ext>
            </a:extLst>
          </p:cNvPr>
          <p:cNvSpPr txBox="1"/>
          <p:nvPr/>
        </p:nvSpPr>
        <p:spPr>
          <a:xfrm>
            <a:off x="704850" y="1332463"/>
            <a:ext cx="9601200"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a:t>3 programmes ont été utilisés pour l'examen des articles :</a:t>
            </a:r>
            <a:endParaRPr lang="en-CA" sz="2000" dirty="0"/>
          </a:p>
        </p:txBody>
      </p:sp>
      <p:sp>
        <p:nvSpPr>
          <p:cNvPr id="7" name="Rectangle 6">
            <a:extLst>
              <a:ext uri="{FF2B5EF4-FFF2-40B4-BE49-F238E27FC236}">
                <a16:creationId xmlns:a16="http://schemas.microsoft.com/office/drawing/2014/main" id="{BD0CD134-4CF3-6266-B974-9F14A3A1103B}"/>
              </a:ext>
              <a:ext uri="{C183D7F6-B498-43B3-948B-1728B52AA6E4}">
                <adec:decorative xmlns:adec="http://schemas.microsoft.com/office/drawing/2017/decorative" val="1"/>
              </a:ext>
            </a:extLst>
          </p:cNvPr>
          <p:cNvSpPr/>
          <p:nvPr/>
        </p:nvSpPr>
        <p:spPr>
          <a:xfrm>
            <a:off x="5472798" y="1970933"/>
            <a:ext cx="3918851" cy="914401"/>
          </a:xfrm>
          <a:prstGeom prst="rect">
            <a:avLst/>
          </a:prstGeom>
          <a:solidFill>
            <a:srgbClr val="EBEBEC"/>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CA"/>
          </a:p>
        </p:txBody>
      </p:sp>
      <p:pic>
        <p:nvPicPr>
          <p:cNvPr id="1026" name="Picture 2">
            <a:extLst>
              <a:ext uri="{FF2B5EF4-FFF2-40B4-BE49-F238E27FC236}">
                <a16:creationId xmlns:a16="http://schemas.microsoft.com/office/drawing/2014/main" id="{572FFD05-C44B-9E55-66F8-F70B6122374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1325" y="2122409"/>
            <a:ext cx="3328985" cy="6619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descr="First, Covidence was used to complete the Title and abstract reviews of the literature as well as the Full text (FT) reviews.&#10;">
            <a:extLst>
              <a:ext uri="{FF2B5EF4-FFF2-40B4-BE49-F238E27FC236}">
                <a16:creationId xmlns:a16="http://schemas.microsoft.com/office/drawing/2014/main" id="{E4D6D98C-8B40-A275-C06C-E2D22C64552D}"/>
              </a:ext>
            </a:extLst>
          </p:cNvPr>
          <p:cNvSpPr txBox="1"/>
          <p:nvPr/>
        </p:nvSpPr>
        <p:spPr>
          <a:xfrm>
            <a:off x="5635924" y="2046596"/>
            <a:ext cx="3644900" cy="1107996"/>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Examen des titres et des résumés</a:t>
            </a:r>
            <a:endParaRPr lang="en-CA" sz="2400" dirty="0"/>
          </a:p>
          <a:p>
            <a:pPr marL="342900" lvl="0" indent="-342900">
              <a:buFont typeface="Arial" panose="020B0604020202020204" pitchFamily="34" charset="0"/>
              <a:buChar char="•"/>
            </a:pPr>
            <a:r>
              <a:rPr lang="en-US" sz="2400" dirty="0"/>
              <a:t>Revue en texte intégral (FT)</a:t>
            </a:r>
            <a:endParaRPr lang="en-CA" sz="2400" dirty="0"/>
          </a:p>
          <a:p>
            <a:endParaRPr lang="en-CA" dirty="0"/>
          </a:p>
        </p:txBody>
      </p:sp>
      <p:sp>
        <p:nvSpPr>
          <p:cNvPr id="12" name="Rectangle 11">
            <a:extLst>
              <a:ext uri="{FF2B5EF4-FFF2-40B4-BE49-F238E27FC236}">
                <a16:creationId xmlns:a16="http://schemas.microsoft.com/office/drawing/2014/main" id="{477D2F12-EC11-DB2A-85C0-3C9B70A4D875}"/>
              </a:ext>
              <a:ext uri="{C183D7F6-B498-43B3-948B-1728B52AA6E4}">
                <adec:decorative xmlns:adec="http://schemas.microsoft.com/office/drawing/2017/decorative" val="1"/>
              </a:ext>
            </a:extLst>
          </p:cNvPr>
          <p:cNvSpPr/>
          <p:nvPr/>
        </p:nvSpPr>
        <p:spPr>
          <a:xfrm>
            <a:off x="5472798" y="3195683"/>
            <a:ext cx="3918849" cy="1502178"/>
          </a:xfrm>
          <a:prstGeom prst="rect">
            <a:avLst/>
          </a:prstGeom>
          <a:solidFill>
            <a:srgbClr val="EBEBEC"/>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CA"/>
          </a:p>
        </p:txBody>
      </p:sp>
      <p:sp>
        <p:nvSpPr>
          <p:cNvPr id="3" name="TextBox 2" descr="Second, Microsoft Word was used to create custom critical review forms (CRFs) for data extraction&#10;">
            <a:extLst>
              <a:ext uri="{FF2B5EF4-FFF2-40B4-BE49-F238E27FC236}">
                <a16:creationId xmlns:a16="http://schemas.microsoft.com/office/drawing/2014/main" id="{D3E96299-C5DC-3E73-E6C2-F2CD1F221687}"/>
              </a:ext>
            </a:extLst>
          </p:cNvPr>
          <p:cNvSpPr txBox="1"/>
          <p:nvPr/>
        </p:nvSpPr>
        <p:spPr>
          <a:xfrm>
            <a:off x="5635924" y="3357011"/>
            <a:ext cx="3644900" cy="1477328"/>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Création de formulaires d'examen critique (CRF) personnalisés pour l'extraction des données</a:t>
            </a:r>
          </a:p>
          <a:p>
            <a:endParaRPr lang="en-CA" dirty="0"/>
          </a:p>
        </p:txBody>
      </p:sp>
      <p:pic>
        <p:nvPicPr>
          <p:cNvPr id="6" name="Picture 5">
            <a:extLst>
              <a:ext uri="{FF2B5EF4-FFF2-40B4-BE49-F238E27FC236}">
                <a16:creationId xmlns:a16="http://schemas.microsoft.com/office/drawing/2014/main" id="{6F1D2743-EFE7-39A2-675D-6CA0346B54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19843" y="3166755"/>
            <a:ext cx="2590041" cy="1456898"/>
          </a:xfrm>
          <a:prstGeom prst="rect">
            <a:avLst/>
          </a:prstGeom>
        </p:spPr>
      </p:pic>
      <p:sp>
        <p:nvSpPr>
          <p:cNvPr id="16" name="Rectangle 15">
            <a:extLst>
              <a:ext uri="{FF2B5EF4-FFF2-40B4-BE49-F238E27FC236}">
                <a16:creationId xmlns:a16="http://schemas.microsoft.com/office/drawing/2014/main" id="{64DD4CE9-6C26-50E4-A799-F47D8130E39E}"/>
              </a:ext>
              <a:ext uri="{C183D7F6-B498-43B3-948B-1728B52AA6E4}">
                <adec:decorative xmlns:adec="http://schemas.microsoft.com/office/drawing/2017/decorative" val="1"/>
              </a:ext>
            </a:extLst>
          </p:cNvPr>
          <p:cNvSpPr/>
          <p:nvPr/>
        </p:nvSpPr>
        <p:spPr>
          <a:xfrm>
            <a:off x="5471851" y="5010968"/>
            <a:ext cx="3919797" cy="914401"/>
          </a:xfrm>
          <a:prstGeom prst="rect">
            <a:avLst/>
          </a:prstGeom>
          <a:solidFill>
            <a:srgbClr val="EBEBEC"/>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CA"/>
          </a:p>
        </p:txBody>
      </p:sp>
      <p:sp>
        <p:nvSpPr>
          <p:cNvPr id="5" name="TextBox 4" descr="Third, Microsoft Excel was used to track and review reference lists from the scoping reviews and included full texts&#10;">
            <a:extLst>
              <a:ext uri="{FF2B5EF4-FFF2-40B4-BE49-F238E27FC236}">
                <a16:creationId xmlns:a16="http://schemas.microsoft.com/office/drawing/2014/main" id="{07696A6D-E1C2-E972-AF28-008339F13CE2}"/>
              </a:ext>
            </a:extLst>
          </p:cNvPr>
          <p:cNvSpPr txBox="1"/>
          <p:nvPr/>
        </p:nvSpPr>
        <p:spPr>
          <a:xfrm>
            <a:off x="5635924" y="5029625"/>
            <a:ext cx="3644900" cy="830997"/>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Suivre et réviser les listes de référence</a:t>
            </a:r>
            <a:endParaRPr lang="en-CA" sz="2400" dirty="0"/>
          </a:p>
        </p:txBody>
      </p:sp>
      <p:pic>
        <p:nvPicPr>
          <p:cNvPr id="1028" name="Picture 4">
            <a:extLst>
              <a:ext uri="{FF2B5EF4-FFF2-40B4-BE49-F238E27FC236}">
                <a16:creationId xmlns:a16="http://schemas.microsoft.com/office/drawing/2014/main" id="{8741BBDF-C69C-877C-CC5B-92233F28558E}"/>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574" y="4673445"/>
            <a:ext cx="2629832" cy="1479281"/>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a:extLst>
              <a:ext uri="{FF2B5EF4-FFF2-40B4-BE49-F238E27FC236}">
                <a16:creationId xmlns:a16="http://schemas.microsoft.com/office/drawing/2014/main" id="{8865B105-E92C-9144-0FF7-015A0D66E26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68157" y="1983185"/>
            <a:ext cx="914401" cy="914401"/>
          </a:xfrm>
          <a:prstGeom prst="rect">
            <a:avLst/>
          </a:prstGeom>
        </p:spPr>
      </p:pic>
      <p:pic>
        <p:nvPicPr>
          <p:cNvPr id="20" name="Graphic 19">
            <a:extLst>
              <a:ext uri="{FF2B5EF4-FFF2-40B4-BE49-F238E27FC236}">
                <a16:creationId xmlns:a16="http://schemas.microsoft.com/office/drawing/2014/main" id="{E5235F30-8440-9A8C-E81A-6C4432FBA9C6}"/>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68157" y="3452936"/>
            <a:ext cx="914401" cy="914401"/>
          </a:xfrm>
          <a:prstGeom prst="rect">
            <a:avLst/>
          </a:prstGeom>
        </p:spPr>
      </p:pic>
      <p:pic>
        <p:nvPicPr>
          <p:cNvPr id="21" name="Graphic 20">
            <a:extLst>
              <a:ext uri="{FF2B5EF4-FFF2-40B4-BE49-F238E27FC236}">
                <a16:creationId xmlns:a16="http://schemas.microsoft.com/office/drawing/2014/main" id="{5F0A9C24-6D1C-B4F3-1402-BC3F63B5F428}"/>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768157" y="4955884"/>
            <a:ext cx="914401" cy="914401"/>
          </a:xfrm>
          <a:prstGeom prst="rect">
            <a:avLst/>
          </a:prstGeom>
        </p:spPr>
      </p:pic>
      <p:cxnSp>
        <p:nvCxnSpPr>
          <p:cNvPr id="9" name="Straight Arrow Connector 8">
            <a:extLst>
              <a:ext uri="{FF2B5EF4-FFF2-40B4-BE49-F238E27FC236}">
                <a16:creationId xmlns:a16="http://schemas.microsoft.com/office/drawing/2014/main" id="{9064D29F-EE10-C172-367F-650C279A93A7}"/>
              </a:ext>
              <a:ext uri="{C183D7F6-B498-43B3-948B-1728B52AA6E4}">
                <adec:decorative xmlns:adec="http://schemas.microsoft.com/office/drawing/2017/decorative" val="1"/>
              </a:ext>
            </a:extLst>
          </p:cNvPr>
          <p:cNvCxnSpPr/>
          <p:nvPr/>
        </p:nvCxnSpPr>
        <p:spPr>
          <a:xfrm>
            <a:off x="494320" y="1485900"/>
            <a:ext cx="0" cy="466682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5771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599585" y="705274"/>
            <a:ext cx="10897200" cy="627189"/>
          </a:xfrm>
        </p:spPr>
        <p:txBody>
          <a:bodyPr/>
          <a:lstStyle/>
          <a:p>
            <a:r>
              <a:rPr lang="en-US" sz="2800" dirty="0">
                <a:solidFill>
                  <a:srgbClr val="C00000"/>
                </a:solidFill>
                <a:latin typeface="Open Sans Semibold"/>
                <a:ea typeface="Open Sans Semibold"/>
                <a:cs typeface="Open Sans Semibold"/>
              </a:rPr>
              <a:t>Analyse</a:t>
            </a:r>
          </a:p>
        </p:txBody>
      </p:sp>
      <p:graphicFrame>
        <p:nvGraphicFramePr>
          <p:cNvPr id="18" name="Diagram 17" descr="Image created using 'Smart art' in PowerPoint. The image includes a large arrow with four boxes, each containing steps taken during the analysis of the literature. The first box reads “CRFs uploaded into NVivo”, followed by “Each CRF coded for themes”. Third is “Code list analyzed for overarching themes” and lastly, “Codes &amp; themes exported into Excel for quantitative analysis”.">
            <a:extLst>
              <a:ext uri="{FF2B5EF4-FFF2-40B4-BE49-F238E27FC236}">
                <a16:creationId xmlns:a16="http://schemas.microsoft.com/office/drawing/2014/main" id="{963C1D86-211A-3CB9-7155-19CC51658DE0}"/>
              </a:ext>
            </a:extLst>
          </p:cNvPr>
          <p:cNvGraphicFramePr/>
          <p:nvPr>
            <p:extLst>
              <p:ext uri="{D42A27DB-BD31-4B8C-83A1-F6EECF244321}">
                <p14:modId xmlns:p14="http://schemas.microsoft.com/office/powerpoint/2010/main" val="306761763"/>
              </p:ext>
            </p:extLst>
          </p:nvPr>
        </p:nvGraphicFramePr>
        <p:xfrm>
          <a:off x="599585" y="705274"/>
          <a:ext cx="1099283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4500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96B6-DAE5-3C79-AE87-296C69E90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8D99D-33F8-E32A-0461-A858B8C449B1}"/>
              </a:ext>
            </a:extLst>
          </p:cNvPr>
          <p:cNvSpPr>
            <a:spLocks noGrp="1"/>
          </p:cNvSpPr>
          <p:nvPr>
            <p:ph type="ctrTitle"/>
          </p:nvPr>
        </p:nvSpPr>
        <p:spPr/>
        <p:txBody>
          <a:bodyPr/>
          <a:lstStyle/>
          <a:p>
            <a:r>
              <a:rPr lang="en-US" dirty="0"/>
              <a:t>Résultats</a:t>
            </a:r>
          </a:p>
        </p:txBody>
      </p:sp>
      <p:sp>
        <p:nvSpPr>
          <p:cNvPr id="3" name="Subtitle 2">
            <a:extLst>
              <a:ext uri="{FF2B5EF4-FFF2-40B4-BE49-F238E27FC236}">
                <a16:creationId xmlns:a16="http://schemas.microsoft.com/office/drawing/2014/main" id="{89C81696-F009-FA0B-1C7E-915DC0CE59CE}"/>
              </a:ext>
            </a:extLst>
          </p:cNvPr>
          <p:cNvSpPr>
            <a:spLocks noGrp="1"/>
          </p:cNvSpPr>
          <p:nvPr>
            <p:ph type="subTitle" idx="1"/>
          </p:nvPr>
        </p:nvSpPr>
        <p:spPr/>
        <p:txBody>
          <a:bodyPr/>
          <a:lstStyle/>
          <a:p>
            <a:r>
              <a:rPr lang="en-US" dirty="0"/>
              <a:t>Identification des articles, analyse du contenu, barrières examinées</a:t>
            </a:r>
          </a:p>
        </p:txBody>
      </p:sp>
    </p:spTree>
    <p:extLst>
      <p:ext uri="{BB962C8B-B14F-4D97-AF65-F5344CB8AC3E}">
        <p14:creationId xmlns:p14="http://schemas.microsoft.com/office/powerpoint/2010/main" val="3226182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251738" y="396874"/>
            <a:ext cx="7654012" cy="483416"/>
          </a:xfrm>
        </p:spPr>
        <p:txBody>
          <a:bodyPr/>
          <a:lstStyle/>
          <a:p>
            <a:r>
              <a:rPr lang="en-US" sz="2800" dirty="0">
                <a:solidFill>
                  <a:srgbClr val="B90E31"/>
                </a:solidFill>
                <a:latin typeface="Open Sans Semibold"/>
                <a:ea typeface="Open Sans Semibold"/>
                <a:cs typeface="Open Sans Semibold"/>
              </a:rPr>
              <a:t>Identification des études pertinentes</a:t>
            </a:r>
          </a:p>
        </p:txBody>
      </p:sp>
      <p:grpSp>
        <p:nvGrpSpPr>
          <p:cNvPr id="38" name="Group 37" descr="Image of a flow chart containing the results from the identification process for the studies. The flow chart has three outlining sections: Identification, Screening and Included. The identification process contains 3 texts boxes which read: “Studies from databases n = 8458”, “Studies from other sources n = 367” and lastly, “Duplicates removed n = 2409”. The screening section has four text boxes. First, “Studies screened (n = 6416)”, this box has two arrows leading away from it. One going to the right pointing to another text box which reads “Studies excluded (n = 6096)” and the other pointing down to a box, with an additional two arrows, which reads “Studies assessed for eligibility (n = 320)”. The first arrow points to the right to another text box which has the header  “Studies excluded (n = 299)” and underneath that a list of the reasons to why the studies were excluded. The list reads as follows: Cannot be found/accessed (n = 55); Not Canadian (n = 101); Not barriers of access to AAC (n = 102); Systematic/scoping review (n = 41). The second arrow points to the only text box in the third outlining section “Included”, which reads “Studies included in review (n = 21)”.">
            <a:extLst>
              <a:ext uri="{FF2B5EF4-FFF2-40B4-BE49-F238E27FC236}">
                <a16:creationId xmlns:a16="http://schemas.microsoft.com/office/drawing/2014/main" id="{0104BA13-2BFA-06A1-C9E4-814AD406FEFA}"/>
              </a:ext>
            </a:extLst>
          </p:cNvPr>
          <p:cNvGrpSpPr/>
          <p:nvPr/>
        </p:nvGrpSpPr>
        <p:grpSpPr>
          <a:xfrm>
            <a:off x="1708451" y="891329"/>
            <a:ext cx="9590262" cy="5681540"/>
            <a:chOff x="1708451" y="891329"/>
            <a:chExt cx="9590262" cy="5681540"/>
          </a:xfrm>
        </p:grpSpPr>
        <p:pic>
          <p:nvPicPr>
            <p:cNvPr id="2" name="Picture 1">
              <a:extLst>
                <a:ext uri="{FF2B5EF4-FFF2-40B4-BE49-F238E27FC236}">
                  <a16:creationId xmlns:a16="http://schemas.microsoft.com/office/drawing/2014/main" id="{536A7C7F-8249-532A-CA72-6B543F75F92E}"/>
                </a:ext>
              </a:extLst>
            </p:cNvPr>
            <p:cNvPicPr>
              <a:picLocks noChangeAspect="1"/>
            </p:cNvPicPr>
            <p:nvPr/>
          </p:nvPicPr>
          <p:blipFill>
            <a:blip r:embed="rId3"/>
            <a:stretch>
              <a:fillRect/>
            </a:stretch>
          </p:blipFill>
          <p:spPr>
            <a:xfrm>
              <a:off x="1708451" y="891329"/>
              <a:ext cx="9590262" cy="5670501"/>
            </a:xfrm>
            <a:prstGeom prst="rect">
              <a:avLst/>
            </a:prstGeom>
          </p:spPr>
        </p:pic>
        <p:pic>
          <p:nvPicPr>
            <p:cNvPr id="37" name="Picture 36">
              <a:extLst>
                <a:ext uri="{FF2B5EF4-FFF2-40B4-BE49-F238E27FC236}">
                  <a16:creationId xmlns:a16="http://schemas.microsoft.com/office/drawing/2014/main" id="{7731D73A-FCF1-2206-824D-BC6BCF90B0D4}"/>
                </a:ext>
              </a:extLst>
            </p:cNvPr>
            <p:cNvPicPr>
              <a:picLocks noChangeAspect="1"/>
            </p:cNvPicPr>
            <p:nvPr/>
          </p:nvPicPr>
          <p:blipFill>
            <a:blip r:embed="rId4"/>
            <a:stretch>
              <a:fillRect/>
            </a:stretch>
          </p:blipFill>
          <p:spPr>
            <a:xfrm>
              <a:off x="2311399" y="1455855"/>
              <a:ext cx="8779445" cy="5117014"/>
            </a:xfrm>
            <a:prstGeom prst="rect">
              <a:avLst/>
            </a:prstGeom>
          </p:spPr>
        </p:pic>
      </p:grpSp>
    </p:spTree>
    <p:extLst>
      <p:ext uri="{BB962C8B-B14F-4D97-AF65-F5344CB8AC3E}">
        <p14:creationId xmlns:p14="http://schemas.microsoft.com/office/powerpoint/2010/main" val="530750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200644" y="401417"/>
            <a:ext cx="4427389" cy="627189"/>
          </a:xfrm>
        </p:spPr>
        <p:txBody>
          <a:bodyPr/>
          <a:lstStyle/>
          <a:p>
            <a:r>
              <a:rPr lang="en-US" sz="2800" dirty="0">
                <a:solidFill>
                  <a:srgbClr val="B90E31"/>
                </a:solidFill>
                <a:latin typeface="Open Sans Semibold"/>
                <a:ea typeface="Open Sans Semibold"/>
                <a:cs typeface="Open Sans Semibold"/>
              </a:rPr>
              <a:t>Lieu de la recherche</a:t>
            </a:r>
            <a:endParaRPr lang="en-US" sz="2800" dirty="0">
              <a:solidFill>
                <a:srgbClr val="B90E31"/>
              </a:solidFill>
            </a:endParaRPr>
          </a:p>
        </p:txBody>
      </p:sp>
      <p:sp>
        <p:nvSpPr>
          <p:cNvPr id="13" name="Content Placeholder 12">
            <a:extLst>
              <a:ext uri="{FF2B5EF4-FFF2-40B4-BE49-F238E27FC236}">
                <a16:creationId xmlns:a16="http://schemas.microsoft.com/office/drawing/2014/main" id="{3F306D3C-BBA5-7FA6-A581-6A915F8E1CAC}"/>
              </a:ext>
            </a:extLst>
          </p:cNvPr>
          <p:cNvSpPr>
            <a:spLocks noGrp="1"/>
          </p:cNvSpPr>
          <p:nvPr>
            <p:ph sz="half" idx="1"/>
          </p:nvPr>
        </p:nvSpPr>
        <p:spPr>
          <a:xfrm>
            <a:off x="309470" y="868796"/>
            <a:ext cx="3835003" cy="5898097"/>
          </a:xfrm>
        </p:spPr>
        <p:txBody>
          <a:bodyPr/>
          <a:lstStyle/>
          <a:p>
            <a:r>
              <a:rPr lang="en-US" sz="1800" b="1" dirty="0">
                <a:solidFill>
                  <a:schemeClr val="accent1"/>
                </a:solidFill>
              </a:rPr>
              <a:t>6 </a:t>
            </a:r>
            <a:r>
              <a:rPr lang="en-US" b="1" dirty="0">
                <a:solidFill>
                  <a:schemeClr val="accent1"/>
                </a:solidFill>
              </a:rPr>
              <a:t>FT - Canada Wide (CW)</a:t>
            </a:r>
          </a:p>
          <a:p>
            <a:pPr lvl="1"/>
            <a:r>
              <a:rPr lang="en-US" b="1" dirty="0">
                <a:solidFill>
                  <a:schemeClr val="tx2"/>
                </a:solidFill>
              </a:rPr>
              <a:t>4 </a:t>
            </a:r>
            <a:r>
              <a:rPr lang="en-US" dirty="0"/>
              <a:t>- Pas de mention spécifique des provinces/territoires</a:t>
            </a:r>
          </a:p>
          <a:p>
            <a:pPr lvl="1"/>
            <a:r>
              <a:rPr lang="en-US" b="1" dirty="0">
                <a:solidFill>
                  <a:schemeClr val="tx2"/>
                </a:solidFill>
              </a:rPr>
              <a:t>1 </a:t>
            </a:r>
            <a:r>
              <a:rPr lang="en-US" dirty="0"/>
              <a:t>- Inclut toutes les provinces et territoires</a:t>
            </a:r>
          </a:p>
          <a:p>
            <a:pPr lvl="1"/>
            <a:r>
              <a:rPr lang="en-US" b="1" dirty="0">
                <a:solidFill>
                  <a:schemeClr val="tx2"/>
                </a:solidFill>
              </a:rPr>
              <a:t>1 </a:t>
            </a:r>
            <a:r>
              <a:rPr lang="en-US" dirty="0"/>
              <a:t>- Provinces et territoires spécifiques aux États (pas tous)</a:t>
            </a:r>
          </a:p>
          <a:p>
            <a:r>
              <a:rPr lang="en-US" sz="1800" b="1" dirty="0">
                <a:solidFill>
                  <a:schemeClr val="accent1"/>
                </a:solidFill>
              </a:rPr>
              <a:t>16 </a:t>
            </a:r>
            <a:r>
              <a:rPr lang="en-US" b="1" dirty="0">
                <a:solidFill>
                  <a:schemeClr val="accent1"/>
                </a:solidFill>
              </a:rPr>
              <a:t>FT - Provinces</a:t>
            </a:r>
          </a:p>
          <a:p>
            <a:pPr lvl="1"/>
            <a:r>
              <a:rPr lang="en-US" b="1" dirty="0">
                <a:solidFill>
                  <a:schemeClr val="tx2"/>
                </a:solidFill>
              </a:rPr>
              <a:t>10 </a:t>
            </a:r>
            <a:r>
              <a:rPr lang="en-US" dirty="0"/>
              <a:t>- Province unique</a:t>
            </a:r>
          </a:p>
          <a:p>
            <a:pPr lvl="1"/>
            <a:r>
              <a:rPr lang="en-US" b="1" dirty="0">
                <a:solidFill>
                  <a:schemeClr val="tx2"/>
                </a:solidFill>
              </a:rPr>
              <a:t>5 </a:t>
            </a:r>
            <a:r>
              <a:rPr lang="en-US" dirty="0"/>
              <a:t>- Plusieurs provinces</a:t>
            </a:r>
          </a:p>
          <a:p>
            <a:pPr lvl="1"/>
            <a:r>
              <a:rPr lang="en-US" b="1" dirty="0">
                <a:solidFill>
                  <a:schemeClr val="tx2"/>
                </a:solidFill>
              </a:rPr>
              <a:t>2 </a:t>
            </a:r>
            <a:r>
              <a:rPr lang="en-US" dirty="0"/>
              <a:t>- Non spécifié</a:t>
            </a:r>
          </a:p>
          <a:p>
            <a:r>
              <a:rPr lang="en-US" sz="1800" b="1" dirty="0">
                <a:solidFill>
                  <a:schemeClr val="accent1"/>
                </a:solidFill>
              </a:rPr>
              <a:t>2 FT </a:t>
            </a:r>
            <a:r>
              <a:rPr lang="en-US" b="1" dirty="0">
                <a:solidFill>
                  <a:schemeClr val="accent1"/>
                </a:solidFill>
              </a:rPr>
              <a:t>- Territoires</a:t>
            </a:r>
          </a:p>
          <a:p>
            <a:endParaRPr lang="en-CA" dirty="0"/>
          </a:p>
        </p:txBody>
      </p:sp>
      <p:pic>
        <p:nvPicPr>
          <p:cNvPr id="32" name="Picture 31" descr="Image of the map of Canada. This map has been edited so the provinces and territories are color coordinated with a legend. Different colours represent the number of full texts which take place in that province or territory. The smallest value was zero and portrayed as gray. Only Newfoundland and Labrador were colored as gray. The second lowest was yellow with a  value of one, which included Yukon, Nunavut, and Prince Edward Island. Then light blue, with a value of 2, containing Northwest territories, Saskatchewan, Manitoba, and Nova Scotia. Followed by dark blue, with three, and only Quebec was coloured dark blue. The second highest value was red with five, including both British Columbia and Alberta. The final colour, maroon, had the highest number of full texts of with ten and only contained Ontario.">
            <a:extLst>
              <a:ext uri="{FF2B5EF4-FFF2-40B4-BE49-F238E27FC236}">
                <a16:creationId xmlns:a16="http://schemas.microsoft.com/office/drawing/2014/main" id="{4219788F-1868-AA44-9C9B-CD8BB0EC948B}"/>
              </a:ext>
            </a:extLst>
          </p:cNvPr>
          <p:cNvPicPr>
            <a:picLocks noChangeAspect="1"/>
          </p:cNvPicPr>
          <p:nvPr/>
        </p:nvPicPr>
        <p:blipFill rotWithShape="1">
          <a:blip r:embed="rId3"/>
          <a:srcRect l="4594" t="6603" r="5411" b="4973"/>
          <a:stretch/>
        </p:blipFill>
        <p:spPr>
          <a:xfrm>
            <a:off x="3801207" y="158889"/>
            <a:ext cx="7966151" cy="6759993"/>
          </a:xfrm>
          <a:prstGeom prst="rect">
            <a:avLst/>
          </a:prstGeom>
        </p:spPr>
      </p:pic>
      <p:sp>
        <p:nvSpPr>
          <p:cNvPr id="3" name="TextBox 1">
            <a:extLst>
              <a:ext uri="{FF2B5EF4-FFF2-40B4-BE49-F238E27FC236}">
                <a16:creationId xmlns:a16="http://schemas.microsoft.com/office/drawing/2014/main" id="{1432781D-1282-2032-1428-0435DD2088CA}"/>
              </a:ext>
              <a:ext uri="{C183D7F6-B498-43B3-948B-1728B52AA6E4}">
                <adec:decorative xmlns:adec="http://schemas.microsoft.com/office/drawing/2017/decorative" val="1"/>
              </a:ext>
            </a:extLst>
          </p:cNvPr>
          <p:cNvSpPr txBox="1"/>
          <p:nvPr/>
        </p:nvSpPr>
        <p:spPr>
          <a:xfrm>
            <a:off x="4462937" y="3896420"/>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BC</a:t>
            </a:r>
          </a:p>
          <a:p>
            <a:r>
              <a:rPr lang="en-CA" dirty="0">
                <a:latin typeface="Arial"/>
                <a:cs typeface="Arial"/>
              </a:rPr>
              <a:t>(5)</a:t>
            </a:r>
          </a:p>
        </p:txBody>
      </p:sp>
      <p:sp>
        <p:nvSpPr>
          <p:cNvPr id="4" name="TextBox 2">
            <a:extLst>
              <a:ext uri="{FF2B5EF4-FFF2-40B4-BE49-F238E27FC236}">
                <a16:creationId xmlns:a16="http://schemas.microsoft.com/office/drawing/2014/main" id="{0E50C091-98CA-50C6-38C7-F95814288E96}"/>
              </a:ext>
              <a:ext uri="{C183D7F6-B498-43B3-948B-1728B52AA6E4}">
                <adec:decorative xmlns:adec="http://schemas.microsoft.com/office/drawing/2017/decorative" val="1"/>
              </a:ext>
            </a:extLst>
          </p:cNvPr>
          <p:cNvSpPr txBox="1"/>
          <p:nvPr/>
        </p:nvSpPr>
        <p:spPr>
          <a:xfrm>
            <a:off x="5378949" y="4233022"/>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AB</a:t>
            </a:r>
          </a:p>
          <a:p>
            <a:r>
              <a:rPr lang="en-CA" dirty="0">
                <a:latin typeface="Arial"/>
                <a:cs typeface="Arial"/>
              </a:rPr>
              <a:t>(5)</a:t>
            </a:r>
          </a:p>
        </p:txBody>
      </p:sp>
      <p:sp>
        <p:nvSpPr>
          <p:cNvPr id="5" name="TextBox 3">
            <a:extLst>
              <a:ext uri="{FF2B5EF4-FFF2-40B4-BE49-F238E27FC236}">
                <a16:creationId xmlns:a16="http://schemas.microsoft.com/office/drawing/2014/main" id="{C747DC5E-E517-2E45-BAAD-573C7933F39D}"/>
              </a:ext>
              <a:ext uri="{C183D7F6-B498-43B3-948B-1728B52AA6E4}">
                <adec:decorative xmlns:adec="http://schemas.microsoft.com/office/drawing/2017/decorative" val="1"/>
              </a:ext>
            </a:extLst>
          </p:cNvPr>
          <p:cNvSpPr txBox="1"/>
          <p:nvPr/>
        </p:nvSpPr>
        <p:spPr>
          <a:xfrm>
            <a:off x="6095763" y="4756621"/>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SK</a:t>
            </a:r>
          </a:p>
          <a:p>
            <a:r>
              <a:rPr lang="en-CA" dirty="0">
                <a:latin typeface="Arial"/>
                <a:cs typeface="Arial"/>
              </a:rPr>
              <a:t>(2)</a:t>
            </a:r>
            <a:endParaRPr lang="en-CA" dirty="0">
              <a:latin typeface="Arial" panose="020B0604020202020204" pitchFamily="34" charset="0"/>
              <a:cs typeface="Arial" panose="020B0604020202020204" pitchFamily="34" charset="0"/>
            </a:endParaRPr>
          </a:p>
        </p:txBody>
      </p:sp>
      <p:sp>
        <p:nvSpPr>
          <p:cNvPr id="6" name="TextBox 4">
            <a:extLst>
              <a:ext uri="{FF2B5EF4-FFF2-40B4-BE49-F238E27FC236}">
                <a16:creationId xmlns:a16="http://schemas.microsoft.com/office/drawing/2014/main" id="{C4E98353-D6D9-DB6C-9915-D0FF8F4A8028}"/>
              </a:ext>
              <a:ext uri="{C183D7F6-B498-43B3-948B-1728B52AA6E4}">
                <adec:decorative xmlns:adec="http://schemas.microsoft.com/office/drawing/2017/decorative" val="1"/>
              </a:ext>
            </a:extLst>
          </p:cNvPr>
          <p:cNvSpPr txBox="1"/>
          <p:nvPr/>
        </p:nvSpPr>
        <p:spPr>
          <a:xfrm>
            <a:off x="6905966" y="4176193"/>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a:cs typeface="Arial"/>
              </a:rPr>
              <a:t>MB</a:t>
            </a:r>
          </a:p>
          <a:p>
            <a:r>
              <a:rPr lang="en-CA" dirty="0">
                <a:latin typeface="Arial"/>
                <a:cs typeface="Arial"/>
              </a:rPr>
              <a:t>(2)</a:t>
            </a:r>
            <a:endParaRPr lang="en-CA" dirty="0">
              <a:latin typeface="Arial" panose="020B0604020202020204" pitchFamily="34" charset="0"/>
              <a:cs typeface="Arial" panose="020B0604020202020204" pitchFamily="34" charset="0"/>
            </a:endParaRPr>
          </a:p>
        </p:txBody>
      </p:sp>
      <p:sp>
        <p:nvSpPr>
          <p:cNvPr id="9" name="TextBox 5">
            <a:extLst>
              <a:ext uri="{FF2B5EF4-FFF2-40B4-BE49-F238E27FC236}">
                <a16:creationId xmlns:a16="http://schemas.microsoft.com/office/drawing/2014/main" id="{E0A6873B-A642-FBE0-0F87-1583451F4B07}"/>
              </a:ext>
              <a:ext uri="{C183D7F6-B498-43B3-948B-1728B52AA6E4}">
                <adec:decorative xmlns:adec="http://schemas.microsoft.com/office/drawing/2017/decorative" val="1"/>
              </a:ext>
            </a:extLst>
          </p:cNvPr>
          <p:cNvSpPr txBox="1"/>
          <p:nvPr/>
        </p:nvSpPr>
        <p:spPr>
          <a:xfrm>
            <a:off x="7651925" y="4809066"/>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CA" dirty="0">
                <a:solidFill>
                  <a:srgbClr val="FFFFFF"/>
                </a:solidFill>
                <a:latin typeface="Arial" panose="020B0604020202020204" pitchFamily="34" charset="0"/>
                <a:cs typeface="Arial" panose="020B0604020202020204" pitchFamily="34" charset="0"/>
              </a:rPr>
              <a:t>ON</a:t>
            </a:r>
          </a:p>
          <a:p>
            <a:pPr algn="ctr"/>
            <a:r>
              <a:rPr lang="en-CA" dirty="0">
                <a:solidFill>
                  <a:srgbClr val="FFFFFF"/>
                </a:solidFill>
                <a:latin typeface="Arial"/>
                <a:cs typeface="Arial"/>
              </a:rPr>
              <a:t>(10)</a:t>
            </a:r>
          </a:p>
        </p:txBody>
      </p:sp>
      <p:sp>
        <p:nvSpPr>
          <p:cNvPr id="10" name="TextBox 6">
            <a:extLst>
              <a:ext uri="{FF2B5EF4-FFF2-40B4-BE49-F238E27FC236}">
                <a16:creationId xmlns:a16="http://schemas.microsoft.com/office/drawing/2014/main" id="{79C27483-8885-C3E7-BDF0-0C38E32F1327}"/>
              </a:ext>
              <a:ext uri="{C183D7F6-B498-43B3-948B-1728B52AA6E4}">
                <adec:decorative xmlns:adec="http://schemas.microsoft.com/office/drawing/2017/decorative" val="1"/>
              </a:ext>
            </a:extLst>
          </p:cNvPr>
          <p:cNvSpPr txBox="1"/>
          <p:nvPr/>
        </p:nvSpPr>
        <p:spPr>
          <a:xfrm>
            <a:off x="9336048" y="4841908"/>
            <a:ext cx="716814"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solidFill>
                  <a:schemeClr val="bg2"/>
                </a:solidFill>
                <a:latin typeface="Arial" panose="020B0604020202020204" pitchFamily="34" charset="0"/>
                <a:cs typeface="Arial" panose="020B0604020202020204" pitchFamily="34" charset="0"/>
              </a:rPr>
              <a:t>QU</a:t>
            </a:r>
          </a:p>
          <a:p>
            <a:r>
              <a:rPr lang="en-CA" dirty="0">
                <a:solidFill>
                  <a:schemeClr val="bg2"/>
                </a:solidFill>
                <a:latin typeface="Arial" panose="020B0604020202020204" pitchFamily="34" charset="0"/>
                <a:cs typeface="Arial" panose="020B0604020202020204" pitchFamily="34" charset="0"/>
              </a:rPr>
              <a:t>(3)</a:t>
            </a:r>
          </a:p>
        </p:txBody>
      </p:sp>
      <p:sp>
        <p:nvSpPr>
          <p:cNvPr id="11" name="TextBox 7">
            <a:extLst>
              <a:ext uri="{FF2B5EF4-FFF2-40B4-BE49-F238E27FC236}">
                <a16:creationId xmlns:a16="http://schemas.microsoft.com/office/drawing/2014/main" id="{3A5D4A76-3DB3-C5EF-2511-08CA01429519}"/>
              </a:ext>
              <a:ext uri="{C183D7F6-B498-43B3-948B-1728B52AA6E4}">
                <adec:decorative xmlns:adec="http://schemas.microsoft.com/office/drawing/2017/decorative" val="1"/>
              </a:ext>
            </a:extLst>
          </p:cNvPr>
          <p:cNvSpPr txBox="1"/>
          <p:nvPr/>
        </p:nvSpPr>
        <p:spPr>
          <a:xfrm>
            <a:off x="10089439" y="3852603"/>
            <a:ext cx="156880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NL </a:t>
            </a:r>
            <a:r>
              <a:rPr lang="en-CA" sz="1600" dirty="0">
                <a:latin typeface="Arial" panose="020B0604020202020204" pitchFamily="34" charset="0"/>
                <a:cs typeface="Arial" panose="020B0604020202020204" pitchFamily="34" charset="0"/>
              </a:rPr>
              <a:t>(0)</a:t>
            </a:r>
          </a:p>
        </p:txBody>
      </p:sp>
      <p:sp>
        <p:nvSpPr>
          <p:cNvPr id="15" name="TextBox 8">
            <a:extLst>
              <a:ext uri="{FF2B5EF4-FFF2-40B4-BE49-F238E27FC236}">
                <a16:creationId xmlns:a16="http://schemas.microsoft.com/office/drawing/2014/main" id="{24FF7768-64D5-9E7C-3CE7-6F6A7353FACD}"/>
              </a:ext>
              <a:ext uri="{C183D7F6-B498-43B3-948B-1728B52AA6E4}">
                <adec:decorative xmlns:adec="http://schemas.microsoft.com/office/drawing/2017/decorative" val="1"/>
              </a:ext>
            </a:extLst>
          </p:cNvPr>
          <p:cNvSpPr txBox="1"/>
          <p:nvPr/>
        </p:nvSpPr>
        <p:spPr>
          <a:xfrm>
            <a:off x="10995676" y="5625697"/>
            <a:ext cx="1003857"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600" dirty="0">
                <a:latin typeface="Arial" panose="020B0604020202020204" pitchFamily="34" charset="0"/>
                <a:cs typeface="Arial" panose="020B0604020202020204" pitchFamily="34" charset="0"/>
              </a:rPr>
              <a:t>NS (2)</a:t>
            </a:r>
          </a:p>
        </p:txBody>
      </p:sp>
      <p:sp>
        <p:nvSpPr>
          <p:cNvPr id="16" name="TextBox 9">
            <a:extLst>
              <a:ext uri="{FF2B5EF4-FFF2-40B4-BE49-F238E27FC236}">
                <a16:creationId xmlns:a16="http://schemas.microsoft.com/office/drawing/2014/main" id="{770FC679-BC70-8B2C-11D0-729BA360DC5A}"/>
              </a:ext>
              <a:ext uri="{C183D7F6-B498-43B3-948B-1728B52AA6E4}">
                <adec:decorative xmlns:adec="http://schemas.microsoft.com/office/drawing/2017/decorative" val="1"/>
              </a:ext>
            </a:extLst>
          </p:cNvPr>
          <p:cNvSpPr txBox="1"/>
          <p:nvPr/>
        </p:nvSpPr>
        <p:spPr>
          <a:xfrm>
            <a:off x="11318173" y="4923816"/>
            <a:ext cx="898371"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600" dirty="0">
                <a:latin typeface="Arial" panose="020B0604020202020204" pitchFamily="34" charset="0"/>
                <a:cs typeface="Arial" panose="020B0604020202020204" pitchFamily="34" charset="0"/>
              </a:rPr>
              <a:t>PEI (1) </a:t>
            </a:r>
          </a:p>
        </p:txBody>
      </p:sp>
      <p:sp>
        <p:nvSpPr>
          <p:cNvPr id="17" name="TextBox 10">
            <a:extLst>
              <a:ext uri="{FF2B5EF4-FFF2-40B4-BE49-F238E27FC236}">
                <a16:creationId xmlns:a16="http://schemas.microsoft.com/office/drawing/2014/main" id="{96D6A92B-1F50-B81B-33D8-B2F11FA895DD}"/>
              </a:ext>
              <a:ext uri="{C183D7F6-B498-43B3-948B-1728B52AA6E4}">
                <adec:decorative xmlns:adec="http://schemas.microsoft.com/office/drawing/2017/decorative" val="1"/>
              </a:ext>
            </a:extLst>
          </p:cNvPr>
          <p:cNvSpPr txBox="1"/>
          <p:nvPr/>
        </p:nvSpPr>
        <p:spPr>
          <a:xfrm>
            <a:off x="10073752" y="5908845"/>
            <a:ext cx="704914"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600" dirty="0">
                <a:latin typeface="Arial" panose="020B0604020202020204" pitchFamily="34" charset="0"/>
                <a:cs typeface="Arial" panose="020B0604020202020204" pitchFamily="34" charset="0"/>
              </a:rPr>
              <a:t>NB</a:t>
            </a:r>
          </a:p>
          <a:p>
            <a:r>
              <a:rPr lang="en-CA" sz="1600" dirty="0">
                <a:latin typeface="Arial" panose="020B0604020202020204" pitchFamily="34" charset="0"/>
                <a:cs typeface="Arial" panose="020B0604020202020204" pitchFamily="34" charset="0"/>
              </a:rPr>
              <a:t>(3)</a:t>
            </a:r>
          </a:p>
        </p:txBody>
      </p:sp>
      <p:sp>
        <p:nvSpPr>
          <p:cNvPr id="18" name="TextBox 11">
            <a:extLst>
              <a:ext uri="{FF2B5EF4-FFF2-40B4-BE49-F238E27FC236}">
                <a16:creationId xmlns:a16="http://schemas.microsoft.com/office/drawing/2014/main" id="{41A8C280-47BA-DF5E-AB20-A8C13FFCF0EF}"/>
              </a:ext>
              <a:ext uri="{C183D7F6-B498-43B3-948B-1728B52AA6E4}">
                <adec:decorative xmlns:adec="http://schemas.microsoft.com/office/drawing/2017/decorative" val="1"/>
              </a:ext>
            </a:extLst>
          </p:cNvPr>
          <p:cNvSpPr txBox="1"/>
          <p:nvPr/>
        </p:nvSpPr>
        <p:spPr>
          <a:xfrm>
            <a:off x="6962084" y="3050578"/>
            <a:ext cx="671117"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NU (1)</a:t>
            </a:r>
          </a:p>
        </p:txBody>
      </p:sp>
      <p:cxnSp>
        <p:nvCxnSpPr>
          <p:cNvPr id="19" name="Straight Connector 18">
            <a:extLst>
              <a:ext uri="{FF2B5EF4-FFF2-40B4-BE49-F238E27FC236}">
                <a16:creationId xmlns:a16="http://schemas.microsoft.com/office/drawing/2014/main" id="{3491B40F-7D48-3D5A-DBBB-DA3D61925312}"/>
              </a:ext>
              <a:ext uri="{C183D7F6-B498-43B3-948B-1728B52AA6E4}">
                <adec:decorative xmlns:adec="http://schemas.microsoft.com/office/drawing/2017/decorative" val="1"/>
              </a:ext>
            </a:extLst>
          </p:cNvPr>
          <p:cNvCxnSpPr>
            <a:cxnSpLocks/>
          </p:cNvCxnSpPr>
          <p:nvPr/>
        </p:nvCxnSpPr>
        <p:spPr>
          <a:xfrm flipV="1">
            <a:off x="10828561" y="5036696"/>
            <a:ext cx="489612" cy="223877"/>
          </a:xfrm>
          <a:prstGeom prst="line">
            <a:avLst/>
          </a:prstGeom>
        </p:spPr>
        <p:style>
          <a:lnRef idx="1">
            <a:schemeClr val="dk1"/>
          </a:lnRef>
          <a:fillRef idx="0">
            <a:schemeClr val="dk1"/>
          </a:fillRef>
          <a:effectRef idx="0">
            <a:schemeClr val="dk1"/>
          </a:effectRef>
          <a:fontRef idx="minor">
            <a:schemeClr val="tx1"/>
          </a:fontRef>
        </p:style>
      </p:cxnSp>
      <p:sp>
        <p:nvSpPr>
          <p:cNvPr id="20" name="TextBox 1">
            <a:extLst>
              <a:ext uri="{FF2B5EF4-FFF2-40B4-BE49-F238E27FC236}">
                <a16:creationId xmlns:a16="http://schemas.microsoft.com/office/drawing/2014/main" id="{7CD104FA-E95B-95F5-A40A-4A6B444FA599}"/>
              </a:ext>
              <a:ext uri="{C183D7F6-B498-43B3-948B-1728B52AA6E4}">
                <adec:decorative xmlns:adec="http://schemas.microsoft.com/office/drawing/2017/decorative" val="1"/>
              </a:ext>
            </a:extLst>
          </p:cNvPr>
          <p:cNvSpPr txBox="1"/>
          <p:nvPr/>
        </p:nvSpPr>
        <p:spPr>
          <a:xfrm>
            <a:off x="4417792" y="2284269"/>
            <a:ext cx="544286"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YT (1)</a:t>
            </a:r>
          </a:p>
        </p:txBody>
      </p:sp>
      <p:sp>
        <p:nvSpPr>
          <p:cNvPr id="21" name="TextBox 2">
            <a:extLst>
              <a:ext uri="{FF2B5EF4-FFF2-40B4-BE49-F238E27FC236}">
                <a16:creationId xmlns:a16="http://schemas.microsoft.com/office/drawing/2014/main" id="{5E02B030-8A05-F7BC-412D-77CD0A5BAA69}"/>
              </a:ext>
              <a:ext uri="{C183D7F6-B498-43B3-948B-1728B52AA6E4}">
                <adec:decorative xmlns:adec="http://schemas.microsoft.com/office/drawing/2017/decorative" val="1"/>
              </a:ext>
            </a:extLst>
          </p:cNvPr>
          <p:cNvSpPr txBox="1"/>
          <p:nvPr/>
        </p:nvSpPr>
        <p:spPr>
          <a:xfrm>
            <a:off x="5247422" y="2866480"/>
            <a:ext cx="848341"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a:cs typeface="Arial"/>
              </a:rPr>
              <a:t>TNO (2)</a:t>
            </a:r>
          </a:p>
        </p:txBody>
      </p:sp>
      <p:sp>
        <p:nvSpPr>
          <p:cNvPr id="24" name="TextBox 23">
            <a:extLst>
              <a:ext uri="{FF2B5EF4-FFF2-40B4-BE49-F238E27FC236}">
                <a16:creationId xmlns:a16="http://schemas.microsoft.com/office/drawing/2014/main" id="{24F4EDEB-2EE6-30D8-696D-A7A103E9C4FF}"/>
              </a:ext>
              <a:ext uri="{C183D7F6-B498-43B3-948B-1728B52AA6E4}">
                <adec:decorative xmlns:adec="http://schemas.microsoft.com/office/drawing/2017/decorative" val="1"/>
              </a:ext>
            </a:extLst>
          </p:cNvPr>
          <p:cNvSpPr txBox="1"/>
          <p:nvPr/>
        </p:nvSpPr>
        <p:spPr>
          <a:xfrm>
            <a:off x="9832010" y="179541"/>
            <a:ext cx="2083665" cy="1709153"/>
          </a:xfrm>
          <a:prstGeom prst="rect">
            <a:avLst/>
          </a:prstGeom>
          <a:solidFill>
            <a:schemeClr val="bg2"/>
          </a:solid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34" name="Picture 33">
            <a:extLst>
              <a:ext uri="{FF2B5EF4-FFF2-40B4-BE49-F238E27FC236}">
                <a16:creationId xmlns:a16="http://schemas.microsoft.com/office/drawing/2014/main" id="{2939FCE3-E3CB-DBFE-D069-8D1D13B4127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35991" y="374762"/>
            <a:ext cx="2000123" cy="1513932"/>
          </a:xfrm>
          <a:prstGeom prst="rect">
            <a:avLst/>
          </a:prstGeom>
        </p:spPr>
      </p:pic>
      <p:sp>
        <p:nvSpPr>
          <p:cNvPr id="14" name="TextBox 13">
            <a:extLst>
              <a:ext uri="{FF2B5EF4-FFF2-40B4-BE49-F238E27FC236}">
                <a16:creationId xmlns:a16="http://schemas.microsoft.com/office/drawing/2014/main" id="{E51E7E34-241D-EA4C-5D5F-404633A70187}"/>
              </a:ext>
              <a:ext uri="{C183D7F6-B498-43B3-948B-1728B52AA6E4}">
                <adec:decorative xmlns:adec="http://schemas.microsoft.com/office/drawing/2017/decorative" val="1"/>
              </a:ext>
            </a:extLst>
          </p:cNvPr>
          <p:cNvSpPr txBox="1"/>
          <p:nvPr/>
        </p:nvSpPr>
        <p:spPr>
          <a:xfrm>
            <a:off x="8547875" y="468686"/>
            <a:ext cx="341374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panose="020B0604020202020204" pitchFamily="34" charset="0"/>
                <a:cs typeface="Arial" panose="020B0604020202020204" pitchFamily="34" charset="0"/>
              </a:rPr>
              <a:t># Textes inclus :</a:t>
            </a:r>
          </a:p>
        </p:txBody>
      </p:sp>
      <p:pic>
        <p:nvPicPr>
          <p:cNvPr id="30" name="Picture 29">
            <a:extLst>
              <a:ext uri="{FF2B5EF4-FFF2-40B4-BE49-F238E27FC236}">
                <a16:creationId xmlns:a16="http://schemas.microsoft.com/office/drawing/2014/main" id="{F1DDF00F-E681-DD1F-DEDC-6F9314C0609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873842" y="466889"/>
            <a:ext cx="1032926" cy="2355796"/>
          </a:xfrm>
          <a:prstGeom prst="rect">
            <a:avLst/>
          </a:prstGeom>
        </p:spPr>
      </p:pic>
      <p:cxnSp>
        <p:nvCxnSpPr>
          <p:cNvPr id="7" name="Straight Connector 6">
            <a:extLst>
              <a:ext uri="{FF2B5EF4-FFF2-40B4-BE49-F238E27FC236}">
                <a16:creationId xmlns:a16="http://schemas.microsoft.com/office/drawing/2014/main" id="{4A605024-D721-8BE6-884A-DE89CA984FE5}"/>
              </a:ext>
              <a:ext uri="{C183D7F6-B498-43B3-948B-1728B52AA6E4}">
                <adec:decorative xmlns:adec="http://schemas.microsoft.com/office/drawing/2017/decorative" val="1"/>
              </a:ext>
            </a:extLst>
          </p:cNvPr>
          <p:cNvCxnSpPr>
            <a:cxnSpLocks/>
          </p:cNvCxnSpPr>
          <p:nvPr/>
        </p:nvCxnSpPr>
        <p:spPr>
          <a:xfrm flipV="1">
            <a:off x="10289023" y="5385741"/>
            <a:ext cx="251246" cy="571411"/>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0118FA38-0648-A21B-784B-90D68D71CF6C}"/>
              </a:ext>
              <a:ext uri="{C183D7F6-B498-43B3-948B-1728B52AA6E4}">
                <adec:decorative xmlns:adec="http://schemas.microsoft.com/office/drawing/2017/decorative" val="1"/>
              </a:ext>
            </a:extLst>
          </p:cNvPr>
          <p:cNvCxnSpPr>
            <a:cxnSpLocks/>
          </p:cNvCxnSpPr>
          <p:nvPr/>
        </p:nvCxnSpPr>
        <p:spPr>
          <a:xfrm flipH="1" flipV="1">
            <a:off x="10882971" y="5455397"/>
            <a:ext cx="162286" cy="281853"/>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47DA94A-43D3-B8EC-D075-6D9163CFC00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410931" y="430530"/>
            <a:ext cx="509197" cy="2213640"/>
          </a:xfrm>
          <a:prstGeom prst="rect">
            <a:avLst/>
          </a:prstGeom>
        </p:spPr>
      </p:pic>
      <p:sp>
        <p:nvSpPr>
          <p:cNvPr id="2" name="TextBox 1">
            <a:extLst>
              <a:ext uri="{FF2B5EF4-FFF2-40B4-BE49-F238E27FC236}">
                <a16:creationId xmlns:a16="http://schemas.microsoft.com/office/drawing/2014/main" id="{86563A9F-3116-E8CA-2AAA-F228F0906302}"/>
              </a:ext>
              <a:ext uri="{C183D7F6-B498-43B3-948B-1728B52AA6E4}">
                <adec:decorative xmlns:adec="http://schemas.microsoft.com/office/drawing/2017/decorative" val="1"/>
              </a:ext>
            </a:extLst>
          </p:cNvPr>
          <p:cNvSpPr txBox="1"/>
          <p:nvPr/>
        </p:nvSpPr>
        <p:spPr>
          <a:xfrm>
            <a:off x="11182951" y="453038"/>
            <a:ext cx="67111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latin typeface="Arial" panose="020B0604020202020204" pitchFamily="34" charset="0"/>
                <a:cs typeface="Arial" panose="020B0604020202020204" pitchFamily="34" charset="0"/>
              </a:rPr>
              <a:t>0</a:t>
            </a:r>
          </a:p>
          <a:p>
            <a:pPr algn="ctr"/>
            <a:r>
              <a:rPr lang="en-US" sz="2400" dirty="0">
                <a:latin typeface="Arial" panose="020B0604020202020204" pitchFamily="34" charset="0"/>
                <a:cs typeface="Arial" panose="020B0604020202020204" pitchFamily="34" charset="0"/>
              </a:rPr>
              <a:t>1</a:t>
            </a:r>
          </a:p>
          <a:p>
            <a:pPr algn="ctr"/>
            <a:r>
              <a:rPr lang="en-US" sz="2400" dirty="0">
                <a:latin typeface="Arial" panose="020B0604020202020204" pitchFamily="34" charset="0"/>
                <a:cs typeface="Arial" panose="020B0604020202020204" pitchFamily="34" charset="0"/>
              </a:rPr>
              <a:t>2</a:t>
            </a:r>
          </a:p>
          <a:p>
            <a:pPr algn="ctr"/>
            <a:r>
              <a:rPr lang="en-US" sz="2400" dirty="0">
                <a:latin typeface="Arial" panose="020B0604020202020204" pitchFamily="34" charset="0"/>
                <a:cs typeface="Arial" panose="020B0604020202020204" pitchFamily="34" charset="0"/>
              </a:rPr>
              <a:t>3</a:t>
            </a:r>
          </a:p>
          <a:p>
            <a:pPr algn="ctr"/>
            <a:r>
              <a:rPr lang="en-US" sz="2400" dirty="0">
                <a:latin typeface="Arial" panose="020B0604020202020204" pitchFamily="34" charset="0"/>
                <a:cs typeface="Arial" panose="020B0604020202020204" pitchFamily="34" charset="0"/>
              </a:rPr>
              <a:t>5</a:t>
            </a:r>
          </a:p>
          <a:p>
            <a:pPr algn="ctr"/>
            <a:r>
              <a:rPr lang="en-US" sz="2400" dirty="0">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1843000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DC211-8C86-AFCD-1354-2727826942D5}"/>
              </a:ext>
            </a:extLst>
          </p:cNvPr>
          <p:cNvSpPr>
            <a:spLocks noGrp="1"/>
          </p:cNvSpPr>
          <p:nvPr>
            <p:ph type="title"/>
          </p:nvPr>
        </p:nvSpPr>
        <p:spPr>
          <a:xfrm>
            <a:off x="364807" y="406376"/>
            <a:ext cx="10897200" cy="627189"/>
          </a:xfrm>
        </p:spPr>
        <p:txBody>
          <a:bodyPr/>
          <a:lstStyle/>
          <a:p>
            <a:r>
              <a:rPr lang="en-US" sz="2800" dirty="0">
                <a:solidFill>
                  <a:srgbClr val="C00000"/>
                </a:solidFill>
              </a:rPr>
              <a:t>Types de littérature</a:t>
            </a:r>
            <a:endParaRPr lang="en-CA" sz="2800" dirty="0">
              <a:solidFill>
                <a:srgbClr val="C00000"/>
              </a:solidFill>
            </a:endParaRPr>
          </a:p>
        </p:txBody>
      </p:sp>
      <p:pic>
        <p:nvPicPr>
          <p:cNvPr id="8" name="Picture 7">
            <a:extLst>
              <a:ext uri="{FF2B5EF4-FFF2-40B4-BE49-F238E27FC236}">
                <a16:creationId xmlns:a16="http://schemas.microsoft.com/office/drawing/2014/main" id="{DBC683EC-FA51-ACA7-DB0C-9AFAFE7D13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05214" y="578577"/>
            <a:ext cx="2232748" cy="2641355"/>
          </a:xfrm>
          <a:prstGeom prst="rect">
            <a:avLst/>
          </a:prstGeom>
        </p:spPr>
      </p:pic>
      <p:graphicFrame>
        <p:nvGraphicFramePr>
          <p:cNvPr id="4" name="Content Placeholder 3" descr="Table in the top right of the slide, with two columns and six rows. The header on the left column reads “Type”, the right column has the number of included full texts which are of that type. The types of literature and their number of full texts they include are “Thesis” with two, “Research Article” has 13, “Report” has four, and “Perspective” has 2. The last row reads “Total” with 21 in its adjacent cell.">
            <a:extLst>
              <a:ext uri="{FF2B5EF4-FFF2-40B4-BE49-F238E27FC236}">
                <a16:creationId xmlns:a16="http://schemas.microsoft.com/office/drawing/2014/main" id="{C000D436-B915-6375-4C44-F3AFBB26624C}"/>
              </a:ext>
            </a:extLst>
          </p:cNvPr>
          <p:cNvGraphicFramePr>
            <a:graphicFrameLocks noGrp="1"/>
          </p:cNvGraphicFramePr>
          <p:nvPr>
            <p:ph sz="half" idx="1"/>
            <p:extLst>
              <p:ext uri="{D42A27DB-BD31-4B8C-83A1-F6EECF244321}">
                <p14:modId xmlns:p14="http://schemas.microsoft.com/office/powerpoint/2010/main" val="2100980757"/>
              </p:ext>
            </p:extLst>
          </p:nvPr>
        </p:nvGraphicFramePr>
        <p:xfrm>
          <a:off x="8356921" y="316293"/>
          <a:ext cx="3660887" cy="2286000"/>
        </p:xfrm>
        <a:graphic>
          <a:graphicData uri="http://schemas.openxmlformats.org/drawingml/2006/table">
            <a:tbl>
              <a:tblPr firstRow="1" bandRow="1">
                <a:tableStyleId>{69012ECD-51FC-41F1-AA8D-1B2483CD663E}</a:tableStyleId>
              </a:tblPr>
              <a:tblGrid>
                <a:gridCol w="2759137">
                  <a:extLst>
                    <a:ext uri="{9D8B030D-6E8A-4147-A177-3AD203B41FA5}">
                      <a16:colId xmlns:a16="http://schemas.microsoft.com/office/drawing/2014/main" val="1872595570"/>
                    </a:ext>
                  </a:extLst>
                </a:gridCol>
                <a:gridCol w="901750">
                  <a:extLst>
                    <a:ext uri="{9D8B030D-6E8A-4147-A177-3AD203B41FA5}">
                      <a16:colId xmlns:a16="http://schemas.microsoft.com/office/drawing/2014/main" val="884258685"/>
                    </a:ext>
                  </a:extLst>
                </a:gridCol>
              </a:tblGrid>
              <a:tr h="370840">
                <a:tc>
                  <a:txBody>
                    <a:bodyPr/>
                    <a:lstStyle/>
                    <a:p>
                      <a:pPr algn="ctr"/>
                      <a:r>
                        <a:rPr lang="en-US" sz="2400" dirty="0"/>
                        <a:t>Type</a:t>
                      </a:r>
                      <a:endParaRPr lang="en-CA" sz="18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400" dirty="0">
                          <a:latin typeface="+mn-lt"/>
                        </a:rPr>
                        <a:t>#FT</a:t>
                      </a:r>
                      <a:endParaRPr lang="en-CA" sz="2400" dirty="0">
                        <a:latin typeface="+mn-lt"/>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7366337"/>
                  </a:ext>
                </a:extLst>
              </a:tr>
              <a:tr h="243522">
                <a:tc>
                  <a:txBody>
                    <a:bodyPr/>
                    <a:lstStyle/>
                    <a:p>
                      <a:pPr algn="ctr" fontAlgn="ctr"/>
                      <a:r>
                        <a:rPr lang="en-CA" sz="2400" b="0" i="0" u="none" strike="noStrike" dirty="0">
                          <a:solidFill>
                            <a:srgbClr val="000000"/>
                          </a:solidFill>
                          <a:effectLst/>
                          <a:latin typeface="Calibri" panose="020F0502020204030204" pitchFamily="34" charset="0"/>
                        </a:rPr>
                        <a:t>Thèse</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mn-lt"/>
                        </a:rPr>
                        <a:t>2</a:t>
                      </a:r>
                      <a:endParaRPr lang="en-CA" sz="2400" b="0" i="0" u="none" strike="noStrike" dirty="0">
                        <a:solidFill>
                          <a:srgbClr val="000000"/>
                        </a:solidFill>
                        <a:effectLst/>
                        <a:latin typeface="+mn-l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1857394"/>
                  </a:ext>
                </a:extLst>
              </a:tr>
              <a:tr h="243522">
                <a:tc>
                  <a:txBody>
                    <a:bodyPr/>
                    <a:lstStyle/>
                    <a:p>
                      <a:pPr algn="ctr" fontAlgn="b"/>
                      <a:r>
                        <a:rPr lang="en-CA" sz="2400" b="0" i="0" u="none" strike="noStrike" dirty="0">
                          <a:solidFill>
                            <a:srgbClr val="000000"/>
                          </a:solidFill>
                          <a:effectLst/>
                          <a:latin typeface="Calibri" panose="020F0502020204030204" pitchFamily="34" charset="0"/>
                        </a:rPr>
                        <a:t>Article de recherche</a:t>
                      </a: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400" b="0" i="0" u="none" strike="noStrike" dirty="0">
                          <a:solidFill>
                            <a:srgbClr val="000000"/>
                          </a:solidFill>
                          <a:effectLst/>
                          <a:latin typeface="+mn-lt"/>
                        </a:rPr>
                        <a:t>13</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03214"/>
                  </a:ext>
                </a:extLst>
              </a:tr>
              <a:tr h="243522">
                <a:tc>
                  <a:txBody>
                    <a:bodyPr/>
                    <a:lstStyle/>
                    <a:p>
                      <a:pPr algn="ctr" fontAlgn="ctr"/>
                      <a:r>
                        <a:rPr lang="en-CA" sz="2400" b="0" i="0" u="none" strike="noStrike" dirty="0">
                          <a:solidFill>
                            <a:srgbClr val="000000"/>
                          </a:solidFill>
                          <a:effectLst/>
                          <a:latin typeface="Calibri" panose="020F0502020204030204" pitchFamily="34" charset="0"/>
                        </a:rPr>
                        <a:t>Rapport</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400" b="0" i="0" u="none" strike="noStrike" dirty="0">
                          <a:solidFill>
                            <a:srgbClr val="000000"/>
                          </a:solidFill>
                          <a:effectLst/>
                          <a:latin typeface="+mn-lt"/>
                        </a:rPr>
                        <a:t>4</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7487864"/>
                  </a:ext>
                </a:extLst>
              </a:tr>
              <a:tr h="243522">
                <a:tc>
                  <a:txBody>
                    <a:bodyPr/>
                    <a:lstStyle/>
                    <a:p>
                      <a:pPr algn="ctr" fontAlgn="ctr"/>
                      <a:r>
                        <a:rPr lang="en-CA" sz="2400" b="0" i="0" u="none" strike="noStrike" dirty="0">
                          <a:solidFill>
                            <a:srgbClr val="000000"/>
                          </a:solidFill>
                          <a:effectLst/>
                          <a:latin typeface="Calibri" panose="020F0502020204030204" pitchFamily="34" charset="0"/>
                        </a:rPr>
                        <a:t>Perspective</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mn-lt"/>
                        </a:rPr>
                        <a:t>2</a:t>
                      </a:r>
                      <a:endParaRPr lang="en-CA" sz="2400" b="0" i="0" u="none" strike="noStrike" dirty="0">
                        <a:solidFill>
                          <a:srgbClr val="000000"/>
                        </a:solidFill>
                        <a:effectLst/>
                        <a:latin typeface="+mn-l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4980665"/>
                  </a:ext>
                </a:extLst>
              </a:tr>
              <a:tr h="243522">
                <a:tc>
                  <a:txBody>
                    <a:bodyPr/>
                    <a:lstStyle/>
                    <a:p>
                      <a:pPr algn="ctr" fontAlgn="ctr"/>
                      <a:r>
                        <a:rPr lang="en-CA" sz="2400" b="1" i="0" u="none" strike="noStrike" dirty="0">
                          <a:solidFill>
                            <a:srgbClr val="000000"/>
                          </a:solidFill>
                          <a:effectLst/>
                          <a:latin typeface="Calibri" panose="020F0502020204030204" pitchFamily="34" charset="0"/>
                        </a:rPr>
                        <a:t>Total </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EBEBEC"/>
                    </a:solidFill>
                  </a:tcPr>
                </a:tc>
                <a:tc>
                  <a:txBody>
                    <a:bodyPr/>
                    <a:lstStyle/>
                    <a:p>
                      <a:pPr algn="ctr" fontAlgn="ctr"/>
                      <a:r>
                        <a:rPr lang="en-CA" sz="2400" b="1" i="0" u="none" strike="noStrike" dirty="0">
                          <a:solidFill>
                            <a:srgbClr val="000000"/>
                          </a:solidFill>
                          <a:effectLst/>
                          <a:latin typeface="+mn-lt"/>
                        </a:rPr>
                        <a:t>21</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BEBEC"/>
                    </a:solidFill>
                  </a:tcPr>
                </a:tc>
                <a:extLst>
                  <a:ext uri="{0D108BD9-81ED-4DB2-BD59-A6C34878D82A}">
                    <a16:rowId xmlns:a16="http://schemas.microsoft.com/office/drawing/2014/main" val="3168855554"/>
                  </a:ext>
                </a:extLst>
              </a:tr>
            </a:tbl>
          </a:graphicData>
        </a:graphic>
      </p:graphicFrame>
      <p:graphicFrame>
        <p:nvGraphicFramePr>
          <p:cNvPr id="6" name="Chart 5" descr="Chart in the form of a bar graph with a bottom axis reading “year” and an axis on the left reading “Number of Full texts”. The graph showcases how many full texts share publication years, while providing a timeline of the literature, the oldest year being 1988 and the most recent being 2022. The graphic also displays what literature type that full text was through color coordination. 1988 had one publication which was a perspective piece, following year 1992, also only had one – a thesis chapter. 1993, 1 full text a research article. 1995, contains 2 full texts, both research articles. 2006 had 1 full text a research article. 2007 had the most with 3, two reports and one perspective piece. 2008 had one thesis chapter. 2010 had two research articles. Then followed 2011, 2012, 2013 and 2015, all having one research article. Then 2017 with two reports, and lastly 2019, 2021 and 2022 all with one research article. Thesis chapters were light blue, research articles were dark blue, reports were yellow and perspective articles were red.">
            <a:extLst>
              <a:ext uri="{FF2B5EF4-FFF2-40B4-BE49-F238E27FC236}">
                <a16:creationId xmlns:a16="http://schemas.microsoft.com/office/drawing/2014/main" id="{1A923216-7540-3FC1-6A59-62DA62D51F9C}"/>
              </a:ext>
            </a:extLst>
          </p:cNvPr>
          <p:cNvGraphicFramePr/>
          <p:nvPr>
            <p:extLst>
              <p:ext uri="{D42A27DB-BD31-4B8C-83A1-F6EECF244321}">
                <p14:modId xmlns:p14="http://schemas.microsoft.com/office/powerpoint/2010/main" val="3351459297"/>
              </p:ext>
            </p:extLst>
          </p:nvPr>
        </p:nvGraphicFramePr>
        <p:xfrm>
          <a:off x="0" y="1291639"/>
          <a:ext cx="9831051" cy="5566361"/>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extLst>
              <a:ext uri="{FF2B5EF4-FFF2-40B4-BE49-F238E27FC236}">
                <a16:creationId xmlns:a16="http://schemas.microsoft.com/office/drawing/2014/main" id="{BACDE6DF-7630-17ED-2869-488AAAFF864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71672" y="2857678"/>
            <a:ext cx="411063" cy="1499169"/>
          </a:xfrm>
          <a:prstGeom prst="rect">
            <a:avLst/>
          </a:prstGeom>
        </p:spPr>
      </p:pic>
      <p:sp>
        <p:nvSpPr>
          <p:cNvPr id="9" name="TextBox 8">
            <a:extLst>
              <a:ext uri="{FF2B5EF4-FFF2-40B4-BE49-F238E27FC236}">
                <a16:creationId xmlns:a16="http://schemas.microsoft.com/office/drawing/2014/main" id="{76ED2192-41B9-C081-A47B-DFBB81C52895}"/>
              </a:ext>
              <a:ext uri="{C183D7F6-B498-43B3-948B-1728B52AA6E4}">
                <adec:decorative xmlns:adec="http://schemas.microsoft.com/office/drawing/2017/decorative" val="1"/>
              </a:ext>
            </a:extLst>
          </p:cNvPr>
          <p:cNvSpPr txBox="1"/>
          <p:nvPr/>
        </p:nvSpPr>
        <p:spPr>
          <a:xfrm>
            <a:off x="10126635" y="2832196"/>
            <a:ext cx="700833" cy="338554"/>
          </a:xfrm>
          <a:prstGeom prst="rect">
            <a:avLst/>
          </a:prstGeom>
          <a:noFill/>
        </p:spPr>
        <p:txBody>
          <a:bodyPr wrap="none" rtlCol="0">
            <a:spAutoFit/>
          </a:bodyPr>
          <a:lstStyle/>
          <a:p>
            <a:r>
              <a:rPr lang="en-US" sz="1600" dirty="0">
                <a:solidFill>
                  <a:srgbClr val="212121"/>
                </a:solidFill>
                <a:latin typeface="OpN"/>
              </a:rPr>
              <a:t>Thèse</a:t>
            </a:r>
            <a:endParaRPr lang="en-CA" sz="1600" dirty="0">
              <a:solidFill>
                <a:srgbClr val="212121"/>
              </a:solidFill>
              <a:latin typeface="OpN"/>
            </a:endParaRPr>
          </a:p>
        </p:txBody>
      </p:sp>
      <p:sp>
        <p:nvSpPr>
          <p:cNvPr id="14" name="TextBox 13">
            <a:extLst>
              <a:ext uri="{FF2B5EF4-FFF2-40B4-BE49-F238E27FC236}">
                <a16:creationId xmlns:a16="http://schemas.microsoft.com/office/drawing/2014/main" id="{D003C58D-C12A-F354-476A-4B33DCCFD756}"/>
              </a:ext>
              <a:ext uri="{C183D7F6-B498-43B3-948B-1728B52AA6E4}">
                <adec:decorative xmlns:adec="http://schemas.microsoft.com/office/drawing/2017/decorative" val="1"/>
              </a:ext>
            </a:extLst>
          </p:cNvPr>
          <p:cNvSpPr txBox="1"/>
          <p:nvPr/>
        </p:nvSpPr>
        <p:spPr>
          <a:xfrm>
            <a:off x="10126635" y="3219932"/>
            <a:ext cx="939488" cy="338554"/>
          </a:xfrm>
          <a:prstGeom prst="rect">
            <a:avLst/>
          </a:prstGeom>
          <a:noFill/>
        </p:spPr>
        <p:txBody>
          <a:bodyPr wrap="none" rtlCol="0">
            <a:spAutoFit/>
          </a:bodyPr>
          <a:lstStyle/>
          <a:p>
            <a:r>
              <a:rPr lang="en-US" sz="1600" dirty="0">
                <a:solidFill>
                  <a:srgbClr val="212121"/>
                </a:solidFill>
                <a:latin typeface="OpN"/>
              </a:rPr>
              <a:t>Recherche</a:t>
            </a:r>
            <a:endParaRPr lang="en-CA" sz="1600" dirty="0">
              <a:solidFill>
                <a:srgbClr val="212121"/>
              </a:solidFill>
              <a:latin typeface="OpN"/>
            </a:endParaRPr>
          </a:p>
        </p:txBody>
      </p:sp>
      <p:sp>
        <p:nvSpPr>
          <p:cNvPr id="15" name="TextBox 14">
            <a:extLst>
              <a:ext uri="{FF2B5EF4-FFF2-40B4-BE49-F238E27FC236}">
                <a16:creationId xmlns:a16="http://schemas.microsoft.com/office/drawing/2014/main" id="{B2508994-BF74-7224-0644-30EBB3E36774}"/>
              </a:ext>
              <a:ext uri="{C183D7F6-B498-43B3-948B-1728B52AA6E4}">
                <adec:decorative xmlns:adec="http://schemas.microsoft.com/office/drawing/2017/decorative" val="1"/>
              </a:ext>
            </a:extLst>
          </p:cNvPr>
          <p:cNvSpPr txBox="1"/>
          <p:nvPr/>
        </p:nvSpPr>
        <p:spPr>
          <a:xfrm>
            <a:off x="10126635" y="3591982"/>
            <a:ext cx="753348" cy="338554"/>
          </a:xfrm>
          <a:prstGeom prst="rect">
            <a:avLst/>
          </a:prstGeom>
          <a:noFill/>
        </p:spPr>
        <p:txBody>
          <a:bodyPr wrap="none" rtlCol="0">
            <a:spAutoFit/>
          </a:bodyPr>
          <a:lstStyle/>
          <a:p>
            <a:r>
              <a:rPr lang="en-US" sz="1600" dirty="0">
                <a:solidFill>
                  <a:srgbClr val="212121"/>
                </a:solidFill>
                <a:latin typeface="OpN"/>
              </a:rPr>
              <a:t>Rapport</a:t>
            </a:r>
            <a:endParaRPr lang="en-CA" sz="1600" dirty="0">
              <a:solidFill>
                <a:srgbClr val="212121"/>
              </a:solidFill>
              <a:latin typeface="OpN"/>
            </a:endParaRPr>
          </a:p>
        </p:txBody>
      </p:sp>
      <p:sp>
        <p:nvSpPr>
          <p:cNvPr id="16" name="TextBox 15">
            <a:extLst>
              <a:ext uri="{FF2B5EF4-FFF2-40B4-BE49-F238E27FC236}">
                <a16:creationId xmlns:a16="http://schemas.microsoft.com/office/drawing/2014/main" id="{D244D9D8-E32C-7E4E-7DCB-7FA6125BF7E4}"/>
              </a:ext>
              <a:ext uri="{C183D7F6-B498-43B3-948B-1728B52AA6E4}">
                <adec:decorative xmlns:adec="http://schemas.microsoft.com/office/drawing/2017/decorative" val="1"/>
              </a:ext>
            </a:extLst>
          </p:cNvPr>
          <p:cNvSpPr txBox="1"/>
          <p:nvPr/>
        </p:nvSpPr>
        <p:spPr>
          <a:xfrm>
            <a:off x="10126732" y="3959398"/>
            <a:ext cx="1143262" cy="338554"/>
          </a:xfrm>
          <a:prstGeom prst="rect">
            <a:avLst/>
          </a:prstGeom>
          <a:noFill/>
        </p:spPr>
        <p:txBody>
          <a:bodyPr wrap="none" rtlCol="0">
            <a:spAutoFit/>
          </a:bodyPr>
          <a:lstStyle/>
          <a:p>
            <a:r>
              <a:rPr lang="en-US" sz="1600" dirty="0">
                <a:solidFill>
                  <a:srgbClr val="212121"/>
                </a:solidFill>
                <a:latin typeface="OpN"/>
              </a:rPr>
              <a:t>Perspective</a:t>
            </a:r>
            <a:endParaRPr lang="en-CA" sz="1600" dirty="0">
              <a:solidFill>
                <a:srgbClr val="212121"/>
              </a:solidFill>
              <a:latin typeface="OpN"/>
            </a:endParaRPr>
          </a:p>
        </p:txBody>
      </p:sp>
    </p:spTree>
    <p:extLst>
      <p:ext uri="{BB962C8B-B14F-4D97-AF65-F5344CB8AC3E}">
        <p14:creationId xmlns:p14="http://schemas.microsoft.com/office/powerpoint/2010/main" val="1130523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9DD24-8A53-1E25-8F32-64257DB53A73}"/>
              </a:ext>
            </a:extLst>
          </p:cNvPr>
          <p:cNvSpPr>
            <a:spLocks noGrp="1"/>
          </p:cNvSpPr>
          <p:nvPr>
            <p:ph type="title"/>
          </p:nvPr>
        </p:nvSpPr>
        <p:spPr>
          <a:xfrm>
            <a:off x="464028" y="522394"/>
            <a:ext cx="10897200" cy="627189"/>
          </a:xfrm>
        </p:spPr>
        <p:txBody>
          <a:bodyPr/>
          <a:lstStyle/>
          <a:p>
            <a:r>
              <a:rPr lang="en-US" dirty="0"/>
              <a:t>Collecte des données de l'étude </a:t>
            </a:r>
            <a:endParaRPr lang="en-CA" dirty="0"/>
          </a:p>
        </p:txBody>
      </p:sp>
      <p:graphicFrame>
        <p:nvGraphicFramePr>
          <p:cNvPr id="9" name="Content Placeholder 8" descr="Chart, specifically a bar graph with a bottom axis containing the method the included article used to collect its data, and an axis on the left reading “Number of Full texts”. There are four bars in this graph: Survey, Interview, Document Review and Personal Experience. With their respective values being as follows 5, 12, 4, and 2. Each bar was a dark blue.">
            <a:extLst>
              <a:ext uri="{FF2B5EF4-FFF2-40B4-BE49-F238E27FC236}">
                <a16:creationId xmlns:a16="http://schemas.microsoft.com/office/drawing/2014/main" id="{F6972327-9763-C471-6C51-A9B9BD3F36C5}"/>
              </a:ext>
            </a:extLst>
          </p:cNvPr>
          <p:cNvGraphicFramePr>
            <a:graphicFrameLocks noGrp="1"/>
          </p:cNvGraphicFramePr>
          <p:nvPr>
            <p:ph sz="half" idx="1"/>
            <p:extLst>
              <p:ext uri="{D42A27DB-BD31-4B8C-83A1-F6EECF244321}">
                <p14:modId xmlns:p14="http://schemas.microsoft.com/office/powerpoint/2010/main" val="1805717965"/>
              </p:ext>
            </p:extLst>
          </p:nvPr>
        </p:nvGraphicFramePr>
        <p:xfrm>
          <a:off x="345099" y="1443377"/>
          <a:ext cx="6941526" cy="46297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This image is a second chart, a pie chart, divided into 3. Blue was the largest section of the pie chart with a value of 13 and signifying the number of full texts which use new participant data. The red section signified the number of full texts which used participant data from a database, having a value of 3. Lastly, was yellow, signifying the number of full texts, five,  which do not use participant data.">
            <a:extLst>
              <a:ext uri="{FF2B5EF4-FFF2-40B4-BE49-F238E27FC236}">
                <a16:creationId xmlns:a16="http://schemas.microsoft.com/office/drawing/2014/main" id="{A43A0114-D2F1-01E5-BFEF-FE46B012A022}"/>
              </a:ext>
            </a:extLst>
          </p:cNvPr>
          <p:cNvGraphicFramePr/>
          <p:nvPr>
            <p:extLst>
              <p:ext uri="{D42A27DB-BD31-4B8C-83A1-F6EECF244321}">
                <p14:modId xmlns:p14="http://schemas.microsoft.com/office/powerpoint/2010/main" val="3930027987"/>
              </p:ext>
            </p:extLst>
          </p:nvPr>
        </p:nvGraphicFramePr>
        <p:xfrm>
          <a:off x="7521748" y="311972"/>
          <a:ext cx="4325153" cy="60236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7242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502937" y="527473"/>
            <a:ext cx="10897200" cy="627189"/>
          </a:xfrm>
        </p:spPr>
        <p:txBody>
          <a:bodyPr/>
          <a:lstStyle/>
          <a:p>
            <a:r>
              <a:rPr lang="en-US" sz="2800" dirty="0"/>
              <a:t>Les participants</a:t>
            </a:r>
            <a:endParaRPr lang="en-CA" dirty="0"/>
          </a:p>
        </p:txBody>
      </p:sp>
      <p:graphicFrame>
        <p:nvGraphicFramePr>
          <p:cNvPr id="11" name="Content Placeholder 10" descr="Table with four columns and 9 rows, describing the different participants included in the research. Column one lists the different participant types included, column two is the total number of that participant type. Column three is the percentage of that participant type, and the final column is the number of full texts which include that participant types. The participant types and their respective values are as follows. People with Disabilities, 165 participants, 13 percent of all participants, five full texts; Parents / Caregivers, 37, 3%, four full texts; Speech Language Pathologists (SLP), 102 participants, 8%, 3 Full Texts; Occupational therapist (OT), 411 participants, 31% and 3 Full Texts. Teachers or educators, 518 participants, 39%, 2 Full Texts; Policy Makers, 16, 1%, 1 Full Text; Stakeholders also had 16 participants and 1 Full Text; Lastly was “Other” with 58 participants, 4% and had 3 full texts. This table also includes 3 asterisks which are associate with notes in a textbox underneath the table. The first note is for the participant type “People with disabilities” reading “Does not include the FTs that use participants from national survey database (N =105,454 if including, 8 FT)”. The second and third notes are to further clarify the participant type. The second being in relation to the “Stakeholders” with the note “7 Charity, 6 Non-profit, 2 For profit, 1 hospital/academia (Wang, 2022)”. The third note was in correlation to “Other” and is as follows “31 “communication assistants, life-skills workers, and personal attendants.” (Collier, 2012); 11 vendors, industry representatives and people from relevant government offices (Gordon, 2007); 16 citizens (Mattison, 2017)”.">
            <a:extLst>
              <a:ext uri="{FF2B5EF4-FFF2-40B4-BE49-F238E27FC236}">
                <a16:creationId xmlns:a16="http://schemas.microsoft.com/office/drawing/2014/main" id="{FA1AE0BF-D580-DF67-40EF-CC71078CD7D8}"/>
              </a:ext>
            </a:extLst>
          </p:cNvPr>
          <p:cNvGraphicFramePr>
            <a:graphicFrameLocks noGrp="1"/>
          </p:cNvGraphicFramePr>
          <p:nvPr>
            <p:ph sz="half" idx="1"/>
            <p:extLst>
              <p:ext uri="{D42A27DB-BD31-4B8C-83A1-F6EECF244321}">
                <p14:modId xmlns:p14="http://schemas.microsoft.com/office/powerpoint/2010/main" val="3879223986"/>
              </p:ext>
            </p:extLst>
          </p:nvPr>
        </p:nvGraphicFramePr>
        <p:xfrm>
          <a:off x="502937" y="1154376"/>
          <a:ext cx="6743683" cy="3566160"/>
        </p:xfrm>
        <a:graphic>
          <a:graphicData uri="http://schemas.openxmlformats.org/drawingml/2006/table">
            <a:tbl>
              <a:tblPr firstRow="1" bandRow="1">
                <a:tableStyleId>{5940675A-B579-460E-94D1-54222C63F5DA}</a:tableStyleId>
              </a:tblPr>
              <a:tblGrid>
                <a:gridCol w="3931903">
                  <a:extLst>
                    <a:ext uri="{9D8B030D-6E8A-4147-A177-3AD203B41FA5}">
                      <a16:colId xmlns:a16="http://schemas.microsoft.com/office/drawing/2014/main" val="4216124516"/>
                    </a:ext>
                  </a:extLst>
                </a:gridCol>
                <a:gridCol w="1634490">
                  <a:extLst>
                    <a:ext uri="{9D8B030D-6E8A-4147-A177-3AD203B41FA5}">
                      <a16:colId xmlns:a16="http://schemas.microsoft.com/office/drawing/2014/main" val="248237302"/>
                    </a:ext>
                  </a:extLst>
                </a:gridCol>
                <a:gridCol w="560070">
                  <a:extLst>
                    <a:ext uri="{9D8B030D-6E8A-4147-A177-3AD203B41FA5}">
                      <a16:colId xmlns:a16="http://schemas.microsoft.com/office/drawing/2014/main" val="1720282236"/>
                    </a:ext>
                  </a:extLst>
                </a:gridCol>
                <a:gridCol w="617220">
                  <a:extLst>
                    <a:ext uri="{9D8B030D-6E8A-4147-A177-3AD203B41FA5}">
                      <a16:colId xmlns:a16="http://schemas.microsoft.com/office/drawing/2014/main" val="3253501576"/>
                    </a:ext>
                  </a:extLst>
                </a:gridCol>
              </a:tblGrid>
              <a:tr h="384014">
                <a:tc>
                  <a:txBody>
                    <a:bodyPr/>
                    <a:lstStyle/>
                    <a:p>
                      <a:r>
                        <a:rPr lang="en-US" sz="2000" b="1" dirty="0">
                          <a:solidFill>
                            <a:schemeClr val="bg2"/>
                          </a:solidFill>
                        </a:rPr>
                        <a:t>Participant</a:t>
                      </a:r>
                      <a:endParaRPr lang="en-CA" sz="2000" b="1" dirty="0">
                        <a:solidFill>
                          <a:schemeClr val="bg2"/>
                        </a:solidFill>
                      </a:endParaRPr>
                    </a:p>
                  </a:txBody>
                  <a:tcPr>
                    <a:solidFill>
                      <a:schemeClr val="accent1"/>
                    </a:solidFill>
                  </a:tcPr>
                </a:tc>
                <a:tc>
                  <a:txBody>
                    <a:bodyPr/>
                    <a:lstStyle/>
                    <a:p>
                      <a:r>
                        <a:rPr lang="en-US" sz="2000" b="1" dirty="0">
                          <a:solidFill>
                            <a:schemeClr val="bg2"/>
                          </a:solidFill>
                        </a:rPr>
                        <a:t># Participants</a:t>
                      </a:r>
                      <a:endParaRPr lang="en-CA" sz="2000" b="1" dirty="0">
                        <a:solidFill>
                          <a:schemeClr val="bg2"/>
                        </a:solidFill>
                      </a:endParaRPr>
                    </a:p>
                  </a:txBody>
                  <a:tcPr>
                    <a:solidFill>
                      <a:schemeClr val="accent1"/>
                    </a:solidFill>
                  </a:tcPr>
                </a:tc>
                <a:tc>
                  <a:txBody>
                    <a:bodyPr/>
                    <a:lstStyle/>
                    <a:p>
                      <a:pPr algn="ctr"/>
                      <a:r>
                        <a:rPr lang="en-US" sz="2000" b="1" dirty="0">
                          <a:solidFill>
                            <a:schemeClr val="bg2"/>
                          </a:solidFill>
                        </a:rPr>
                        <a:t> %</a:t>
                      </a:r>
                      <a:endParaRPr lang="en-CA" sz="2000" b="1" dirty="0">
                        <a:solidFill>
                          <a:schemeClr val="bg2"/>
                        </a:solidFill>
                      </a:endParaRPr>
                    </a:p>
                  </a:txBody>
                  <a:tcPr>
                    <a:solidFill>
                      <a:schemeClr val="accent1"/>
                    </a:solidFill>
                  </a:tcPr>
                </a:tc>
                <a:tc>
                  <a:txBody>
                    <a:bodyPr/>
                    <a:lstStyle/>
                    <a:p>
                      <a:r>
                        <a:rPr lang="en-US" sz="2000" b="1" dirty="0">
                          <a:solidFill>
                            <a:schemeClr val="bg2"/>
                          </a:solidFill>
                        </a:rPr>
                        <a:t>#FT</a:t>
                      </a:r>
                      <a:endParaRPr lang="en-CA" sz="2000" b="1" dirty="0">
                        <a:solidFill>
                          <a:schemeClr val="bg2"/>
                        </a:solidFill>
                      </a:endParaRPr>
                    </a:p>
                  </a:txBody>
                  <a:tcPr>
                    <a:solidFill>
                      <a:schemeClr val="accent1"/>
                    </a:solidFill>
                  </a:tcPr>
                </a:tc>
                <a:extLst>
                  <a:ext uri="{0D108BD9-81ED-4DB2-BD59-A6C34878D82A}">
                    <a16:rowId xmlns:a16="http://schemas.microsoft.com/office/drawing/2014/main" val="1948827595"/>
                  </a:ext>
                </a:extLst>
              </a:tr>
              <a:tr h="342568">
                <a:tc>
                  <a:txBody>
                    <a:bodyPr/>
                    <a:lstStyle/>
                    <a:p>
                      <a:r>
                        <a:rPr lang="en-US" sz="2000" b="1" dirty="0"/>
                        <a:t>Personnes handicapées*</a:t>
                      </a:r>
                      <a:endParaRPr lang="en-CA" sz="2000" b="1" dirty="0"/>
                    </a:p>
                  </a:txBody>
                  <a:tcPr/>
                </a:tc>
                <a:tc>
                  <a:txBody>
                    <a:bodyPr/>
                    <a:lstStyle/>
                    <a:p>
                      <a:pPr algn="ctr"/>
                      <a:r>
                        <a:rPr lang="en-US" sz="2000" dirty="0"/>
                        <a:t>165</a:t>
                      </a:r>
                      <a:endParaRPr lang="en-CA" sz="2000" dirty="0"/>
                    </a:p>
                  </a:txBody>
                  <a:tcPr/>
                </a:tc>
                <a:tc>
                  <a:txBody>
                    <a:bodyPr/>
                    <a:lstStyle/>
                    <a:p>
                      <a:pPr algn="ctr"/>
                      <a:r>
                        <a:rPr lang="en-US" sz="2000" dirty="0"/>
                        <a:t>13</a:t>
                      </a:r>
                    </a:p>
                  </a:txBody>
                  <a:tcPr/>
                </a:tc>
                <a:tc>
                  <a:txBody>
                    <a:bodyPr/>
                    <a:lstStyle/>
                    <a:p>
                      <a:pPr algn="ctr"/>
                      <a:r>
                        <a:rPr lang="en-US" sz="2000" dirty="0"/>
                        <a:t>5</a:t>
                      </a:r>
                      <a:endParaRPr lang="en-CA" sz="2000" dirty="0"/>
                    </a:p>
                  </a:txBody>
                  <a:tcPr/>
                </a:tc>
                <a:extLst>
                  <a:ext uri="{0D108BD9-81ED-4DB2-BD59-A6C34878D82A}">
                    <a16:rowId xmlns:a16="http://schemas.microsoft.com/office/drawing/2014/main" val="1765067459"/>
                  </a:ext>
                </a:extLst>
              </a:tr>
              <a:tr h="0">
                <a:tc>
                  <a:txBody>
                    <a:bodyPr/>
                    <a:lstStyle/>
                    <a:p>
                      <a:r>
                        <a:rPr lang="en-US" sz="2000" b="1" dirty="0"/>
                        <a:t>Parents/soignants</a:t>
                      </a:r>
                      <a:endParaRPr lang="en-CA" sz="2000" b="1" dirty="0"/>
                    </a:p>
                  </a:txBody>
                  <a:tcPr/>
                </a:tc>
                <a:tc>
                  <a:txBody>
                    <a:bodyPr/>
                    <a:lstStyle/>
                    <a:p>
                      <a:pPr algn="ctr"/>
                      <a:r>
                        <a:rPr lang="en-CA" sz="2000" dirty="0"/>
                        <a:t>37</a:t>
                      </a:r>
                    </a:p>
                  </a:txBody>
                  <a:tcPr/>
                </a:tc>
                <a:tc>
                  <a:txBody>
                    <a:bodyPr/>
                    <a:lstStyle/>
                    <a:p>
                      <a:pPr algn="ctr"/>
                      <a:r>
                        <a:rPr lang="en-US" sz="2000" dirty="0"/>
                        <a:t>3</a:t>
                      </a:r>
                      <a:endParaRPr lang="en-CA" sz="2000" dirty="0"/>
                    </a:p>
                  </a:txBody>
                  <a:tcPr/>
                </a:tc>
                <a:tc>
                  <a:txBody>
                    <a:bodyPr/>
                    <a:lstStyle/>
                    <a:p>
                      <a:pPr algn="ctr"/>
                      <a:r>
                        <a:rPr lang="en-US" sz="2000" dirty="0"/>
                        <a:t>4</a:t>
                      </a:r>
                      <a:endParaRPr lang="en-CA" sz="2000" dirty="0"/>
                    </a:p>
                  </a:txBody>
                  <a:tcPr/>
                </a:tc>
                <a:extLst>
                  <a:ext uri="{0D108BD9-81ED-4DB2-BD59-A6C34878D82A}">
                    <a16:rowId xmlns:a16="http://schemas.microsoft.com/office/drawing/2014/main" val="4242070146"/>
                  </a:ext>
                </a:extLst>
              </a:tr>
              <a:tr h="0">
                <a:tc>
                  <a:txBody>
                    <a:bodyPr/>
                    <a:lstStyle/>
                    <a:p>
                      <a:r>
                        <a:rPr lang="en-US" sz="2000" b="1" dirty="0"/>
                        <a:t>Orthophonistes (SLP)</a:t>
                      </a:r>
                      <a:endParaRPr lang="en-CA" sz="2000" b="1" dirty="0"/>
                    </a:p>
                  </a:txBody>
                  <a:tcPr/>
                </a:tc>
                <a:tc>
                  <a:txBody>
                    <a:bodyPr/>
                    <a:lstStyle/>
                    <a:p>
                      <a:pPr algn="ctr"/>
                      <a:r>
                        <a:rPr lang="en-CA" sz="2000" dirty="0"/>
                        <a:t>102</a:t>
                      </a:r>
                    </a:p>
                  </a:txBody>
                  <a:tcPr/>
                </a:tc>
                <a:tc>
                  <a:txBody>
                    <a:bodyPr/>
                    <a:lstStyle/>
                    <a:p>
                      <a:pPr algn="ctr"/>
                      <a:r>
                        <a:rPr lang="en-US" sz="2000" dirty="0"/>
                        <a:t>8</a:t>
                      </a:r>
                      <a:endParaRPr lang="en-CA" sz="2000" dirty="0"/>
                    </a:p>
                  </a:txBody>
                  <a:tcPr/>
                </a:tc>
                <a:tc>
                  <a:txBody>
                    <a:bodyPr/>
                    <a:lstStyle/>
                    <a:p>
                      <a:pPr algn="ctr"/>
                      <a:r>
                        <a:rPr lang="en-US" sz="2000" dirty="0"/>
                        <a:t>3</a:t>
                      </a:r>
                      <a:endParaRPr lang="en-CA" sz="2000" dirty="0"/>
                    </a:p>
                  </a:txBody>
                  <a:tcPr/>
                </a:tc>
                <a:extLst>
                  <a:ext uri="{0D108BD9-81ED-4DB2-BD59-A6C34878D82A}">
                    <a16:rowId xmlns:a16="http://schemas.microsoft.com/office/drawing/2014/main" val="733013328"/>
                  </a:ext>
                </a:extLst>
              </a:tr>
              <a:tr h="0">
                <a:tc>
                  <a:txBody>
                    <a:bodyPr/>
                    <a:lstStyle/>
                    <a:p>
                      <a:r>
                        <a:rPr lang="en-US" sz="2000" b="1" dirty="0"/>
                        <a:t>Ergothérapeutes (OT)</a:t>
                      </a:r>
                      <a:endParaRPr lang="en-CA" sz="2000" b="1" dirty="0"/>
                    </a:p>
                  </a:txBody>
                  <a:tcPr/>
                </a:tc>
                <a:tc>
                  <a:txBody>
                    <a:bodyPr/>
                    <a:lstStyle/>
                    <a:p>
                      <a:pPr algn="ctr"/>
                      <a:r>
                        <a:rPr lang="en-US" sz="2000" dirty="0"/>
                        <a:t>411</a:t>
                      </a:r>
                      <a:endParaRPr lang="en-CA" sz="2000" dirty="0"/>
                    </a:p>
                  </a:txBody>
                  <a:tcPr/>
                </a:tc>
                <a:tc>
                  <a:txBody>
                    <a:bodyPr/>
                    <a:lstStyle/>
                    <a:p>
                      <a:pPr algn="ctr"/>
                      <a:r>
                        <a:rPr lang="en-US" sz="2000" dirty="0"/>
                        <a:t>31</a:t>
                      </a:r>
                      <a:endParaRPr lang="en-CA" sz="2000" dirty="0"/>
                    </a:p>
                  </a:txBody>
                  <a:tcPr/>
                </a:tc>
                <a:tc>
                  <a:txBody>
                    <a:bodyPr/>
                    <a:lstStyle/>
                    <a:p>
                      <a:pPr algn="ctr"/>
                      <a:r>
                        <a:rPr lang="en-US" sz="2000" dirty="0"/>
                        <a:t>3</a:t>
                      </a:r>
                      <a:endParaRPr lang="en-CA" sz="2000" dirty="0"/>
                    </a:p>
                  </a:txBody>
                  <a:tcPr/>
                </a:tc>
                <a:extLst>
                  <a:ext uri="{0D108BD9-81ED-4DB2-BD59-A6C34878D82A}">
                    <a16:rowId xmlns:a16="http://schemas.microsoft.com/office/drawing/2014/main" val="1254319405"/>
                  </a:ext>
                </a:extLst>
              </a:tr>
              <a:tr h="140638">
                <a:tc>
                  <a:txBody>
                    <a:bodyPr/>
                    <a:lstStyle/>
                    <a:p>
                      <a:r>
                        <a:rPr lang="en-US" sz="2000" b="1" dirty="0"/>
                        <a:t>Enseignants</a:t>
                      </a:r>
                      <a:endParaRPr lang="en-CA" sz="2000" b="1" dirty="0"/>
                    </a:p>
                  </a:txBody>
                  <a:tcPr/>
                </a:tc>
                <a:tc>
                  <a:txBody>
                    <a:bodyPr/>
                    <a:lstStyle/>
                    <a:p>
                      <a:pPr algn="ctr"/>
                      <a:r>
                        <a:rPr lang="en-US" sz="2000" dirty="0"/>
                        <a:t>518</a:t>
                      </a:r>
                      <a:endParaRPr lang="en-CA" sz="2000" dirty="0"/>
                    </a:p>
                  </a:txBody>
                  <a:tcPr/>
                </a:tc>
                <a:tc>
                  <a:txBody>
                    <a:bodyPr/>
                    <a:lstStyle/>
                    <a:p>
                      <a:pPr algn="ctr"/>
                      <a:r>
                        <a:rPr lang="en-US" sz="2000" dirty="0"/>
                        <a:t>39</a:t>
                      </a:r>
                      <a:endParaRPr lang="en-CA" sz="2000" dirty="0"/>
                    </a:p>
                  </a:txBody>
                  <a:tcPr/>
                </a:tc>
                <a:tc>
                  <a:txBody>
                    <a:bodyPr/>
                    <a:lstStyle/>
                    <a:p>
                      <a:pPr algn="ctr"/>
                      <a:r>
                        <a:rPr lang="en-US" sz="2000" dirty="0"/>
                        <a:t>2</a:t>
                      </a:r>
                      <a:endParaRPr lang="en-CA" sz="2000" dirty="0"/>
                    </a:p>
                  </a:txBody>
                  <a:tcPr/>
                </a:tc>
                <a:extLst>
                  <a:ext uri="{0D108BD9-81ED-4DB2-BD59-A6C34878D82A}">
                    <a16:rowId xmlns:a16="http://schemas.microsoft.com/office/drawing/2014/main" val="98268354"/>
                  </a:ext>
                </a:extLst>
              </a:tr>
              <a:tr h="136828">
                <a:tc>
                  <a:txBody>
                    <a:bodyPr/>
                    <a:lstStyle/>
                    <a:p>
                      <a:r>
                        <a:rPr lang="en-US" sz="2000" b="1" dirty="0"/>
                        <a:t>Décideurs politiques</a:t>
                      </a:r>
                      <a:endParaRPr lang="en-CA" sz="2000" b="1" dirty="0"/>
                    </a:p>
                  </a:txBody>
                  <a:tcPr/>
                </a:tc>
                <a:tc>
                  <a:txBody>
                    <a:bodyPr/>
                    <a:lstStyle/>
                    <a:p>
                      <a:pPr algn="ctr"/>
                      <a:r>
                        <a:rPr lang="en-US" sz="2000" dirty="0"/>
                        <a:t>16</a:t>
                      </a:r>
                      <a:endParaRPr lang="en-CA" sz="2000" dirty="0"/>
                    </a:p>
                  </a:txBody>
                  <a:tcPr/>
                </a:tc>
                <a:tc>
                  <a:txBody>
                    <a:bodyPr/>
                    <a:lstStyle/>
                    <a:p>
                      <a:pPr algn="ctr"/>
                      <a:r>
                        <a:rPr lang="en-US" sz="2000" dirty="0"/>
                        <a:t>1</a:t>
                      </a:r>
                      <a:endParaRPr lang="en-CA" sz="2000" dirty="0"/>
                    </a:p>
                  </a:txBody>
                  <a:tcPr/>
                </a:tc>
                <a:tc>
                  <a:txBody>
                    <a:bodyPr/>
                    <a:lstStyle/>
                    <a:p>
                      <a:pPr algn="ctr"/>
                      <a:r>
                        <a:rPr lang="en-US" sz="2000" dirty="0"/>
                        <a:t>1</a:t>
                      </a:r>
                      <a:endParaRPr lang="en-CA" sz="2000" dirty="0"/>
                    </a:p>
                  </a:txBody>
                  <a:tcPr/>
                </a:tc>
                <a:extLst>
                  <a:ext uri="{0D108BD9-81ED-4DB2-BD59-A6C34878D82A}">
                    <a16:rowId xmlns:a16="http://schemas.microsoft.com/office/drawing/2014/main" val="481635537"/>
                  </a:ext>
                </a:extLst>
              </a:tr>
              <a:tr h="136828">
                <a:tc>
                  <a:txBody>
                    <a:bodyPr/>
                    <a:lstStyle/>
                    <a:p>
                      <a:r>
                        <a:rPr lang="en-US" sz="2000" b="1" dirty="0"/>
                        <a:t>Parties prenantes**</a:t>
                      </a:r>
                      <a:endParaRPr lang="en-CA" sz="2000" b="1" dirty="0"/>
                    </a:p>
                  </a:txBody>
                  <a:tcPr/>
                </a:tc>
                <a:tc>
                  <a:txBody>
                    <a:bodyPr/>
                    <a:lstStyle/>
                    <a:p>
                      <a:pPr algn="ctr"/>
                      <a:r>
                        <a:rPr lang="en-US" sz="2000" dirty="0"/>
                        <a:t>16</a:t>
                      </a:r>
                      <a:endParaRPr lang="en-CA" sz="2000" dirty="0"/>
                    </a:p>
                  </a:txBody>
                  <a:tcPr/>
                </a:tc>
                <a:tc>
                  <a:txBody>
                    <a:bodyPr/>
                    <a:lstStyle/>
                    <a:p>
                      <a:pPr algn="ctr"/>
                      <a:r>
                        <a:rPr lang="en-US" sz="2000" dirty="0"/>
                        <a:t>1</a:t>
                      </a:r>
                      <a:endParaRPr lang="en-CA" sz="2000" dirty="0"/>
                    </a:p>
                  </a:txBody>
                  <a:tcPr/>
                </a:tc>
                <a:tc>
                  <a:txBody>
                    <a:bodyPr/>
                    <a:lstStyle/>
                    <a:p>
                      <a:pPr algn="ctr"/>
                      <a:r>
                        <a:rPr lang="en-US" sz="2000" dirty="0"/>
                        <a:t>1</a:t>
                      </a:r>
                      <a:endParaRPr lang="en-CA" sz="2000" dirty="0"/>
                    </a:p>
                  </a:txBody>
                  <a:tcPr/>
                </a:tc>
                <a:extLst>
                  <a:ext uri="{0D108BD9-81ED-4DB2-BD59-A6C34878D82A}">
                    <a16:rowId xmlns:a16="http://schemas.microsoft.com/office/drawing/2014/main" val="2011742605"/>
                  </a:ext>
                </a:extLst>
              </a:tr>
              <a:tr h="136828">
                <a:tc>
                  <a:txBody>
                    <a:bodyPr/>
                    <a:lstStyle/>
                    <a:p>
                      <a:r>
                        <a:rPr lang="en-US" sz="2000" b="1" dirty="0"/>
                        <a:t>Autre***</a:t>
                      </a:r>
                      <a:endParaRPr lang="en-CA" sz="2000" b="1" dirty="0"/>
                    </a:p>
                  </a:txBody>
                  <a:tcPr/>
                </a:tc>
                <a:tc>
                  <a:txBody>
                    <a:bodyPr/>
                    <a:lstStyle/>
                    <a:p>
                      <a:pPr algn="ctr"/>
                      <a:r>
                        <a:rPr lang="en-US" sz="2000" dirty="0"/>
                        <a:t>58</a:t>
                      </a:r>
                      <a:endParaRPr lang="en-CA" sz="2000" dirty="0"/>
                    </a:p>
                  </a:txBody>
                  <a:tcPr/>
                </a:tc>
                <a:tc>
                  <a:txBody>
                    <a:bodyPr/>
                    <a:lstStyle/>
                    <a:p>
                      <a:pPr algn="ctr"/>
                      <a:r>
                        <a:rPr lang="en-US" sz="2000" dirty="0"/>
                        <a:t>4</a:t>
                      </a:r>
                      <a:endParaRPr lang="en-CA" sz="2000" dirty="0"/>
                    </a:p>
                  </a:txBody>
                  <a:tcPr/>
                </a:tc>
                <a:tc>
                  <a:txBody>
                    <a:bodyPr/>
                    <a:lstStyle/>
                    <a:p>
                      <a:pPr algn="ctr"/>
                      <a:r>
                        <a:rPr lang="en-US" sz="2000" dirty="0"/>
                        <a:t>3</a:t>
                      </a:r>
                      <a:endParaRPr lang="en-CA" sz="2000" dirty="0"/>
                    </a:p>
                  </a:txBody>
                  <a:tcPr/>
                </a:tc>
                <a:extLst>
                  <a:ext uri="{0D108BD9-81ED-4DB2-BD59-A6C34878D82A}">
                    <a16:rowId xmlns:a16="http://schemas.microsoft.com/office/drawing/2014/main" val="582463588"/>
                  </a:ext>
                </a:extLst>
              </a:tr>
            </a:tbl>
          </a:graphicData>
        </a:graphic>
      </p:graphicFrame>
      <p:sp>
        <p:nvSpPr>
          <p:cNvPr id="21" name="TextBox 20">
            <a:extLst>
              <a:ext uri="{FF2B5EF4-FFF2-40B4-BE49-F238E27FC236}">
                <a16:creationId xmlns:a16="http://schemas.microsoft.com/office/drawing/2014/main" id="{86118BFA-003B-74D3-FB8E-0604DCBB7A1D}"/>
              </a:ext>
              <a:ext uri="{C183D7F6-B498-43B3-948B-1728B52AA6E4}">
                <adec:decorative xmlns:adec="http://schemas.microsoft.com/office/drawing/2017/decorative" val="1"/>
              </a:ext>
            </a:extLst>
          </p:cNvPr>
          <p:cNvSpPr txBox="1"/>
          <p:nvPr/>
        </p:nvSpPr>
        <p:spPr>
          <a:xfrm>
            <a:off x="152209" y="5347439"/>
            <a:ext cx="11887581" cy="1323439"/>
          </a:xfrm>
          <a:prstGeom prst="rect">
            <a:avLst/>
          </a:prstGeom>
          <a:noFill/>
        </p:spPr>
        <p:txBody>
          <a:bodyPr wrap="square">
            <a:spAutoFit/>
          </a:bodyPr>
          <a:lstStyle/>
          <a:p>
            <a:r>
              <a:rPr lang="en-US" sz="1600" dirty="0">
                <a:cs typeface="Calibri"/>
              </a:rPr>
              <a:t>*N'inclut pas les CE qui utilisent des participants de la base de données de l'enquête nationale (N =105 </a:t>
            </a:r>
            <a:r>
              <a:rPr lang="en-CA" sz="1600" dirty="0"/>
              <a:t>454 si inclus, 8 FT).</a:t>
            </a:r>
          </a:p>
          <a:p>
            <a:r>
              <a:rPr lang="en-US" sz="1600" dirty="0">
                <a:cs typeface="Calibri"/>
              </a:rPr>
              <a:t>**7 organisations caritatives, 6 organisations à but non lucratif, 2 organisations à but lucratif, 1 hôpital/académie (Wang, 2022)</a:t>
            </a:r>
          </a:p>
          <a:p>
            <a:r>
              <a:rPr lang="en-US" sz="1600" dirty="0">
                <a:cs typeface="Calibri"/>
              </a:rPr>
              <a:t>*** 31 "assistants de communication, auxiliaires de vie et assistants personnels". (Collier, 2012) ;</a:t>
            </a:r>
          </a:p>
          <a:p>
            <a:r>
              <a:rPr lang="en-US" sz="1600" dirty="0">
                <a:cs typeface="Calibri"/>
              </a:rPr>
              <a:t>11 vendeurs, des représentants de l'industrie et des personnes issues des services gouvernementaux concernés (Gordon, 2007) ;</a:t>
            </a:r>
          </a:p>
          <a:p>
            <a:r>
              <a:rPr lang="en-US" sz="1600" dirty="0">
                <a:cs typeface="Calibri"/>
              </a:rPr>
              <a:t>16 citoyens (Mattison, 2017)</a:t>
            </a:r>
          </a:p>
        </p:txBody>
      </p:sp>
      <p:graphicFrame>
        <p:nvGraphicFramePr>
          <p:cNvPr id="17" name="Content Placeholder 5" descr="Chart on the right side of the slide, specifically a pie chart with the legend on the bottom. The pie chart entails the type, and number of that full text’s type that have participants. Yellow is the largest section with 11 full texts and representing research articles. Then it is red, as reports with 3 full texts, lastly,  thesis chapters with 2, color categorized as dark blue.">
            <a:extLst>
              <a:ext uri="{FF2B5EF4-FFF2-40B4-BE49-F238E27FC236}">
                <a16:creationId xmlns:a16="http://schemas.microsoft.com/office/drawing/2014/main" id="{523D3E47-2E26-9903-31C3-4B22994AA982}"/>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987019220"/>
              </p:ext>
            </p:extLst>
          </p:nvPr>
        </p:nvGraphicFramePr>
        <p:xfrm>
          <a:off x="6924784" y="-149780"/>
          <a:ext cx="5600700" cy="54361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4609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5F51-E891-0BAF-ABFB-99BAEEA0219D}"/>
              </a:ext>
            </a:extLst>
          </p:cNvPr>
          <p:cNvSpPr>
            <a:spLocks noGrp="1"/>
          </p:cNvSpPr>
          <p:nvPr>
            <p:ph type="title"/>
          </p:nvPr>
        </p:nvSpPr>
        <p:spPr>
          <a:xfrm>
            <a:off x="375920" y="715434"/>
            <a:ext cx="11120865" cy="627189"/>
          </a:xfrm>
        </p:spPr>
        <p:txBody>
          <a:bodyPr/>
          <a:lstStyle/>
          <a:p>
            <a:r>
              <a:rPr lang="en-US" dirty="0"/>
              <a:t>Thèmes généraux </a:t>
            </a:r>
            <a:br>
              <a:rPr lang="en-US" dirty="0"/>
            </a:br>
            <a:endParaRPr lang="en-CA" dirty="0"/>
          </a:p>
        </p:txBody>
      </p:sp>
      <p:sp>
        <p:nvSpPr>
          <p:cNvPr id="3" name="Title 1">
            <a:extLst>
              <a:ext uri="{FF2B5EF4-FFF2-40B4-BE49-F238E27FC236}">
                <a16:creationId xmlns:a16="http://schemas.microsoft.com/office/drawing/2014/main" id="{FE20F667-740F-A725-8343-C034BB6BFBDB}"/>
              </a:ext>
            </a:extLst>
          </p:cNvPr>
          <p:cNvSpPr txBox="1">
            <a:spLocks/>
          </p:cNvSpPr>
          <p:nvPr/>
        </p:nvSpPr>
        <p:spPr>
          <a:xfrm>
            <a:off x="695215" y="1262613"/>
            <a:ext cx="11562680" cy="4178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b="1" i="0" kern="120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sz="2000" dirty="0">
                <a:solidFill>
                  <a:schemeClr val="accent1"/>
                </a:solidFill>
              </a:rPr>
              <a:t>Données exprimées en nombre d'articles intégraux/nombre total d'articles intégraux inclus.</a:t>
            </a:r>
            <a:endParaRPr lang="en-CA" sz="2000" dirty="0">
              <a:solidFill>
                <a:schemeClr val="accent1"/>
              </a:solidFill>
            </a:endParaRPr>
          </a:p>
        </p:txBody>
      </p:sp>
      <p:graphicFrame>
        <p:nvGraphicFramePr>
          <p:cNvPr id="4" name="Content Placeholder 3" descr="Image created using 'Smart art' in PowerPoint. It is 7 dark blue boxes, with the following texts: Funding, Information, Eligibility, Access, Using the System, Time, and the final, Geography.">
            <a:extLst>
              <a:ext uri="{FF2B5EF4-FFF2-40B4-BE49-F238E27FC236}">
                <a16:creationId xmlns:a16="http://schemas.microsoft.com/office/drawing/2014/main" id="{86249109-8CBB-5E9D-C70A-3C743909D8A8}"/>
              </a:ext>
            </a:extLst>
          </p:cNvPr>
          <p:cNvGraphicFramePr>
            <a:graphicFrameLocks noGrp="1"/>
          </p:cNvGraphicFramePr>
          <p:nvPr>
            <p:ph sz="half" idx="1"/>
            <p:extLst>
              <p:ext uri="{D42A27DB-BD31-4B8C-83A1-F6EECF244321}">
                <p14:modId xmlns:p14="http://schemas.microsoft.com/office/powerpoint/2010/main" val="2107879565"/>
              </p:ext>
            </p:extLst>
          </p:nvPr>
        </p:nvGraphicFramePr>
        <p:xfrm>
          <a:off x="599585" y="1785938"/>
          <a:ext cx="10896600" cy="3687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6850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Financement</a:t>
            </a:r>
            <a:endParaRPr lang="en-US" dirty="0"/>
          </a:p>
        </p:txBody>
      </p:sp>
    </p:spTree>
    <p:extLst>
      <p:ext uri="{BB962C8B-B14F-4D97-AF65-F5344CB8AC3E}">
        <p14:creationId xmlns:p14="http://schemas.microsoft.com/office/powerpoint/2010/main" val="3336962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p:txBody>
          <a:bodyPr/>
          <a:lstStyle/>
          <a:p>
            <a:r>
              <a:rPr lang="en-US" sz="2800" dirty="0"/>
              <a:t>Obstacles au financement - 20/21</a:t>
            </a:r>
            <a:r>
              <a:rPr lang="en-US" sz="1400" dirty="0">
                <a:solidFill>
                  <a:schemeClr val="bg2">
                    <a:lumMod val="50000"/>
                  </a:schemeClr>
                </a:solidFill>
              </a:rPr>
              <a:t>(#FT/Total)</a:t>
            </a:r>
            <a:endParaRPr lang="en-CA" dirty="0">
              <a:solidFill>
                <a:schemeClr val="bg2">
                  <a:lumMod val="50000"/>
                </a:schemeClr>
              </a:solidFill>
            </a:endParaRPr>
          </a:p>
        </p:txBody>
      </p:sp>
      <p:graphicFrame>
        <p:nvGraphicFramePr>
          <p:cNvPr id="10" name="Table 9" descr="Table with two columns, the first the number of full texts which have that code, and the second column listing the different codes. The largest funding code was Lack of Funding with 16, with the following sub codes: lack of funding for technology with ten full texts; for services with 5; for older adults with 3; for family and caregivers also 3; and lastly, for transportation with only 1 full text. The Next Code was “High cost of Technology”, with 14 full texts.">
            <a:extLst>
              <a:ext uri="{FF2B5EF4-FFF2-40B4-BE49-F238E27FC236}">
                <a16:creationId xmlns:a16="http://schemas.microsoft.com/office/drawing/2014/main" id="{9A7CD9E7-DAD7-EEC3-135C-25A0F2588B1D}"/>
              </a:ext>
            </a:extLst>
          </p:cNvPr>
          <p:cNvGraphicFramePr>
            <a:graphicFrameLocks noGrp="1"/>
          </p:cNvGraphicFramePr>
          <p:nvPr>
            <p:extLst>
              <p:ext uri="{D42A27DB-BD31-4B8C-83A1-F6EECF244321}">
                <p14:modId xmlns:p14="http://schemas.microsoft.com/office/powerpoint/2010/main" val="3603737114"/>
              </p:ext>
            </p:extLst>
          </p:nvPr>
        </p:nvGraphicFramePr>
        <p:xfrm>
          <a:off x="6452887" y="540608"/>
          <a:ext cx="5139528" cy="2571152"/>
        </p:xfrm>
        <a:graphic>
          <a:graphicData uri="http://schemas.openxmlformats.org/drawingml/2006/table">
            <a:tbl>
              <a:tblPr firstRow="1">
                <a:tableStyleId>{5C22544A-7EE6-4342-B048-85BDC9FD1C3A}</a:tableStyleId>
              </a:tblPr>
              <a:tblGrid>
                <a:gridCol w="803812">
                  <a:extLst>
                    <a:ext uri="{9D8B030D-6E8A-4147-A177-3AD203B41FA5}">
                      <a16:colId xmlns:a16="http://schemas.microsoft.com/office/drawing/2014/main" val="1735948315"/>
                    </a:ext>
                  </a:extLst>
                </a:gridCol>
                <a:gridCol w="4335716">
                  <a:extLst>
                    <a:ext uri="{9D8B030D-6E8A-4147-A177-3AD203B41FA5}">
                      <a16:colId xmlns:a16="http://schemas.microsoft.com/office/drawing/2014/main" val="909337493"/>
                    </a:ext>
                  </a:extLst>
                </a:gridCol>
              </a:tblGrid>
              <a:tr h="321394">
                <a:tc>
                  <a:txBody>
                    <a:bodyPr/>
                    <a:lstStyle/>
                    <a:p>
                      <a:pPr algn="ctr" fontAlgn="ctr"/>
                      <a:r>
                        <a:rPr lang="en-AU" sz="2000" b="1" i="0" u="none" strike="noStrike" dirty="0">
                          <a:solidFill>
                            <a:schemeClr val="bg2"/>
                          </a:solidFill>
                          <a:effectLst/>
                          <a:latin typeface="OpN"/>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OpN"/>
                        </a:rPr>
                        <a:t>Codes</a:t>
                      </a:r>
                    </a:p>
                  </a:txBody>
                  <a:tcPr marL="273553" marR="0" marT="0" marB="0" anchor="ctr">
                    <a:solidFill>
                      <a:schemeClr val="accent1"/>
                    </a:solidFill>
                  </a:tcPr>
                </a:tc>
                <a:extLst>
                  <a:ext uri="{0D108BD9-81ED-4DB2-BD59-A6C34878D82A}">
                    <a16:rowId xmlns:a16="http://schemas.microsoft.com/office/drawing/2014/main" val="209538727"/>
                  </a:ext>
                </a:extLst>
              </a:tr>
              <a:tr h="321394">
                <a:tc>
                  <a:txBody>
                    <a:bodyPr/>
                    <a:lstStyle/>
                    <a:p>
                      <a:pPr algn="ctr" fontAlgn="ctr"/>
                      <a:r>
                        <a:rPr lang="en-AU" sz="2000" b="1" u="none" strike="noStrike" dirty="0">
                          <a:effectLst/>
                          <a:latin typeface="OpN"/>
                        </a:rPr>
                        <a:t>16</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Manque de financement</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1046807507"/>
                  </a:ext>
                </a:extLst>
              </a:tr>
              <a:tr h="321394">
                <a:tc>
                  <a:txBody>
                    <a:bodyPr/>
                    <a:lstStyle/>
                    <a:p>
                      <a:pPr algn="ctr" fontAlgn="ctr"/>
                      <a:r>
                        <a:rPr lang="en-AU" sz="2000" u="none" strike="noStrike" dirty="0">
                          <a:effectLst/>
                          <a:latin typeface="OpN"/>
                        </a:rPr>
                        <a:t>10</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Pour la technologie</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05075919"/>
                  </a:ext>
                </a:extLst>
              </a:tr>
              <a:tr h="321394">
                <a:tc>
                  <a:txBody>
                    <a:bodyPr/>
                    <a:lstStyle/>
                    <a:p>
                      <a:pPr algn="ctr" fontAlgn="ctr"/>
                      <a:r>
                        <a:rPr lang="en-AU" sz="2000" u="none" strike="noStrike" dirty="0">
                          <a:effectLst/>
                          <a:latin typeface="OpN"/>
                        </a:rPr>
                        <a:t>5</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Pour les services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3541194120"/>
                  </a:ext>
                </a:extLst>
              </a:tr>
              <a:tr h="321394">
                <a:tc>
                  <a:txBody>
                    <a:bodyPr/>
                    <a:lstStyle/>
                    <a:p>
                      <a:pPr algn="ctr" fontAlgn="ctr"/>
                      <a:r>
                        <a:rPr lang="en-AU" sz="2000" u="none" strike="noStrike">
                          <a:effectLst/>
                          <a:latin typeface="OpN"/>
                        </a:rPr>
                        <a:t>3</a:t>
                      </a:r>
                      <a:endParaRPr lang="en-AU" sz="2000" b="0" i="0" u="none" strike="noStrike">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Pour les personnes âgées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3587259898"/>
                  </a:ext>
                </a:extLst>
              </a:tr>
              <a:tr h="321394">
                <a:tc>
                  <a:txBody>
                    <a:bodyPr/>
                    <a:lstStyle/>
                    <a:p>
                      <a:pPr algn="ctr" fontAlgn="ctr"/>
                      <a:r>
                        <a:rPr lang="en-AU" sz="2000" u="none" strike="noStrike" dirty="0">
                          <a:effectLst/>
                          <a:latin typeface="OpN"/>
                        </a:rPr>
                        <a:t>3</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Pour la famille et les soignants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3017902449"/>
                  </a:ext>
                </a:extLst>
              </a:tr>
              <a:tr h="321394">
                <a:tc>
                  <a:txBody>
                    <a:bodyPr/>
                    <a:lstStyle/>
                    <a:p>
                      <a:pPr algn="ctr" fontAlgn="ctr"/>
                      <a:r>
                        <a:rPr lang="en-AU" sz="2000" u="none" strike="noStrike" dirty="0">
                          <a:effectLst/>
                          <a:latin typeface="OpN"/>
                        </a:rPr>
                        <a:t>1</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Pour le transport</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2058419598"/>
                  </a:ext>
                </a:extLst>
              </a:tr>
              <a:tr h="321394">
                <a:tc>
                  <a:txBody>
                    <a:bodyPr/>
                    <a:lstStyle/>
                    <a:p>
                      <a:pPr algn="ctr" fontAlgn="ctr"/>
                      <a:r>
                        <a:rPr lang="en-AU" sz="2000" b="1" u="none" strike="noStrike" dirty="0">
                          <a:effectLst/>
                          <a:latin typeface="OpN"/>
                        </a:rPr>
                        <a:t>14</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Coût élevé de la technologie</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4206213876"/>
                  </a:ext>
                </a:extLst>
              </a:tr>
            </a:tbl>
          </a:graphicData>
        </a:graphic>
      </p:graphicFrame>
      <p:cxnSp>
        <p:nvCxnSpPr>
          <p:cNvPr id="6" name="Straight Arrow Connector 5" descr="There is a red arrow pointing from the “for technology” code under the “lack of funding theme” in the table, to a text box outlined in red with the quote">
            <a:extLst>
              <a:ext uri="{FF2B5EF4-FFF2-40B4-BE49-F238E27FC236}">
                <a16:creationId xmlns:a16="http://schemas.microsoft.com/office/drawing/2014/main" id="{0A279DF9-E2EC-EE0E-89AC-4AF29F62751D}"/>
              </a:ext>
              <a:ext uri="{C183D7F6-B498-43B3-948B-1728B52AA6E4}">
                <adec:decorative xmlns:adec="http://schemas.microsoft.com/office/drawing/2017/decorative" val="0"/>
              </a:ext>
            </a:extLst>
          </p:cNvPr>
          <p:cNvCxnSpPr>
            <a:cxnSpLocks/>
          </p:cNvCxnSpPr>
          <p:nvPr/>
        </p:nvCxnSpPr>
        <p:spPr>
          <a:xfrm flipH="1">
            <a:off x="6146006" y="1332463"/>
            <a:ext cx="556268" cy="30658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06A9024-EDDF-03AC-C1EC-0D728741E5B6}"/>
              </a:ext>
            </a:extLst>
          </p:cNvPr>
          <p:cNvSpPr txBox="1"/>
          <p:nvPr/>
        </p:nvSpPr>
        <p:spPr>
          <a:xfrm>
            <a:off x="245421" y="1184550"/>
            <a:ext cx="5762434" cy="1477328"/>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"Le </a:t>
            </a:r>
            <a:r>
              <a:rPr lang="en-US" b="1" dirty="0">
                <a:latin typeface="OpN"/>
                <a:ea typeface="Open Sans" panose="020B0606030504020204" pitchFamily="34" charset="0"/>
                <a:cs typeface="Open Sans" panose="020B0606030504020204" pitchFamily="34" charset="0"/>
              </a:rPr>
              <a:t>financement des dispositifs par le gouvernement pour les </a:t>
            </a:r>
            <a:r>
              <a:rPr lang="en-US" dirty="0">
                <a:latin typeface="OpN"/>
                <a:ea typeface="Open Sans" panose="020B0606030504020204" pitchFamily="34" charset="0"/>
                <a:cs typeface="Open Sans" panose="020B0606030504020204" pitchFamily="34" charset="0"/>
              </a:rPr>
              <a:t>problèmes de </a:t>
            </a:r>
            <a:r>
              <a:rPr lang="en-US" b="1" dirty="0">
                <a:latin typeface="OpN"/>
                <a:ea typeface="Open Sans" panose="020B0606030504020204" pitchFamily="34" charset="0"/>
                <a:cs typeface="Open Sans" panose="020B0606030504020204" pitchFamily="34" charset="0"/>
              </a:rPr>
              <a:t>communication</a:t>
            </a:r>
            <a:r>
              <a:rPr lang="en-US" dirty="0">
                <a:latin typeface="OpN"/>
                <a:ea typeface="Open Sans" panose="020B0606030504020204" pitchFamily="34" charset="0"/>
                <a:cs typeface="Open Sans" panose="020B0606030504020204" pitchFamily="34" charset="0"/>
              </a:rPr>
              <a:t>, de vision et d'audition n'est pas uniforme dans les programmes provinciaux et territoriaux, </a:t>
            </a:r>
            <a:r>
              <a:rPr lang="en-US" b="1" dirty="0">
                <a:latin typeface="OpN"/>
                <a:ea typeface="Open Sans" panose="020B0606030504020204" pitchFamily="34" charset="0"/>
                <a:cs typeface="Open Sans" panose="020B0606030504020204" pitchFamily="34" charset="0"/>
              </a:rPr>
              <a:t>allant d'un financement complet à aucun financement du tout </a:t>
            </a:r>
            <a:r>
              <a:rPr lang="en-US" dirty="0">
                <a:latin typeface="OpN"/>
                <a:ea typeface="Open Sans" panose="020B0606030504020204" pitchFamily="34" charset="0"/>
                <a:cs typeface="Open Sans" panose="020B0606030504020204" pitchFamily="34" charset="0"/>
              </a:rPr>
              <a:t>" (Schreiber, 2017).</a:t>
            </a:r>
          </a:p>
        </p:txBody>
      </p:sp>
      <p:cxnSp>
        <p:nvCxnSpPr>
          <p:cNvPr id="3" name="Straight Arrow Connector 2" descr="There is a dark blue arrow pointing from the “for family and caregivers” code under the “lack of funding theme” in the table, to a text box outlined in dark blue with the quote">
            <a:extLst>
              <a:ext uri="{FF2B5EF4-FFF2-40B4-BE49-F238E27FC236}">
                <a16:creationId xmlns:a16="http://schemas.microsoft.com/office/drawing/2014/main" id="{3F72ACF8-5658-8BB3-C740-ADCFC86B2EB3}"/>
              </a:ext>
              <a:ext uri="{C183D7F6-B498-43B3-948B-1728B52AA6E4}">
                <adec:decorative xmlns:adec="http://schemas.microsoft.com/office/drawing/2017/decorative" val="0"/>
              </a:ext>
            </a:extLst>
          </p:cNvPr>
          <p:cNvCxnSpPr>
            <a:cxnSpLocks/>
          </p:cNvCxnSpPr>
          <p:nvPr/>
        </p:nvCxnSpPr>
        <p:spPr>
          <a:xfrm flipH="1">
            <a:off x="6007855" y="2327847"/>
            <a:ext cx="694419" cy="4756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D7D91D4-BFB9-6394-1E6B-AF26456392D3}"/>
              </a:ext>
            </a:extLst>
          </p:cNvPr>
          <p:cNvSpPr txBox="1"/>
          <p:nvPr/>
        </p:nvSpPr>
        <p:spPr>
          <a:xfrm>
            <a:off x="419799" y="2782669"/>
            <a:ext cx="5505028" cy="923330"/>
          </a:xfrm>
          <a:prstGeom prst="rect">
            <a:avLst/>
          </a:prstGeom>
          <a:noFill/>
          <a:ln w="38100">
            <a:solidFill>
              <a:schemeClr val="accent1"/>
            </a:solidFill>
          </a:ln>
        </p:spPr>
        <p:txBody>
          <a:bodyPr wrap="square">
            <a:spAutoFit/>
          </a:bodyPr>
          <a:lstStyle/>
          <a:p>
            <a:r>
              <a:rPr lang="en-US" dirty="0">
                <a:latin typeface="OpN"/>
              </a:rPr>
              <a:t>"D'autres ont déclaré que le financement des thérapies alternatives pour les aidants familiaux et rémunérés était négligé. (Wang, 2022)</a:t>
            </a:r>
          </a:p>
        </p:txBody>
      </p:sp>
      <p:cxnSp>
        <p:nvCxnSpPr>
          <p:cNvPr id="7" name="Straight Arrow Connector 6" descr="There is a yellow arrow pointing from the “High cost of Technology” code in the table, to two text boxes outlined in yellow with the following two quotes">
            <a:extLst>
              <a:ext uri="{FF2B5EF4-FFF2-40B4-BE49-F238E27FC236}">
                <a16:creationId xmlns:a16="http://schemas.microsoft.com/office/drawing/2014/main" id="{2A61F0AE-C44F-BFA4-C65E-FA77E75B117A}"/>
              </a:ext>
              <a:ext uri="{C183D7F6-B498-43B3-948B-1728B52AA6E4}">
                <adec:decorative xmlns:adec="http://schemas.microsoft.com/office/drawing/2017/decorative" val="0"/>
              </a:ext>
            </a:extLst>
          </p:cNvPr>
          <p:cNvCxnSpPr>
            <a:cxnSpLocks/>
          </p:cNvCxnSpPr>
          <p:nvPr/>
        </p:nvCxnSpPr>
        <p:spPr>
          <a:xfrm>
            <a:off x="8136831" y="3111760"/>
            <a:ext cx="0" cy="402965"/>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12">
            <a:extLst>
              <a:ext uri="{FF2B5EF4-FFF2-40B4-BE49-F238E27FC236}">
                <a16:creationId xmlns:a16="http://schemas.microsoft.com/office/drawing/2014/main" id="{8F435737-0EDA-7DCE-CC63-B4D22D9BCB4E}"/>
              </a:ext>
            </a:extLst>
          </p:cNvPr>
          <p:cNvSpPr>
            <a:spLocks noGrp="1"/>
          </p:cNvSpPr>
          <p:nvPr>
            <p:ph sz="half" idx="1"/>
          </p:nvPr>
        </p:nvSpPr>
        <p:spPr>
          <a:xfrm>
            <a:off x="295702" y="3792908"/>
            <a:ext cx="5322244" cy="2916501"/>
          </a:xfrm>
          <a:ln w="38100">
            <a:solidFill>
              <a:srgbClr val="FFC000"/>
            </a:solidFill>
          </a:ln>
        </p:spPr>
        <p:txBody>
          <a:bodyPr/>
          <a:lstStyle/>
          <a:p>
            <a:pPr marL="0" indent="0" algn="ctr">
              <a:lnSpc>
                <a:spcPct val="100000"/>
              </a:lnSpc>
              <a:buNone/>
            </a:pPr>
            <a:r>
              <a:rPr lang="en-US" sz="1800" dirty="0">
                <a:latin typeface="OpN"/>
              </a:rPr>
              <a:t>"Beaucoup de dispositifs et d'équipements utilisés pour soutenir les enfants handicapés sont coûteux et lorsque la mère P-04 ... c'est une autre chose que j'aimerais soulever, c'est que beaucoup de gens qui ont des besoins spéciaux ne peuvent pas </a:t>
            </a:r>
            <a:r>
              <a:rPr lang="en-US" sz="1800" b="1" dirty="0">
                <a:latin typeface="OpN"/>
              </a:rPr>
              <a:t>se permettre ce qui existe </a:t>
            </a:r>
            <a:r>
              <a:rPr lang="en-US" sz="1800" dirty="0">
                <a:latin typeface="OpN"/>
              </a:rPr>
              <a:t>(...) disons que vous trouvez quelque chose et que (le nom de la fille A) peut l'utiliser et que c'est à trois mille dollars, eh bien, pensez-vous que le système de santé va financer cela ? Le gouvernement va-t-il financer cela ? J'en doute fortement " (Diep, 2015).</a:t>
            </a:r>
          </a:p>
        </p:txBody>
      </p:sp>
      <p:sp>
        <p:nvSpPr>
          <p:cNvPr id="12" name="TextBox 11">
            <a:extLst>
              <a:ext uri="{FF2B5EF4-FFF2-40B4-BE49-F238E27FC236}">
                <a16:creationId xmlns:a16="http://schemas.microsoft.com/office/drawing/2014/main" id="{D4F2BD90-3136-A9C3-BF8F-74B2E064EA61}"/>
              </a:ext>
            </a:extLst>
          </p:cNvPr>
          <p:cNvSpPr txBox="1"/>
          <p:nvPr/>
        </p:nvSpPr>
        <p:spPr>
          <a:xfrm>
            <a:off x="6048185" y="3599106"/>
            <a:ext cx="5934161" cy="2031325"/>
          </a:xfrm>
          <a:prstGeom prst="rect">
            <a:avLst/>
          </a:prstGeom>
          <a:noFill/>
          <a:ln w="38100">
            <a:solidFill>
              <a:srgbClr val="FFC000"/>
            </a:solidFill>
          </a:ln>
        </p:spPr>
        <p:txBody>
          <a:bodyPr wrap="square">
            <a:spAutoFit/>
          </a:bodyPr>
          <a:lstStyle/>
          <a:p>
            <a:r>
              <a:rPr lang="en-US" dirty="0">
                <a:latin typeface="OpN"/>
                <a:ea typeface="Open Sans" panose="020B0606030504020204" pitchFamily="34" charset="0"/>
                <a:cs typeface="Open Sans" panose="020B0606030504020204" pitchFamily="34" charset="0"/>
              </a:rPr>
              <a:t>"En effet, la plupart des prestataires de soins de santé ont mentionné que le </a:t>
            </a:r>
            <a:r>
              <a:rPr lang="en-US" b="1" dirty="0">
                <a:latin typeface="OpN"/>
                <a:ea typeface="Open Sans" panose="020B0606030504020204" pitchFamily="34" charset="0"/>
                <a:cs typeface="Open Sans" panose="020B0606030504020204" pitchFamily="34" charset="0"/>
              </a:rPr>
              <a:t>coût d'un appareil 'peut être un problème pour les familles'. </a:t>
            </a:r>
            <a:r>
              <a:rPr lang="en-US" dirty="0">
                <a:latin typeface="OpN"/>
                <a:ea typeface="Open Sans" panose="020B0606030504020204" pitchFamily="34" charset="0"/>
                <a:cs typeface="Open Sans" panose="020B0606030504020204" pitchFamily="34" charset="0"/>
              </a:rPr>
              <a:t>Le seuil à ne pas dépasser est de 60 000 dollars de revenu familial, ce qui, dans cette zone urbaine, n'est pas très élevé pour une famille entière. Les familles sont éligibles mais n'ont pas les moyens d'acheter facilement le système' (#8, orthophoniste). (Lindsay, 2010)</a:t>
            </a:r>
          </a:p>
        </p:txBody>
      </p:sp>
    </p:spTree>
    <p:extLst>
      <p:ext uri="{BB962C8B-B14F-4D97-AF65-F5344CB8AC3E}">
        <p14:creationId xmlns:p14="http://schemas.microsoft.com/office/powerpoint/2010/main" val="4063423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114861" y="389620"/>
            <a:ext cx="10549329" cy="627189"/>
          </a:xfrm>
        </p:spPr>
        <p:txBody>
          <a:bodyPr/>
          <a:lstStyle/>
          <a:p>
            <a:r>
              <a:rPr lang="en-US" sz="2800" dirty="0"/>
              <a:t>Obstacles au financement - Partie 2</a:t>
            </a:r>
            <a:endParaRPr lang="en-CA" dirty="0"/>
          </a:p>
        </p:txBody>
      </p:sp>
      <p:graphicFrame>
        <p:nvGraphicFramePr>
          <p:cNvPr id="10" name="Table 9" descr="Table with two columns, the first the number of full texts which have that code, and the second column listing the different codes. The funding code in the second row of the table reads Government Funding with 10 full texts and with the following sub codes: Accountability with 1 full text; Does not have funding for 1; Loss of benefits for 1; poor allocation of funds with 2; protective of government funds with 6 full texts and lastly, resistance to provide funds with 6 full texts.">
            <a:extLst>
              <a:ext uri="{FF2B5EF4-FFF2-40B4-BE49-F238E27FC236}">
                <a16:creationId xmlns:a16="http://schemas.microsoft.com/office/drawing/2014/main" id="{9A7CD9E7-DAD7-EEC3-135C-25A0F2588B1D}"/>
              </a:ext>
            </a:extLst>
          </p:cNvPr>
          <p:cNvGraphicFramePr>
            <a:graphicFrameLocks noGrp="1"/>
          </p:cNvGraphicFramePr>
          <p:nvPr>
            <p:extLst>
              <p:ext uri="{D42A27DB-BD31-4B8C-83A1-F6EECF244321}">
                <p14:modId xmlns:p14="http://schemas.microsoft.com/office/powerpoint/2010/main" val="2225634250"/>
              </p:ext>
            </p:extLst>
          </p:nvPr>
        </p:nvGraphicFramePr>
        <p:xfrm>
          <a:off x="6667461" y="406341"/>
          <a:ext cx="5139528" cy="2605727"/>
        </p:xfrm>
        <a:graphic>
          <a:graphicData uri="http://schemas.openxmlformats.org/drawingml/2006/table">
            <a:tbl>
              <a:tblPr firstRow="1">
                <a:tableStyleId>{5C22544A-7EE6-4342-B048-85BDC9FD1C3A}</a:tableStyleId>
              </a:tblPr>
              <a:tblGrid>
                <a:gridCol w="803812">
                  <a:extLst>
                    <a:ext uri="{9D8B030D-6E8A-4147-A177-3AD203B41FA5}">
                      <a16:colId xmlns:a16="http://schemas.microsoft.com/office/drawing/2014/main" val="1735948315"/>
                    </a:ext>
                  </a:extLst>
                </a:gridCol>
                <a:gridCol w="4335716">
                  <a:extLst>
                    <a:ext uri="{9D8B030D-6E8A-4147-A177-3AD203B41FA5}">
                      <a16:colId xmlns:a16="http://schemas.microsoft.com/office/drawing/2014/main" val="909337493"/>
                    </a:ext>
                  </a:extLst>
                </a:gridCol>
              </a:tblGrid>
              <a:tr h="320925">
                <a:tc>
                  <a:txBody>
                    <a:bodyPr/>
                    <a:lstStyle/>
                    <a:p>
                      <a:pPr algn="ctr" fontAlgn="ctr"/>
                      <a:r>
                        <a:rPr lang="en-AU" sz="2000" b="1" i="0" u="none" strike="noStrike" dirty="0">
                          <a:solidFill>
                            <a:schemeClr val="bg2"/>
                          </a:solidFill>
                          <a:effectLst/>
                          <a:latin typeface="OpN"/>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OpN"/>
                        </a:rPr>
                        <a:t>Codes</a:t>
                      </a:r>
                    </a:p>
                  </a:txBody>
                  <a:tcPr marL="273553" marR="0" marT="0" marB="0" anchor="ctr">
                    <a:solidFill>
                      <a:schemeClr val="accent1"/>
                    </a:solidFill>
                  </a:tcPr>
                </a:tc>
                <a:extLst>
                  <a:ext uri="{0D108BD9-81ED-4DB2-BD59-A6C34878D82A}">
                    <a16:rowId xmlns:a16="http://schemas.microsoft.com/office/drawing/2014/main" val="209538727"/>
                  </a:ext>
                </a:extLst>
              </a:tr>
              <a:tr h="320925">
                <a:tc>
                  <a:txBody>
                    <a:bodyPr/>
                    <a:lstStyle/>
                    <a:p>
                      <a:pPr algn="ctr" fontAlgn="ctr"/>
                      <a:r>
                        <a:rPr lang="en-AU" sz="2000" b="1" u="none" strike="noStrike" dirty="0">
                          <a:effectLst/>
                          <a:latin typeface="OpN"/>
                        </a:rPr>
                        <a:t>10</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Financement public</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1290366099"/>
                  </a:ext>
                </a:extLst>
              </a:tr>
              <a:tr h="320925">
                <a:tc>
                  <a:txBody>
                    <a:bodyPr/>
                    <a:lstStyle/>
                    <a:p>
                      <a:pPr algn="ctr" fontAlgn="ctr"/>
                      <a:r>
                        <a:rPr lang="en-AU" sz="2000" u="none" strike="noStrike" dirty="0">
                          <a:effectLst/>
                          <a:latin typeface="OpN"/>
                        </a:rPr>
                        <a:t>1</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Responsabilité</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723992694"/>
                  </a:ext>
                </a:extLst>
              </a:tr>
              <a:tr h="320925">
                <a:tc>
                  <a:txBody>
                    <a:bodyPr/>
                    <a:lstStyle/>
                    <a:p>
                      <a:pPr algn="ctr" fontAlgn="ctr"/>
                      <a:r>
                        <a:rPr lang="en-AU" sz="2000" u="none" strike="noStrike">
                          <a:effectLst/>
                          <a:latin typeface="OpN"/>
                        </a:rPr>
                        <a:t>1</a:t>
                      </a:r>
                      <a:endParaRPr lang="en-AU" sz="2000" b="0" i="0" u="none" strike="noStrike">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Ne dispose pas de financement</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4268140401"/>
                  </a:ext>
                </a:extLst>
              </a:tr>
              <a:tr h="320925">
                <a:tc>
                  <a:txBody>
                    <a:bodyPr/>
                    <a:lstStyle/>
                    <a:p>
                      <a:pPr algn="ctr" fontAlgn="ctr"/>
                      <a:r>
                        <a:rPr lang="en-AU" sz="2000" u="none" strike="noStrike" dirty="0">
                          <a:effectLst/>
                          <a:latin typeface="OpN"/>
                        </a:rPr>
                        <a:t>1</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Perte de prestations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843094737"/>
                  </a:ext>
                </a:extLst>
              </a:tr>
              <a:tr h="320925">
                <a:tc>
                  <a:txBody>
                    <a:bodyPr/>
                    <a:lstStyle/>
                    <a:p>
                      <a:pPr algn="ctr" fontAlgn="ctr"/>
                      <a:r>
                        <a:rPr lang="en-AU" sz="2000" u="none" strike="noStrike">
                          <a:effectLst/>
                          <a:latin typeface="OpN"/>
                        </a:rPr>
                        <a:t>2</a:t>
                      </a:r>
                      <a:endParaRPr lang="en-AU" sz="2000" b="0" i="0" u="none" strike="noStrike">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Mauvaise affectation des fonds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2213805326"/>
                  </a:ext>
                </a:extLst>
              </a:tr>
              <a:tr h="359252">
                <a:tc>
                  <a:txBody>
                    <a:bodyPr/>
                    <a:lstStyle/>
                    <a:p>
                      <a:pPr algn="ctr" fontAlgn="ctr"/>
                      <a:r>
                        <a:rPr lang="en-AU" sz="2000" u="none" strike="noStrike" dirty="0">
                          <a:effectLst/>
                          <a:latin typeface="OpN"/>
                        </a:rPr>
                        <a:t>6</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Protection des fonds publics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27781641"/>
                  </a:ext>
                </a:extLst>
              </a:tr>
              <a:tr h="320925">
                <a:tc>
                  <a:txBody>
                    <a:bodyPr/>
                    <a:lstStyle/>
                    <a:p>
                      <a:pPr algn="ctr" fontAlgn="ctr"/>
                      <a:r>
                        <a:rPr lang="en-AU" sz="2000" u="none" strike="noStrike" dirty="0">
                          <a:effectLst/>
                          <a:latin typeface="OpN"/>
                        </a:rPr>
                        <a:t>6</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Résistance à l'octroi de fonds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533139448"/>
                  </a:ext>
                </a:extLst>
              </a:tr>
            </a:tbl>
          </a:graphicData>
        </a:graphic>
      </p:graphicFrame>
      <p:cxnSp>
        <p:nvCxnSpPr>
          <p:cNvPr id="11" name="Straight Arrow Connector 10" descr="There is a dark blue arrow pointing from the “accountability” code under the “Government Funding theme” in the table, to a text box outlined in dark blue with the quote">
            <a:extLst>
              <a:ext uri="{FF2B5EF4-FFF2-40B4-BE49-F238E27FC236}">
                <a16:creationId xmlns:a16="http://schemas.microsoft.com/office/drawing/2014/main" id="{8B20371A-F70F-FF0D-4131-B9CBA02CC658}"/>
              </a:ext>
            </a:extLst>
          </p:cNvPr>
          <p:cNvCxnSpPr>
            <a:cxnSpLocks/>
          </p:cNvCxnSpPr>
          <p:nvPr/>
        </p:nvCxnSpPr>
        <p:spPr>
          <a:xfrm flipH="1">
            <a:off x="6167129" y="1192762"/>
            <a:ext cx="757662" cy="3024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641D3F9-8C41-FCF4-35AE-D94F190A6380}"/>
              </a:ext>
            </a:extLst>
          </p:cNvPr>
          <p:cNvSpPr txBox="1"/>
          <p:nvPr/>
        </p:nvSpPr>
        <p:spPr>
          <a:xfrm>
            <a:off x="393999" y="1123932"/>
            <a:ext cx="5702001" cy="2308324"/>
          </a:xfrm>
          <a:prstGeom prst="rect">
            <a:avLst/>
          </a:prstGeom>
          <a:noFill/>
          <a:ln w="38100">
            <a:solidFill>
              <a:schemeClr val="accent1"/>
            </a:solidFill>
          </a:ln>
        </p:spPr>
        <p:txBody>
          <a:bodyPr wrap="square">
            <a:spAutoFit/>
          </a:bodyPr>
          <a:lstStyle/>
          <a:p>
            <a:r>
              <a:rPr lang="en-US" dirty="0">
                <a:latin typeface="OpN"/>
              </a:rPr>
              <a:t>"Étant donné la variabilité de la disponibilité des services et le manque d'universalité des services à travers le Canada, un participant a déclaré qu'il serait </a:t>
            </a:r>
            <a:r>
              <a:rPr lang="en-US" b="1" dirty="0">
                <a:latin typeface="OpN"/>
              </a:rPr>
              <a:t>important d'examiner la responsabilité envers le gouvernement fédéral </a:t>
            </a:r>
            <a:r>
              <a:rPr lang="en-US" dirty="0">
                <a:latin typeface="OpN"/>
              </a:rPr>
              <a:t>en ce qui concerne la façon dont les provinces (et les territoires) dépensent les fonds transférés par le gouvernement fédéral pour les services de soins de santé (P14)." (Wang, 2022)</a:t>
            </a:r>
          </a:p>
        </p:txBody>
      </p:sp>
      <p:cxnSp>
        <p:nvCxnSpPr>
          <p:cNvPr id="20" name="Straight Arrow Connector 19" descr="There is a red arrow pointing from the “protective of government funds” code under the “Government Funding” theme in the table, to two text boxes outlined in red with the following quotes">
            <a:extLst>
              <a:ext uri="{FF2B5EF4-FFF2-40B4-BE49-F238E27FC236}">
                <a16:creationId xmlns:a16="http://schemas.microsoft.com/office/drawing/2014/main" id="{7B2532E3-A79F-1100-E77C-12AB579A1947}"/>
              </a:ext>
            </a:extLst>
          </p:cNvPr>
          <p:cNvCxnSpPr>
            <a:cxnSpLocks/>
          </p:cNvCxnSpPr>
          <p:nvPr/>
        </p:nvCxnSpPr>
        <p:spPr>
          <a:xfrm flipH="1">
            <a:off x="6167129" y="2533767"/>
            <a:ext cx="757662" cy="82699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82806C8-A82F-E3EA-19A9-F8C128CFDDE3}"/>
              </a:ext>
            </a:extLst>
          </p:cNvPr>
          <p:cNvSpPr txBox="1"/>
          <p:nvPr/>
        </p:nvSpPr>
        <p:spPr>
          <a:xfrm>
            <a:off x="297742" y="5962622"/>
            <a:ext cx="11052248" cy="646331"/>
          </a:xfrm>
          <a:prstGeom prst="rect">
            <a:avLst/>
          </a:prstGeom>
          <a:noFill/>
          <a:ln w="38100">
            <a:solidFill>
              <a:schemeClr val="tx2"/>
            </a:solidFill>
          </a:ln>
        </p:spPr>
        <p:txBody>
          <a:bodyPr wrap="square">
            <a:spAutoFit/>
          </a:bodyPr>
          <a:lstStyle/>
          <a:p>
            <a:r>
              <a:rPr lang="en-US" dirty="0">
                <a:latin typeface="OpN"/>
              </a:rPr>
              <a:t>"Des inquiétudes ont été exprimées quant à la nécessité de veiller à ce que le </a:t>
            </a:r>
            <a:r>
              <a:rPr lang="en-US" b="1" dirty="0" err="1">
                <a:latin typeface="OpN"/>
              </a:rPr>
              <a:t>programme</a:t>
            </a:r>
            <a:r>
              <a:rPr lang="en-US" b="1" dirty="0">
                <a:latin typeface="OpN"/>
              </a:rPr>
              <a:t> ne soit pas utilisé à mauvais escient </a:t>
            </a:r>
            <a:r>
              <a:rPr lang="en-US" dirty="0">
                <a:latin typeface="OpN"/>
              </a:rPr>
              <a:t>en incluant de nombreuses règles susceptibles de limiter l'autonomie de </a:t>
            </a:r>
            <a:r>
              <a:rPr lang="en-US" dirty="0" err="1">
                <a:latin typeface="OpN"/>
              </a:rPr>
              <a:t>l'utilisateur</a:t>
            </a:r>
            <a:r>
              <a:rPr lang="en-US" dirty="0">
                <a:latin typeface="OpN"/>
              </a:rPr>
              <a:t>.“ (Wang,2022)</a:t>
            </a:r>
            <a:endParaRPr lang="en-CA" dirty="0">
              <a:latin typeface="OpN"/>
            </a:endParaRPr>
          </a:p>
        </p:txBody>
      </p:sp>
      <p:sp>
        <p:nvSpPr>
          <p:cNvPr id="26" name="TextBox 25">
            <a:extLst>
              <a:ext uri="{FF2B5EF4-FFF2-40B4-BE49-F238E27FC236}">
                <a16:creationId xmlns:a16="http://schemas.microsoft.com/office/drawing/2014/main" id="{DBAD7FAE-7D6E-C973-5439-267A7CC23015}"/>
              </a:ext>
            </a:extLst>
          </p:cNvPr>
          <p:cNvSpPr txBox="1"/>
          <p:nvPr/>
        </p:nvSpPr>
        <p:spPr>
          <a:xfrm>
            <a:off x="297741" y="3486948"/>
            <a:ext cx="5869387" cy="2366290"/>
          </a:xfrm>
          <a:prstGeom prst="rect">
            <a:avLst/>
          </a:prstGeom>
          <a:noFill/>
          <a:ln w="38100">
            <a:solidFill>
              <a:schemeClr val="tx2"/>
            </a:solidFill>
          </a:ln>
        </p:spPr>
        <p:txBody>
          <a:bodyPr wrap="square">
            <a:spAutoFit/>
          </a:bodyPr>
          <a:lstStyle/>
          <a:p>
            <a:r>
              <a:rPr lang="en-US" dirty="0">
                <a:latin typeface="OpN"/>
              </a:rPr>
              <a:t>Un autre clinicien a déclaré : "Je suis plus prudent que d'autres, je pense, lorsqu'il s'agit de prescrire un appareil de haute technologie. J'ai donc tendance à m'intéresser d'abord aux dispositifs de faible technicité" (n°8, orthophoniste). Certains cliniciens semblaient craindre le processus de révision de la prescription requis pour les dispositifs de haute technologie, et étaient donc </a:t>
            </a:r>
            <a:r>
              <a:rPr lang="en-US" b="1" dirty="0">
                <a:latin typeface="OpN"/>
              </a:rPr>
              <a:t>réticents à prescrire des dispositifs de haute technologie</a:t>
            </a:r>
            <a:r>
              <a:rPr lang="en-US" dirty="0">
                <a:latin typeface="OpN"/>
              </a:rPr>
              <a:t>". (Lindsay, 2010)</a:t>
            </a:r>
          </a:p>
        </p:txBody>
      </p:sp>
      <p:cxnSp>
        <p:nvCxnSpPr>
          <p:cNvPr id="14" name="Straight Arrow Connector 13" descr="There is a yellow arrow pointing from the “resistance to provide funds” code in the table, to a text box outlined in yellow with the quote">
            <a:extLst>
              <a:ext uri="{FF2B5EF4-FFF2-40B4-BE49-F238E27FC236}">
                <a16:creationId xmlns:a16="http://schemas.microsoft.com/office/drawing/2014/main" id="{89C4A087-6CC7-6719-F949-91274A85AACD}"/>
              </a:ext>
            </a:extLst>
          </p:cNvPr>
          <p:cNvCxnSpPr>
            <a:cxnSpLocks/>
          </p:cNvCxnSpPr>
          <p:nvPr/>
        </p:nvCxnSpPr>
        <p:spPr>
          <a:xfrm>
            <a:off x="9206229" y="3012068"/>
            <a:ext cx="0" cy="222622"/>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12">
            <a:extLst>
              <a:ext uri="{FF2B5EF4-FFF2-40B4-BE49-F238E27FC236}">
                <a16:creationId xmlns:a16="http://schemas.microsoft.com/office/drawing/2014/main" id="{20205D72-D419-72E6-B769-E75D21D498E8}"/>
              </a:ext>
            </a:extLst>
          </p:cNvPr>
          <p:cNvSpPr>
            <a:spLocks noGrp="1"/>
          </p:cNvSpPr>
          <p:nvPr>
            <p:ph sz="half" idx="1"/>
          </p:nvPr>
        </p:nvSpPr>
        <p:spPr>
          <a:xfrm>
            <a:off x="6522961" y="3285686"/>
            <a:ext cx="5509280" cy="2567552"/>
          </a:xfrm>
          <a:ln w="38100">
            <a:solidFill>
              <a:srgbClr val="FFC000"/>
            </a:solidFill>
          </a:ln>
        </p:spPr>
        <p:txBody>
          <a:bodyPr/>
          <a:lstStyle/>
          <a:p>
            <a:pPr marL="0" indent="0" algn="ctr">
              <a:lnSpc>
                <a:spcPct val="100000"/>
              </a:lnSpc>
              <a:buNone/>
            </a:pPr>
            <a:r>
              <a:rPr lang="en-US" sz="1800" dirty="0">
                <a:latin typeface="OpN"/>
              </a:rPr>
              <a:t>"Un autre participant a fait remarquer que le </a:t>
            </a:r>
            <a:r>
              <a:rPr lang="en-US" sz="1800" b="1" dirty="0">
                <a:latin typeface="OpN"/>
              </a:rPr>
              <a:t>financement des services aux personnes handicapées dans tout le Canada est en train de diminuer... </a:t>
            </a:r>
            <a:r>
              <a:rPr lang="en-US" sz="1800" dirty="0">
                <a:latin typeface="OpN"/>
              </a:rPr>
              <a:t>Douze participants ont évoqué la lenteur de la bureaucratie gouvernementale qui ne suit pas l'évolution de la technologie. Ce retard est souvent expliqué par les coûts ou, comme l'a dit un participant, "</a:t>
            </a:r>
            <a:r>
              <a:rPr lang="en-US" sz="1800" b="1" dirty="0">
                <a:latin typeface="OpN"/>
              </a:rPr>
              <a:t>le gouvernement a peur que ce soit un gouffre financier</a:t>
            </a:r>
            <a:r>
              <a:rPr lang="en-US" sz="1800" dirty="0">
                <a:latin typeface="OpN"/>
              </a:rPr>
              <a:t>" (P29)". (Wang, 2022)</a:t>
            </a:r>
          </a:p>
        </p:txBody>
      </p:sp>
    </p:spTree>
    <p:extLst>
      <p:ext uri="{BB962C8B-B14F-4D97-AF65-F5344CB8AC3E}">
        <p14:creationId xmlns:p14="http://schemas.microsoft.com/office/powerpoint/2010/main" val="1003485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p:txBody>
          <a:bodyPr/>
          <a:lstStyle/>
          <a:p>
            <a:r>
              <a:rPr lang="en-US" sz="2800" dirty="0"/>
              <a:t>Obstacles au financement - Partie 3</a:t>
            </a:r>
            <a:endParaRPr lang="en-CA" dirty="0"/>
          </a:p>
        </p:txBody>
      </p:sp>
      <p:graphicFrame>
        <p:nvGraphicFramePr>
          <p:cNvPr id="10" name="Table 9" descr="Table with two columns, the first the number of full texts which have that code, and the second column listing the different codes. The funding codes on this table include “Discrepancy across Canada” with 7 full texts;  Discrepancy between disabilities with 6 full texts and the last row reading “High cost of System”. This table is in the top right corner of the slide.">
            <a:extLst>
              <a:ext uri="{FF2B5EF4-FFF2-40B4-BE49-F238E27FC236}">
                <a16:creationId xmlns:a16="http://schemas.microsoft.com/office/drawing/2014/main" id="{9A7CD9E7-DAD7-EEC3-135C-25A0F2588B1D}"/>
              </a:ext>
            </a:extLst>
          </p:cNvPr>
          <p:cNvGraphicFramePr>
            <a:graphicFrameLocks noGrp="1"/>
          </p:cNvGraphicFramePr>
          <p:nvPr>
            <p:extLst>
              <p:ext uri="{D42A27DB-BD31-4B8C-83A1-F6EECF244321}">
                <p14:modId xmlns:p14="http://schemas.microsoft.com/office/powerpoint/2010/main" val="1827591399"/>
              </p:ext>
            </p:extLst>
          </p:nvPr>
        </p:nvGraphicFramePr>
        <p:xfrm>
          <a:off x="6667461" y="406341"/>
          <a:ext cx="5139528" cy="1283700"/>
        </p:xfrm>
        <a:graphic>
          <a:graphicData uri="http://schemas.openxmlformats.org/drawingml/2006/table">
            <a:tbl>
              <a:tblPr firstRow="1">
                <a:tableStyleId>{5C22544A-7EE6-4342-B048-85BDC9FD1C3A}</a:tableStyleId>
              </a:tblPr>
              <a:tblGrid>
                <a:gridCol w="803812">
                  <a:extLst>
                    <a:ext uri="{9D8B030D-6E8A-4147-A177-3AD203B41FA5}">
                      <a16:colId xmlns:a16="http://schemas.microsoft.com/office/drawing/2014/main" val="1735948315"/>
                    </a:ext>
                  </a:extLst>
                </a:gridCol>
                <a:gridCol w="4335716">
                  <a:extLst>
                    <a:ext uri="{9D8B030D-6E8A-4147-A177-3AD203B41FA5}">
                      <a16:colId xmlns:a16="http://schemas.microsoft.com/office/drawing/2014/main" val="909337493"/>
                    </a:ext>
                  </a:extLst>
                </a:gridCol>
              </a:tblGrid>
              <a:tr h="320925">
                <a:tc>
                  <a:txBody>
                    <a:bodyPr/>
                    <a:lstStyle/>
                    <a:p>
                      <a:pPr algn="ctr" fontAlgn="ctr"/>
                      <a:r>
                        <a:rPr lang="en-AU" sz="2000" b="1" i="0" u="none" strike="noStrike" dirty="0">
                          <a:solidFill>
                            <a:schemeClr val="bg2"/>
                          </a:solidFill>
                          <a:effectLst/>
                          <a:latin typeface="OpN"/>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OpN"/>
                        </a:rPr>
                        <a:t>Codes</a:t>
                      </a:r>
                    </a:p>
                  </a:txBody>
                  <a:tcPr marL="273553" marR="0" marT="0" marB="0" anchor="ctr">
                    <a:solidFill>
                      <a:schemeClr val="accent1"/>
                    </a:solidFill>
                  </a:tcPr>
                </a:tc>
                <a:extLst>
                  <a:ext uri="{0D108BD9-81ED-4DB2-BD59-A6C34878D82A}">
                    <a16:rowId xmlns:a16="http://schemas.microsoft.com/office/drawing/2014/main" val="209538727"/>
                  </a:ext>
                </a:extLst>
              </a:tr>
              <a:tr h="320925">
                <a:tc>
                  <a:txBody>
                    <a:bodyPr/>
                    <a:lstStyle/>
                    <a:p>
                      <a:pPr algn="ctr" fontAlgn="ctr"/>
                      <a:r>
                        <a:rPr lang="en-AU" sz="2000" b="1" u="none" strike="noStrike" dirty="0">
                          <a:effectLst/>
                          <a:latin typeface="OpN"/>
                        </a:rPr>
                        <a:t>7</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Divergence au niveau du Canada</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521553954"/>
                  </a:ext>
                </a:extLst>
              </a:tr>
              <a:tr h="320925">
                <a:tc>
                  <a:txBody>
                    <a:bodyPr/>
                    <a:lstStyle/>
                    <a:p>
                      <a:pPr algn="ctr" fontAlgn="ctr"/>
                      <a:r>
                        <a:rPr lang="en-AU" sz="2000" b="1" u="none" strike="noStrike" dirty="0">
                          <a:effectLst/>
                          <a:latin typeface="OpN"/>
                        </a:rPr>
                        <a:t>6</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Divergence entre les handicaps</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1451993837"/>
                  </a:ext>
                </a:extLst>
              </a:tr>
              <a:tr h="320925">
                <a:tc>
                  <a:txBody>
                    <a:bodyPr/>
                    <a:lstStyle/>
                    <a:p>
                      <a:pPr algn="ctr" fontAlgn="ctr"/>
                      <a:r>
                        <a:rPr lang="en-AU" sz="2000" b="1" u="none" strike="noStrike" dirty="0">
                          <a:effectLst/>
                          <a:latin typeface="OpN"/>
                        </a:rPr>
                        <a:t>5</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Coût élevé du système</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2696041598"/>
                  </a:ext>
                </a:extLst>
              </a:tr>
            </a:tbl>
          </a:graphicData>
        </a:graphic>
      </p:graphicFrame>
      <p:cxnSp>
        <p:nvCxnSpPr>
          <p:cNvPr id="3" name="Straight Arrow Connector 2" descr="There is a dark blue arrow pointing from the “Discrepancy across Canada” code under the “lack of funding theme” in the table, to a text box outlined in dark blue with the quote">
            <a:extLst>
              <a:ext uri="{FF2B5EF4-FFF2-40B4-BE49-F238E27FC236}">
                <a16:creationId xmlns:a16="http://schemas.microsoft.com/office/drawing/2014/main" id="{7F6E9E6D-25CC-527E-14B8-45A1DB1F09AC}"/>
              </a:ext>
            </a:extLst>
          </p:cNvPr>
          <p:cNvCxnSpPr>
            <a:cxnSpLocks/>
            <a:endCxn id="2" idx="2"/>
          </p:cNvCxnSpPr>
          <p:nvPr/>
        </p:nvCxnSpPr>
        <p:spPr>
          <a:xfrm flipH="1">
            <a:off x="6048185" y="934494"/>
            <a:ext cx="887807" cy="3979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CEC65E7-C54E-2C3A-3765-35A5970F8BEE}"/>
              </a:ext>
            </a:extLst>
          </p:cNvPr>
          <p:cNvSpPr txBox="1"/>
          <p:nvPr/>
        </p:nvSpPr>
        <p:spPr>
          <a:xfrm>
            <a:off x="359329" y="1142739"/>
            <a:ext cx="5616918" cy="1754326"/>
          </a:xfrm>
          <a:prstGeom prst="rect">
            <a:avLst/>
          </a:prstGeom>
          <a:noFill/>
          <a:ln w="38100">
            <a:solidFill>
              <a:schemeClr val="tx1"/>
            </a:solidFill>
          </a:ln>
        </p:spPr>
        <p:txBody>
          <a:bodyPr wrap="square">
            <a:spAutoFit/>
          </a:bodyPr>
          <a:lstStyle/>
          <a:p>
            <a:r>
              <a:rPr lang="en-US" dirty="0">
                <a:latin typeface="OpN"/>
              </a:rPr>
              <a:t>" Le financement des dispositifs par le gouvernement pour les problèmes de communication, de vision et d'audition n'est </a:t>
            </a:r>
            <a:r>
              <a:rPr lang="en-US" b="1" dirty="0">
                <a:latin typeface="OpN"/>
              </a:rPr>
              <a:t>pas uniforme dans les programmes provinciaux et territoriaux</a:t>
            </a:r>
            <a:r>
              <a:rPr lang="en-US" dirty="0">
                <a:latin typeface="OpN"/>
              </a:rPr>
              <a:t>, allant d'un financement complet à aucun financement du tout " Pg 14 (Schreiber, 2017).</a:t>
            </a:r>
          </a:p>
        </p:txBody>
      </p:sp>
      <p:cxnSp>
        <p:nvCxnSpPr>
          <p:cNvPr id="6" name="Straight Arrow Connector 5" descr="There is a yellow arrow pointing from the “Discrepancy between disabilities” code in the table, to two text boxes outlined in yellow with the following two quotes">
            <a:extLst>
              <a:ext uri="{FF2B5EF4-FFF2-40B4-BE49-F238E27FC236}">
                <a16:creationId xmlns:a16="http://schemas.microsoft.com/office/drawing/2014/main" id="{53EDC095-D496-E3E3-5642-EF0F7BD5DA28}"/>
              </a:ext>
            </a:extLst>
          </p:cNvPr>
          <p:cNvCxnSpPr>
            <a:cxnSpLocks/>
          </p:cNvCxnSpPr>
          <p:nvPr/>
        </p:nvCxnSpPr>
        <p:spPr>
          <a:xfrm flipH="1">
            <a:off x="6293749" y="1252750"/>
            <a:ext cx="642243" cy="1534305"/>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525623C-3B19-A805-C3E8-AC87E529F1F8}"/>
              </a:ext>
            </a:extLst>
          </p:cNvPr>
          <p:cNvSpPr txBox="1"/>
          <p:nvPr/>
        </p:nvSpPr>
        <p:spPr>
          <a:xfrm>
            <a:off x="343430" y="2983942"/>
            <a:ext cx="5801146" cy="1754326"/>
          </a:xfrm>
          <a:prstGeom prst="rect">
            <a:avLst/>
          </a:prstGeom>
          <a:noFill/>
          <a:ln w="38100">
            <a:solidFill>
              <a:srgbClr val="FFC000"/>
            </a:solidFill>
          </a:ln>
        </p:spPr>
        <p:txBody>
          <a:bodyPr wrap="square">
            <a:spAutoFit/>
          </a:bodyPr>
          <a:lstStyle/>
          <a:p>
            <a:r>
              <a:rPr lang="en-US" dirty="0">
                <a:latin typeface="OpN"/>
                <a:ea typeface="Open Sans" panose="020B0606030504020204" pitchFamily="34" charset="0"/>
                <a:cs typeface="Open Sans" panose="020B0606030504020204" pitchFamily="34" charset="0"/>
              </a:rPr>
              <a:t>"La plupart des enfants dont s'occupaient ces prestataires avaient des problèmes de santé multiples et complexes, ce qui rendait difficile la prescription d'un appareil. </a:t>
            </a:r>
            <a:r>
              <a:rPr lang="en-US" b="1" dirty="0">
                <a:latin typeface="OpN"/>
                <a:ea typeface="Open Sans" panose="020B0606030504020204" pitchFamily="34" charset="0"/>
                <a:cs typeface="Open Sans" panose="020B0606030504020204" pitchFamily="34" charset="0"/>
              </a:rPr>
              <a:t>Souvent, les besoins fonctionnels physiques sont prioritaires et l'apprentissage de la communication vient plus tard</a:t>
            </a:r>
            <a:r>
              <a:rPr lang="en-US" dirty="0">
                <a:latin typeface="OpN"/>
                <a:ea typeface="Open Sans" panose="020B0606030504020204" pitchFamily="34" charset="0"/>
                <a:cs typeface="Open Sans" panose="020B0606030504020204" pitchFamily="34" charset="0"/>
              </a:rPr>
              <a:t>" (Lindsay, 2010).</a:t>
            </a:r>
            <a:endParaRPr lang="en-CA" dirty="0">
              <a:latin typeface="OpN"/>
              <a:ea typeface="Open Sans" panose="020B0606030504020204" pitchFamily="34" charset="0"/>
              <a:cs typeface="Open Sans" panose="020B0606030504020204" pitchFamily="34" charset="0"/>
            </a:endParaRPr>
          </a:p>
        </p:txBody>
      </p:sp>
      <p:sp>
        <p:nvSpPr>
          <p:cNvPr id="7" name="Content Placeholder 12">
            <a:extLst>
              <a:ext uri="{FF2B5EF4-FFF2-40B4-BE49-F238E27FC236}">
                <a16:creationId xmlns:a16="http://schemas.microsoft.com/office/drawing/2014/main" id="{20205D72-D419-72E6-B769-E75D21D498E8}"/>
              </a:ext>
            </a:extLst>
          </p:cNvPr>
          <p:cNvSpPr>
            <a:spLocks noGrp="1"/>
          </p:cNvSpPr>
          <p:nvPr>
            <p:ph sz="half" idx="1"/>
          </p:nvPr>
        </p:nvSpPr>
        <p:spPr>
          <a:xfrm>
            <a:off x="392005" y="4865125"/>
            <a:ext cx="5752571" cy="1477328"/>
          </a:xfrm>
          <a:ln w="38100">
            <a:solidFill>
              <a:srgbClr val="FFC000"/>
            </a:solidFill>
          </a:ln>
        </p:spPr>
        <p:txBody>
          <a:bodyPr/>
          <a:lstStyle/>
          <a:p>
            <a:pPr marL="0" indent="0">
              <a:lnSpc>
                <a:spcPct val="100000"/>
              </a:lnSpc>
              <a:buNone/>
            </a:pPr>
            <a:r>
              <a:rPr lang="en-US" sz="1800" dirty="0">
                <a:latin typeface="OpN"/>
              </a:rPr>
              <a:t>"Des disparités de financement ont été signalées pour les personnes souffrant de handicaps cognitifs ou de communication, les </a:t>
            </a:r>
            <a:r>
              <a:rPr lang="en-US" sz="1800" b="1" dirty="0">
                <a:latin typeface="OpN"/>
              </a:rPr>
              <a:t>ressources étant principalement allouées aux personnes souffrant de handicaps physiques</a:t>
            </a:r>
            <a:r>
              <a:rPr lang="en-US" sz="1800" dirty="0">
                <a:latin typeface="OpN"/>
              </a:rPr>
              <a:t>." (Wang, 2022)</a:t>
            </a:r>
            <a:endParaRPr lang="en-CA" sz="1800" dirty="0">
              <a:latin typeface="OpN"/>
            </a:endParaRPr>
          </a:p>
        </p:txBody>
      </p:sp>
      <p:cxnSp>
        <p:nvCxnSpPr>
          <p:cNvPr id="22" name="Straight Arrow Connector 21" descr="There is a red arrow pointing from the “High cost of System” theme in the table, to a text box outlined in red with the quote">
            <a:extLst>
              <a:ext uri="{FF2B5EF4-FFF2-40B4-BE49-F238E27FC236}">
                <a16:creationId xmlns:a16="http://schemas.microsoft.com/office/drawing/2014/main" id="{9FDCAC01-0781-B698-65E8-85705997F7DA}"/>
              </a:ext>
            </a:extLst>
          </p:cNvPr>
          <p:cNvCxnSpPr>
            <a:cxnSpLocks/>
          </p:cNvCxnSpPr>
          <p:nvPr/>
        </p:nvCxnSpPr>
        <p:spPr>
          <a:xfrm>
            <a:off x="8926591" y="1690041"/>
            <a:ext cx="0" cy="37041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45F3788-CE45-1AAB-419E-B700D76B2AE1}"/>
              </a:ext>
            </a:extLst>
          </p:cNvPr>
          <p:cNvSpPr txBox="1"/>
          <p:nvPr/>
        </p:nvSpPr>
        <p:spPr>
          <a:xfrm>
            <a:off x="6801727" y="2074650"/>
            <a:ext cx="5139519" cy="4078075"/>
          </a:xfrm>
          <a:prstGeom prst="rect">
            <a:avLst/>
          </a:prstGeom>
          <a:noFill/>
          <a:ln w="38100">
            <a:solidFill>
              <a:schemeClr val="tx2"/>
            </a:solidFill>
          </a:ln>
        </p:spPr>
        <p:txBody>
          <a:bodyPr wrap="square">
            <a:spAutoFit/>
          </a:bodyPr>
          <a:lstStyle/>
          <a:p>
            <a:pPr algn="ctr"/>
            <a:r>
              <a:rPr lang="en-US" dirty="0">
                <a:latin typeface="OpN"/>
              </a:rPr>
              <a:t>"Le </a:t>
            </a:r>
            <a:r>
              <a:rPr lang="en-US" b="1" dirty="0">
                <a:latin typeface="OpN"/>
              </a:rPr>
              <a:t>système est coûteux à administrer tant au </a:t>
            </a:r>
            <a:r>
              <a:rPr lang="en-US" dirty="0">
                <a:latin typeface="OpN"/>
              </a:rPr>
              <a:t>niveau provincial que local. Au niveau provincial, le gouvernement doit traiter une documentation considérable relative aux niveaux des cliniques, à l'équipement autorisé, aux prescriptions individuelles et aux coûts... continus. Au niveau local, les cliniques doivent concevoir un système pour gérer les stocks importants dont elles sont responsables et qui sont pour la plupart éloignés de l'établissement. Les procédures administratives et comptables nécessaires à la mise en oeuvre et au maintien des volets location et entretien du programme prennent énormément de temps". (</a:t>
            </a:r>
            <a:r>
              <a:rPr lang="en-US" dirty="0" err="1">
                <a:latin typeface="OpN"/>
              </a:rPr>
              <a:t>Parnes</a:t>
            </a:r>
            <a:r>
              <a:rPr lang="en-US" dirty="0">
                <a:latin typeface="OpN"/>
              </a:rPr>
              <a:t>, 1988)</a:t>
            </a:r>
            <a:endParaRPr lang="en-CA" dirty="0">
              <a:latin typeface="OpN"/>
            </a:endParaRPr>
          </a:p>
        </p:txBody>
      </p:sp>
    </p:spTree>
    <p:extLst>
      <p:ext uri="{BB962C8B-B14F-4D97-AF65-F5344CB8AC3E}">
        <p14:creationId xmlns:p14="http://schemas.microsoft.com/office/powerpoint/2010/main" val="447278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Informations</a:t>
            </a:r>
            <a:endParaRPr lang="en-US" dirty="0"/>
          </a:p>
        </p:txBody>
      </p:sp>
    </p:spTree>
    <p:extLst>
      <p:ext uri="{BB962C8B-B14F-4D97-AF65-F5344CB8AC3E}">
        <p14:creationId xmlns:p14="http://schemas.microsoft.com/office/powerpoint/2010/main" val="1553870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273051" y="461822"/>
            <a:ext cx="10897200" cy="627189"/>
          </a:xfrm>
        </p:spPr>
        <p:txBody>
          <a:bodyPr/>
          <a:lstStyle/>
          <a:p>
            <a:r>
              <a:rPr lang="en-US" sz="2800" dirty="0"/>
              <a:t>Obstacles à l'information - 18/21</a:t>
            </a:r>
            <a:endParaRPr lang="en-CA" dirty="0"/>
          </a:p>
        </p:txBody>
      </p:sp>
      <p:graphicFrame>
        <p:nvGraphicFramePr>
          <p:cNvPr id="3" name="Content Placeholder 2" descr="Table with two columns, the first the number of full texts which have that code, and the second column listing the different codes. This table includes the “lack of information” overarching themes, with its respective subthemes. The first is “About the program” with one full texts, then “Application process” with 5, followed by the code “For employers” which had two full texts and then lack of information regarding the technology with 12 full texts. Lack of information regarding the technology also had subcodes, including Lack of device transparency with 3 full texts; “Resources to learn about it” with 7; what technology is available with four full texts; then “where to get it” with 3 full texts; To prescribe device” also with three; and lastly, “To refer or inform” with 7 full texts. This table is in the top right corner of the slide.">
            <a:extLst>
              <a:ext uri="{FF2B5EF4-FFF2-40B4-BE49-F238E27FC236}">
                <a16:creationId xmlns:a16="http://schemas.microsoft.com/office/drawing/2014/main" id="{F4C8A5E2-A9E4-DC86-975F-660A823C7534}"/>
              </a:ext>
            </a:extLst>
          </p:cNvPr>
          <p:cNvGraphicFramePr>
            <a:graphicFrameLocks noGrp="1"/>
          </p:cNvGraphicFramePr>
          <p:nvPr>
            <p:ph sz="half" idx="1"/>
            <p:extLst>
              <p:ext uri="{D42A27DB-BD31-4B8C-83A1-F6EECF244321}">
                <p14:modId xmlns:p14="http://schemas.microsoft.com/office/powerpoint/2010/main" val="3332805113"/>
              </p:ext>
            </p:extLst>
          </p:nvPr>
        </p:nvGraphicFramePr>
        <p:xfrm>
          <a:off x="6610027" y="233369"/>
          <a:ext cx="5448620" cy="3870960"/>
        </p:xfrm>
        <a:graphic>
          <a:graphicData uri="http://schemas.openxmlformats.org/drawingml/2006/table">
            <a:tbl>
              <a:tblPr firstRow="1">
                <a:tableStyleId>{5C22544A-7EE6-4342-B048-85BDC9FD1C3A}</a:tableStyleId>
              </a:tblPr>
              <a:tblGrid>
                <a:gridCol w="921351">
                  <a:extLst>
                    <a:ext uri="{9D8B030D-6E8A-4147-A177-3AD203B41FA5}">
                      <a16:colId xmlns:a16="http://schemas.microsoft.com/office/drawing/2014/main" val="4034209857"/>
                    </a:ext>
                  </a:extLst>
                </a:gridCol>
                <a:gridCol w="4527269">
                  <a:extLst>
                    <a:ext uri="{9D8B030D-6E8A-4147-A177-3AD203B41FA5}">
                      <a16:colId xmlns:a16="http://schemas.microsoft.com/office/drawing/2014/main" val="3112259172"/>
                    </a:ext>
                  </a:extLst>
                </a:gridCol>
              </a:tblGrid>
              <a:tr h="211588">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250767427"/>
                  </a:ext>
                </a:extLst>
              </a:tr>
              <a:tr h="211588">
                <a:tc>
                  <a:txBody>
                    <a:bodyPr/>
                    <a:lstStyle/>
                    <a:p>
                      <a:pPr algn="ctr"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15</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Manque d'information</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191698883"/>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À propos du programme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4274261403"/>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Procédure de candidature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3684270309"/>
                  </a:ext>
                </a:extLst>
              </a:tr>
              <a:tr h="211588">
                <a:tc>
                  <a:txBody>
                    <a:bodyPr/>
                    <a:lstStyle/>
                    <a:p>
                      <a:pPr algn="ctr" fontAlgn="ctr"/>
                      <a:r>
                        <a:rPr lang="en-AU" sz="1800" u="none" strike="noStrike">
                          <a:effectLst/>
                          <a:latin typeface="Open Sans" panose="020B0606030504020204" pitchFamily="34" charset="0"/>
                          <a:ea typeface="Open Sans" panose="020B0606030504020204" pitchFamily="34" charset="0"/>
                          <a:cs typeface="Open Sans" panose="020B0606030504020204" pitchFamily="34" charset="0"/>
                        </a:rPr>
                        <a:t>2</a:t>
                      </a:r>
                      <a:endParaRPr lang="en-AU"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Pour les employeurs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3496602469"/>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12</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Technologie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836858486"/>
                  </a:ext>
                </a:extLst>
              </a:tr>
              <a:tr h="45853">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Manque de transparence des dispositifs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2954373972"/>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US" sz="1800" u="none" strike="noStrike" dirty="0">
                          <a:effectLst/>
                          <a:latin typeface="Open Sans" panose="020B0606030504020204" pitchFamily="34" charset="0"/>
                          <a:ea typeface="Open Sans" panose="020B0606030504020204" pitchFamily="34" charset="0"/>
                          <a:cs typeface="Open Sans" panose="020B0606030504020204" pitchFamily="34" charset="0"/>
                        </a:rPr>
                        <a:t>Ressources pour en savoir plus</a:t>
                      </a:r>
                      <a:endParaRPr lang="en-US"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2832944133"/>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4</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Quelles sont les technologies disponibles ?</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1613608082"/>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Où l'obtenir</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411899795"/>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Prescrire un dispositif</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3292375482"/>
                  </a:ext>
                </a:extLst>
              </a:tr>
              <a:tr h="0">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Renvoyer ou informer</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9518" marR="0" marT="0" marB="0" anchor="ctr"/>
                </a:tc>
                <a:extLst>
                  <a:ext uri="{0D108BD9-81ED-4DB2-BD59-A6C34878D82A}">
                    <a16:rowId xmlns:a16="http://schemas.microsoft.com/office/drawing/2014/main" val="3520957300"/>
                  </a:ext>
                </a:extLst>
              </a:tr>
            </a:tbl>
          </a:graphicData>
        </a:graphic>
      </p:graphicFrame>
      <p:cxnSp>
        <p:nvCxnSpPr>
          <p:cNvPr id="20" name="Straight Arrow Connector 19" descr="There is a dark blue arrow pointing from the “Resources to learn about it” code under the “lack of information theme” in the table, to a text box outlined in dark blue with the quote">
            <a:extLst>
              <a:ext uri="{FF2B5EF4-FFF2-40B4-BE49-F238E27FC236}">
                <a16:creationId xmlns:a16="http://schemas.microsoft.com/office/drawing/2014/main" id="{004E430B-75BE-84B1-0BE8-D56973663D30}"/>
              </a:ext>
            </a:extLst>
          </p:cNvPr>
          <p:cNvCxnSpPr>
            <a:cxnSpLocks/>
          </p:cNvCxnSpPr>
          <p:nvPr/>
        </p:nvCxnSpPr>
        <p:spPr>
          <a:xfrm flipH="1" flipV="1">
            <a:off x="6102728" y="1616090"/>
            <a:ext cx="1014598" cy="78324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65B306B-495D-F3E9-38A5-392D10D21C00}"/>
              </a:ext>
            </a:extLst>
          </p:cNvPr>
          <p:cNvSpPr txBox="1"/>
          <p:nvPr/>
        </p:nvSpPr>
        <p:spPr>
          <a:xfrm>
            <a:off x="361009" y="962624"/>
            <a:ext cx="5619219" cy="1200329"/>
          </a:xfrm>
          <a:prstGeom prst="rect">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dirty="0">
                <a:latin typeface="OpN"/>
              </a:rPr>
              <a:t>"Les informateurs ont exprimé le besoin d'un meilleur soutien à la communication et d'un </a:t>
            </a:r>
            <a:r>
              <a:rPr lang="en-US" b="1" dirty="0">
                <a:latin typeface="OpN"/>
              </a:rPr>
              <a:t>plus grand accès aux ressources de CAA au </a:t>
            </a:r>
            <a:r>
              <a:rPr lang="en-US" dirty="0">
                <a:latin typeface="OpN"/>
              </a:rPr>
              <a:t>nom du participant qu'ils soutiennent" (Hamm, 2006).</a:t>
            </a:r>
          </a:p>
        </p:txBody>
      </p:sp>
      <p:cxnSp>
        <p:nvCxnSpPr>
          <p:cNvPr id="7" name="Straight Arrow Connector 6" descr="There is a red arrow pointing from the “where to get it” code under the “lack of information theme” in the table, to two text boxes outlined in red with the quote">
            <a:extLst>
              <a:ext uri="{FF2B5EF4-FFF2-40B4-BE49-F238E27FC236}">
                <a16:creationId xmlns:a16="http://schemas.microsoft.com/office/drawing/2014/main" id="{D3B460F1-3BEC-95F8-A524-3ED82735E508}"/>
              </a:ext>
            </a:extLst>
          </p:cNvPr>
          <p:cNvCxnSpPr>
            <a:cxnSpLocks/>
          </p:cNvCxnSpPr>
          <p:nvPr/>
        </p:nvCxnSpPr>
        <p:spPr>
          <a:xfrm flipH="1" flipV="1">
            <a:off x="5980228" y="3035005"/>
            <a:ext cx="946352" cy="3025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AAC1E64-052A-B32C-0D74-E64EA5C82E2A}"/>
              </a:ext>
            </a:extLst>
          </p:cNvPr>
          <p:cNvSpPr txBox="1"/>
          <p:nvPr/>
        </p:nvSpPr>
        <p:spPr>
          <a:xfrm>
            <a:off x="566744" y="2323915"/>
            <a:ext cx="5324417" cy="646331"/>
          </a:xfrm>
          <a:prstGeom prst="rect">
            <a:avLst/>
          </a:prstGeom>
          <a:noFill/>
          <a:ln w="38100">
            <a:solidFill>
              <a:srgbClr val="C00000"/>
            </a:solidFill>
          </a:ln>
        </p:spPr>
        <p:txBody>
          <a:bodyPr wrap="square">
            <a:spAutoFit/>
          </a:bodyPr>
          <a:lstStyle/>
          <a:p>
            <a:r>
              <a:rPr lang="en-US" dirty="0">
                <a:latin typeface="OpN"/>
              </a:rPr>
              <a:t>"</a:t>
            </a:r>
            <a:r>
              <a:rPr lang="en-US" b="1" dirty="0">
                <a:latin typeface="OpN"/>
              </a:rPr>
              <a:t>Beaucoup de gens ne savent pas où aller, alors ils s'en passent</a:t>
            </a:r>
            <a:r>
              <a:rPr lang="en-US" dirty="0">
                <a:latin typeface="OpN"/>
              </a:rPr>
              <a:t>." (Mattison, 2017)</a:t>
            </a:r>
            <a:endParaRPr lang="en-CA" dirty="0">
              <a:latin typeface="OpN"/>
            </a:endParaRPr>
          </a:p>
        </p:txBody>
      </p:sp>
      <p:sp>
        <p:nvSpPr>
          <p:cNvPr id="15" name="TextBox 14">
            <a:extLst>
              <a:ext uri="{FF2B5EF4-FFF2-40B4-BE49-F238E27FC236}">
                <a16:creationId xmlns:a16="http://schemas.microsoft.com/office/drawing/2014/main" id="{DF32320E-A0F1-D1BF-DF20-091D20B3C31B}"/>
              </a:ext>
            </a:extLst>
          </p:cNvPr>
          <p:cNvSpPr txBox="1"/>
          <p:nvPr/>
        </p:nvSpPr>
        <p:spPr>
          <a:xfrm>
            <a:off x="273052" y="3170163"/>
            <a:ext cx="5591106" cy="3493527"/>
          </a:xfrm>
          <a:prstGeom prst="rect">
            <a:avLst/>
          </a:prstGeom>
          <a:noFill/>
          <a:ln w="38100" cap="flat" cmpd="sng" algn="ctr">
            <a:solidFill>
              <a:schemeClr val="tx2"/>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dirty="0">
                <a:latin typeface="OpN"/>
              </a:rPr>
              <a:t>"Il y avait également des variations considérables entre les types de handicap pour les personnes qui ne savaient pas où se procurer le dispositif d'assistance dont elles avaient besoin. Les personnes qui ont déclaré des limitations de </a:t>
            </a:r>
            <a:r>
              <a:rPr lang="en-US" b="1" dirty="0">
                <a:latin typeface="OpN"/>
              </a:rPr>
              <a:t>communication</a:t>
            </a:r>
            <a:r>
              <a:rPr lang="en-US" dirty="0">
                <a:latin typeface="OpN"/>
              </a:rPr>
              <a:t>, d'agilité et d'apprentissage sont </a:t>
            </a:r>
            <a:r>
              <a:rPr lang="en-US" b="1" dirty="0">
                <a:latin typeface="OpN"/>
              </a:rPr>
              <a:t>les plus susceptibles de ne pas savoir où obtenir leurs appareils et accessoires fonctionnels (20</a:t>
            </a:r>
            <a:r>
              <a:rPr lang="en-US" dirty="0">
                <a:latin typeface="OpN"/>
              </a:rPr>
              <a:t>,</a:t>
            </a:r>
            <a:r>
              <a:rPr lang="en-US" b="1" dirty="0">
                <a:latin typeface="OpN"/>
              </a:rPr>
              <a:t>0 %, </a:t>
            </a:r>
            <a:r>
              <a:rPr lang="en-US" dirty="0">
                <a:latin typeface="OpN"/>
              </a:rPr>
              <a:t>16,2 % et 14,6 % respectivement), tandis que les personnes ayant des limitations de mobilité sont beaucoup plus susceptibles de savoir où obtenir leurs appareils et accessoires, puisque seulement 5,9 % d'entre elles ne savent pas où les </a:t>
            </a:r>
            <a:r>
              <a:rPr lang="en-US" dirty="0" err="1">
                <a:latin typeface="OpN"/>
              </a:rPr>
              <a:t>obtenir</a:t>
            </a:r>
            <a:r>
              <a:rPr lang="en-US" dirty="0">
                <a:latin typeface="OpN"/>
              </a:rPr>
              <a:t>" (Statistique Canada, 2007)</a:t>
            </a:r>
          </a:p>
        </p:txBody>
      </p:sp>
      <p:cxnSp>
        <p:nvCxnSpPr>
          <p:cNvPr id="14" name="Straight Arrow Connector 13" descr="There is a yellow arrow pointing from the “to refer or inform” code in the table, to a text box outlined in yellow with the quote">
            <a:extLst>
              <a:ext uri="{FF2B5EF4-FFF2-40B4-BE49-F238E27FC236}">
                <a16:creationId xmlns:a16="http://schemas.microsoft.com/office/drawing/2014/main" id="{5E248187-CBD6-C1C7-507C-F513717395A9}"/>
              </a:ext>
            </a:extLst>
          </p:cNvPr>
          <p:cNvCxnSpPr>
            <a:cxnSpLocks/>
          </p:cNvCxnSpPr>
          <p:nvPr/>
        </p:nvCxnSpPr>
        <p:spPr>
          <a:xfrm>
            <a:off x="8991437" y="4104329"/>
            <a:ext cx="0" cy="469047"/>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8AA7680-076B-596B-E37E-A84A13E58898}"/>
              </a:ext>
            </a:extLst>
          </p:cNvPr>
          <p:cNvSpPr txBox="1"/>
          <p:nvPr/>
        </p:nvSpPr>
        <p:spPr>
          <a:xfrm>
            <a:off x="5980228" y="4364853"/>
            <a:ext cx="6078419" cy="2031325"/>
          </a:xfrm>
          <a:prstGeom prst="rect">
            <a:avLst/>
          </a:prstGeom>
          <a:noFill/>
          <a:ln w="38100">
            <a:solidFill>
              <a:srgbClr val="FFC000"/>
            </a:solidFill>
          </a:ln>
        </p:spPr>
        <p:txBody>
          <a:bodyPr wrap="square">
            <a:spAutoFit/>
          </a:bodyPr>
          <a:lstStyle/>
          <a:p>
            <a:r>
              <a:rPr lang="en-US" dirty="0">
                <a:latin typeface="OpN"/>
              </a:rPr>
              <a:t>"Il est </a:t>
            </a:r>
            <a:r>
              <a:rPr lang="en-US" b="1" dirty="0">
                <a:latin typeface="OpN"/>
              </a:rPr>
              <a:t>important d'éduquer les professionnels qui peuvent être responsables de l'identification initiale des troubles de la </a:t>
            </a:r>
            <a:r>
              <a:rPr lang="en-US" dirty="0">
                <a:latin typeface="OpN"/>
              </a:rPr>
              <a:t>communication pouvant faire l'objet d'une intervention de CAA et de l'orientation vers les organismes appropriés. C'est un problème particulier en ce qui concerne la prestation de services pour les personnes âgées, parce que la CAA est une discipline relativement nouvelle. (</a:t>
            </a:r>
            <a:r>
              <a:rPr lang="en-US" dirty="0" err="1">
                <a:latin typeface="OpN"/>
              </a:rPr>
              <a:t>Hirdes</a:t>
            </a:r>
            <a:r>
              <a:rPr lang="en-US" dirty="0">
                <a:latin typeface="OpN"/>
              </a:rPr>
              <a:t>, 1993)</a:t>
            </a:r>
          </a:p>
        </p:txBody>
      </p:sp>
    </p:spTree>
    <p:extLst>
      <p:ext uri="{BB962C8B-B14F-4D97-AF65-F5344CB8AC3E}">
        <p14:creationId xmlns:p14="http://schemas.microsoft.com/office/powerpoint/2010/main" val="2752756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2D376-62E4-43D8-C203-C1D7F63A7C77}"/>
              </a:ext>
            </a:extLst>
          </p:cNvPr>
          <p:cNvSpPr>
            <a:spLocks noGrp="1"/>
          </p:cNvSpPr>
          <p:nvPr>
            <p:ph type="title"/>
          </p:nvPr>
        </p:nvSpPr>
        <p:spPr>
          <a:xfrm>
            <a:off x="212675" y="440596"/>
            <a:ext cx="10897200" cy="627189"/>
          </a:xfrm>
        </p:spPr>
        <p:txBody>
          <a:bodyPr/>
          <a:lstStyle/>
          <a:p>
            <a:r>
              <a:rPr lang="en-US" dirty="0"/>
              <a:t>Barrières à l'information </a:t>
            </a:r>
            <a:r>
              <a:rPr lang="en-US" sz="2400" dirty="0"/>
              <a:t>- Partie 2</a:t>
            </a:r>
            <a:endParaRPr lang="en-CA" dirty="0"/>
          </a:p>
        </p:txBody>
      </p:sp>
      <p:graphicFrame>
        <p:nvGraphicFramePr>
          <p:cNvPr id="4" name="Content Placeholder 3" descr="Table with two columns, the first the number of full texts which have that code, and the second column listing the different codes. This table includes the theme “Language” with 9 full texts and the subcodes “Only English” and “Overcomplicated” with 5 and four full texts respectively. The last code presented on this table reads “Inaccessible format” with three full texts. This table is in the top left corner of the slide under the header.">
            <a:extLst>
              <a:ext uri="{FF2B5EF4-FFF2-40B4-BE49-F238E27FC236}">
                <a16:creationId xmlns:a16="http://schemas.microsoft.com/office/drawing/2014/main" id="{9AEBF94B-DF99-BF2F-8748-CD2CFA3705BA}"/>
              </a:ext>
            </a:extLst>
          </p:cNvPr>
          <p:cNvGraphicFramePr>
            <a:graphicFrameLocks noGrp="1"/>
          </p:cNvGraphicFramePr>
          <p:nvPr>
            <p:ph sz="half" idx="1"/>
            <p:extLst>
              <p:ext uri="{D42A27DB-BD31-4B8C-83A1-F6EECF244321}">
                <p14:modId xmlns:p14="http://schemas.microsoft.com/office/powerpoint/2010/main" val="4044133771"/>
              </p:ext>
            </p:extLst>
          </p:nvPr>
        </p:nvGraphicFramePr>
        <p:xfrm>
          <a:off x="270381" y="1242997"/>
          <a:ext cx="4242920" cy="1828800"/>
        </p:xfrm>
        <a:graphic>
          <a:graphicData uri="http://schemas.openxmlformats.org/drawingml/2006/table">
            <a:tbl>
              <a:tblPr firstRow="1">
                <a:tableStyleId>{5C22544A-7EE6-4342-B048-85BDC9FD1C3A}</a:tableStyleId>
              </a:tblPr>
              <a:tblGrid>
                <a:gridCol w="717469">
                  <a:extLst>
                    <a:ext uri="{9D8B030D-6E8A-4147-A177-3AD203B41FA5}">
                      <a16:colId xmlns:a16="http://schemas.microsoft.com/office/drawing/2014/main" val="1331040346"/>
                    </a:ext>
                  </a:extLst>
                </a:gridCol>
                <a:gridCol w="3525451">
                  <a:extLst>
                    <a:ext uri="{9D8B030D-6E8A-4147-A177-3AD203B41FA5}">
                      <a16:colId xmlns:a16="http://schemas.microsoft.com/office/drawing/2014/main" val="1708746572"/>
                    </a:ext>
                  </a:extLst>
                </a:gridCol>
              </a:tblGrid>
              <a:tr h="103989">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1921840697"/>
                  </a:ext>
                </a:extLst>
              </a:tr>
              <a:tr h="103989">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9</a:t>
                      </a:r>
                    </a:p>
                  </a:txBody>
                  <a:tcPr marL="0" marR="0" marT="0" marB="0" anchor="ctr"/>
                </a:tc>
                <a:tc>
                  <a:txBody>
                    <a:bodyPr/>
                    <a:lstStyle/>
                    <a:p>
                      <a:pPr algn="l"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Langue</a:t>
                      </a:r>
                    </a:p>
                  </a:txBody>
                  <a:tcPr marL="285750" marR="0" marT="0" marB="0" anchor="ctr"/>
                </a:tc>
                <a:extLst>
                  <a:ext uri="{0D108BD9-81ED-4DB2-BD59-A6C34878D82A}">
                    <a16:rowId xmlns:a16="http://schemas.microsoft.com/office/drawing/2014/main" val="474174567"/>
                  </a:ext>
                </a:extLst>
              </a:tr>
              <a:tr h="103989">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0" marR="0" marT="0" marB="0" anchor="ctr"/>
                </a:tc>
                <a:tc>
                  <a:txBody>
                    <a:bodyPr/>
                    <a:lstStyle/>
                    <a:p>
                      <a:pPr algn="l" fontAlgn="ctr"/>
                      <a:r>
                        <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Uniquement en anglais</a:t>
                      </a:r>
                    </a:p>
                  </a:txBody>
                  <a:tcPr marL="571500" marR="0" marT="0" marB="0" anchor="ctr"/>
                </a:tc>
                <a:extLst>
                  <a:ext uri="{0D108BD9-81ED-4DB2-BD59-A6C34878D82A}">
                    <a16:rowId xmlns:a16="http://schemas.microsoft.com/office/drawing/2014/main" val="1988569224"/>
                  </a:ext>
                </a:extLst>
              </a:tr>
              <a:tr h="103989">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0" marR="0" marT="0" marB="0" anchor="ctr"/>
                </a:tc>
                <a:tc>
                  <a:txBody>
                    <a:bodyPr/>
                    <a:lstStyle/>
                    <a:p>
                      <a:pPr algn="l"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Trop compliqué</a:t>
                      </a:r>
                    </a:p>
                  </a:txBody>
                  <a:tcPr marL="571500" marR="0" marT="0" marB="0" anchor="ctr"/>
                </a:tc>
                <a:extLst>
                  <a:ext uri="{0D108BD9-81ED-4DB2-BD59-A6C34878D82A}">
                    <a16:rowId xmlns:a16="http://schemas.microsoft.com/office/drawing/2014/main" val="372597718"/>
                  </a:ext>
                </a:extLst>
              </a:tr>
              <a:tr h="103989">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Format inaccessible</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205100640"/>
                  </a:ext>
                </a:extLst>
              </a:tr>
              <a:tr h="103989">
                <a:tc>
                  <a:txBody>
                    <a:bodyPr/>
                    <a:lstStyle/>
                    <a:p>
                      <a:pPr algn="ctr" fontAlgn="ct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2257360568"/>
                  </a:ext>
                </a:extLst>
              </a:tr>
            </a:tbl>
          </a:graphicData>
        </a:graphic>
      </p:graphicFrame>
      <p:cxnSp>
        <p:nvCxnSpPr>
          <p:cNvPr id="27" name="Straight Arrow Connector 26" descr="There is a dark blue arrow pointing from the “Only English” code under the “Language” theme in the table, to two text boxes outlined in dark blue with the following quotes">
            <a:extLst>
              <a:ext uri="{FF2B5EF4-FFF2-40B4-BE49-F238E27FC236}">
                <a16:creationId xmlns:a16="http://schemas.microsoft.com/office/drawing/2014/main" id="{EEDA7244-9576-A2CB-33E9-F54C416E9A09}"/>
              </a:ext>
            </a:extLst>
          </p:cNvPr>
          <p:cNvCxnSpPr>
            <a:cxnSpLocks/>
          </p:cNvCxnSpPr>
          <p:nvPr/>
        </p:nvCxnSpPr>
        <p:spPr>
          <a:xfrm flipV="1">
            <a:off x="4513301" y="1460190"/>
            <a:ext cx="480340" cy="53612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BAC702D-7ED5-D373-54EA-DE0400491345}"/>
              </a:ext>
            </a:extLst>
          </p:cNvPr>
          <p:cNvSpPr txBox="1"/>
          <p:nvPr/>
        </p:nvSpPr>
        <p:spPr>
          <a:xfrm>
            <a:off x="5058228" y="959662"/>
            <a:ext cx="6863392" cy="2308324"/>
          </a:xfrm>
          <a:prstGeom prst="rect">
            <a:avLst/>
          </a:prstGeom>
          <a:noFill/>
          <a:ln w="38100">
            <a:solidFill>
              <a:schemeClr val="accent1"/>
            </a:solidFill>
          </a:ln>
        </p:spPr>
        <p:txBody>
          <a:bodyPr wrap="square">
            <a:spAutoFit/>
          </a:bodyPr>
          <a:lstStyle/>
          <a:p>
            <a:r>
              <a:rPr lang="en-US" dirty="0">
                <a:latin typeface="OpN"/>
                <a:ea typeface="Open Sans" panose="020B0606030504020204" pitchFamily="34" charset="0"/>
                <a:cs typeface="Open Sans" panose="020B0606030504020204" pitchFamily="34" charset="0"/>
              </a:rPr>
              <a:t>"Les parents peuvent acquérir ces compétences en s'informant soit à partir de la documentation sur les produits, soit auprès de professionnels. La documentation fournie avec le SGD n'est pas toujours disponible dans des langues autres que l'anglais et, même lorsqu'elle l'est, les termes techniques peuvent encore représenter un défi pour de nombreux parents. Dans ces cas-là, les parents dépendent des professionnels et des représentants de l'entreprise comme principales sources </a:t>
            </a:r>
            <a:r>
              <a:rPr lang="en-US" dirty="0" err="1">
                <a:latin typeface="OpN"/>
                <a:ea typeface="Open Sans" panose="020B0606030504020204" pitchFamily="34" charset="0"/>
                <a:cs typeface="Open Sans" panose="020B0606030504020204" pitchFamily="34" charset="0"/>
              </a:rPr>
              <a:t>d'information</a:t>
            </a:r>
            <a:r>
              <a:rPr lang="en-US" dirty="0">
                <a:latin typeface="OpN"/>
                <a:ea typeface="Open Sans" panose="020B0606030504020204" pitchFamily="34" charset="0"/>
                <a:cs typeface="Open Sans" panose="020B0606030504020204" pitchFamily="34" charset="0"/>
              </a:rPr>
              <a:t>" (</a:t>
            </a:r>
            <a:r>
              <a:rPr lang="en-US" dirty="0" err="1">
                <a:latin typeface="OpN"/>
                <a:ea typeface="Open Sans" panose="020B0606030504020204" pitchFamily="34" charset="0"/>
                <a:cs typeface="Open Sans" panose="020B0606030504020204" pitchFamily="34" charset="0"/>
              </a:rPr>
              <a:t>Valiquette</a:t>
            </a:r>
            <a:r>
              <a:rPr lang="en-US" dirty="0">
                <a:latin typeface="OpN"/>
                <a:ea typeface="Open Sans" panose="020B0606030504020204" pitchFamily="34" charset="0"/>
                <a:cs typeface="Open Sans" panose="020B0606030504020204" pitchFamily="34" charset="0"/>
              </a:rPr>
              <a:t>, 2008)</a:t>
            </a:r>
            <a:endParaRPr lang="en-CA" dirty="0">
              <a:latin typeface="OpN"/>
              <a:ea typeface="Open Sans" panose="020B0606030504020204" pitchFamily="34" charset="0"/>
              <a:cs typeface="Open Sans" panose="020B0606030504020204" pitchFamily="34" charset="0"/>
            </a:endParaRPr>
          </a:p>
        </p:txBody>
      </p:sp>
      <p:sp>
        <p:nvSpPr>
          <p:cNvPr id="53" name="TextBox 52">
            <a:extLst>
              <a:ext uri="{FF2B5EF4-FFF2-40B4-BE49-F238E27FC236}">
                <a16:creationId xmlns:a16="http://schemas.microsoft.com/office/drawing/2014/main" id="{BB7A8ED0-936E-207B-2AFF-6B99812BA247}"/>
              </a:ext>
            </a:extLst>
          </p:cNvPr>
          <p:cNvSpPr txBox="1"/>
          <p:nvPr/>
        </p:nvSpPr>
        <p:spPr>
          <a:xfrm>
            <a:off x="4919826" y="3481435"/>
            <a:ext cx="6863392" cy="1200329"/>
          </a:xfrm>
          <a:prstGeom prst="rect">
            <a:avLst/>
          </a:prstGeom>
          <a:noFill/>
          <a:ln w="38100">
            <a:solidFill>
              <a:schemeClr val="accent1"/>
            </a:solidFill>
          </a:ln>
        </p:spPr>
        <p:txBody>
          <a:bodyPr wrap="square">
            <a:spAutoFit/>
          </a:bodyPr>
          <a:lstStyle/>
          <a:p>
            <a:r>
              <a:rPr lang="en-US" dirty="0">
                <a:latin typeface="OpN"/>
                <a:ea typeface="Open Sans" panose="020B0606030504020204" pitchFamily="34" charset="0"/>
                <a:cs typeface="Open Sans" panose="020B0606030504020204" pitchFamily="34" charset="0"/>
              </a:rPr>
              <a:t>"Les jeunes dont l'anglais est la langue maternelle sont plus susceptibles (3,92 fois pour les 15-19 ans et 3,94 fois pour les 20-24 ans) d'utiliser un dispositif de communication que les jeunes dont la langue maternelle n'est pas l'anglais. (</a:t>
            </a:r>
            <a:r>
              <a:rPr lang="en-US" dirty="0" err="1">
                <a:latin typeface="OpN"/>
                <a:ea typeface="Open Sans" panose="020B0606030504020204" pitchFamily="34" charset="0"/>
                <a:cs typeface="Open Sans" panose="020B0606030504020204" pitchFamily="34" charset="0"/>
              </a:rPr>
              <a:t>Linday</a:t>
            </a:r>
            <a:r>
              <a:rPr lang="en-US" dirty="0">
                <a:latin typeface="OpN"/>
                <a:ea typeface="Open Sans" panose="020B0606030504020204" pitchFamily="34" charset="0"/>
                <a:cs typeface="Open Sans" panose="020B0606030504020204" pitchFamily="34" charset="0"/>
              </a:rPr>
              <a:t>, 2011)</a:t>
            </a:r>
            <a:endParaRPr lang="en-CA" dirty="0">
              <a:latin typeface="OpN"/>
              <a:ea typeface="Open Sans" panose="020B0606030504020204" pitchFamily="34" charset="0"/>
              <a:cs typeface="Open Sans" panose="020B0606030504020204" pitchFamily="34" charset="0"/>
            </a:endParaRPr>
          </a:p>
        </p:txBody>
      </p:sp>
      <p:cxnSp>
        <p:nvCxnSpPr>
          <p:cNvPr id="33" name="Straight Arrow Connector 32" descr="There is a yellow arrow pointing from the “Overcomplicated” code under the “Language” theme in the table, to two text boxes outlined in yellow with the following two quotes">
            <a:extLst>
              <a:ext uri="{FF2B5EF4-FFF2-40B4-BE49-F238E27FC236}">
                <a16:creationId xmlns:a16="http://schemas.microsoft.com/office/drawing/2014/main" id="{520CECB7-D533-5434-B7C0-ED96F4B286EB}"/>
              </a:ext>
            </a:extLst>
          </p:cNvPr>
          <p:cNvCxnSpPr>
            <a:cxnSpLocks/>
          </p:cNvCxnSpPr>
          <p:nvPr/>
        </p:nvCxnSpPr>
        <p:spPr>
          <a:xfrm>
            <a:off x="3753033" y="2361393"/>
            <a:ext cx="871836" cy="2133155"/>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9B75929-25E7-C30D-B70A-CD9DBA722460}"/>
              </a:ext>
            </a:extLst>
          </p:cNvPr>
          <p:cNvSpPr txBox="1"/>
          <p:nvPr/>
        </p:nvSpPr>
        <p:spPr>
          <a:xfrm>
            <a:off x="4188951" y="4923908"/>
            <a:ext cx="7786193" cy="646331"/>
          </a:xfrm>
          <a:prstGeom prst="rect">
            <a:avLst/>
          </a:prstGeom>
          <a:noFill/>
          <a:ln w="38100">
            <a:solidFill>
              <a:srgbClr val="FABD0F"/>
            </a:solidFill>
          </a:ln>
        </p:spPr>
        <p:txBody>
          <a:bodyPr wrap="square">
            <a:spAutoFit/>
          </a:bodyPr>
          <a:lstStyle/>
          <a:p>
            <a:r>
              <a:rPr lang="en-US" dirty="0">
                <a:latin typeface="OpN"/>
                <a:ea typeface="Open Sans" panose="020B0606030504020204" pitchFamily="34" charset="0"/>
                <a:cs typeface="Open Sans" panose="020B0606030504020204" pitchFamily="34" charset="0"/>
              </a:rPr>
              <a:t>"les personnes mêmes qui sont touchées par les progrès de la technologie de l'IMC ne parlent pas le même langage que les décideurs politiques." (Diep, 2015)</a:t>
            </a:r>
          </a:p>
        </p:txBody>
      </p:sp>
      <p:sp>
        <p:nvSpPr>
          <p:cNvPr id="11" name="TextBox 10">
            <a:extLst>
              <a:ext uri="{FF2B5EF4-FFF2-40B4-BE49-F238E27FC236}">
                <a16:creationId xmlns:a16="http://schemas.microsoft.com/office/drawing/2014/main" id="{B92ACA32-D6B2-ABA2-59F9-7C000B8E5EC5}"/>
              </a:ext>
            </a:extLst>
          </p:cNvPr>
          <p:cNvSpPr txBox="1"/>
          <p:nvPr/>
        </p:nvSpPr>
        <p:spPr>
          <a:xfrm>
            <a:off x="2043116" y="5935320"/>
            <a:ext cx="8953335" cy="646331"/>
          </a:xfrm>
          <a:prstGeom prst="rect">
            <a:avLst/>
          </a:prstGeom>
          <a:noFill/>
          <a:ln w="38100">
            <a:solidFill>
              <a:srgbClr val="FABD0F"/>
            </a:solidFill>
          </a:ln>
        </p:spPr>
        <p:txBody>
          <a:bodyPr wrap="square">
            <a:spAutoFit/>
          </a:bodyPr>
          <a:lstStyle/>
          <a:p>
            <a:r>
              <a:rPr lang="en-US" dirty="0">
                <a:latin typeface="OpN"/>
              </a:rPr>
              <a:t> "</a:t>
            </a:r>
            <a:r>
              <a:rPr lang="en-US" dirty="0">
                <a:latin typeface="OpN"/>
                <a:ea typeface="Open Sans" panose="020B0606030504020204" pitchFamily="34" charset="0"/>
                <a:cs typeface="Open Sans" panose="020B0606030504020204" pitchFamily="34" charset="0"/>
              </a:rPr>
              <a:t>Les participants ont également souligné la nécessité de fournir des informations dans un langage accessible et facile à comprendre." (Mattison, 2017)</a:t>
            </a:r>
          </a:p>
        </p:txBody>
      </p:sp>
      <p:cxnSp>
        <p:nvCxnSpPr>
          <p:cNvPr id="19" name="Straight Arrow Connector 18" descr="There is a red arrow pointing from the “Inaccessible format” theme in the table, to a text box outlined in red with the quote">
            <a:extLst>
              <a:ext uri="{FF2B5EF4-FFF2-40B4-BE49-F238E27FC236}">
                <a16:creationId xmlns:a16="http://schemas.microsoft.com/office/drawing/2014/main" id="{F8AFB8FB-96DC-3CE6-8C64-9AA3A8A0CC15}"/>
              </a:ext>
            </a:extLst>
          </p:cNvPr>
          <p:cNvCxnSpPr>
            <a:cxnSpLocks/>
          </p:cNvCxnSpPr>
          <p:nvPr/>
        </p:nvCxnSpPr>
        <p:spPr>
          <a:xfrm>
            <a:off x="1914962" y="2828848"/>
            <a:ext cx="0" cy="4391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F204550B-A984-8DBF-D169-B8D0EA56445D}"/>
              </a:ext>
            </a:extLst>
          </p:cNvPr>
          <p:cNvSpPr txBox="1"/>
          <p:nvPr/>
        </p:nvSpPr>
        <p:spPr>
          <a:xfrm>
            <a:off x="203037" y="3365101"/>
            <a:ext cx="3754748" cy="2308324"/>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"Certains ont identifié le </a:t>
            </a:r>
            <a:r>
              <a:rPr lang="en-US" b="1" dirty="0">
                <a:latin typeface="OpN"/>
                <a:ea typeface="Open Sans" panose="020B0606030504020204" pitchFamily="34" charset="0"/>
                <a:cs typeface="Open Sans" panose="020B0606030504020204" pitchFamily="34" charset="0"/>
              </a:rPr>
              <a:t>besoin de documents dans des formats alternatifs</a:t>
            </a:r>
            <a:r>
              <a:rPr lang="en-US" dirty="0">
                <a:latin typeface="OpN"/>
                <a:ea typeface="Open Sans" panose="020B0606030504020204" pitchFamily="34" charset="0"/>
                <a:cs typeface="Open Sans" panose="020B0606030504020204" pitchFamily="34" charset="0"/>
              </a:rPr>
              <a:t>, tels que des polices de caractères de grande taille, des documents papier sans agrafes, et des documents envoyés par courrier électronique compatibles avec les lecteurs d'écran" (Collier, 2012).</a:t>
            </a:r>
          </a:p>
        </p:txBody>
      </p:sp>
    </p:spTree>
    <p:extLst>
      <p:ext uri="{BB962C8B-B14F-4D97-AF65-F5344CB8AC3E}">
        <p14:creationId xmlns:p14="http://schemas.microsoft.com/office/powerpoint/2010/main" val="2431550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2D376-62E4-43D8-C203-C1D7F63A7C77}"/>
              </a:ext>
            </a:extLst>
          </p:cNvPr>
          <p:cNvSpPr>
            <a:spLocks noGrp="1"/>
          </p:cNvSpPr>
          <p:nvPr>
            <p:ph type="title"/>
          </p:nvPr>
        </p:nvSpPr>
        <p:spPr>
          <a:xfrm>
            <a:off x="330372" y="464293"/>
            <a:ext cx="10897200" cy="627189"/>
          </a:xfrm>
        </p:spPr>
        <p:txBody>
          <a:bodyPr/>
          <a:lstStyle/>
          <a:p>
            <a:r>
              <a:rPr lang="en-US" dirty="0"/>
              <a:t>Barrières à l'information </a:t>
            </a:r>
            <a:r>
              <a:rPr lang="en-US" sz="2400" dirty="0"/>
              <a:t>- Partie 3</a:t>
            </a:r>
            <a:endParaRPr lang="en-CA" dirty="0"/>
          </a:p>
        </p:txBody>
      </p:sp>
      <p:graphicFrame>
        <p:nvGraphicFramePr>
          <p:cNvPr id="4" name="Content Placeholder 3" descr="Table with two columns, the first the number of full texts which have that code, and the second column listing the different codes. This table includes the information theme ‘Not reliable” with 3 full texts. It includes the subthemes: Inaccurate and outdated, both with two full texts; updating information with one full texts then “wanting a neutral source” with one full text. The last theme on this table was that the information is not relevant, with 1 full text. The table is on the top right corner of the slide.">
            <a:extLst>
              <a:ext uri="{FF2B5EF4-FFF2-40B4-BE49-F238E27FC236}">
                <a16:creationId xmlns:a16="http://schemas.microsoft.com/office/drawing/2014/main" id="{9AEBF94B-DF99-BF2F-8748-CD2CFA3705BA}"/>
              </a:ext>
            </a:extLst>
          </p:cNvPr>
          <p:cNvGraphicFramePr>
            <a:graphicFrameLocks noGrp="1"/>
          </p:cNvGraphicFramePr>
          <p:nvPr>
            <p:ph sz="half" idx="1"/>
            <p:extLst>
              <p:ext uri="{D42A27DB-BD31-4B8C-83A1-F6EECF244321}">
                <p14:modId xmlns:p14="http://schemas.microsoft.com/office/powerpoint/2010/main" val="870210792"/>
              </p:ext>
            </p:extLst>
          </p:nvPr>
        </p:nvGraphicFramePr>
        <p:xfrm>
          <a:off x="6894231" y="636870"/>
          <a:ext cx="4754873" cy="2608182"/>
        </p:xfrm>
        <a:graphic>
          <a:graphicData uri="http://schemas.openxmlformats.org/drawingml/2006/table">
            <a:tbl>
              <a:tblPr firstRow="1">
                <a:tableStyleId>{5C22544A-7EE6-4342-B048-85BDC9FD1C3A}</a:tableStyleId>
              </a:tblPr>
              <a:tblGrid>
                <a:gridCol w="589279">
                  <a:extLst>
                    <a:ext uri="{9D8B030D-6E8A-4147-A177-3AD203B41FA5}">
                      <a16:colId xmlns:a16="http://schemas.microsoft.com/office/drawing/2014/main" val="1331040346"/>
                    </a:ext>
                  </a:extLst>
                </a:gridCol>
                <a:gridCol w="4165594">
                  <a:extLst>
                    <a:ext uri="{9D8B030D-6E8A-4147-A177-3AD203B41FA5}">
                      <a16:colId xmlns:a16="http://schemas.microsoft.com/office/drawing/2014/main" val="1708746572"/>
                    </a:ext>
                  </a:extLst>
                </a:gridCol>
              </a:tblGrid>
              <a:tr h="333097">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1921840697"/>
                  </a:ext>
                </a:extLst>
              </a:tr>
              <a:tr h="333097">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Pas fiable</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2715311969"/>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Imprécis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500268766"/>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Dépassé</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2384034347"/>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Mise à jour</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1419492621"/>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Vous souhaitez une source neutre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1186229503"/>
                  </a:ext>
                </a:extLst>
              </a:tr>
              <a:tr h="333097">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Non pertinent</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474174567"/>
                  </a:ext>
                </a:extLst>
              </a:tr>
            </a:tbl>
          </a:graphicData>
        </a:graphic>
      </p:graphicFrame>
      <p:cxnSp>
        <p:nvCxnSpPr>
          <p:cNvPr id="19" name="Straight Arrow Connector 18" descr="There is a yellow arrow pointing from the “Not reliable” code in the table, to a text box outlined in yellow with the quote">
            <a:extLst>
              <a:ext uri="{FF2B5EF4-FFF2-40B4-BE49-F238E27FC236}">
                <a16:creationId xmlns:a16="http://schemas.microsoft.com/office/drawing/2014/main" id="{F8AFB8FB-96DC-3CE6-8C64-9AA3A8A0CC15}"/>
              </a:ext>
            </a:extLst>
          </p:cNvPr>
          <p:cNvCxnSpPr>
            <a:cxnSpLocks/>
          </p:cNvCxnSpPr>
          <p:nvPr/>
        </p:nvCxnSpPr>
        <p:spPr>
          <a:xfrm flipH="1">
            <a:off x="6018262" y="1139498"/>
            <a:ext cx="1041144" cy="237023"/>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2EA0BD0-FE50-10B3-0067-9FB1DACB0869}"/>
              </a:ext>
            </a:extLst>
          </p:cNvPr>
          <p:cNvSpPr txBox="1"/>
          <p:nvPr/>
        </p:nvSpPr>
        <p:spPr>
          <a:xfrm>
            <a:off x="330372" y="1297715"/>
            <a:ext cx="5600846" cy="646331"/>
          </a:xfrm>
          <a:prstGeom prst="rect">
            <a:avLst/>
          </a:prstGeom>
          <a:noFill/>
          <a:ln w="38100">
            <a:solidFill>
              <a:srgbClr val="FABD0F"/>
            </a:solidFill>
          </a:ln>
        </p:spPr>
        <p:txBody>
          <a:bodyPr wrap="square">
            <a:spAutoFit/>
          </a:bodyPr>
          <a:lstStyle/>
          <a:p>
            <a:r>
              <a:rPr lang="en-US" dirty="0">
                <a:latin typeface="OpN"/>
              </a:rPr>
              <a:t>"Les participants ont exprimé leur préférence pour l'accès à des informations fiables (Mattison, 2017).</a:t>
            </a:r>
          </a:p>
        </p:txBody>
      </p:sp>
      <p:cxnSp>
        <p:nvCxnSpPr>
          <p:cNvPr id="24" name="Straight Arrow Connector 23" descr="There is a dark blue arrow pointing from the “outdated” code under the “Not reliable” theme in the table, to a text box outlined in dark blue with the quote">
            <a:extLst>
              <a:ext uri="{FF2B5EF4-FFF2-40B4-BE49-F238E27FC236}">
                <a16:creationId xmlns:a16="http://schemas.microsoft.com/office/drawing/2014/main" id="{BA1373FD-AC1B-BC19-BA0E-8C771B66E768}"/>
              </a:ext>
            </a:extLst>
          </p:cNvPr>
          <p:cNvCxnSpPr>
            <a:cxnSpLocks/>
          </p:cNvCxnSpPr>
          <p:nvPr/>
        </p:nvCxnSpPr>
        <p:spPr>
          <a:xfrm flipH="1">
            <a:off x="6033561" y="1838525"/>
            <a:ext cx="1025845" cy="539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C42D1A7-4F36-0AD4-6D14-48592A6CF876}"/>
              </a:ext>
            </a:extLst>
          </p:cNvPr>
          <p:cNvSpPr txBox="1"/>
          <p:nvPr/>
        </p:nvSpPr>
        <p:spPr>
          <a:xfrm>
            <a:off x="363912" y="2229389"/>
            <a:ext cx="5555287" cy="2031325"/>
          </a:xfrm>
          <a:prstGeom prst="rect">
            <a:avLst/>
          </a:prstGeom>
          <a:noFill/>
          <a:ln w="38100">
            <a:solidFill>
              <a:schemeClr val="tx1"/>
            </a:solidFill>
          </a:ln>
        </p:spPr>
        <p:txBody>
          <a:bodyPr wrap="square">
            <a:spAutoFit/>
          </a:bodyPr>
          <a:lstStyle/>
          <a:p>
            <a:r>
              <a:rPr lang="en-US" dirty="0">
                <a:latin typeface="OpN"/>
              </a:rPr>
              <a:t>"Le manuel ADP (politique en matière de dispositifs d'assistance) date de plus de 10 ans et présente donc de grandes lacunes. Les </a:t>
            </a:r>
            <a:r>
              <a:rPr lang="en-US" b="1" dirty="0">
                <a:latin typeface="OpN"/>
              </a:rPr>
              <a:t>politiques d'</a:t>
            </a:r>
            <a:r>
              <a:rPr lang="en-US" dirty="0">
                <a:latin typeface="OpN"/>
              </a:rPr>
              <a:t>ADP </a:t>
            </a:r>
            <a:r>
              <a:rPr lang="en-US" b="1" dirty="0">
                <a:latin typeface="OpN"/>
              </a:rPr>
              <a:t>qui sont écrites sont anciennes et certaines d'entre elles ne sont pas formellement écrites</a:t>
            </a:r>
            <a:r>
              <a:rPr lang="en-US" dirty="0">
                <a:latin typeface="OpN"/>
              </a:rPr>
              <a:t>. La plupart des gens ne savent donc pas ce que sont les politiques d'ADP" (#6, </a:t>
            </a:r>
            <a:r>
              <a:rPr lang="en-US" dirty="0" err="1">
                <a:latin typeface="OpN"/>
              </a:rPr>
              <a:t>orthophoniste</a:t>
            </a:r>
            <a:r>
              <a:rPr lang="en-US" dirty="0">
                <a:latin typeface="OpN"/>
              </a:rPr>
              <a:t>)" (Lindsay, 2010)</a:t>
            </a:r>
          </a:p>
        </p:txBody>
      </p:sp>
      <p:cxnSp>
        <p:nvCxnSpPr>
          <p:cNvPr id="27" name="Straight Arrow Connector 26" descr="There is a dark blue arrow pointing from the “Updating” code under the “Not reliable” theme in the table, to a text box outlined in dark blue with the quote">
            <a:extLst>
              <a:ext uri="{FF2B5EF4-FFF2-40B4-BE49-F238E27FC236}">
                <a16:creationId xmlns:a16="http://schemas.microsoft.com/office/drawing/2014/main" id="{EEDA7244-9576-A2CB-33E9-F54C416E9A09}"/>
              </a:ext>
            </a:extLst>
          </p:cNvPr>
          <p:cNvCxnSpPr>
            <a:cxnSpLocks/>
          </p:cNvCxnSpPr>
          <p:nvPr/>
        </p:nvCxnSpPr>
        <p:spPr>
          <a:xfrm flipH="1">
            <a:off x="6260784" y="2156680"/>
            <a:ext cx="830199" cy="20940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0C7E2F2-0FA2-8C68-4793-7861C15248AE}"/>
              </a:ext>
            </a:extLst>
          </p:cNvPr>
          <p:cNvSpPr txBox="1"/>
          <p:nvPr/>
        </p:nvSpPr>
        <p:spPr>
          <a:xfrm>
            <a:off x="555644" y="4480412"/>
            <a:ext cx="5791816" cy="1754326"/>
          </a:xfrm>
          <a:prstGeom prst="rect">
            <a:avLst/>
          </a:prstGeom>
          <a:noFill/>
          <a:ln w="38100">
            <a:solidFill>
              <a:schemeClr val="accent1"/>
            </a:solidFill>
          </a:ln>
        </p:spPr>
        <p:txBody>
          <a:bodyPr wrap="square">
            <a:spAutoFit/>
          </a:bodyPr>
          <a:lstStyle/>
          <a:p>
            <a:r>
              <a:rPr lang="en-US" dirty="0">
                <a:latin typeface="OpN"/>
              </a:rPr>
              <a:t>"Au cours des phases de collecte et de vérification des données, il a été noté que les </a:t>
            </a:r>
            <a:r>
              <a:rPr lang="en-US" b="1" dirty="0">
                <a:latin typeface="OpN"/>
              </a:rPr>
              <a:t>programmes ont été mis à jour et que certains sont même devenus inactifs </a:t>
            </a:r>
            <a:r>
              <a:rPr lang="en-US" dirty="0">
                <a:latin typeface="OpN"/>
              </a:rPr>
              <a:t>; par conséquent, si les mêmes procédures sont appliquées plus tard, les résultats seront probablement </a:t>
            </a:r>
            <a:r>
              <a:rPr lang="en-US" dirty="0" err="1">
                <a:latin typeface="OpN"/>
              </a:rPr>
              <a:t>différents</a:t>
            </a:r>
            <a:r>
              <a:rPr lang="en-US" dirty="0">
                <a:latin typeface="OpN"/>
              </a:rPr>
              <a:t>." </a:t>
            </a:r>
          </a:p>
          <a:p>
            <a:r>
              <a:rPr lang="en-US" dirty="0">
                <a:latin typeface="OpN"/>
              </a:rPr>
              <a:t>(Schreiber, 2017)</a:t>
            </a:r>
          </a:p>
        </p:txBody>
      </p:sp>
      <p:cxnSp>
        <p:nvCxnSpPr>
          <p:cNvPr id="45" name="Straight Arrow Connector 44" descr="There is a red arrow pointing from the “Not relevant” theme in the table, to a text box outlined in red with the quote">
            <a:extLst>
              <a:ext uri="{FF2B5EF4-FFF2-40B4-BE49-F238E27FC236}">
                <a16:creationId xmlns:a16="http://schemas.microsoft.com/office/drawing/2014/main" id="{A711BE49-E90F-D582-934B-C8200A986607}"/>
              </a:ext>
            </a:extLst>
          </p:cNvPr>
          <p:cNvCxnSpPr>
            <a:cxnSpLocks/>
          </p:cNvCxnSpPr>
          <p:nvPr/>
        </p:nvCxnSpPr>
        <p:spPr>
          <a:xfrm>
            <a:off x="8701722" y="3245051"/>
            <a:ext cx="0" cy="5042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72C97E4-3031-1F50-CEC7-CECD8DE08D57}"/>
              </a:ext>
            </a:extLst>
          </p:cNvPr>
          <p:cNvSpPr txBox="1"/>
          <p:nvPr/>
        </p:nvSpPr>
        <p:spPr>
          <a:xfrm>
            <a:off x="6921915" y="3919395"/>
            <a:ext cx="4906173" cy="1754326"/>
          </a:xfrm>
          <a:prstGeom prst="rect">
            <a:avLst/>
          </a:prstGeom>
          <a:noFill/>
          <a:ln w="38100">
            <a:solidFill>
              <a:schemeClr val="tx2"/>
            </a:solidFill>
          </a:ln>
        </p:spPr>
        <p:txBody>
          <a:bodyPr wrap="square">
            <a:spAutoFit/>
          </a:bodyPr>
          <a:lstStyle/>
          <a:p>
            <a:r>
              <a:rPr lang="en-US" dirty="0">
                <a:latin typeface="OpN"/>
              </a:rPr>
              <a:t>"Plus de 30 % des personnes interrogées ont indiqué qu'elles </a:t>
            </a:r>
            <a:r>
              <a:rPr lang="en-US" b="1" dirty="0">
                <a:latin typeface="OpN"/>
              </a:rPr>
              <a:t>manquaient d'informations pertinentes sur leur lieu de travail, ainsi que d'</a:t>
            </a:r>
            <a:r>
              <a:rPr lang="en-US" dirty="0">
                <a:latin typeface="OpN"/>
              </a:rPr>
              <a:t>un soutien technique, financier et administratif suffisant et nécessaire pour assumer leurs responsabilités liées aux TIC. (</a:t>
            </a:r>
            <a:r>
              <a:rPr lang="en-US" dirty="0" err="1">
                <a:latin typeface="OpN"/>
              </a:rPr>
              <a:t>Aboujaoude</a:t>
            </a:r>
            <a:r>
              <a:rPr lang="en-US" dirty="0">
                <a:latin typeface="OpN"/>
              </a:rPr>
              <a:t>, 2021)</a:t>
            </a:r>
          </a:p>
        </p:txBody>
      </p:sp>
    </p:spTree>
    <p:extLst>
      <p:ext uri="{BB962C8B-B14F-4D97-AF65-F5344CB8AC3E}">
        <p14:creationId xmlns:p14="http://schemas.microsoft.com/office/powerpoint/2010/main" val="3196122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Éligibilité </a:t>
            </a:r>
            <a:endParaRPr lang="en-US" dirty="0"/>
          </a:p>
        </p:txBody>
      </p:sp>
    </p:spTree>
    <p:extLst>
      <p:ext uri="{BB962C8B-B14F-4D97-AF65-F5344CB8AC3E}">
        <p14:creationId xmlns:p14="http://schemas.microsoft.com/office/powerpoint/2010/main" val="3453209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259705" y="396364"/>
            <a:ext cx="10897200" cy="627189"/>
          </a:xfrm>
        </p:spPr>
        <p:txBody>
          <a:bodyPr/>
          <a:lstStyle/>
          <a:p>
            <a:r>
              <a:rPr lang="en-US" sz="2800" dirty="0"/>
              <a:t>Obstacles à l'éligibilité - 14/21</a:t>
            </a:r>
            <a:endParaRPr lang="en-CA" dirty="0"/>
          </a:p>
        </p:txBody>
      </p:sp>
      <p:graphicFrame>
        <p:nvGraphicFramePr>
          <p:cNvPr id="10" name="Table 9" descr="Table with two columns, the first the number of full texts which have that code, and the second column listing the different codes. This table includes the theme “Device Eligibility” with 6 full texts, and the subthemes “inconsistent” and “Restrictive” with 3 and six full texts respectively. The last theme presented in this table is one labeled “Importance of Strict Eligibility” with one full text. This table is in the top left corner of the slide under the header.">
            <a:extLst>
              <a:ext uri="{FF2B5EF4-FFF2-40B4-BE49-F238E27FC236}">
                <a16:creationId xmlns:a16="http://schemas.microsoft.com/office/drawing/2014/main" id="{B7B12D78-E371-592E-54AC-B1ABA2970695}"/>
              </a:ext>
            </a:extLst>
          </p:cNvPr>
          <p:cNvGraphicFramePr>
            <a:graphicFrameLocks noGrp="1"/>
          </p:cNvGraphicFramePr>
          <p:nvPr>
            <p:extLst>
              <p:ext uri="{D42A27DB-BD31-4B8C-83A1-F6EECF244321}">
                <p14:modId xmlns:p14="http://schemas.microsoft.com/office/powerpoint/2010/main" val="3167632570"/>
              </p:ext>
            </p:extLst>
          </p:nvPr>
        </p:nvGraphicFramePr>
        <p:xfrm>
          <a:off x="259705" y="838723"/>
          <a:ext cx="4943475" cy="1997296"/>
        </p:xfrm>
        <a:graphic>
          <a:graphicData uri="http://schemas.openxmlformats.org/drawingml/2006/table">
            <a:tbl>
              <a:tblPr firstRow="1">
                <a:tableStyleId>{5C22544A-7EE6-4342-B048-85BDC9FD1C3A}</a:tableStyleId>
              </a:tblPr>
              <a:tblGrid>
                <a:gridCol w="677555">
                  <a:extLst>
                    <a:ext uri="{9D8B030D-6E8A-4147-A177-3AD203B41FA5}">
                      <a16:colId xmlns:a16="http://schemas.microsoft.com/office/drawing/2014/main" val="1735948315"/>
                    </a:ext>
                  </a:extLst>
                </a:gridCol>
                <a:gridCol w="4265920">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Éligibilité de l'appareil</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40855" marR="0" marT="0" marB="0" anchor="ctr"/>
                </a:tc>
                <a:extLst>
                  <a:ext uri="{0D108BD9-81ED-4DB2-BD59-A6C34878D82A}">
                    <a16:rowId xmlns:a16="http://schemas.microsoft.com/office/drawing/2014/main" val="1268351065"/>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Incohérent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2774408942"/>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Restrictive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1290366099"/>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Importance d'une éligibilité stricte</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40855" marR="0" marT="0" marB="0" anchor="ctr"/>
                </a:tc>
                <a:extLst>
                  <a:ext uri="{0D108BD9-81ED-4DB2-BD59-A6C34878D82A}">
                    <a16:rowId xmlns:a16="http://schemas.microsoft.com/office/drawing/2014/main" val="1723992694"/>
                  </a:ext>
                </a:extLst>
              </a:tr>
            </a:tbl>
          </a:graphicData>
        </a:graphic>
      </p:graphicFrame>
      <p:cxnSp>
        <p:nvCxnSpPr>
          <p:cNvPr id="23" name="Straight Arrow Connector 22" descr="There is a dark blue arrow pointing from the “Device Eligibility” theme in the table, to a text box outlined in dark blue with the quote">
            <a:extLst>
              <a:ext uri="{FF2B5EF4-FFF2-40B4-BE49-F238E27FC236}">
                <a16:creationId xmlns:a16="http://schemas.microsoft.com/office/drawing/2014/main" id="{D034A2CB-F044-0909-6628-33A65AEEDCC4}"/>
              </a:ext>
            </a:extLst>
          </p:cNvPr>
          <p:cNvCxnSpPr>
            <a:cxnSpLocks/>
          </p:cNvCxnSpPr>
          <p:nvPr/>
        </p:nvCxnSpPr>
        <p:spPr>
          <a:xfrm>
            <a:off x="3569155" y="1998347"/>
            <a:ext cx="20673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AB1609B-7198-2E36-ECD9-D2D4EC6B6E29}"/>
              </a:ext>
            </a:extLst>
          </p:cNvPr>
          <p:cNvSpPr txBox="1"/>
          <p:nvPr/>
        </p:nvSpPr>
        <p:spPr>
          <a:xfrm>
            <a:off x="5708305" y="383120"/>
            <a:ext cx="6254188" cy="2872411"/>
          </a:xfrm>
          <a:prstGeom prst="rect">
            <a:avLst/>
          </a:prstGeom>
          <a:noFill/>
          <a:ln w="38100">
            <a:solidFill>
              <a:schemeClr val="accent1"/>
            </a:solidFill>
          </a:ln>
        </p:spPr>
        <p:txBody>
          <a:bodyPr wrap="square">
            <a:spAutoFit/>
          </a:bodyPr>
          <a:lstStyle/>
          <a:p>
            <a:r>
              <a:rPr lang="en-US" dirty="0">
                <a:latin typeface="OpN"/>
              </a:rPr>
              <a:t>"La plupart des programmes de financement provinciaux produisent des listes des appareils et accessoires fonctionnels qui peuvent être financés. Toutefois, </a:t>
            </a:r>
            <a:r>
              <a:rPr lang="en-US" b="1" dirty="0">
                <a:latin typeface="OpN"/>
              </a:rPr>
              <a:t>de nombreux appareils, dont les personnes handicapées ont besoin, ne figurent pas sur ces listes</a:t>
            </a:r>
            <a:r>
              <a:rPr lang="en-US" dirty="0">
                <a:latin typeface="OpN"/>
              </a:rPr>
              <a:t>. Les listes d'appareils éligibles au financement provincial sont souvent obsolètes et ne tiennent pas compte des nouvelles technologies. Les consommateurs peuvent donc se voir interdire le choix d'un produit plus récent et plus sûr parce qu'il n'a pas encore été ajouté à la liste des produits acceptables admissibles à un financement provincial. (Gordon, 2007)</a:t>
            </a:r>
          </a:p>
        </p:txBody>
      </p:sp>
      <p:sp>
        <p:nvSpPr>
          <p:cNvPr id="26" name="TextBox 25">
            <a:extLst>
              <a:ext uri="{FF2B5EF4-FFF2-40B4-BE49-F238E27FC236}">
                <a16:creationId xmlns:a16="http://schemas.microsoft.com/office/drawing/2014/main" id="{9207BB7C-3E13-84B2-524C-18019F703A51}"/>
              </a:ext>
            </a:extLst>
          </p:cNvPr>
          <p:cNvSpPr txBox="1"/>
          <p:nvPr/>
        </p:nvSpPr>
        <p:spPr>
          <a:xfrm>
            <a:off x="5862250" y="3429000"/>
            <a:ext cx="6070039" cy="1200329"/>
          </a:xfrm>
          <a:prstGeom prst="rect">
            <a:avLst/>
          </a:prstGeom>
          <a:noFill/>
          <a:ln w="38100">
            <a:solidFill>
              <a:srgbClr val="FABD0F"/>
            </a:solidFill>
          </a:ln>
        </p:spPr>
        <p:txBody>
          <a:bodyPr wrap="square">
            <a:spAutoFit/>
          </a:bodyPr>
          <a:lstStyle/>
          <a:p>
            <a:r>
              <a:rPr lang="en-US" dirty="0">
                <a:latin typeface="OpN"/>
              </a:rPr>
              <a:t>"Les critères d'éligibilité pour recevoir un financement et des services pour des technologies similaires répondant à des limitations ou des handicaps similaires étaient </a:t>
            </a:r>
            <a:r>
              <a:rPr lang="en-US" b="1" dirty="0">
                <a:latin typeface="OpN"/>
              </a:rPr>
              <a:t>très variables entre les juridictions et les programmes </a:t>
            </a:r>
            <a:r>
              <a:rPr lang="en-US" dirty="0">
                <a:latin typeface="OpN"/>
              </a:rPr>
              <a:t>" (Schreiber, 2017).</a:t>
            </a:r>
          </a:p>
        </p:txBody>
      </p:sp>
      <p:cxnSp>
        <p:nvCxnSpPr>
          <p:cNvPr id="28" name="Straight Arrow Connector 27" descr="There is a red arrow pointing from the “Importance of Strict Eligibility” theme in the table, to two text boxes outlined in red with the following two quotes">
            <a:extLst>
              <a:ext uri="{FF2B5EF4-FFF2-40B4-BE49-F238E27FC236}">
                <a16:creationId xmlns:a16="http://schemas.microsoft.com/office/drawing/2014/main" id="{3AFA762D-50AC-A4DB-4263-09FF833B967A}"/>
              </a:ext>
            </a:extLst>
          </p:cNvPr>
          <p:cNvCxnSpPr>
            <a:cxnSpLocks/>
          </p:cNvCxnSpPr>
          <p:nvPr/>
        </p:nvCxnSpPr>
        <p:spPr>
          <a:xfrm>
            <a:off x="1435526" y="2836019"/>
            <a:ext cx="0" cy="18339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E456A16-7A0E-E29E-21B8-0CA78A3663C8}"/>
              </a:ext>
            </a:extLst>
          </p:cNvPr>
          <p:cNvSpPr txBox="1"/>
          <p:nvPr/>
        </p:nvSpPr>
        <p:spPr>
          <a:xfrm>
            <a:off x="178880" y="3019412"/>
            <a:ext cx="5529423" cy="3416320"/>
          </a:xfrm>
          <a:prstGeom prst="rect">
            <a:avLst/>
          </a:prstGeom>
          <a:noFill/>
          <a:ln w="38100">
            <a:solidFill>
              <a:schemeClr val="tx2"/>
            </a:solidFill>
          </a:ln>
        </p:spPr>
        <p:txBody>
          <a:bodyPr wrap="square">
            <a:spAutoFit/>
          </a:bodyPr>
          <a:lstStyle/>
          <a:p>
            <a:r>
              <a:rPr lang="en-US" dirty="0">
                <a:latin typeface="OpN"/>
              </a:rPr>
              <a:t>"Même lorsque le financement n'est pas considéré comme l'obstacle principal, les </a:t>
            </a:r>
            <a:r>
              <a:rPr lang="en-US" dirty="0" err="1">
                <a:latin typeface="OpN"/>
              </a:rPr>
              <a:t>programmes </a:t>
            </a:r>
            <a:r>
              <a:rPr lang="en-US" dirty="0">
                <a:latin typeface="OpN"/>
              </a:rPr>
              <a:t>peuvent avoir des critères d'éligibilité visant à renforcer les objectifs </a:t>
            </a:r>
            <a:r>
              <a:rPr lang="en-US" dirty="0" err="1">
                <a:latin typeface="OpN"/>
              </a:rPr>
              <a:t>du programme</a:t>
            </a:r>
            <a:r>
              <a:rPr lang="en-US" dirty="0">
                <a:latin typeface="OpN"/>
              </a:rPr>
              <a:t>, ce qui, selon un groupe de participants, peut ne pas répondre aux besoins identifiés des utilisateurs : </a:t>
            </a:r>
            <a:r>
              <a:rPr lang="en-US" b="1" dirty="0">
                <a:latin typeface="OpN"/>
              </a:rPr>
              <a:t>"Nous devons faire très attention à respecter nos critères d'éligibilité. Je pense que c'est la principale pression que nous subissons" </a:t>
            </a:r>
            <a:r>
              <a:rPr lang="en-US" dirty="0">
                <a:latin typeface="OpN"/>
              </a:rPr>
              <a:t>(P25-28)..... Un participant a résumé que pour beaucoup, les critères d'éligibilité rigides et exclusifs pour le financement de la TA sont comme une "petite boîte et la demande de la personne doit entrer dans cette boîte" (P9)” (Wang,2022)</a:t>
            </a:r>
          </a:p>
        </p:txBody>
      </p:sp>
      <p:sp>
        <p:nvSpPr>
          <p:cNvPr id="9" name="TextBox 8">
            <a:extLst>
              <a:ext uri="{FF2B5EF4-FFF2-40B4-BE49-F238E27FC236}">
                <a16:creationId xmlns:a16="http://schemas.microsoft.com/office/drawing/2014/main" id="{AA15792F-396D-1D73-D535-F0D3F2E10137}"/>
              </a:ext>
            </a:extLst>
          </p:cNvPr>
          <p:cNvSpPr txBox="1"/>
          <p:nvPr/>
        </p:nvSpPr>
        <p:spPr>
          <a:xfrm>
            <a:off x="5829882" y="4762054"/>
            <a:ext cx="5669904" cy="1754326"/>
          </a:xfrm>
          <a:prstGeom prst="rect">
            <a:avLst/>
          </a:prstGeom>
          <a:noFill/>
          <a:ln w="38100">
            <a:solidFill>
              <a:schemeClr val="tx2"/>
            </a:solidFill>
          </a:ln>
        </p:spPr>
        <p:txBody>
          <a:bodyPr wrap="square">
            <a:spAutoFit/>
          </a:bodyPr>
          <a:lstStyle/>
          <a:p>
            <a:pPr algn="ctr"/>
            <a:r>
              <a:rPr lang="en-US" dirty="0">
                <a:latin typeface="OpN"/>
              </a:rPr>
              <a:t>"Un participant a indiqué que les </a:t>
            </a:r>
            <a:r>
              <a:rPr lang="en-US" b="1" dirty="0" err="1">
                <a:latin typeface="OpN"/>
              </a:rPr>
              <a:t>programmes de </a:t>
            </a:r>
            <a:r>
              <a:rPr lang="en-US" b="1" dirty="0">
                <a:latin typeface="OpN"/>
              </a:rPr>
              <a:t>sa juridiction s'appuient sur des lignes directrices d'éligibilité non coordonnées </a:t>
            </a:r>
            <a:r>
              <a:rPr lang="en-US" dirty="0">
                <a:latin typeface="OpN"/>
              </a:rPr>
              <a:t>et que les </a:t>
            </a:r>
            <a:r>
              <a:rPr lang="en-US" dirty="0" err="1">
                <a:latin typeface="OpN"/>
              </a:rPr>
              <a:t>programmes </a:t>
            </a:r>
            <a:r>
              <a:rPr lang="en-US" dirty="0">
                <a:latin typeface="OpN"/>
              </a:rPr>
              <a:t>caritatifs s'adressent à des populations spécifiques, ce qui fait que certains groupes bénéficient d'une couverture moindre que d'autres" (Wang, 2022).</a:t>
            </a:r>
          </a:p>
        </p:txBody>
      </p:sp>
    </p:spTree>
    <p:extLst>
      <p:ext uri="{BB962C8B-B14F-4D97-AF65-F5344CB8AC3E}">
        <p14:creationId xmlns:p14="http://schemas.microsoft.com/office/powerpoint/2010/main" val="1839635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209807" y="509373"/>
            <a:ext cx="10897200" cy="627189"/>
          </a:xfrm>
        </p:spPr>
        <p:txBody>
          <a:bodyPr/>
          <a:lstStyle/>
          <a:p>
            <a:r>
              <a:rPr lang="en-US" sz="2800" dirty="0"/>
              <a:t>Obstacles à l'éligibilité </a:t>
            </a:r>
            <a:r>
              <a:rPr lang="en-US" sz="2400" dirty="0"/>
              <a:t>- Partie 2</a:t>
            </a:r>
            <a:endParaRPr lang="en-CA" dirty="0"/>
          </a:p>
        </p:txBody>
      </p:sp>
      <p:graphicFrame>
        <p:nvGraphicFramePr>
          <p:cNvPr id="10" name="Table 9" descr="Table with two columns, the first the number of full texts which have that code, and the second column listing the different codes. The main theme being represented in this table is labelled “Individuals Eligibility” with 12 full texts. It includes 2 subcodes, “Inconsistent” and “restrictive”, having 1 and 9 full texts respectively. The Restrictive subtheme also has subcodes: “Age” with 5 full texts; “disability” with 7 full texts and lastly “employment” with one. This table is in the top left corner of the slide under the header.">
            <a:extLst>
              <a:ext uri="{FF2B5EF4-FFF2-40B4-BE49-F238E27FC236}">
                <a16:creationId xmlns:a16="http://schemas.microsoft.com/office/drawing/2014/main" id="{B7B12D78-E371-592E-54AC-B1ABA2970695}"/>
              </a:ext>
            </a:extLst>
          </p:cNvPr>
          <p:cNvGraphicFramePr>
            <a:graphicFrameLocks noGrp="1"/>
          </p:cNvGraphicFramePr>
          <p:nvPr>
            <p:extLst>
              <p:ext uri="{D42A27DB-BD31-4B8C-83A1-F6EECF244321}">
                <p14:modId xmlns:p14="http://schemas.microsoft.com/office/powerpoint/2010/main" val="799141008"/>
              </p:ext>
            </p:extLst>
          </p:nvPr>
        </p:nvGraphicFramePr>
        <p:xfrm>
          <a:off x="376992" y="1227234"/>
          <a:ext cx="4943475" cy="2499369"/>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12</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Éligibilité des individus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40855" marR="0" marT="0" marB="0" anchor="ctr"/>
                </a:tc>
                <a:extLst>
                  <a:ext uri="{0D108BD9-81ED-4DB2-BD59-A6C34878D82A}">
                    <a16:rowId xmlns:a16="http://schemas.microsoft.com/office/drawing/2014/main" val="4268140401"/>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Incohérent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1843094737"/>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9</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Restrictive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2213805326"/>
                  </a:ext>
                </a:extLst>
              </a:tr>
              <a:tr h="417825">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L'âge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22566" marR="0" marT="0" marB="0" anchor="ctr"/>
                </a:tc>
                <a:extLst>
                  <a:ext uri="{0D108BD9-81ED-4DB2-BD59-A6C34878D82A}">
                    <a16:rowId xmlns:a16="http://schemas.microsoft.com/office/drawing/2014/main" val="127781641"/>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Handicap</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22566" marR="0" marT="0" marB="0" anchor="ctr"/>
                </a:tc>
                <a:extLst>
                  <a:ext uri="{0D108BD9-81ED-4DB2-BD59-A6C34878D82A}">
                    <a16:rowId xmlns:a16="http://schemas.microsoft.com/office/drawing/2014/main" val="1533139448"/>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Emploi</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22566" marR="0" marT="0" marB="0" anchor="ctr"/>
                </a:tc>
                <a:extLst>
                  <a:ext uri="{0D108BD9-81ED-4DB2-BD59-A6C34878D82A}">
                    <a16:rowId xmlns:a16="http://schemas.microsoft.com/office/drawing/2014/main" val="2663994157"/>
                  </a:ext>
                </a:extLst>
              </a:tr>
            </a:tbl>
          </a:graphicData>
        </a:graphic>
      </p:graphicFrame>
      <p:cxnSp>
        <p:nvCxnSpPr>
          <p:cNvPr id="19" name="Straight Arrow Connector 18" descr="There is a red arrow pointing from the “restrictive” code under the “Individuals Eligibility” theme in the table, to a text box outlined in red with the quote">
            <a:extLst>
              <a:ext uri="{FF2B5EF4-FFF2-40B4-BE49-F238E27FC236}">
                <a16:creationId xmlns:a16="http://schemas.microsoft.com/office/drawing/2014/main" id="{A75283F5-F897-AF8A-897D-2520B39EE10D}"/>
              </a:ext>
            </a:extLst>
          </p:cNvPr>
          <p:cNvCxnSpPr>
            <a:cxnSpLocks/>
          </p:cNvCxnSpPr>
          <p:nvPr/>
        </p:nvCxnSpPr>
        <p:spPr>
          <a:xfrm flipV="1">
            <a:off x="2953265" y="1848756"/>
            <a:ext cx="2769217" cy="62816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1B9A38-DF79-11A8-C9B6-C11B4C78E909}"/>
              </a:ext>
            </a:extLst>
          </p:cNvPr>
          <p:cNvSpPr txBox="1"/>
          <p:nvPr/>
        </p:nvSpPr>
        <p:spPr>
          <a:xfrm>
            <a:off x="5881839" y="304627"/>
            <a:ext cx="6100354" cy="2308324"/>
          </a:xfrm>
          <a:prstGeom prst="rect">
            <a:avLst/>
          </a:prstGeom>
          <a:noFill/>
          <a:ln w="38100">
            <a:solidFill>
              <a:schemeClr val="tx2"/>
            </a:solidFill>
          </a:ln>
        </p:spPr>
        <p:txBody>
          <a:bodyPr wrap="square">
            <a:spAutoFit/>
          </a:bodyPr>
          <a:lstStyle/>
          <a:p>
            <a:r>
              <a:rPr lang="en-US" dirty="0">
                <a:latin typeface="OpN"/>
              </a:rPr>
              <a:t>"Étant donné </a:t>
            </a:r>
            <a:r>
              <a:rPr lang="en-US" b="1" dirty="0">
                <a:latin typeface="OpN"/>
              </a:rPr>
              <a:t>les restrictions des programmes des gouvernements provinciaux</a:t>
            </a:r>
            <a:r>
              <a:rPr lang="en-US" dirty="0">
                <a:latin typeface="OpN"/>
              </a:rPr>
              <a:t>, les consommateurs doivent souvent se tourner vers des sources de financement non gouvernementales pour obtenir de l'aide afin de payer leur part du coût d'un appareil, ou pour obtenir de l'aide pour le paiement d'appareils qui ne sont pas couverts par les programmes de financement </a:t>
            </a:r>
            <a:r>
              <a:rPr lang="en-US" dirty="0" err="1">
                <a:latin typeface="OpN"/>
              </a:rPr>
              <a:t>gouvernementaux</a:t>
            </a:r>
            <a:r>
              <a:rPr lang="en-US" dirty="0">
                <a:latin typeface="OpN"/>
              </a:rPr>
              <a:t>" (Gordon, 2007)</a:t>
            </a:r>
          </a:p>
        </p:txBody>
      </p:sp>
      <p:cxnSp>
        <p:nvCxnSpPr>
          <p:cNvPr id="15" name="Straight Arrow Connector 14" descr="A black arrow pointing from the “Age” theme under the “restrictive” code, under “Individuals Eligibility” in the table, to a text box outlined in black with the quote">
            <a:extLst>
              <a:ext uri="{FF2B5EF4-FFF2-40B4-BE49-F238E27FC236}">
                <a16:creationId xmlns:a16="http://schemas.microsoft.com/office/drawing/2014/main" id="{6A5E97E6-A2C2-1D39-D5C9-4EF489D7A90B}"/>
              </a:ext>
            </a:extLst>
          </p:cNvPr>
          <p:cNvCxnSpPr>
            <a:cxnSpLocks/>
          </p:cNvCxnSpPr>
          <p:nvPr/>
        </p:nvCxnSpPr>
        <p:spPr>
          <a:xfrm flipV="1">
            <a:off x="2485140" y="2820820"/>
            <a:ext cx="3043112" cy="516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4896E2B-DBDA-F102-C0A2-F1BB3FF8DF30}"/>
              </a:ext>
            </a:extLst>
          </p:cNvPr>
          <p:cNvSpPr txBox="1"/>
          <p:nvPr/>
        </p:nvSpPr>
        <p:spPr>
          <a:xfrm>
            <a:off x="5773551" y="2760372"/>
            <a:ext cx="5809176" cy="1477328"/>
          </a:xfrm>
          <a:prstGeom prst="rect">
            <a:avLst/>
          </a:prstGeom>
          <a:noFill/>
          <a:ln w="38100">
            <a:solidFill>
              <a:schemeClr val="accent1"/>
            </a:solidFill>
          </a:ln>
        </p:spPr>
        <p:txBody>
          <a:bodyPr wrap="square">
            <a:spAutoFit/>
          </a:bodyPr>
          <a:lstStyle/>
          <a:p>
            <a:r>
              <a:rPr lang="en-US" dirty="0">
                <a:latin typeface="OpN"/>
              </a:rPr>
              <a:t>Certains participants ont spécifiquement évoqué le fait de ne pas pouvoir accéder à des technologies d'assistance financées par des fonds publics parce qu'ils </a:t>
            </a:r>
            <a:r>
              <a:rPr lang="en-US" b="1" dirty="0">
                <a:latin typeface="OpN"/>
              </a:rPr>
              <a:t>ne remplissaient pas les critères d'âge</a:t>
            </a:r>
            <a:r>
              <a:rPr lang="en-US" dirty="0">
                <a:latin typeface="OpN"/>
              </a:rPr>
              <a:t>, alors qu'ils avaient besoin de la </a:t>
            </a:r>
            <a:r>
              <a:rPr lang="en-US" dirty="0" err="1">
                <a:latin typeface="OpN"/>
              </a:rPr>
              <a:t>technologie</a:t>
            </a:r>
            <a:r>
              <a:rPr lang="en-US" dirty="0">
                <a:latin typeface="OpN"/>
              </a:rPr>
              <a:t>.” (Mattison, 2017)</a:t>
            </a:r>
          </a:p>
        </p:txBody>
      </p:sp>
      <p:cxnSp>
        <p:nvCxnSpPr>
          <p:cNvPr id="3" name="Straight Arrow Connector 2" descr="There is a dark blue arrow pointing from the “Disability” code under the “restrictive” theme in the table, to two text boxes outlined in dark blue with the following quotes">
            <a:extLst>
              <a:ext uri="{FF2B5EF4-FFF2-40B4-BE49-F238E27FC236}">
                <a16:creationId xmlns:a16="http://schemas.microsoft.com/office/drawing/2014/main" id="{31454438-E74B-BFFE-5AEE-5A36E7602377}"/>
              </a:ext>
            </a:extLst>
          </p:cNvPr>
          <p:cNvCxnSpPr>
            <a:cxnSpLocks/>
          </p:cNvCxnSpPr>
          <p:nvPr/>
        </p:nvCxnSpPr>
        <p:spPr>
          <a:xfrm>
            <a:off x="3064336" y="3265868"/>
            <a:ext cx="2594071" cy="405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D011166-A820-6056-E55D-1DEF773D45D8}"/>
              </a:ext>
            </a:extLst>
          </p:cNvPr>
          <p:cNvSpPr txBox="1"/>
          <p:nvPr/>
        </p:nvSpPr>
        <p:spPr>
          <a:xfrm>
            <a:off x="5351585" y="4386060"/>
            <a:ext cx="6231142" cy="2308324"/>
          </a:xfrm>
          <a:prstGeom prst="rect">
            <a:avLst/>
          </a:prstGeom>
          <a:noFill/>
          <a:ln w="38100">
            <a:solidFill>
              <a:schemeClr val="accent1"/>
            </a:solidFill>
          </a:ln>
        </p:spPr>
        <p:txBody>
          <a:bodyPr wrap="square">
            <a:spAutoFit/>
          </a:bodyPr>
          <a:lstStyle/>
          <a:p>
            <a:r>
              <a:rPr lang="en-US" dirty="0">
                <a:latin typeface="OpN"/>
              </a:rPr>
              <a:t>"Les participants mentionnent à 52 reprises le manque de ressources professionnelles comme obstacle, et ce, dans tous les secteurs, mais particulièrement dans les milieux scolaires et les centres de réadaptation en déficience intellectuelle. Plusieurs personnes n'ayant pas de difficultés motrices associées à la </a:t>
            </a:r>
            <a:r>
              <a:rPr lang="en-US" b="1" dirty="0">
                <a:latin typeface="OpN"/>
              </a:rPr>
              <a:t>déficience intellectuelle ne reçoivent pas de services parce qu'elles ne sont pas admissibles </a:t>
            </a:r>
            <a:r>
              <a:rPr lang="en-US" dirty="0">
                <a:latin typeface="OpN"/>
              </a:rPr>
              <a:t>aux centres de readaptation” (</a:t>
            </a:r>
            <a:r>
              <a:rPr lang="en-US" dirty="0" err="1">
                <a:latin typeface="OpN"/>
              </a:rPr>
              <a:t>Valiquette</a:t>
            </a:r>
            <a:r>
              <a:rPr lang="en-US" dirty="0">
                <a:latin typeface="OpN"/>
              </a:rPr>
              <a:t>, 2010).</a:t>
            </a:r>
          </a:p>
        </p:txBody>
      </p:sp>
      <p:cxnSp>
        <p:nvCxnSpPr>
          <p:cNvPr id="27" name="Straight Arrow Connector 26" descr="There is a yellow arrow pointing from the “employment” code under the “Device Eligibility” theme in the table, to a text box outlined in yellow with the quote">
            <a:extLst>
              <a:ext uri="{FF2B5EF4-FFF2-40B4-BE49-F238E27FC236}">
                <a16:creationId xmlns:a16="http://schemas.microsoft.com/office/drawing/2014/main" id="{016541E0-05E8-64A9-707C-AFB9478288F5}"/>
              </a:ext>
            </a:extLst>
          </p:cNvPr>
          <p:cNvCxnSpPr>
            <a:cxnSpLocks/>
          </p:cNvCxnSpPr>
          <p:nvPr/>
        </p:nvCxnSpPr>
        <p:spPr>
          <a:xfrm>
            <a:off x="2213639" y="3726603"/>
            <a:ext cx="0" cy="282631"/>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8AE9B82-3008-E1CB-6804-D97A36F3802C}"/>
              </a:ext>
            </a:extLst>
          </p:cNvPr>
          <p:cNvSpPr txBox="1"/>
          <p:nvPr/>
        </p:nvSpPr>
        <p:spPr>
          <a:xfrm>
            <a:off x="209808" y="4119981"/>
            <a:ext cx="4943476" cy="2585323"/>
          </a:xfrm>
          <a:prstGeom prst="rect">
            <a:avLst/>
          </a:prstGeom>
          <a:noFill/>
          <a:ln w="38100">
            <a:solidFill>
              <a:srgbClr val="FFC000"/>
            </a:solidFill>
          </a:ln>
        </p:spPr>
        <p:txBody>
          <a:bodyPr wrap="square">
            <a:spAutoFit/>
          </a:bodyPr>
          <a:lstStyle/>
          <a:p>
            <a:r>
              <a:rPr lang="en-US" dirty="0">
                <a:latin typeface="OpN"/>
              </a:rPr>
              <a:t>"il est </a:t>
            </a:r>
            <a:r>
              <a:rPr lang="en-US" b="1" dirty="0">
                <a:latin typeface="OpN"/>
              </a:rPr>
              <a:t>problématique que l'accès à l'AT soit limité à l'objectif d'obtenir un emploi </a:t>
            </a:r>
            <a:r>
              <a:rPr lang="en-US" dirty="0">
                <a:latin typeface="OpN"/>
              </a:rPr>
              <a:t>afin de générer un revenu pour être autosuffisant. Cette approche, comme l'explique le participant, "met beaucoup d'obstacles entre une personne qui a un handicap et qui lutte... pour atteindre son plein potentiel... (et) nous mettons inutilement beaucoup d'obstacles entre une personne qui veut simplement être incluse" (P23). (Wang, 2022)</a:t>
            </a:r>
          </a:p>
        </p:txBody>
      </p:sp>
    </p:spTree>
    <p:extLst>
      <p:ext uri="{BB962C8B-B14F-4D97-AF65-F5344CB8AC3E}">
        <p14:creationId xmlns:p14="http://schemas.microsoft.com/office/powerpoint/2010/main" val="2830707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Accès</a:t>
            </a:r>
            <a:endParaRPr lang="en-US" dirty="0"/>
          </a:p>
        </p:txBody>
      </p:sp>
    </p:spTree>
    <p:extLst>
      <p:ext uri="{BB962C8B-B14F-4D97-AF65-F5344CB8AC3E}">
        <p14:creationId xmlns:p14="http://schemas.microsoft.com/office/powerpoint/2010/main" val="4107103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345585" y="526154"/>
            <a:ext cx="10897200" cy="627189"/>
          </a:xfrm>
        </p:spPr>
        <p:txBody>
          <a:bodyPr/>
          <a:lstStyle/>
          <a:p>
            <a:r>
              <a:rPr lang="en-US" sz="2800" dirty="0"/>
              <a:t>Accès aux services - 13/21  </a:t>
            </a:r>
            <a:endParaRPr lang="en-CA" dirty="0"/>
          </a:p>
        </p:txBody>
      </p:sp>
      <p:graphicFrame>
        <p:nvGraphicFramePr>
          <p:cNvPr id="9" name="Table 8" descr="Table with two columns, the first the number of full texts which have that code, and the second column listing the different codes. The main theme being represented in this table is labelled “Lack of services available” with 9 full texts. Also in the table are the subthemes “for adults” and “Not enough clinicians”, with three and six full texts respectively. The last row contains the subtheme for “Not enough clinicians”, coded “SLPs” with 3 full texts. This table is in the top left corner of the slide under the header.">
            <a:extLst>
              <a:ext uri="{FF2B5EF4-FFF2-40B4-BE49-F238E27FC236}">
                <a16:creationId xmlns:a16="http://schemas.microsoft.com/office/drawing/2014/main" id="{B174A2F0-92DA-FA2D-D6BA-21CD23B972B6}"/>
              </a:ext>
            </a:extLst>
          </p:cNvPr>
          <p:cNvGraphicFramePr>
            <a:graphicFrameLocks noGrp="1"/>
          </p:cNvGraphicFramePr>
          <p:nvPr>
            <p:extLst>
              <p:ext uri="{D42A27DB-BD31-4B8C-83A1-F6EECF244321}">
                <p14:modId xmlns:p14="http://schemas.microsoft.com/office/powerpoint/2010/main" val="3771125256"/>
              </p:ext>
            </p:extLst>
          </p:nvPr>
        </p:nvGraphicFramePr>
        <p:xfrm>
          <a:off x="353709" y="1156983"/>
          <a:ext cx="4943475" cy="1997296"/>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9</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Manque de services disponibles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1290366099"/>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Pour les adultes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1723992694"/>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6</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Pas assez de cliniciens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4268140401"/>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Les orthophonistes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1843094737"/>
                  </a:ext>
                </a:extLst>
              </a:tr>
            </a:tbl>
          </a:graphicData>
        </a:graphic>
      </p:graphicFrame>
      <p:cxnSp>
        <p:nvCxnSpPr>
          <p:cNvPr id="3" name="Straight Arrow Connector 2" descr="There is a dark blue arrow pointing from the “Lack of services available” theme in the table, to a text box outlined in dark blue with the quote">
            <a:extLst>
              <a:ext uri="{FF2B5EF4-FFF2-40B4-BE49-F238E27FC236}">
                <a16:creationId xmlns:a16="http://schemas.microsoft.com/office/drawing/2014/main" id="{7E1D2A9B-1A38-81A0-D15E-2C975C3F1968}"/>
              </a:ext>
            </a:extLst>
          </p:cNvPr>
          <p:cNvCxnSpPr>
            <a:cxnSpLocks/>
          </p:cNvCxnSpPr>
          <p:nvPr/>
        </p:nvCxnSpPr>
        <p:spPr>
          <a:xfrm flipV="1">
            <a:off x="4782065" y="1493627"/>
            <a:ext cx="1264871" cy="189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2AF13CA-B9C5-47FE-8613-6798F682508B}"/>
              </a:ext>
            </a:extLst>
          </p:cNvPr>
          <p:cNvSpPr txBox="1"/>
          <p:nvPr/>
        </p:nvSpPr>
        <p:spPr>
          <a:xfrm>
            <a:off x="6096000" y="838435"/>
            <a:ext cx="5532371" cy="923330"/>
          </a:xfrm>
          <a:prstGeom prst="rect">
            <a:avLst/>
          </a:prstGeom>
          <a:noFill/>
          <a:ln w="38100">
            <a:solidFill>
              <a:srgbClr val="002452"/>
            </a:solidFill>
          </a:ln>
        </p:spPr>
        <p:txBody>
          <a:bodyPr wrap="square">
            <a:spAutoFit/>
          </a:bodyPr>
          <a:lstStyle/>
          <a:p>
            <a:r>
              <a:rPr lang="en-US" dirty="0">
                <a:latin typeface="OpN"/>
              </a:rPr>
              <a:t>"Dans l'ensemble, les résultats ont montré que </a:t>
            </a:r>
            <a:r>
              <a:rPr lang="en-US" b="1" dirty="0">
                <a:latin typeface="OpN"/>
              </a:rPr>
              <a:t>les services n'étaient pas suffisants, même dans les environnements les plus avancés</a:t>
            </a:r>
            <a:r>
              <a:rPr lang="en-US" dirty="0">
                <a:latin typeface="OpN"/>
              </a:rPr>
              <a:t>" (</a:t>
            </a:r>
            <a:r>
              <a:rPr lang="en-US" dirty="0" err="1">
                <a:latin typeface="OpN"/>
              </a:rPr>
              <a:t>Alm</a:t>
            </a:r>
            <a:r>
              <a:rPr lang="en-US" dirty="0">
                <a:latin typeface="OpN"/>
              </a:rPr>
              <a:t>, 1995). </a:t>
            </a:r>
          </a:p>
        </p:txBody>
      </p:sp>
      <p:cxnSp>
        <p:nvCxnSpPr>
          <p:cNvPr id="5" name="Straight Arrow Connector 4" descr="A yellow arrow pointing from the “for adults” code under the “Lack of services available” theme in the table, to a text box outlined in yellow with the quote">
            <a:extLst>
              <a:ext uri="{FF2B5EF4-FFF2-40B4-BE49-F238E27FC236}">
                <a16:creationId xmlns:a16="http://schemas.microsoft.com/office/drawing/2014/main" id="{2D65F789-EF81-A1AF-DC55-EE8F79638AAB}"/>
              </a:ext>
            </a:extLst>
          </p:cNvPr>
          <p:cNvCxnSpPr>
            <a:cxnSpLocks/>
          </p:cNvCxnSpPr>
          <p:nvPr/>
        </p:nvCxnSpPr>
        <p:spPr>
          <a:xfrm>
            <a:off x="2886767" y="2024293"/>
            <a:ext cx="2733816" cy="128646"/>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4D40023-8B4D-5D57-500C-3C255F6070E7}"/>
              </a:ext>
            </a:extLst>
          </p:cNvPr>
          <p:cNvSpPr txBox="1"/>
          <p:nvPr/>
        </p:nvSpPr>
        <p:spPr>
          <a:xfrm>
            <a:off x="5794184" y="1988071"/>
            <a:ext cx="5883251" cy="1477328"/>
          </a:xfrm>
          <a:prstGeom prst="rect">
            <a:avLst/>
          </a:prstGeom>
          <a:noFill/>
          <a:ln w="38100">
            <a:solidFill>
              <a:srgbClr val="FFC000"/>
            </a:solidFill>
          </a:ln>
        </p:spPr>
        <p:txBody>
          <a:bodyPr wrap="square">
            <a:spAutoFit/>
          </a:bodyPr>
          <a:lstStyle/>
          <a:p>
            <a:r>
              <a:rPr lang="en-US" dirty="0">
                <a:latin typeface="OpN"/>
              </a:rPr>
              <a:t>Comme l'a déclaré la mère de Dianne, " on n'apprend pas quelque chose à quelqu'un pour ensuite le lui retirer " - en référence au fait que sa fille avait reçu un appareil de communication à l'école mais </a:t>
            </a:r>
            <a:r>
              <a:rPr lang="en-US" b="1" dirty="0">
                <a:latin typeface="OpN"/>
              </a:rPr>
              <a:t>n'</a:t>
            </a:r>
            <a:r>
              <a:rPr lang="en-US" dirty="0">
                <a:latin typeface="OpN"/>
              </a:rPr>
              <a:t>avait </a:t>
            </a:r>
            <a:r>
              <a:rPr lang="en-US" b="1" dirty="0">
                <a:latin typeface="OpN"/>
              </a:rPr>
              <a:t>pas reçu de soutien de CAA après l'obtention de son diplôme</a:t>
            </a:r>
            <a:r>
              <a:rPr lang="en-US" dirty="0">
                <a:latin typeface="OpN"/>
              </a:rPr>
              <a:t>. (Hamm, 2006)</a:t>
            </a:r>
          </a:p>
        </p:txBody>
      </p:sp>
      <p:cxnSp>
        <p:nvCxnSpPr>
          <p:cNvPr id="4" name="Straight Arrow Connector 3" descr="A red arrow pointing from the “Not enough clinicians” code under the “Lack of services available” theme in the table, to a text box outlined in red with the quote">
            <a:extLst>
              <a:ext uri="{FF2B5EF4-FFF2-40B4-BE49-F238E27FC236}">
                <a16:creationId xmlns:a16="http://schemas.microsoft.com/office/drawing/2014/main" id="{4FAF98B8-AC50-C448-AFC7-00F721957BF6}"/>
              </a:ext>
            </a:extLst>
          </p:cNvPr>
          <p:cNvCxnSpPr>
            <a:cxnSpLocks/>
          </p:cNvCxnSpPr>
          <p:nvPr/>
        </p:nvCxnSpPr>
        <p:spPr>
          <a:xfrm>
            <a:off x="4423027" y="2757573"/>
            <a:ext cx="1047758" cy="77908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D2B6274-5D9E-714A-AC30-F80F390FBD19}"/>
              </a:ext>
            </a:extLst>
          </p:cNvPr>
          <p:cNvSpPr txBox="1"/>
          <p:nvPr/>
        </p:nvSpPr>
        <p:spPr>
          <a:xfrm>
            <a:off x="4423027" y="3758913"/>
            <a:ext cx="6184013" cy="923330"/>
          </a:xfrm>
          <a:prstGeom prst="rect">
            <a:avLst/>
          </a:prstGeom>
          <a:noFill/>
          <a:ln w="38100">
            <a:solidFill>
              <a:srgbClr val="B90E31"/>
            </a:solidFill>
          </a:ln>
        </p:spPr>
        <p:txBody>
          <a:bodyPr wrap="square">
            <a:spAutoFit/>
          </a:bodyPr>
          <a:lstStyle/>
          <a:p>
            <a:r>
              <a:rPr lang="en-US" dirty="0">
                <a:latin typeface="OpN"/>
              </a:rPr>
              <a:t>"Certains parents ont embauché des orthophonistes et d'autres professionnels du secteur privé pour compenser ce </a:t>
            </a:r>
            <a:r>
              <a:rPr lang="en-US" b="1" dirty="0">
                <a:latin typeface="OpN"/>
              </a:rPr>
              <a:t>manque de services</a:t>
            </a:r>
            <a:r>
              <a:rPr lang="en-US" dirty="0">
                <a:latin typeface="OpN"/>
              </a:rPr>
              <a:t>." (</a:t>
            </a:r>
            <a:r>
              <a:rPr lang="en-US" dirty="0" err="1">
                <a:latin typeface="OpN"/>
              </a:rPr>
              <a:t>Valiquette</a:t>
            </a:r>
            <a:r>
              <a:rPr lang="en-US" dirty="0">
                <a:latin typeface="OpN"/>
              </a:rPr>
              <a:t>, 2008)</a:t>
            </a:r>
          </a:p>
        </p:txBody>
      </p:sp>
      <p:cxnSp>
        <p:nvCxnSpPr>
          <p:cNvPr id="13" name="Straight Arrow Connector 12" descr="A red arrow pointing from the “SLPs” code under the “Not enough clinicians” theme in the table, to a text box outlined in red with the quote">
            <a:extLst>
              <a:ext uri="{FF2B5EF4-FFF2-40B4-BE49-F238E27FC236}">
                <a16:creationId xmlns:a16="http://schemas.microsoft.com/office/drawing/2014/main" id="{1B6686DC-E45B-C867-1F80-7EF3C0DC4909}"/>
              </a:ext>
            </a:extLst>
          </p:cNvPr>
          <p:cNvCxnSpPr>
            <a:cxnSpLocks/>
          </p:cNvCxnSpPr>
          <p:nvPr/>
        </p:nvCxnSpPr>
        <p:spPr>
          <a:xfrm>
            <a:off x="1761308" y="2897382"/>
            <a:ext cx="0" cy="186754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944F779-7DD2-46E8-912B-7ACB6DFB4204}"/>
              </a:ext>
            </a:extLst>
          </p:cNvPr>
          <p:cNvSpPr txBox="1"/>
          <p:nvPr/>
        </p:nvSpPr>
        <p:spPr>
          <a:xfrm>
            <a:off x="385031" y="4948954"/>
            <a:ext cx="7130002" cy="1477328"/>
          </a:xfrm>
          <a:prstGeom prst="rect">
            <a:avLst/>
          </a:prstGeom>
          <a:noFill/>
          <a:ln w="38100">
            <a:solidFill>
              <a:schemeClr val="tx2"/>
            </a:solidFill>
          </a:ln>
        </p:spPr>
        <p:txBody>
          <a:bodyPr wrap="square">
            <a:spAutoFit/>
          </a:bodyPr>
          <a:lstStyle/>
          <a:p>
            <a:r>
              <a:rPr lang="en-US" dirty="0">
                <a:latin typeface="OpN"/>
              </a:rPr>
              <a:t>"Les obstacles actuels rencontrés en Ontario se concentrent sur un problème majeur, à savoir le </a:t>
            </a:r>
            <a:r>
              <a:rPr lang="en-US" b="1" dirty="0">
                <a:latin typeface="OpN"/>
              </a:rPr>
              <a:t>manque de personnel correctement formé dans toutes les disciplines impliquées dans la communication augmentative </a:t>
            </a:r>
            <a:r>
              <a:rPr lang="en-US" dirty="0">
                <a:latin typeface="OpN"/>
              </a:rPr>
              <a:t>(orthophonie, ergothérapie, éducation spéciale, médecine pédiatrique et développement technologique)" (</a:t>
            </a:r>
            <a:r>
              <a:rPr lang="en-US" dirty="0" err="1">
                <a:latin typeface="OpN"/>
              </a:rPr>
              <a:t>Parnes</a:t>
            </a:r>
            <a:r>
              <a:rPr lang="en-US" dirty="0">
                <a:latin typeface="OpN"/>
              </a:rPr>
              <a:t>, 1988).</a:t>
            </a:r>
          </a:p>
        </p:txBody>
      </p:sp>
    </p:spTree>
    <p:extLst>
      <p:ext uri="{BB962C8B-B14F-4D97-AF65-F5344CB8AC3E}">
        <p14:creationId xmlns:p14="http://schemas.microsoft.com/office/powerpoint/2010/main" val="168053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345585" y="526154"/>
            <a:ext cx="10897200" cy="627189"/>
          </a:xfrm>
        </p:spPr>
        <p:txBody>
          <a:bodyPr/>
          <a:lstStyle/>
          <a:p>
            <a:r>
              <a:rPr lang="en-US" sz="2800" dirty="0"/>
              <a:t>Accès aux services - Partie 2</a:t>
            </a:r>
            <a:endParaRPr lang="en-CA" dirty="0"/>
          </a:p>
        </p:txBody>
      </p:sp>
      <p:graphicFrame>
        <p:nvGraphicFramePr>
          <p:cNvPr id="9" name="Table 8" descr="Table with two columns, the first the number of full texts which have that code, and the second column listing the different codes. The main theme being represented in this table is labelled “Willingness from Professionals” with 7 full texts. Subcodes listed in the table include: “employers” with 2 full texts, “teachers” with three, and a code labelled “They know better mentality” with 4 full texts, and 3 subcodes titled “they being clinicians”, “they being governments” and lastly “they being programs”, each having 3, 1 and 1 full texts respectively. The final two Willingness from Professionals subcodes presented in the table are “to inform or refer” and “to prescribe AAC”, having 5 and 3 full texts respectively. This table is in the top right corner of the slide.">
            <a:extLst>
              <a:ext uri="{FF2B5EF4-FFF2-40B4-BE49-F238E27FC236}">
                <a16:creationId xmlns:a16="http://schemas.microsoft.com/office/drawing/2014/main" id="{B174A2F0-92DA-FA2D-D6BA-21CD23B972B6}"/>
              </a:ext>
            </a:extLst>
          </p:cNvPr>
          <p:cNvGraphicFramePr>
            <a:graphicFrameLocks noGrp="1"/>
          </p:cNvGraphicFramePr>
          <p:nvPr>
            <p:extLst>
              <p:ext uri="{D42A27DB-BD31-4B8C-83A1-F6EECF244321}">
                <p14:modId xmlns:p14="http://schemas.microsoft.com/office/powerpoint/2010/main" val="310456737"/>
              </p:ext>
            </p:extLst>
          </p:nvPr>
        </p:nvGraphicFramePr>
        <p:xfrm>
          <a:off x="6902940" y="255337"/>
          <a:ext cx="4943475" cy="3731916"/>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a:effectLst/>
                          <a:latin typeface="Open Sans" panose="020B0606030504020204" pitchFamily="34" charset="0"/>
                          <a:ea typeface="Open Sans" panose="020B0606030504020204" pitchFamily="34" charset="0"/>
                          <a:cs typeface="Open Sans" panose="020B0606030504020204" pitchFamily="34" charset="0"/>
                        </a:rPr>
                        <a:t>7</a:t>
                      </a:r>
                      <a:endParaRPr lang="en-AU"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Volonté des professionnels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2774408942"/>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Employeurs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2718344243"/>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Enseignants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1290366099"/>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4</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Ils connaissent mieux la mentalité</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1723992694"/>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Ils sont des cliniciens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4268140401"/>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Il s'agit du gouvernement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1843094737"/>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Il s'agit de programmes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4141466456"/>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Informer ou orienter</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2710569829"/>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Prescrire la CAA</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3881896965"/>
                  </a:ext>
                </a:extLst>
              </a:tr>
            </a:tbl>
          </a:graphicData>
        </a:graphic>
      </p:graphicFrame>
      <p:cxnSp>
        <p:nvCxnSpPr>
          <p:cNvPr id="13" name="Straight Arrow Connector 12" descr="A yellow arrow pointing from the “teachers” code under the “Willingness from Professionals” theme in the table, to a text box outlined in yellow with the quote">
            <a:extLst>
              <a:ext uri="{FF2B5EF4-FFF2-40B4-BE49-F238E27FC236}">
                <a16:creationId xmlns:a16="http://schemas.microsoft.com/office/drawing/2014/main" id="{04ACD151-7F5A-AED1-2C2D-01A0776F86BE}"/>
              </a:ext>
            </a:extLst>
          </p:cNvPr>
          <p:cNvCxnSpPr>
            <a:cxnSpLocks/>
          </p:cNvCxnSpPr>
          <p:nvPr/>
        </p:nvCxnSpPr>
        <p:spPr>
          <a:xfrm flipH="1">
            <a:off x="6536724" y="1632313"/>
            <a:ext cx="574911" cy="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BADA27-56A9-1803-27BB-60229E076F30}"/>
              </a:ext>
            </a:extLst>
          </p:cNvPr>
          <p:cNvSpPr txBox="1"/>
          <p:nvPr/>
        </p:nvSpPr>
        <p:spPr>
          <a:xfrm>
            <a:off x="208641" y="1144541"/>
            <a:ext cx="6237298" cy="2585323"/>
          </a:xfrm>
          <a:prstGeom prst="rect">
            <a:avLst/>
          </a:prstGeom>
          <a:noFill/>
          <a:ln w="38100">
            <a:solidFill>
              <a:srgbClr val="FFC000"/>
            </a:solidFill>
          </a:ln>
        </p:spPr>
        <p:txBody>
          <a:bodyPr wrap="square">
            <a:spAutoFit/>
          </a:bodyPr>
          <a:lstStyle/>
          <a:p>
            <a:r>
              <a:rPr lang="en-US" dirty="0">
                <a:latin typeface="OpN"/>
              </a:rPr>
              <a:t>"Certains (enseignants) ne sont tout simplement pas intéressés, selon les cliniciens. Ainsi, les </a:t>
            </a:r>
            <a:r>
              <a:rPr lang="en-US" b="1" dirty="0">
                <a:latin typeface="OpN"/>
              </a:rPr>
              <a:t>enfants ne sont même pas orientés pour obtenir un appareil en premier lieu</a:t>
            </a:r>
            <a:r>
              <a:rPr lang="en-US" dirty="0">
                <a:latin typeface="OpN"/>
              </a:rPr>
              <a:t>. D'autres ont indiqué que les enseignants n'orientaient pas les élèves vers un appareil et ne souhaitaient pas consacrer le temps nécessaire à la programmation et à la formation des élèves à l'utilisation de l'appareil. Un enseignant m'a dit que l'année prochaine, il trouverait peut-être un enseignant plus intéressé (#11, orthophoniste).  (Lindsay, 2010) </a:t>
            </a:r>
          </a:p>
        </p:txBody>
      </p:sp>
      <p:sp>
        <p:nvSpPr>
          <p:cNvPr id="24" name="TextBox 23">
            <a:extLst>
              <a:ext uri="{FF2B5EF4-FFF2-40B4-BE49-F238E27FC236}">
                <a16:creationId xmlns:a16="http://schemas.microsoft.com/office/drawing/2014/main" id="{1F27607E-65FD-BDD3-6606-2703AAF6C294}"/>
              </a:ext>
              <a:ext uri="{C183D7F6-B498-43B3-948B-1728B52AA6E4}">
                <adec:decorative xmlns:adec="http://schemas.microsoft.com/office/drawing/2017/decorative" val="1"/>
              </a:ext>
            </a:extLst>
          </p:cNvPr>
          <p:cNvSpPr txBox="1"/>
          <p:nvPr/>
        </p:nvSpPr>
        <p:spPr>
          <a:xfrm>
            <a:off x="4169401" y="-2581999"/>
            <a:ext cx="6100354" cy="2031325"/>
          </a:xfrm>
          <a:prstGeom prst="rect">
            <a:avLst/>
          </a:prstGeom>
          <a:noFill/>
          <a:ln>
            <a:solidFill>
              <a:schemeClr val="tx2"/>
            </a:solidFill>
          </a:ln>
        </p:spPr>
        <p:txBody>
          <a:bodyPr wrap="square">
            <a:spAutoFit/>
          </a:bodyPr>
          <a:lstStyle/>
          <a:p>
            <a:r>
              <a:rPr lang="en-US" dirty="0"/>
              <a:t>Nous devons veiller à respecter nos critères d'éligibilité. Je pense que c'est la principale pression que nous subissons" (P25-28). Ces participants ont insisté sur la difficulté de différencier les critères d'éligibilité des "besoins" de ceux des "désirs", car si les technologies telles que les ordinateurs ou les scooters sont considérées comme des besoins par les utilisateurs, elles ne le sont pas par le </a:t>
            </a:r>
            <a:r>
              <a:rPr lang="en-US" dirty="0" err="1"/>
              <a:t>programme</a:t>
            </a:r>
            <a:r>
              <a:rPr lang="en-US" dirty="0"/>
              <a:t>" (Wang, 2022).</a:t>
            </a:r>
          </a:p>
        </p:txBody>
      </p:sp>
      <p:cxnSp>
        <p:nvCxnSpPr>
          <p:cNvPr id="15" name="Straight Arrow Connector 14" descr="A dark blue arrow pointing from the “They know better mentality” code under the “Willingness from Professionals” theme in the table, to two text boxes outlined in dark blue with the following quotes">
            <a:extLst>
              <a:ext uri="{FF2B5EF4-FFF2-40B4-BE49-F238E27FC236}">
                <a16:creationId xmlns:a16="http://schemas.microsoft.com/office/drawing/2014/main" id="{F13E8207-6F18-42CE-0B0E-F834F6D58BBF}"/>
              </a:ext>
            </a:extLst>
          </p:cNvPr>
          <p:cNvCxnSpPr>
            <a:cxnSpLocks/>
          </p:cNvCxnSpPr>
          <p:nvPr/>
        </p:nvCxnSpPr>
        <p:spPr>
          <a:xfrm flipH="1">
            <a:off x="5943600" y="2004053"/>
            <a:ext cx="1195111" cy="188375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99E6B0D-09B1-26C6-3A41-B8F384552712}"/>
              </a:ext>
            </a:extLst>
          </p:cNvPr>
          <p:cNvSpPr txBox="1"/>
          <p:nvPr/>
        </p:nvSpPr>
        <p:spPr>
          <a:xfrm>
            <a:off x="426363" y="3959133"/>
            <a:ext cx="5367822" cy="1754326"/>
          </a:xfrm>
          <a:prstGeom prst="rect">
            <a:avLst/>
          </a:prstGeom>
          <a:noFill/>
          <a:ln w="38100">
            <a:solidFill>
              <a:schemeClr val="accent1"/>
            </a:solidFill>
          </a:ln>
        </p:spPr>
        <p:txBody>
          <a:bodyPr wrap="square">
            <a:spAutoFit/>
          </a:bodyPr>
          <a:lstStyle/>
          <a:p>
            <a:r>
              <a:rPr lang="en-US" dirty="0">
                <a:latin typeface="OpN"/>
              </a:rPr>
              <a:t>"Ces participants ont souligné la difficulté de différencier les critères d'éligibilité des "besoins" de ceux des "désirs", les technologies telles que les ordinateurs ou les scooters étant considérées comme des besoins par les utilisateurs, mais </a:t>
            </a:r>
            <a:r>
              <a:rPr lang="en-US" b="1" dirty="0">
                <a:latin typeface="OpN"/>
              </a:rPr>
              <a:t>pas par le </a:t>
            </a:r>
            <a:r>
              <a:rPr lang="en-US" b="1" dirty="0" err="1">
                <a:latin typeface="OpN"/>
              </a:rPr>
              <a:t>programme</a:t>
            </a:r>
            <a:r>
              <a:rPr lang="en-US" dirty="0">
                <a:latin typeface="OpN"/>
              </a:rPr>
              <a:t>." (Wang, 2022) </a:t>
            </a:r>
          </a:p>
        </p:txBody>
      </p:sp>
      <p:cxnSp>
        <p:nvCxnSpPr>
          <p:cNvPr id="4" name="Straight Arrow Connector 3" descr="A red arrow pointing from the “to prescribe AAC” code under the “Willingness from Professionals” theme in the table, to a text box outlined in red with the quote">
            <a:extLst>
              <a:ext uri="{FF2B5EF4-FFF2-40B4-BE49-F238E27FC236}">
                <a16:creationId xmlns:a16="http://schemas.microsoft.com/office/drawing/2014/main" id="{22F6787A-17AA-7323-6B97-5E4F61EA01FD}"/>
              </a:ext>
            </a:extLst>
          </p:cNvPr>
          <p:cNvCxnSpPr>
            <a:cxnSpLocks/>
          </p:cNvCxnSpPr>
          <p:nvPr/>
        </p:nvCxnSpPr>
        <p:spPr>
          <a:xfrm>
            <a:off x="9831877" y="3887803"/>
            <a:ext cx="0" cy="19890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20BB81A-6FE4-5CDB-DAD1-12DB06126F0C}"/>
              </a:ext>
            </a:extLst>
          </p:cNvPr>
          <p:cNvSpPr txBox="1"/>
          <p:nvPr/>
        </p:nvSpPr>
        <p:spPr>
          <a:xfrm>
            <a:off x="6046037" y="4154014"/>
            <a:ext cx="5962587" cy="2308324"/>
          </a:xfrm>
          <a:prstGeom prst="rect">
            <a:avLst/>
          </a:prstGeom>
          <a:noFill/>
          <a:ln w="38100">
            <a:solidFill>
              <a:srgbClr val="B90E31"/>
            </a:solidFill>
          </a:ln>
        </p:spPr>
        <p:txBody>
          <a:bodyPr wrap="square">
            <a:spAutoFit/>
          </a:bodyPr>
          <a:lstStyle/>
          <a:p>
            <a:pPr algn="ctr"/>
            <a:r>
              <a:rPr lang="en-US" dirty="0">
                <a:latin typeface="OpN"/>
              </a:rPr>
              <a:t>Un autre clinicien a déclaré : "Je suis plus prudent que d'autres, je pense, lorsqu'il s'agit de prescrire un appareil de haute technologie. J'ai donc tendance à m'intéresser d'abord aux dispositifs de faible technicité" (n°8, orthophoniste). Certains cliniciens semblaient craindre le processus de révision de la prescription requis pour les dispositifs de haute technologie, et étaient donc </a:t>
            </a:r>
            <a:r>
              <a:rPr lang="en-US" b="1" dirty="0">
                <a:latin typeface="OpN"/>
              </a:rPr>
              <a:t>réticents à prescrire des dispositifs de haute technologie</a:t>
            </a:r>
            <a:r>
              <a:rPr lang="en-US" dirty="0">
                <a:latin typeface="OpN"/>
              </a:rPr>
              <a:t>". (Lindsay, 2010)</a:t>
            </a:r>
          </a:p>
        </p:txBody>
      </p:sp>
    </p:spTree>
    <p:extLst>
      <p:ext uri="{BB962C8B-B14F-4D97-AF65-F5344CB8AC3E}">
        <p14:creationId xmlns:p14="http://schemas.microsoft.com/office/powerpoint/2010/main" val="1502533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433387" y="692819"/>
            <a:ext cx="10897200" cy="627189"/>
          </a:xfrm>
        </p:spPr>
        <p:txBody>
          <a:bodyPr/>
          <a:lstStyle/>
          <a:p>
            <a:r>
              <a:rPr lang="en-US" sz="2800" dirty="0"/>
              <a:t>Accès au système - 13/21  </a:t>
            </a:r>
            <a:endParaRPr lang="en-CA" dirty="0"/>
          </a:p>
        </p:txBody>
      </p:sp>
      <p:graphicFrame>
        <p:nvGraphicFramePr>
          <p:cNvPr id="9" name="Table 8" descr="Table with two columns, the first the number of full texts which have that code, and the second column listing the different codes. There are four themes showcased in this table:  “Willingness from Parents” and “No Internet access” both with three full texts. Then, the themes “No computer Access” and “Telephone Requirement” both with 2 full texts. This table is in the top left corner of the slide under the header.">
            <a:extLst>
              <a:ext uri="{FF2B5EF4-FFF2-40B4-BE49-F238E27FC236}">
                <a16:creationId xmlns:a16="http://schemas.microsoft.com/office/drawing/2014/main" id="{B174A2F0-92DA-FA2D-D6BA-21CD23B972B6}"/>
              </a:ext>
            </a:extLst>
          </p:cNvPr>
          <p:cNvGraphicFramePr>
            <a:graphicFrameLocks noGrp="1"/>
          </p:cNvGraphicFramePr>
          <p:nvPr>
            <p:extLst>
              <p:ext uri="{D42A27DB-BD31-4B8C-83A1-F6EECF244321}">
                <p14:modId xmlns:p14="http://schemas.microsoft.com/office/powerpoint/2010/main" val="20350496"/>
              </p:ext>
            </p:extLst>
          </p:nvPr>
        </p:nvGraphicFramePr>
        <p:xfrm>
          <a:off x="516427" y="1464524"/>
          <a:ext cx="4943475" cy="2127260"/>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79415">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79415">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Volonté des parents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3208128445"/>
                  </a:ext>
                </a:extLst>
              </a:tr>
              <a:tr h="379415">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Pas d'accès à l'internet</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1268351065"/>
                  </a:ext>
                </a:extLst>
              </a:tr>
              <a:tr h="379415">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Pas d'accès à l'ordinateur</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2774408942"/>
                  </a:ext>
                </a:extLst>
              </a:tr>
              <a:tr h="379415">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Exigences en matière de téléphone </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2718344243"/>
                  </a:ext>
                </a:extLst>
              </a:tr>
            </a:tbl>
          </a:graphicData>
        </a:graphic>
      </p:graphicFrame>
      <p:cxnSp>
        <p:nvCxnSpPr>
          <p:cNvPr id="6" name="Straight Arrow Connector 5" descr="There is a dark blue arrow pointing from the “Willingness from Parents” theme in the table, to a text box outlined in dark blue with the quote">
            <a:extLst>
              <a:ext uri="{FF2B5EF4-FFF2-40B4-BE49-F238E27FC236}">
                <a16:creationId xmlns:a16="http://schemas.microsoft.com/office/drawing/2014/main" id="{872D30AF-7CF9-537E-7B31-DC77E5FA9089}"/>
              </a:ext>
            </a:extLst>
          </p:cNvPr>
          <p:cNvCxnSpPr>
            <a:cxnSpLocks/>
          </p:cNvCxnSpPr>
          <p:nvPr/>
        </p:nvCxnSpPr>
        <p:spPr>
          <a:xfrm>
            <a:off x="4945552" y="1989087"/>
            <a:ext cx="10287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BA49BB2-FB93-6DC4-8360-C485C1DC3328}"/>
              </a:ext>
            </a:extLst>
          </p:cNvPr>
          <p:cNvSpPr txBox="1"/>
          <p:nvPr/>
        </p:nvSpPr>
        <p:spPr>
          <a:xfrm>
            <a:off x="6096000" y="566678"/>
            <a:ext cx="5200752" cy="2862322"/>
          </a:xfrm>
          <a:prstGeom prst="rect">
            <a:avLst/>
          </a:prstGeom>
          <a:noFill/>
          <a:ln w="38100">
            <a:solidFill>
              <a:srgbClr val="002452"/>
            </a:solidFill>
          </a:ln>
        </p:spPr>
        <p:txBody>
          <a:bodyPr wrap="square">
            <a:spAutoFit/>
          </a:bodyPr>
          <a:lstStyle/>
          <a:p>
            <a:r>
              <a:rPr lang="en-US" dirty="0"/>
              <a:t>"La sélection des appareils de CAA est conditionnée par la motivation et la compétence des partenaires, l'accès aux ressources professionnelles et la disponibilité des distributeurs. Tous les participants considèrent la </a:t>
            </a:r>
            <a:r>
              <a:rPr lang="en-US" b="1" dirty="0"/>
              <a:t>motivation d'au moins un partenaire comme une condition préalable à la recommandation d'un dispositif de CAA</a:t>
            </a:r>
            <a:r>
              <a:rPr lang="en-US" dirty="0"/>
              <a:t>. Cependant, les opinions des participants divergent quant à la nécessité absolue de l'implication de la famille dans le processus ". (</a:t>
            </a:r>
            <a:r>
              <a:rPr lang="en-US" dirty="0" err="1"/>
              <a:t>Valiquette</a:t>
            </a:r>
            <a:r>
              <a:rPr lang="en-US" dirty="0"/>
              <a:t>, 2010) </a:t>
            </a:r>
          </a:p>
        </p:txBody>
      </p:sp>
      <p:cxnSp>
        <p:nvCxnSpPr>
          <p:cNvPr id="10" name="Straight Arrow Connector 9" descr="A red arrow pointing from the “to prescribe AAC” code under the “No Internet access” theme in the table, to two text boxes outlined in red with the following quotes">
            <a:extLst>
              <a:ext uri="{FF2B5EF4-FFF2-40B4-BE49-F238E27FC236}">
                <a16:creationId xmlns:a16="http://schemas.microsoft.com/office/drawing/2014/main" id="{E166749D-678F-B670-58B6-034F77AF50F9}"/>
              </a:ext>
            </a:extLst>
          </p:cNvPr>
          <p:cNvCxnSpPr>
            <a:cxnSpLocks/>
          </p:cNvCxnSpPr>
          <p:nvPr/>
        </p:nvCxnSpPr>
        <p:spPr>
          <a:xfrm>
            <a:off x="4639218" y="2456264"/>
            <a:ext cx="1121502" cy="1563212"/>
          </a:xfrm>
          <a:prstGeom prst="straightConnector1">
            <a:avLst/>
          </a:prstGeom>
          <a:ln>
            <a:solidFill>
              <a:srgbClr val="B90E3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2028BE1-6C60-A6DA-F30A-B367EDF817B4}"/>
              </a:ext>
            </a:extLst>
          </p:cNvPr>
          <p:cNvSpPr txBox="1"/>
          <p:nvPr/>
        </p:nvSpPr>
        <p:spPr>
          <a:xfrm>
            <a:off x="4449598" y="4198233"/>
            <a:ext cx="7032435" cy="923330"/>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"La recherche d'informations par le biais de ressources en ligne est limitée parce que de nombreux résidents </a:t>
            </a:r>
            <a:r>
              <a:rPr lang="en-US" b="1" dirty="0">
                <a:latin typeface="OpN"/>
                <a:ea typeface="Open Sans" panose="020B0606030504020204" pitchFamily="34" charset="0"/>
                <a:cs typeface="Open Sans" panose="020B0606030504020204" pitchFamily="34" charset="0"/>
              </a:rPr>
              <a:t>n'ont pas accès à l'Internet et aux ordinateurs</a:t>
            </a:r>
            <a:r>
              <a:rPr lang="en-US" dirty="0">
                <a:latin typeface="OpN"/>
                <a:ea typeface="Open Sans" panose="020B0606030504020204" pitchFamily="34" charset="0"/>
                <a:cs typeface="Open Sans" panose="020B0606030504020204" pitchFamily="34" charset="0"/>
              </a:rPr>
              <a:t>" (Wang, 2022). </a:t>
            </a:r>
          </a:p>
        </p:txBody>
      </p:sp>
      <p:sp>
        <p:nvSpPr>
          <p:cNvPr id="15" name="TextBox 14">
            <a:extLst>
              <a:ext uri="{FF2B5EF4-FFF2-40B4-BE49-F238E27FC236}">
                <a16:creationId xmlns:a16="http://schemas.microsoft.com/office/drawing/2014/main" id="{A9DF86D5-208B-D3DA-CC9A-0D09554ACA44}"/>
              </a:ext>
            </a:extLst>
          </p:cNvPr>
          <p:cNvSpPr txBox="1"/>
          <p:nvPr/>
        </p:nvSpPr>
        <p:spPr>
          <a:xfrm>
            <a:off x="4419772" y="5269587"/>
            <a:ext cx="7032434" cy="1200329"/>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"Les </a:t>
            </a:r>
            <a:r>
              <a:rPr lang="en-US" b="1" dirty="0">
                <a:latin typeface="OpN"/>
                <a:ea typeface="Open Sans" panose="020B0606030504020204" pitchFamily="34" charset="0"/>
                <a:cs typeface="Open Sans" panose="020B0606030504020204" pitchFamily="34" charset="0"/>
              </a:rPr>
              <a:t>personnes handicapées sont également moins susceptibles </a:t>
            </a:r>
            <a:r>
              <a:rPr lang="en-US" dirty="0">
                <a:latin typeface="OpN"/>
                <a:ea typeface="Open Sans" panose="020B0606030504020204" pitchFamily="34" charset="0"/>
                <a:cs typeface="Open Sans" panose="020B0606030504020204" pitchFamily="34" charset="0"/>
              </a:rPr>
              <a:t>que les personnes non handicapées </a:t>
            </a:r>
            <a:r>
              <a:rPr lang="en-US" b="1" dirty="0">
                <a:latin typeface="OpN"/>
                <a:ea typeface="Open Sans" panose="020B0606030504020204" pitchFamily="34" charset="0"/>
                <a:cs typeface="Open Sans" panose="020B0606030504020204" pitchFamily="34" charset="0"/>
              </a:rPr>
              <a:t>d'avoir une </a:t>
            </a:r>
            <a:r>
              <a:rPr lang="en-US" dirty="0">
                <a:latin typeface="OpN"/>
                <a:ea typeface="Open Sans" panose="020B0606030504020204" pitchFamily="34" charset="0"/>
                <a:cs typeface="Open Sans" panose="020B0606030504020204" pitchFamily="34" charset="0"/>
              </a:rPr>
              <a:t>connexion </a:t>
            </a:r>
            <a:r>
              <a:rPr lang="en-US" b="1" dirty="0">
                <a:latin typeface="OpN"/>
                <a:ea typeface="Open Sans" panose="020B0606030504020204" pitchFamily="34" charset="0"/>
                <a:cs typeface="Open Sans" panose="020B0606030504020204" pitchFamily="34" charset="0"/>
              </a:rPr>
              <a:t>Internet à </a:t>
            </a:r>
            <a:r>
              <a:rPr lang="en-US" dirty="0">
                <a:latin typeface="OpN"/>
                <a:ea typeface="Open Sans" panose="020B0606030504020204" pitchFamily="34" charset="0"/>
                <a:cs typeface="Open Sans" panose="020B0606030504020204" pitchFamily="34" charset="0"/>
              </a:rPr>
              <a:t>domicile, d'accéder à Internet ailleurs ou d'utiliser un téléphone portable " (</a:t>
            </a:r>
            <a:r>
              <a:rPr lang="en-US" dirty="0" err="1">
                <a:latin typeface="OpN"/>
                <a:ea typeface="Open Sans" panose="020B0606030504020204" pitchFamily="34" charset="0"/>
                <a:cs typeface="Open Sans" panose="020B0606030504020204" pitchFamily="34" charset="0"/>
              </a:rPr>
              <a:t>D'Aubin</a:t>
            </a:r>
            <a:r>
              <a:rPr lang="en-US" dirty="0">
                <a:latin typeface="OpN"/>
                <a:ea typeface="Open Sans" panose="020B0606030504020204" pitchFamily="34" charset="0"/>
                <a:cs typeface="Open Sans" panose="020B0606030504020204" pitchFamily="34" charset="0"/>
              </a:rPr>
              <a:t>, 2007). </a:t>
            </a:r>
          </a:p>
        </p:txBody>
      </p:sp>
      <p:cxnSp>
        <p:nvCxnSpPr>
          <p:cNvPr id="13" name="Straight Arrow Connector 12" descr="A yellow arrow pointing from the “Telephone Requirement” theme in the table, to a text box outlined in yellow with the quote">
            <a:extLst>
              <a:ext uri="{FF2B5EF4-FFF2-40B4-BE49-F238E27FC236}">
                <a16:creationId xmlns:a16="http://schemas.microsoft.com/office/drawing/2014/main" id="{515B3513-DCDA-CD08-E729-CDC44BE6CBF9}"/>
              </a:ext>
            </a:extLst>
          </p:cNvPr>
          <p:cNvCxnSpPr>
            <a:cxnSpLocks/>
          </p:cNvCxnSpPr>
          <p:nvPr/>
        </p:nvCxnSpPr>
        <p:spPr>
          <a:xfrm>
            <a:off x="1898864" y="3411017"/>
            <a:ext cx="0" cy="608459"/>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4BC5D37-C16C-5722-F535-842669395F39}"/>
              </a:ext>
            </a:extLst>
          </p:cNvPr>
          <p:cNvSpPr txBox="1"/>
          <p:nvPr/>
        </p:nvSpPr>
        <p:spPr>
          <a:xfrm>
            <a:off x="428625" y="4115426"/>
            <a:ext cx="3526326" cy="1754326"/>
          </a:xfrm>
          <a:prstGeom prst="rect">
            <a:avLst/>
          </a:prstGeom>
          <a:noFill/>
          <a:ln w="38100">
            <a:solidFill>
              <a:srgbClr val="FFC000"/>
            </a:solidFill>
          </a:ln>
        </p:spPr>
        <p:txBody>
          <a:bodyPr wrap="square">
            <a:spAutoFit/>
          </a:bodyPr>
          <a:lstStyle/>
          <a:p>
            <a:r>
              <a:rPr lang="en-US" dirty="0">
                <a:latin typeface="OpN"/>
              </a:rPr>
              <a:t>"Les deux groupes de répondants ont convenu que les individus devraient avoir la possibilité de se rencontrer en personne </a:t>
            </a:r>
            <a:r>
              <a:rPr lang="en-US" b="1" dirty="0">
                <a:latin typeface="OpN"/>
              </a:rPr>
              <a:t>plutôt que d'être obligés de communiquer par téléphone</a:t>
            </a:r>
            <a:r>
              <a:rPr lang="en-US" dirty="0">
                <a:latin typeface="OpN"/>
              </a:rPr>
              <a:t>" (Collier, 2012).</a:t>
            </a:r>
          </a:p>
        </p:txBody>
      </p:sp>
    </p:spTree>
    <p:extLst>
      <p:ext uri="{BB962C8B-B14F-4D97-AF65-F5344CB8AC3E}">
        <p14:creationId xmlns:p14="http://schemas.microsoft.com/office/powerpoint/2010/main" val="2518808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Utilisation du système </a:t>
            </a:r>
            <a:endParaRPr lang="en-US" dirty="0"/>
          </a:p>
        </p:txBody>
      </p:sp>
    </p:spTree>
    <p:extLst>
      <p:ext uri="{BB962C8B-B14F-4D97-AF65-F5344CB8AC3E}">
        <p14:creationId xmlns:p14="http://schemas.microsoft.com/office/powerpoint/2010/main" val="338068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750270" y="525301"/>
            <a:ext cx="10897200" cy="627189"/>
          </a:xfrm>
        </p:spPr>
        <p:txBody>
          <a:bodyPr/>
          <a:lstStyle/>
          <a:p>
            <a:r>
              <a:rPr lang="en-US" sz="2800" dirty="0"/>
              <a:t>Utilisation du système - 15/21</a:t>
            </a:r>
            <a:endParaRPr lang="en-CA" dirty="0"/>
          </a:p>
        </p:txBody>
      </p:sp>
      <p:graphicFrame>
        <p:nvGraphicFramePr>
          <p:cNvPr id="12" name="Content Placeholder 2" descr="Table with two columns, the first the number of full texts which have that code, and the second column listing the different codes. There are four overarching themes presented in the displayed table. The first, “Complex Nature of System” has 8 full texts. Followed by “Lack of coordination” with 7 full texts and 3 subthemes: “Between government and services” with 11, “Between government departments/ ministries with 5, and “other” with 2. The third overarching theme presented on the table is “lack of guidelines” with six full texts. Then, “Application Process” with 6 full texts and five subcodes. “Approval and review process” had 1 full text, five for “complicated”, 2 for “Policies not formally written”, six for “structureless” and 3 for “vague”. This table is on the left side of the slide, directly under the header.">
            <a:extLst>
              <a:ext uri="{FF2B5EF4-FFF2-40B4-BE49-F238E27FC236}">
                <a16:creationId xmlns:a16="http://schemas.microsoft.com/office/drawing/2014/main" id="{23BE424A-74EF-F55C-DA70-D89D2FACBDEE}"/>
              </a:ext>
            </a:extLst>
          </p:cNvPr>
          <p:cNvGraphicFramePr>
            <a:graphicFrameLocks/>
          </p:cNvGraphicFramePr>
          <p:nvPr>
            <p:extLst>
              <p:ext uri="{D42A27DB-BD31-4B8C-83A1-F6EECF244321}">
                <p14:modId xmlns:p14="http://schemas.microsoft.com/office/powerpoint/2010/main" val="4196797694"/>
              </p:ext>
            </p:extLst>
          </p:nvPr>
        </p:nvGraphicFramePr>
        <p:xfrm>
          <a:off x="289222" y="1119069"/>
          <a:ext cx="6366511" cy="4206240"/>
        </p:xfrm>
        <a:graphic>
          <a:graphicData uri="http://schemas.openxmlformats.org/drawingml/2006/table">
            <a:tbl>
              <a:tblPr firstRow="1">
                <a:tableStyleId>{5C22544A-7EE6-4342-B048-85BDC9FD1C3A}</a:tableStyleId>
              </a:tblPr>
              <a:tblGrid>
                <a:gridCol w="1113576">
                  <a:extLst>
                    <a:ext uri="{9D8B030D-6E8A-4147-A177-3AD203B41FA5}">
                      <a16:colId xmlns:a16="http://schemas.microsoft.com/office/drawing/2014/main" val="4034209857"/>
                    </a:ext>
                  </a:extLst>
                </a:gridCol>
                <a:gridCol w="5252935">
                  <a:extLst>
                    <a:ext uri="{9D8B030D-6E8A-4147-A177-3AD203B41FA5}">
                      <a16:colId xmlns:a16="http://schemas.microsoft.com/office/drawing/2014/main" val="3112259172"/>
                    </a:ext>
                  </a:extLst>
                </a:gridCol>
              </a:tblGrid>
              <a:tr h="211588">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250767427"/>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8</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Nature complexe du système</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295437397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Manque de coordination</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411899795"/>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Entre les pouvoirs publics et les services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292375482"/>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Entre les départements gouvernementaux/les ministères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520957300"/>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Autres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1995770145"/>
                  </a:ext>
                </a:extLst>
              </a:tr>
              <a:tr h="44650">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Absence de lignes directrices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118511916"/>
                  </a:ext>
                </a:extLst>
              </a:tr>
              <a:tr h="44650">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Processus de candidature</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809978032"/>
                  </a:ext>
                </a:extLst>
              </a:tr>
              <a:tr h="44650">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Processus d'approbation et de révision</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1869786967"/>
                  </a:ext>
                </a:extLst>
              </a:tr>
              <a:tr h="44650">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Compliqué</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1826694403"/>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Politiques non formellement écrites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4263" marR="0" marT="0" marB="0" anchor="ctr"/>
                </a:tc>
                <a:extLst>
                  <a:ext uri="{0D108BD9-81ED-4DB2-BD59-A6C34878D82A}">
                    <a16:rowId xmlns:a16="http://schemas.microsoft.com/office/drawing/2014/main" val="248828008"/>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Sans structure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4263" marR="0" marT="0" marB="0" anchor="ctr"/>
                </a:tc>
                <a:extLst>
                  <a:ext uri="{0D108BD9-81ED-4DB2-BD59-A6C34878D82A}">
                    <a16:rowId xmlns:a16="http://schemas.microsoft.com/office/drawing/2014/main" val="1345217490"/>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Vague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4263" marR="0" marT="0" marB="0" anchor="ctr"/>
                </a:tc>
                <a:extLst>
                  <a:ext uri="{0D108BD9-81ED-4DB2-BD59-A6C34878D82A}">
                    <a16:rowId xmlns:a16="http://schemas.microsoft.com/office/drawing/2014/main" val="3984925077"/>
                  </a:ext>
                </a:extLst>
              </a:tr>
            </a:tbl>
          </a:graphicData>
        </a:graphic>
      </p:graphicFrame>
      <p:cxnSp>
        <p:nvCxnSpPr>
          <p:cNvPr id="3" name="Straight Arrow Connector 2" descr="A yellow arrow pointing from the “Lack of coordination” theme in the table, to a text box outlined in yellow with the quote">
            <a:extLst>
              <a:ext uri="{FF2B5EF4-FFF2-40B4-BE49-F238E27FC236}">
                <a16:creationId xmlns:a16="http://schemas.microsoft.com/office/drawing/2014/main" id="{4437CD50-D52A-08C0-6148-E3AE4B9B308E}"/>
              </a:ext>
            </a:extLst>
          </p:cNvPr>
          <p:cNvCxnSpPr>
            <a:cxnSpLocks/>
          </p:cNvCxnSpPr>
          <p:nvPr/>
        </p:nvCxnSpPr>
        <p:spPr>
          <a:xfrm flipV="1">
            <a:off x="4499485" y="1586622"/>
            <a:ext cx="2240193" cy="310966"/>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8D64037-FDF5-6E64-B4EC-50598F340786}"/>
              </a:ext>
            </a:extLst>
          </p:cNvPr>
          <p:cNvSpPr txBox="1"/>
          <p:nvPr/>
        </p:nvSpPr>
        <p:spPr>
          <a:xfrm>
            <a:off x="6921650" y="564967"/>
            <a:ext cx="4981128" cy="1200319"/>
          </a:xfrm>
          <a:prstGeom prst="rect">
            <a:avLst/>
          </a:prstGeom>
          <a:noFill/>
          <a:ln w="38100">
            <a:solidFill>
              <a:srgbClr val="FABD0F"/>
            </a:solidFill>
          </a:ln>
        </p:spPr>
        <p:txBody>
          <a:bodyPr wrap="square">
            <a:spAutoFit/>
          </a:bodyPr>
          <a:lstStyle/>
          <a:p>
            <a:r>
              <a:rPr lang="en-US" dirty="0"/>
              <a:t>"Dans le cas du Canada, le rapport était difficile à lire et montrait un </a:t>
            </a:r>
            <a:r>
              <a:rPr lang="en-US" b="1" dirty="0"/>
              <a:t>système national qui n'est pas bien coordonné, </a:t>
            </a:r>
            <a:r>
              <a:rPr lang="en-US" dirty="0"/>
              <a:t>avec des variations provinciales dans l'accès aux services." (Smith, 2019)</a:t>
            </a:r>
          </a:p>
        </p:txBody>
      </p:sp>
      <p:cxnSp>
        <p:nvCxnSpPr>
          <p:cNvPr id="30" name="Straight Arrow Connector 29" descr="A dark blue arrow pointing from the “Lack of Guidelines” theme in the table, to a text box outlined in dark blue with the quote">
            <a:extLst>
              <a:ext uri="{FF2B5EF4-FFF2-40B4-BE49-F238E27FC236}">
                <a16:creationId xmlns:a16="http://schemas.microsoft.com/office/drawing/2014/main" id="{65FDD629-2682-C67E-B3BC-D2D520E24F0D}"/>
              </a:ext>
            </a:extLst>
          </p:cNvPr>
          <p:cNvCxnSpPr>
            <a:cxnSpLocks/>
          </p:cNvCxnSpPr>
          <p:nvPr/>
        </p:nvCxnSpPr>
        <p:spPr>
          <a:xfrm>
            <a:off x="4997961" y="3429000"/>
            <a:ext cx="1755599" cy="661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Content Placeholder 12">
            <a:extLst>
              <a:ext uri="{FF2B5EF4-FFF2-40B4-BE49-F238E27FC236}">
                <a16:creationId xmlns:a16="http://schemas.microsoft.com/office/drawing/2014/main" id="{057D03F5-B589-9D29-6101-8AF026C068F5}"/>
              </a:ext>
            </a:extLst>
          </p:cNvPr>
          <p:cNvSpPr txBox="1">
            <a:spLocks noGrp="1"/>
          </p:cNvSpPr>
          <p:nvPr>
            <p:ph sz="half" idx="1"/>
          </p:nvPr>
        </p:nvSpPr>
        <p:spPr>
          <a:xfrm>
            <a:off x="6835141" y="1934593"/>
            <a:ext cx="4812330" cy="4801314"/>
          </a:xfrm>
          <a:prstGeom prst="rect">
            <a:avLst/>
          </a:prstGeom>
          <a:noFill/>
          <a:ln w="38100">
            <a:solidFill>
              <a:schemeClr val="accent1"/>
            </a:solidFill>
          </a:ln>
        </p:spPr>
        <p:txBody>
          <a:bodyPr wrap="square">
            <a:spAutoFit/>
          </a:bodyPr>
          <a:lstStyle/>
          <a:p>
            <a:pPr marL="0" indent="0">
              <a:lnSpc>
                <a:spcPct val="100000"/>
              </a:lnSpc>
              <a:buNone/>
            </a:pPr>
            <a:r>
              <a:rPr lang="en-US" sz="1800" dirty="0">
                <a:latin typeface="OpN"/>
              </a:rPr>
              <a:t>"un enfant peut ne pas recevoir un dispositif en fonction des directives incohérentes du comité d'examen des prescriptions. La majorité d'entre eux ont avoué qu'"il n'y a pas de protocole sur la façon dont la révision d'une prescription est effectuée et sur beaucoup d'autres choses". Ils ont indiqué que "la procédure doit être cohérente pour tous les cliniciens, car il ne semble pas y avoir de procédure en place" (#6, orthophoniste). Le </a:t>
            </a:r>
            <a:r>
              <a:rPr lang="en-US" sz="1800" b="1" dirty="0">
                <a:latin typeface="OpN"/>
              </a:rPr>
              <a:t>processus de révision des ordonnances, incohérent et sans doute inefficace, a été un obstacle majeur pour les cliniciens qui voulaient fournir aux enfants les </a:t>
            </a:r>
            <a:r>
              <a:rPr lang="en-US" sz="1800" dirty="0">
                <a:latin typeface="OpN"/>
              </a:rPr>
              <a:t>appareils de </a:t>
            </a:r>
            <a:r>
              <a:rPr lang="en-US" sz="1800" b="1" dirty="0">
                <a:latin typeface="OpN"/>
              </a:rPr>
              <a:t>CAA </a:t>
            </a:r>
            <a:r>
              <a:rPr lang="en-US" sz="1800" dirty="0">
                <a:latin typeface="OpN"/>
              </a:rPr>
              <a:t>dont ils pouvaient bénéficier. Ils avaient l'impression d'avoir les mains liées et de ne pas pouvoir faire grand-chose pour changer ou améliorer le processus” (Lindsay, 2010) </a:t>
            </a:r>
          </a:p>
        </p:txBody>
      </p:sp>
      <p:cxnSp>
        <p:nvCxnSpPr>
          <p:cNvPr id="31" name="Straight Arrow Connector 30" descr="A red arrow pointing from the “vague” code under the “Application Process” theme in the table, to a text box outlined in red with the quote">
            <a:extLst>
              <a:ext uri="{FF2B5EF4-FFF2-40B4-BE49-F238E27FC236}">
                <a16:creationId xmlns:a16="http://schemas.microsoft.com/office/drawing/2014/main" id="{F968D1F2-1B7C-E1E6-A62B-6DB798A8698E}"/>
              </a:ext>
            </a:extLst>
          </p:cNvPr>
          <p:cNvCxnSpPr>
            <a:cxnSpLocks/>
          </p:cNvCxnSpPr>
          <p:nvPr/>
        </p:nvCxnSpPr>
        <p:spPr>
          <a:xfrm>
            <a:off x="2047213" y="5325309"/>
            <a:ext cx="0" cy="133350"/>
          </a:xfrm>
          <a:prstGeom prst="straightConnector1">
            <a:avLst/>
          </a:prstGeom>
          <a:ln>
            <a:solidFill>
              <a:srgbClr val="B90E3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5A0367F-DE47-3CFE-C996-E679EC8F828F}"/>
              </a:ext>
            </a:extLst>
          </p:cNvPr>
          <p:cNvSpPr txBox="1"/>
          <p:nvPr/>
        </p:nvSpPr>
        <p:spPr>
          <a:xfrm>
            <a:off x="272189" y="5503526"/>
            <a:ext cx="6066133" cy="1200329"/>
          </a:xfrm>
          <a:prstGeom prst="rect">
            <a:avLst/>
          </a:prstGeom>
          <a:noFill/>
          <a:ln w="38100">
            <a:solidFill>
              <a:schemeClr val="tx2"/>
            </a:solidFill>
          </a:ln>
        </p:spPr>
        <p:txBody>
          <a:bodyPr wrap="square">
            <a:spAutoFit/>
          </a:bodyPr>
          <a:lstStyle/>
          <a:p>
            <a:r>
              <a:rPr lang="en-US" dirty="0">
                <a:latin typeface="OpN"/>
              </a:rPr>
              <a:t>"Dans l'ensemble, </a:t>
            </a:r>
            <a:r>
              <a:rPr lang="en-US" b="1" dirty="0">
                <a:latin typeface="OpN"/>
              </a:rPr>
              <a:t>les directives de prescription sont vagues et très obsolètes</a:t>
            </a:r>
            <a:r>
              <a:rPr lang="en-US" dirty="0">
                <a:latin typeface="OpN"/>
              </a:rPr>
              <a:t>, ce qui signifie que les enfants utilisent souvent des technologies obsolètes au moment où ils les ont entre les mains. (Lindsay, 2010)</a:t>
            </a:r>
          </a:p>
        </p:txBody>
      </p:sp>
    </p:spTree>
    <p:extLst>
      <p:ext uri="{BB962C8B-B14F-4D97-AF65-F5344CB8AC3E}">
        <p14:creationId xmlns:p14="http://schemas.microsoft.com/office/powerpoint/2010/main" val="2178568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110241" y="408181"/>
            <a:ext cx="10897200" cy="627189"/>
          </a:xfrm>
        </p:spPr>
        <p:txBody>
          <a:bodyPr/>
          <a:lstStyle/>
          <a:p>
            <a:r>
              <a:rPr lang="en-US" sz="2800" dirty="0"/>
              <a:t>Utilisation du système </a:t>
            </a:r>
            <a:r>
              <a:rPr lang="en-US" sz="2400" dirty="0"/>
              <a:t>- Partie 2</a:t>
            </a:r>
            <a:endParaRPr lang="en-CA" dirty="0"/>
          </a:p>
        </p:txBody>
      </p:sp>
      <p:graphicFrame>
        <p:nvGraphicFramePr>
          <p:cNvPr id="12" name="Content Placeholder 2" descr="Table with two columns, the first the number of full texts which have that code, and the second column listing the different codes. The first theme is labeled “Bureaucratic” and has 5 full texts that coded it. Followed by “Not Comprehensive” and “Navigation” which both have 4 full texts. Navigation has two subthemes both with 2 full texts: “Application process” and “Delivery system”. Delivery system has two subcodes, “no central locations” and “Too many locations” with four and three full texts respectively.  The final three codes each have three full texts, and are as following: “lots of paperwork”, “outdated systems and programs”, and “use of medical model”. This table is in the top right corner of the slide.">
            <a:extLst>
              <a:ext uri="{FF2B5EF4-FFF2-40B4-BE49-F238E27FC236}">
                <a16:creationId xmlns:a16="http://schemas.microsoft.com/office/drawing/2014/main" id="{23BE424A-74EF-F55C-DA70-D89D2FACBDEE}"/>
              </a:ext>
            </a:extLst>
          </p:cNvPr>
          <p:cNvGraphicFramePr>
            <a:graphicFrameLocks/>
          </p:cNvGraphicFramePr>
          <p:nvPr>
            <p:extLst>
              <p:ext uri="{D42A27DB-BD31-4B8C-83A1-F6EECF244321}">
                <p14:modId xmlns:p14="http://schemas.microsoft.com/office/powerpoint/2010/main" val="2562505306"/>
              </p:ext>
            </p:extLst>
          </p:nvPr>
        </p:nvGraphicFramePr>
        <p:xfrm>
          <a:off x="6327588" y="513586"/>
          <a:ext cx="5445612" cy="3260946"/>
        </p:xfrm>
        <a:graphic>
          <a:graphicData uri="http://schemas.openxmlformats.org/drawingml/2006/table">
            <a:tbl>
              <a:tblPr firstRow="1">
                <a:tableStyleId>{5C22544A-7EE6-4342-B048-85BDC9FD1C3A}</a:tableStyleId>
              </a:tblPr>
              <a:tblGrid>
                <a:gridCol w="952500">
                  <a:extLst>
                    <a:ext uri="{9D8B030D-6E8A-4147-A177-3AD203B41FA5}">
                      <a16:colId xmlns:a16="http://schemas.microsoft.com/office/drawing/2014/main" val="4034209857"/>
                    </a:ext>
                  </a:extLst>
                </a:gridCol>
                <a:gridCol w="4493112">
                  <a:extLst>
                    <a:ext uri="{9D8B030D-6E8A-4147-A177-3AD203B41FA5}">
                      <a16:colId xmlns:a16="http://schemas.microsoft.com/office/drawing/2014/main" val="3112259172"/>
                    </a:ext>
                  </a:extLst>
                </a:gridCol>
              </a:tblGrid>
              <a:tr h="211588">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250767427"/>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Bureaucratique</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52711493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4</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Non exhaustif</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91698883"/>
                  </a:ext>
                </a:extLst>
              </a:tr>
              <a:tr h="211588">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Navigation</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4274261403"/>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Processus de candidature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684270309"/>
                  </a:ext>
                </a:extLst>
              </a:tr>
              <a:tr h="304386">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Système de livraison</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496602469"/>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4</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Pas d'emplacement central</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37092" marR="0" marT="0" marB="0" anchor="ctr"/>
                </a:tc>
                <a:extLst>
                  <a:ext uri="{0D108BD9-81ED-4DB2-BD59-A6C34878D82A}">
                    <a16:rowId xmlns:a16="http://schemas.microsoft.com/office/drawing/2014/main" val="836858486"/>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Trop de sites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37092" marR="0" marT="0" marB="0" anchor="ctr"/>
                </a:tc>
                <a:extLst>
                  <a:ext uri="{0D108BD9-81ED-4DB2-BD59-A6C34878D82A}">
                    <a16:rowId xmlns:a16="http://schemas.microsoft.com/office/drawing/2014/main" val="295437397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Beaucoup de paperasserie</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61360808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Système et programmes dépassés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411899795"/>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Utilisation du modèle médical</a:t>
                      </a:r>
                    </a:p>
                  </a:txBody>
                  <a:tcPr marL="145697" marR="0" marT="0" marB="0" anchor="ctr"/>
                </a:tc>
                <a:extLst>
                  <a:ext uri="{0D108BD9-81ED-4DB2-BD59-A6C34878D82A}">
                    <a16:rowId xmlns:a16="http://schemas.microsoft.com/office/drawing/2014/main" val="3292375482"/>
                  </a:ext>
                </a:extLst>
              </a:tr>
            </a:tbl>
          </a:graphicData>
        </a:graphic>
      </p:graphicFrame>
      <p:cxnSp>
        <p:nvCxnSpPr>
          <p:cNvPr id="4" name="Straight Arrow Connector 3" descr="A red arrow pointing from the “Bureaucratic” theme in the table, to a text box outlined in red with the quote">
            <a:extLst>
              <a:ext uri="{FF2B5EF4-FFF2-40B4-BE49-F238E27FC236}">
                <a16:creationId xmlns:a16="http://schemas.microsoft.com/office/drawing/2014/main" id="{58CC9390-C442-0B31-C22E-1B0356F26A9E}"/>
              </a:ext>
            </a:extLst>
          </p:cNvPr>
          <p:cNvCxnSpPr>
            <a:cxnSpLocks/>
          </p:cNvCxnSpPr>
          <p:nvPr/>
        </p:nvCxnSpPr>
        <p:spPr>
          <a:xfrm flipH="1">
            <a:off x="6055892" y="969167"/>
            <a:ext cx="548948" cy="4325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3FB1EDE-8DA4-B1BB-22EE-BC895F488953}"/>
              </a:ext>
            </a:extLst>
          </p:cNvPr>
          <p:cNvSpPr txBox="1"/>
          <p:nvPr/>
        </p:nvSpPr>
        <p:spPr>
          <a:xfrm>
            <a:off x="213008" y="969167"/>
            <a:ext cx="5677200" cy="2862322"/>
          </a:xfrm>
          <a:prstGeom prst="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n-US" dirty="0">
                <a:solidFill>
                  <a:schemeClr val="tx1"/>
                </a:solidFill>
                <a:latin typeface="OpN"/>
              </a:rPr>
              <a:t>"Les consommateurs sont confrontés à d'importants obstacles d'ordre informationnel pour accéder aux dispositifs d'assistance dont ils ont besoin. Ils signalent que les programmes de financement des appareils et accessoires fonctionnels sont </a:t>
            </a:r>
            <a:r>
              <a:rPr lang="en-US" b="1" dirty="0">
                <a:solidFill>
                  <a:schemeClr val="tx1"/>
                </a:solidFill>
                <a:latin typeface="OpN"/>
              </a:rPr>
              <a:t>bureaucratiques, déroutants et qu'ils requièrent d'importantes compétences en matière d'autopromotion. </a:t>
            </a:r>
            <a:r>
              <a:rPr lang="en-US" dirty="0">
                <a:solidFill>
                  <a:schemeClr val="tx1"/>
                </a:solidFill>
                <a:latin typeface="OpN"/>
              </a:rPr>
              <a:t>En outre, les dispositifs d'assistance sont réglementés par un système écrasant qui s'étend sur plusieurs niveaux de gouvernement". (Gordon, 2007) </a:t>
            </a:r>
          </a:p>
        </p:txBody>
      </p:sp>
      <p:cxnSp>
        <p:nvCxnSpPr>
          <p:cNvPr id="17" name="Straight Arrow Connector 16" descr="A dark blue arrow pointing from the “Navigation” theme in the table, to a text box outlined in dark blue with the quote">
            <a:extLst>
              <a:ext uri="{FF2B5EF4-FFF2-40B4-BE49-F238E27FC236}">
                <a16:creationId xmlns:a16="http://schemas.microsoft.com/office/drawing/2014/main" id="{371AE4DD-6942-2240-1277-1473AF56C7D7}"/>
              </a:ext>
            </a:extLst>
          </p:cNvPr>
          <p:cNvCxnSpPr>
            <a:cxnSpLocks/>
          </p:cNvCxnSpPr>
          <p:nvPr/>
        </p:nvCxnSpPr>
        <p:spPr>
          <a:xfrm flipH="1">
            <a:off x="6213490" y="1599126"/>
            <a:ext cx="415910" cy="228081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F9D1683-AAD2-8C63-48F6-0548DB73C3AA}"/>
              </a:ext>
            </a:extLst>
          </p:cNvPr>
          <p:cNvSpPr txBox="1"/>
          <p:nvPr/>
        </p:nvSpPr>
        <p:spPr>
          <a:xfrm>
            <a:off x="110241" y="4021923"/>
            <a:ext cx="6907678" cy="2585323"/>
          </a:xfrm>
          <a:prstGeom prst="rect">
            <a:avLst/>
          </a:prstGeom>
          <a:noFill/>
          <a:ln w="38100">
            <a:solidFill>
              <a:schemeClr val="accent1"/>
            </a:solidFill>
          </a:ln>
        </p:spPr>
        <p:txBody>
          <a:bodyPr wrap="square">
            <a:spAutoFit/>
          </a:bodyPr>
          <a:lstStyle/>
          <a:p>
            <a:r>
              <a:rPr lang="en-US" dirty="0"/>
              <a:t>Les participants à tous les panels ont également identifié la </a:t>
            </a:r>
            <a:r>
              <a:rPr lang="en-US" b="1" dirty="0"/>
              <a:t>navigation dans le système comme une préoccupation majeure</a:t>
            </a:r>
            <a:r>
              <a:rPr lang="en-US" dirty="0"/>
              <a:t>. En particulier, les participants ont convenu que l'accès aux technologies d'assistance est </a:t>
            </a:r>
            <a:r>
              <a:rPr lang="en-US" b="1" dirty="0"/>
              <a:t>fragmenté et qu'il existe de nombreux points d'accès </a:t>
            </a:r>
            <a:r>
              <a:rPr lang="en-US" dirty="0"/>
              <a:t>dans le système de santé. Beaucoup ont indiqué qu'il était donc difficile de savoir où aller pour accéder aux technologies d'assistance financées par l'État, et d'autres ont noté que c'était très compliqué pour les personnes souffrant d'affections complexes et/ou multiples (c'est-à-dire celles qui entrent dans plusieurs "cases" d'éligibilité). (Mattison, 2017) </a:t>
            </a:r>
          </a:p>
        </p:txBody>
      </p:sp>
      <p:cxnSp>
        <p:nvCxnSpPr>
          <p:cNvPr id="6" name="Straight Arrow Connector 5" descr="A yellow arrow pointing from the “Lots of paperwork” theme in the table, to a text box outlined in yellow with the quote">
            <a:extLst>
              <a:ext uri="{FF2B5EF4-FFF2-40B4-BE49-F238E27FC236}">
                <a16:creationId xmlns:a16="http://schemas.microsoft.com/office/drawing/2014/main" id="{A8919C39-480B-A648-0537-82145C0DB050}"/>
              </a:ext>
            </a:extLst>
          </p:cNvPr>
          <p:cNvCxnSpPr>
            <a:cxnSpLocks/>
          </p:cNvCxnSpPr>
          <p:nvPr/>
        </p:nvCxnSpPr>
        <p:spPr>
          <a:xfrm>
            <a:off x="7017919" y="3161550"/>
            <a:ext cx="217271" cy="133044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554C365-EB18-4E5A-57A5-36ECD4443F53}"/>
              </a:ext>
            </a:extLst>
          </p:cNvPr>
          <p:cNvSpPr txBox="1"/>
          <p:nvPr/>
        </p:nvSpPr>
        <p:spPr>
          <a:xfrm>
            <a:off x="7349388" y="4170813"/>
            <a:ext cx="4557007" cy="1754326"/>
          </a:xfrm>
          <a:prstGeom prst="rect">
            <a:avLst/>
          </a:prstGeom>
          <a:noFill/>
          <a:ln w="38100">
            <a:solidFill>
              <a:srgbClr val="FABD0F"/>
            </a:solidFill>
          </a:ln>
        </p:spPr>
        <p:txBody>
          <a:bodyPr wrap="square">
            <a:spAutoFit/>
          </a:bodyPr>
          <a:lstStyle/>
          <a:p>
            <a:r>
              <a:rPr lang="en-US" dirty="0">
                <a:latin typeface="OpN"/>
              </a:rPr>
              <a:t>"Les participants (orthophonistes) se plaignent également d'avoir à remplir de </a:t>
            </a:r>
            <a:r>
              <a:rPr lang="en-US" b="1" dirty="0">
                <a:latin typeface="OpN"/>
              </a:rPr>
              <a:t>nombreux formulaires</a:t>
            </a:r>
            <a:r>
              <a:rPr lang="en-US" dirty="0">
                <a:latin typeface="OpN"/>
              </a:rPr>
              <a:t>, à gérer les pannes des appareils de CAA et à </a:t>
            </a:r>
            <a:r>
              <a:rPr lang="en-US" b="1" dirty="0">
                <a:latin typeface="OpN"/>
              </a:rPr>
              <a:t>faire face aux lourdeurs administratives de </a:t>
            </a:r>
            <a:r>
              <a:rPr lang="en-US" dirty="0">
                <a:latin typeface="OpN"/>
              </a:rPr>
              <a:t>certaines institutions " (</a:t>
            </a:r>
            <a:r>
              <a:rPr lang="en-US" dirty="0" err="1">
                <a:latin typeface="OpN"/>
              </a:rPr>
              <a:t>Valiquette</a:t>
            </a:r>
            <a:r>
              <a:rPr lang="en-US" dirty="0">
                <a:latin typeface="OpN"/>
              </a:rPr>
              <a:t>, 2010).</a:t>
            </a:r>
          </a:p>
        </p:txBody>
      </p:sp>
    </p:spTree>
    <p:extLst>
      <p:ext uri="{BB962C8B-B14F-4D97-AF65-F5344CB8AC3E}">
        <p14:creationId xmlns:p14="http://schemas.microsoft.com/office/powerpoint/2010/main" val="916750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L'heure</a:t>
            </a:r>
            <a:endParaRPr lang="en-US" dirty="0"/>
          </a:p>
        </p:txBody>
      </p:sp>
    </p:spTree>
    <p:extLst>
      <p:ext uri="{BB962C8B-B14F-4D97-AF65-F5344CB8AC3E}">
        <p14:creationId xmlns:p14="http://schemas.microsoft.com/office/powerpoint/2010/main" val="16768445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E530-2F4D-30F0-87AA-17C246AC3BB7}"/>
              </a:ext>
            </a:extLst>
          </p:cNvPr>
          <p:cNvSpPr>
            <a:spLocks noGrp="1"/>
          </p:cNvSpPr>
          <p:nvPr>
            <p:ph type="title"/>
          </p:nvPr>
        </p:nvSpPr>
        <p:spPr>
          <a:xfrm>
            <a:off x="237617" y="297999"/>
            <a:ext cx="10897200" cy="627189"/>
          </a:xfrm>
        </p:spPr>
        <p:txBody>
          <a:bodyPr/>
          <a:lstStyle/>
          <a:p>
            <a:r>
              <a:rPr lang="en-US" dirty="0"/>
              <a:t>Heure - 10/21</a:t>
            </a:r>
            <a:endParaRPr lang="en-CA" dirty="0"/>
          </a:p>
        </p:txBody>
      </p:sp>
      <p:graphicFrame>
        <p:nvGraphicFramePr>
          <p:cNvPr id="5" name="Table 4" descr="Table with two columns, the first the number of full texts which have that code, and the second column listing the different codes. “Lack of timely services” has four full texts, “Required for programs” has 3 full texts. Next row reads “Time wasted” and has 6 full texts as well as 4 subthemes listed as the following: “Because of lack of coordination” with 3, “Person with Disability’ time” with 3, “clinician’s time” having four, and lastly, “Purposefully wasting time” with one. The other two themes within the overarching theme of time, is “unaware of process timeline” and “waitlist” with 2 and 5 respectively. This table is on the left side of the slide, directly under the header.">
            <a:extLst>
              <a:ext uri="{FF2B5EF4-FFF2-40B4-BE49-F238E27FC236}">
                <a16:creationId xmlns:a16="http://schemas.microsoft.com/office/drawing/2014/main" id="{3359E4D0-8CD2-1E36-5225-954DA37FBCE4}"/>
              </a:ext>
            </a:extLst>
          </p:cNvPr>
          <p:cNvGraphicFramePr>
            <a:graphicFrameLocks noGrp="1"/>
          </p:cNvGraphicFramePr>
          <p:nvPr>
            <p:extLst>
              <p:ext uri="{D42A27DB-BD31-4B8C-83A1-F6EECF244321}">
                <p14:modId xmlns:p14="http://schemas.microsoft.com/office/powerpoint/2010/main" val="3026915384"/>
              </p:ext>
            </p:extLst>
          </p:nvPr>
        </p:nvGraphicFramePr>
        <p:xfrm>
          <a:off x="201924" y="743040"/>
          <a:ext cx="5055333" cy="3891508"/>
        </p:xfrm>
        <a:graphic>
          <a:graphicData uri="http://schemas.openxmlformats.org/drawingml/2006/table">
            <a:tbl>
              <a:tblPr firstRow="1">
                <a:tableStyleId>{5C22544A-7EE6-4342-B048-85BDC9FD1C3A}</a:tableStyleId>
              </a:tblPr>
              <a:tblGrid>
                <a:gridCol w="790644">
                  <a:extLst>
                    <a:ext uri="{9D8B030D-6E8A-4147-A177-3AD203B41FA5}">
                      <a16:colId xmlns:a16="http://schemas.microsoft.com/office/drawing/2014/main" val="1735948315"/>
                    </a:ext>
                  </a:extLst>
                </a:gridCol>
                <a:gridCol w="4264689">
                  <a:extLst>
                    <a:ext uri="{9D8B030D-6E8A-4147-A177-3AD203B41FA5}">
                      <a16:colId xmlns:a16="http://schemas.microsoft.com/office/drawing/2014/main" val="909337493"/>
                    </a:ext>
                  </a:extLst>
                </a:gridCol>
              </a:tblGrid>
              <a:tr h="346924">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i="0" u="none" strike="noStrike" dirty="0">
                          <a:solidFill>
                            <a:srgbClr val="000000"/>
                          </a:solidFill>
                          <a:effectLst/>
                          <a:latin typeface="Calibri" panose="020F0502020204030204" pitchFamily="34" charset="0"/>
                        </a:rPr>
                        <a:t>4</a:t>
                      </a:r>
                    </a:p>
                  </a:txBody>
                  <a:tcPr marL="0" marR="0" marT="0" marB="0" anchor="ctr"/>
                </a:tc>
                <a:tc>
                  <a:txBody>
                    <a:bodyPr/>
                    <a:lstStyle/>
                    <a:p>
                      <a:pPr algn="l" fontAlgn="ctr"/>
                      <a:r>
                        <a:rPr lang="en-AU" sz="1600" b="1" u="none" strike="noStrike" dirty="0">
                          <a:effectLst/>
                          <a:latin typeface="Open Sans" panose="020B0606030504020204" pitchFamily="34" charset="0"/>
                          <a:ea typeface="Open Sans" panose="020B0606030504020204" pitchFamily="34" charset="0"/>
                          <a:cs typeface="Open Sans" panose="020B0606030504020204" pitchFamily="34" charset="0"/>
                        </a:rPr>
                        <a:t>Absence de services en temps utile</a:t>
                      </a:r>
                      <a:endParaRPr lang="en-AU"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268351065"/>
                  </a:ext>
                </a:extLst>
              </a:tr>
              <a:tr h="346924">
                <a:tc>
                  <a:txBody>
                    <a:bodyPr/>
                    <a:lstStyle/>
                    <a:p>
                      <a:pPr algn="ctr" fontAlgn="ctr"/>
                      <a:r>
                        <a:rPr lang="en-AU" sz="2000" b="1"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AU" sz="1600" b="1" u="none" strike="noStrike" dirty="0">
                          <a:effectLst/>
                          <a:latin typeface="Open Sans" panose="020B0606030504020204" pitchFamily="34" charset="0"/>
                          <a:ea typeface="Open Sans" panose="020B0606030504020204" pitchFamily="34" charset="0"/>
                          <a:cs typeface="Open Sans" panose="020B0606030504020204" pitchFamily="34" charset="0"/>
                        </a:rPr>
                        <a:t>Obligatoire pour les programmes</a:t>
                      </a:r>
                      <a:endParaRPr lang="en-AU"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2774408942"/>
                  </a:ext>
                </a:extLst>
              </a:tr>
              <a:tr h="346924">
                <a:tc>
                  <a:txBody>
                    <a:bodyPr/>
                    <a:lstStyle/>
                    <a:p>
                      <a:pPr algn="ctr" fontAlgn="ctr"/>
                      <a:r>
                        <a:rPr lang="en-AU" sz="2000" b="1" i="0" u="none" strike="noStrike" dirty="0">
                          <a:solidFill>
                            <a:srgbClr val="000000"/>
                          </a:solidFill>
                          <a:effectLst/>
                          <a:latin typeface="Calibri" panose="020F0502020204030204" pitchFamily="34" charset="0"/>
                        </a:rPr>
                        <a:t>6</a:t>
                      </a:r>
                    </a:p>
                  </a:txBody>
                  <a:tcPr marL="0" marR="0" marT="0" marB="0" anchor="ctr"/>
                </a:tc>
                <a:tc>
                  <a:txBody>
                    <a:bodyPr/>
                    <a:lstStyle/>
                    <a:p>
                      <a:pPr algn="l" fontAlgn="ctr"/>
                      <a:r>
                        <a:rPr lang="en-AU" sz="1600" b="1" u="none" strike="noStrike" dirty="0">
                          <a:effectLst/>
                          <a:latin typeface="Open Sans" panose="020B0606030504020204" pitchFamily="34" charset="0"/>
                          <a:ea typeface="Open Sans" panose="020B0606030504020204" pitchFamily="34" charset="0"/>
                          <a:cs typeface="Open Sans" panose="020B0606030504020204" pitchFamily="34" charset="0"/>
                        </a:rPr>
                        <a:t>Temps perdu</a:t>
                      </a:r>
                      <a:endParaRPr lang="en-AU"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290366099"/>
                  </a:ext>
                </a:extLst>
              </a:tr>
              <a:tr h="346924">
                <a:tc>
                  <a:txBody>
                    <a:bodyPr/>
                    <a:lstStyle/>
                    <a:p>
                      <a:pPr algn="ctr" fontAlgn="ctr"/>
                      <a:r>
                        <a:rPr lang="en-AU" sz="2000" b="0"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US" sz="1600" u="none" strike="noStrike">
                          <a:effectLst/>
                          <a:latin typeface="Open Sans" panose="020B0606030504020204" pitchFamily="34" charset="0"/>
                          <a:ea typeface="Open Sans" panose="020B0606030504020204" pitchFamily="34" charset="0"/>
                          <a:cs typeface="Open Sans" panose="020B0606030504020204" pitchFamily="34" charset="0"/>
                        </a:rPr>
                        <a:t>En raison d'un manque de coordination</a:t>
                      </a:r>
                      <a:endParaRPr lang="en-US"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1723992694"/>
                  </a:ext>
                </a:extLst>
              </a:tr>
              <a:tr h="346924">
                <a:tc>
                  <a:txBody>
                    <a:bodyPr/>
                    <a:lstStyle/>
                    <a:p>
                      <a:pPr algn="ctr" fontAlgn="ctr"/>
                      <a:r>
                        <a:rPr lang="en-AU" sz="2000" b="0"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AU" sz="1600" u="none" strike="noStrike" dirty="0">
                          <a:effectLst/>
                          <a:latin typeface="Open Sans" panose="020B0606030504020204" pitchFamily="34" charset="0"/>
                          <a:ea typeface="Open Sans" panose="020B0606030504020204" pitchFamily="34" charset="0"/>
                          <a:cs typeface="Open Sans" panose="020B0606030504020204" pitchFamily="34" charset="0"/>
                        </a:rPr>
                        <a:t>Temps consacré à la personne handicapée</a:t>
                      </a:r>
                      <a:endParaRPr lang="en-AU"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4268140401"/>
                  </a:ext>
                </a:extLst>
              </a:tr>
              <a:tr h="346924">
                <a:tc>
                  <a:txBody>
                    <a:bodyPr/>
                    <a:lstStyle/>
                    <a:p>
                      <a:pPr algn="ctr" fontAlgn="ctr"/>
                      <a:r>
                        <a:rPr lang="en-AU" sz="2000" b="0" i="0" u="none" strike="noStrike" dirty="0">
                          <a:solidFill>
                            <a:srgbClr val="000000"/>
                          </a:solidFill>
                          <a:effectLst/>
                          <a:latin typeface="Calibri" panose="020F0502020204030204" pitchFamily="34" charset="0"/>
                        </a:rPr>
                        <a:t>4</a:t>
                      </a:r>
                    </a:p>
                  </a:txBody>
                  <a:tcPr marL="0" marR="0" marT="0" marB="0" anchor="ctr"/>
                </a:tc>
                <a:tc>
                  <a:txBody>
                    <a:bodyPr/>
                    <a:lstStyle/>
                    <a:p>
                      <a:pPr algn="l" fontAlgn="ctr"/>
                      <a:r>
                        <a:rPr lang="en-AU" sz="1600" u="none" strike="noStrike" dirty="0">
                          <a:effectLst/>
                          <a:latin typeface="Open Sans" panose="020B0606030504020204" pitchFamily="34" charset="0"/>
                          <a:ea typeface="Open Sans" panose="020B0606030504020204" pitchFamily="34" charset="0"/>
                          <a:cs typeface="Open Sans" panose="020B0606030504020204" pitchFamily="34" charset="0"/>
                        </a:rPr>
                        <a:t>Temps du clinicien</a:t>
                      </a:r>
                      <a:endParaRPr lang="en-AU"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1843094737"/>
                  </a:ext>
                </a:extLst>
              </a:tr>
              <a:tr h="346924">
                <a:tc>
                  <a:txBody>
                    <a:bodyPr/>
                    <a:lstStyle/>
                    <a:p>
                      <a:pPr algn="ctr" fontAlgn="ctr"/>
                      <a:r>
                        <a:rPr lang="en-AU" sz="2000" b="0" i="0" u="none" strike="noStrike" dirty="0">
                          <a:solidFill>
                            <a:srgbClr val="000000"/>
                          </a:solidFill>
                          <a:effectLst/>
                          <a:latin typeface="Calibri" panose="020F0502020204030204" pitchFamily="34" charset="0"/>
                        </a:rPr>
                        <a:t>1</a:t>
                      </a:r>
                    </a:p>
                  </a:txBody>
                  <a:tcPr marL="0" marR="0" marT="0" marB="0" anchor="ctr"/>
                </a:tc>
                <a:tc>
                  <a:txBody>
                    <a:bodyPr/>
                    <a:lstStyle/>
                    <a:p>
                      <a:pPr algn="l" fontAlgn="ctr"/>
                      <a:r>
                        <a:rPr lang="en-AU" sz="1600" u="none" strike="noStrike" dirty="0">
                          <a:effectLst/>
                          <a:latin typeface="Open Sans" panose="020B0606030504020204" pitchFamily="34" charset="0"/>
                          <a:ea typeface="Open Sans" panose="020B0606030504020204" pitchFamily="34" charset="0"/>
                          <a:cs typeface="Open Sans" panose="020B0606030504020204" pitchFamily="34" charset="0"/>
                        </a:rPr>
                        <a:t>Perdre du temps à dessein</a:t>
                      </a:r>
                      <a:endParaRPr lang="en-AU"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2213805326"/>
                  </a:ext>
                </a:extLst>
              </a:tr>
              <a:tr h="417825">
                <a:tc>
                  <a:txBody>
                    <a:bodyPr/>
                    <a:lstStyle/>
                    <a:p>
                      <a:pPr algn="ctr" fontAlgn="ctr"/>
                      <a:r>
                        <a:rPr lang="en-AU" sz="2000" b="1" i="0" u="none" strike="noStrike" dirty="0">
                          <a:solidFill>
                            <a:srgbClr val="000000"/>
                          </a:solidFill>
                          <a:effectLst/>
                          <a:latin typeface="Calibri" panose="020F0502020204030204" pitchFamily="34" charset="0"/>
                        </a:rPr>
                        <a:t>2</a:t>
                      </a:r>
                    </a:p>
                  </a:txBody>
                  <a:tcPr marL="0" marR="0" marT="0" marB="0" anchor="ctr"/>
                </a:tc>
                <a:tc>
                  <a:txBody>
                    <a:bodyPr/>
                    <a:lstStyle/>
                    <a:p>
                      <a:pPr algn="l" fontAlgn="ctr"/>
                      <a:r>
                        <a:rPr lang="en-AU" sz="1600" b="1" u="none" strike="noStrike" dirty="0">
                          <a:effectLst/>
                          <a:latin typeface="Open Sans" panose="020B0606030504020204" pitchFamily="34" charset="0"/>
                          <a:ea typeface="Open Sans" panose="020B0606030504020204" pitchFamily="34" charset="0"/>
                          <a:cs typeface="Open Sans" panose="020B0606030504020204" pitchFamily="34" charset="0"/>
                        </a:rPr>
                        <a:t>Méconnaissance du calendrier de la procédure</a:t>
                      </a:r>
                      <a:endParaRPr lang="en-AU"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27781641"/>
                  </a:ext>
                </a:extLst>
              </a:tr>
              <a:tr h="346924">
                <a:tc>
                  <a:txBody>
                    <a:bodyPr/>
                    <a:lstStyle/>
                    <a:p>
                      <a:pPr algn="ctr" fontAlgn="ctr"/>
                      <a:r>
                        <a:rPr lang="en-AU" sz="2000" b="1" i="0" u="none" strike="noStrike" dirty="0">
                          <a:solidFill>
                            <a:srgbClr val="000000"/>
                          </a:solidFill>
                          <a:effectLst/>
                          <a:latin typeface="Calibri" panose="020F0502020204030204" pitchFamily="34" charset="0"/>
                        </a:rPr>
                        <a:t>5</a:t>
                      </a:r>
                    </a:p>
                  </a:txBody>
                  <a:tcPr marL="0" marR="0" marT="0" marB="0" anchor="ctr"/>
                </a:tc>
                <a:tc>
                  <a:txBody>
                    <a:bodyPr/>
                    <a:lstStyle/>
                    <a:p>
                      <a:pPr algn="l" fontAlgn="ctr"/>
                      <a:r>
                        <a:rPr lang="en-AU" sz="1600" b="1" u="none" strike="noStrike" dirty="0">
                          <a:effectLst/>
                          <a:latin typeface="Open Sans" panose="020B0606030504020204" pitchFamily="34" charset="0"/>
                          <a:ea typeface="Open Sans" panose="020B0606030504020204" pitchFamily="34" charset="0"/>
                          <a:cs typeface="Open Sans" panose="020B0606030504020204" pitchFamily="34" charset="0"/>
                        </a:rPr>
                        <a:t>Liste d'attente</a:t>
                      </a:r>
                      <a:endParaRPr lang="en-AU"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533139448"/>
                  </a:ext>
                </a:extLst>
              </a:tr>
            </a:tbl>
          </a:graphicData>
        </a:graphic>
      </p:graphicFrame>
      <p:cxnSp>
        <p:nvCxnSpPr>
          <p:cNvPr id="10" name="Straight Arrow Connector 9" descr="A dark blue arrow pointing from the “Person with Disability’ time” code under the “Time wasted” theme in the table, to a text box outlined in dark blue with the quote">
            <a:extLst>
              <a:ext uri="{FF2B5EF4-FFF2-40B4-BE49-F238E27FC236}">
                <a16:creationId xmlns:a16="http://schemas.microsoft.com/office/drawing/2014/main" id="{30F6F16B-E79E-49EF-FF81-DE713D388651}"/>
              </a:ext>
            </a:extLst>
          </p:cNvPr>
          <p:cNvCxnSpPr>
            <a:cxnSpLocks/>
          </p:cNvCxnSpPr>
          <p:nvPr/>
        </p:nvCxnSpPr>
        <p:spPr>
          <a:xfrm flipV="1">
            <a:off x="4599889" y="729954"/>
            <a:ext cx="865362" cy="215113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6AFDCC3-6AAA-CEB9-11EA-ACB1A8A40A2F}"/>
              </a:ext>
            </a:extLst>
          </p:cNvPr>
          <p:cNvSpPr txBox="1"/>
          <p:nvPr/>
        </p:nvSpPr>
        <p:spPr>
          <a:xfrm>
            <a:off x="5686217" y="419874"/>
            <a:ext cx="6094206" cy="646331"/>
          </a:xfrm>
          <a:prstGeom prst="rect">
            <a:avLst/>
          </a:prstGeom>
          <a:noFill/>
          <a:ln w="38100">
            <a:solidFill>
              <a:schemeClr val="accent1"/>
            </a:solidFill>
          </a:ln>
        </p:spPr>
        <p:txBody>
          <a:bodyPr wrap="square">
            <a:spAutoFit/>
          </a:bodyPr>
          <a:lstStyle/>
          <a:p>
            <a:r>
              <a:rPr lang="en-US" dirty="0"/>
              <a:t>"Combien de fois dois-je prouver que j'ai un handicap à quelqu'un du gouvernement ?" (Mattison, 2017)</a:t>
            </a:r>
          </a:p>
        </p:txBody>
      </p:sp>
      <p:cxnSp>
        <p:nvCxnSpPr>
          <p:cNvPr id="3" name="Straight Arrow Connector 2" descr="A red arrow pointing from the “clinicians time” code under the “Time wasted” theme in the table, to a text box outlined in red with the quote">
            <a:extLst>
              <a:ext uri="{FF2B5EF4-FFF2-40B4-BE49-F238E27FC236}">
                <a16:creationId xmlns:a16="http://schemas.microsoft.com/office/drawing/2014/main" id="{BB553438-CC56-1608-3E04-6BE18F7FA4C3}"/>
              </a:ext>
            </a:extLst>
          </p:cNvPr>
          <p:cNvCxnSpPr>
            <a:cxnSpLocks/>
          </p:cNvCxnSpPr>
          <p:nvPr/>
        </p:nvCxnSpPr>
        <p:spPr>
          <a:xfrm>
            <a:off x="3425198" y="3341228"/>
            <a:ext cx="1607372"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03431A4-82C6-EA90-D21B-2CF7FF3359FF}"/>
              </a:ext>
            </a:extLst>
          </p:cNvPr>
          <p:cNvSpPr txBox="1"/>
          <p:nvPr/>
        </p:nvSpPr>
        <p:spPr>
          <a:xfrm>
            <a:off x="5314955" y="1370551"/>
            <a:ext cx="6836729" cy="3139321"/>
          </a:xfrm>
          <a:prstGeom prst="rect">
            <a:avLst/>
          </a:prstGeom>
          <a:noFill/>
          <a:ln w="38100">
            <a:solidFill>
              <a:schemeClr val="tx2"/>
            </a:solidFill>
          </a:ln>
        </p:spPr>
        <p:txBody>
          <a:bodyPr wrap="square">
            <a:spAutoFit/>
          </a:bodyPr>
          <a:lstStyle/>
          <a:p>
            <a:pPr algn="ctr"/>
            <a:r>
              <a:rPr lang="en-US" dirty="0">
                <a:latin typeface="OpN"/>
                <a:ea typeface="Open Sans" panose="020B0606030504020204" pitchFamily="34" charset="0"/>
                <a:cs typeface="Open Sans" panose="020B0606030504020204" pitchFamily="34" charset="0"/>
              </a:rPr>
              <a:t>Les participants ont constaté que les </a:t>
            </a:r>
            <a:r>
              <a:rPr lang="en-US" b="1" dirty="0">
                <a:latin typeface="OpN"/>
                <a:ea typeface="Open Sans" panose="020B0606030504020204" pitchFamily="34" charset="0"/>
                <a:cs typeface="Open Sans" panose="020B0606030504020204" pitchFamily="34" charset="0"/>
              </a:rPr>
              <a:t>délais de traitement étaient longs </a:t>
            </a:r>
            <a:r>
              <a:rPr lang="en-US" dirty="0">
                <a:latin typeface="OpN"/>
                <a:ea typeface="Open Sans" panose="020B0606030504020204" pitchFamily="34" charset="0"/>
                <a:cs typeface="Open Sans" panose="020B0606030504020204" pitchFamily="34" charset="0"/>
              </a:rPr>
              <a:t>en raison du volume élevé de demandes. Un participant a déclaré que son </a:t>
            </a:r>
            <a:r>
              <a:rPr lang="en-US" dirty="0" err="1">
                <a:latin typeface="OpN"/>
                <a:ea typeface="Open Sans" panose="020B0606030504020204" pitchFamily="34" charset="0"/>
                <a:cs typeface="Open Sans" panose="020B0606030504020204" pitchFamily="34" charset="0"/>
              </a:rPr>
              <a:t>programme </a:t>
            </a:r>
            <a:r>
              <a:rPr lang="en-US" dirty="0">
                <a:latin typeface="OpN"/>
                <a:ea typeface="Open Sans" panose="020B0606030504020204" pitchFamily="34" charset="0"/>
                <a:cs typeface="Open Sans" panose="020B0606030504020204" pitchFamily="34" charset="0"/>
              </a:rPr>
              <a:t>recevait des milliers de demandes par semaine, ce qui l'a amené à s'interroger sur l'efficacité des services gouvernementaux et sur la précision et la rapidité du traitement des demandes. Les prestataires de soins de santé, tels que les ergothérapeutes, passent beaucoup de temps à coordonner et à remplir la paperasserie pour le financement de l'AT, qui n'est pas rémunéré, ce qui a amené un participant à se demander "si, dans l'ensemble du système, c'est </a:t>
            </a:r>
            <a:r>
              <a:rPr lang="en-US" b="1" dirty="0">
                <a:latin typeface="OpN"/>
                <a:ea typeface="Open Sans" panose="020B0606030504020204" pitchFamily="34" charset="0"/>
                <a:cs typeface="Open Sans" panose="020B0606030504020204" pitchFamily="34" charset="0"/>
              </a:rPr>
              <a:t>vraiment le meilleur endroit pour consacrer le temps d'un clinicien hautement </a:t>
            </a:r>
            <a:r>
              <a:rPr lang="en-US" b="1" dirty="0" err="1">
                <a:latin typeface="OpN"/>
                <a:ea typeface="Open Sans" panose="020B0606030504020204" pitchFamily="34" charset="0"/>
                <a:cs typeface="Open Sans" panose="020B0606030504020204" pitchFamily="34" charset="0"/>
              </a:rPr>
              <a:t>qualifié</a:t>
            </a:r>
            <a:r>
              <a:rPr lang="en-US" dirty="0">
                <a:latin typeface="OpN"/>
                <a:ea typeface="Open Sans" panose="020B0606030504020204" pitchFamily="34" charset="0"/>
                <a:cs typeface="Open Sans" panose="020B0606030504020204" pitchFamily="34" charset="0"/>
              </a:rPr>
              <a:t>"(P8)" (Wang, 2022)</a:t>
            </a:r>
          </a:p>
        </p:txBody>
      </p:sp>
      <p:cxnSp>
        <p:nvCxnSpPr>
          <p:cNvPr id="6" name="Straight Arrow Connector 5" descr="A yellow arrow pointing from the “Waitlist” theme in the table, to a text box outlined in yellow with the quote">
            <a:extLst>
              <a:ext uri="{FF2B5EF4-FFF2-40B4-BE49-F238E27FC236}">
                <a16:creationId xmlns:a16="http://schemas.microsoft.com/office/drawing/2014/main" id="{0CE53766-A6BB-870B-30CD-9B3951F4F8D8}"/>
              </a:ext>
            </a:extLst>
          </p:cNvPr>
          <p:cNvCxnSpPr>
            <a:cxnSpLocks/>
          </p:cNvCxnSpPr>
          <p:nvPr/>
        </p:nvCxnSpPr>
        <p:spPr>
          <a:xfrm>
            <a:off x="2780179" y="4499912"/>
            <a:ext cx="268941" cy="269272"/>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E6F70BD-EDA8-CABE-6212-E6FE760BEB9F}"/>
              </a:ext>
            </a:extLst>
          </p:cNvPr>
          <p:cNvSpPr txBox="1"/>
          <p:nvPr/>
        </p:nvSpPr>
        <p:spPr>
          <a:xfrm>
            <a:off x="237617" y="4849328"/>
            <a:ext cx="11308086" cy="1815882"/>
          </a:xfrm>
          <a:prstGeom prst="rect">
            <a:avLst/>
          </a:prstGeom>
          <a:noFill/>
          <a:ln w="38100">
            <a:solidFill>
              <a:srgbClr val="FABD0F"/>
            </a:solidFill>
          </a:ln>
        </p:spPr>
        <p:txBody>
          <a:bodyPr wrap="square">
            <a:spAutoFit/>
          </a:bodyPr>
          <a:lstStyle/>
          <a:p>
            <a:r>
              <a:rPr lang="en-US" sz="1600" dirty="0">
                <a:latin typeface="OpN"/>
                <a:ea typeface="Open Sans" panose="020B0606030504020204" pitchFamily="34" charset="0"/>
                <a:cs typeface="Open Sans" panose="020B0606030504020204" pitchFamily="34" charset="0"/>
              </a:rPr>
              <a:t>"Un participant a fait remarquer que les conditions de financement conduisent à un système à deux vitesses car les choix sont offerts à ceux qui ont des ressources financières puisque "les personnes qui peuvent se permettre (l'AT) vont parfois sauter la file d'attente et l'acheter au prix fort elles-mêmes... </a:t>
            </a:r>
            <a:r>
              <a:rPr lang="en-US" sz="1600" b="1" dirty="0">
                <a:latin typeface="OpN"/>
                <a:ea typeface="Open Sans" panose="020B0606030504020204" pitchFamily="34" charset="0"/>
                <a:cs typeface="Open Sans" panose="020B0606030504020204" pitchFamily="34" charset="0"/>
              </a:rPr>
              <a:t>les personnes qui ont de l'argent peuvent y avoir accès plus tôt et plus rapidement</a:t>
            </a:r>
            <a:r>
              <a:rPr lang="en-US" sz="1600" dirty="0">
                <a:latin typeface="OpN"/>
                <a:ea typeface="Open Sans" panose="020B0606030504020204" pitchFamily="34" charset="0"/>
                <a:cs typeface="Open Sans" panose="020B0606030504020204" pitchFamily="34" charset="0"/>
              </a:rPr>
              <a:t>" (P21-22). Un autre participant a exprimé sa colère face au fait que les personnes qui n'ont pas de financement ou qui </a:t>
            </a:r>
            <a:r>
              <a:rPr lang="en-US" sz="1600" b="1" dirty="0">
                <a:latin typeface="OpN"/>
                <a:ea typeface="Open Sans" panose="020B0606030504020204" pitchFamily="34" charset="0"/>
                <a:cs typeface="Open Sans" panose="020B0606030504020204" pitchFamily="34" charset="0"/>
              </a:rPr>
              <a:t>subissent de longues périodes d'attente </a:t>
            </a:r>
            <a:r>
              <a:rPr lang="en-US" sz="1600" dirty="0">
                <a:latin typeface="OpN"/>
                <a:ea typeface="Open Sans" panose="020B0606030504020204" pitchFamily="34" charset="0"/>
                <a:cs typeface="Open Sans" panose="020B0606030504020204" pitchFamily="34" charset="0"/>
              </a:rPr>
              <a:t>doivent s'en remettre à des organisations caritatives ou à des mesures privées de collecte de fonds : "ils supplient leur famille, leurs amis, les entreprises. Ils s'adressent à... (nom de l'organisation caritative) pour avoir accès à des camionnettes et à d'autres dispositifs, parce que les </a:t>
            </a:r>
            <a:r>
              <a:rPr lang="en-US" sz="1600" dirty="0" err="1">
                <a:latin typeface="OpN"/>
                <a:ea typeface="Open Sans" panose="020B0606030504020204" pitchFamily="34" charset="0"/>
                <a:cs typeface="Open Sans" panose="020B0606030504020204" pitchFamily="34" charset="0"/>
              </a:rPr>
              <a:t>programmes</a:t>
            </a:r>
            <a:r>
              <a:rPr lang="en-US" sz="1600" dirty="0">
                <a:latin typeface="OpN"/>
                <a:ea typeface="Open Sans" panose="020B0606030504020204" pitchFamily="34" charset="0"/>
                <a:cs typeface="Open Sans" panose="020B0606030504020204" pitchFamily="34" charset="0"/>
              </a:rPr>
              <a:t> ne sont tout simplement pas là" (P24)." (Wang 2022)</a:t>
            </a:r>
          </a:p>
        </p:txBody>
      </p:sp>
    </p:spTree>
    <p:extLst>
      <p:ext uri="{BB962C8B-B14F-4D97-AF65-F5344CB8AC3E}">
        <p14:creationId xmlns:p14="http://schemas.microsoft.com/office/powerpoint/2010/main" val="857176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Géographie</a:t>
            </a:r>
            <a:endParaRPr lang="en-US" dirty="0"/>
          </a:p>
        </p:txBody>
      </p:sp>
    </p:spTree>
    <p:extLst>
      <p:ext uri="{BB962C8B-B14F-4D97-AF65-F5344CB8AC3E}">
        <p14:creationId xmlns:p14="http://schemas.microsoft.com/office/powerpoint/2010/main" val="3596981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E530-2F4D-30F0-87AA-17C246AC3BB7}"/>
              </a:ext>
            </a:extLst>
          </p:cNvPr>
          <p:cNvSpPr>
            <a:spLocks noGrp="1"/>
          </p:cNvSpPr>
          <p:nvPr>
            <p:ph type="title"/>
          </p:nvPr>
        </p:nvSpPr>
        <p:spPr>
          <a:xfrm>
            <a:off x="297598" y="457493"/>
            <a:ext cx="10897200" cy="627189"/>
          </a:xfrm>
        </p:spPr>
        <p:txBody>
          <a:bodyPr/>
          <a:lstStyle/>
          <a:p>
            <a:r>
              <a:rPr lang="en-US" dirty="0"/>
              <a:t>Géographie - 7/21</a:t>
            </a:r>
            <a:endParaRPr lang="en-CA" dirty="0"/>
          </a:p>
        </p:txBody>
      </p:sp>
      <p:graphicFrame>
        <p:nvGraphicFramePr>
          <p:cNvPr id="5" name="Table 4" descr="Table with two columns, the first the number of full texts which have that code, and the second column listing the different codes. The first theme is labeled “Required to Travel” and has 4 full texts that coded it. Followed by “Lack of local services” and “technology not available locally” which both have 3 and two respectively. The final two codes both have one full text and are “treated differently” and “Fewer Resources”. This table is in the top right corner of the slide.">
            <a:extLst>
              <a:ext uri="{FF2B5EF4-FFF2-40B4-BE49-F238E27FC236}">
                <a16:creationId xmlns:a16="http://schemas.microsoft.com/office/drawing/2014/main" id="{3359E4D0-8CD2-1E36-5225-954DA37FBCE4}"/>
              </a:ext>
            </a:extLst>
          </p:cNvPr>
          <p:cNvGraphicFramePr>
            <a:graphicFrameLocks noGrp="1"/>
          </p:cNvGraphicFramePr>
          <p:nvPr>
            <p:extLst>
              <p:ext uri="{D42A27DB-BD31-4B8C-83A1-F6EECF244321}">
                <p14:modId xmlns:p14="http://schemas.microsoft.com/office/powerpoint/2010/main" val="3457533537"/>
              </p:ext>
            </p:extLst>
          </p:nvPr>
        </p:nvGraphicFramePr>
        <p:xfrm>
          <a:off x="6530151" y="768185"/>
          <a:ext cx="4943475" cy="2283260"/>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200" b="0" i="0" u="none" strike="noStrike" dirty="0">
                          <a:solidFill>
                            <a:srgbClr val="000000"/>
                          </a:solidFill>
                          <a:effectLst/>
                          <a:latin typeface="Calibri" panose="020F0502020204030204" pitchFamily="34" charset="0"/>
                        </a:rPr>
                        <a:t>4</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Obligation de voyager</a:t>
                      </a:r>
                    </a:p>
                  </a:txBody>
                  <a:tcPr marL="285750" marR="0" marT="0" marB="0" anchor="ctr"/>
                </a:tc>
                <a:extLst>
                  <a:ext uri="{0D108BD9-81ED-4DB2-BD59-A6C34878D82A}">
                    <a16:rowId xmlns:a16="http://schemas.microsoft.com/office/drawing/2014/main" val="1268351065"/>
                  </a:ext>
                </a:extLst>
              </a:tr>
              <a:tr h="346924">
                <a:tc>
                  <a:txBody>
                    <a:bodyPr/>
                    <a:lstStyle/>
                    <a:p>
                      <a:pPr algn="ctr" fontAlgn="ctr"/>
                      <a:r>
                        <a:rPr lang="en-AU" sz="2200" b="0"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Manque de services locaux</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2774408942"/>
                  </a:ext>
                </a:extLst>
              </a:tr>
              <a:tr h="346924">
                <a:tc>
                  <a:txBody>
                    <a:bodyPr/>
                    <a:lstStyle/>
                    <a:p>
                      <a:pPr algn="ctr" fontAlgn="ctr"/>
                      <a:r>
                        <a:rPr lang="en-AU" sz="2200" b="0" i="0" u="none" strike="noStrike" dirty="0">
                          <a:solidFill>
                            <a:srgbClr val="000000"/>
                          </a:solidFill>
                          <a:effectLst/>
                          <a:latin typeface="Calibri" panose="020F0502020204030204" pitchFamily="34" charset="0"/>
                        </a:rPr>
                        <a:t>2</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Technologie non disponible localement</a:t>
                      </a:r>
                    </a:p>
                  </a:txBody>
                  <a:tcPr marL="285750" marR="0" marT="0" marB="0" anchor="ctr"/>
                </a:tc>
                <a:extLst>
                  <a:ext uri="{0D108BD9-81ED-4DB2-BD59-A6C34878D82A}">
                    <a16:rowId xmlns:a16="http://schemas.microsoft.com/office/drawing/2014/main" val="1290366099"/>
                  </a:ext>
                </a:extLst>
              </a:tr>
              <a:tr h="346924">
                <a:tc>
                  <a:txBody>
                    <a:bodyPr/>
                    <a:lstStyle/>
                    <a:p>
                      <a:pPr algn="ctr" fontAlgn="ctr"/>
                      <a:r>
                        <a:rPr lang="en-AU" sz="2200" b="0" i="0" u="none" strike="noStrike" dirty="0">
                          <a:solidFill>
                            <a:srgbClr val="000000"/>
                          </a:solidFill>
                          <a:effectLst/>
                          <a:latin typeface="Calibri" panose="020F0502020204030204" pitchFamily="34" charset="0"/>
                        </a:rPr>
                        <a:t>1</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Un traitement différent</a:t>
                      </a:r>
                    </a:p>
                  </a:txBody>
                  <a:tcPr marL="285750" marR="0" marT="0" marB="0" anchor="ctr"/>
                </a:tc>
                <a:extLst>
                  <a:ext uri="{0D108BD9-81ED-4DB2-BD59-A6C34878D82A}">
                    <a16:rowId xmlns:a16="http://schemas.microsoft.com/office/drawing/2014/main" val="3829926970"/>
                  </a:ext>
                </a:extLst>
              </a:tr>
              <a:tr h="346924">
                <a:tc>
                  <a:txBody>
                    <a:bodyPr/>
                    <a:lstStyle/>
                    <a:p>
                      <a:pPr algn="ctr" fontAlgn="ctr"/>
                      <a:r>
                        <a:rPr lang="en-AU" sz="2200" b="0" i="0" u="none" strike="noStrike" dirty="0">
                          <a:solidFill>
                            <a:srgbClr val="000000"/>
                          </a:solidFill>
                          <a:effectLst/>
                          <a:latin typeface="Calibri" panose="020F0502020204030204" pitchFamily="34" charset="0"/>
                        </a:rPr>
                        <a:t>1</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Moins de ressources </a:t>
                      </a:r>
                    </a:p>
                  </a:txBody>
                  <a:tcPr marL="285750" marR="0" marT="0" marB="0" anchor="ctr"/>
                </a:tc>
                <a:extLst>
                  <a:ext uri="{0D108BD9-81ED-4DB2-BD59-A6C34878D82A}">
                    <a16:rowId xmlns:a16="http://schemas.microsoft.com/office/drawing/2014/main" val="357175842"/>
                  </a:ext>
                </a:extLst>
              </a:tr>
            </a:tbl>
          </a:graphicData>
        </a:graphic>
      </p:graphicFrame>
      <p:cxnSp>
        <p:nvCxnSpPr>
          <p:cNvPr id="18" name="Straight Arrow Connector 17" descr="A yellow arrow pointing from the “Required to Travel” theme in the table, to a text box outlined in yellow with the quote">
            <a:extLst>
              <a:ext uri="{FF2B5EF4-FFF2-40B4-BE49-F238E27FC236}">
                <a16:creationId xmlns:a16="http://schemas.microsoft.com/office/drawing/2014/main" id="{4B09DBBB-D9BC-A6D4-2251-8C68A576F52D}"/>
              </a:ext>
            </a:extLst>
          </p:cNvPr>
          <p:cNvCxnSpPr>
            <a:cxnSpLocks/>
          </p:cNvCxnSpPr>
          <p:nvPr/>
        </p:nvCxnSpPr>
        <p:spPr>
          <a:xfrm flipH="1">
            <a:off x="6222866" y="1258112"/>
            <a:ext cx="614570" cy="18979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00212B8-6ADA-EAFC-32D6-FE97361C84E3}"/>
              </a:ext>
            </a:extLst>
          </p:cNvPr>
          <p:cNvSpPr txBox="1"/>
          <p:nvPr/>
        </p:nvSpPr>
        <p:spPr>
          <a:xfrm>
            <a:off x="297598" y="1007077"/>
            <a:ext cx="5798402" cy="1477328"/>
          </a:xfrm>
          <a:prstGeom prst="rect">
            <a:avLst/>
          </a:prstGeom>
          <a:noFill/>
          <a:ln w="38100">
            <a:solidFill>
              <a:srgbClr val="FABD0F"/>
            </a:solidFill>
          </a:ln>
        </p:spPr>
        <p:txBody>
          <a:bodyPr wrap="square">
            <a:spAutoFit/>
          </a:bodyPr>
          <a:lstStyle/>
          <a:p>
            <a:r>
              <a:rPr lang="en-US" b="1" dirty="0"/>
              <a:t>"Environ 36 % des clients ont parcouru au moins 100 </a:t>
            </a:r>
            <a:r>
              <a:rPr lang="en-US" b="1" dirty="0" err="1"/>
              <a:t>kilomètres</a:t>
            </a:r>
            <a:r>
              <a:rPr lang="en-US" dirty="0"/>
              <a:t>. Cela indique qu'une proportion importante de la clientèle de la clinique vient de l'extérieur de la région et suggère que leurs besoins ne sont pas satisfaits de manière adéquate dans leur région". (Ellis-Hales, 1992)</a:t>
            </a:r>
          </a:p>
        </p:txBody>
      </p:sp>
      <p:cxnSp>
        <p:nvCxnSpPr>
          <p:cNvPr id="17" name="Straight Arrow Connector 16" descr="A red arrow pointing from the “Technology not available locally” theme in the table, to two text boxes outlined in red with the following quotes">
            <a:extLst>
              <a:ext uri="{FF2B5EF4-FFF2-40B4-BE49-F238E27FC236}">
                <a16:creationId xmlns:a16="http://schemas.microsoft.com/office/drawing/2014/main" id="{6156E34D-0A68-F33F-5E17-D9F94DB891AF}"/>
              </a:ext>
            </a:extLst>
          </p:cNvPr>
          <p:cNvCxnSpPr>
            <a:cxnSpLocks/>
          </p:cNvCxnSpPr>
          <p:nvPr/>
        </p:nvCxnSpPr>
        <p:spPr>
          <a:xfrm flipH="1">
            <a:off x="5932960" y="2156222"/>
            <a:ext cx="781600" cy="11661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71C671A-1069-5869-CA71-063308AF7B87}"/>
              </a:ext>
            </a:extLst>
          </p:cNvPr>
          <p:cNvSpPr txBox="1"/>
          <p:nvPr/>
        </p:nvSpPr>
        <p:spPr>
          <a:xfrm>
            <a:off x="373277" y="2755973"/>
            <a:ext cx="5122818" cy="2031325"/>
          </a:xfrm>
          <a:prstGeom prst="rect">
            <a:avLst/>
          </a:prstGeom>
          <a:noFill/>
          <a:ln w="38100">
            <a:solidFill>
              <a:srgbClr val="B90E31"/>
            </a:solidFill>
          </a:ln>
        </p:spPr>
        <p:txBody>
          <a:bodyPr wrap="square">
            <a:spAutoFit/>
          </a:bodyPr>
          <a:lstStyle/>
          <a:p>
            <a:r>
              <a:rPr lang="en-US" dirty="0">
                <a:latin typeface="OpN"/>
              </a:rPr>
              <a:t>"Tout d'abord, la plupart ont convenu que les différences dans les programmes et services de technologies d'assistance au sein des provinces et entre les provinces signifient que les </a:t>
            </a:r>
            <a:r>
              <a:rPr lang="en-US" b="1" dirty="0">
                <a:latin typeface="OpN"/>
              </a:rPr>
              <a:t>Canadiens sont traités différemment en fonction de leur lieu de résidence, en particulier ceux qui vivent dans des communautés </a:t>
            </a:r>
            <a:r>
              <a:rPr lang="en-US" b="1" dirty="0" err="1">
                <a:latin typeface="OpN"/>
              </a:rPr>
              <a:t>éloignées</a:t>
            </a:r>
            <a:r>
              <a:rPr lang="en-US" dirty="0">
                <a:latin typeface="OpN"/>
              </a:rPr>
              <a:t>."(Mattison, 2017)</a:t>
            </a:r>
          </a:p>
        </p:txBody>
      </p:sp>
      <p:sp>
        <p:nvSpPr>
          <p:cNvPr id="7" name="TextBox 6">
            <a:extLst>
              <a:ext uri="{FF2B5EF4-FFF2-40B4-BE49-F238E27FC236}">
                <a16:creationId xmlns:a16="http://schemas.microsoft.com/office/drawing/2014/main" id="{BB5624DD-1025-AC1C-CCFB-8425253AC90F}"/>
              </a:ext>
            </a:extLst>
          </p:cNvPr>
          <p:cNvSpPr txBox="1"/>
          <p:nvPr/>
        </p:nvSpPr>
        <p:spPr>
          <a:xfrm>
            <a:off x="297330" y="5058867"/>
            <a:ext cx="5529080" cy="923330"/>
          </a:xfrm>
          <a:prstGeom prst="rect">
            <a:avLst/>
          </a:prstGeom>
          <a:noFill/>
          <a:ln w="38100">
            <a:solidFill>
              <a:schemeClr val="tx2"/>
            </a:solidFill>
          </a:ln>
        </p:spPr>
        <p:txBody>
          <a:bodyPr wrap="square">
            <a:spAutoFit/>
          </a:bodyPr>
          <a:lstStyle/>
          <a:p>
            <a:r>
              <a:rPr lang="en-US" dirty="0">
                <a:latin typeface="OpN"/>
              </a:rPr>
              <a:t>"Les technologies d'assistance ont progressé, mais </a:t>
            </a:r>
            <a:r>
              <a:rPr lang="en-US" b="1" dirty="0">
                <a:latin typeface="OpN"/>
              </a:rPr>
              <a:t>elles ne sont pas facilement disponibles (dans ma province</a:t>
            </a:r>
            <a:r>
              <a:rPr lang="en-US" dirty="0">
                <a:latin typeface="OpN"/>
              </a:rPr>
              <a:t>)." (Mattison, 2017) </a:t>
            </a:r>
          </a:p>
        </p:txBody>
      </p:sp>
      <p:cxnSp>
        <p:nvCxnSpPr>
          <p:cNvPr id="19" name="Straight Arrow Connector 18" descr="A dark blue arrow pointing from the “Fewer Resources” theme in the table, to a text box outlined in dark blue with the quote">
            <a:extLst>
              <a:ext uri="{FF2B5EF4-FFF2-40B4-BE49-F238E27FC236}">
                <a16:creationId xmlns:a16="http://schemas.microsoft.com/office/drawing/2014/main" id="{B2220408-C044-4112-9021-7D0F593AB5A1}"/>
              </a:ext>
            </a:extLst>
          </p:cNvPr>
          <p:cNvCxnSpPr>
            <a:cxnSpLocks/>
          </p:cNvCxnSpPr>
          <p:nvPr/>
        </p:nvCxnSpPr>
        <p:spPr>
          <a:xfrm>
            <a:off x="8544388" y="2849729"/>
            <a:ext cx="0" cy="48963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B651378-9B2B-697C-7C9E-AC9458113ED9}"/>
              </a:ext>
            </a:extLst>
          </p:cNvPr>
          <p:cNvSpPr txBox="1"/>
          <p:nvPr/>
        </p:nvSpPr>
        <p:spPr>
          <a:xfrm>
            <a:off x="6050962" y="3350707"/>
            <a:ext cx="5670897" cy="3416320"/>
          </a:xfrm>
          <a:prstGeom prst="rect">
            <a:avLst/>
          </a:prstGeom>
          <a:noFill/>
          <a:ln w="38100">
            <a:solidFill>
              <a:schemeClr val="accent1"/>
            </a:solidFill>
          </a:ln>
        </p:spPr>
        <p:txBody>
          <a:bodyPr wrap="square">
            <a:spAutoFit/>
          </a:bodyPr>
          <a:lstStyle/>
          <a:p>
            <a:r>
              <a:rPr lang="en-US" dirty="0"/>
              <a:t>"Les participants ont fait remarquer que le fait de vivre dans des zones rurales/éloignées entraîne de longs délais pour l'obtention des AT, certains cas pouvant prendre jusqu'à un an. L'une des raisons invoquées pour expliquer ces retards est le besoin et les longs délais d'attente pour avoir accès à des </a:t>
            </a:r>
            <a:r>
              <a:rPr lang="en-US" dirty="0" err="1"/>
              <a:t>ordonnateurs</a:t>
            </a:r>
            <a:r>
              <a:rPr lang="en-US" dirty="0"/>
              <a:t>, tels que les médecins, qui sont peu nombreux ou de passage dans les communautés rurales/éloignées. Le fait d'être dans une </a:t>
            </a:r>
            <a:r>
              <a:rPr lang="en-US" b="1" dirty="0"/>
              <a:t>communauté plus petite ou rurale/éloignée signifie qu'il y a moins de ressources </a:t>
            </a:r>
            <a:r>
              <a:rPr lang="en-US" dirty="0"/>
              <a:t>comme "un magasin pour regarder les appareils" (P7), et donc moins d'occasions de se renseigner sur les aides techniques. (Wang, 2022)</a:t>
            </a:r>
          </a:p>
        </p:txBody>
      </p:sp>
    </p:spTree>
    <p:extLst>
      <p:ext uri="{BB962C8B-B14F-4D97-AF65-F5344CB8AC3E}">
        <p14:creationId xmlns:p14="http://schemas.microsoft.com/office/powerpoint/2010/main" val="1644444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96B6-DAE5-3C79-AE87-296C69E90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8D99D-33F8-E32A-0461-A858B8C449B1}"/>
              </a:ext>
            </a:extLst>
          </p:cNvPr>
          <p:cNvSpPr>
            <a:spLocks noGrp="1"/>
          </p:cNvSpPr>
          <p:nvPr>
            <p:ph type="ctrTitle"/>
          </p:nvPr>
        </p:nvSpPr>
        <p:spPr/>
        <p:txBody>
          <a:bodyPr/>
          <a:lstStyle/>
          <a:p>
            <a:r>
              <a:rPr lang="en-US" dirty="0"/>
              <a:t>Discussion</a:t>
            </a:r>
          </a:p>
        </p:txBody>
      </p:sp>
    </p:spTree>
    <p:extLst>
      <p:ext uri="{BB962C8B-B14F-4D97-AF65-F5344CB8AC3E}">
        <p14:creationId xmlns:p14="http://schemas.microsoft.com/office/powerpoint/2010/main" val="847935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F75-36D3-B2F4-2749-CE6CBFCC342D}"/>
              </a:ext>
            </a:extLst>
          </p:cNvPr>
          <p:cNvSpPr>
            <a:spLocks noGrp="1"/>
          </p:cNvSpPr>
          <p:nvPr>
            <p:ph type="title"/>
          </p:nvPr>
        </p:nvSpPr>
        <p:spPr/>
        <p:txBody>
          <a:bodyPr/>
          <a:lstStyle/>
          <a:p>
            <a:r>
              <a:rPr lang="en-US" sz="2800" dirty="0"/>
              <a:t>Les obstacles sont présents - discutons-en</a:t>
            </a:r>
            <a:endParaRPr lang="en-CA" sz="2800" dirty="0"/>
          </a:p>
        </p:txBody>
      </p:sp>
      <p:sp>
        <p:nvSpPr>
          <p:cNvPr id="3" name="Content Placeholder 2">
            <a:extLst>
              <a:ext uri="{FF2B5EF4-FFF2-40B4-BE49-F238E27FC236}">
                <a16:creationId xmlns:a16="http://schemas.microsoft.com/office/drawing/2014/main" id="{82C683A1-912B-D207-5CFF-3E0C3A7BD376}"/>
              </a:ext>
            </a:extLst>
          </p:cNvPr>
          <p:cNvSpPr>
            <a:spLocks noGrp="1"/>
          </p:cNvSpPr>
          <p:nvPr>
            <p:ph sz="half" idx="1"/>
          </p:nvPr>
        </p:nvSpPr>
        <p:spPr>
          <a:xfrm>
            <a:off x="599584" y="1442852"/>
            <a:ext cx="10897090" cy="3687948"/>
          </a:xfrm>
        </p:spPr>
        <p:txBody>
          <a:bodyPr/>
          <a:lstStyle/>
          <a:p>
            <a:pPr marL="0" indent="0">
              <a:buNone/>
            </a:pPr>
            <a:r>
              <a:rPr lang="en-US" dirty="0"/>
              <a:t>Comme la conférence suit une approche de modèle inversé, au lieu des diapositives de discussion habituelles, les quelques diapositives suivantes contiennent les questions suivantes, avec des points de discussion potentiels à partir de segments de la littérature incluse. </a:t>
            </a:r>
          </a:p>
        </p:txBody>
      </p:sp>
      <p:graphicFrame>
        <p:nvGraphicFramePr>
          <p:cNvPr id="4" name="Diagram 3" descr="Image created using 'Smart art' in PowerPoint. Three blue boxes with a question written in each. The first reads “What is the system”, the second question reads “Who is responsible for the system”, and the third question is “Where/ how should the system be accessed”. To the left of the three boxes are icons containing the numbers 1, 2 and 3, each aligned with that question.">
            <a:extLst>
              <a:ext uri="{FF2B5EF4-FFF2-40B4-BE49-F238E27FC236}">
                <a16:creationId xmlns:a16="http://schemas.microsoft.com/office/drawing/2014/main" id="{6C3159B2-735C-ADEB-4971-80189AFF8450}"/>
              </a:ext>
            </a:extLst>
          </p:cNvPr>
          <p:cNvGraphicFramePr/>
          <p:nvPr>
            <p:extLst>
              <p:ext uri="{D42A27DB-BD31-4B8C-83A1-F6EECF244321}">
                <p14:modId xmlns:p14="http://schemas.microsoft.com/office/powerpoint/2010/main" val="2493710739"/>
              </p:ext>
            </p:extLst>
          </p:nvPr>
        </p:nvGraphicFramePr>
        <p:xfrm>
          <a:off x="2279582" y="2344493"/>
          <a:ext cx="7632835" cy="3828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a:extLst>
              <a:ext uri="{FF2B5EF4-FFF2-40B4-BE49-F238E27FC236}">
                <a16:creationId xmlns:a16="http://schemas.microsoft.com/office/drawing/2014/main" id="{F5BA29FD-A717-FD75-6946-1EE2866832DE}"/>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54275" y="3129748"/>
            <a:ext cx="646378" cy="646378"/>
          </a:xfrm>
          <a:prstGeom prst="rect">
            <a:avLst/>
          </a:prstGeom>
        </p:spPr>
      </p:pic>
      <p:pic>
        <p:nvPicPr>
          <p:cNvPr id="6" name="Graphic 5">
            <a:extLst>
              <a:ext uri="{FF2B5EF4-FFF2-40B4-BE49-F238E27FC236}">
                <a16:creationId xmlns:a16="http://schemas.microsoft.com/office/drawing/2014/main" id="{F5A6B14C-82E1-D104-E06E-22E1E713E64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54275" y="3935439"/>
            <a:ext cx="646378" cy="646378"/>
          </a:xfrm>
          <a:prstGeom prst="rect">
            <a:avLst/>
          </a:prstGeom>
        </p:spPr>
      </p:pic>
      <p:pic>
        <p:nvPicPr>
          <p:cNvPr id="7" name="Graphic 6">
            <a:extLst>
              <a:ext uri="{FF2B5EF4-FFF2-40B4-BE49-F238E27FC236}">
                <a16:creationId xmlns:a16="http://schemas.microsoft.com/office/drawing/2014/main" id="{2041CDD2-8279-2E5C-DAF1-8FCB9FB40FB9}"/>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4275" y="4741130"/>
            <a:ext cx="646378" cy="646378"/>
          </a:xfrm>
          <a:prstGeom prst="rect">
            <a:avLst/>
          </a:prstGeom>
        </p:spPr>
      </p:pic>
    </p:spTree>
    <p:extLst>
      <p:ext uri="{BB962C8B-B14F-4D97-AF65-F5344CB8AC3E}">
        <p14:creationId xmlns:p14="http://schemas.microsoft.com/office/powerpoint/2010/main" val="1431126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F75-36D3-B2F4-2749-CE6CBFCC342D}"/>
              </a:ext>
            </a:extLst>
          </p:cNvPr>
          <p:cNvSpPr>
            <a:spLocks noGrp="1"/>
          </p:cNvSpPr>
          <p:nvPr>
            <p:ph type="title"/>
          </p:nvPr>
        </p:nvSpPr>
        <p:spPr>
          <a:xfrm>
            <a:off x="280633" y="369022"/>
            <a:ext cx="10897200" cy="627189"/>
          </a:xfrm>
        </p:spPr>
        <p:txBody>
          <a:bodyPr/>
          <a:lstStyle/>
          <a:p>
            <a:r>
              <a:rPr lang="en-US" sz="2800" dirty="0"/>
              <a:t>Qu'est-ce que le système ?</a:t>
            </a:r>
            <a:endParaRPr lang="en-CA" sz="2800" dirty="0"/>
          </a:p>
        </p:txBody>
      </p:sp>
      <p:sp>
        <p:nvSpPr>
          <p:cNvPr id="14" name="TextBox 13">
            <a:extLst>
              <a:ext uri="{FF2B5EF4-FFF2-40B4-BE49-F238E27FC236}">
                <a16:creationId xmlns:a16="http://schemas.microsoft.com/office/drawing/2014/main" id="{F8219757-32CF-DBF4-D6E2-50C9282ED939}"/>
              </a:ext>
            </a:extLst>
          </p:cNvPr>
          <p:cNvSpPr txBox="1"/>
          <p:nvPr/>
        </p:nvSpPr>
        <p:spPr>
          <a:xfrm>
            <a:off x="599585" y="1091744"/>
            <a:ext cx="4886678" cy="738664"/>
          </a:xfrm>
          <a:prstGeom prst="rect">
            <a:avLst/>
          </a:prstGeom>
          <a:noFill/>
          <a:ln w="38100">
            <a:solidFill>
              <a:schemeClr val="accent1"/>
            </a:solidFill>
          </a:ln>
        </p:spPr>
        <p:txBody>
          <a:bodyPr wrap="square">
            <a:spAutoFit/>
          </a:bodyPr>
          <a:lstStyle/>
          <a:p>
            <a:r>
              <a:rPr lang="en-US" sz="1400" dirty="0"/>
              <a:t>"Les dispositifs d'assistance sont réglementés par un </a:t>
            </a:r>
            <a:r>
              <a:rPr lang="en-US" sz="1400" b="1" dirty="0"/>
              <a:t>système </a:t>
            </a:r>
            <a:r>
              <a:rPr lang="en-US" sz="1400" dirty="0"/>
              <a:t>écrasant </a:t>
            </a:r>
            <a:r>
              <a:rPr lang="en-US" sz="1400" b="1" dirty="0"/>
              <a:t>qui s'étend sur plusieurs niveaux de gouvernement</a:t>
            </a:r>
            <a:r>
              <a:rPr lang="en-US" sz="1400" dirty="0"/>
              <a:t>" (Gordon, 2007).</a:t>
            </a:r>
          </a:p>
        </p:txBody>
      </p:sp>
      <p:sp>
        <p:nvSpPr>
          <p:cNvPr id="4" name="TextBox 3">
            <a:extLst>
              <a:ext uri="{FF2B5EF4-FFF2-40B4-BE49-F238E27FC236}">
                <a16:creationId xmlns:a16="http://schemas.microsoft.com/office/drawing/2014/main" id="{6F962420-B64F-A98E-8480-E8BD518D2E08}"/>
              </a:ext>
            </a:extLst>
          </p:cNvPr>
          <p:cNvSpPr txBox="1"/>
          <p:nvPr/>
        </p:nvSpPr>
        <p:spPr>
          <a:xfrm>
            <a:off x="5619751" y="353124"/>
            <a:ext cx="6291616" cy="2062103"/>
          </a:xfrm>
          <a:prstGeom prst="rect">
            <a:avLst/>
          </a:prstGeom>
          <a:noFill/>
          <a:ln w="38100">
            <a:solidFill>
              <a:schemeClr val="tx2"/>
            </a:solidFill>
          </a:ln>
        </p:spPr>
        <p:txBody>
          <a:bodyPr wrap="square">
            <a:spAutoFit/>
          </a:bodyPr>
          <a:lstStyle/>
          <a:p>
            <a:r>
              <a:rPr lang="en-US" sz="1400" dirty="0">
                <a:latin typeface="OpN"/>
              </a:rPr>
              <a:t>"Le </a:t>
            </a:r>
            <a:r>
              <a:rPr lang="en-US" sz="1400" b="1" dirty="0">
                <a:latin typeface="OpN"/>
              </a:rPr>
              <a:t>système est coûteux à administrer tant au </a:t>
            </a:r>
            <a:r>
              <a:rPr lang="en-US" sz="1400" dirty="0">
                <a:latin typeface="OpN"/>
              </a:rPr>
              <a:t>niveau provincial que local. Au niveau provincial, le gouvernement doit traiter une documentation considérable relative aux niveaux des cliniques, à l'équipement autorisé, aux prescriptions individuelles et aux coûts... continus. Au niveau local, les cliniques doivent concevoir un système pour gérer les stocks importants dont elles sont responsables et qui sont pour la plupart éloignés de l'établissement. Les procédures administratives et comptables nécessaires à la mise en oeuvre et au maintien des parties du programme relatives à la location et à l'entretien prennent énormément de temps". (</a:t>
            </a:r>
            <a:r>
              <a:rPr lang="en-US" sz="1400" dirty="0" err="1">
                <a:latin typeface="OpN"/>
              </a:rPr>
              <a:t>Parnes</a:t>
            </a:r>
            <a:r>
              <a:rPr lang="en-US" sz="1400" dirty="0">
                <a:latin typeface="OpN"/>
              </a:rPr>
              <a:t>, 1988)</a:t>
            </a:r>
            <a:endParaRPr lang="en-CA" sz="1400" dirty="0">
              <a:latin typeface="OpN"/>
            </a:endParaRPr>
          </a:p>
        </p:txBody>
      </p:sp>
      <p:sp>
        <p:nvSpPr>
          <p:cNvPr id="9" name="Content Placeholder 12">
            <a:extLst>
              <a:ext uri="{FF2B5EF4-FFF2-40B4-BE49-F238E27FC236}">
                <a16:creationId xmlns:a16="http://schemas.microsoft.com/office/drawing/2014/main" id="{EF4A1E91-64BB-8E69-D269-400479903B77}"/>
              </a:ext>
            </a:extLst>
          </p:cNvPr>
          <p:cNvSpPr txBox="1">
            <a:spLocks noGrp="1"/>
          </p:cNvSpPr>
          <p:nvPr>
            <p:ph sz="half" idx="1"/>
          </p:nvPr>
        </p:nvSpPr>
        <p:spPr>
          <a:xfrm>
            <a:off x="5619751" y="2583319"/>
            <a:ext cx="6358424" cy="2246769"/>
          </a:xfrm>
          <a:prstGeom prst="rect">
            <a:avLst/>
          </a:prstGeom>
          <a:noFill/>
          <a:ln w="38100">
            <a:solidFill>
              <a:schemeClr val="accent1"/>
            </a:solidFill>
          </a:ln>
        </p:spPr>
        <p:txBody>
          <a:bodyPr wrap="square">
            <a:spAutoFit/>
          </a:bodyPr>
          <a:lstStyle/>
          <a:p>
            <a:pPr marL="0" indent="0">
              <a:lnSpc>
                <a:spcPct val="100000"/>
              </a:lnSpc>
              <a:buNone/>
            </a:pPr>
            <a:r>
              <a:rPr lang="en-US" sz="1400" dirty="0">
                <a:latin typeface="OpN"/>
              </a:rPr>
              <a:t>"un enfant peut ne pas recevoir un dispositif en fonction des directives incohérentes du comité d'examen des prescriptions. La majorité des personnes interrogées s'accordent à dire qu'il </a:t>
            </a:r>
            <a:r>
              <a:rPr lang="en-US" sz="1400" b="1" dirty="0">
                <a:latin typeface="OpN"/>
              </a:rPr>
              <a:t>n'y a pas de protocole sur la façon dont les prescriptions sont examinées et sur beaucoup d'autres points. </a:t>
            </a:r>
            <a:r>
              <a:rPr lang="en-US" sz="1400" dirty="0">
                <a:latin typeface="OpN"/>
              </a:rPr>
              <a:t>Ils ont indiqué que "la procédure doit être cohérente pour tous les cliniciens, car il ne semble pas y avoir de procédure en place" (#6, orthophoniste). Le processus de révision des ordonnances, incohérent et sans doute inefficace, a été un obstacle majeur pour les cliniciens qui voulaient fournir aux enfants les appareils de CAA dont ils pouvaient bénéficier. Ils avaient l'impression d'avoir les mains liées et de ne pas pouvoir faire grand-chose pour changer ou améliorer le processus".  (Lindsay, 2010)</a:t>
            </a:r>
          </a:p>
        </p:txBody>
      </p:sp>
      <p:sp>
        <p:nvSpPr>
          <p:cNvPr id="10" name="TextBox 9">
            <a:extLst>
              <a:ext uri="{FF2B5EF4-FFF2-40B4-BE49-F238E27FC236}">
                <a16:creationId xmlns:a16="http://schemas.microsoft.com/office/drawing/2014/main" id="{7B50A12D-2B98-42BB-320C-AACACEBE54F0}"/>
              </a:ext>
            </a:extLst>
          </p:cNvPr>
          <p:cNvSpPr txBox="1"/>
          <p:nvPr/>
        </p:nvSpPr>
        <p:spPr>
          <a:xfrm>
            <a:off x="180975" y="2090876"/>
            <a:ext cx="5314949" cy="3108543"/>
          </a:xfrm>
          <a:prstGeom prst="rect">
            <a:avLst/>
          </a:prstGeom>
          <a:noFill/>
          <a:ln w="38100">
            <a:solidFill>
              <a:srgbClr val="FABD0F"/>
            </a:solidFill>
          </a:ln>
        </p:spPr>
        <p:txBody>
          <a:bodyPr wrap="square">
            <a:spAutoFit/>
          </a:bodyPr>
          <a:lstStyle/>
          <a:p>
            <a:r>
              <a:rPr lang="en-US" sz="1400" dirty="0">
                <a:latin typeface="OpN"/>
                <a:ea typeface="Open Sans" panose="020B0606030504020204" pitchFamily="34" charset="0"/>
                <a:cs typeface="Open Sans" panose="020B0606030504020204" pitchFamily="34" charset="0"/>
              </a:rPr>
              <a:t>"Un participant a fait remarquer que les conditions de financement conduisent à un </a:t>
            </a:r>
            <a:r>
              <a:rPr lang="en-US" sz="1400" b="1" dirty="0">
                <a:latin typeface="OpN"/>
                <a:ea typeface="Open Sans" panose="020B0606030504020204" pitchFamily="34" charset="0"/>
                <a:cs typeface="Open Sans" panose="020B0606030504020204" pitchFamily="34" charset="0"/>
              </a:rPr>
              <a:t>système à deux vitesses </a:t>
            </a:r>
            <a:r>
              <a:rPr lang="en-US" sz="1400" dirty="0">
                <a:latin typeface="OpN"/>
                <a:ea typeface="Open Sans" panose="020B0606030504020204" pitchFamily="34" charset="0"/>
                <a:cs typeface="Open Sans" panose="020B0606030504020204" pitchFamily="34" charset="0"/>
              </a:rPr>
              <a:t>car les choix sont offerts à ceux qui ont des ressources financières puisque "les personnes qui peuvent se permettre (l'AT) vont parfois sauter la file d'attente et l'acheter au prix fort elles-mêmes... les personnes qui ont de l'argent peuvent y avoir accès plus tôt et plus rapidement" (P21-22). Un autre participant a exprimé sa colère face au fait que les personnes qui n'ont pas de financement ou qui subissent de longues périodes d'attente doivent s'en remettre à des organisations caritatives ou à des mesures privées de collecte de fonds : "ils supplient leur famille, leurs amis, les entreprises. Ils s'adressent à... (nom de l'organisation caritative) pour avoir accès à des camionnettes et à d'autres dispositifs, parce que les </a:t>
            </a:r>
            <a:r>
              <a:rPr lang="en-US" sz="1400" dirty="0" err="1">
                <a:latin typeface="OpN"/>
                <a:ea typeface="Open Sans" panose="020B0606030504020204" pitchFamily="34" charset="0"/>
                <a:cs typeface="Open Sans" panose="020B0606030504020204" pitchFamily="34" charset="0"/>
              </a:rPr>
              <a:t>programmes </a:t>
            </a:r>
            <a:r>
              <a:rPr lang="en-US" sz="1400" dirty="0">
                <a:latin typeface="OpN"/>
                <a:ea typeface="Open Sans" panose="020B0606030504020204" pitchFamily="34" charset="0"/>
                <a:cs typeface="Open Sans" panose="020B0606030504020204" pitchFamily="34" charset="0"/>
              </a:rPr>
              <a:t>ne sont tout simplement pas là" (P24). (P24)." (Wang 2022)</a:t>
            </a:r>
          </a:p>
        </p:txBody>
      </p:sp>
      <p:sp>
        <p:nvSpPr>
          <p:cNvPr id="5" name="TextBox 4">
            <a:extLst>
              <a:ext uri="{FF2B5EF4-FFF2-40B4-BE49-F238E27FC236}">
                <a16:creationId xmlns:a16="http://schemas.microsoft.com/office/drawing/2014/main" id="{C562DC19-E593-9A09-1E15-567810E2F7A6}"/>
              </a:ext>
            </a:extLst>
          </p:cNvPr>
          <p:cNvSpPr txBox="1"/>
          <p:nvPr/>
        </p:nvSpPr>
        <p:spPr>
          <a:xfrm>
            <a:off x="743436" y="5328930"/>
            <a:ext cx="10467980" cy="1384995"/>
          </a:xfrm>
          <a:prstGeom prst="rect">
            <a:avLst/>
          </a:prstGeom>
          <a:noFill/>
          <a:ln w="38100">
            <a:solidFill>
              <a:schemeClr val="tx2"/>
            </a:solidFill>
          </a:ln>
        </p:spPr>
        <p:txBody>
          <a:bodyPr wrap="square">
            <a:spAutoFit/>
          </a:bodyPr>
          <a:lstStyle/>
          <a:p>
            <a:r>
              <a:rPr lang="en-US" sz="1400" dirty="0">
                <a:latin typeface="OpN"/>
                <a:ea typeface="Open Sans" panose="020B0606030504020204" pitchFamily="34" charset="0"/>
                <a:cs typeface="Open Sans" panose="020B0606030504020204" pitchFamily="34" charset="0"/>
              </a:rPr>
              <a:t>Les participants ont constaté que les délais de traitement étaient longs en raison du volume élevé de demandes. Un participant a déclaré que son programme recevait des milliers de demandes par semaine, ce qui l'a amené à s'inquiéter de l'efficacité des services gouvernementaux et de la précision et de la rapidité du traitement des demandes. Les prestataires de soins de santé, tels que les ergothérapeutes, passent beaucoup de temps à coordonner et à remplir la paperasserie pour le financement de l'AT, qui n'est pas rémunéré, ce qui a amené un participant à se demander "si, dans l'</a:t>
            </a:r>
            <a:r>
              <a:rPr lang="en-US" sz="1400" b="1" dirty="0">
                <a:latin typeface="OpN"/>
                <a:ea typeface="Open Sans" panose="020B0606030504020204" pitchFamily="34" charset="0"/>
                <a:cs typeface="Open Sans" panose="020B0606030504020204" pitchFamily="34" charset="0"/>
              </a:rPr>
              <a:t>ensemble du système, c'est </a:t>
            </a:r>
            <a:r>
              <a:rPr lang="en-US" sz="1400" dirty="0">
                <a:latin typeface="OpN"/>
                <a:ea typeface="Open Sans" panose="020B0606030504020204" pitchFamily="34" charset="0"/>
                <a:cs typeface="Open Sans" panose="020B0606030504020204" pitchFamily="34" charset="0"/>
              </a:rPr>
              <a:t>vraiment le meilleur endroit pour consacrer le temps d'un clinicien hautement qualifié" (P8). (P8)." (Wang, 2022)</a:t>
            </a:r>
          </a:p>
        </p:txBody>
      </p:sp>
    </p:spTree>
    <p:extLst>
      <p:ext uri="{BB962C8B-B14F-4D97-AF65-F5344CB8AC3E}">
        <p14:creationId xmlns:p14="http://schemas.microsoft.com/office/powerpoint/2010/main" val="1074001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F75-36D3-B2F4-2749-CE6CBFCC342D}"/>
              </a:ext>
            </a:extLst>
          </p:cNvPr>
          <p:cNvSpPr>
            <a:spLocks noGrp="1"/>
          </p:cNvSpPr>
          <p:nvPr>
            <p:ph type="title"/>
          </p:nvPr>
        </p:nvSpPr>
        <p:spPr>
          <a:xfrm>
            <a:off x="367044" y="527781"/>
            <a:ext cx="10897200" cy="627189"/>
          </a:xfrm>
        </p:spPr>
        <p:txBody>
          <a:bodyPr/>
          <a:lstStyle/>
          <a:p>
            <a:r>
              <a:rPr lang="en-US" sz="2800" dirty="0"/>
              <a:t>Qui est responsable du système ?</a:t>
            </a:r>
            <a:endParaRPr lang="en-CA" sz="2800" dirty="0"/>
          </a:p>
        </p:txBody>
      </p:sp>
      <p:sp>
        <p:nvSpPr>
          <p:cNvPr id="3" name="Content Placeholder 2">
            <a:extLst>
              <a:ext uri="{FF2B5EF4-FFF2-40B4-BE49-F238E27FC236}">
                <a16:creationId xmlns:a16="http://schemas.microsoft.com/office/drawing/2014/main" id="{82C683A1-912B-D207-5CFF-3E0C3A7BD376}"/>
              </a:ext>
            </a:extLst>
          </p:cNvPr>
          <p:cNvSpPr>
            <a:spLocks noGrp="1"/>
          </p:cNvSpPr>
          <p:nvPr>
            <p:ph sz="half" idx="1"/>
          </p:nvPr>
        </p:nvSpPr>
        <p:spPr>
          <a:xfrm>
            <a:off x="2344565" y="902499"/>
            <a:ext cx="10897090" cy="3687948"/>
          </a:xfrm>
        </p:spPr>
        <p:txBody>
          <a:bodyPr/>
          <a:lstStyle/>
          <a:p>
            <a:r>
              <a:rPr lang="en-US" dirty="0"/>
              <a:t>La responsabilité de financer et d'informer, ou de diriger et de rendre des comptes. </a:t>
            </a:r>
          </a:p>
          <a:p>
            <a:endParaRPr lang="en-US" dirty="0"/>
          </a:p>
          <a:p>
            <a:endParaRPr lang="en-CA" dirty="0"/>
          </a:p>
        </p:txBody>
      </p:sp>
      <p:sp>
        <p:nvSpPr>
          <p:cNvPr id="6" name="Content Placeholder 12">
            <a:extLst>
              <a:ext uri="{FF2B5EF4-FFF2-40B4-BE49-F238E27FC236}">
                <a16:creationId xmlns:a16="http://schemas.microsoft.com/office/drawing/2014/main" id="{8514BA1C-32DF-7BE8-AE09-05954FC7B4F2}"/>
              </a:ext>
            </a:extLst>
          </p:cNvPr>
          <p:cNvSpPr txBox="1">
            <a:spLocks/>
          </p:cNvSpPr>
          <p:nvPr/>
        </p:nvSpPr>
        <p:spPr>
          <a:xfrm>
            <a:off x="7139" y="1396270"/>
            <a:ext cx="5476835" cy="1784536"/>
          </a:xfrm>
          <a:prstGeom prst="rect">
            <a:avLst/>
          </a:prstGeom>
          <a:ln w="38100">
            <a:solidFill>
              <a:srgbClr val="FFC000"/>
            </a:solidFill>
          </a:ln>
        </p:spPr>
        <p:txBody>
          <a:bodyPr vert="horz" lIns="91440" tIns="45720" rIns="91440" bIns="45720" rtlCol="0">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a:lstStyle>
          <a:p>
            <a:pPr marL="0" indent="0">
              <a:lnSpc>
                <a:spcPct val="100000"/>
              </a:lnSpc>
              <a:buFont typeface="Arial" panose="020B0604020202020204" pitchFamily="34" charset="0"/>
              <a:buNone/>
            </a:pPr>
            <a:r>
              <a:rPr lang="en-US" dirty="0">
                <a:latin typeface="OpN"/>
              </a:rPr>
              <a:t>"Un autre participant a fait remarquer que le </a:t>
            </a:r>
            <a:r>
              <a:rPr lang="en-US" b="1" dirty="0">
                <a:latin typeface="OpN"/>
              </a:rPr>
              <a:t>financement </a:t>
            </a:r>
            <a:r>
              <a:rPr lang="en-US" dirty="0">
                <a:latin typeface="OpN"/>
              </a:rPr>
              <a:t>des services aux personnes handicapées dans tout le Canada est en </a:t>
            </a:r>
            <a:r>
              <a:rPr lang="en-US" b="1" dirty="0">
                <a:latin typeface="OpN"/>
              </a:rPr>
              <a:t>train de diminuer... </a:t>
            </a:r>
            <a:r>
              <a:rPr lang="en-US" dirty="0">
                <a:latin typeface="OpN"/>
              </a:rPr>
              <a:t>Douze participants ont évoqué la </a:t>
            </a:r>
            <a:r>
              <a:rPr lang="en-US" b="1" dirty="0">
                <a:latin typeface="OpN"/>
              </a:rPr>
              <a:t>lenteur de la bureaucratie gouvernementale </a:t>
            </a:r>
            <a:r>
              <a:rPr lang="en-US" dirty="0">
                <a:latin typeface="OpN"/>
              </a:rPr>
              <a:t>qui ne suit pas l'évolution de la technologie. Ce </a:t>
            </a:r>
            <a:r>
              <a:rPr lang="en-US" b="1" dirty="0">
                <a:latin typeface="OpN"/>
              </a:rPr>
              <a:t>retard est </a:t>
            </a:r>
            <a:r>
              <a:rPr lang="en-US" dirty="0">
                <a:latin typeface="OpN"/>
              </a:rPr>
              <a:t>souvent expliqué par les </a:t>
            </a:r>
            <a:r>
              <a:rPr lang="en-US" b="1" dirty="0">
                <a:latin typeface="OpN"/>
              </a:rPr>
              <a:t>coûts </a:t>
            </a:r>
            <a:r>
              <a:rPr lang="en-US" dirty="0">
                <a:latin typeface="OpN"/>
              </a:rPr>
              <a:t>ou, comme l'a dit un participant, "le gouvernement a peur que ce soit un gouffre financier" (P29)". (Wang, 2022)</a:t>
            </a:r>
          </a:p>
        </p:txBody>
      </p:sp>
      <p:sp>
        <p:nvSpPr>
          <p:cNvPr id="8" name="TextBox 7">
            <a:extLst>
              <a:ext uri="{FF2B5EF4-FFF2-40B4-BE49-F238E27FC236}">
                <a16:creationId xmlns:a16="http://schemas.microsoft.com/office/drawing/2014/main" id="{7495DAF4-9FA2-58D1-62F0-9EAF4DCA89F7}"/>
              </a:ext>
            </a:extLst>
          </p:cNvPr>
          <p:cNvSpPr txBox="1"/>
          <p:nvPr/>
        </p:nvSpPr>
        <p:spPr>
          <a:xfrm>
            <a:off x="5630363" y="3041676"/>
            <a:ext cx="5633881" cy="1077218"/>
          </a:xfrm>
          <a:prstGeom prst="rect">
            <a:avLst/>
          </a:prstGeom>
          <a:noFill/>
          <a:ln w="38100">
            <a:solidFill>
              <a:schemeClr val="tx2"/>
            </a:solidFill>
          </a:ln>
        </p:spPr>
        <p:txBody>
          <a:bodyPr wrap="square">
            <a:spAutoFit/>
          </a:bodyPr>
          <a:lstStyle/>
          <a:p>
            <a:r>
              <a:rPr lang="en-US" sz="1600" dirty="0">
                <a:latin typeface="OpN"/>
              </a:rPr>
              <a:t>"Il est important d'éduquer les professionnels qui peuvent être </a:t>
            </a:r>
            <a:r>
              <a:rPr lang="en-US" sz="1600" b="1" dirty="0">
                <a:latin typeface="OpN"/>
              </a:rPr>
              <a:t>responsables de l'identification initiale des troubles de la communication pouvant faire l'objet d'une intervention de CAA et de l'orientation vers les organismes appropriés</a:t>
            </a:r>
            <a:r>
              <a:rPr lang="en-US" sz="1600" dirty="0">
                <a:latin typeface="OpN"/>
              </a:rPr>
              <a:t>. (</a:t>
            </a:r>
            <a:r>
              <a:rPr lang="en-US" sz="1600" dirty="0" err="1">
                <a:latin typeface="OpN"/>
              </a:rPr>
              <a:t>Hirdes</a:t>
            </a:r>
            <a:r>
              <a:rPr lang="en-US" sz="1600" dirty="0">
                <a:latin typeface="OpN"/>
              </a:rPr>
              <a:t>, 1993)</a:t>
            </a:r>
          </a:p>
        </p:txBody>
      </p:sp>
      <p:sp>
        <p:nvSpPr>
          <p:cNvPr id="10" name="TextBox 9">
            <a:extLst>
              <a:ext uri="{FF2B5EF4-FFF2-40B4-BE49-F238E27FC236}">
                <a16:creationId xmlns:a16="http://schemas.microsoft.com/office/drawing/2014/main" id="{36AD7839-09C4-97C3-8AB3-D1A6F5230D15}"/>
              </a:ext>
            </a:extLst>
          </p:cNvPr>
          <p:cNvSpPr txBox="1"/>
          <p:nvPr/>
        </p:nvSpPr>
        <p:spPr>
          <a:xfrm>
            <a:off x="367044" y="3381162"/>
            <a:ext cx="4883972" cy="1077218"/>
          </a:xfrm>
          <a:prstGeom prst="rect">
            <a:avLst/>
          </a:prstGeom>
          <a:noFill/>
          <a:ln w="38100">
            <a:solidFill>
              <a:schemeClr val="accent1"/>
            </a:solidFill>
          </a:ln>
        </p:spPr>
        <p:txBody>
          <a:bodyPr wrap="square">
            <a:spAutoFit/>
          </a:bodyPr>
          <a:lstStyle/>
          <a:p>
            <a:r>
              <a:rPr lang="en-US" sz="1600" dirty="0">
                <a:latin typeface="OpN"/>
              </a:rPr>
              <a:t>"Dans l'ensemble, les directives de prescription sont vagues et très obsolètes, ce qui signifie que les enfants </a:t>
            </a:r>
            <a:r>
              <a:rPr lang="en-US" sz="1600" b="1" dirty="0">
                <a:latin typeface="OpN"/>
              </a:rPr>
              <a:t>utilisent </a:t>
            </a:r>
            <a:r>
              <a:rPr lang="en-US" sz="1600" dirty="0">
                <a:latin typeface="OpN"/>
              </a:rPr>
              <a:t>souvent </a:t>
            </a:r>
            <a:r>
              <a:rPr lang="en-US" sz="1600" b="1" dirty="0">
                <a:latin typeface="OpN"/>
              </a:rPr>
              <a:t>des technologies obsolètes au moment où ils les ont entre les mains</a:t>
            </a:r>
            <a:r>
              <a:rPr lang="en-US" sz="1600" dirty="0">
                <a:latin typeface="OpN"/>
              </a:rPr>
              <a:t>. (Lindsay, 2010)</a:t>
            </a:r>
          </a:p>
        </p:txBody>
      </p:sp>
      <p:sp>
        <p:nvSpPr>
          <p:cNvPr id="11" name="TextBox 10">
            <a:extLst>
              <a:ext uri="{FF2B5EF4-FFF2-40B4-BE49-F238E27FC236}">
                <a16:creationId xmlns:a16="http://schemas.microsoft.com/office/drawing/2014/main" id="{7D529A35-0E60-EB3F-01D4-7527A0271921}"/>
              </a:ext>
            </a:extLst>
          </p:cNvPr>
          <p:cNvSpPr txBox="1"/>
          <p:nvPr/>
        </p:nvSpPr>
        <p:spPr>
          <a:xfrm>
            <a:off x="6036555" y="4209093"/>
            <a:ext cx="5773128" cy="830997"/>
          </a:xfrm>
          <a:prstGeom prst="rect">
            <a:avLst/>
          </a:prstGeom>
          <a:noFill/>
          <a:ln w="38100" cap="flat" cmpd="sng" algn="ctr">
            <a:solidFill>
              <a:srgbClr val="FABD0F"/>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sz="1600" dirty="0">
                <a:latin typeface="OpN"/>
              </a:rPr>
              <a:t>"Les informateurs ont exprimé le besoin d'un meilleur soutien à la communication et d'un </a:t>
            </a:r>
            <a:r>
              <a:rPr lang="en-US" sz="1600" b="1" dirty="0">
                <a:latin typeface="OpN"/>
              </a:rPr>
              <a:t>plus grand accès aux ressources de CAA au </a:t>
            </a:r>
            <a:r>
              <a:rPr lang="en-US" sz="1600" dirty="0">
                <a:latin typeface="OpN"/>
              </a:rPr>
              <a:t>nom du participant qu'ils soutiennent" (Hamm, 2006).</a:t>
            </a:r>
          </a:p>
        </p:txBody>
      </p:sp>
      <p:sp>
        <p:nvSpPr>
          <p:cNvPr id="12" name="TextBox 11">
            <a:extLst>
              <a:ext uri="{FF2B5EF4-FFF2-40B4-BE49-F238E27FC236}">
                <a16:creationId xmlns:a16="http://schemas.microsoft.com/office/drawing/2014/main" id="{8D15BE0C-FADA-A076-17A3-E7EF5AE4796C}"/>
              </a:ext>
            </a:extLst>
          </p:cNvPr>
          <p:cNvSpPr txBox="1"/>
          <p:nvPr/>
        </p:nvSpPr>
        <p:spPr>
          <a:xfrm>
            <a:off x="5630363" y="1396270"/>
            <a:ext cx="6384870" cy="1569660"/>
          </a:xfrm>
          <a:prstGeom prst="rect">
            <a:avLst/>
          </a:prstGeom>
          <a:noFill/>
          <a:ln w="38100">
            <a:solidFill>
              <a:schemeClr val="accent1"/>
            </a:solidFill>
          </a:ln>
        </p:spPr>
        <p:txBody>
          <a:bodyPr wrap="square">
            <a:spAutoFit/>
          </a:bodyPr>
          <a:lstStyle/>
          <a:p>
            <a:r>
              <a:rPr lang="en-US" sz="1600" dirty="0">
                <a:latin typeface="OpN"/>
              </a:rPr>
              <a:t>"Étant donné la variabilité de la disponibilité des services et le manque d'universalité des services à travers le Canada, un participant a déclaré qu'il </a:t>
            </a:r>
            <a:r>
              <a:rPr lang="en-US" sz="1600" b="1" dirty="0">
                <a:latin typeface="OpN"/>
              </a:rPr>
              <a:t>serait important d'examiner la responsabilité </a:t>
            </a:r>
            <a:r>
              <a:rPr lang="en-US" sz="1600" dirty="0">
                <a:latin typeface="OpN"/>
              </a:rPr>
              <a:t>envers le gouvernement fédéral en ce qui concerne la façon dont les provinces (et les territoires) dépensent les fonds transférés par le gouvernement fédéral pour les services de soins de santé (P14)." (Wang, 2022)</a:t>
            </a:r>
          </a:p>
        </p:txBody>
      </p:sp>
      <p:sp>
        <p:nvSpPr>
          <p:cNvPr id="14" name="TextBox 13">
            <a:extLst>
              <a:ext uri="{FF2B5EF4-FFF2-40B4-BE49-F238E27FC236}">
                <a16:creationId xmlns:a16="http://schemas.microsoft.com/office/drawing/2014/main" id="{E7A48F75-FF81-2E0E-8944-85D2ECE76849}"/>
              </a:ext>
            </a:extLst>
          </p:cNvPr>
          <p:cNvSpPr txBox="1"/>
          <p:nvPr/>
        </p:nvSpPr>
        <p:spPr>
          <a:xfrm>
            <a:off x="132382" y="4658735"/>
            <a:ext cx="5351592" cy="2062103"/>
          </a:xfrm>
          <a:prstGeom prst="rect">
            <a:avLst/>
          </a:prstGeom>
          <a:noFill/>
          <a:ln w="38100">
            <a:solidFill>
              <a:schemeClr val="tx2"/>
            </a:solidFill>
          </a:ln>
        </p:spPr>
        <p:txBody>
          <a:bodyPr wrap="square">
            <a:spAutoFit/>
          </a:bodyPr>
          <a:lstStyle/>
          <a:p>
            <a:r>
              <a:rPr lang="en-US" sz="1600" dirty="0">
                <a:latin typeface="OpN"/>
              </a:rPr>
              <a:t>"Enfin, plusieurs participants ont discuté du rôle des organisations caritatives dans la fourniture de technologies d'assistance qui ne sont pas financées par les pouvoirs publics. Plus précisément, les participants s'inquiétaient de la durabilité des organismes caritatifs qui fournissent des technologies d'assistance dans des domaines qui, selon eux, </a:t>
            </a:r>
            <a:r>
              <a:rPr lang="en-US" sz="1600" b="1" dirty="0">
                <a:latin typeface="OpN"/>
              </a:rPr>
              <a:t>devraient relever de la responsabilité du </a:t>
            </a:r>
            <a:r>
              <a:rPr lang="en-US" sz="1600" b="1" dirty="0" err="1">
                <a:latin typeface="OpN"/>
              </a:rPr>
              <a:t>gouvernement</a:t>
            </a:r>
            <a:r>
              <a:rPr lang="en-US" sz="1600" dirty="0">
                <a:latin typeface="OpN"/>
              </a:rPr>
              <a:t>." (Mattison, 2017)</a:t>
            </a:r>
          </a:p>
        </p:txBody>
      </p:sp>
      <p:sp>
        <p:nvSpPr>
          <p:cNvPr id="5" name="TextBox 4">
            <a:extLst>
              <a:ext uri="{FF2B5EF4-FFF2-40B4-BE49-F238E27FC236}">
                <a16:creationId xmlns:a16="http://schemas.microsoft.com/office/drawing/2014/main" id="{EB808A96-45D3-02CE-C22E-09617C7EE2F3}"/>
              </a:ext>
            </a:extLst>
          </p:cNvPr>
          <p:cNvSpPr txBox="1"/>
          <p:nvPr/>
        </p:nvSpPr>
        <p:spPr>
          <a:xfrm>
            <a:off x="5630363" y="5151178"/>
            <a:ext cx="5909384" cy="1569660"/>
          </a:xfrm>
          <a:prstGeom prst="rect">
            <a:avLst/>
          </a:prstGeom>
          <a:noFill/>
          <a:ln w="38100">
            <a:solidFill>
              <a:schemeClr val="accent1"/>
            </a:solidFill>
          </a:ln>
        </p:spPr>
        <p:txBody>
          <a:bodyPr wrap="square">
            <a:spAutoFit/>
          </a:bodyPr>
          <a:lstStyle/>
          <a:p>
            <a:r>
              <a:rPr lang="en-US" sz="1600" dirty="0"/>
              <a:t>"Treize participants ont indiqué un </a:t>
            </a:r>
            <a:r>
              <a:rPr lang="en-US" sz="1600" b="1" dirty="0"/>
              <a:t>manque de leadership national </a:t>
            </a:r>
            <a:r>
              <a:rPr lang="en-US" sz="1600" dirty="0"/>
              <a:t>concernant l'accès à l'AT et l'absence de législation fédérale ou d'orientation politique pour les </a:t>
            </a:r>
            <a:r>
              <a:rPr lang="en-US" sz="1600" dirty="0" err="1"/>
              <a:t>programmes </a:t>
            </a:r>
            <a:r>
              <a:rPr lang="en-US" sz="1600" dirty="0"/>
              <a:t>et services d'AT pouvant promouvoir la coordination du système, l'équité de l'accès ou les normes dans les </a:t>
            </a:r>
            <a:r>
              <a:rPr lang="en-US" sz="1600" dirty="0" err="1"/>
              <a:t>programmes </a:t>
            </a:r>
            <a:r>
              <a:rPr lang="en-US" sz="1600" dirty="0"/>
              <a:t>et services à travers le pays." (Wang, 2022)</a:t>
            </a:r>
          </a:p>
        </p:txBody>
      </p:sp>
    </p:spTree>
    <p:extLst>
      <p:ext uri="{BB962C8B-B14F-4D97-AF65-F5344CB8AC3E}">
        <p14:creationId xmlns:p14="http://schemas.microsoft.com/office/powerpoint/2010/main" val="753655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8150-D577-B209-349C-78775D7E5A69}"/>
              </a:ext>
            </a:extLst>
          </p:cNvPr>
          <p:cNvSpPr>
            <a:spLocks noGrp="1"/>
          </p:cNvSpPr>
          <p:nvPr>
            <p:ph type="title"/>
          </p:nvPr>
        </p:nvSpPr>
        <p:spPr>
          <a:xfrm>
            <a:off x="298371" y="360616"/>
            <a:ext cx="10897200" cy="627189"/>
          </a:xfrm>
        </p:spPr>
        <p:txBody>
          <a:bodyPr/>
          <a:lstStyle/>
          <a:p>
            <a:r>
              <a:rPr lang="en-US" dirty="0"/>
              <a:t>Où/comment accéder au système ?</a:t>
            </a:r>
            <a:endParaRPr lang="en-CA" dirty="0"/>
          </a:p>
        </p:txBody>
      </p:sp>
      <p:sp>
        <p:nvSpPr>
          <p:cNvPr id="3" name="TextBox 2">
            <a:extLst>
              <a:ext uri="{FF2B5EF4-FFF2-40B4-BE49-F238E27FC236}">
                <a16:creationId xmlns:a16="http://schemas.microsoft.com/office/drawing/2014/main" id="{C0B739C1-F5A0-29B3-F63A-669C50CA38AC}"/>
              </a:ext>
            </a:extLst>
          </p:cNvPr>
          <p:cNvSpPr txBox="1"/>
          <p:nvPr/>
        </p:nvSpPr>
        <p:spPr>
          <a:xfrm>
            <a:off x="5255352" y="867448"/>
            <a:ext cx="6555436" cy="1015663"/>
          </a:xfrm>
          <a:prstGeom prst="rect">
            <a:avLst/>
          </a:prstGeom>
          <a:noFill/>
          <a:ln w="38100">
            <a:solidFill>
              <a:schemeClr val="tx2"/>
            </a:solidFill>
          </a:ln>
        </p:spPr>
        <p:txBody>
          <a:bodyPr wrap="square">
            <a:spAutoFit/>
          </a:bodyPr>
          <a:lstStyle/>
          <a:p>
            <a:r>
              <a:rPr lang="en-US" sz="1500" dirty="0">
                <a:latin typeface="OpN"/>
              </a:rPr>
              <a:t>"En outre, les participants étaient </a:t>
            </a:r>
            <a:r>
              <a:rPr lang="en-US" sz="1500" b="1" dirty="0">
                <a:latin typeface="OpN"/>
              </a:rPr>
              <a:t>préoccupés par la charge imposée aux prestataires de soins primaires pour pouvoir orienter avec précision les patients </a:t>
            </a:r>
            <a:r>
              <a:rPr lang="en-US" sz="1500" dirty="0">
                <a:latin typeface="OpN"/>
              </a:rPr>
              <a:t>vers la variété de programmes et de services offrant des technologies d'assistance." (Mattison, 2017)</a:t>
            </a:r>
          </a:p>
        </p:txBody>
      </p:sp>
      <p:sp>
        <p:nvSpPr>
          <p:cNvPr id="7" name="TextBox 6">
            <a:extLst>
              <a:ext uri="{FF2B5EF4-FFF2-40B4-BE49-F238E27FC236}">
                <a16:creationId xmlns:a16="http://schemas.microsoft.com/office/drawing/2014/main" id="{08706BC4-7D45-D70E-D9F8-64DE3E22E4D2}"/>
              </a:ext>
            </a:extLst>
          </p:cNvPr>
          <p:cNvSpPr txBox="1"/>
          <p:nvPr/>
        </p:nvSpPr>
        <p:spPr>
          <a:xfrm>
            <a:off x="8860620" y="2145883"/>
            <a:ext cx="2982088" cy="3093154"/>
          </a:xfrm>
          <a:prstGeom prst="rect">
            <a:avLst/>
          </a:prstGeom>
          <a:noFill/>
          <a:ln w="38100">
            <a:solidFill>
              <a:schemeClr val="accent1"/>
            </a:solidFill>
          </a:ln>
        </p:spPr>
        <p:txBody>
          <a:bodyPr wrap="square">
            <a:spAutoFit/>
          </a:bodyPr>
          <a:lstStyle/>
          <a:p>
            <a:r>
              <a:rPr lang="en-US" sz="1500" dirty="0">
                <a:latin typeface="OpN"/>
              </a:rPr>
              <a:t>"Dans les établissements scolaires, des mesures de soutien sont également disponibles pour fournir aux étudiants handicapés des outils de communication qui peuvent les aider dans leur apprentissage et leur participation. </a:t>
            </a:r>
            <a:r>
              <a:rPr lang="en-US" sz="1500" b="1" dirty="0">
                <a:latin typeface="OpN"/>
              </a:rPr>
              <a:t>Certains </a:t>
            </a:r>
            <a:r>
              <a:rPr lang="en-US" sz="1500" dirty="0">
                <a:latin typeface="OpN"/>
              </a:rPr>
              <a:t>participants [orthophonistes] ont utilisé ces mesures pour fournir du matériel aux élèves, </a:t>
            </a:r>
            <a:r>
              <a:rPr lang="en-US" sz="1500" b="1" dirty="0">
                <a:latin typeface="OpN"/>
              </a:rPr>
              <a:t>mais certains semblaient mal connaître les règles d'attribution et n'en avaient jamais bénéficié</a:t>
            </a:r>
            <a:r>
              <a:rPr lang="en-US" sz="1500" dirty="0">
                <a:latin typeface="OpN"/>
              </a:rPr>
              <a:t>. " (</a:t>
            </a:r>
            <a:r>
              <a:rPr lang="en-US" sz="1500" dirty="0" err="1">
                <a:latin typeface="OpN"/>
              </a:rPr>
              <a:t>Valiquette</a:t>
            </a:r>
            <a:r>
              <a:rPr lang="en-US" sz="1500" dirty="0">
                <a:latin typeface="OpN"/>
              </a:rPr>
              <a:t>, 2010)</a:t>
            </a:r>
          </a:p>
        </p:txBody>
      </p:sp>
      <p:sp>
        <p:nvSpPr>
          <p:cNvPr id="6" name="TextBox 5">
            <a:extLst>
              <a:ext uri="{FF2B5EF4-FFF2-40B4-BE49-F238E27FC236}">
                <a16:creationId xmlns:a16="http://schemas.microsoft.com/office/drawing/2014/main" id="{6ED5513D-FD63-9AAF-1BEC-9B7EA6AF64E3}"/>
              </a:ext>
            </a:extLst>
          </p:cNvPr>
          <p:cNvSpPr txBox="1"/>
          <p:nvPr/>
        </p:nvSpPr>
        <p:spPr>
          <a:xfrm>
            <a:off x="5513856" y="5440188"/>
            <a:ext cx="5465704" cy="1246495"/>
          </a:xfrm>
          <a:prstGeom prst="rect">
            <a:avLst/>
          </a:prstGeom>
          <a:noFill/>
          <a:ln w="38100">
            <a:solidFill>
              <a:schemeClr val="tx2"/>
            </a:solidFill>
          </a:ln>
        </p:spPr>
        <p:txBody>
          <a:bodyPr wrap="square">
            <a:spAutoFit/>
          </a:bodyPr>
          <a:lstStyle/>
          <a:p>
            <a:r>
              <a:rPr lang="en-US" sz="1500" dirty="0">
                <a:latin typeface="OpN"/>
              </a:rPr>
              <a:t>"Étant donné les restrictions des programmes des gouvernements provinciaux, les </a:t>
            </a:r>
            <a:r>
              <a:rPr lang="en-US" sz="1500" b="1" dirty="0">
                <a:latin typeface="OpN"/>
              </a:rPr>
              <a:t>consommateurs doivent souvent se tourner vers des sources non gouvernementales [...] </a:t>
            </a:r>
            <a:r>
              <a:rPr lang="en-US" sz="1500" dirty="0">
                <a:latin typeface="OpN"/>
              </a:rPr>
              <a:t>pour obtenir de l'aide afin de payer les appareils qui ne sont pas couverts par les programmes de financement gouvernementaux. (Gordon, 2007)</a:t>
            </a:r>
          </a:p>
        </p:txBody>
      </p:sp>
      <p:sp>
        <p:nvSpPr>
          <p:cNvPr id="8" name="TextBox 7">
            <a:extLst>
              <a:ext uri="{FF2B5EF4-FFF2-40B4-BE49-F238E27FC236}">
                <a16:creationId xmlns:a16="http://schemas.microsoft.com/office/drawing/2014/main" id="{EB4D22E2-298C-A475-9439-6C419B5A3A19}"/>
              </a:ext>
            </a:extLst>
          </p:cNvPr>
          <p:cNvSpPr txBox="1"/>
          <p:nvPr/>
        </p:nvSpPr>
        <p:spPr>
          <a:xfrm>
            <a:off x="142535" y="975170"/>
            <a:ext cx="5018073" cy="5632311"/>
          </a:xfrm>
          <a:prstGeom prst="rect">
            <a:avLst/>
          </a:prstGeom>
          <a:noFill/>
          <a:ln w="38100">
            <a:solidFill>
              <a:schemeClr val="accent1"/>
            </a:solidFill>
          </a:ln>
        </p:spPr>
        <p:txBody>
          <a:bodyPr wrap="square">
            <a:spAutoFit/>
          </a:bodyPr>
          <a:lstStyle/>
          <a:p>
            <a:r>
              <a:rPr lang="en-US" sz="1500" dirty="0">
                <a:latin typeface="OpN"/>
              </a:rPr>
              <a:t>"Les participants à tous les panels ont également identifié la navigation dans le système comme une préoccupation majeure. En particulier, les participants ont convenu que l'accès aux technologies d'assistance est fragmenté et qu'</a:t>
            </a:r>
            <a:r>
              <a:rPr lang="en-US" sz="1500" b="1" dirty="0">
                <a:latin typeface="OpN"/>
              </a:rPr>
              <a:t>il existe de nombreux points d'accès dans le système de santé</a:t>
            </a:r>
            <a:r>
              <a:rPr lang="en-US" sz="1500" dirty="0">
                <a:latin typeface="OpN"/>
              </a:rPr>
              <a:t>. Beaucoup ont indiqué qu'il était </a:t>
            </a:r>
            <a:r>
              <a:rPr lang="en-US" sz="1500" b="1" dirty="0">
                <a:latin typeface="OpN"/>
              </a:rPr>
              <a:t>difficile de savoir où aller pour accéder aux technologies d'assistance financées par l'État, </a:t>
            </a:r>
            <a:r>
              <a:rPr lang="en-US" sz="1500" dirty="0">
                <a:latin typeface="OpN"/>
              </a:rPr>
              <a:t>et d'autres ont noté que c'était très compliqué pour les personnes souffrant d'affections complexes et/ou multiples (c'est-à-dire celles qui entrent dans plusieurs "cases" d'éligibilité). Par exemple, certains participants ont fait remarquer que même s'il existe de nombreux programmes qui fournissent des technologies d'assistance (p. ex. les programmes fédéraux, les programmes provinciaux financés par l'État, les programmes municipaux, les organismes de bienfaisance, les assurances privées et les prestations liées à l'emploi), la situation est très compliquée du point de vue de l'utilisateur. En outre, il a été noté qu'il y a un manque de coordination entre les agences et des incohérences entre elles en termes de ce qui est couvert et de ce qui l'est. En outre, les participants ont exprimé une frustration importante liée au manque d'informations pour soutenir la navigation dans le système à travers ce paysage compliqué de programmes. " (Mattison, 2017)</a:t>
            </a:r>
          </a:p>
        </p:txBody>
      </p:sp>
      <p:sp>
        <p:nvSpPr>
          <p:cNvPr id="10" name="TextBox 9">
            <a:extLst>
              <a:ext uri="{FF2B5EF4-FFF2-40B4-BE49-F238E27FC236}">
                <a16:creationId xmlns:a16="http://schemas.microsoft.com/office/drawing/2014/main" id="{730ED085-438D-3A09-C76F-12F53769F2B6}"/>
              </a:ext>
            </a:extLst>
          </p:cNvPr>
          <p:cNvSpPr txBox="1"/>
          <p:nvPr/>
        </p:nvSpPr>
        <p:spPr>
          <a:xfrm>
            <a:off x="5367762" y="1983223"/>
            <a:ext cx="3165308" cy="3323987"/>
          </a:xfrm>
          <a:prstGeom prst="rect">
            <a:avLst/>
          </a:prstGeom>
          <a:noFill/>
          <a:ln w="38100">
            <a:solidFill>
              <a:srgbClr val="FFC000"/>
            </a:solidFill>
          </a:ln>
        </p:spPr>
        <p:txBody>
          <a:bodyPr wrap="square">
            <a:spAutoFit/>
          </a:bodyPr>
          <a:lstStyle/>
          <a:p>
            <a:r>
              <a:rPr lang="en-US" sz="1500" dirty="0">
                <a:latin typeface="OpN"/>
              </a:rPr>
              <a:t>"Les régimes réglementaires sont complexes et se chevauchent. Ce "bourbier de bureaucratie" peut être </a:t>
            </a:r>
            <a:r>
              <a:rPr lang="en-US" sz="1500" b="1" dirty="0">
                <a:latin typeface="OpN"/>
              </a:rPr>
              <a:t>accablant pour les personnes obligées de naviguer dans le système</a:t>
            </a:r>
            <a:r>
              <a:rPr lang="en-US" sz="1500" dirty="0">
                <a:latin typeface="OpN"/>
              </a:rPr>
              <a:t>, y compris les personnes handicapées. Le fait que les provinces et les territoires aient des régimes de financement différents complique également les choses et, par conséquent, l'accès des consommateurs aux dispositifs d'assistance n'est pas le même dans tout le pays". (Gordon, 2007)</a:t>
            </a:r>
          </a:p>
        </p:txBody>
      </p:sp>
    </p:spTree>
    <p:extLst>
      <p:ext uri="{BB962C8B-B14F-4D97-AF65-F5344CB8AC3E}">
        <p14:creationId xmlns:p14="http://schemas.microsoft.com/office/powerpoint/2010/main" val="288862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96B6-DAE5-3C79-AE87-296C69E90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8D99D-33F8-E32A-0461-A858B8C449B1}"/>
              </a:ext>
            </a:extLst>
          </p:cNvPr>
          <p:cNvSpPr>
            <a:spLocks noGrp="1"/>
          </p:cNvSpPr>
          <p:nvPr>
            <p:ph type="ctrTitle"/>
          </p:nvPr>
        </p:nvSpPr>
        <p:spPr/>
        <p:txBody>
          <a:bodyPr/>
          <a:lstStyle/>
          <a:p>
            <a:r>
              <a:rPr lang="en-US" dirty="0"/>
              <a:t>Conclusion</a:t>
            </a:r>
          </a:p>
        </p:txBody>
      </p:sp>
    </p:spTree>
    <p:extLst>
      <p:ext uri="{BB962C8B-B14F-4D97-AF65-F5344CB8AC3E}">
        <p14:creationId xmlns:p14="http://schemas.microsoft.com/office/powerpoint/2010/main" val="36398799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95312" y="688267"/>
            <a:ext cx="10897200" cy="627189"/>
          </a:xfrm>
        </p:spPr>
        <p:txBody>
          <a:bodyPr/>
          <a:lstStyle/>
          <a:p>
            <a:r>
              <a:rPr lang="en-US" sz="2800" dirty="0">
                <a:solidFill>
                  <a:srgbClr val="B90E31"/>
                </a:solidFill>
                <a:latin typeface="Open Sans Semibold"/>
                <a:ea typeface="Open Sans Semibold"/>
                <a:cs typeface="Open Sans Semibold"/>
              </a:rPr>
              <a:t>Conclusion</a:t>
            </a:r>
          </a:p>
        </p:txBody>
      </p:sp>
      <p:sp>
        <p:nvSpPr>
          <p:cNvPr id="3" name="Content Placeholder 2">
            <a:extLst>
              <a:ext uri="{FF2B5EF4-FFF2-40B4-BE49-F238E27FC236}">
                <a16:creationId xmlns:a16="http://schemas.microsoft.com/office/drawing/2014/main" id="{7D4D191E-2968-077D-B32F-F9E558B1586B}"/>
              </a:ext>
            </a:extLst>
          </p:cNvPr>
          <p:cNvSpPr txBox="1">
            <a:spLocks/>
          </p:cNvSpPr>
          <p:nvPr/>
        </p:nvSpPr>
        <p:spPr>
          <a:xfrm>
            <a:off x="948297" y="1356058"/>
            <a:ext cx="9991230" cy="114858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mn-lt"/>
                <a:ea typeface="+mn-ea"/>
                <a:cs typeface="+mn-cs"/>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mn-lt"/>
                <a:ea typeface="+mn-ea"/>
                <a:cs typeface="+mn-cs"/>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mn-lt"/>
                <a:ea typeface="+mn-ea"/>
                <a:cs typeface="+mn-cs"/>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mn-lt"/>
                <a:ea typeface="+mn-ea"/>
                <a:cs typeface="+mn-cs"/>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dk1"/>
                </a:solidFill>
                <a:latin typeface="+mn-lt"/>
                <a:ea typeface="+mn-ea"/>
                <a:cs typeface="+mn-cs"/>
              </a:defRPr>
            </a:lvl9pPr>
          </a:lstStyle>
          <a:p>
            <a:pPr marL="0" indent="0" algn="ctr">
              <a:buNone/>
            </a:pPr>
            <a:r>
              <a:rPr lang="en-US" sz="2400" u="sng" dirty="0">
                <a:latin typeface="Open Sans"/>
                <a:ea typeface="Open Sans"/>
                <a:cs typeface="Open Sans"/>
              </a:rPr>
              <a:t>Des </a:t>
            </a:r>
            <a:r>
              <a:rPr lang="en-US" sz="2400" dirty="0">
                <a:latin typeface="Open Sans"/>
                <a:ea typeface="Open Sans"/>
                <a:cs typeface="Open Sans"/>
              </a:rPr>
              <a:t>obstacles existent au Canada pour les personnes qui ont besoin d'accéder à des systèmes de CAA.</a:t>
            </a:r>
            <a:endParaRPr lang="en-US" sz="2400" dirty="0"/>
          </a:p>
        </p:txBody>
      </p:sp>
      <p:sp>
        <p:nvSpPr>
          <p:cNvPr id="9" name="Content Placeholder 2">
            <a:extLst>
              <a:ext uri="{FF2B5EF4-FFF2-40B4-BE49-F238E27FC236}">
                <a16:creationId xmlns:a16="http://schemas.microsoft.com/office/drawing/2014/main" id="{7586D586-2F6C-2142-90FC-75CE756A7B54}"/>
              </a:ext>
            </a:extLst>
          </p:cNvPr>
          <p:cNvSpPr>
            <a:spLocks noGrp="1"/>
          </p:cNvSpPr>
          <p:nvPr>
            <p:ph sz="half" idx="1"/>
          </p:nvPr>
        </p:nvSpPr>
        <p:spPr>
          <a:xfrm>
            <a:off x="495312" y="2760731"/>
            <a:ext cx="10191738" cy="3659622"/>
          </a:xfrm>
        </p:spPr>
        <p:txBody>
          <a:bodyPr vert="horz" lIns="91440" tIns="45720" rIns="91440" bIns="45720" rtlCol="0" anchor="t">
            <a:noAutofit/>
          </a:bodyPr>
          <a:lstStyle/>
          <a:p>
            <a:pPr>
              <a:lnSpc>
                <a:spcPct val="100000"/>
              </a:lnSpc>
            </a:pPr>
            <a:r>
              <a:rPr lang="en-US" sz="2000" dirty="0"/>
              <a:t>Les territoires sont largement sous-représentés dans la recherche</a:t>
            </a:r>
          </a:p>
          <a:p>
            <a:pPr>
              <a:lnSpc>
                <a:spcPct val="100000"/>
              </a:lnSpc>
            </a:pPr>
            <a:r>
              <a:rPr lang="en-US" sz="2000" dirty="0"/>
              <a:t>De nombreux obstacles empêchent l'accès aux services nécessaires </a:t>
            </a:r>
          </a:p>
          <a:p>
            <a:pPr>
              <a:lnSpc>
                <a:spcPct val="100000"/>
              </a:lnSpc>
            </a:pPr>
            <a:r>
              <a:rPr lang="en-US" sz="2000" dirty="0"/>
              <a:t>Le processus de demande de financement restreint l'accès à l'équipement </a:t>
            </a:r>
          </a:p>
          <a:p>
            <a:pPr>
              <a:lnSpc>
                <a:spcPct val="100000"/>
              </a:lnSpc>
            </a:pPr>
            <a:r>
              <a:rPr lang="en-US" sz="2000" dirty="0"/>
              <a:t>Plus d'obstacles à l'obtention d'une technologie de CAA de haute technologie que de technologie légère en termes de coût élevé et de volonté des cliniciens de prescrire la technologie.</a:t>
            </a:r>
          </a:p>
          <a:p>
            <a:pPr>
              <a:lnSpc>
                <a:spcPct val="100000"/>
              </a:lnSpc>
            </a:pPr>
            <a:r>
              <a:rPr lang="en-US" sz="2000" dirty="0"/>
              <a:t>Le financement est un obstacle majeur depuis 1987 au Canada et, bien qu'il existe davantage d'options d'assistance, le financement continue d'empêcher les Canadiens d'accéder à la CAA en 2022.</a:t>
            </a:r>
          </a:p>
          <a:p>
            <a:pPr marL="0" indent="0">
              <a:buNone/>
            </a:pPr>
            <a:endParaRPr lang="en-CA" sz="2400" dirty="0"/>
          </a:p>
        </p:txBody>
      </p:sp>
      <p:pic>
        <p:nvPicPr>
          <p:cNvPr id="4" name="Content Placeholder 4" descr="Image of a Canadian Flag">
            <a:extLst>
              <a:ext uri="{FF2B5EF4-FFF2-40B4-BE49-F238E27FC236}">
                <a16:creationId xmlns:a16="http://schemas.microsoft.com/office/drawing/2014/main" id="{652E3D7A-22ED-65FF-B353-39C0853E95BB}"/>
              </a:ext>
            </a:extLst>
          </p:cNvPr>
          <p:cNvPicPr>
            <a:picLocks noChangeAspect="1"/>
          </p:cNvPicPr>
          <p:nvPr/>
        </p:nvPicPr>
        <p:blipFill>
          <a:blip r:embed="rId3"/>
          <a:stretch>
            <a:fillRect/>
          </a:stretch>
        </p:blipFill>
        <p:spPr>
          <a:xfrm>
            <a:off x="9557979" y="1901728"/>
            <a:ext cx="4137062" cy="4137062"/>
          </a:xfrm>
          <a:prstGeom prst="rect">
            <a:avLst/>
          </a:prstGeom>
        </p:spPr>
      </p:pic>
    </p:spTree>
    <p:extLst>
      <p:ext uri="{BB962C8B-B14F-4D97-AF65-F5344CB8AC3E}">
        <p14:creationId xmlns:p14="http://schemas.microsoft.com/office/powerpoint/2010/main" val="2982633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0D61-F9B1-0847-A88E-63B0226E986A}"/>
              </a:ext>
            </a:extLst>
          </p:cNvPr>
          <p:cNvSpPr>
            <a:spLocks noGrp="1"/>
          </p:cNvSpPr>
          <p:nvPr>
            <p:ph type="ctrTitle"/>
          </p:nvPr>
        </p:nvSpPr>
        <p:spPr/>
        <p:txBody>
          <a:bodyPr/>
          <a:lstStyle/>
          <a:p>
            <a:r>
              <a:rPr lang="en-US" dirty="0">
                <a:latin typeface="Open Sans Semibold"/>
                <a:ea typeface="Open Sans Semibold"/>
                <a:cs typeface="Open Sans Semibold"/>
              </a:rPr>
              <a:t>Remerciements </a:t>
            </a:r>
            <a:endParaRPr lang="en-US" b="0" dirty="0">
              <a:latin typeface="Open Sans Semibold"/>
              <a:ea typeface="Open Sans Semibold"/>
              <a:cs typeface="Open Sans Semibold"/>
            </a:endParaRPr>
          </a:p>
        </p:txBody>
      </p:sp>
    </p:spTree>
    <p:extLst>
      <p:ext uri="{BB962C8B-B14F-4D97-AF65-F5344CB8AC3E}">
        <p14:creationId xmlns:p14="http://schemas.microsoft.com/office/powerpoint/2010/main" val="1923557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342912" y="512768"/>
            <a:ext cx="10897200" cy="627189"/>
          </a:xfrm>
        </p:spPr>
        <p:txBody>
          <a:bodyPr/>
          <a:lstStyle/>
          <a:p>
            <a:r>
              <a:rPr lang="en-US" sz="2800" dirty="0">
                <a:solidFill>
                  <a:srgbClr val="B90E31"/>
                </a:solidFill>
                <a:latin typeface="Open Sans Semibold"/>
                <a:ea typeface="Open Sans Semibold"/>
                <a:cs typeface="Open Sans Semibold"/>
              </a:rPr>
              <a:t>Remerciements</a:t>
            </a:r>
          </a:p>
        </p:txBody>
      </p:sp>
      <p:grpSp>
        <p:nvGrpSpPr>
          <p:cNvPr id="10" name="Group 9" descr="Image of 5 logos. The Queen's University logo, the Building and Designing assistive  technology (BDAT) lab, then the goverenment of canada logo and the accessibility standards Canada logo">
            <a:extLst>
              <a:ext uri="{FF2B5EF4-FFF2-40B4-BE49-F238E27FC236}">
                <a16:creationId xmlns:a16="http://schemas.microsoft.com/office/drawing/2014/main" id="{3E3FA465-B0D4-4A3A-1ECF-CA2E8D80F860}"/>
              </a:ext>
            </a:extLst>
          </p:cNvPr>
          <p:cNvGrpSpPr/>
          <p:nvPr/>
        </p:nvGrpSpPr>
        <p:grpSpPr>
          <a:xfrm>
            <a:off x="1575915" y="1208757"/>
            <a:ext cx="9298962" cy="4587059"/>
            <a:chOff x="1244813" y="1429861"/>
            <a:chExt cx="6921224" cy="3449501"/>
          </a:xfrm>
        </p:grpSpPr>
        <p:pic>
          <p:nvPicPr>
            <p:cNvPr id="3" name="Picture 2">
              <a:extLst>
                <a:ext uri="{FF2B5EF4-FFF2-40B4-BE49-F238E27FC236}">
                  <a16:creationId xmlns:a16="http://schemas.microsoft.com/office/drawing/2014/main" id="{BA409A25-C868-22A1-909F-6EEAB73E22CB}"/>
                </a:ext>
              </a:extLst>
            </p:cNvPr>
            <p:cNvPicPr>
              <a:picLocks noChangeAspect="1"/>
            </p:cNvPicPr>
            <p:nvPr/>
          </p:nvPicPr>
          <p:blipFill>
            <a:blip r:embed="rId2"/>
            <a:stretch>
              <a:fillRect/>
            </a:stretch>
          </p:blipFill>
          <p:spPr>
            <a:xfrm>
              <a:off x="1377534" y="3988115"/>
              <a:ext cx="6788503" cy="639251"/>
            </a:xfrm>
            <a:prstGeom prst="rect">
              <a:avLst/>
            </a:prstGeom>
          </p:spPr>
        </p:pic>
        <p:pic>
          <p:nvPicPr>
            <p:cNvPr id="4" name="Content Placeholder 7">
              <a:extLst>
                <a:ext uri="{FF2B5EF4-FFF2-40B4-BE49-F238E27FC236}">
                  <a16:creationId xmlns:a16="http://schemas.microsoft.com/office/drawing/2014/main" id="{B7418AE4-AE16-9D9E-F107-5C17A62A6F7F}"/>
                </a:ext>
              </a:extLst>
            </p:cNvPr>
            <p:cNvPicPr>
              <a:picLocks noChangeAspect="1"/>
            </p:cNvPicPr>
            <p:nvPr/>
          </p:nvPicPr>
          <p:blipFill>
            <a:blip r:embed="rId3"/>
            <a:stretch>
              <a:fillRect/>
            </a:stretch>
          </p:blipFill>
          <p:spPr>
            <a:xfrm>
              <a:off x="1559339" y="1594252"/>
              <a:ext cx="2871788" cy="862769"/>
            </a:xfrm>
            <a:prstGeom prst="rect">
              <a:avLst/>
            </a:prstGeom>
          </p:spPr>
        </p:pic>
        <p:pic>
          <p:nvPicPr>
            <p:cNvPr id="5" name="Picture 4">
              <a:extLst>
                <a:ext uri="{FF2B5EF4-FFF2-40B4-BE49-F238E27FC236}">
                  <a16:creationId xmlns:a16="http://schemas.microsoft.com/office/drawing/2014/main" id="{D111E96C-0CA6-9319-3928-F1B059F24A6D}"/>
                </a:ext>
              </a:extLst>
            </p:cNvPr>
            <p:cNvPicPr>
              <a:picLocks noChangeAspect="1"/>
            </p:cNvPicPr>
            <p:nvPr/>
          </p:nvPicPr>
          <p:blipFill>
            <a:blip r:embed="rId4"/>
            <a:stretch>
              <a:fillRect/>
            </a:stretch>
          </p:blipFill>
          <p:spPr>
            <a:xfrm>
              <a:off x="5147782" y="1429861"/>
              <a:ext cx="1341854" cy="1341854"/>
            </a:xfrm>
            <a:prstGeom prst="rect">
              <a:avLst/>
            </a:prstGeom>
          </p:spPr>
        </p:pic>
        <p:pic>
          <p:nvPicPr>
            <p:cNvPr id="6" name="Picture 5">
              <a:extLst>
                <a:ext uri="{FF2B5EF4-FFF2-40B4-BE49-F238E27FC236}">
                  <a16:creationId xmlns:a16="http://schemas.microsoft.com/office/drawing/2014/main" id="{5D8C3E48-501D-A388-B9FB-7F6682BF930A}"/>
                </a:ext>
              </a:extLst>
            </p:cNvPr>
            <p:cNvPicPr>
              <a:picLocks noChangeAspect="1"/>
            </p:cNvPicPr>
            <p:nvPr/>
          </p:nvPicPr>
          <p:blipFill>
            <a:blip r:embed="rId5"/>
            <a:stretch>
              <a:fillRect/>
            </a:stretch>
          </p:blipFill>
          <p:spPr>
            <a:xfrm>
              <a:off x="3189213" y="2828624"/>
              <a:ext cx="4976824" cy="787888"/>
            </a:xfrm>
            <a:prstGeom prst="rect">
              <a:avLst/>
            </a:prstGeom>
          </p:spPr>
        </p:pic>
        <p:pic>
          <p:nvPicPr>
            <p:cNvPr id="7" name="Picture 6">
              <a:extLst>
                <a:ext uri="{FF2B5EF4-FFF2-40B4-BE49-F238E27FC236}">
                  <a16:creationId xmlns:a16="http://schemas.microsoft.com/office/drawing/2014/main" id="{E24A150D-2A24-3030-B808-CF44F4363C38}"/>
                </a:ext>
              </a:extLst>
            </p:cNvPr>
            <p:cNvPicPr>
              <a:picLocks noChangeAspect="1"/>
            </p:cNvPicPr>
            <p:nvPr/>
          </p:nvPicPr>
          <p:blipFill rotWithShape="1">
            <a:blip r:embed="rId6"/>
            <a:srcRect l="4713" t="4328" r="4195" b="5064"/>
            <a:stretch/>
          </p:blipFill>
          <p:spPr>
            <a:xfrm>
              <a:off x="1244813" y="3726756"/>
              <a:ext cx="1167974" cy="1152606"/>
            </a:xfrm>
            <a:prstGeom prst="rect">
              <a:avLst/>
            </a:prstGeom>
          </p:spPr>
        </p:pic>
      </p:grpSp>
    </p:spTree>
    <p:extLst>
      <p:ext uri="{BB962C8B-B14F-4D97-AF65-F5344CB8AC3E}">
        <p14:creationId xmlns:p14="http://schemas.microsoft.com/office/powerpoint/2010/main" val="42722432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FD92-B381-0343-90F5-7E7C24033BAD}"/>
              </a:ext>
            </a:extLst>
          </p:cNvPr>
          <p:cNvSpPr>
            <a:spLocks noGrp="1"/>
          </p:cNvSpPr>
          <p:nvPr>
            <p:ph type="ctrTitle"/>
          </p:nvPr>
        </p:nvSpPr>
        <p:spPr>
          <a:xfrm>
            <a:off x="519036" y="461404"/>
            <a:ext cx="10891875" cy="2284568"/>
          </a:xfrm>
        </p:spPr>
        <p:txBody>
          <a:bodyPr/>
          <a:lstStyle/>
          <a:p>
            <a:pPr algn="ctr"/>
            <a:r>
              <a:rPr lang="en-US" dirty="0">
                <a:latin typeface="Open Sans Semibold"/>
                <a:ea typeface="Open Sans Semibold"/>
                <a:cs typeface="Open Sans Semibold"/>
              </a:rPr>
              <a:t>Merci pour votre commentaire ! </a:t>
            </a:r>
            <a:endParaRPr lang="en-US" dirty="0"/>
          </a:p>
        </p:txBody>
      </p:sp>
      <p:sp>
        <p:nvSpPr>
          <p:cNvPr id="4" name="Text Placeholder 3">
            <a:extLst>
              <a:ext uri="{FF2B5EF4-FFF2-40B4-BE49-F238E27FC236}">
                <a16:creationId xmlns:a16="http://schemas.microsoft.com/office/drawing/2014/main" id="{BE68920F-5895-4747-8AE1-389F822AC191}"/>
              </a:ext>
            </a:extLst>
          </p:cNvPr>
          <p:cNvSpPr>
            <a:spLocks noGrp="1"/>
          </p:cNvSpPr>
          <p:nvPr>
            <p:ph type="body" sz="quarter" idx="10"/>
          </p:nvPr>
        </p:nvSpPr>
        <p:spPr>
          <a:xfrm>
            <a:off x="815121" y="3698691"/>
            <a:ext cx="10595790" cy="826675"/>
          </a:xfrm>
        </p:spPr>
        <p:txBody>
          <a:bodyPr/>
          <a:lstStyle/>
          <a:p>
            <a:pPr algn="ctr"/>
            <a:r>
              <a:rPr lang="en-US" sz="2400" dirty="0">
                <a:solidFill>
                  <a:srgbClr val="FABD0F"/>
                </a:solidFill>
                <a:latin typeface="Open Sans"/>
                <a:ea typeface="Open Sans"/>
                <a:cs typeface="Open Sans"/>
              </a:rPr>
              <a:t>Obstacles à l'accès aux technologies de communication améliorée et alternative (CAA) au Canada : Un examen de la portée</a:t>
            </a:r>
            <a:endParaRPr lang="en-US" sz="2000" dirty="0">
              <a:solidFill>
                <a:srgbClr val="FABD0F"/>
              </a:solidFill>
            </a:endParaRPr>
          </a:p>
        </p:txBody>
      </p:sp>
      <p:sp>
        <p:nvSpPr>
          <p:cNvPr id="5" name="TextBox 4">
            <a:extLst>
              <a:ext uri="{FF2B5EF4-FFF2-40B4-BE49-F238E27FC236}">
                <a16:creationId xmlns:a16="http://schemas.microsoft.com/office/drawing/2014/main" id="{7EF4A18E-4C86-439B-677A-F8426A61BE3A}"/>
              </a:ext>
            </a:extLst>
          </p:cNvPr>
          <p:cNvSpPr txBox="1"/>
          <p:nvPr/>
        </p:nvSpPr>
        <p:spPr>
          <a:xfrm>
            <a:off x="144379" y="6272463"/>
            <a:ext cx="3753853" cy="369332"/>
          </a:xfrm>
          <a:prstGeom prst="rect">
            <a:avLst/>
          </a:prstGeom>
          <a:noFill/>
        </p:spPr>
        <p:txBody>
          <a:bodyPr wrap="square" lIns="91440" tIns="45720" rIns="91440" bIns="45720" rtlCol="0" anchor="t">
            <a:spAutoFit/>
          </a:bodyPr>
          <a:lstStyle/>
          <a:p>
            <a:r>
              <a:rPr lang="en-CA" dirty="0">
                <a:solidFill>
                  <a:srgbClr val="788CA3"/>
                </a:solidFill>
              </a:rPr>
              <a:t>28 mai</a:t>
            </a:r>
            <a:r>
              <a:rPr lang="en-CA" baseline="30000" dirty="0">
                <a:solidFill>
                  <a:srgbClr val="788CA3"/>
                </a:solidFill>
              </a:rPr>
              <a:t>th</a:t>
            </a:r>
            <a:r>
              <a:rPr lang="en-CA" dirty="0">
                <a:solidFill>
                  <a:srgbClr val="788CA3"/>
                </a:solidFill>
              </a:rPr>
              <a:t> , 2024</a:t>
            </a:r>
          </a:p>
        </p:txBody>
      </p:sp>
    </p:spTree>
    <p:extLst>
      <p:ext uri="{BB962C8B-B14F-4D97-AF65-F5344CB8AC3E}">
        <p14:creationId xmlns:p14="http://schemas.microsoft.com/office/powerpoint/2010/main" val="758202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8C95-2987-B259-6D8E-5298521B33AD}"/>
              </a:ext>
            </a:extLst>
          </p:cNvPr>
          <p:cNvSpPr>
            <a:spLocks noGrp="1"/>
          </p:cNvSpPr>
          <p:nvPr>
            <p:ph type="title"/>
          </p:nvPr>
        </p:nvSpPr>
        <p:spPr>
          <a:xfrm>
            <a:off x="212310" y="391679"/>
            <a:ext cx="10897200" cy="627189"/>
          </a:xfrm>
        </p:spPr>
        <p:txBody>
          <a:bodyPr/>
          <a:lstStyle/>
          <a:p>
            <a:r>
              <a:rPr lang="en-US" dirty="0"/>
              <a:t>Références</a:t>
            </a:r>
            <a:endParaRPr lang="en-CA" dirty="0"/>
          </a:p>
        </p:txBody>
      </p:sp>
      <p:sp>
        <p:nvSpPr>
          <p:cNvPr id="3" name="Content Placeholder 2">
            <a:extLst>
              <a:ext uri="{FF2B5EF4-FFF2-40B4-BE49-F238E27FC236}">
                <a16:creationId xmlns:a16="http://schemas.microsoft.com/office/drawing/2014/main" id="{0E7F4320-B29F-081F-7349-D4497108B6DC}"/>
              </a:ext>
            </a:extLst>
          </p:cNvPr>
          <p:cNvSpPr>
            <a:spLocks noGrp="1"/>
          </p:cNvSpPr>
          <p:nvPr>
            <p:ph sz="half" idx="1"/>
          </p:nvPr>
        </p:nvSpPr>
        <p:spPr>
          <a:xfrm>
            <a:off x="361728" y="1018868"/>
            <a:ext cx="11159713" cy="5133698"/>
          </a:xfrm>
        </p:spPr>
        <p:txBody>
          <a:bodyPr/>
          <a:lstStyle/>
          <a:p>
            <a:pPr marL="0" indent="0">
              <a:lnSpc>
                <a:spcPct val="100000"/>
              </a:lnSpc>
              <a:buNone/>
            </a:pPr>
            <a:r>
              <a:rPr lang="en-US" dirty="0">
                <a:latin typeface="OpN"/>
              </a:rPr>
              <a:t>[1] Schultz, R. E., Pereira, R., &amp; Silva, L., "Mobile Interaction for Augmentative and Alternative Communication : a Systematic Mapping". SBC Journal on Interactive Systems, vol. 9, no. 2, pp. 105-118, 2018.</a:t>
            </a:r>
          </a:p>
          <a:p>
            <a:pPr marL="0" indent="0">
              <a:lnSpc>
                <a:spcPct val="100000"/>
              </a:lnSpc>
              <a:buNone/>
            </a:pPr>
            <a:r>
              <a:rPr lang="en-US" dirty="0">
                <a:latin typeface="OpN"/>
              </a:rPr>
              <a:t>[2] Baxter, S., Enderby, P., &amp; Judge, P. E., "Barriers and facilitators to the use of high-technology augmentative and alternative communication devices : a systematic review and qualitative synthesis". International Journal of Language &amp; Communication Disorders, vol. 47, no. 2, pp. 115-129, 2012.</a:t>
            </a:r>
          </a:p>
          <a:p>
            <a:pPr marL="0" indent="0">
              <a:lnSpc>
                <a:spcPct val="100000"/>
              </a:lnSpc>
              <a:buNone/>
            </a:pPr>
            <a:r>
              <a:rPr lang="en-US" dirty="0">
                <a:latin typeface="OpN"/>
              </a:rPr>
              <a:t>[3] P. Gordon, L. Kerzner, T. Sheldon et E. Hansen, "ASSISTIVE DEVICES IN CANADA : ENSURING INCLUSION AND INDEPENDENCE", ARCH DISABILITY LAW CENTRE, Toronto, ON, juin 2007.</a:t>
            </a:r>
          </a:p>
          <a:p>
            <a:pPr marL="0" indent="0">
              <a:lnSpc>
                <a:spcPct val="100000"/>
              </a:lnSpc>
              <a:buNone/>
            </a:pPr>
            <a:r>
              <a:rPr lang="en-US" dirty="0">
                <a:latin typeface="OpN"/>
              </a:rPr>
              <a:t>[4] S. Lindsay, "Perceptions of health care workers prescribing augmentative and alternative communication devices to children," Disability and Rehabilitation : Assistive Technology, vol. 5, no. 3, pp. 209-222, 2010. </a:t>
            </a:r>
          </a:p>
          <a:p>
            <a:pPr marL="0" indent="0">
              <a:lnSpc>
                <a:spcPct val="100000"/>
              </a:lnSpc>
              <a:buNone/>
            </a:pPr>
            <a:r>
              <a:rPr lang="en-US" dirty="0">
                <a:latin typeface="OpN"/>
              </a:rPr>
              <a:t>[5] D. Schreiber, R. Wang, "Access to Assistive Technology in Canada : A Jurisdictional Scan of Programs ", AGEWELL NCE, juin 2017.</a:t>
            </a:r>
          </a:p>
          <a:p>
            <a:pPr marL="0" indent="0">
              <a:lnSpc>
                <a:spcPct val="100000"/>
              </a:lnSpc>
              <a:buNone/>
            </a:pPr>
            <a:r>
              <a:rPr lang="en-US" dirty="0">
                <a:latin typeface="OpN"/>
              </a:rPr>
              <a:t>[6] Statistique Canada, "Enquête canadienne sur l'incapacité (ECI)", Statistique Canada, Emploi et développement social Canada, 2023. (en ligne). Disponible </a:t>
            </a:r>
            <a:r>
              <a:rPr lang="en-US" dirty="0">
                <a:latin typeface="OpN"/>
                <a:hlinkClick r:id="rId2"/>
              </a:rPr>
              <a:t>: https://www23.statcan.gc.ca/imdb/p2SV.pl?Function=getSurvey&amp;amp;SDDS=3251</a:t>
            </a:r>
            <a:r>
              <a:rPr lang="en-US" dirty="0">
                <a:latin typeface="OpN"/>
              </a:rPr>
              <a:t>.</a:t>
            </a:r>
          </a:p>
          <a:p>
            <a:pPr marL="0" indent="0">
              <a:lnSpc>
                <a:spcPct val="100000"/>
              </a:lnSpc>
              <a:buNone/>
            </a:pPr>
            <a:r>
              <a:rPr lang="en-US" dirty="0">
                <a:latin typeface="OpN"/>
              </a:rPr>
              <a:t>[7] Gouvernement du Canada, "Loi sur le Canada accessible", Site web des lois sur la justice, 30 11 2023. (en ligne). Disponible </a:t>
            </a:r>
            <a:r>
              <a:rPr lang="en-US" dirty="0">
                <a:latin typeface="OpN"/>
                <a:hlinkClick r:id="rId3"/>
              </a:rPr>
              <a:t>: </a:t>
            </a:r>
            <a:r>
              <a:rPr lang="en-US" dirty="0">
                <a:latin typeface="OpN"/>
              </a:rPr>
              <a:t>https://laws-lois.justice.gc.ca/eng/acts/A-0.6/FullText.html.</a:t>
            </a:r>
          </a:p>
          <a:p>
            <a:pPr marL="0" indent="0">
              <a:lnSpc>
                <a:spcPct val="100000"/>
              </a:lnSpc>
              <a:buNone/>
            </a:pPr>
            <a:r>
              <a:rPr lang="en-US" dirty="0">
                <a:latin typeface="OpN"/>
              </a:rPr>
              <a:t>[8] Statistique Canada, "Les expériences d'accessibilité des Canadiens handicapés, en difficulté ou souffrant d'une affection de longue durée au sein des organisations du secteur fédéral, 2021", 18 08 2021. (En ligne). Disponible </a:t>
            </a:r>
            <a:r>
              <a:rPr lang="en-US" dirty="0">
                <a:latin typeface="OpN"/>
                <a:hlinkClick r:id="rId4"/>
              </a:rPr>
              <a:t>: </a:t>
            </a:r>
            <a:r>
              <a:rPr lang="en-US" dirty="0">
                <a:latin typeface="OpN"/>
              </a:rPr>
              <a:t>https://www150.statcan.gc.ca/n1/daily-quotidien/210818/dq210818b-eng.htm.</a:t>
            </a:r>
          </a:p>
          <a:p>
            <a:pPr marL="0" indent="0">
              <a:buNone/>
            </a:pPr>
            <a:endParaRPr lang="en-CA" sz="1400" dirty="0">
              <a:latin typeface="OpN"/>
            </a:endParaRPr>
          </a:p>
        </p:txBody>
      </p:sp>
    </p:spTree>
    <p:extLst>
      <p:ext uri="{BB962C8B-B14F-4D97-AF65-F5344CB8AC3E}">
        <p14:creationId xmlns:p14="http://schemas.microsoft.com/office/powerpoint/2010/main" val="13048247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9CD2E-83AA-12EC-E8EC-864F55AC1A1D}"/>
              </a:ext>
            </a:extLst>
          </p:cNvPr>
          <p:cNvSpPr>
            <a:spLocks noGrp="1"/>
          </p:cNvSpPr>
          <p:nvPr>
            <p:ph type="title"/>
          </p:nvPr>
        </p:nvSpPr>
        <p:spPr>
          <a:xfrm>
            <a:off x="169280" y="255882"/>
            <a:ext cx="10897200" cy="627189"/>
          </a:xfrm>
        </p:spPr>
        <p:txBody>
          <a:bodyPr/>
          <a:lstStyle/>
          <a:p>
            <a:r>
              <a:rPr lang="en-US" dirty="0"/>
              <a:t>Articles inclus </a:t>
            </a:r>
            <a:endParaRPr lang="en-CA" dirty="0"/>
          </a:p>
        </p:txBody>
      </p:sp>
      <p:graphicFrame>
        <p:nvGraphicFramePr>
          <p:cNvPr id="4" name="Content Placeholder 3">
            <a:extLst>
              <a:ext uri="{FF2B5EF4-FFF2-40B4-BE49-F238E27FC236}">
                <a16:creationId xmlns:a16="http://schemas.microsoft.com/office/drawing/2014/main" id="{68B5AD8E-97CF-9683-4BDB-EBC3D71E6EC0}"/>
              </a:ext>
            </a:extLst>
          </p:cNvPr>
          <p:cNvGraphicFramePr>
            <a:graphicFrameLocks noGrp="1"/>
          </p:cNvGraphicFramePr>
          <p:nvPr>
            <p:ph sz="half" idx="1"/>
            <p:extLst>
              <p:ext uri="{D42A27DB-BD31-4B8C-83A1-F6EECF244321}">
                <p14:modId xmlns:p14="http://schemas.microsoft.com/office/powerpoint/2010/main" val="1736552755"/>
              </p:ext>
            </p:extLst>
          </p:nvPr>
        </p:nvGraphicFramePr>
        <p:xfrm>
          <a:off x="512180" y="883071"/>
          <a:ext cx="10897200" cy="5181600"/>
        </p:xfrm>
        <a:graphic>
          <a:graphicData uri="http://schemas.openxmlformats.org/drawingml/2006/table">
            <a:tbl>
              <a:tblPr firstRow="1" bandRow="1">
                <a:tableStyleId>{69012ECD-51FC-41F1-AA8D-1B2483CD663E}</a:tableStyleId>
              </a:tblPr>
              <a:tblGrid>
                <a:gridCol w="839532">
                  <a:extLst>
                    <a:ext uri="{9D8B030D-6E8A-4147-A177-3AD203B41FA5}">
                      <a16:colId xmlns:a16="http://schemas.microsoft.com/office/drawing/2014/main" val="1996084143"/>
                    </a:ext>
                  </a:extLst>
                </a:gridCol>
                <a:gridCol w="1053723">
                  <a:extLst>
                    <a:ext uri="{9D8B030D-6E8A-4147-A177-3AD203B41FA5}">
                      <a16:colId xmlns:a16="http://schemas.microsoft.com/office/drawing/2014/main" val="663910323"/>
                    </a:ext>
                  </a:extLst>
                </a:gridCol>
                <a:gridCol w="9003945">
                  <a:extLst>
                    <a:ext uri="{9D8B030D-6E8A-4147-A177-3AD203B41FA5}">
                      <a16:colId xmlns:a16="http://schemas.microsoft.com/office/drawing/2014/main" val="3265113206"/>
                    </a:ext>
                  </a:extLst>
                </a:gridCol>
              </a:tblGrid>
              <a:tr h="257671">
                <a:tc>
                  <a:txBody>
                    <a:bodyPr/>
                    <a:lstStyle/>
                    <a:p>
                      <a:pPr algn="ctr"/>
                      <a:r>
                        <a:rPr lang="en-US" sz="1400" dirty="0"/>
                        <a:t>Année </a:t>
                      </a:r>
                      <a:endParaRPr lang="en-CA" sz="1400" dirty="0"/>
                    </a:p>
                  </a:txBody>
                  <a:tcPr/>
                </a:tc>
                <a:tc>
                  <a:txBody>
                    <a:bodyPr/>
                    <a:lstStyle/>
                    <a:p>
                      <a:pPr algn="ctr"/>
                      <a:r>
                        <a:rPr lang="en-US" sz="1400" dirty="0"/>
                        <a:t>Auteur</a:t>
                      </a:r>
                      <a:endParaRPr lang="en-CA" sz="1400" dirty="0"/>
                    </a:p>
                  </a:txBody>
                  <a:tcPr/>
                </a:tc>
                <a:tc>
                  <a:txBody>
                    <a:bodyPr/>
                    <a:lstStyle/>
                    <a:p>
                      <a:r>
                        <a:rPr lang="en-US" sz="1400" dirty="0"/>
                        <a:t>Titre</a:t>
                      </a:r>
                      <a:endParaRPr lang="en-CA" sz="1400" dirty="0"/>
                    </a:p>
                  </a:txBody>
                  <a:tcPr/>
                </a:tc>
                <a:extLst>
                  <a:ext uri="{0D108BD9-81ED-4DB2-BD59-A6C34878D82A}">
                    <a16:rowId xmlns:a16="http://schemas.microsoft.com/office/drawing/2014/main" val="31715377"/>
                  </a:ext>
                </a:extLst>
              </a:tr>
              <a:tr h="99938">
                <a:tc>
                  <a:txBody>
                    <a:bodyPr/>
                    <a:lstStyle/>
                    <a:p>
                      <a:pPr algn="ctr" fontAlgn="t"/>
                      <a:r>
                        <a:rPr lang="en-CA" sz="1600" b="0" u="none" strike="noStrike" dirty="0">
                          <a:solidFill>
                            <a:srgbClr val="000000"/>
                          </a:solidFill>
                          <a:effectLst/>
                        </a:rPr>
                        <a:t>1988</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err="1">
                          <a:solidFill>
                            <a:srgbClr val="000000"/>
                          </a:solidFill>
                          <a:effectLst/>
                        </a:rPr>
                        <a:t>Parnes</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Section 2 : Technologie d'adaptation : Financement des programmes et de l'équipement en matière d'appareils et accessoires fonctionnels </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188291889"/>
                  </a:ext>
                </a:extLst>
              </a:tr>
              <a:tr h="0">
                <a:tc>
                  <a:txBody>
                    <a:bodyPr/>
                    <a:lstStyle/>
                    <a:p>
                      <a:pPr algn="ctr" fontAlgn="t"/>
                      <a:r>
                        <a:rPr lang="en-CA" sz="1600" b="0" u="none" strike="noStrike">
                          <a:solidFill>
                            <a:srgbClr val="000000"/>
                          </a:solidFill>
                          <a:effectLst/>
                        </a:rPr>
                        <a:t>1992</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Ellis-Hale</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Prévalence des troubles de la communication chez les personnes âgées, caractéristiques des clients et conséquences sur la prestation des services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224929922"/>
                  </a:ext>
                </a:extLst>
              </a:tr>
              <a:tr h="0">
                <a:tc>
                  <a:txBody>
                    <a:bodyPr/>
                    <a:lstStyle/>
                    <a:p>
                      <a:pPr algn="ctr" fontAlgn="t"/>
                      <a:r>
                        <a:rPr lang="en-CA" sz="1600" b="0" u="none" strike="noStrike">
                          <a:solidFill>
                            <a:srgbClr val="000000"/>
                          </a:solidFill>
                          <a:effectLst/>
                        </a:rPr>
                        <a:t>1993</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err="1">
                          <a:solidFill>
                            <a:srgbClr val="000000"/>
                          </a:solidFill>
                          <a:effectLst/>
                        </a:rPr>
                        <a:t>Hirdes</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Prévalence et implications politiques des troubles de la communication chez les adultes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396854213"/>
                  </a:ext>
                </a:extLst>
              </a:tr>
              <a:tr h="0">
                <a:tc>
                  <a:txBody>
                    <a:bodyPr/>
                    <a:lstStyle/>
                    <a:p>
                      <a:pPr algn="ctr" fontAlgn="t"/>
                      <a:r>
                        <a:rPr lang="en-CA" sz="1600" b="0" u="none" strike="noStrike">
                          <a:solidFill>
                            <a:srgbClr val="000000"/>
                          </a:solidFill>
                          <a:effectLst/>
                        </a:rPr>
                        <a:t>1995</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Alm</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Communication améliorée et alternative : Passé, présent et futur</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69094819"/>
                  </a:ext>
                </a:extLst>
              </a:tr>
              <a:tr h="0">
                <a:tc>
                  <a:txBody>
                    <a:bodyPr/>
                    <a:lstStyle/>
                    <a:p>
                      <a:pPr algn="ctr" fontAlgn="t"/>
                      <a:r>
                        <a:rPr lang="en-CA" sz="1600" b="0" u="none" strike="noStrike">
                          <a:solidFill>
                            <a:srgbClr val="000000"/>
                          </a:solidFill>
                          <a:effectLst/>
                        </a:rPr>
                        <a:t>1995</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Laine</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Applications informatiques pour les élèves ayant des besoins particuliers : Ce que les enseignants canadiens utilisent et ce dont ils ont besoin</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625492690"/>
                  </a:ext>
                </a:extLst>
              </a:tr>
              <a:tr h="113258">
                <a:tc>
                  <a:txBody>
                    <a:bodyPr/>
                    <a:lstStyle/>
                    <a:p>
                      <a:pPr algn="ctr" fontAlgn="t"/>
                      <a:r>
                        <a:rPr lang="en-CA" sz="1600" b="0" u="none" strike="noStrike">
                          <a:solidFill>
                            <a:srgbClr val="000000"/>
                          </a:solidFill>
                          <a:effectLst/>
                        </a:rPr>
                        <a:t>2006</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Hamm</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Qualité de vie après l'école pour les personnes affectées d'une déficience de développement qui utilisent un moyen de CAA</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960067089"/>
                  </a:ext>
                </a:extLst>
              </a:tr>
              <a:tr h="0">
                <a:tc>
                  <a:txBody>
                    <a:bodyPr/>
                    <a:lstStyle/>
                    <a:p>
                      <a:pPr algn="ctr" fontAlgn="t"/>
                      <a:r>
                        <a:rPr lang="en-CA" sz="1600" b="0" u="none" strike="noStrike">
                          <a:solidFill>
                            <a:srgbClr val="000000"/>
                          </a:solidFill>
                          <a:effectLst/>
                        </a:rPr>
                        <a:t>2007</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Statistics Canada    </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Enquête sur la participation et les limitations d'activités de 2006 : Un profil des technologies d'assistance pour les personnes handicapées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880475515"/>
                  </a:ext>
                </a:extLst>
              </a:tr>
              <a:tr h="0">
                <a:tc>
                  <a:txBody>
                    <a:bodyPr/>
                    <a:lstStyle/>
                    <a:p>
                      <a:pPr algn="ctr" fontAlgn="t"/>
                      <a:r>
                        <a:rPr lang="en-CA" sz="1600" b="0" u="none" strike="noStrike">
                          <a:solidFill>
                            <a:srgbClr val="000000"/>
                          </a:solidFill>
                          <a:effectLst/>
                        </a:rPr>
                        <a:t>2007</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D'Aubin</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Travailler à l'élimination des obstacles dans le domaine des TIC : Créer un Canada plus accessible et plus inclusif</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648439705"/>
                  </a:ext>
                </a:extLst>
              </a:tr>
              <a:tr h="0">
                <a:tc>
                  <a:txBody>
                    <a:bodyPr/>
                    <a:lstStyle/>
                    <a:p>
                      <a:pPr algn="ctr" fontAlgn="t"/>
                      <a:r>
                        <a:rPr lang="en-CA" sz="1600" b="0" u="none" strike="noStrike">
                          <a:solidFill>
                            <a:srgbClr val="000000"/>
                          </a:solidFill>
                          <a:effectLst/>
                        </a:rPr>
                        <a:t>2007</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Gordon</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Les dispositifs d'assistance au Canada : Assurer l'inclusion et l'indépendance </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201025511"/>
                  </a:ext>
                </a:extLst>
              </a:tr>
              <a:tr h="0">
                <a:tc>
                  <a:txBody>
                    <a:bodyPr/>
                    <a:lstStyle/>
                    <a:p>
                      <a:pPr algn="ctr" fontAlgn="t"/>
                      <a:r>
                        <a:rPr lang="en-CA" sz="1600" b="0" u="none" strike="noStrike">
                          <a:solidFill>
                            <a:srgbClr val="000000"/>
                          </a:solidFill>
                          <a:effectLst/>
                        </a:rPr>
                        <a:t>2008</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Valiquette</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L'implication des familles dans l'utilisation des SGD par les jeunes ayant une déficience intellectuelle</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052566427"/>
                  </a:ext>
                </a:extLst>
              </a:tr>
              <a:tr h="94306">
                <a:tc>
                  <a:txBody>
                    <a:bodyPr/>
                    <a:lstStyle/>
                    <a:p>
                      <a:pPr algn="ctr" fontAlgn="t"/>
                      <a:r>
                        <a:rPr lang="en-CA" sz="1600" b="0" u="none" strike="noStrike">
                          <a:solidFill>
                            <a:srgbClr val="000000"/>
                          </a:solidFill>
                          <a:effectLst/>
                        </a:rPr>
                        <a:t>2010</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Lindsay</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Perceptions des professionnels de la santé prescrivant des dispositifs de communication améliorée et alternative aux enfants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538033207"/>
                  </a:ext>
                </a:extLst>
              </a:tr>
              <a:tr h="73303">
                <a:tc>
                  <a:txBody>
                    <a:bodyPr/>
                    <a:lstStyle/>
                    <a:p>
                      <a:pPr algn="ctr" fontAlgn="t"/>
                      <a:r>
                        <a:rPr lang="en-CA" sz="1600" b="0" u="none" strike="noStrike">
                          <a:solidFill>
                            <a:srgbClr val="000000"/>
                          </a:solidFill>
                          <a:effectLst/>
                        </a:rPr>
                        <a:t>2010</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Valiquette</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Pratiques orthophoniques au Québec auprès des personnes présentant une déficience intellectuelle et utilisant un appareil générateur de parole (AGP) pour communiquer</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223258282"/>
                  </a:ext>
                </a:extLst>
              </a:tr>
            </a:tbl>
          </a:graphicData>
        </a:graphic>
      </p:graphicFrame>
    </p:spTree>
    <p:extLst>
      <p:ext uri="{BB962C8B-B14F-4D97-AF65-F5344CB8AC3E}">
        <p14:creationId xmlns:p14="http://schemas.microsoft.com/office/powerpoint/2010/main" val="23248781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9CD2E-83AA-12EC-E8EC-864F55AC1A1D}"/>
              </a:ext>
            </a:extLst>
          </p:cNvPr>
          <p:cNvSpPr>
            <a:spLocks noGrp="1"/>
          </p:cNvSpPr>
          <p:nvPr>
            <p:ph type="title"/>
          </p:nvPr>
        </p:nvSpPr>
        <p:spPr>
          <a:xfrm>
            <a:off x="169279" y="427332"/>
            <a:ext cx="10897200" cy="627189"/>
          </a:xfrm>
        </p:spPr>
        <p:txBody>
          <a:bodyPr/>
          <a:lstStyle/>
          <a:p>
            <a:r>
              <a:rPr lang="en-US" dirty="0"/>
              <a:t>Articles </a:t>
            </a:r>
            <a:r>
              <a:rPr lang="en-US" dirty="0" err="1"/>
              <a:t>inclus</a:t>
            </a:r>
            <a:r>
              <a:rPr lang="en-US" dirty="0"/>
              <a:t> – </a:t>
            </a:r>
            <a:r>
              <a:rPr lang="en-US" dirty="0" err="1"/>
              <a:t>Partie</a:t>
            </a:r>
            <a:r>
              <a:rPr lang="en-US" dirty="0"/>
              <a:t> 2 </a:t>
            </a:r>
            <a:endParaRPr lang="en-CA" dirty="0"/>
          </a:p>
        </p:txBody>
      </p:sp>
      <p:graphicFrame>
        <p:nvGraphicFramePr>
          <p:cNvPr id="4" name="Content Placeholder 3">
            <a:extLst>
              <a:ext uri="{FF2B5EF4-FFF2-40B4-BE49-F238E27FC236}">
                <a16:creationId xmlns:a16="http://schemas.microsoft.com/office/drawing/2014/main" id="{68B5AD8E-97CF-9683-4BDB-EBC3D71E6EC0}"/>
              </a:ext>
            </a:extLst>
          </p:cNvPr>
          <p:cNvGraphicFramePr>
            <a:graphicFrameLocks noGrp="1"/>
          </p:cNvGraphicFramePr>
          <p:nvPr>
            <p:ph sz="half" idx="1"/>
            <p:extLst>
              <p:ext uri="{D42A27DB-BD31-4B8C-83A1-F6EECF244321}">
                <p14:modId xmlns:p14="http://schemas.microsoft.com/office/powerpoint/2010/main" val="73905283"/>
              </p:ext>
            </p:extLst>
          </p:nvPr>
        </p:nvGraphicFramePr>
        <p:xfrm>
          <a:off x="592456" y="1188720"/>
          <a:ext cx="11007088" cy="4480560"/>
        </p:xfrm>
        <a:graphic>
          <a:graphicData uri="http://schemas.openxmlformats.org/drawingml/2006/table">
            <a:tbl>
              <a:tblPr firstRow="1" bandRow="1">
                <a:tableStyleId>{69012ECD-51FC-41F1-AA8D-1B2483CD663E}</a:tableStyleId>
              </a:tblPr>
              <a:tblGrid>
                <a:gridCol w="826727">
                  <a:extLst>
                    <a:ext uri="{9D8B030D-6E8A-4147-A177-3AD203B41FA5}">
                      <a16:colId xmlns:a16="http://schemas.microsoft.com/office/drawing/2014/main" val="1996084143"/>
                    </a:ext>
                  </a:extLst>
                </a:gridCol>
                <a:gridCol w="1085621">
                  <a:extLst>
                    <a:ext uri="{9D8B030D-6E8A-4147-A177-3AD203B41FA5}">
                      <a16:colId xmlns:a16="http://schemas.microsoft.com/office/drawing/2014/main" val="663910323"/>
                    </a:ext>
                  </a:extLst>
                </a:gridCol>
                <a:gridCol w="9094740">
                  <a:extLst>
                    <a:ext uri="{9D8B030D-6E8A-4147-A177-3AD203B41FA5}">
                      <a16:colId xmlns:a16="http://schemas.microsoft.com/office/drawing/2014/main" val="3265113206"/>
                    </a:ext>
                  </a:extLst>
                </a:gridCol>
              </a:tblGrid>
              <a:tr h="257671">
                <a:tc>
                  <a:txBody>
                    <a:bodyPr/>
                    <a:lstStyle/>
                    <a:p>
                      <a:pPr algn="ctr"/>
                      <a:r>
                        <a:rPr lang="en-US" sz="1600" dirty="0"/>
                        <a:t>Année </a:t>
                      </a:r>
                      <a:endParaRPr lang="en-CA" sz="1600" dirty="0"/>
                    </a:p>
                  </a:txBody>
                  <a:tcPr/>
                </a:tc>
                <a:tc>
                  <a:txBody>
                    <a:bodyPr/>
                    <a:lstStyle/>
                    <a:p>
                      <a:pPr algn="ctr"/>
                      <a:r>
                        <a:rPr lang="en-US" sz="1600" dirty="0"/>
                        <a:t>Auteur</a:t>
                      </a:r>
                      <a:endParaRPr lang="en-CA" sz="1600" dirty="0"/>
                    </a:p>
                  </a:txBody>
                  <a:tcPr/>
                </a:tc>
                <a:tc>
                  <a:txBody>
                    <a:bodyPr/>
                    <a:lstStyle/>
                    <a:p>
                      <a:r>
                        <a:rPr lang="en-US" sz="1600" dirty="0"/>
                        <a:t>Titre</a:t>
                      </a:r>
                      <a:endParaRPr lang="en-CA" sz="1600" dirty="0"/>
                    </a:p>
                  </a:txBody>
                  <a:tcPr/>
                </a:tc>
                <a:extLst>
                  <a:ext uri="{0D108BD9-81ED-4DB2-BD59-A6C34878D82A}">
                    <a16:rowId xmlns:a16="http://schemas.microsoft.com/office/drawing/2014/main" val="31715377"/>
                  </a:ext>
                </a:extLst>
              </a:tr>
              <a:tr h="0">
                <a:tc>
                  <a:txBody>
                    <a:bodyPr/>
                    <a:lstStyle/>
                    <a:p>
                      <a:pPr algn="ctr" fontAlgn="t"/>
                      <a:r>
                        <a:rPr lang="en-CA" sz="1600" b="0" u="none" strike="noStrike">
                          <a:solidFill>
                            <a:srgbClr val="000000"/>
                          </a:solidFill>
                          <a:effectLst/>
                        </a:rPr>
                        <a:t>2011</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Lindsay</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Prédicteurs des besoins non satisfaits en matière d'appareils d'aide à la communication et à la mobilité chez les jeunes handicapés : Le rôle des facteurs socioculturels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064752131"/>
                  </a:ext>
                </a:extLst>
              </a:tr>
              <a:tr h="0">
                <a:tc>
                  <a:txBody>
                    <a:bodyPr/>
                    <a:lstStyle/>
                    <a:p>
                      <a:pPr algn="ctr" fontAlgn="t"/>
                      <a:r>
                        <a:rPr lang="en-CA" sz="1600" b="0" u="none" strike="noStrike">
                          <a:solidFill>
                            <a:srgbClr val="000000"/>
                          </a:solidFill>
                          <a:effectLst/>
                        </a:rPr>
                        <a:t>2012</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Collier</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Accès aux entreprises et aux organisations pour les personnes ayant des besoins complexes en matière de communication</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003332029"/>
                  </a:ext>
                </a:extLst>
              </a:tr>
              <a:tr h="257671">
                <a:tc>
                  <a:txBody>
                    <a:bodyPr/>
                    <a:lstStyle/>
                    <a:p>
                      <a:pPr algn="ctr" fontAlgn="t"/>
                      <a:r>
                        <a:rPr lang="en-CA" sz="1600" b="0" u="none" strike="noStrike">
                          <a:solidFill>
                            <a:srgbClr val="000000"/>
                          </a:solidFill>
                          <a:effectLst/>
                        </a:rPr>
                        <a:t>2013</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Diep</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Qui doit s'intégrer ? Qui doit se démarquer ? Les technologies de la communication, y compris les interfaces cerveau-machine, vues par des enseignants spécialisés dans l'éducation à travers le prisme de la discrimination fondée sur la capacité.</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408705010"/>
                  </a:ext>
                </a:extLst>
              </a:tr>
              <a:tr h="0">
                <a:tc>
                  <a:txBody>
                    <a:bodyPr/>
                    <a:lstStyle/>
                    <a:p>
                      <a:pPr algn="ctr" fontAlgn="t"/>
                      <a:r>
                        <a:rPr lang="en-CA" sz="1600" b="0" u="none" strike="noStrike">
                          <a:solidFill>
                            <a:srgbClr val="000000"/>
                          </a:solidFill>
                          <a:effectLst/>
                        </a:rPr>
                        <a:t>2015</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Diep</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Perceptions de la technologie de l'interface cerveau-machine chez les mères d'enfants handicapés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06972239"/>
                  </a:ext>
                </a:extLst>
              </a:tr>
              <a:tr h="0">
                <a:tc>
                  <a:txBody>
                    <a:bodyPr/>
                    <a:lstStyle/>
                    <a:p>
                      <a:pPr algn="ctr" fontAlgn="t"/>
                      <a:r>
                        <a:rPr lang="en-CA" sz="1600" b="0" u="none" strike="noStrike">
                          <a:solidFill>
                            <a:srgbClr val="000000"/>
                          </a:solidFill>
                          <a:effectLst/>
                        </a:rPr>
                        <a:t>2017</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a:solidFill>
                            <a:srgbClr val="000000"/>
                          </a:solidFill>
                          <a:effectLst/>
                        </a:rPr>
                        <a:t>Mattison</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Résumé du panel : Améliorer l'accès équitable aux technologies d'assistance au Canada</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075324815"/>
                  </a:ext>
                </a:extLst>
              </a:tr>
              <a:tr h="93282">
                <a:tc>
                  <a:txBody>
                    <a:bodyPr/>
                    <a:lstStyle/>
                    <a:p>
                      <a:pPr algn="ctr" fontAlgn="t"/>
                      <a:r>
                        <a:rPr lang="en-CA" sz="1600" b="0" u="none" strike="noStrike">
                          <a:solidFill>
                            <a:srgbClr val="000000"/>
                          </a:solidFill>
                          <a:effectLst/>
                        </a:rPr>
                        <a:t>2017</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Schreiber</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L'accès aux technologies d'assistance au Canada : Une analyse juridictionnelle des programmes</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211589420"/>
                  </a:ext>
                </a:extLst>
              </a:tr>
              <a:tr h="124994">
                <a:tc>
                  <a:txBody>
                    <a:bodyPr/>
                    <a:lstStyle/>
                    <a:p>
                      <a:pPr algn="ctr" fontAlgn="t"/>
                      <a:r>
                        <a:rPr lang="en-CA" sz="1600" b="0" u="none" strike="noStrike">
                          <a:solidFill>
                            <a:srgbClr val="000000"/>
                          </a:solidFill>
                          <a:effectLst/>
                        </a:rPr>
                        <a:t>2019</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Smith</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Contenu des technologies d'assistance dans les rapports des États parties à la Convention des Nations Unies relative aux droits des personnes handicapées - Publié dans Global perspectives on assistive technology Proceedings of the </a:t>
                      </a:r>
                      <a:r>
                        <a:rPr lang="en-US" sz="1600" b="0" u="none" strike="noStrike" dirty="0" err="1">
                          <a:solidFill>
                            <a:srgbClr val="000000"/>
                          </a:solidFill>
                          <a:effectLst/>
                        </a:rPr>
                        <a:t>GReAT </a:t>
                      </a:r>
                      <a:r>
                        <a:rPr lang="en-US" sz="1600" b="0" u="none" strike="noStrike" dirty="0">
                          <a:solidFill>
                            <a:srgbClr val="000000"/>
                          </a:solidFill>
                          <a:effectLst/>
                        </a:rPr>
                        <a:t>Consultation 2019</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797034006"/>
                  </a:ext>
                </a:extLst>
              </a:tr>
              <a:tr h="142923">
                <a:tc>
                  <a:txBody>
                    <a:bodyPr/>
                    <a:lstStyle/>
                    <a:p>
                      <a:pPr algn="ctr" fontAlgn="t"/>
                      <a:r>
                        <a:rPr lang="en-CA" sz="1600" b="0" u="none" strike="noStrike">
                          <a:solidFill>
                            <a:srgbClr val="000000"/>
                          </a:solidFill>
                          <a:effectLst/>
                        </a:rPr>
                        <a:t>2021</a:t>
                      </a:r>
                      <a:endParaRPr lang="en-CA" sz="16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err="1">
                          <a:solidFill>
                            <a:srgbClr val="000000"/>
                          </a:solidFill>
                          <a:effectLst/>
                        </a:rPr>
                        <a:t>Aboujaoude</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L'utilisation de la technologie par les ergothérapeutes canadiens auprès des personnes âgées : Une enquête nationale</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50490766"/>
                  </a:ext>
                </a:extLst>
              </a:tr>
              <a:tr h="139515">
                <a:tc>
                  <a:txBody>
                    <a:bodyPr/>
                    <a:lstStyle/>
                    <a:p>
                      <a:pPr algn="ctr" fontAlgn="t"/>
                      <a:r>
                        <a:rPr lang="en-CA" sz="1600" b="0" u="none" strike="noStrike" dirty="0">
                          <a:solidFill>
                            <a:srgbClr val="000000"/>
                          </a:solidFill>
                          <a:effectLst/>
                        </a:rPr>
                        <a:t>2022</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CA" sz="1600" b="0" u="none" strike="noStrike" dirty="0">
                          <a:solidFill>
                            <a:srgbClr val="000000"/>
                          </a:solidFill>
                          <a:effectLst/>
                        </a:rPr>
                        <a:t>Wang</a:t>
                      </a:r>
                      <a:endParaRPr lang="en-CA" sz="16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600" b="0" u="none" strike="noStrike" dirty="0">
                          <a:solidFill>
                            <a:srgbClr val="000000"/>
                          </a:solidFill>
                          <a:effectLst/>
                        </a:rPr>
                        <a:t>Perspectives des décideurs et des parties prenantes sur l'accès aux technologies d'assistance au Canada : défis et solutions proposées pour améliorer l'accès équitable</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307862453"/>
                  </a:ext>
                </a:extLst>
              </a:tr>
            </a:tbl>
          </a:graphicData>
        </a:graphic>
      </p:graphicFrame>
    </p:spTree>
    <p:extLst>
      <p:ext uri="{BB962C8B-B14F-4D97-AF65-F5344CB8AC3E}">
        <p14:creationId xmlns:p14="http://schemas.microsoft.com/office/powerpoint/2010/main" val="579855615"/>
      </p:ext>
    </p:extLst>
  </p:cSld>
  <p:clrMapOvr>
    <a:masterClrMapping/>
  </p:clrMapOvr>
</p:sld>
</file>

<file path=ppt/theme/theme1.xml><?xml version="1.0" encoding="utf-8"?>
<a:theme xmlns:a="http://schemas.openxmlformats.org/drawingml/2006/main" name="Queen's University Presentation">
  <a:themeElements>
    <a:clrScheme name="Custom 16">
      <a:dk1>
        <a:srgbClr val="000000"/>
      </a:dk1>
      <a:lt1>
        <a:srgbClr val="EBEBEC"/>
      </a:lt1>
      <a:dk2>
        <a:srgbClr val="B90D30"/>
      </a:dk2>
      <a:lt2>
        <a:srgbClr val="FFFFFF"/>
      </a:lt2>
      <a:accent1>
        <a:srgbClr val="002452"/>
      </a:accent1>
      <a:accent2>
        <a:srgbClr val="1A4771"/>
      </a:accent2>
      <a:accent3>
        <a:srgbClr val="4D7091"/>
      </a:accent3>
      <a:accent4>
        <a:srgbClr val="8099B1"/>
      </a:accent4>
      <a:accent5>
        <a:srgbClr val="B3C2D0"/>
      </a:accent5>
      <a:accent6>
        <a:srgbClr val="CCD6E0"/>
      </a:accent6>
      <a:hlink>
        <a:srgbClr val="335B81"/>
      </a:hlink>
      <a:folHlink>
        <a:srgbClr val="0024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BFE81BC4-925A-4B49-A6EF-ADFCA9D5405D}">
  <ds:schemaRefs>
    <ds:schemaRef ds:uri="http://schemas.microsoft.com/sharepoint/v3/contenttype/forms"/>
  </ds:schemaRefs>
</ds:datastoreItem>
</file>

<file path=customXml/itemProps2.xml><?xml version="1.0" encoding="utf-8"?>
<ds:datastoreItem xmlns:ds="http://schemas.openxmlformats.org/officeDocument/2006/customXml" ds:itemID="{1A0FB8CD-5862-4B72-AAC5-CF8A58EB61A5}"/>
</file>

<file path=customXml/itemProps3.xml><?xml version="1.0" encoding="utf-8"?>
<ds:datastoreItem xmlns:ds="http://schemas.openxmlformats.org/officeDocument/2006/customXml" ds:itemID="{ACF2E5A3-F13C-4E95-B68F-B21C9B2B9569}">
  <ds:schemaRefs>
    <ds:schemaRef ds:uri="http://purl.org/dc/terms/"/>
    <ds:schemaRef ds:uri="http://www.w3.org/XML/1998/namespace"/>
    <ds:schemaRef ds:uri="http://purl.org/dc/elements/1.1/"/>
    <ds:schemaRef ds:uri="http://schemas.microsoft.com/office/2006/documentManagement/types"/>
    <ds:schemaRef ds:uri="http://purl.org/dc/dcmitype/"/>
    <ds:schemaRef ds:uri="2a008c20-89da-4e85-ad7f-29602c14038c"/>
    <ds:schemaRef ds:uri="http://schemas.microsoft.com/office/infopath/2007/PartnerControls"/>
    <ds:schemaRef ds:uri="http://schemas.openxmlformats.org/package/2006/metadata/core-properties"/>
    <ds:schemaRef ds:uri="5e5da622-d03b-44d5-8258-2a090d027dba"/>
    <ds:schemaRef ds:uri="http://schemas.microsoft.com/office/2006/metadata/properties"/>
    <ds:schemaRef ds:uri="a7d86d78-0ff1-41f0-ab23-d2692a4332af"/>
    <ds:schemaRef ds:uri="b6394e7d-bb77-4d04-b189-d6980e0b1240"/>
  </ds:schemaRefs>
</ds:datastoreItem>
</file>

<file path=docProps/app.xml><?xml version="1.0" encoding="utf-8"?>
<Properties xmlns="http://schemas.openxmlformats.org/officeDocument/2006/extended-properties" xmlns:vt="http://schemas.openxmlformats.org/officeDocument/2006/docPropsVTypes">
  <TotalTime>44804</TotalTime>
  <Words>7934</Words>
  <Application>Microsoft Office PowerPoint</Application>
  <PresentationFormat>Widescreen</PresentationFormat>
  <Paragraphs>659</Paragraphs>
  <Slides>55</Slides>
  <Notes>39</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Queen's University Presentation</vt:lpstr>
      <vt:lpstr>Obstacles à l'accès aux technologies de communication améliorée et alternative (CAA) au Canada : Un examen de la portée</vt:lpstr>
      <vt:lpstr>Présentation générale</vt:lpstr>
      <vt:lpstr>Introduction</vt:lpstr>
      <vt:lpstr>Qu'est-ce que la communication améliorée et alternative (CAA) ?</vt:lpstr>
      <vt:lpstr>Pourquoi l'accès aux technologies de CAA est-il important ?</vt:lpstr>
      <vt:lpstr>Objectif et questions de recherche</vt:lpstr>
      <vt:lpstr>Importance</vt:lpstr>
      <vt:lpstr>Méthodes</vt:lpstr>
      <vt:lpstr>Vue d'ensemble de l'examen de la portée</vt:lpstr>
      <vt:lpstr>Stratégie de recherche</vt:lpstr>
      <vt:lpstr>Critères d'inclusion et d'exclusion</vt:lpstr>
      <vt:lpstr>Révision de l'article</vt:lpstr>
      <vt:lpstr>Analyse</vt:lpstr>
      <vt:lpstr>Résultats</vt:lpstr>
      <vt:lpstr>Identification des études pertinentes</vt:lpstr>
      <vt:lpstr>Lieu de la recherche</vt:lpstr>
      <vt:lpstr>Types de littérature</vt:lpstr>
      <vt:lpstr>Collecte des données de l'étude </vt:lpstr>
      <vt:lpstr>Les participants</vt:lpstr>
      <vt:lpstr>Thèmes généraux  </vt:lpstr>
      <vt:lpstr>Financement</vt:lpstr>
      <vt:lpstr>Obstacles au financement - 20/21(#FT/Total)</vt:lpstr>
      <vt:lpstr>Obstacles au financement - Partie 2</vt:lpstr>
      <vt:lpstr>Obstacles au financement - Partie 3</vt:lpstr>
      <vt:lpstr>Informations</vt:lpstr>
      <vt:lpstr>Obstacles à l'information - 18/21</vt:lpstr>
      <vt:lpstr>Barrières à l'information - Partie 2</vt:lpstr>
      <vt:lpstr>Barrières à l'information - Partie 3</vt:lpstr>
      <vt:lpstr>Éligibilité </vt:lpstr>
      <vt:lpstr>Obstacles à l'éligibilité - 14/21</vt:lpstr>
      <vt:lpstr>Obstacles à l'éligibilité - Partie 2</vt:lpstr>
      <vt:lpstr>Accès</vt:lpstr>
      <vt:lpstr>Accès aux services - 13/21  </vt:lpstr>
      <vt:lpstr>Accès aux services - Partie 2</vt:lpstr>
      <vt:lpstr>Accès au système - 13/21  </vt:lpstr>
      <vt:lpstr>Utilisation du système </vt:lpstr>
      <vt:lpstr>Utilisation du système - 15/21</vt:lpstr>
      <vt:lpstr>Utilisation du système - Partie 2</vt:lpstr>
      <vt:lpstr>L'heure</vt:lpstr>
      <vt:lpstr>Heure - 10/21</vt:lpstr>
      <vt:lpstr>Géographie</vt:lpstr>
      <vt:lpstr>Géographie - 7/21</vt:lpstr>
      <vt:lpstr>Discussion</vt:lpstr>
      <vt:lpstr>Les obstacles sont présents - discutons-en</vt:lpstr>
      <vt:lpstr>Qu'est-ce que le système ?</vt:lpstr>
      <vt:lpstr>Qui est responsable du système ?</vt:lpstr>
      <vt:lpstr>Où/comment accéder au système ?</vt:lpstr>
      <vt:lpstr>Conclusion</vt:lpstr>
      <vt:lpstr>Conclusion</vt:lpstr>
      <vt:lpstr>Remerciements </vt:lpstr>
      <vt:lpstr>Remerciements</vt:lpstr>
      <vt:lpstr>Merci pour votre commentaire ! </vt:lpstr>
      <vt:lpstr>Références</vt:lpstr>
      <vt:lpstr>Articles inclus </vt:lpstr>
      <vt:lpstr>Articles inclus – Partie 2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Kanisha Szekely</dc:creator>
  <cp:keywords>, docId:E3E5A066E1D418686B810F01B0D11DC2</cp:keywords>
  <cp:lastModifiedBy>Jillian Henderson</cp:lastModifiedBy>
  <cp:revision>1854</cp:revision>
  <cp:lastPrinted>2024-04-07T21:50:58Z</cp:lastPrinted>
  <dcterms:created xsi:type="dcterms:W3CDTF">2021-07-23T16:36:50Z</dcterms:created>
  <dcterms:modified xsi:type="dcterms:W3CDTF">2024-05-01T18:37:09Z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