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361" r:id="rId5"/>
    <p:sldId id="257" r:id="rId6"/>
    <p:sldId id="363" r:id="rId7"/>
    <p:sldId id="318" r:id="rId8"/>
    <p:sldId id="319" r:id="rId9"/>
    <p:sldId id="364" r:id="rId10"/>
    <p:sldId id="351" r:id="rId11"/>
    <p:sldId id="354" r:id="rId12"/>
    <p:sldId id="352" r:id="rId13"/>
    <p:sldId id="334" r:id="rId14"/>
    <p:sldId id="353" r:id="rId15"/>
    <p:sldId id="362" r:id="rId16"/>
    <p:sldId id="336" r:id="rId17"/>
    <p:sldId id="302" r:id="rId18"/>
    <p:sldId id="366" r:id="rId19"/>
    <p:sldId id="346" r:id="rId20"/>
    <p:sldId id="310" r:id="rId21"/>
    <p:sldId id="305" r:id="rId22"/>
    <p:sldId id="356" r:id="rId23"/>
    <p:sldId id="359" r:id="rId24"/>
    <p:sldId id="343" r:id="rId25"/>
    <p:sldId id="344" r:id="rId26"/>
    <p:sldId id="345" r:id="rId27"/>
    <p:sldId id="317" r:id="rId28"/>
    <p:sldId id="330" r:id="rId29"/>
    <p:sldId id="357" r:id="rId30"/>
    <p:sldId id="348" r:id="rId31"/>
    <p:sldId id="36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76" autoAdjust="0"/>
  </p:normalViewPr>
  <p:slideViewPr>
    <p:cSldViewPr snapToGrid="0">
      <p:cViewPr>
        <p:scale>
          <a:sx n="80" d="100"/>
          <a:sy n="80" d="100"/>
        </p:scale>
        <p:origin x="176" y="-216"/>
      </p:cViewPr>
      <p:guideLst/>
    </p:cSldViewPr>
  </p:slideViewPr>
  <p:outlineViewPr>
    <p:cViewPr>
      <p:scale>
        <a:sx n="33" d="100"/>
        <a:sy n="33" d="100"/>
      </p:scale>
      <p:origin x="0" y="-164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0851F7-AA78-4587-B8BD-983FC70DDAA7}" type="datetimeFigureOut">
              <a:rPr lang="en-CA" smtClean="0"/>
              <a:t>2024-04-21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4C4302-88C6-406E-9649-278FA30AC1B7}" type="slidenum">
              <a:rPr lang="en-CA" smtClean="0"/>
              <a:t>‹#›</a:t>
            </a:fld>
            <a:endParaRPr lang="en-CA"/>
          </a:p>
        </p:txBody>
      </p:sp>
    </p:spTree>
    <p:extLst>
      <p:ext uri="{BB962C8B-B14F-4D97-AF65-F5344CB8AC3E}">
        <p14:creationId xmlns:p14="http://schemas.microsoft.com/office/powerpoint/2010/main" val="4082209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B4C4302-88C6-406E-9649-278FA30AC1B7}" type="slidenum">
              <a:rPr lang="en-CA" smtClean="0"/>
              <a:t>1</a:t>
            </a:fld>
            <a:endParaRPr lang="en-CA"/>
          </a:p>
        </p:txBody>
      </p:sp>
    </p:spTree>
    <p:extLst>
      <p:ext uri="{BB962C8B-B14F-4D97-AF65-F5344CB8AC3E}">
        <p14:creationId xmlns:p14="http://schemas.microsoft.com/office/powerpoint/2010/main" val="3110692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58F35A-2A36-43D5-8120-B29AA8E9FD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770370"/>
          </a:xfrm>
          <a:prstGeom prst="rect">
            <a:avLst/>
          </a:prstGeom>
        </p:spPr>
      </p:pic>
      <p:sp>
        <p:nvSpPr>
          <p:cNvPr id="8" name="Title 1">
            <a:extLst>
              <a:ext uri="{FF2B5EF4-FFF2-40B4-BE49-F238E27FC236}">
                <a16:creationId xmlns:a16="http://schemas.microsoft.com/office/drawing/2014/main" id="{46F7E4EB-1531-4463-8C3D-9AA6647CC7C3}"/>
              </a:ext>
            </a:extLst>
          </p:cNvPr>
          <p:cNvSpPr>
            <a:spLocks noGrp="1"/>
          </p:cNvSpPr>
          <p:nvPr>
            <p:ph type="ctrTitle"/>
          </p:nvPr>
        </p:nvSpPr>
        <p:spPr>
          <a:xfrm>
            <a:off x="1231175" y="4529912"/>
            <a:ext cx="9729650" cy="787464"/>
          </a:xfrm>
          <a:prstGeom prst="rect">
            <a:avLst/>
          </a:prstGeom>
        </p:spPr>
        <p:txBody>
          <a:bodyPr anchor="b">
            <a:noAutofit/>
          </a:bodyPr>
          <a:lstStyle>
            <a:lvl1pPr algn="ctr">
              <a:defRPr sz="4400"/>
            </a:lvl1pPr>
          </a:lstStyle>
          <a:p>
            <a:r>
              <a:rPr lang="en-US"/>
              <a:t>Click to edit Master title style</a:t>
            </a:r>
            <a:endParaRPr lang="en-CA"/>
          </a:p>
        </p:txBody>
      </p:sp>
      <p:sp>
        <p:nvSpPr>
          <p:cNvPr id="9" name="Subtitle 2">
            <a:extLst>
              <a:ext uri="{FF2B5EF4-FFF2-40B4-BE49-F238E27FC236}">
                <a16:creationId xmlns:a16="http://schemas.microsoft.com/office/drawing/2014/main" id="{55E6AB92-EB9A-4E8F-BFF5-9735DB05190B}"/>
              </a:ext>
            </a:extLst>
          </p:cNvPr>
          <p:cNvSpPr>
            <a:spLocks noGrp="1"/>
          </p:cNvSpPr>
          <p:nvPr>
            <p:ph type="subTitle" idx="1"/>
          </p:nvPr>
        </p:nvSpPr>
        <p:spPr>
          <a:xfrm>
            <a:off x="1933303" y="5571220"/>
            <a:ext cx="8325394" cy="596537"/>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11" name="Picture 10">
            <a:extLst>
              <a:ext uri="{FF2B5EF4-FFF2-40B4-BE49-F238E27FC236}">
                <a16:creationId xmlns:a16="http://schemas.microsoft.com/office/drawing/2014/main" id="{899F20A5-DBE2-4380-AE68-D37FE2B714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4011" y="3076918"/>
            <a:ext cx="8943975" cy="962025"/>
          </a:xfrm>
          <a:prstGeom prst="rect">
            <a:avLst/>
          </a:prstGeom>
        </p:spPr>
      </p:pic>
      <p:pic>
        <p:nvPicPr>
          <p:cNvPr id="12" name="Picture 11">
            <a:extLst>
              <a:ext uri="{FF2B5EF4-FFF2-40B4-BE49-F238E27FC236}">
                <a16:creationId xmlns:a16="http://schemas.microsoft.com/office/drawing/2014/main" id="{49854DD9-6611-4FD6-8A66-75C68D5E35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437" y="535035"/>
            <a:ext cx="7265125" cy="2177778"/>
          </a:xfrm>
          <a:prstGeom prst="rect">
            <a:avLst/>
          </a:prstGeom>
        </p:spPr>
      </p:pic>
    </p:spTree>
    <p:extLst>
      <p:ext uri="{BB962C8B-B14F-4D97-AF65-F5344CB8AC3E}">
        <p14:creationId xmlns:p14="http://schemas.microsoft.com/office/powerpoint/2010/main" val="3409587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6D776-07DD-4316-888A-E9CA60C4712A}"/>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9" name="Title 1">
            <a:extLst>
              <a:ext uri="{FF2B5EF4-FFF2-40B4-BE49-F238E27FC236}">
                <a16:creationId xmlns:a16="http://schemas.microsoft.com/office/drawing/2014/main" id="{CA4D5C5A-A0DE-4ABC-8249-E8DC54ABE399}"/>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sp>
        <p:nvSpPr>
          <p:cNvPr id="10" name="Content Placeholder 2">
            <a:extLst>
              <a:ext uri="{FF2B5EF4-FFF2-40B4-BE49-F238E27FC236}">
                <a16:creationId xmlns:a16="http://schemas.microsoft.com/office/drawing/2014/main" id="{2D43F492-E379-4E63-8252-95D4472A79B3}"/>
              </a:ext>
            </a:extLst>
          </p:cNvPr>
          <p:cNvSpPr>
            <a:spLocks noGrp="1"/>
          </p:cNvSpPr>
          <p:nvPr>
            <p:ph idx="13"/>
          </p:nvPr>
        </p:nvSpPr>
        <p:spPr>
          <a:xfrm>
            <a:off x="350520" y="1825624"/>
            <a:ext cx="11490960" cy="4235542"/>
          </a:xfrm>
          <a:prstGeom prst="rect">
            <a:avLst/>
          </a:prstGeom>
        </p:spPr>
        <p:txBody>
          <a:bodyPr/>
          <a:lstStyle/>
          <a:p>
            <a:endParaRPr lang="en-US"/>
          </a:p>
        </p:txBody>
      </p:sp>
      <p:pic>
        <p:nvPicPr>
          <p:cNvPr id="11" name="Picture 10">
            <a:extLst>
              <a:ext uri="{FF2B5EF4-FFF2-40B4-BE49-F238E27FC236}">
                <a16:creationId xmlns:a16="http://schemas.microsoft.com/office/drawing/2014/main" id="{7347C5BE-67A7-4FD1-9FCF-CE618E7E4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C59FEBEA-9590-B436-CB4E-A1CE428C99C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17207" y="6238369"/>
            <a:ext cx="2265327" cy="378247"/>
          </a:xfrm>
          <a:prstGeom prst="rect">
            <a:avLst/>
          </a:prstGeom>
        </p:spPr>
      </p:pic>
    </p:spTree>
    <p:extLst>
      <p:ext uri="{BB962C8B-B14F-4D97-AF65-F5344CB8AC3E}">
        <p14:creationId xmlns:p14="http://schemas.microsoft.com/office/powerpoint/2010/main" val="1460343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CD2D4740-9C32-463B-B27B-CD3034B78A6A}"/>
              </a:ext>
            </a:extLst>
          </p:cNvPr>
          <p:cNvSpPr>
            <a:spLocks noGrp="1"/>
          </p:cNvSpPr>
          <p:nvPr>
            <p:ph sz="half" idx="1"/>
          </p:nvPr>
        </p:nvSpPr>
        <p:spPr>
          <a:xfrm>
            <a:off x="350520" y="1825625"/>
            <a:ext cx="566928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Content Placeholder 3">
            <a:extLst>
              <a:ext uri="{FF2B5EF4-FFF2-40B4-BE49-F238E27FC236}">
                <a16:creationId xmlns:a16="http://schemas.microsoft.com/office/drawing/2014/main" id="{1BC8397B-1A13-4CBD-A154-383FF1DDE6E2}"/>
              </a:ext>
            </a:extLst>
          </p:cNvPr>
          <p:cNvSpPr>
            <a:spLocks noGrp="1"/>
          </p:cNvSpPr>
          <p:nvPr>
            <p:ph sz="half" idx="2"/>
          </p:nvPr>
        </p:nvSpPr>
        <p:spPr>
          <a:xfrm>
            <a:off x="6172199" y="1825625"/>
            <a:ext cx="5669279"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3F8F5844-216B-4B91-98CD-D5E8C23771DC}"/>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2" name="Title 1">
            <a:extLst>
              <a:ext uri="{FF2B5EF4-FFF2-40B4-BE49-F238E27FC236}">
                <a16:creationId xmlns:a16="http://schemas.microsoft.com/office/drawing/2014/main" id="{F5C89833-43ED-403F-98A9-9520B7A54C3F}"/>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pic>
        <p:nvPicPr>
          <p:cNvPr id="7" name="Picture 6">
            <a:extLst>
              <a:ext uri="{FF2B5EF4-FFF2-40B4-BE49-F238E27FC236}">
                <a16:creationId xmlns:a16="http://schemas.microsoft.com/office/drawing/2014/main" id="{7D7F3783-C994-42F8-9504-180D5EE6A6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A4EF97B7-8858-F069-4B4D-33745AB300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3174" y="6247382"/>
            <a:ext cx="2265327" cy="378247"/>
          </a:xfrm>
          <a:prstGeom prst="rect">
            <a:avLst/>
          </a:prstGeom>
        </p:spPr>
      </p:pic>
    </p:spTree>
    <p:extLst>
      <p:ext uri="{BB962C8B-B14F-4D97-AF65-F5344CB8AC3E}">
        <p14:creationId xmlns:p14="http://schemas.microsoft.com/office/powerpoint/2010/main" val="259706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C32D1048-A938-4B71-A071-50E0D6674B67}"/>
              </a:ext>
            </a:extLst>
          </p:cNvPr>
          <p:cNvSpPr>
            <a:spLocks noGrp="1"/>
          </p:cNvSpPr>
          <p:nvPr>
            <p:ph type="body" idx="1"/>
          </p:nvPr>
        </p:nvSpPr>
        <p:spPr>
          <a:xfrm>
            <a:off x="350520" y="1681163"/>
            <a:ext cx="564705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1" name="Content Placeholder 3">
            <a:extLst>
              <a:ext uri="{FF2B5EF4-FFF2-40B4-BE49-F238E27FC236}">
                <a16:creationId xmlns:a16="http://schemas.microsoft.com/office/drawing/2014/main" id="{9B251C70-F59F-46DC-86E3-FC77250D799B}"/>
              </a:ext>
            </a:extLst>
          </p:cNvPr>
          <p:cNvSpPr>
            <a:spLocks noGrp="1"/>
          </p:cNvSpPr>
          <p:nvPr>
            <p:ph sz="half" idx="2"/>
          </p:nvPr>
        </p:nvSpPr>
        <p:spPr>
          <a:xfrm>
            <a:off x="350520" y="2505075"/>
            <a:ext cx="5647055"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2" name="Text Placeholder 4">
            <a:extLst>
              <a:ext uri="{FF2B5EF4-FFF2-40B4-BE49-F238E27FC236}">
                <a16:creationId xmlns:a16="http://schemas.microsoft.com/office/drawing/2014/main" id="{2EC40334-E052-4912-BACC-C2C0A8115415}"/>
              </a:ext>
            </a:extLst>
          </p:cNvPr>
          <p:cNvSpPr>
            <a:spLocks noGrp="1"/>
          </p:cNvSpPr>
          <p:nvPr>
            <p:ph type="body" sz="quarter" idx="3"/>
          </p:nvPr>
        </p:nvSpPr>
        <p:spPr>
          <a:xfrm>
            <a:off x="6172199" y="1681163"/>
            <a:ext cx="564705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a:extLst>
              <a:ext uri="{FF2B5EF4-FFF2-40B4-BE49-F238E27FC236}">
                <a16:creationId xmlns:a16="http://schemas.microsoft.com/office/drawing/2014/main" id="{17B15E75-DDFC-443A-A688-E12B4A7D6398}"/>
              </a:ext>
            </a:extLst>
          </p:cNvPr>
          <p:cNvSpPr>
            <a:spLocks noGrp="1"/>
          </p:cNvSpPr>
          <p:nvPr>
            <p:ph sz="quarter" idx="4"/>
          </p:nvPr>
        </p:nvSpPr>
        <p:spPr>
          <a:xfrm>
            <a:off x="6172199" y="2505075"/>
            <a:ext cx="5647055"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4" name="Picture 13">
            <a:extLst>
              <a:ext uri="{FF2B5EF4-FFF2-40B4-BE49-F238E27FC236}">
                <a16:creationId xmlns:a16="http://schemas.microsoft.com/office/drawing/2014/main" id="{252B7F97-C5BF-4CFC-88F9-348566B5D2C0}"/>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6" name="Title 1">
            <a:extLst>
              <a:ext uri="{FF2B5EF4-FFF2-40B4-BE49-F238E27FC236}">
                <a16:creationId xmlns:a16="http://schemas.microsoft.com/office/drawing/2014/main" id="{FE604993-D00C-4289-BFD8-719F8162D12B}"/>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pic>
        <p:nvPicPr>
          <p:cNvPr id="9" name="Picture 8">
            <a:extLst>
              <a:ext uri="{FF2B5EF4-FFF2-40B4-BE49-F238E27FC236}">
                <a16:creationId xmlns:a16="http://schemas.microsoft.com/office/drawing/2014/main" id="{B5EED397-4A83-4CD9-8AF8-5C1FDF6751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1802FC9A-6F0C-DBE1-9639-F2613E6D9F7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98528" y="6304923"/>
            <a:ext cx="2265327" cy="378247"/>
          </a:xfrm>
          <a:prstGeom prst="rect">
            <a:avLst/>
          </a:prstGeom>
        </p:spPr>
      </p:pic>
    </p:spTree>
    <p:extLst>
      <p:ext uri="{BB962C8B-B14F-4D97-AF65-F5344CB8AC3E}">
        <p14:creationId xmlns:p14="http://schemas.microsoft.com/office/powerpoint/2010/main" val="3305881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00D2135-D107-4F82-8D64-3BA424D8B339}"/>
              </a:ext>
            </a:extLst>
          </p:cNvPr>
          <p:cNvPicPr>
            <a:picLocks noChangeAspect="1"/>
          </p:cNvPicPr>
          <p:nvPr userDrawn="1"/>
        </p:nvPicPr>
        <p:blipFill>
          <a:blip r:embed="rId2"/>
          <a:stretch>
            <a:fillRect/>
          </a:stretch>
        </p:blipFill>
        <p:spPr>
          <a:xfrm>
            <a:off x="0" y="0"/>
            <a:ext cx="12192000" cy="1706880"/>
          </a:xfrm>
          <a:prstGeom prst="rect">
            <a:avLst/>
          </a:prstGeom>
        </p:spPr>
      </p:pic>
      <p:sp>
        <p:nvSpPr>
          <p:cNvPr id="12" name="Title 1">
            <a:extLst>
              <a:ext uri="{FF2B5EF4-FFF2-40B4-BE49-F238E27FC236}">
                <a16:creationId xmlns:a16="http://schemas.microsoft.com/office/drawing/2014/main" id="{4294AB3A-6668-4132-B238-E7E5DBCC107B}"/>
              </a:ext>
            </a:extLst>
          </p:cNvPr>
          <p:cNvSpPr>
            <a:spLocks noGrp="1"/>
          </p:cNvSpPr>
          <p:nvPr>
            <p:ph type="title"/>
          </p:nvPr>
        </p:nvSpPr>
        <p:spPr>
          <a:xfrm>
            <a:off x="341811" y="241384"/>
            <a:ext cx="10515600" cy="879305"/>
          </a:xfrm>
          <a:prstGeom prst="rect">
            <a:avLst/>
          </a:prstGeom>
        </p:spPr>
        <p:txBody>
          <a:bodyPr/>
          <a:lstStyle/>
          <a:p>
            <a:r>
              <a:rPr lang="en-US"/>
              <a:t>Click to edit Master title style</a:t>
            </a:r>
            <a:endParaRPr lang="en-CA"/>
          </a:p>
        </p:txBody>
      </p:sp>
      <p:pic>
        <p:nvPicPr>
          <p:cNvPr id="5" name="Picture 4">
            <a:extLst>
              <a:ext uri="{FF2B5EF4-FFF2-40B4-BE49-F238E27FC236}">
                <a16:creationId xmlns:a16="http://schemas.microsoft.com/office/drawing/2014/main" id="{21184460-5424-4F51-A8E7-4A8FA4978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1874" y="5913798"/>
            <a:ext cx="2609606" cy="782250"/>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40A527C9-D78E-3C8A-EAD0-CC22E0B0C21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21791" y="6115799"/>
            <a:ext cx="2265327" cy="378247"/>
          </a:xfrm>
          <a:prstGeom prst="rect">
            <a:avLst/>
          </a:prstGeom>
        </p:spPr>
      </p:pic>
    </p:spTree>
    <p:extLst>
      <p:ext uri="{BB962C8B-B14F-4D97-AF65-F5344CB8AC3E}">
        <p14:creationId xmlns:p14="http://schemas.microsoft.com/office/powerpoint/2010/main" val="2323167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ppendix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58F35A-2A36-43D5-8120-B29AA8E9FD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770370"/>
          </a:xfrm>
          <a:prstGeom prst="rect">
            <a:avLst/>
          </a:prstGeom>
        </p:spPr>
      </p:pic>
      <p:sp>
        <p:nvSpPr>
          <p:cNvPr id="6" name="Title 1">
            <a:extLst>
              <a:ext uri="{FF2B5EF4-FFF2-40B4-BE49-F238E27FC236}">
                <a16:creationId xmlns:a16="http://schemas.microsoft.com/office/drawing/2014/main" id="{C465F796-D3C7-48BE-8641-2500E47D4C30}"/>
              </a:ext>
            </a:extLst>
          </p:cNvPr>
          <p:cNvSpPr>
            <a:spLocks noGrp="1"/>
          </p:cNvSpPr>
          <p:nvPr>
            <p:ph type="ctrTitle"/>
          </p:nvPr>
        </p:nvSpPr>
        <p:spPr>
          <a:xfrm>
            <a:off x="1231175" y="4142427"/>
            <a:ext cx="9729650" cy="787464"/>
          </a:xfrm>
          <a:prstGeom prst="rect">
            <a:avLst/>
          </a:prstGeom>
        </p:spPr>
        <p:txBody>
          <a:bodyPr anchor="b">
            <a:noAutofit/>
          </a:bodyPr>
          <a:lstStyle>
            <a:lvl1pPr algn="ctr">
              <a:defRPr sz="4400"/>
            </a:lvl1pPr>
          </a:lstStyle>
          <a:p>
            <a:r>
              <a:rPr lang="en-US"/>
              <a:t>Click to edit Master title style</a:t>
            </a:r>
            <a:endParaRPr lang="en-CA"/>
          </a:p>
        </p:txBody>
      </p:sp>
      <p:sp>
        <p:nvSpPr>
          <p:cNvPr id="8" name="Subtitle 2">
            <a:extLst>
              <a:ext uri="{FF2B5EF4-FFF2-40B4-BE49-F238E27FC236}">
                <a16:creationId xmlns:a16="http://schemas.microsoft.com/office/drawing/2014/main" id="{CAEC6127-80C7-4A33-9C2B-C495F0EFA06B}"/>
              </a:ext>
            </a:extLst>
          </p:cNvPr>
          <p:cNvSpPr>
            <a:spLocks noGrp="1"/>
          </p:cNvSpPr>
          <p:nvPr>
            <p:ph type="subTitle" idx="1"/>
          </p:nvPr>
        </p:nvSpPr>
        <p:spPr>
          <a:xfrm>
            <a:off x="1933303" y="5183735"/>
            <a:ext cx="8325394" cy="596537"/>
          </a:xfrm>
          <a:prstGeom prst="rect">
            <a:avLst/>
          </a:prstGeo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11" name="Picture 10">
            <a:extLst>
              <a:ext uri="{FF2B5EF4-FFF2-40B4-BE49-F238E27FC236}">
                <a16:creationId xmlns:a16="http://schemas.microsoft.com/office/drawing/2014/main" id="{0BF1FCEA-2BB6-466B-B160-5C63CA16F2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66880" y="901337"/>
            <a:ext cx="8058239" cy="2415520"/>
          </a:xfrm>
          <a:prstGeom prst="rect">
            <a:avLst/>
          </a:prstGeom>
        </p:spPr>
      </p:pic>
    </p:spTree>
    <p:extLst>
      <p:ext uri="{BB962C8B-B14F-4D97-AF65-F5344CB8AC3E}">
        <p14:creationId xmlns:p14="http://schemas.microsoft.com/office/powerpoint/2010/main" val="42594449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8A0DC2-DC50-4DD3-A973-4A169917FF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FCF89A-377E-4017-80CD-898240973E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D14E5A-94E2-4ADF-A88C-AEE31194D5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73A2E-283B-44B8-8AE3-0E02B00DACAD}" type="datetimeFigureOut">
              <a:rPr lang="en-US" smtClean="0"/>
              <a:t>4/21/2024</a:t>
            </a:fld>
            <a:endParaRPr lang="en-US"/>
          </a:p>
        </p:txBody>
      </p:sp>
      <p:sp>
        <p:nvSpPr>
          <p:cNvPr id="5" name="Footer Placeholder 4">
            <a:extLst>
              <a:ext uri="{FF2B5EF4-FFF2-40B4-BE49-F238E27FC236}">
                <a16:creationId xmlns:a16="http://schemas.microsoft.com/office/drawing/2014/main" id="{B47518D4-57FE-457A-AECB-0622A3D836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165B7F-A327-493A-B2A3-C1CE15BD79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5F2F4-BCE3-4410-AB9E-B1EDC1931C70}" type="slidenum">
              <a:rPr lang="en-US" smtClean="0"/>
              <a:t>‹#›</a:t>
            </a:fld>
            <a:endParaRPr lang="en-US"/>
          </a:p>
        </p:txBody>
      </p:sp>
    </p:spTree>
    <p:extLst>
      <p:ext uri="{BB962C8B-B14F-4D97-AF65-F5344CB8AC3E}">
        <p14:creationId xmlns:p14="http://schemas.microsoft.com/office/powerpoint/2010/main" val="425802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1" r:id="rId5"/>
    <p:sldLayoutId id="214748365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unstats.un.org/sdgs/metadata/?Text=&amp;Goal=8&amp;Targe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reeveconsulting.com/tag/community-benefit-agreement/" TargetMode="External"/><Relationship Id="rId2" Type="http://schemas.openxmlformats.org/officeDocument/2006/relationships/hyperlink" Target="https://www.compositesworld.com/articles/the-path-to-ooa-wings-with-minimal-fasteners" TargetMode="External"/><Relationship Id="rId1" Type="http://schemas.openxmlformats.org/officeDocument/2006/relationships/slideLayout" Target="../slideLayouts/slideLayout2.xml"/><Relationship Id="rId6" Type="http://schemas.openxmlformats.org/officeDocument/2006/relationships/hyperlink" Target="https://www.section508.gov/buy/define-accessibility-criteria/" TargetMode="External"/><Relationship Id="rId5" Type="http://schemas.openxmlformats.org/officeDocument/2006/relationships/hyperlink" Target="https://www.un.org/sites/un2.un.org/files/2021/01/2020_un_disability_inclusion_strategy_guidelines_indicator_8.pdf" TargetMode="External"/><Relationship Id="rId4" Type="http://schemas.openxmlformats.org/officeDocument/2006/relationships/hyperlink" Target="https://www.parl.ca/LegisInfo/en/bill/43-2/C-1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F51C-2D3B-6334-FD9A-D106C13D4F3F}"/>
              </a:ext>
            </a:extLst>
          </p:cNvPr>
          <p:cNvSpPr>
            <a:spLocks noGrp="1"/>
          </p:cNvSpPr>
          <p:nvPr>
            <p:ph type="ctrTitle"/>
          </p:nvPr>
        </p:nvSpPr>
        <p:spPr>
          <a:xfrm>
            <a:off x="1231175" y="3555124"/>
            <a:ext cx="9729650" cy="1374767"/>
          </a:xfrm>
        </p:spPr>
        <p:txBody>
          <a:bodyPr/>
          <a:lstStyle/>
          <a:p>
            <a:r>
              <a:rPr lang="en-US" sz="3600" dirty="0"/>
              <a:t>Accessible and Inclusive Procurement and Supply Chain Model</a:t>
            </a:r>
            <a:endParaRPr lang="en-CA" sz="3600" dirty="0"/>
          </a:p>
        </p:txBody>
      </p:sp>
      <p:sp>
        <p:nvSpPr>
          <p:cNvPr id="3" name="Subtitle 2">
            <a:extLst>
              <a:ext uri="{FF2B5EF4-FFF2-40B4-BE49-F238E27FC236}">
                <a16:creationId xmlns:a16="http://schemas.microsoft.com/office/drawing/2014/main" id="{FE2828FD-3B1C-2FC1-1196-E21343332FA1}"/>
              </a:ext>
            </a:extLst>
          </p:cNvPr>
          <p:cNvSpPr>
            <a:spLocks noGrp="1"/>
          </p:cNvSpPr>
          <p:nvPr>
            <p:ph type="subTitle" idx="1"/>
          </p:nvPr>
        </p:nvSpPr>
        <p:spPr>
          <a:xfrm>
            <a:off x="2075193" y="5325625"/>
            <a:ext cx="8325394" cy="596537"/>
          </a:xfrm>
        </p:spPr>
        <p:txBody>
          <a:bodyPr>
            <a:normAutofit fontScale="25000" lnSpcReduction="20000"/>
          </a:bodyPr>
          <a:lstStyle/>
          <a:p>
            <a:r>
              <a:rPr lang="en-US" sz="8000" b="1" dirty="0"/>
              <a:t>Accessible Canada-Accessible world Conference</a:t>
            </a:r>
          </a:p>
          <a:p>
            <a:endParaRPr lang="en-US" sz="8000" b="1" dirty="0"/>
          </a:p>
          <a:p>
            <a:r>
              <a:rPr lang="en-US" sz="8000" b="1" dirty="0"/>
              <a:t>Presented by: </a:t>
            </a:r>
            <a:r>
              <a:rPr lang="en-US" sz="8000" dirty="0"/>
              <a:t>Sheetal Kochhar</a:t>
            </a:r>
            <a:endParaRPr lang="en-CA" sz="8000" dirty="0"/>
          </a:p>
          <a:p>
            <a:endParaRPr lang="en-CA" dirty="0"/>
          </a:p>
        </p:txBody>
      </p:sp>
    </p:spTree>
    <p:extLst>
      <p:ext uri="{BB962C8B-B14F-4D97-AF65-F5344CB8AC3E}">
        <p14:creationId xmlns:p14="http://schemas.microsoft.com/office/powerpoint/2010/main" val="2399627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6B2FC-7D34-45B3-833C-64178406110A}"/>
              </a:ext>
            </a:extLst>
          </p:cNvPr>
          <p:cNvSpPr>
            <a:spLocks noGrp="1"/>
          </p:cNvSpPr>
          <p:nvPr>
            <p:ph type="title"/>
          </p:nvPr>
        </p:nvSpPr>
        <p:spPr>
          <a:xfrm>
            <a:off x="152282" y="279358"/>
            <a:ext cx="10515600" cy="879305"/>
          </a:xfrm>
        </p:spPr>
        <p:txBody>
          <a:bodyPr>
            <a:normAutofit/>
          </a:bodyPr>
          <a:lstStyle/>
          <a:p>
            <a:r>
              <a:rPr lang="en-CA" sz="4000" b="1" dirty="0">
                <a:latin typeface="Arial Black"/>
                <a:ea typeface="Verdana"/>
                <a:cs typeface="Arial"/>
              </a:rPr>
              <a:t>Research Team &amp; Acknowledgments</a:t>
            </a:r>
          </a:p>
        </p:txBody>
      </p:sp>
      <p:sp>
        <p:nvSpPr>
          <p:cNvPr id="3" name="Content Placeholder 2">
            <a:extLst>
              <a:ext uri="{FF2B5EF4-FFF2-40B4-BE49-F238E27FC236}">
                <a16:creationId xmlns:a16="http://schemas.microsoft.com/office/drawing/2014/main" id="{2AB0E3CE-94DA-4C86-BDDB-B27F5D2E0B3D}"/>
              </a:ext>
            </a:extLst>
          </p:cNvPr>
          <p:cNvSpPr>
            <a:spLocks noGrp="1"/>
          </p:cNvSpPr>
          <p:nvPr>
            <p:ph idx="13"/>
          </p:nvPr>
        </p:nvSpPr>
        <p:spPr>
          <a:xfrm>
            <a:off x="350520" y="1889184"/>
            <a:ext cx="11490960" cy="4180608"/>
          </a:xfrm>
        </p:spPr>
        <p:txBody>
          <a:bodyPr vert="horz" lIns="91440" tIns="45720" rIns="91440" bIns="45720" rtlCol="0" anchor="t">
            <a:normAutofit/>
          </a:bodyPr>
          <a:lstStyle/>
          <a:p>
            <a:pPr>
              <a:lnSpc>
                <a:spcPct val="150000"/>
              </a:lnSpc>
            </a:pPr>
            <a:r>
              <a:rPr lang="en-CA" b="1" dirty="0">
                <a:latin typeface="Arial"/>
                <a:cs typeface="Arial"/>
              </a:rPr>
              <a:t>Research Team: </a:t>
            </a:r>
            <a:r>
              <a:rPr lang="en-CA" dirty="0">
                <a:latin typeface="Arial"/>
                <a:cs typeface="Arial"/>
              </a:rPr>
              <a:t>Dr. Mahadeo Sukhai, Sheetal Kochhar, Michaela Knot, Andrew </a:t>
            </a:r>
            <a:r>
              <a:rPr lang="en-US" i="0" dirty="0">
                <a:solidFill>
                  <a:srgbClr val="000000"/>
                </a:solidFill>
                <a:effectLst/>
                <a:latin typeface="Arial"/>
                <a:cs typeface="Arial"/>
              </a:rPr>
              <a:t>Livingston</a:t>
            </a:r>
          </a:p>
          <a:p>
            <a:pPr>
              <a:lnSpc>
                <a:spcPct val="150000"/>
              </a:lnSpc>
            </a:pPr>
            <a:r>
              <a:rPr lang="en-US" dirty="0">
                <a:solidFill>
                  <a:srgbClr val="000000"/>
                </a:solidFill>
                <a:latin typeface="Arial"/>
                <a:cs typeface="Arial"/>
              </a:rPr>
              <a:t>Collaborators and Academic Partners</a:t>
            </a:r>
            <a:endParaRPr lang="en-CA" dirty="0">
              <a:latin typeface="Arial"/>
              <a:cs typeface="Arial"/>
            </a:endParaRPr>
          </a:p>
          <a:p>
            <a:pPr>
              <a:lnSpc>
                <a:spcPct val="150000"/>
              </a:lnSpc>
            </a:pPr>
            <a:r>
              <a:rPr lang="en-US" dirty="0">
                <a:latin typeface="Arial"/>
                <a:cs typeface="Arial"/>
              </a:rPr>
              <a:t>This project is funded by Accessibility Standards Canada/the Government of Canada.</a:t>
            </a:r>
            <a:endParaRPr lang="en-CA" dirty="0">
              <a:latin typeface="Arial"/>
              <a:cs typeface="Arial"/>
            </a:endParaRPr>
          </a:p>
          <a:p>
            <a:endParaRPr lang="en-CA" dirty="0"/>
          </a:p>
        </p:txBody>
      </p:sp>
    </p:spTree>
    <p:extLst>
      <p:ext uri="{BB962C8B-B14F-4D97-AF65-F5344CB8AC3E}">
        <p14:creationId xmlns:p14="http://schemas.microsoft.com/office/powerpoint/2010/main" val="48647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5002C-9DC8-9365-6A68-7723B28B2B49}"/>
              </a:ext>
            </a:extLst>
          </p:cNvPr>
          <p:cNvSpPr>
            <a:spLocks noGrp="1"/>
          </p:cNvSpPr>
          <p:nvPr>
            <p:ph type="title"/>
          </p:nvPr>
        </p:nvSpPr>
        <p:spPr>
          <a:xfrm>
            <a:off x="350520" y="233433"/>
            <a:ext cx="10515600" cy="879305"/>
          </a:xfrm>
        </p:spPr>
        <p:txBody>
          <a:bodyPr>
            <a:normAutofit/>
          </a:bodyPr>
          <a:lstStyle/>
          <a:p>
            <a:r>
              <a:rPr lang="en-US" sz="4000" dirty="0"/>
              <a:t>Overview of Presentation</a:t>
            </a:r>
            <a:endParaRPr lang="en-CA" sz="4000" dirty="0"/>
          </a:p>
        </p:txBody>
      </p:sp>
      <p:sp>
        <p:nvSpPr>
          <p:cNvPr id="3" name="Content Placeholder 2">
            <a:extLst>
              <a:ext uri="{FF2B5EF4-FFF2-40B4-BE49-F238E27FC236}">
                <a16:creationId xmlns:a16="http://schemas.microsoft.com/office/drawing/2014/main" id="{0B382126-59AD-3758-EE86-C1A407A2A778}"/>
              </a:ext>
            </a:extLst>
          </p:cNvPr>
          <p:cNvSpPr>
            <a:spLocks noGrp="1"/>
          </p:cNvSpPr>
          <p:nvPr>
            <p:ph idx="13"/>
          </p:nvPr>
        </p:nvSpPr>
        <p:spPr/>
        <p:txBody>
          <a:bodyPr/>
          <a:lstStyle/>
          <a:p>
            <a:pPr>
              <a:lnSpc>
                <a:spcPct val="150000"/>
              </a:lnSpc>
            </a:pPr>
            <a:r>
              <a:rPr lang="en-US" sz="2400" dirty="0"/>
              <a:t>Project Goal</a:t>
            </a:r>
          </a:p>
          <a:p>
            <a:pPr>
              <a:lnSpc>
                <a:spcPct val="150000"/>
              </a:lnSpc>
            </a:pPr>
            <a:r>
              <a:rPr lang="en-US" sz="2400" dirty="0"/>
              <a:t>Procurement and its framework</a:t>
            </a:r>
          </a:p>
          <a:p>
            <a:pPr>
              <a:lnSpc>
                <a:spcPct val="150000"/>
              </a:lnSpc>
            </a:pPr>
            <a:r>
              <a:rPr lang="en-US" sz="2400" dirty="0"/>
              <a:t>Research Questions</a:t>
            </a:r>
          </a:p>
          <a:p>
            <a:pPr>
              <a:lnSpc>
                <a:spcPct val="150000"/>
              </a:lnSpc>
            </a:pPr>
            <a:r>
              <a:rPr lang="en-US" sz="2400" dirty="0"/>
              <a:t>Research findings</a:t>
            </a:r>
          </a:p>
          <a:p>
            <a:pPr>
              <a:lnSpc>
                <a:spcPct val="150000"/>
              </a:lnSpc>
            </a:pPr>
            <a:r>
              <a:rPr lang="en-US" sz="2400" dirty="0"/>
              <a:t>Recommendations</a:t>
            </a:r>
          </a:p>
          <a:p>
            <a:pPr>
              <a:lnSpc>
                <a:spcPct val="150000"/>
              </a:lnSpc>
            </a:pPr>
            <a:r>
              <a:rPr lang="en-US" sz="2400" dirty="0"/>
              <a:t>Discussion Questions</a:t>
            </a:r>
          </a:p>
          <a:p>
            <a:pPr>
              <a:lnSpc>
                <a:spcPct val="150000"/>
              </a:lnSpc>
            </a:pPr>
            <a:endParaRPr lang="en-US" sz="2400" dirty="0"/>
          </a:p>
          <a:p>
            <a:endParaRPr lang="en-CA" dirty="0"/>
          </a:p>
        </p:txBody>
      </p:sp>
    </p:spTree>
    <p:extLst>
      <p:ext uri="{BB962C8B-B14F-4D97-AF65-F5344CB8AC3E}">
        <p14:creationId xmlns:p14="http://schemas.microsoft.com/office/powerpoint/2010/main" val="1239284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A7041-66E7-E67E-4076-1A3EB275649E}"/>
              </a:ext>
            </a:extLst>
          </p:cNvPr>
          <p:cNvSpPr>
            <a:spLocks noGrp="1"/>
          </p:cNvSpPr>
          <p:nvPr>
            <p:ph type="title"/>
          </p:nvPr>
        </p:nvSpPr>
        <p:spPr/>
        <p:txBody>
          <a:bodyPr>
            <a:normAutofit/>
          </a:bodyPr>
          <a:lstStyle/>
          <a:p>
            <a:r>
              <a:rPr lang="en-US" sz="4000" dirty="0"/>
              <a:t>Project Goal</a:t>
            </a:r>
            <a:endParaRPr lang="en-CA" sz="4000" dirty="0"/>
          </a:p>
        </p:txBody>
      </p:sp>
      <p:sp>
        <p:nvSpPr>
          <p:cNvPr id="3" name="Content Placeholder 2">
            <a:extLst>
              <a:ext uri="{FF2B5EF4-FFF2-40B4-BE49-F238E27FC236}">
                <a16:creationId xmlns:a16="http://schemas.microsoft.com/office/drawing/2014/main" id="{FA64BBE6-EC7F-5FD6-A809-A58540C0647B}"/>
              </a:ext>
            </a:extLst>
          </p:cNvPr>
          <p:cNvSpPr>
            <a:spLocks noGrp="1"/>
          </p:cNvSpPr>
          <p:nvPr>
            <p:ph idx="13"/>
          </p:nvPr>
        </p:nvSpPr>
        <p:spPr>
          <a:xfrm>
            <a:off x="170004" y="1723148"/>
            <a:ext cx="11851991" cy="2423183"/>
          </a:xfr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t">
            <a:normAutofit/>
          </a:bodyPr>
          <a:lstStyle/>
          <a:p>
            <a:pPr marL="0" indent="0">
              <a:lnSpc>
                <a:spcPct val="150000"/>
              </a:lnSpc>
              <a:buNone/>
            </a:pPr>
            <a:r>
              <a:rPr lang="en-US" sz="2400" dirty="0">
                <a:cs typeface="Arial"/>
              </a:rPr>
              <a:t>To undertake a co-design approach, with relevant stakeholders in the Federal Public Service and private sector, in the development of recommendations on accessible and inclusive procurement and supply chain models for the Federal Public Service and federally regulated industries.</a:t>
            </a:r>
            <a:endParaRPr lang="en-CA" sz="2400" dirty="0">
              <a:cs typeface="Arial"/>
            </a:endParaRPr>
          </a:p>
        </p:txBody>
      </p:sp>
    </p:spTree>
    <p:extLst>
      <p:ext uri="{BB962C8B-B14F-4D97-AF65-F5344CB8AC3E}">
        <p14:creationId xmlns:p14="http://schemas.microsoft.com/office/powerpoint/2010/main" val="645864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781FC-13C1-E586-0584-AE3379BD71B6}"/>
              </a:ext>
            </a:extLst>
          </p:cNvPr>
          <p:cNvSpPr>
            <a:spLocks noGrp="1"/>
          </p:cNvSpPr>
          <p:nvPr>
            <p:ph type="title"/>
          </p:nvPr>
        </p:nvSpPr>
        <p:spPr>
          <a:xfrm>
            <a:off x="189237" y="124249"/>
            <a:ext cx="10515600" cy="1220105"/>
          </a:xfrm>
        </p:spPr>
        <p:txBody>
          <a:bodyPr>
            <a:normAutofit/>
          </a:bodyPr>
          <a:lstStyle/>
          <a:p>
            <a:r>
              <a:rPr lang="en-CA" sz="4000" dirty="0"/>
              <a:t>Procurement</a:t>
            </a:r>
          </a:p>
        </p:txBody>
      </p:sp>
      <p:sp>
        <p:nvSpPr>
          <p:cNvPr id="3" name="Content Placeholder 2">
            <a:extLst>
              <a:ext uri="{FF2B5EF4-FFF2-40B4-BE49-F238E27FC236}">
                <a16:creationId xmlns:a16="http://schemas.microsoft.com/office/drawing/2014/main" id="{1649C26D-8FBD-8E8B-C9F7-C155F96C0604}"/>
              </a:ext>
            </a:extLst>
          </p:cNvPr>
          <p:cNvSpPr>
            <a:spLocks noGrp="1"/>
          </p:cNvSpPr>
          <p:nvPr>
            <p:ph idx="13"/>
          </p:nvPr>
        </p:nvSpPr>
        <p:spPr>
          <a:xfrm>
            <a:off x="350519" y="1828800"/>
            <a:ext cx="11710101" cy="2459421"/>
          </a:xfrm>
          <a:ln>
            <a:noFill/>
          </a:ln>
          <a:effectLst/>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p>
            <a:pPr marL="0" indent="0">
              <a:lnSpc>
                <a:spcPct val="150000"/>
              </a:lnSpc>
              <a:spcBef>
                <a:spcPts val="1200"/>
              </a:spcBef>
              <a:spcAft>
                <a:spcPts val="1200"/>
              </a:spcAft>
              <a:buNone/>
            </a:pPr>
            <a:r>
              <a:rPr lang="en-CA" kern="100" dirty="0">
                <a:effectLst/>
                <a:ea typeface="Aptos" panose="020B0004020202020204" pitchFamily="34" charset="0"/>
                <a:cs typeface="Times New Roman" panose="02020603050405020304" pitchFamily="18" charset="0"/>
              </a:rPr>
              <a:t>“</a:t>
            </a:r>
            <a:r>
              <a:rPr lang="en-CA" sz="2400" kern="100" dirty="0">
                <a:effectLst/>
                <a:ea typeface="Aptos" panose="020B0004020202020204" pitchFamily="34" charset="0"/>
                <a:cs typeface="Times New Roman" panose="02020603050405020304" pitchFamily="18" charset="0"/>
              </a:rPr>
              <a:t>Systematic process of purchasing and selling goods and services that involves specific phases and associated activities including planning, pre-award, award, contract management and monitoring, post-contract evaluation, and supplier relationship management.” (Government of British Columbia 2018, p 19).</a:t>
            </a:r>
          </a:p>
        </p:txBody>
      </p:sp>
    </p:spTree>
    <p:extLst>
      <p:ext uri="{BB962C8B-B14F-4D97-AF65-F5344CB8AC3E}">
        <p14:creationId xmlns:p14="http://schemas.microsoft.com/office/powerpoint/2010/main" val="1317909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21E7-B8BB-940E-E538-85CE6D12B893}"/>
              </a:ext>
            </a:extLst>
          </p:cNvPr>
          <p:cNvSpPr>
            <a:spLocks noGrp="1"/>
          </p:cNvSpPr>
          <p:nvPr>
            <p:ph type="title"/>
          </p:nvPr>
        </p:nvSpPr>
        <p:spPr/>
        <p:txBody>
          <a:bodyPr/>
          <a:lstStyle/>
          <a:p>
            <a:r>
              <a:rPr lang="en-CA" sz="4000" dirty="0"/>
              <a:t>Procurement Of…</a:t>
            </a:r>
          </a:p>
        </p:txBody>
      </p:sp>
      <p:sp>
        <p:nvSpPr>
          <p:cNvPr id="3" name="Content Placeholder 2">
            <a:extLst>
              <a:ext uri="{FF2B5EF4-FFF2-40B4-BE49-F238E27FC236}">
                <a16:creationId xmlns:a16="http://schemas.microsoft.com/office/drawing/2014/main" id="{19DD2C7A-7B01-16B9-927E-FAC2D7A2013E}"/>
              </a:ext>
            </a:extLst>
          </p:cNvPr>
          <p:cNvSpPr>
            <a:spLocks noGrp="1"/>
          </p:cNvSpPr>
          <p:nvPr>
            <p:ph idx="13"/>
          </p:nvPr>
        </p:nvSpPr>
        <p:spPr>
          <a:xfrm>
            <a:off x="350520" y="1825624"/>
            <a:ext cx="11490960" cy="2612369"/>
          </a:xfrm>
          <a:ln>
            <a:noFill/>
          </a:ln>
          <a:effectLst/>
        </p:spPr>
        <p:style>
          <a:lnRef idx="2">
            <a:schemeClr val="accent2"/>
          </a:lnRef>
          <a:fillRef idx="1">
            <a:schemeClr val="lt1"/>
          </a:fillRef>
          <a:effectRef idx="0">
            <a:schemeClr val="accent2"/>
          </a:effectRef>
          <a:fontRef idx="minor">
            <a:schemeClr val="dk1"/>
          </a:fontRef>
        </p:style>
        <p:txBody>
          <a:bodyPr/>
          <a:lstStyle/>
          <a:p>
            <a:pPr>
              <a:lnSpc>
                <a:spcPct val="100000"/>
              </a:lnSpc>
            </a:pPr>
            <a:r>
              <a:rPr lang="en-CA" dirty="0"/>
              <a:t>…</a:t>
            </a:r>
            <a:r>
              <a:rPr lang="en-CA" sz="2400" dirty="0"/>
              <a:t>Buildings, facilities, space (physical plant)</a:t>
            </a:r>
          </a:p>
          <a:p>
            <a:pPr>
              <a:lnSpc>
                <a:spcPct val="100000"/>
              </a:lnSpc>
            </a:pPr>
            <a:r>
              <a:rPr lang="en-CA" sz="2400" dirty="0"/>
              <a:t>…Technology hardware (out-of-the-box devices, e.g., photocopiers)</a:t>
            </a:r>
          </a:p>
          <a:p>
            <a:pPr>
              <a:lnSpc>
                <a:spcPct val="100000"/>
              </a:lnSpc>
            </a:pPr>
            <a:r>
              <a:rPr lang="en-CA" sz="2400" dirty="0"/>
              <a:t>…Digital ICT</a:t>
            </a:r>
          </a:p>
          <a:p>
            <a:pPr>
              <a:lnSpc>
                <a:spcPct val="100000"/>
              </a:lnSpc>
            </a:pPr>
            <a:r>
              <a:rPr lang="en-CA" sz="2400" dirty="0"/>
              <a:t>…Services (people resources, e.g., external consultants)</a:t>
            </a:r>
          </a:p>
          <a:p>
            <a:pPr>
              <a:lnSpc>
                <a:spcPct val="100000"/>
              </a:lnSpc>
            </a:pPr>
            <a:r>
              <a:rPr lang="en-CA" sz="2400" dirty="0"/>
              <a:t>…Supplies and materials</a:t>
            </a:r>
          </a:p>
        </p:txBody>
      </p:sp>
    </p:spTree>
    <p:extLst>
      <p:ext uri="{BB962C8B-B14F-4D97-AF65-F5344CB8AC3E}">
        <p14:creationId xmlns:p14="http://schemas.microsoft.com/office/powerpoint/2010/main" val="3948821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5280-5A0F-7703-2EBA-587C568976DF}"/>
              </a:ext>
            </a:extLst>
          </p:cNvPr>
          <p:cNvSpPr>
            <a:spLocks noGrp="1"/>
          </p:cNvSpPr>
          <p:nvPr>
            <p:ph type="title"/>
          </p:nvPr>
        </p:nvSpPr>
        <p:spPr>
          <a:xfrm>
            <a:off x="341811" y="241384"/>
            <a:ext cx="10515600" cy="1051388"/>
          </a:xfrm>
        </p:spPr>
        <p:txBody>
          <a:bodyPr>
            <a:normAutofit/>
          </a:bodyPr>
          <a:lstStyle/>
          <a:p>
            <a:r>
              <a:rPr lang="en-US" sz="4000" dirty="0"/>
              <a:t>Sustainable Procurement</a:t>
            </a:r>
            <a:endParaRPr lang="en-CA" sz="4000" dirty="0"/>
          </a:p>
        </p:txBody>
      </p:sp>
      <p:sp>
        <p:nvSpPr>
          <p:cNvPr id="3" name="Content Placeholder 2">
            <a:extLst>
              <a:ext uri="{FF2B5EF4-FFF2-40B4-BE49-F238E27FC236}">
                <a16:creationId xmlns:a16="http://schemas.microsoft.com/office/drawing/2014/main" id="{C77957A9-4F25-7587-ED96-4B9661E6FCA7}"/>
              </a:ext>
            </a:extLst>
          </p:cNvPr>
          <p:cNvSpPr>
            <a:spLocks noGrp="1"/>
          </p:cNvSpPr>
          <p:nvPr>
            <p:ph idx="13"/>
          </p:nvPr>
        </p:nvSpPr>
        <p:spPr>
          <a:xfrm>
            <a:off x="110359" y="1825624"/>
            <a:ext cx="12005441" cy="4235542"/>
          </a:xfrm>
          <a:ln>
            <a:noFill/>
          </a:ln>
          <a:effectLst/>
        </p:spPr>
        <p:style>
          <a:lnRef idx="2">
            <a:schemeClr val="accent2"/>
          </a:lnRef>
          <a:fillRef idx="1">
            <a:schemeClr val="lt1"/>
          </a:fillRef>
          <a:effectRef idx="0">
            <a:schemeClr val="accent2"/>
          </a:effectRef>
          <a:fontRef idx="minor">
            <a:schemeClr val="dk1"/>
          </a:fontRef>
        </p:style>
        <p:txBody>
          <a:bodyPr/>
          <a:lstStyle/>
          <a:p>
            <a:pPr marL="0" indent="0">
              <a:lnSpc>
                <a:spcPct val="150000"/>
              </a:lnSpc>
              <a:buNone/>
            </a:pPr>
            <a:r>
              <a:rPr lang="en-CA" sz="2400" b="1" kern="1200" dirty="0">
                <a:solidFill>
                  <a:schemeClr val="tx1"/>
                </a:solidFill>
                <a:effectLst/>
                <a:latin typeface="+mn-lt"/>
                <a:ea typeface="+mn-ea"/>
                <a:cs typeface="+mn-cs"/>
              </a:rPr>
              <a:t>“</a:t>
            </a:r>
            <a:r>
              <a:rPr lang="en-US" sz="2400" kern="1200" dirty="0">
                <a:solidFill>
                  <a:schemeClr val="tx1"/>
                </a:solidFill>
                <a:effectLst/>
                <a:latin typeface="+mn-lt"/>
                <a:ea typeface="+mn-ea"/>
                <a:cs typeface="+mn-cs"/>
              </a:rPr>
              <a:t>Sustainable procurement is procurement that has </a:t>
            </a:r>
            <a:r>
              <a:rPr lang="en-US" sz="2400" b="1" kern="1200" dirty="0">
                <a:solidFill>
                  <a:schemeClr val="tx1"/>
                </a:solidFill>
                <a:effectLst/>
                <a:latin typeface="+mn-lt"/>
                <a:ea typeface="+mn-ea"/>
                <a:cs typeface="+mn-cs"/>
              </a:rPr>
              <a:t>the most positive environmental, social and economic impacts possible across the entire life cycle </a:t>
            </a:r>
            <a:r>
              <a:rPr lang="en-US" sz="2400" kern="1200" dirty="0">
                <a:solidFill>
                  <a:schemeClr val="tx1"/>
                </a:solidFill>
                <a:effectLst/>
                <a:latin typeface="+mn-lt"/>
                <a:ea typeface="+mn-ea"/>
                <a:cs typeface="+mn-cs"/>
              </a:rPr>
              <a:t>and that strives to minimize adverse impacts.</a:t>
            </a:r>
          </a:p>
          <a:p>
            <a:pPr marL="0" indent="0">
              <a:lnSpc>
                <a:spcPct val="150000"/>
              </a:lnSpc>
              <a:buNone/>
            </a:pPr>
            <a:r>
              <a:rPr lang="en-US" sz="2400" kern="1200" dirty="0">
                <a:solidFill>
                  <a:schemeClr val="tx1"/>
                </a:solidFill>
                <a:effectLst/>
                <a:latin typeface="+mn-lt"/>
                <a:ea typeface="+mn-ea"/>
                <a:cs typeface="+mn-cs"/>
              </a:rPr>
              <a:t>Sustainable procurement is a powerful instrument when an organization considers sustainability requirements and its own contribution to sustainable development.”</a:t>
            </a:r>
            <a:r>
              <a:rPr lang="en-CA" sz="2400" kern="1200" dirty="0">
                <a:solidFill>
                  <a:schemeClr val="tx1"/>
                </a:solidFill>
                <a:effectLst/>
                <a:latin typeface="+mn-lt"/>
                <a:ea typeface="+mn-ea"/>
                <a:cs typeface="+mn-cs"/>
              </a:rPr>
              <a:t> (ISO 20400:2017 (s 4.1)</a:t>
            </a:r>
          </a:p>
          <a:p>
            <a:endParaRPr lang="en-CA" dirty="0"/>
          </a:p>
        </p:txBody>
      </p:sp>
    </p:spTree>
    <p:extLst>
      <p:ext uri="{BB962C8B-B14F-4D97-AF65-F5344CB8AC3E}">
        <p14:creationId xmlns:p14="http://schemas.microsoft.com/office/powerpoint/2010/main" val="624750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DE9A-E45D-0A2D-B1FF-7E28898191AD}"/>
              </a:ext>
            </a:extLst>
          </p:cNvPr>
          <p:cNvSpPr>
            <a:spLocks noGrp="1"/>
          </p:cNvSpPr>
          <p:nvPr>
            <p:ph type="title"/>
          </p:nvPr>
        </p:nvSpPr>
        <p:spPr>
          <a:xfrm>
            <a:off x="341811" y="241384"/>
            <a:ext cx="10515600" cy="1169630"/>
          </a:xfrm>
        </p:spPr>
        <p:txBody>
          <a:bodyPr>
            <a:normAutofit/>
          </a:bodyPr>
          <a:lstStyle/>
          <a:p>
            <a:r>
              <a:rPr lang="en-US" sz="4000" dirty="0"/>
              <a:t>Pillars of Sustainable Procurement</a:t>
            </a:r>
            <a:endParaRPr lang="en-CA" sz="4000" dirty="0"/>
          </a:p>
        </p:txBody>
      </p:sp>
      <p:sp>
        <p:nvSpPr>
          <p:cNvPr id="3" name="Content Placeholder 2">
            <a:extLst>
              <a:ext uri="{FF2B5EF4-FFF2-40B4-BE49-F238E27FC236}">
                <a16:creationId xmlns:a16="http://schemas.microsoft.com/office/drawing/2014/main" id="{7E40C709-F7B5-5D1D-63BF-4BA89B264C6C}"/>
              </a:ext>
            </a:extLst>
          </p:cNvPr>
          <p:cNvSpPr>
            <a:spLocks noGrp="1"/>
          </p:cNvSpPr>
          <p:nvPr>
            <p:ph idx="13"/>
          </p:nvPr>
        </p:nvSpPr>
        <p:spPr>
          <a:xfrm>
            <a:off x="350520" y="1825624"/>
            <a:ext cx="11490960" cy="3463707"/>
          </a:xfrm>
          <a:ln>
            <a:noFill/>
          </a:ln>
          <a:effectLst/>
        </p:spPr>
        <p:style>
          <a:lnRef idx="2">
            <a:schemeClr val="accent2"/>
          </a:lnRef>
          <a:fillRef idx="1">
            <a:schemeClr val="lt1"/>
          </a:fillRef>
          <a:effectRef idx="0">
            <a:schemeClr val="accent2"/>
          </a:effectRef>
          <a:fontRef idx="minor">
            <a:schemeClr val="dk1"/>
          </a:fontRef>
        </p:style>
        <p:txBody>
          <a:bodyPr>
            <a:normAutofit/>
          </a:bodyPr>
          <a:lstStyle/>
          <a:p>
            <a:pPr>
              <a:lnSpc>
                <a:spcPct val="150000"/>
              </a:lnSpc>
            </a:pPr>
            <a:r>
              <a:rPr lang="en-CA" sz="2400" dirty="0"/>
              <a:t>Green or Environmentally Preferable Procurement</a:t>
            </a:r>
          </a:p>
          <a:p>
            <a:pPr>
              <a:lnSpc>
                <a:spcPct val="150000"/>
              </a:lnSpc>
            </a:pPr>
            <a:r>
              <a:rPr lang="en-CA" sz="2400" dirty="0"/>
              <a:t>Ethical Procurement </a:t>
            </a:r>
          </a:p>
          <a:p>
            <a:pPr>
              <a:lnSpc>
                <a:spcPct val="150000"/>
              </a:lnSpc>
            </a:pPr>
            <a:r>
              <a:rPr lang="en-CA" sz="2400" dirty="0"/>
              <a:t>Indigenous or Aboriginal Procurement</a:t>
            </a:r>
          </a:p>
          <a:p>
            <a:pPr>
              <a:lnSpc>
                <a:spcPct val="150000"/>
              </a:lnSpc>
            </a:pPr>
            <a:r>
              <a:rPr lang="en-CA" sz="2400" dirty="0"/>
              <a:t>Social Procurement </a:t>
            </a:r>
          </a:p>
        </p:txBody>
      </p:sp>
    </p:spTree>
    <p:extLst>
      <p:ext uri="{BB962C8B-B14F-4D97-AF65-F5344CB8AC3E}">
        <p14:creationId xmlns:p14="http://schemas.microsoft.com/office/powerpoint/2010/main" val="2067762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D3889-30E1-4B21-178F-832A03789097}"/>
              </a:ext>
            </a:extLst>
          </p:cNvPr>
          <p:cNvSpPr>
            <a:spLocks noGrp="1"/>
          </p:cNvSpPr>
          <p:nvPr>
            <p:ph type="title"/>
          </p:nvPr>
        </p:nvSpPr>
        <p:spPr/>
        <p:txBody>
          <a:bodyPr/>
          <a:lstStyle/>
          <a:p>
            <a:r>
              <a:rPr lang="en-US" sz="4000" dirty="0"/>
              <a:t>Social Procurement</a:t>
            </a:r>
            <a:endParaRPr lang="en-CA" sz="4000" dirty="0"/>
          </a:p>
        </p:txBody>
      </p:sp>
      <p:sp>
        <p:nvSpPr>
          <p:cNvPr id="3" name="Content Placeholder 2">
            <a:extLst>
              <a:ext uri="{FF2B5EF4-FFF2-40B4-BE49-F238E27FC236}">
                <a16:creationId xmlns:a16="http://schemas.microsoft.com/office/drawing/2014/main" id="{E9D5CBC3-1E59-54A5-6BC6-C7B08632E5D2}"/>
              </a:ext>
            </a:extLst>
          </p:cNvPr>
          <p:cNvSpPr>
            <a:spLocks noGrp="1"/>
          </p:cNvSpPr>
          <p:nvPr>
            <p:ph idx="13"/>
          </p:nvPr>
        </p:nvSpPr>
        <p:spPr>
          <a:xfrm>
            <a:off x="118238" y="1825624"/>
            <a:ext cx="11979166" cy="3369114"/>
          </a:xfrm>
          <a:ln>
            <a:noFill/>
          </a:ln>
          <a:effectLst/>
        </p:spPr>
        <p:style>
          <a:lnRef idx="2">
            <a:schemeClr val="accent2"/>
          </a:lnRef>
          <a:fillRef idx="1">
            <a:schemeClr val="lt1"/>
          </a:fillRef>
          <a:effectRef idx="0">
            <a:schemeClr val="accent2"/>
          </a:effectRef>
          <a:fontRef idx="minor">
            <a:schemeClr val="dk1"/>
          </a:fontRef>
        </p:style>
        <p:txBody>
          <a:bodyPr/>
          <a:lstStyle/>
          <a:p>
            <a:pPr>
              <a:lnSpc>
                <a:spcPct val="100000"/>
              </a:lnSpc>
            </a:pPr>
            <a:r>
              <a:rPr lang="en-CA" sz="2400" b="1" dirty="0"/>
              <a:t>Social Procurement</a:t>
            </a:r>
            <a:r>
              <a:rPr lang="en-CA" sz="2400" dirty="0"/>
              <a:t> Fosters diversity and inclusivity by creating economic opportunities for equity-seeking groups and other target populations. (</a:t>
            </a:r>
            <a:r>
              <a:rPr lang="en-CA" sz="2400" dirty="0" err="1"/>
              <a:t>Revee</a:t>
            </a:r>
            <a:r>
              <a:rPr lang="en-CA" sz="2400" dirty="0"/>
              <a:t>, 2020) </a:t>
            </a:r>
          </a:p>
          <a:p>
            <a:pPr marL="0" indent="0">
              <a:lnSpc>
                <a:spcPct val="100000"/>
              </a:lnSpc>
              <a:buNone/>
            </a:pPr>
            <a:r>
              <a:rPr lang="en-CA" sz="2400" dirty="0"/>
              <a:t>“This includes purchasing from suppliers that offer social value, such as non-profits, social enterprises, and diverse suppliers, and mandating suppliers to deliver social value as a condition of the contract, often outlined through Community Benefit Agreements (CBAs).” (</a:t>
            </a:r>
            <a:r>
              <a:rPr lang="en-CA" sz="2400" dirty="0" err="1"/>
              <a:t>Revee</a:t>
            </a:r>
            <a:r>
              <a:rPr lang="en-CA" sz="2400" dirty="0"/>
              <a:t>, 2020)</a:t>
            </a:r>
          </a:p>
          <a:p>
            <a:endParaRPr lang="en-CA" dirty="0"/>
          </a:p>
        </p:txBody>
      </p:sp>
    </p:spTree>
    <p:extLst>
      <p:ext uri="{BB962C8B-B14F-4D97-AF65-F5344CB8AC3E}">
        <p14:creationId xmlns:p14="http://schemas.microsoft.com/office/powerpoint/2010/main" val="1491208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FD94-D163-E104-E363-B3A17F59065C}"/>
              </a:ext>
            </a:extLst>
          </p:cNvPr>
          <p:cNvSpPr>
            <a:spLocks noGrp="1"/>
          </p:cNvSpPr>
          <p:nvPr>
            <p:ph type="title"/>
          </p:nvPr>
        </p:nvSpPr>
        <p:spPr>
          <a:xfrm>
            <a:off x="341811" y="940279"/>
            <a:ext cx="10515600" cy="180410"/>
          </a:xfrm>
        </p:spPr>
        <p:txBody>
          <a:bodyPr>
            <a:normAutofit fontScale="90000"/>
          </a:bodyPr>
          <a:lstStyle/>
          <a:p>
            <a:r>
              <a:rPr lang="en-CA" dirty="0"/>
              <a:t>Accessible Procurement</a:t>
            </a:r>
            <a:br>
              <a:rPr lang="en-CA" sz="4400" b="1" kern="100" dirty="0">
                <a:effectLst/>
                <a:latin typeface="Verdana" panose="020B0604030504040204" pitchFamily="34" charset="0"/>
                <a:ea typeface="Times New Roman" panose="02020603050405020304" pitchFamily="18" charset="0"/>
                <a:cs typeface="Times New Roman" panose="02020603050405020304" pitchFamily="18" charset="0"/>
              </a:rPr>
            </a:br>
            <a:endParaRPr lang="en-CA" dirty="0"/>
          </a:p>
        </p:txBody>
      </p:sp>
      <p:sp>
        <p:nvSpPr>
          <p:cNvPr id="3" name="Content Placeholder 2">
            <a:extLst>
              <a:ext uri="{FF2B5EF4-FFF2-40B4-BE49-F238E27FC236}">
                <a16:creationId xmlns:a16="http://schemas.microsoft.com/office/drawing/2014/main" id="{81638F0D-030E-8EA4-A97C-00C7B2BA5DD4}"/>
              </a:ext>
            </a:extLst>
          </p:cNvPr>
          <p:cNvSpPr>
            <a:spLocks noGrp="1"/>
          </p:cNvSpPr>
          <p:nvPr>
            <p:ph idx="13"/>
          </p:nvPr>
        </p:nvSpPr>
        <p:spPr>
          <a:xfrm>
            <a:off x="352011" y="2013527"/>
            <a:ext cx="11490960" cy="2240421"/>
          </a:xfrm>
          <a:ln>
            <a:noFill/>
          </a:ln>
          <a:effectLst/>
        </p:spPr>
        <p:style>
          <a:lnRef idx="2">
            <a:schemeClr val="accent2"/>
          </a:lnRef>
          <a:fillRef idx="1">
            <a:schemeClr val="lt1"/>
          </a:fillRef>
          <a:effectRef idx="0">
            <a:schemeClr val="accent2"/>
          </a:effectRef>
          <a:fontRef idx="minor">
            <a:schemeClr val="dk1"/>
          </a:fontRef>
        </p:style>
        <p:txBody>
          <a:bodyPr>
            <a:normAutofit fontScale="92500"/>
          </a:bodyPr>
          <a:lstStyle/>
          <a:p>
            <a:pPr marL="0" indent="0">
              <a:lnSpc>
                <a:spcPct val="150000"/>
              </a:lnSpc>
              <a:spcBef>
                <a:spcPts val="1200"/>
              </a:spcBef>
              <a:spcAft>
                <a:spcPts val="1200"/>
              </a:spcAft>
              <a:buNone/>
            </a:pPr>
            <a:r>
              <a:rPr lang="en-CA" sz="2400" kern="100" dirty="0">
                <a:ea typeface="Aptos" panose="020B0004020202020204" pitchFamily="34" charset="0"/>
                <a:cs typeface="Times New Roman" panose="02020603050405020304" pitchFamily="18" charset="0"/>
              </a:rPr>
              <a:t>R</a:t>
            </a:r>
            <a:r>
              <a:rPr lang="en-CA" sz="2400" kern="100" dirty="0">
                <a:effectLst/>
                <a:ea typeface="Aptos" panose="020B0004020202020204" pitchFamily="34" charset="0"/>
                <a:cs typeface="Times New Roman" panose="02020603050405020304" pitchFamily="18" charset="0"/>
              </a:rPr>
              <a:t>efers to the practice of purchasing goods, services, and works in a way that is mindful of and accommodating towards the diverse needs of different people, including those with disabilities (see also the United Nationals Disability Inclusion Strategy)</a:t>
            </a:r>
          </a:p>
          <a:p>
            <a:endParaRPr lang="en-CA" dirty="0"/>
          </a:p>
        </p:txBody>
      </p:sp>
    </p:spTree>
    <p:extLst>
      <p:ext uri="{BB962C8B-B14F-4D97-AF65-F5344CB8AC3E}">
        <p14:creationId xmlns:p14="http://schemas.microsoft.com/office/powerpoint/2010/main" val="2291340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29A7-B208-BBB2-936B-1484AF900313}"/>
              </a:ext>
            </a:extLst>
          </p:cNvPr>
          <p:cNvSpPr>
            <a:spLocks noGrp="1"/>
          </p:cNvSpPr>
          <p:nvPr>
            <p:ph type="title"/>
          </p:nvPr>
        </p:nvSpPr>
        <p:spPr/>
        <p:txBody>
          <a:bodyPr>
            <a:normAutofit/>
          </a:bodyPr>
          <a:lstStyle/>
          <a:p>
            <a:r>
              <a:rPr lang="en-US" sz="4000" dirty="0"/>
              <a:t>Situating Accessible Procurement</a:t>
            </a:r>
            <a:endParaRPr lang="en-CA" sz="4000" dirty="0"/>
          </a:p>
        </p:txBody>
      </p:sp>
      <p:sp>
        <p:nvSpPr>
          <p:cNvPr id="3" name="Content Placeholder 2">
            <a:extLst>
              <a:ext uri="{FF2B5EF4-FFF2-40B4-BE49-F238E27FC236}">
                <a16:creationId xmlns:a16="http://schemas.microsoft.com/office/drawing/2014/main" id="{77386422-C06C-F28F-E057-D5A1D2E27740}"/>
              </a:ext>
            </a:extLst>
          </p:cNvPr>
          <p:cNvSpPr>
            <a:spLocks noGrp="1"/>
          </p:cNvSpPr>
          <p:nvPr>
            <p:ph idx="13"/>
          </p:nvPr>
        </p:nvSpPr>
        <p:spPr>
          <a:xfrm>
            <a:off x="263056" y="1817672"/>
            <a:ext cx="11490960" cy="3008769"/>
          </a:xfrm>
          <a:ln>
            <a:noFill/>
          </a:ln>
          <a:effectLst/>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marL="0" indent="0">
              <a:lnSpc>
                <a:spcPct val="150000"/>
              </a:lnSpc>
              <a:buNone/>
            </a:pPr>
            <a:r>
              <a:rPr lang="en-CA" sz="2400" b="1" dirty="0"/>
              <a:t>Socially Responsible/Broader Outcomes Procurement </a:t>
            </a:r>
          </a:p>
          <a:p>
            <a:pPr marL="0" indent="0">
              <a:lnSpc>
                <a:spcPct val="150000"/>
              </a:lnSpc>
              <a:buNone/>
            </a:pPr>
            <a:r>
              <a:rPr lang="en-CA" sz="2400" dirty="0"/>
              <a:t>Accessibility would fall into these streams around using public procurement for equity, inclusion, and creating value for society or best value, which goes beyond economic value (minimum purchase price), developing broader societal benefits (stimulating local industry or employment of Indigenous communities, and access for small and medium enterprise involvement with public administration)</a:t>
            </a:r>
            <a:r>
              <a:rPr lang="en-CA" dirty="0"/>
              <a:t>.</a:t>
            </a:r>
          </a:p>
        </p:txBody>
      </p:sp>
    </p:spTree>
    <p:extLst>
      <p:ext uri="{BB962C8B-B14F-4D97-AF65-F5344CB8AC3E}">
        <p14:creationId xmlns:p14="http://schemas.microsoft.com/office/powerpoint/2010/main" val="1958496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4B48-EA69-74A7-CD8E-697EFA28ADEC}"/>
              </a:ext>
            </a:extLst>
          </p:cNvPr>
          <p:cNvSpPr>
            <a:spLocks noGrp="1"/>
          </p:cNvSpPr>
          <p:nvPr>
            <p:ph type="title"/>
          </p:nvPr>
        </p:nvSpPr>
        <p:spPr/>
        <p:txBody>
          <a:bodyPr/>
          <a:lstStyle/>
          <a:p>
            <a:r>
              <a:rPr lang="en-US" sz="4000" dirty="0"/>
              <a:t>Research Questions</a:t>
            </a:r>
            <a:endParaRPr lang="en-CA" sz="4000" dirty="0"/>
          </a:p>
        </p:txBody>
      </p:sp>
      <p:sp>
        <p:nvSpPr>
          <p:cNvPr id="3" name="Content Placeholder 2">
            <a:extLst>
              <a:ext uri="{FF2B5EF4-FFF2-40B4-BE49-F238E27FC236}">
                <a16:creationId xmlns:a16="http://schemas.microsoft.com/office/drawing/2014/main" id="{3D2E6B24-3659-93BB-1189-F5FB36BC5A51}"/>
              </a:ext>
            </a:extLst>
          </p:cNvPr>
          <p:cNvSpPr>
            <a:spLocks noGrp="1"/>
          </p:cNvSpPr>
          <p:nvPr>
            <p:ph idx="13"/>
          </p:nvPr>
        </p:nvSpPr>
        <p:spPr>
          <a:xfrm>
            <a:off x="350520" y="1825624"/>
            <a:ext cx="11490960" cy="2969013"/>
          </a:xfrm>
          <a:ln>
            <a:noFill/>
          </a:ln>
          <a:effectLst/>
        </p:spPr>
        <p:style>
          <a:lnRef idx="2">
            <a:schemeClr val="accent2"/>
          </a:lnRef>
          <a:fillRef idx="1">
            <a:schemeClr val="lt1"/>
          </a:fillRef>
          <a:effectRef idx="0">
            <a:schemeClr val="accent2"/>
          </a:effectRef>
          <a:fontRef idx="minor">
            <a:schemeClr val="dk1"/>
          </a:fontRef>
        </p:style>
        <p:txBody>
          <a:bodyPr/>
          <a:lstStyle/>
          <a:p>
            <a:pPr>
              <a:lnSpc>
                <a:spcPct val="150000"/>
              </a:lnSpc>
            </a:pPr>
            <a:r>
              <a:rPr lang="en-US" sz="2400" dirty="0"/>
              <a:t>How is accessibility addressed by current social and inclusive procurement frameworks in Canada?</a:t>
            </a:r>
          </a:p>
          <a:p>
            <a:pPr>
              <a:lnSpc>
                <a:spcPct val="150000"/>
              </a:lnSpc>
            </a:pPr>
            <a:r>
              <a:rPr lang="en-US" sz="2400" dirty="0"/>
              <a:t>What are some of the drivers and barriers to implementation of an accessible procurement process?</a:t>
            </a:r>
          </a:p>
          <a:p>
            <a:endParaRPr lang="en-CA" dirty="0"/>
          </a:p>
        </p:txBody>
      </p:sp>
    </p:spTree>
    <p:extLst>
      <p:ext uri="{BB962C8B-B14F-4D97-AF65-F5344CB8AC3E}">
        <p14:creationId xmlns:p14="http://schemas.microsoft.com/office/powerpoint/2010/main" val="1112009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43E2-E377-9F82-7202-B412C8958EA8}"/>
              </a:ext>
            </a:extLst>
          </p:cNvPr>
          <p:cNvSpPr>
            <a:spLocks noGrp="1"/>
          </p:cNvSpPr>
          <p:nvPr>
            <p:ph type="title"/>
          </p:nvPr>
        </p:nvSpPr>
        <p:spPr/>
        <p:txBody>
          <a:bodyPr>
            <a:normAutofit/>
          </a:bodyPr>
          <a:lstStyle/>
          <a:p>
            <a:r>
              <a:rPr lang="en-US" sz="4000" dirty="0"/>
              <a:t>Research Methods</a:t>
            </a:r>
          </a:p>
        </p:txBody>
      </p:sp>
      <p:sp>
        <p:nvSpPr>
          <p:cNvPr id="3" name="Content Placeholder 2">
            <a:extLst>
              <a:ext uri="{FF2B5EF4-FFF2-40B4-BE49-F238E27FC236}">
                <a16:creationId xmlns:a16="http://schemas.microsoft.com/office/drawing/2014/main" id="{7ED6C2EC-E363-5B4A-8952-29DEB26A2197}"/>
              </a:ext>
            </a:extLst>
          </p:cNvPr>
          <p:cNvSpPr>
            <a:spLocks noGrp="1"/>
          </p:cNvSpPr>
          <p:nvPr>
            <p:ph idx="13"/>
          </p:nvPr>
        </p:nvSpPr>
        <p:spPr/>
        <p:txBody>
          <a:bodyPr vert="horz" lIns="91440" tIns="45720" rIns="91440" bIns="45720" rtlCol="0" anchor="t">
            <a:normAutofit/>
          </a:bodyPr>
          <a:lstStyle/>
          <a:p>
            <a:pPr algn="l" rtl="0" fontAlgn="base">
              <a:lnSpc>
                <a:spcPct val="150000"/>
              </a:lnSpc>
              <a:buFont typeface="Arial" panose="020B0604020202020204" pitchFamily="34" charset="0"/>
              <a:buChar char="•"/>
            </a:pPr>
            <a:r>
              <a:rPr lang="en-US" sz="2400" b="0" i="0" dirty="0">
                <a:solidFill>
                  <a:srgbClr val="000000"/>
                </a:solidFill>
                <a:effectLst/>
                <a:cs typeface="Arial"/>
              </a:rPr>
              <a:t>Literature Review and Environmental Scan of </a:t>
            </a:r>
            <a:r>
              <a:rPr lang="en-US" sz="2400" b="1" i="0" dirty="0">
                <a:solidFill>
                  <a:srgbClr val="000000"/>
                </a:solidFill>
                <a:effectLst/>
              </a:rPr>
              <a:t> </a:t>
            </a:r>
            <a:r>
              <a:rPr lang="en-US" sz="2400" i="0" dirty="0">
                <a:solidFill>
                  <a:srgbClr val="000000"/>
                </a:solidFill>
                <a:effectLst/>
              </a:rPr>
              <a:t>Standards, Policies, and Legislation</a:t>
            </a:r>
            <a:endParaRPr lang="en-US" sz="2400" dirty="0"/>
          </a:p>
          <a:p>
            <a:pPr algn="l" rtl="0" fontAlgn="base">
              <a:lnSpc>
                <a:spcPct val="150000"/>
              </a:lnSpc>
              <a:buFont typeface="Arial" panose="020B0604020202020204" pitchFamily="34" charset="0"/>
              <a:buChar char="•"/>
            </a:pPr>
            <a:r>
              <a:rPr lang="en-US" sz="2400" b="0" i="0" dirty="0">
                <a:solidFill>
                  <a:srgbClr val="000000"/>
                </a:solidFill>
                <a:effectLst/>
                <a:cs typeface="Arial"/>
              </a:rPr>
              <a:t>Mixed method approach (Key informant interviews with procurement professionals' vendors/entrepreneurs with disabilities, Co-design session with vendors/entrepreneurs with disabilities, </a:t>
            </a:r>
            <a:r>
              <a:rPr lang="en-US" sz="2400" dirty="0">
                <a:solidFill>
                  <a:srgbClr val="000000"/>
                </a:solidFill>
                <a:cs typeface="Arial"/>
              </a:rPr>
              <a:t>Stakeholder survey)</a:t>
            </a:r>
            <a:endParaRPr lang="en-US" sz="2400" b="0" i="0" dirty="0">
              <a:solidFill>
                <a:srgbClr val="000000"/>
              </a:solidFill>
              <a:effectLst/>
              <a:cs typeface="Arial"/>
            </a:endParaRPr>
          </a:p>
        </p:txBody>
      </p:sp>
    </p:spTree>
    <p:extLst>
      <p:ext uri="{BB962C8B-B14F-4D97-AF65-F5344CB8AC3E}">
        <p14:creationId xmlns:p14="http://schemas.microsoft.com/office/powerpoint/2010/main" val="1076566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E6D3F-C798-612F-E2A1-E003F9E18884}"/>
              </a:ext>
              <a:ext uri="{C183D7F6-B498-43B3-948B-1728B52AA6E4}">
                <adec:decorative xmlns:adec="http://schemas.microsoft.com/office/drawing/2017/decorative" val="1"/>
              </a:ext>
            </a:extLst>
          </p:cNvPr>
          <p:cNvSpPr>
            <a:spLocks noGrp="1"/>
          </p:cNvSpPr>
          <p:nvPr>
            <p:ph idx="13"/>
          </p:nvPr>
        </p:nvSpPr>
        <p:spPr>
          <a:xfrm>
            <a:off x="195244" y="1860129"/>
            <a:ext cx="11490960" cy="4235542"/>
          </a:xfrm>
        </p:spPr>
        <p:txBody>
          <a:bodyPr vert="horz" lIns="91440" tIns="45720" rIns="91440" bIns="45720" rtlCol="0" anchor="t">
            <a:normAutofit/>
          </a:bodyPr>
          <a:lstStyle/>
          <a:p>
            <a:pPr marL="0" marR="0" indent="0">
              <a:lnSpc>
                <a:spcPct val="110000"/>
              </a:lnSpc>
              <a:spcBef>
                <a:spcPts val="600"/>
              </a:spcBef>
              <a:spcAft>
                <a:spcPts val="600"/>
              </a:spcAft>
              <a:buNone/>
            </a:pPr>
            <a:r>
              <a:rPr lang="en-CA" sz="2400" b="1" kern="100" dirty="0">
                <a:effectLst/>
                <a:ea typeface="Aptos" panose="020B0004020202020204" pitchFamily="34" charset="0"/>
                <a:cs typeface="Times New Roman" panose="02020603050405020304" pitchFamily="18" charset="0"/>
              </a:rPr>
              <a:t>United Nations - CRPD</a:t>
            </a:r>
          </a:p>
          <a:p>
            <a:pPr marL="342900" marR="0" lvl="0" indent="-342900">
              <a:lnSpc>
                <a:spcPct val="110000"/>
              </a:lnSpc>
              <a:spcBef>
                <a:spcPts val="600"/>
              </a:spcBef>
              <a:spcAft>
                <a:spcPts val="600"/>
              </a:spcAft>
              <a:buSzPts val="1000"/>
              <a:buFont typeface="Symbol" panose="05050102010706020507" pitchFamily="18" charset="2"/>
              <a:buChar char=""/>
              <a:tabLst>
                <a:tab pos="457200" algn="l"/>
              </a:tabLst>
            </a:pPr>
            <a:r>
              <a:rPr lang="en-CA" sz="2400" b="0" kern="100" dirty="0">
                <a:effectLst/>
                <a:ea typeface="Times New Roman" panose="02020603050405020304" pitchFamily="18" charset="0"/>
                <a:cs typeface="Times New Roman" panose="02020603050405020304" pitchFamily="18" charset="0"/>
              </a:rPr>
              <a:t>Convention on the Rights of Persons with Disability (Article 9) </a:t>
            </a:r>
            <a:endParaRPr lang="en-CA" sz="2400" b="1" kern="100" dirty="0">
              <a:effectLst/>
              <a:ea typeface="Times New Roman" panose="02020603050405020304" pitchFamily="18" charset="0"/>
              <a:cs typeface="Times New Roman" panose="02020603050405020304" pitchFamily="18" charset="0"/>
            </a:endParaRPr>
          </a:p>
          <a:p>
            <a:pPr marL="742950" marR="0" lvl="1" indent="-285750">
              <a:lnSpc>
                <a:spcPct val="110000"/>
              </a:lnSpc>
              <a:spcBef>
                <a:spcPts val="600"/>
              </a:spcBef>
              <a:spcAft>
                <a:spcPts val="600"/>
              </a:spcAft>
              <a:buSzPts val="1000"/>
              <a:buFont typeface="Symbol" panose="05050102010706020507" pitchFamily="18" charset="2"/>
              <a:buChar char=""/>
              <a:tabLst>
                <a:tab pos="914400" algn="l"/>
              </a:tabLst>
            </a:pPr>
            <a:r>
              <a:rPr lang="en-CA" b="0" kern="100" dirty="0">
                <a:effectLst/>
                <a:ea typeface="Times New Roman" panose="02020603050405020304" pitchFamily="18" charset="0"/>
                <a:cs typeface="Times New Roman" panose="02020603050405020304" pitchFamily="18" charset="0"/>
              </a:rPr>
              <a:t>Identifies areas where Accessible adaptations are needed</a:t>
            </a:r>
            <a:endParaRPr lang="en-CA" b="1" kern="100" dirty="0">
              <a:effectLst/>
              <a:ea typeface="Times New Roman" panose="02020603050405020304" pitchFamily="18" charset="0"/>
              <a:cs typeface="Times New Roman" panose="02020603050405020304" pitchFamily="18" charset="0"/>
            </a:endParaRPr>
          </a:p>
          <a:p>
            <a:pPr marL="342900" marR="0" lvl="0" indent="-342900">
              <a:lnSpc>
                <a:spcPct val="110000"/>
              </a:lnSpc>
              <a:spcBef>
                <a:spcPts val="600"/>
              </a:spcBef>
              <a:spcAft>
                <a:spcPts val="600"/>
              </a:spcAft>
              <a:buSzPts val="1000"/>
              <a:buFont typeface="Symbol" panose="05050102010706020507" pitchFamily="18" charset="2"/>
              <a:buChar char=""/>
              <a:tabLst>
                <a:tab pos="457200" algn="l"/>
              </a:tabLst>
            </a:pPr>
            <a:r>
              <a:rPr lang="en-CA" sz="2400" b="0" kern="100" dirty="0">
                <a:effectLst/>
                <a:ea typeface="Times New Roman" panose="02020603050405020304" pitchFamily="18" charset="0"/>
                <a:cs typeface="Times New Roman" panose="02020603050405020304" pitchFamily="18" charset="0"/>
              </a:rPr>
              <a:t>Expresses the obligation of States parties to ensure incorporation of accessibility on public procurement</a:t>
            </a:r>
            <a:endParaRPr lang="en-CA" sz="2400" b="1" kern="100" dirty="0">
              <a:effectLst/>
              <a:ea typeface="Times New Roman" panose="02020603050405020304" pitchFamily="18" charset="0"/>
              <a:cs typeface="Times New Roman" panose="02020603050405020304" pitchFamily="18" charset="0"/>
            </a:endParaRPr>
          </a:p>
          <a:p>
            <a:pPr marL="0" marR="0" indent="0">
              <a:lnSpc>
                <a:spcPct val="110000"/>
              </a:lnSpc>
              <a:spcBef>
                <a:spcPts val="600"/>
              </a:spcBef>
              <a:spcAft>
                <a:spcPts val="600"/>
              </a:spcAft>
              <a:buNone/>
            </a:pPr>
            <a:r>
              <a:rPr lang="en-CA" sz="2400" b="1" kern="100" dirty="0">
                <a:effectLst/>
                <a:ea typeface="Times New Roman" panose="02020603050405020304" pitchFamily="18" charset="0"/>
                <a:cs typeface="Times New Roman" panose="02020603050405020304" pitchFamily="18" charset="0"/>
              </a:rPr>
              <a:t>The Sustainable Development Goals Agenda 2030 </a:t>
            </a:r>
          </a:p>
          <a:p>
            <a:pPr marL="342900" marR="0" lvl="0" indent="-342900">
              <a:lnSpc>
                <a:spcPct val="110000"/>
              </a:lnSpc>
              <a:spcBef>
                <a:spcPts val="600"/>
              </a:spcBef>
              <a:spcAft>
                <a:spcPts val="600"/>
              </a:spcAft>
              <a:buFont typeface="Arial" panose="020B0604020202020204" pitchFamily="34" charset="0"/>
              <a:buChar char="•"/>
              <a:tabLst>
                <a:tab pos="457200" algn="l"/>
              </a:tabLst>
            </a:pPr>
            <a:r>
              <a:rPr lang="en-CA" sz="2400" b="0" kern="100" dirty="0">
                <a:effectLst/>
                <a:ea typeface="Times New Roman" panose="02020603050405020304" pitchFamily="18" charset="0"/>
                <a:cs typeface="Times New Roman" panose="02020603050405020304" pitchFamily="18" charset="0"/>
              </a:rPr>
              <a:t>Goal 8. Promote sustained, inclusive, and sustainable economic growth, full and productive employment, and decent work for all (</a:t>
            </a:r>
            <a:r>
              <a:rPr lang="en-CA" sz="2400" b="0" u="sng" kern="100" dirty="0">
                <a:solidFill>
                  <a:srgbClr val="467886"/>
                </a:solidFill>
                <a:effectLst/>
                <a:ea typeface="Times New Roman" panose="02020603050405020304" pitchFamily="18" charset="0"/>
                <a:cs typeface="Times New Roman" panose="02020603050405020304" pitchFamily="18" charset="0"/>
                <a:hlinkClick r:id="rId2"/>
              </a:rPr>
              <a:t>UN DESA: SDG Indicators</a:t>
            </a:r>
            <a:r>
              <a:rPr lang="en-CA" sz="2400" b="0" kern="100" dirty="0">
                <a:effectLst/>
                <a:ea typeface="Times New Roman" panose="02020603050405020304" pitchFamily="18" charset="0"/>
                <a:cs typeface="Times New Roman" panose="02020603050405020304" pitchFamily="18" charset="0"/>
              </a:rPr>
              <a:t>)</a:t>
            </a:r>
            <a:endParaRPr lang="en-CA" sz="2400" b="1" kern="100" dirty="0">
              <a:effectLst/>
              <a:ea typeface="Times New Roman" panose="02020603050405020304" pitchFamily="18" charset="0"/>
              <a:cs typeface="Times New Roman" panose="02020603050405020304" pitchFamily="18" charset="0"/>
            </a:endParaRPr>
          </a:p>
          <a:p>
            <a:pPr algn="l" rtl="0">
              <a:lnSpc>
                <a:spcPct val="110000"/>
              </a:lnSpc>
              <a:spcBef>
                <a:spcPts val="600"/>
              </a:spcBef>
              <a:spcAft>
                <a:spcPts val="600"/>
              </a:spcAft>
              <a:buFont typeface="Arial" panose="020B0604020202020204" pitchFamily="34" charset="0"/>
              <a:buChar char="•"/>
            </a:pPr>
            <a:endParaRPr lang="en-CA" sz="2400" dirty="0">
              <a:effectLst/>
              <a:ea typeface="Times New Roman" panose="02020603050405020304" pitchFamily="18" charset="0"/>
              <a:cs typeface="Arial" panose="020B0604020202020204" pitchFamily="34" charset="0"/>
            </a:endParaRPr>
          </a:p>
          <a:p>
            <a:endParaRPr lang="en-US" sz="2400" dirty="0"/>
          </a:p>
        </p:txBody>
      </p:sp>
      <p:sp>
        <p:nvSpPr>
          <p:cNvPr id="5" name="Title 4">
            <a:extLst>
              <a:ext uri="{FF2B5EF4-FFF2-40B4-BE49-F238E27FC236}">
                <a16:creationId xmlns:a16="http://schemas.microsoft.com/office/drawing/2014/main" id="{87F721B7-68EA-1E7F-EC5E-99C30A685095}"/>
              </a:ext>
              <a:ext uri="{C183D7F6-B498-43B3-948B-1728B52AA6E4}">
                <adec:decorative xmlns:adec="http://schemas.microsoft.com/office/drawing/2017/decorative" val="1"/>
              </a:ext>
            </a:extLst>
          </p:cNvPr>
          <p:cNvSpPr>
            <a:spLocks noGrp="1"/>
          </p:cNvSpPr>
          <p:nvPr>
            <p:ph type="title"/>
          </p:nvPr>
        </p:nvSpPr>
        <p:spPr>
          <a:xfrm>
            <a:off x="0" y="271874"/>
            <a:ext cx="12534794" cy="879305"/>
          </a:xfrm>
        </p:spPr>
        <p:txBody>
          <a:bodyPr>
            <a:noAutofit/>
          </a:bodyPr>
          <a:lstStyle/>
          <a:p>
            <a:r>
              <a:rPr lang="en-US" sz="4000" dirty="0"/>
              <a:t>Environmental Scan Results</a:t>
            </a:r>
            <a:br>
              <a:rPr lang="en-US" sz="4000" dirty="0"/>
            </a:br>
            <a:r>
              <a:rPr lang="en-US" sz="2400" dirty="0"/>
              <a:t>(Standards, Policies, and legislations) - International</a:t>
            </a:r>
            <a:endParaRPr lang="en-CA" sz="2400" dirty="0"/>
          </a:p>
        </p:txBody>
      </p:sp>
    </p:spTree>
    <p:extLst>
      <p:ext uri="{BB962C8B-B14F-4D97-AF65-F5344CB8AC3E}">
        <p14:creationId xmlns:p14="http://schemas.microsoft.com/office/powerpoint/2010/main" val="765053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4C3BF-3B80-0B8E-03CE-7F3B252DD787}"/>
              </a:ext>
            </a:extLst>
          </p:cNvPr>
          <p:cNvSpPr>
            <a:spLocks noGrp="1"/>
          </p:cNvSpPr>
          <p:nvPr>
            <p:ph type="title"/>
          </p:nvPr>
        </p:nvSpPr>
        <p:spPr/>
        <p:txBody>
          <a:bodyPr>
            <a:normAutofit fontScale="90000"/>
          </a:bodyPr>
          <a:lstStyle/>
          <a:p>
            <a:r>
              <a:rPr lang="en-US" sz="4800" dirty="0"/>
              <a:t>Environmental Scan Results</a:t>
            </a:r>
            <a:br>
              <a:rPr lang="en-US" sz="4800" dirty="0"/>
            </a:br>
            <a:r>
              <a:rPr lang="en-US" sz="2700" dirty="0"/>
              <a:t>(Standards, Policies, and legislations) – International </a:t>
            </a:r>
            <a:r>
              <a:rPr lang="en-US" sz="2700" dirty="0" err="1"/>
              <a:t>Cont</a:t>
            </a:r>
            <a:r>
              <a:rPr lang="en-US" sz="2700" dirty="0"/>
              <a:t>…</a:t>
            </a:r>
            <a:endParaRPr lang="en-CA" sz="2700" dirty="0"/>
          </a:p>
        </p:txBody>
      </p:sp>
      <p:sp>
        <p:nvSpPr>
          <p:cNvPr id="3" name="Content Placeholder 2">
            <a:extLst>
              <a:ext uri="{FF2B5EF4-FFF2-40B4-BE49-F238E27FC236}">
                <a16:creationId xmlns:a16="http://schemas.microsoft.com/office/drawing/2014/main" id="{B9756EA3-9064-C7CD-BAD9-18B416159C5B}"/>
              </a:ext>
            </a:extLst>
          </p:cNvPr>
          <p:cNvSpPr>
            <a:spLocks noGrp="1"/>
          </p:cNvSpPr>
          <p:nvPr>
            <p:ph idx="13"/>
          </p:nvPr>
        </p:nvSpPr>
        <p:spPr/>
        <p:txBody>
          <a:bodyPr>
            <a:normAutofit/>
          </a:bodyPr>
          <a:lstStyle/>
          <a:p>
            <a:pPr marL="0" marR="0" indent="0">
              <a:lnSpc>
                <a:spcPct val="115000"/>
              </a:lnSpc>
              <a:spcBef>
                <a:spcPts val="1200"/>
              </a:spcBef>
              <a:spcAft>
                <a:spcPts val="1200"/>
              </a:spcAft>
              <a:buNone/>
            </a:pPr>
            <a:r>
              <a:rPr lang="en-CA" sz="2400" b="1" kern="100" dirty="0">
                <a:effectLst/>
                <a:ea typeface="Times New Roman" panose="02020603050405020304" pitchFamily="18" charset="0"/>
                <a:cs typeface="Times New Roman" panose="02020603050405020304" pitchFamily="18" charset="0"/>
              </a:rPr>
              <a:t>United Nations disability inclusion strategy</a:t>
            </a:r>
          </a:p>
          <a:p>
            <a:pPr marL="342900" marR="0" lvl="0" indent="-342900">
              <a:lnSpc>
                <a:spcPct val="100000"/>
              </a:lnSpc>
              <a:spcBef>
                <a:spcPts val="600"/>
              </a:spcBef>
              <a:spcAft>
                <a:spcPts val="600"/>
              </a:spcAft>
              <a:buFont typeface="Arial" panose="020B0604020202020204" pitchFamily="34" charset="0"/>
              <a:buChar char="•"/>
              <a:tabLst>
                <a:tab pos="457200" algn="l"/>
              </a:tabLst>
            </a:pPr>
            <a:r>
              <a:rPr lang="en-CA" sz="2400" b="0" kern="100" dirty="0">
                <a:effectLst/>
                <a:ea typeface="Times New Roman" panose="02020603050405020304" pitchFamily="18" charset="0"/>
                <a:cs typeface="Times New Roman" panose="02020603050405020304" pitchFamily="18" charset="0"/>
              </a:rPr>
              <a:t>Developed in 2019 across United Nations Divisions, Departments</a:t>
            </a:r>
            <a:endParaRPr lang="en-CA" sz="2400" b="1" kern="100" dirty="0">
              <a:effectLst/>
              <a:ea typeface="Times New Roman" panose="02020603050405020304" pitchFamily="18" charset="0"/>
              <a:cs typeface="Times New Roman" panose="02020603050405020304" pitchFamily="18" charset="0"/>
            </a:endParaRPr>
          </a:p>
          <a:p>
            <a:pPr marL="342900" marR="0" lvl="0" indent="-342900">
              <a:lnSpc>
                <a:spcPct val="100000"/>
              </a:lnSpc>
              <a:spcBef>
                <a:spcPts val="600"/>
              </a:spcBef>
              <a:spcAft>
                <a:spcPts val="600"/>
              </a:spcAft>
              <a:buFont typeface="Arial" panose="020B0604020202020204" pitchFamily="34" charset="0"/>
              <a:buChar char="•"/>
              <a:tabLst>
                <a:tab pos="457200" algn="l"/>
              </a:tabLst>
            </a:pPr>
            <a:r>
              <a:rPr lang="en-CA" sz="2400" b="0" kern="100" dirty="0">
                <a:effectLst/>
                <a:ea typeface="Times New Roman" panose="02020603050405020304" pitchFamily="18" charset="0"/>
                <a:cs typeface="Times New Roman" panose="02020603050405020304" pitchFamily="18" charset="0"/>
              </a:rPr>
              <a:t>Disability Inclusion- “The meaningful participation of persons with disabilities in all their diversity, the promotion of their rights and the consideration of disability-related perspectives, in compliance with the Convention on the Rights of Persons with Disabilities” (UNDIS 2022, p III)</a:t>
            </a:r>
          </a:p>
          <a:p>
            <a:pPr marL="0" indent="0">
              <a:lnSpc>
                <a:spcPct val="100000"/>
              </a:lnSpc>
              <a:spcBef>
                <a:spcPts val="600"/>
              </a:spcBef>
              <a:spcAft>
                <a:spcPts val="600"/>
              </a:spcAft>
              <a:buNone/>
              <a:tabLst>
                <a:tab pos="457200" algn="l"/>
              </a:tabLst>
            </a:pPr>
            <a:r>
              <a:rPr lang="en-CA" sz="2400" b="1" dirty="0">
                <a:effectLst/>
                <a:ea typeface="Times New Roman" panose="02020603050405020304" pitchFamily="18" charset="0"/>
              </a:rPr>
              <a:t>European Union, USA, Australia, New Zealand, United Kingdom are sources of best practices and implementation</a:t>
            </a:r>
            <a:r>
              <a:rPr lang="en-CA" sz="2800" b="1" dirty="0">
                <a:effectLst/>
                <a:ea typeface="Times New Roman" panose="02020603050405020304" pitchFamily="18" charset="0"/>
              </a:rPr>
              <a:t>. </a:t>
            </a:r>
            <a:endParaRPr lang="en-CA" sz="2800" dirty="0">
              <a:effectLst/>
              <a:ea typeface="Times New Roman" panose="02020603050405020304" pitchFamily="18" charset="0"/>
            </a:endParaRPr>
          </a:p>
          <a:p>
            <a:pPr marL="342900" marR="0" lvl="0" indent="-342900">
              <a:lnSpc>
                <a:spcPct val="100000"/>
              </a:lnSpc>
              <a:spcBef>
                <a:spcPts val="600"/>
              </a:spcBef>
              <a:spcAft>
                <a:spcPts val="600"/>
              </a:spcAft>
              <a:buFont typeface="Arial" panose="020B0604020202020204" pitchFamily="34" charset="0"/>
              <a:buChar char="•"/>
              <a:tabLst>
                <a:tab pos="457200" algn="l"/>
              </a:tabLst>
            </a:pPr>
            <a:endParaRPr lang="en-CA" sz="2800" kern="100" dirty="0">
              <a:ea typeface="Times New Roman" panose="02020603050405020304" pitchFamily="18" charset="0"/>
              <a:cs typeface="Times New Roman" panose="02020603050405020304" pitchFamily="18" charset="0"/>
            </a:endParaRPr>
          </a:p>
          <a:p>
            <a:endParaRPr lang="en-CA" dirty="0"/>
          </a:p>
        </p:txBody>
      </p:sp>
    </p:spTree>
    <p:extLst>
      <p:ext uri="{BB962C8B-B14F-4D97-AF65-F5344CB8AC3E}">
        <p14:creationId xmlns:p14="http://schemas.microsoft.com/office/powerpoint/2010/main" val="2103581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D03D-C005-963C-DF24-9993713BF62B}"/>
              </a:ext>
            </a:extLst>
          </p:cNvPr>
          <p:cNvSpPr>
            <a:spLocks noGrp="1"/>
          </p:cNvSpPr>
          <p:nvPr>
            <p:ph type="title"/>
          </p:nvPr>
        </p:nvSpPr>
        <p:spPr>
          <a:xfrm>
            <a:off x="-78171" y="331780"/>
            <a:ext cx="12397166" cy="879305"/>
          </a:xfrm>
        </p:spPr>
        <p:txBody>
          <a:bodyPr>
            <a:noAutofit/>
          </a:bodyPr>
          <a:lstStyle/>
          <a:p>
            <a:r>
              <a:rPr lang="en-US" sz="4000" dirty="0"/>
              <a:t>Environmental Scan Results</a:t>
            </a:r>
            <a:br>
              <a:rPr lang="en-US" sz="3600" b="1" dirty="0"/>
            </a:br>
            <a:r>
              <a:rPr lang="en-US" sz="2400" b="1" dirty="0">
                <a:solidFill>
                  <a:srgbClr val="000000"/>
                </a:solidFill>
              </a:rPr>
              <a:t>(</a:t>
            </a:r>
            <a:r>
              <a:rPr lang="en-US" sz="2400" b="1" i="0" dirty="0">
                <a:solidFill>
                  <a:srgbClr val="000000"/>
                </a:solidFill>
                <a:effectLst/>
              </a:rPr>
              <a:t>Standards, Policies, and legislations</a:t>
            </a:r>
            <a:r>
              <a:rPr lang="en-US" sz="2400" b="0" i="0" dirty="0">
                <a:solidFill>
                  <a:srgbClr val="000000"/>
                </a:solidFill>
                <a:effectLst/>
              </a:rPr>
              <a:t>)</a:t>
            </a:r>
            <a:r>
              <a:rPr lang="en-US" sz="2400" dirty="0">
                <a:solidFill>
                  <a:srgbClr val="000000"/>
                </a:solidFill>
              </a:rPr>
              <a:t> - </a:t>
            </a:r>
            <a:r>
              <a:rPr lang="en-US" sz="2400" b="1" i="0" dirty="0">
                <a:solidFill>
                  <a:srgbClr val="000000"/>
                </a:solidFill>
                <a:effectLst/>
                <a:cs typeface="Arial"/>
              </a:rPr>
              <a:t>Federal, Provincial,</a:t>
            </a:r>
            <a:r>
              <a:rPr lang="en-US" sz="2400" b="1" dirty="0">
                <a:solidFill>
                  <a:srgbClr val="000000"/>
                </a:solidFill>
                <a:cs typeface="Arial"/>
              </a:rPr>
              <a:t> Municipal</a:t>
            </a:r>
            <a:endParaRPr lang="en-CA" sz="2400" dirty="0"/>
          </a:p>
        </p:txBody>
      </p:sp>
      <p:sp>
        <p:nvSpPr>
          <p:cNvPr id="3" name="Content Placeholder 2">
            <a:extLst>
              <a:ext uri="{FF2B5EF4-FFF2-40B4-BE49-F238E27FC236}">
                <a16:creationId xmlns:a16="http://schemas.microsoft.com/office/drawing/2014/main" id="{2F53471A-BD3A-F55E-6F92-0BA17CEB364B}"/>
              </a:ext>
            </a:extLst>
          </p:cNvPr>
          <p:cNvSpPr>
            <a:spLocks noGrp="1"/>
          </p:cNvSpPr>
          <p:nvPr>
            <p:ph idx="13"/>
          </p:nvPr>
        </p:nvSpPr>
        <p:spPr/>
        <p:txBody>
          <a:bodyPr>
            <a:normAutofit fontScale="92500" lnSpcReduction="20000"/>
          </a:bodyPr>
          <a:lstStyle/>
          <a:p>
            <a:pPr fontAlgn="base">
              <a:lnSpc>
                <a:spcPct val="110000"/>
              </a:lnSpc>
            </a:pPr>
            <a:r>
              <a:rPr lang="en-US" sz="2400" dirty="0">
                <a:solidFill>
                  <a:srgbClr val="000000"/>
                </a:solidFill>
                <a:cs typeface="Arial"/>
              </a:rPr>
              <a:t>L</a:t>
            </a:r>
            <a:r>
              <a:rPr lang="en-US" sz="2400" b="0" i="0" dirty="0">
                <a:solidFill>
                  <a:srgbClr val="000000"/>
                </a:solidFill>
                <a:effectLst/>
                <a:cs typeface="Arial"/>
              </a:rPr>
              <a:t>ack of consistent standards and legislations across the country. </a:t>
            </a:r>
            <a:endParaRPr lang="en-US" sz="2400" dirty="0">
              <a:solidFill>
                <a:srgbClr val="000000"/>
              </a:solidFill>
              <a:cs typeface="Arial"/>
            </a:endParaRPr>
          </a:p>
          <a:p>
            <a:pPr fontAlgn="base">
              <a:lnSpc>
                <a:spcPct val="110000"/>
              </a:lnSpc>
            </a:pPr>
            <a:r>
              <a:rPr lang="en-US" sz="2400" b="0" i="0" dirty="0">
                <a:solidFill>
                  <a:srgbClr val="000000"/>
                </a:solidFill>
                <a:effectLst/>
                <a:cs typeface="Arial"/>
              </a:rPr>
              <a:t>Lack of Procurement policies and accountability frameworks</a:t>
            </a:r>
          </a:p>
          <a:p>
            <a:pPr>
              <a:lnSpc>
                <a:spcPct val="110000"/>
              </a:lnSpc>
            </a:pPr>
            <a:r>
              <a:rPr lang="en-US" sz="2400" dirty="0">
                <a:solidFill>
                  <a:srgbClr val="000000"/>
                </a:solidFill>
                <a:cs typeface="Arial"/>
              </a:rPr>
              <a:t>Indigenous Procurement is best practice</a:t>
            </a:r>
            <a:endParaRPr lang="en-US" sz="2400" dirty="0">
              <a:cs typeface="Arial"/>
            </a:endParaRPr>
          </a:p>
          <a:p>
            <a:pPr fontAlgn="base">
              <a:lnSpc>
                <a:spcPct val="110000"/>
              </a:lnSpc>
            </a:pPr>
            <a:r>
              <a:rPr lang="en-US" sz="2400" kern="100" dirty="0">
                <a:effectLst/>
                <a:ea typeface="Aptos" panose="020B0004020202020204" pitchFamily="34" charset="0"/>
                <a:cs typeface="Times New Roman" panose="02020603050405020304" pitchFamily="18" charset="0"/>
              </a:rPr>
              <a:t>Canadian Federal and Provincial accessibility legislations only briefly touch on accessible procurement.  </a:t>
            </a:r>
            <a:endParaRPr lang="en-US" sz="2400" kern="100" dirty="0">
              <a:ea typeface="Aptos" panose="020B0004020202020204" pitchFamily="34" charset="0"/>
              <a:cs typeface="Times New Roman" panose="02020603050405020304" pitchFamily="18" charset="0"/>
            </a:endParaRPr>
          </a:p>
          <a:p>
            <a:pPr fontAlgn="base">
              <a:lnSpc>
                <a:spcPct val="110000"/>
              </a:lnSpc>
            </a:pPr>
            <a:r>
              <a:rPr lang="en-CA" sz="2400" dirty="0">
                <a:effectLst/>
                <a:ea typeface="Times New Roman" panose="02020603050405020304" pitchFamily="18" charset="0"/>
              </a:rPr>
              <a:t>Social and Sustainable procurement policies being developed at the municipal level </a:t>
            </a:r>
            <a:r>
              <a:rPr lang="en-US" sz="2400" kern="100" dirty="0">
                <a:effectLst/>
                <a:ea typeface="Times New Roman" panose="02020603050405020304" pitchFamily="18" charset="0"/>
                <a:cs typeface="Times New Roman" panose="02020603050405020304" pitchFamily="18" charset="0"/>
              </a:rPr>
              <a:t>These frameworks</a:t>
            </a:r>
            <a:r>
              <a:rPr lang="en-US" sz="2400" kern="100" dirty="0">
                <a:effectLst/>
                <a:ea typeface="Aptos" panose="020B0004020202020204" pitchFamily="34" charset="0"/>
                <a:cs typeface="Times New Roman" panose="02020603050405020304" pitchFamily="18" charset="0"/>
              </a:rPr>
              <a:t> mention persons with disabilities as an equity seeking, but do not address the accessibility of procurement processes. </a:t>
            </a:r>
            <a:endParaRPr lang="en-CA" sz="2400" kern="100" dirty="0">
              <a:ea typeface="Aptos" panose="020B0004020202020204" pitchFamily="34" charset="0"/>
              <a:cs typeface="Times New Roman" panose="02020603050405020304" pitchFamily="18" charset="0"/>
            </a:endParaRPr>
          </a:p>
          <a:p>
            <a:pPr fontAlgn="base">
              <a:lnSpc>
                <a:spcPct val="110000"/>
              </a:lnSpc>
            </a:pPr>
            <a:r>
              <a:rPr lang="en-CA" sz="2400" dirty="0">
                <a:effectLst/>
                <a:ea typeface="Times New Roman" panose="02020603050405020304" pitchFamily="18" charset="0"/>
              </a:rPr>
              <a:t>There is a rapid public procurement modernization happening</a:t>
            </a:r>
          </a:p>
          <a:p>
            <a:pPr fontAlgn="base">
              <a:lnSpc>
                <a:spcPct val="110000"/>
              </a:lnSpc>
            </a:pPr>
            <a:r>
              <a:rPr lang="en-CA" sz="2400" dirty="0">
                <a:effectLst/>
                <a:ea typeface="Times New Roman" panose="02020603050405020304" pitchFamily="18" charset="0"/>
              </a:rPr>
              <a:t>For smaller municipalities policies and guidelines are deferred to provincial procurement legislations and accessibility requirements. </a:t>
            </a:r>
            <a:endParaRPr lang="en-US" sz="2400" b="0" i="0" dirty="0">
              <a:solidFill>
                <a:srgbClr val="000000"/>
              </a:solidFill>
              <a:effectLst/>
              <a:cs typeface="Arial"/>
            </a:endParaRPr>
          </a:p>
          <a:p>
            <a:pPr>
              <a:lnSpc>
                <a:spcPct val="110000"/>
              </a:lnSpc>
            </a:pPr>
            <a:endParaRPr lang="en-US" sz="2400" dirty="0">
              <a:cs typeface="Arial"/>
            </a:endParaRPr>
          </a:p>
          <a:p>
            <a:pPr fontAlgn="base">
              <a:lnSpc>
                <a:spcPct val="110000"/>
              </a:lnSpc>
            </a:pPr>
            <a:endParaRPr lang="en-US" sz="2400" b="0" i="0" dirty="0">
              <a:solidFill>
                <a:srgbClr val="000000"/>
              </a:solidFill>
              <a:effectLst/>
              <a:cs typeface="Arial"/>
            </a:endParaRPr>
          </a:p>
          <a:p>
            <a:endParaRPr lang="en-CA" dirty="0"/>
          </a:p>
        </p:txBody>
      </p:sp>
    </p:spTree>
    <p:extLst>
      <p:ext uri="{BB962C8B-B14F-4D97-AF65-F5344CB8AC3E}">
        <p14:creationId xmlns:p14="http://schemas.microsoft.com/office/powerpoint/2010/main" val="1346363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88767-90D8-C41A-67CD-4017E86D47D5}"/>
              </a:ext>
            </a:extLst>
          </p:cNvPr>
          <p:cNvSpPr>
            <a:spLocks noGrp="1"/>
          </p:cNvSpPr>
          <p:nvPr>
            <p:ph type="title"/>
          </p:nvPr>
        </p:nvSpPr>
        <p:spPr/>
        <p:txBody>
          <a:bodyPr>
            <a:normAutofit/>
          </a:bodyPr>
          <a:lstStyle/>
          <a:p>
            <a:r>
              <a:rPr lang="en-CA" sz="4000" b="1" i="0" dirty="0">
                <a:solidFill>
                  <a:srgbClr val="000000"/>
                </a:solidFill>
                <a:effectLst/>
              </a:rPr>
              <a:t>Expert Interviews Findings</a:t>
            </a:r>
            <a:endParaRPr lang="en-US" sz="4000" dirty="0"/>
          </a:p>
        </p:txBody>
      </p:sp>
      <p:sp>
        <p:nvSpPr>
          <p:cNvPr id="3" name="Content Placeholder 2">
            <a:extLst>
              <a:ext uri="{FF2B5EF4-FFF2-40B4-BE49-F238E27FC236}">
                <a16:creationId xmlns:a16="http://schemas.microsoft.com/office/drawing/2014/main" id="{CF954439-ED24-B4AC-934E-7604982C2B58}"/>
              </a:ext>
            </a:extLst>
          </p:cNvPr>
          <p:cNvSpPr>
            <a:spLocks noGrp="1"/>
          </p:cNvSpPr>
          <p:nvPr>
            <p:ph idx="13"/>
          </p:nvPr>
        </p:nvSpPr>
        <p:spPr>
          <a:xfrm>
            <a:off x="454037" y="1699404"/>
            <a:ext cx="11490960" cy="4680940"/>
          </a:xfrm>
        </p:spPr>
        <p:txBody>
          <a:bodyPr vert="horz" lIns="91440" tIns="45720" rIns="91440" bIns="45720" rtlCol="0" anchor="t">
            <a:noAutofit/>
          </a:bodyPr>
          <a:lstStyle/>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en-CA" sz="2400" dirty="0">
                <a:effectLst/>
                <a:ea typeface="Times New Roman" panose="02020603050405020304" pitchFamily="18" charset="0"/>
              </a:rPr>
              <a:t>There is a lack of awareness, tools, training, and support on accessible procurement for procurement professionals.  Access to training is to general, towards disability rather than related to their roles and responsibilities.  </a:t>
            </a:r>
          </a:p>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en-CA" sz="2400" dirty="0">
                <a:effectLst/>
                <a:ea typeface="Times New Roman" panose="02020603050405020304" pitchFamily="18" charset="0"/>
              </a:rPr>
              <a:t>High costs associated with developing and buying accessible products and services were flagged, especially related to decision-makers.  </a:t>
            </a:r>
          </a:p>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en-CA" sz="2400" dirty="0">
                <a:effectLst/>
                <a:ea typeface="Times New Roman" panose="02020603050405020304" pitchFamily="18" charset="0"/>
              </a:rPr>
              <a:t>Accessible procurement cannot be led from DEI initiatives, has to be within procurement specifically because of the specialized knowledge and intricacies.   </a:t>
            </a:r>
          </a:p>
          <a:p>
            <a:pPr marL="342900" marR="0" lvl="0" indent="-342900" fontAlgn="base">
              <a:lnSpc>
                <a:spcPct val="100000"/>
              </a:lnSpc>
              <a:spcBef>
                <a:spcPts val="0"/>
              </a:spcBef>
              <a:spcAft>
                <a:spcPts val="0"/>
              </a:spcAft>
              <a:buSzPts val="1000"/>
              <a:buFont typeface="Symbol" panose="05050102010706020507" pitchFamily="18" charset="2"/>
              <a:buChar char=""/>
              <a:tabLst>
                <a:tab pos="457200" algn="l"/>
              </a:tabLst>
            </a:pPr>
            <a:r>
              <a:rPr lang="en-CA" sz="2400" dirty="0">
                <a:effectLst/>
                <a:ea typeface="Times New Roman" panose="02020603050405020304" pitchFamily="18" charset="0"/>
              </a:rPr>
              <a:t>Good practices exist</a:t>
            </a:r>
            <a:r>
              <a:rPr lang="en-CA" sz="2400" dirty="0">
                <a:ea typeface="Times New Roman" panose="02020603050405020304" pitchFamily="18" charset="0"/>
              </a:rPr>
              <a:t> (Ontario, BC, Manitoba) </a:t>
            </a:r>
            <a:r>
              <a:rPr lang="en-CA" sz="2400" dirty="0">
                <a:effectLst/>
                <a:ea typeface="Times New Roman" panose="02020603050405020304" pitchFamily="18" charset="0"/>
              </a:rPr>
              <a:t>however nascent and limited research/resources. </a:t>
            </a:r>
          </a:p>
        </p:txBody>
      </p:sp>
    </p:spTree>
    <p:extLst>
      <p:ext uri="{BB962C8B-B14F-4D97-AF65-F5344CB8AC3E}">
        <p14:creationId xmlns:p14="http://schemas.microsoft.com/office/powerpoint/2010/main" val="272138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916D6-3EBA-1566-D2C2-1A0B383DC107}"/>
              </a:ext>
            </a:extLst>
          </p:cNvPr>
          <p:cNvSpPr>
            <a:spLocks noGrp="1"/>
          </p:cNvSpPr>
          <p:nvPr>
            <p:ph type="title"/>
          </p:nvPr>
        </p:nvSpPr>
        <p:spPr/>
        <p:txBody>
          <a:bodyPr>
            <a:normAutofit/>
          </a:bodyPr>
          <a:lstStyle/>
          <a:p>
            <a:r>
              <a:rPr lang="en-US" sz="4000" b="1" dirty="0">
                <a:solidFill>
                  <a:srgbClr val="000000"/>
                </a:solidFill>
              </a:rPr>
              <a:t>Co-Design Session Findings</a:t>
            </a:r>
          </a:p>
        </p:txBody>
      </p:sp>
      <p:sp>
        <p:nvSpPr>
          <p:cNvPr id="3" name="Content Placeholder 2">
            <a:extLst>
              <a:ext uri="{FF2B5EF4-FFF2-40B4-BE49-F238E27FC236}">
                <a16:creationId xmlns:a16="http://schemas.microsoft.com/office/drawing/2014/main" id="{9A2F0167-C00F-8CC6-73B7-56F27CFA3695}"/>
              </a:ext>
            </a:extLst>
          </p:cNvPr>
          <p:cNvSpPr>
            <a:spLocks noGrp="1"/>
          </p:cNvSpPr>
          <p:nvPr>
            <p:ph idx="13"/>
          </p:nvPr>
        </p:nvSpPr>
        <p:spPr/>
        <p:txBody>
          <a:bodyPr vert="horz" lIns="91440" tIns="45720" rIns="91440" bIns="45720" rtlCol="0" anchor="t">
            <a:noAutofit/>
          </a:bodyPr>
          <a:lstStyle/>
          <a:p>
            <a:pPr fontAlgn="base">
              <a:spcBef>
                <a:spcPts val="0"/>
              </a:spcBef>
              <a:buSzPts val="1000"/>
              <a:tabLst>
                <a:tab pos="457200" algn="l"/>
              </a:tabLst>
            </a:pPr>
            <a:r>
              <a:rPr lang="en-CA" sz="2400" dirty="0">
                <a:effectLst/>
                <a:ea typeface="Times New Roman" panose="02020603050405020304" pitchFamily="18" charset="0"/>
              </a:rPr>
              <a:t>There is a lack of networking opportunities </a:t>
            </a:r>
          </a:p>
          <a:p>
            <a:pPr fontAlgn="base">
              <a:spcBef>
                <a:spcPts val="0"/>
              </a:spcBef>
              <a:buSzPts val="1000"/>
              <a:tabLst>
                <a:tab pos="457200" algn="l"/>
              </a:tabLst>
            </a:pPr>
            <a:r>
              <a:rPr lang="en-CA" sz="2400" dirty="0">
                <a:ea typeface="Times New Roman" panose="02020603050405020304" pitchFamily="18" charset="0"/>
              </a:rPr>
              <a:t>Lack of </a:t>
            </a:r>
            <a:r>
              <a:rPr lang="en-CA" sz="2400" dirty="0">
                <a:effectLst/>
                <a:ea typeface="Times New Roman" panose="02020603050405020304" pitchFamily="18" charset="0"/>
              </a:rPr>
              <a:t>definitions of a disability-led business.  There is no clear certification model.   </a:t>
            </a:r>
          </a:p>
          <a:p>
            <a:pPr fontAlgn="base">
              <a:spcBef>
                <a:spcPts val="0"/>
              </a:spcBef>
              <a:buSzPts val="1000"/>
              <a:tabLst>
                <a:tab pos="457200" algn="l"/>
              </a:tabLst>
            </a:pPr>
            <a:r>
              <a:rPr lang="en-CA" sz="2400" dirty="0">
                <a:effectLst/>
                <a:ea typeface="Times New Roman" panose="02020603050405020304" pitchFamily="18" charset="0"/>
              </a:rPr>
              <a:t>Limited access to start-up investment &amp; seed capital</a:t>
            </a:r>
          </a:p>
          <a:p>
            <a:pPr fontAlgn="base">
              <a:spcBef>
                <a:spcPts val="0"/>
              </a:spcBef>
              <a:buSzPts val="1000"/>
              <a:tabLst>
                <a:tab pos="457200" algn="l"/>
              </a:tabLst>
            </a:pPr>
            <a:r>
              <a:rPr lang="en-CA" sz="2400" dirty="0">
                <a:effectLst/>
                <a:ea typeface="Times New Roman" panose="02020603050405020304" pitchFamily="18" charset="0"/>
              </a:rPr>
              <a:t>Lack of access to specialized assistive &amp; adaptive technological supports business owners fall outside of traditional employment settings.  </a:t>
            </a:r>
          </a:p>
          <a:p>
            <a:pPr fontAlgn="base">
              <a:spcBef>
                <a:spcPts val="0"/>
              </a:spcBef>
              <a:buSzPts val="1000"/>
              <a:tabLst>
                <a:tab pos="457200" algn="l"/>
              </a:tabLst>
            </a:pPr>
            <a:r>
              <a:rPr lang="en-CA" sz="2400" dirty="0">
                <a:effectLst/>
                <a:ea typeface="Times New Roman" panose="02020603050405020304" pitchFamily="18" charset="0"/>
              </a:rPr>
              <a:t>Inaccessible documentation and systems</a:t>
            </a:r>
          </a:p>
          <a:p>
            <a:pPr fontAlgn="base">
              <a:spcBef>
                <a:spcPts val="0"/>
              </a:spcBef>
              <a:buSzPts val="1000"/>
              <a:tabLst>
                <a:tab pos="457200" algn="l"/>
              </a:tabLst>
            </a:pPr>
            <a:r>
              <a:rPr lang="en-US" sz="2400" dirty="0">
                <a:solidFill>
                  <a:srgbClr val="000000"/>
                </a:solidFill>
                <a:cs typeface="Arial"/>
              </a:rPr>
              <a:t>M</a:t>
            </a:r>
            <a:r>
              <a:rPr lang="en-US" sz="2400" b="0" i="0" dirty="0">
                <a:solidFill>
                  <a:srgbClr val="000000"/>
                </a:solidFill>
                <a:effectLst/>
                <a:cs typeface="Arial"/>
              </a:rPr>
              <a:t>any individuals have trouble accessing the system, let alone being able to find and prepare a bid</a:t>
            </a:r>
            <a:endParaRPr lang="en-CA" sz="2400" dirty="0">
              <a:effectLst/>
              <a:ea typeface="Times New Roman" panose="02020603050405020304" pitchFamily="18" charset="0"/>
            </a:endParaRPr>
          </a:p>
          <a:p>
            <a:pPr algn="l" rtl="0" fontAlgn="base">
              <a:buFont typeface="Arial" panose="020B0604020202020204" pitchFamily="34" charset="0"/>
              <a:buChar char="•"/>
            </a:pPr>
            <a:endParaRPr lang="en-US" b="0" i="0" dirty="0">
              <a:solidFill>
                <a:srgbClr val="000000"/>
              </a:solidFill>
              <a:effectLst/>
              <a:latin typeface="Arial"/>
              <a:cs typeface="Arial"/>
            </a:endParaRPr>
          </a:p>
        </p:txBody>
      </p:sp>
    </p:spTree>
    <p:extLst>
      <p:ext uri="{BB962C8B-B14F-4D97-AF65-F5344CB8AC3E}">
        <p14:creationId xmlns:p14="http://schemas.microsoft.com/office/powerpoint/2010/main" val="2849933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320F-4C33-2336-AFD7-1E7BB3602EC5}"/>
              </a:ext>
            </a:extLst>
          </p:cNvPr>
          <p:cNvSpPr>
            <a:spLocks noGrp="1"/>
          </p:cNvSpPr>
          <p:nvPr>
            <p:ph type="title"/>
          </p:nvPr>
        </p:nvSpPr>
        <p:spPr/>
        <p:txBody>
          <a:bodyPr/>
          <a:lstStyle/>
          <a:p>
            <a:r>
              <a:rPr lang="en-US" sz="4000" b="1" dirty="0">
                <a:solidFill>
                  <a:srgbClr val="000000"/>
                </a:solidFill>
              </a:rPr>
              <a:t>Survey Objectives</a:t>
            </a:r>
            <a:endParaRPr lang="en-CA" sz="4000" b="1" dirty="0">
              <a:solidFill>
                <a:srgbClr val="000000"/>
              </a:solidFill>
            </a:endParaRPr>
          </a:p>
        </p:txBody>
      </p:sp>
      <p:sp>
        <p:nvSpPr>
          <p:cNvPr id="3" name="Content Placeholder 2">
            <a:extLst>
              <a:ext uri="{FF2B5EF4-FFF2-40B4-BE49-F238E27FC236}">
                <a16:creationId xmlns:a16="http://schemas.microsoft.com/office/drawing/2014/main" id="{DE2D2789-E970-29DF-F5A6-3BE4D5B69860}"/>
              </a:ext>
            </a:extLst>
          </p:cNvPr>
          <p:cNvSpPr>
            <a:spLocks noGrp="1"/>
          </p:cNvSpPr>
          <p:nvPr>
            <p:ph idx="13"/>
          </p:nvPr>
        </p:nvSpPr>
        <p:spPr/>
        <p:txBody>
          <a:bodyPr>
            <a:normAutofit/>
          </a:bodyPr>
          <a:lstStyle/>
          <a:p>
            <a:pPr marL="0" indent="0">
              <a:lnSpc>
                <a:spcPct val="150000"/>
              </a:lnSpc>
              <a:buNone/>
            </a:pPr>
            <a:r>
              <a:rPr lang="en-US" sz="2400" dirty="0"/>
              <a:t>Developed a National survey to understand the level of accessibility of public and private procurement processes </a:t>
            </a:r>
          </a:p>
          <a:p>
            <a:pPr marL="0" indent="0">
              <a:lnSpc>
                <a:spcPct val="150000"/>
              </a:lnSpc>
              <a:buNone/>
            </a:pPr>
            <a:r>
              <a:rPr lang="en-US" sz="2400" b="1" dirty="0"/>
              <a:t>Number of questions</a:t>
            </a:r>
            <a:r>
              <a:rPr lang="en-US" sz="2400" dirty="0"/>
              <a:t>-75</a:t>
            </a:r>
          </a:p>
          <a:p>
            <a:pPr marL="0" indent="0">
              <a:lnSpc>
                <a:spcPct val="150000"/>
              </a:lnSpc>
              <a:buNone/>
            </a:pPr>
            <a:r>
              <a:rPr lang="en-US" sz="2400" b="1" dirty="0"/>
              <a:t>Number of sections</a:t>
            </a:r>
            <a:r>
              <a:rPr lang="en-US" sz="2400" dirty="0"/>
              <a:t>-11</a:t>
            </a:r>
          </a:p>
          <a:p>
            <a:endParaRPr lang="en-CA" dirty="0"/>
          </a:p>
        </p:txBody>
      </p:sp>
    </p:spTree>
    <p:extLst>
      <p:ext uri="{BB962C8B-B14F-4D97-AF65-F5344CB8AC3E}">
        <p14:creationId xmlns:p14="http://schemas.microsoft.com/office/powerpoint/2010/main" val="2668742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4726-3F32-E4C7-639B-C33899FC30E7}"/>
              </a:ext>
              <a:ext uri="{C183D7F6-B498-43B3-948B-1728B52AA6E4}">
                <adec:decorative xmlns:adec="http://schemas.microsoft.com/office/drawing/2017/decorative" val="1"/>
              </a:ext>
            </a:extLst>
          </p:cNvPr>
          <p:cNvSpPr>
            <a:spLocks noGrp="1"/>
          </p:cNvSpPr>
          <p:nvPr>
            <p:ph type="title"/>
          </p:nvPr>
        </p:nvSpPr>
        <p:spPr>
          <a:xfrm>
            <a:off x="100269" y="258317"/>
            <a:ext cx="11991461" cy="879305"/>
          </a:xfrm>
        </p:spPr>
        <p:txBody>
          <a:bodyPr>
            <a:noAutofit/>
          </a:bodyPr>
          <a:lstStyle/>
          <a:p>
            <a:r>
              <a:rPr lang="en-US" sz="4000" b="1" dirty="0">
                <a:solidFill>
                  <a:srgbClr val="000000"/>
                </a:solidFill>
              </a:rPr>
              <a:t>Organizational Demographics of Survey Respondents</a:t>
            </a:r>
            <a:endParaRPr lang="en-CA" sz="4000" b="1" dirty="0">
              <a:solidFill>
                <a:srgbClr val="000000"/>
              </a:solidFill>
            </a:endParaRPr>
          </a:p>
        </p:txBody>
      </p:sp>
      <p:sp>
        <p:nvSpPr>
          <p:cNvPr id="3" name="Content Placeholder 2">
            <a:extLst>
              <a:ext uri="{FF2B5EF4-FFF2-40B4-BE49-F238E27FC236}">
                <a16:creationId xmlns:a16="http://schemas.microsoft.com/office/drawing/2014/main" id="{6BF06004-3FCC-0289-868C-337252BDCE96}"/>
              </a:ext>
              <a:ext uri="{C183D7F6-B498-43B3-948B-1728B52AA6E4}">
                <adec:decorative xmlns:adec="http://schemas.microsoft.com/office/drawing/2017/decorative" val="1"/>
              </a:ext>
            </a:extLst>
          </p:cNvPr>
          <p:cNvSpPr>
            <a:spLocks noGrp="1"/>
          </p:cNvSpPr>
          <p:nvPr>
            <p:ph idx="13"/>
          </p:nvPr>
        </p:nvSpPr>
        <p:spPr/>
        <p:txBody>
          <a:bodyPr/>
          <a:lstStyle/>
          <a:p>
            <a:pPr>
              <a:lnSpc>
                <a:spcPct val="150000"/>
              </a:lnSpc>
              <a:spcBef>
                <a:spcPts val="0"/>
              </a:spcBef>
            </a:pPr>
            <a:r>
              <a:rPr lang="en-CA" sz="2400" b="1" kern="0" dirty="0">
                <a:ea typeface="Times New Roman" panose="02020603050405020304" pitchFamily="18" charset="0"/>
                <a:cs typeface="Times New Roman" panose="02020603050405020304" pitchFamily="18" charset="0"/>
              </a:rPr>
              <a:t>Organizations</a:t>
            </a:r>
            <a:r>
              <a:rPr lang="en-CA" sz="2400" b="1" kern="0" dirty="0">
                <a:effectLst/>
                <a:ea typeface="Times New Roman" panose="02020603050405020304" pitchFamily="18" charset="0"/>
                <a:cs typeface="Times New Roman" panose="02020603050405020304" pitchFamily="18" charset="0"/>
              </a:rPr>
              <a:t> participants represented</a:t>
            </a:r>
            <a:r>
              <a:rPr lang="en-CA" sz="2400" kern="0" dirty="0">
                <a:effectLst/>
                <a:ea typeface="Times New Roman" panose="02020603050405020304" pitchFamily="18" charset="0"/>
                <a:cs typeface="Times New Roman" panose="02020603050405020304" pitchFamily="18" charset="0"/>
              </a:rPr>
              <a:t>-</a:t>
            </a:r>
            <a:r>
              <a:rPr lang="en-CA" sz="2400" kern="0" dirty="0">
                <a:ea typeface="Times New Roman" panose="02020603050405020304" pitchFamily="18" charset="0"/>
                <a:cs typeface="Times New Roman" panose="02020603050405020304" pitchFamily="18" charset="0"/>
              </a:rPr>
              <a:t>F</a:t>
            </a:r>
            <a:r>
              <a:rPr lang="en-CA" sz="2400" kern="0" dirty="0">
                <a:effectLst/>
                <a:ea typeface="Times New Roman" panose="02020603050405020304" pitchFamily="18" charset="0"/>
                <a:cs typeface="Times New Roman" panose="02020603050405020304" pitchFamily="18" charset="0"/>
              </a:rPr>
              <a:t>ederal, provincial, municipal public sector, nonprofit, and private </a:t>
            </a:r>
          </a:p>
          <a:p>
            <a:pPr>
              <a:lnSpc>
                <a:spcPct val="150000"/>
              </a:lnSpc>
              <a:spcBef>
                <a:spcPts val="0"/>
              </a:spcBef>
            </a:pPr>
            <a:r>
              <a:rPr lang="en-CA" sz="2400" kern="0" dirty="0">
                <a:effectLst/>
                <a:ea typeface="Times New Roman" panose="02020603050405020304" pitchFamily="18" charset="0"/>
                <a:cs typeface="Times New Roman" panose="02020603050405020304" pitchFamily="18" charset="0"/>
              </a:rPr>
              <a:t>Majority of the organizations conduct business nationally in Canada</a:t>
            </a:r>
            <a:endParaRPr lang="en-CA" sz="2400" kern="100" dirty="0">
              <a:ea typeface="Times New Roman" panose="02020603050405020304" pitchFamily="18" charset="0"/>
              <a:cs typeface="Times New Roman" panose="02020603050405020304" pitchFamily="18" charset="0"/>
            </a:endParaRPr>
          </a:p>
          <a:p>
            <a:pPr>
              <a:lnSpc>
                <a:spcPct val="150000"/>
              </a:lnSpc>
              <a:spcBef>
                <a:spcPts val="0"/>
              </a:spcBef>
            </a:pPr>
            <a:r>
              <a:rPr lang="en-CA" sz="2400" b="1" kern="0" dirty="0">
                <a:effectLst/>
                <a:ea typeface="Times New Roman" panose="02020603050405020304" pitchFamily="18" charset="0"/>
                <a:cs typeface="Times New Roman" panose="02020603050405020304" pitchFamily="18" charset="0"/>
              </a:rPr>
              <a:t>Participant roles in the organization- </a:t>
            </a:r>
            <a:r>
              <a:rPr lang="en-CA" sz="2400" kern="0" dirty="0">
                <a:effectLst/>
                <a:ea typeface="Times New Roman" panose="02020603050405020304" pitchFamily="18" charset="0"/>
                <a:cs typeface="Times New Roman" panose="02020603050405020304" pitchFamily="18" charset="0"/>
              </a:rPr>
              <a:t>Procurement professionals, decision-makers, end users, contract writers, risk accessors, compliance officers etc.</a:t>
            </a:r>
            <a:endParaRPr lang="en-CA" sz="2400" kern="100" dirty="0">
              <a:ea typeface="Times New Roman" panose="02020603050405020304" pitchFamily="18" charset="0"/>
              <a:cs typeface="Times New Roman" panose="02020603050405020304" pitchFamily="18" charset="0"/>
            </a:endParaRPr>
          </a:p>
          <a:p>
            <a:pPr>
              <a:lnSpc>
                <a:spcPct val="150000"/>
              </a:lnSpc>
            </a:pPr>
            <a:endParaRPr lang="en-US" sz="2400" dirty="0"/>
          </a:p>
          <a:p>
            <a:endParaRPr lang="en-CA" dirty="0"/>
          </a:p>
        </p:txBody>
      </p:sp>
    </p:spTree>
    <p:extLst>
      <p:ext uri="{BB962C8B-B14F-4D97-AF65-F5344CB8AC3E}">
        <p14:creationId xmlns:p14="http://schemas.microsoft.com/office/powerpoint/2010/main" val="1282368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B66C-D15D-A8C0-DA5B-BA44F6006A13}"/>
              </a:ext>
            </a:extLst>
          </p:cNvPr>
          <p:cNvSpPr>
            <a:spLocks noGrp="1"/>
          </p:cNvSpPr>
          <p:nvPr>
            <p:ph type="title"/>
          </p:nvPr>
        </p:nvSpPr>
        <p:spPr>
          <a:xfrm>
            <a:off x="59266" y="241384"/>
            <a:ext cx="12132733" cy="879305"/>
          </a:xfrm>
        </p:spPr>
        <p:txBody>
          <a:bodyPr>
            <a:normAutofit fontScale="90000"/>
          </a:bodyPr>
          <a:lstStyle/>
          <a:p>
            <a:r>
              <a:rPr lang="en-US" dirty="0"/>
              <a:t>Organizational Accessibility Maturity Reported by Survey Respondents</a:t>
            </a:r>
            <a:endParaRPr lang="en-CA" dirty="0"/>
          </a:p>
        </p:txBody>
      </p:sp>
      <p:sp>
        <p:nvSpPr>
          <p:cNvPr id="3" name="Content Placeholder 2">
            <a:extLst>
              <a:ext uri="{FF2B5EF4-FFF2-40B4-BE49-F238E27FC236}">
                <a16:creationId xmlns:a16="http://schemas.microsoft.com/office/drawing/2014/main" id="{AEE76A9A-EF20-32F4-D2F3-20AE13C23AC9}"/>
              </a:ext>
            </a:extLst>
          </p:cNvPr>
          <p:cNvSpPr>
            <a:spLocks noGrp="1"/>
          </p:cNvSpPr>
          <p:nvPr>
            <p:ph idx="13"/>
          </p:nvPr>
        </p:nvSpPr>
        <p:spPr/>
        <p:txBody>
          <a:bodyPr>
            <a:normAutofit/>
          </a:bodyPr>
          <a:lstStyle/>
          <a:p>
            <a:r>
              <a:rPr lang="en-US" sz="2400" b="1" dirty="0"/>
              <a:t>7.14%</a:t>
            </a:r>
            <a:r>
              <a:rPr lang="en-US" sz="2400" dirty="0"/>
              <a:t> of organizations have identified enablers, but universal design has not necessarily spread across the organization’s processes.</a:t>
            </a:r>
          </a:p>
          <a:p>
            <a:r>
              <a:rPr lang="en-US" sz="2400" b="1" dirty="0"/>
              <a:t>28.57% </a:t>
            </a:r>
            <a:r>
              <a:rPr lang="en-US" sz="2400" dirty="0"/>
              <a:t>of organizations have started their journey towards implementing accessibility. There is awareness, education, and training on shifting mindsets, and are starting to work on action gaps.</a:t>
            </a:r>
          </a:p>
          <a:p>
            <a:r>
              <a:rPr lang="en-US" sz="2400" b="1" dirty="0"/>
              <a:t>14.29% </a:t>
            </a:r>
            <a:r>
              <a:rPr lang="en-US" sz="2400" dirty="0"/>
              <a:t>of organizations may want to implement accessibility, but don’t even know where to start, don't have time/money/resources/capacity. </a:t>
            </a:r>
          </a:p>
          <a:p>
            <a:endParaRPr lang="en-US" dirty="0"/>
          </a:p>
          <a:p>
            <a:endParaRPr lang="en-US" dirty="0"/>
          </a:p>
          <a:p>
            <a:endParaRPr lang="en-CA" dirty="0"/>
          </a:p>
        </p:txBody>
      </p:sp>
    </p:spTree>
    <p:extLst>
      <p:ext uri="{BB962C8B-B14F-4D97-AF65-F5344CB8AC3E}">
        <p14:creationId xmlns:p14="http://schemas.microsoft.com/office/powerpoint/2010/main" val="2665658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83E5-BD74-25E1-474B-0989215D0F61}"/>
              </a:ext>
            </a:extLst>
          </p:cNvPr>
          <p:cNvSpPr>
            <a:spLocks noGrp="1"/>
          </p:cNvSpPr>
          <p:nvPr>
            <p:ph type="title"/>
          </p:nvPr>
        </p:nvSpPr>
        <p:spPr>
          <a:xfrm>
            <a:off x="121677" y="258317"/>
            <a:ext cx="10515600" cy="879305"/>
          </a:xfrm>
        </p:spPr>
        <p:txBody>
          <a:bodyPr>
            <a:normAutofit fontScale="90000"/>
          </a:bodyPr>
          <a:lstStyle/>
          <a:p>
            <a:r>
              <a:rPr lang="en-US" sz="4000" dirty="0"/>
              <a:t>Enablers and Barriers Reported by Survey </a:t>
            </a:r>
            <a:r>
              <a:rPr lang="en-US" sz="4000" dirty="0" err="1"/>
              <a:t>Respondants</a:t>
            </a:r>
            <a:endParaRPr lang="en-CA" sz="4000" dirty="0"/>
          </a:p>
        </p:txBody>
      </p:sp>
      <p:sp>
        <p:nvSpPr>
          <p:cNvPr id="3" name="Content Placeholder 2">
            <a:extLst>
              <a:ext uri="{FF2B5EF4-FFF2-40B4-BE49-F238E27FC236}">
                <a16:creationId xmlns:a16="http://schemas.microsoft.com/office/drawing/2014/main" id="{724821F1-C0EB-A5FB-E023-1E40A59A4700}"/>
              </a:ext>
            </a:extLst>
          </p:cNvPr>
          <p:cNvSpPr>
            <a:spLocks noGrp="1"/>
          </p:cNvSpPr>
          <p:nvPr>
            <p:ph idx="13"/>
          </p:nvPr>
        </p:nvSpPr>
        <p:spPr/>
        <p:txBody>
          <a:bodyPr>
            <a:normAutofit lnSpcReduction="10000"/>
          </a:bodyPr>
          <a:lstStyle/>
          <a:p>
            <a:pPr marL="0" indent="0">
              <a:buNone/>
            </a:pPr>
            <a:r>
              <a:rPr lang="en-US" sz="2400" b="1" dirty="0"/>
              <a:t>Reasons for implementing accessible procurement within their  organization</a:t>
            </a:r>
          </a:p>
          <a:p>
            <a:pPr marL="457200" indent="-457200">
              <a:buFont typeface="+mj-lt"/>
              <a:buAutoNum type="arabicPeriod"/>
            </a:pPr>
            <a:r>
              <a:rPr lang="en-US" sz="2200" dirty="0"/>
              <a:t>Provide access to goods and services for the public</a:t>
            </a:r>
          </a:p>
          <a:p>
            <a:pPr marL="457200" indent="-457200">
              <a:buFont typeface="+mj-lt"/>
              <a:buAutoNum type="arabicPeriod"/>
            </a:pPr>
            <a:r>
              <a:rPr lang="en-US" sz="2200" dirty="0"/>
              <a:t>Provide an inclusive workplace</a:t>
            </a:r>
          </a:p>
          <a:p>
            <a:pPr marL="457200" indent="-457200">
              <a:buFont typeface="+mj-lt"/>
              <a:buAutoNum type="arabicPeriod"/>
            </a:pPr>
            <a:r>
              <a:rPr lang="en-US" sz="2200" dirty="0"/>
              <a:t>Government Legislation requirements</a:t>
            </a:r>
          </a:p>
          <a:p>
            <a:endParaRPr lang="en-US" sz="2200" dirty="0"/>
          </a:p>
          <a:p>
            <a:pPr marL="0" marR="0" indent="0">
              <a:lnSpc>
                <a:spcPct val="115000"/>
              </a:lnSpc>
              <a:spcBef>
                <a:spcPts val="0"/>
              </a:spcBef>
              <a:spcAft>
                <a:spcPts val="800"/>
              </a:spcAft>
              <a:buNone/>
            </a:pPr>
            <a:r>
              <a:rPr lang="en-US" sz="2400" b="1" kern="100" dirty="0">
                <a:ea typeface="Aptos" panose="020B0004020202020204" pitchFamily="34" charset="0"/>
                <a:cs typeface="Times New Roman" panose="02020603050405020304" pitchFamily="18" charset="0"/>
              </a:rPr>
              <a:t>R</a:t>
            </a:r>
            <a:r>
              <a:rPr lang="en-US" sz="2400" b="1" kern="100" dirty="0">
                <a:effectLst/>
                <a:ea typeface="Aptos" panose="020B0004020202020204" pitchFamily="34" charset="0"/>
                <a:cs typeface="Times New Roman" panose="02020603050405020304" pitchFamily="18" charset="0"/>
              </a:rPr>
              <a:t>easons that impact their organization’s ability to implement accessible procurement</a:t>
            </a:r>
            <a:endParaRPr lang="en-CA" sz="2400" b="1"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Lack of organization’ staff knowledge &amp; expertise on accessibility </a:t>
            </a: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Lack of accessibility training resources for procurement professionals</a:t>
            </a:r>
            <a:endParaRPr lang="en-CA" sz="2200"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Competing procurement priorities and timelines</a:t>
            </a:r>
            <a:endParaRPr lang="en-US" sz="2200" dirty="0"/>
          </a:p>
          <a:p>
            <a:endParaRPr lang="en-US" dirty="0"/>
          </a:p>
        </p:txBody>
      </p:sp>
    </p:spTree>
    <p:extLst>
      <p:ext uri="{BB962C8B-B14F-4D97-AF65-F5344CB8AC3E}">
        <p14:creationId xmlns:p14="http://schemas.microsoft.com/office/powerpoint/2010/main" val="743846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142E-3A9F-3A78-478C-6F64F4BE6E61}"/>
              </a:ext>
            </a:extLst>
          </p:cNvPr>
          <p:cNvSpPr>
            <a:spLocks noGrp="1"/>
          </p:cNvSpPr>
          <p:nvPr>
            <p:ph type="title"/>
          </p:nvPr>
        </p:nvSpPr>
        <p:spPr>
          <a:xfrm>
            <a:off x="75958" y="275250"/>
            <a:ext cx="11765522" cy="879305"/>
          </a:xfrm>
        </p:spPr>
        <p:txBody>
          <a:bodyPr>
            <a:normAutofit fontScale="90000"/>
          </a:bodyPr>
          <a:lstStyle/>
          <a:p>
            <a:r>
              <a:rPr lang="en-US" dirty="0"/>
              <a:t>Barriers &amp; Solutions - Supplier Diversity Reported by Respondents</a:t>
            </a:r>
            <a:endParaRPr lang="en-CA" dirty="0"/>
          </a:p>
        </p:txBody>
      </p:sp>
      <p:sp>
        <p:nvSpPr>
          <p:cNvPr id="3" name="Content Placeholder 2">
            <a:extLst>
              <a:ext uri="{FF2B5EF4-FFF2-40B4-BE49-F238E27FC236}">
                <a16:creationId xmlns:a16="http://schemas.microsoft.com/office/drawing/2014/main" id="{937FE458-9D83-E64F-6FAD-C730B0312B0B}"/>
              </a:ext>
            </a:extLst>
          </p:cNvPr>
          <p:cNvSpPr>
            <a:spLocks noGrp="1"/>
          </p:cNvSpPr>
          <p:nvPr>
            <p:ph idx="13"/>
          </p:nvPr>
        </p:nvSpPr>
        <p:spPr/>
        <p:txBody>
          <a:bodyPr>
            <a:normAutofit fontScale="92500"/>
          </a:bodyPr>
          <a:lstStyle/>
          <a:p>
            <a:pPr marL="0" marR="0" indent="0">
              <a:lnSpc>
                <a:spcPct val="115000"/>
              </a:lnSpc>
              <a:spcBef>
                <a:spcPts val="0"/>
              </a:spcBef>
              <a:spcAft>
                <a:spcPts val="800"/>
              </a:spcAft>
              <a:buNone/>
            </a:pPr>
            <a:r>
              <a:rPr lang="en-US" sz="2400" b="1" kern="100" dirty="0">
                <a:effectLst/>
                <a:ea typeface="Aptos" panose="020B0004020202020204" pitchFamily="34" charset="0"/>
                <a:cs typeface="Times New Roman" panose="02020603050405020304" pitchFamily="18" charset="0"/>
              </a:rPr>
              <a:t>Accessibility barriers faced by suppliers with disabilities in public procurement</a:t>
            </a:r>
            <a:endParaRPr lang="en-CA" sz="2400" b="1"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Government networking events or public information sessions  </a:t>
            </a:r>
            <a:r>
              <a:rPr lang="en-US" sz="2200" kern="100" dirty="0">
                <a:ea typeface="Aptos" panose="020B0004020202020204" pitchFamily="34" charset="0"/>
                <a:cs typeface="Times New Roman" panose="02020603050405020304" pitchFamily="18" charset="0"/>
              </a:rPr>
              <a:t>not accessible</a:t>
            </a:r>
            <a:endParaRPr lang="en-US" sz="2200"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Finding an open bid or competition difficult </a:t>
            </a: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Receiving results and feedback on a bid difficult</a:t>
            </a:r>
          </a:p>
          <a:p>
            <a:pPr marL="0" indent="0">
              <a:lnSpc>
                <a:spcPct val="115000"/>
              </a:lnSpc>
              <a:spcBef>
                <a:spcPts val="0"/>
              </a:spcBef>
              <a:spcAft>
                <a:spcPts val="800"/>
              </a:spcAft>
              <a:buNone/>
            </a:pPr>
            <a:r>
              <a:rPr lang="en-US" sz="2400" b="1" kern="100" dirty="0">
                <a:ea typeface="Aptos" panose="020B0004020202020204" pitchFamily="34" charset="0"/>
                <a:cs typeface="Times New Roman" panose="02020603050405020304" pitchFamily="18" charset="0"/>
              </a:rPr>
              <a:t>What </a:t>
            </a:r>
            <a:r>
              <a:rPr lang="en-US" sz="2400" b="1" kern="100" dirty="0">
                <a:effectLst/>
                <a:ea typeface="Aptos" panose="020B0004020202020204" pitchFamily="34" charset="0"/>
                <a:cs typeface="Times New Roman" panose="02020603050405020304" pitchFamily="18" charset="0"/>
              </a:rPr>
              <a:t>would make the public procurement process accessible for suppliers with disabilities?</a:t>
            </a:r>
            <a:endParaRPr lang="en-CA" sz="2400" b="1" kern="100" dirty="0">
              <a:effectLst/>
              <a:ea typeface="Aptos" panose="020B0004020202020204" pitchFamily="34" charset="0"/>
              <a:cs typeface="Times New Roman" panose="02020603050405020304" pitchFamily="18" charset="0"/>
            </a:endParaRP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Sharing of accessible documents </a:t>
            </a: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Spreading awareness on accessible procurement </a:t>
            </a:r>
          </a:p>
          <a:p>
            <a:pPr indent="-457200">
              <a:lnSpc>
                <a:spcPct val="115000"/>
              </a:lnSpc>
              <a:spcBef>
                <a:spcPts val="0"/>
              </a:spcBef>
              <a:spcAft>
                <a:spcPts val="800"/>
              </a:spcAft>
              <a:buFont typeface="+mj-lt"/>
              <a:buAutoNum type="arabicPeriod"/>
            </a:pPr>
            <a:r>
              <a:rPr lang="en-US" sz="2200" kern="100" dirty="0">
                <a:effectLst/>
                <a:ea typeface="Aptos" panose="020B0004020202020204" pitchFamily="34" charset="0"/>
                <a:cs typeface="Times New Roman" panose="02020603050405020304" pitchFamily="18" charset="0"/>
              </a:rPr>
              <a:t>Accessible networking opportunities</a:t>
            </a:r>
            <a:endParaRPr lang="en-CA" sz="2200" kern="100" dirty="0">
              <a:effectLst/>
              <a:ea typeface="Aptos" panose="020B000402020202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64369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95CA4-69A6-51C0-CF0B-49B70DD7F5B5}"/>
              </a:ext>
            </a:extLst>
          </p:cNvPr>
          <p:cNvSpPr>
            <a:spLocks noGrp="1"/>
          </p:cNvSpPr>
          <p:nvPr>
            <p:ph type="title"/>
          </p:nvPr>
        </p:nvSpPr>
        <p:spPr>
          <a:xfrm>
            <a:off x="341811" y="241384"/>
            <a:ext cx="10515600" cy="1371756"/>
          </a:xfrm>
        </p:spPr>
        <p:txBody>
          <a:bodyPr>
            <a:normAutofit/>
          </a:bodyPr>
          <a:lstStyle/>
          <a:p>
            <a:r>
              <a:rPr lang="en-US" sz="4000" dirty="0"/>
              <a:t>Proposed Recommendations</a:t>
            </a:r>
            <a:endParaRPr lang="en-CA" sz="4000" dirty="0"/>
          </a:p>
        </p:txBody>
      </p:sp>
      <p:sp>
        <p:nvSpPr>
          <p:cNvPr id="3" name="Content Placeholder 2">
            <a:extLst>
              <a:ext uri="{FF2B5EF4-FFF2-40B4-BE49-F238E27FC236}">
                <a16:creationId xmlns:a16="http://schemas.microsoft.com/office/drawing/2014/main" id="{48B487AF-4DD8-3FFA-B071-FFC8119F3892}"/>
              </a:ext>
            </a:extLst>
          </p:cNvPr>
          <p:cNvSpPr>
            <a:spLocks noGrp="1"/>
          </p:cNvSpPr>
          <p:nvPr>
            <p:ph idx="13"/>
          </p:nvPr>
        </p:nvSpPr>
        <p:spPr/>
        <p:txBody>
          <a:bodyPr vert="horz" lIns="91440" tIns="45720" rIns="91440" bIns="45720" rtlCol="0" anchor="t">
            <a:noAutofit/>
          </a:bodyPr>
          <a:lstStyle/>
          <a:p>
            <a:pPr fontAlgn="base"/>
            <a:r>
              <a:rPr lang="en-US" sz="2400" i="0" dirty="0">
                <a:solidFill>
                  <a:srgbClr val="000000"/>
                </a:solidFill>
                <a:effectLst/>
              </a:rPr>
              <a:t>Evaluate overall accessibility awareness, level of knowledge and commitments within the organization </a:t>
            </a:r>
            <a:endParaRPr lang="en-US" sz="2400" dirty="0">
              <a:solidFill>
                <a:srgbClr val="000000"/>
              </a:solidFill>
            </a:endParaRPr>
          </a:p>
          <a:p>
            <a:pPr fontAlgn="base"/>
            <a:r>
              <a:rPr lang="en-US" sz="2400" i="0" dirty="0">
                <a:solidFill>
                  <a:srgbClr val="000000"/>
                </a:solidFill>
                <a:effectLst/>
              </a:rPr>
              <a:t>Foster Inclusive Leadership and organizational Culture Change on Accessibility to build an accessible procurement strategy or framework.</a:t>
            </a:r>
          </a:p>
          <a:p>
            <a:pPr fontAlgn="base"/>
            <a:r>
              <a:rPr lang="en-US" sz="2400" i="0" dirty="0">
                <a:solidFill>
                  <a:srgbClr val="000000"/>
                </a:solidFill>
                <a:effectLst/>
              </a:rPr>
              <a:t>Develop training for procurement professionals that is related to their roles and responsibilities.    </a:t>
            </a:r>
            <a:endParaRPr lang="en-US" sz="2400" i="0" dirty="0">
              <a:solidFill>
                <a:srgbClr val="000000"/>
              </a:solidFill>
              <a:effectLst/>
              <a:cs typeface="Arial"/>
            </a:endParaRPr>
          </a:p>
          <a:p>
            <a:pPr fontAlgn="base"/>
            <a:r>
              <a:rPr lang="en-US" sz="2400" i="0" dirty="0">
                <a:solidFill>
                  <a:srgbClr val="000000"/>
                </a:solidFill>
                <a:effectLst/>
              </a:rPr>
              <a:t>Increase the representation of persons with disabilities in procurement professions and as subject matter experts in different specialties.  </a:t>
            </a:r>
            <a:endParaRPr lang="en-US" sz="2400" i="0" dirty="0">
              <a:solidFill>
                <a:srgbClr val="000000"/>
              </a:solidFill>
              <a:effectLst/>
              <a:cs typeface="Arial"/>
            </a:endParaRPr>
          </a:p>
          <a:p>
            <a:pPr fontAlgn="base"/>
            <a:r>
              <a:rPr lang="en-US" sz="2400" i="0" dirty="0">
                <a:solidFill>
                  <a:srgbClr val="000000"/>
                </a:solidFill>
                <a:effectLst/>
              </a:rPr>
              <a:t>Outline commitment to accessibility in the requirements settings and embedded in the documentation.  </a:t>
            </a:r>
            <a:endParaRPr lang="en-US" sz="2400" i="0" dirty="0">
              <a:solidFill>
                <a:srgbClr val="000000"/>
              </a:solidFill>
              <a:effectLst/>
              <a:cs typeface="Arial"/>
            </a:endParaRPr>
          </a:p>
          <a:p>
            <a:pPr marL="0" indent="0" fontAlgn="base">
              <a:buNone/>
            </a:pPr>
            <a:r>
              <a:rPr lang="en-US" sz="2400" i="0" dirty="0">
                <a:solidFill>
                  <a:srgbClr val="000000"/>
                </a:solidFill>
                <a:effectLst/>
              </a:rPr>
              <a:t> </a:t>
            </a:r>
            <a:endParaRPr lang="en-US" sz="2400" i="0" dirty="0">
              <a:solidFill>
                <a:srgbClr val="000000"/>
              </a:solidFill>
              <a:effectLst/>
              <a:cs typeface="Arial"/>
            </a:endParaRPr>
          </a:p>
          <a:p>
            <a:pPr fontAlgn="base"/>
            <a:endParaRPr lang="en-US" sz="2400" b="0" i="0" dirty="0">
              <a:solidFill>
                <a:srgbClr val="000000"/>
              </a:solidFill>
              <a:effectLst/>
              <a:cs typeface="Arial"/>
            </a:endParaRPr>
          </a:p>
          <a:p>
            <a:pPr algn="l" rtl="0" fontAlgn="base"/>
            <a:endParaRPr lang="en-US" b="0" i="0" dirty="0">
              <a:solidFill>
                <a:srgbClr val="000000"/>
              </a:solidFill>
              <a:effectLst/>
              <a:latin typeface="Arial"/>
              <a:cs typeface="Arial"/>
            </a:endParaRPr>
          </a:p>
          <a:p>
            <a:endParaRPr lang="en-CA" sz="2400" dirty="0"/>
          </a:p>
        </p:txBody>
      </p:sp>
    </p:spTree>
    <p:extLst>
      <p:ext uri="{BB962C8B-B14F-4D97-AF65-F5344CB8AC3E}">
        <p14:creationId xmlns:p14="http://schemas.microsoft.com/office/powerpoint/2010/main" val="501898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EACED-6FCB-F9BA-7D5B-688A27E4FA53}"/>
              </a:ext>
            </a:extLst>
          </p:cNvPr>
          <p:cNvSpPr>
            <a:spLocks noGrp="1"/>
          </p:cNvSpPr>
          <p:nvPr>
            <p:ph type="title"/>
          </p:nvPr>
        </p:nvSpPr>
        <p:spPr>
          <a:xfrm>
            <a:off x="341811" y="241384"/>
            <a:ext cx="10515600" cy="1125598"/>
          </a:xfrm>
        </p:spPr>
        <p:txBody>
          <a:bodyPr>
            <a:normAutofit fontScale="90000"/>
          </a:bodyPr>
          <a:lstStyle/>
          <a:p>
            <a:r>
              <a:rPr lang="en-US" dirty="0"/>
              <a:t>Proposed Recommendations </a:t>
            </a:r>
            <a:r>
              <a:rPr lang="en-US" dirty="0" err="1"/>
              <a:t>Cont</a:t>
            </a:r>
            <a:r>
              <a:rPr lang="en-US" dirty="0"/>
              <a:t>…</a:t>
            </a:r>
          </a:p>
        </p:txBody>
      </p:sp>
      <p:sp>
        <p:nvSpPr>
          <p:cNvPr id="3" name="Content Placeholder 2">
            <a:extLst>
              <a:ext uri="{FF2B5EF4-FFF2-40B4-BE49-F238E27FC236}">
                <a16:creationId xmlns:a16="http://schemas.microsoft.com/office/drawing/2014/main" id="{2738F6DA-76D4-D079-7A77-ABF1C56521F0}"/>
              </a:ext>
            </a:extLst>
          </p:cNvPr>
          <p:cNvSpPr>
            <a:spLocks noGrp="1"/>
          </p:cNvSpPr>
          <p:nvPr>
            <p:ph idx="13"/>
          </p:nvPr>
        </p:nvSpPr>
        <p:spPr/>
        <p:txBody>
          <a:bodyPr vert="horz" lIns="91440" tIns="45720" rIns="91440" bIns="45720" rtlCol="0" anchor="t">
            <a:normAutofit lnSpcReduction="10000"/>
          </a:bodyPr>
          <a:lstStyle/>
          <a:p>
            <a:pPr>
              <a:lnSpc>
                <a:spcPct val="100000"/>
              </a:lnSpc>
            </a:pPr>
            <a:r>
              <a:rPr lang="en-US" sz="2400" dirty="0">
                <a:cs typeface="Arial"/>
              </a:rPr>
              <a:t>Need to revamp the contract language, evaluation, and risk assessment frameworks in the context of accessibility and inclusion in procurement.  </a:t>
            </a:r>
          </a:p>
          <a:p>
            <a:pPr>
              <a:lnSpc>
                <a:spcPct val="100000"/>
              </a:lnSpc>
            </a:pPr>
            <a:r>
              <a:rPr lang="en-US" sz="2400" dirty="0">
                <a:cs typeface="Arial"/>
              </a:rPr>
              <a:t>All documentation must be accessible</a:t>
            </a:r>
            <a:endParaRPr lang="en-US" sz="2400" dirty="0"/>
          </a:p>
          <a:p>
            <a:pPr>
              <a:lnSpc>
                <a:spcPct val="100000"/>
              </a:lnSpc>
            </a:pPr>
            <a:r>
              <a:rPr lang="en-US" sz="2400" dirty="0">
                <a:cs typeface="Arial"/>
              </a:rPr>
              <a:t>Regularly review and update guidelines and resources based on feedback and evolving best practices.</a:t>
            </a:r>
          </a:p>
          <a:p>
            <a:pPr>
              <a:lnSpc>
                <a:spcPct val="100000"/>
              </a:lnSpc>
            </a:pPr>
            <a:r>
              <a:rPr lang="en-US" sz="2400" dirty="0">
                <a:cs typeface="Arial"/>
              </a:rPr>
              <a:t>Collaborate with procurement professionals and disability advocacy organizations to gather insights and input for continuous improvement.</a:t>
            </a:r>
          </a:p>
          <a:p>
            <a:pPr>
              <a:lnSpc>
                <a:spcPct val="100000"/>
              </a:lnSpc>
            </a:pPr>
            <a:r>
              <a:rPr lang="en-US" sz="2400" dirty="0">
                <a:cs typeface="Arial"/>
              </a:rPr>
              <a:t>Develop an Accountability Framework, to monitor and evaluate in alignment with local community and social expectations and values on accessible procurement outcomes. </a:t>
            </a:r>
          </a:p>
        </p:txBody>
      </p:sp>
    </p:spTree>
    <p:extLst>
      <p:ext uri="{BB962C8B-B14F-4D97-AF65-F5344CB8AC3E}">
        <p14:creationId xmlns:p14="http://schemas.microsoft.com/office/powerpoint/2010/main" val="2866268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9FCA4-B69C-AA93-10CF-9017064C6F7D}"/>
              </a:ext>
            </a:extLst>
          </p:cNvPr>
          <p:cNvSpPr>
            <a:spLocks noGrp="1"/>
          </p:cNvSpPr>
          <p:nvPr>
            <p:ph type="title"/>
          </p:nvPr>
        </p:nvSpPr>
        <p:spPr/>
        <p:txBody>
          <a:bodyPr>
            <a:normAutofit/>
          </a:bodyPr>
          <a:lstStyle/>
          <a:p>
            <a:r>
              <a:rPr lang="en-US" sz="4000" dirty="0"/>
              <a:t>Discussion Questions</a:t>
            </a:r>
            <a:endParaRPr lang="en-CA" sz="4000" dirty="0"/>
          </a:p>
        </p:txBody>
      </p:sp>
      <p:sp>
        <p:nvSpPr>
          <p:cNvPr id="3" name="Content Placeholder 2">
            <a:extLst>
              <a:ext uri="{FF2B5EF4-FFF2-40B4-BE49-F238E27FC236}">
                <a16:creationId xmlns:a16="http://schemas.microsoft.com/office/drawing/2014/main" id="{960B539A-8E60-3FE6-3D27-56FE7954B980}"/>
              </a:ext>
            </a:extLst>
          </p:cNvPr>
          <p:cNvSpPr>
            <a:spLocks noGrp="1"/>
          </p:cNvSpPr>
          <p:nvPr>
            <p:ph idx="13"/>
          </p:nvPr>
        </p:nvSpPr>
        <p:spPr>
          <a:xfrm>
            <a:off x="101137" y="1431637"/>
            <a:ext cx="11490960" cy="4684948"/>
          </a:xfrm>
        </p:spPr>
        <p:txBody>
          <a:bodyPr>
            <a:normAutofit/>
          </a:bodyPr>
          <a:lstStyle/>
          <a:p>
            <a:endParaRPr lang="en-US" dirty="0"/>
          </a:p>
          <a:p>
            <a:pPr marL="457200" indent="-457200">
              <a:buFont typeface="+mj-lt"/>
              <a:buAutoNum type="arabicPeriod"/>
            </a:pPr>
            <a:r>
              <a:rPr lang="en-US" sz="2400" dirty="0"/>
              <a:t>How can we enhance support for businesses and organizations in implementing successful procurement strategies, especially in light of limited knowledge in this area?</a:t>
            </a:r>
          </a:p>
          <a:p>
            <a:pPr marL="457200" indent="-457200">
              <a:buFont typeface="+mj-lt"/>
              <a:buAutoNum type="arabicPeriod"/>
            </a:pPr>
            <a:r>
              <a:rPr lang="en-US" sz="2400" dirty="0"/>
              <a:t>How can success and progress in implementing accessible procurement measured and monitored?</a:t>
            </a:r>
          </a:p>
          <a:p>
            <a:pPr marL="457200" indent="-457200">
              <a:buFont typeface="+mj-lt"/>
              <a:buAutoNum type="arabicPeriod"/>
            </a:pPr>
            <a:r>
              <a:rPr lang="en-US" sz="2400" dirty="0"/>
              <a:t>What role can the government play in promoting and implementing accessible procurement?</a:t>
            </a:r>
          </a:p>
          <a:p>
            <a:pPr marL="457200" indent="-457200">
              <a:buFont typeface="+mj-lt"/>
              <a:buAutoNum type="arabicPeriod"/>
            </a:pPr>
            <a:endParaRPr lang="en-US" sz="2400" dirty="0"/>
          </a:p>
        </p:txBody>
      </p:sp>
    </p:spTree>
    <p:extLst>
      <p:ext uri="{BB962C8B-B14F-4D97-AF65-F5344CB8AC3E}">
        <p14:creationId xmlns:p14="http://schemas.microsoft.com/office/powerpoint/2010/main" val="2825752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4528-2A30-D5C4-5DFA-9266BD9F69CF}"/>
              </a:ext>
            </a:extLst>
          </p:cNvPr>
          <p:cNvSpPr>
            <a:spLocks noGrp="1"/>
          </p:cNvSpPr>
          <p:nvPr>
            <p:ph type="title"/>
          </p:nvPr>
        </p:nvSpPr>
        <p:spPr/>
        <p:txBody>
          <a:bodyPr>
            <a:normAutofit/>
          </a:bodyPr>
          <a:lstStyle/>
          <a:p>
            <a:r>
              <a:rPr lang="en-US" sz="4000" dirty="0"/>
              <a:t>References</a:t>
            </a:r>
            <a:endParaRPr lang="en-CA" sz="4000" dirty="0"/>
          </a:p>
        </p:txBody>
      </p:sp>
      <p:sp>
        <p:nvSpPr>
          <p:cNvPr id="3" name="Content Placeholder 2">
            <a:extLst>
              <a:ext uri="{FF2B5EF4-FFF2-40B4-BE49-F238E27FC236}">
                <a16:creationId xmlns:a16="http://schemas.microsoft.com/office/drawing/2014/main" id="{A76840A1-8DEE-BD95-EBAE-74E817C8FB36}"/>
              </a:ext>
            </a:extLst>
          </p:cNvPr>
          <p:cNvSpPr>
            <a:spLocks noGrp="1"/>
          </p:cNvSpPr>
          <p:nvPr>
            <p:ph idx="13"/>
          </p:nvPr>
        </p:nvSpPr>
        <p:spPr>
          <a:xfrm>
            <a:off x="0" y="1642744"/>
            <a:ext cx="12191999" cy="4235542"/>
          </a:xfrm>
        </p:spPr>
        <p:txBody>
          <a:bodyPr>
            <a:noAutofit/>
          </a:bodyPr>
          <a:lstStyle/>
          <a:p>
            <a:pPr marL="0" indent="0">
              <a:lnSpc>
                <a:spcPct val="120000"/>
              </a:lnSpc>
              <a:spcBef>
                <a:spcPts val="0"/>
              </a:spcBef>
              <a:buNone/>
            </a:pPr>
            <a:r>
              <a:rPr lang="en-CA" sz="1250" dirty="0"/>
              <a:t>Gardiner, G. (2021). </a:t>
            </a:r>
            <a:r>
              <a:rPr lang="en-CA" sz="1250" i="1" dirty="0"/>
              <a:t>Advancing the OOA Infused Wing Box. </a:t>
            </a:r>
            <a:r>
              <a:rPr lang="en-CA" sz="1250" dirty="0"/>
              <a:t>CompositesWorld7. </a:t>
            </a:r>
            <a:r>
              <a:rPr lang="en-CA" sz="1250" u="sng" dirty="0">
                <a:hlinkClick r:id="rId2"/>
              </a:rPr>
              <a:t>https://www.compositesworld.com/articles/the-path-to-ooa-wings-with-minimal-fasteners</a:t>
            </a:r>
            <a:r>
              <a:rPr lang="en-CA" sz="1250" dirty="0"/>
              <a:t>.  </a:t>
            </a:r>
          </a:p>
          <a:p>
            <a:pPr marL="0" indent="0">
              <a:lnSpc>
                <a:spcPct val="120000"/>
              </a:lnSpc>
              <a:spcBef>
                <a:spcPts val="0"/>
              </a:spcBef>
              <a:buNone/>
            </a:pPr>
            <a:endParaRPr lang="en-CA" sz="1250" dirty="0"/>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en-US" sz="1250" dirty="0">
                <a:effectLst/>
              </a:rPr>
              <a:t>Government of British Columbia. (2018). </a:t>
            </a:r>
            <a:r>
              <a:rPr lang="en-US" sz="1250" i="1" dirty="0">
                <a:effectLst/>
              </a:rPr>
              <a:t>British Columbia Procurement Strategy 2018</a:t>
            </a:r>
            <a:r>
              <a:rPr lang="en-US" sz="1250" dirty="0">
                <a:effectLst/>
              </a:rPr>
              <a:t>. Ministry of Citizens’ Services. https://www2.gov.bc.ca/assets/gov/bc-procurement-resources/bc_procurement_strategy_2018.pdf</a:t>
            </a:r>
          </a:p>
          <a:p>
            <a:pPr marL="0" indent="0">
              <a:lnSpc>
                <a:spcPct val="120000"/>
              </a:lnSpc>
              <a:spcBef>
                <a:spcPts val="0"/>
              </a:spcBef>
              <a:buNone/>
            </a:pPr>
            <a:endParaRPr lang="en-CA" sz="1250" dirty="0"/>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en-CA" sz="1250" dirty="0">
                <a:effectLst/>
              </a:rPr>
              <a:t>ISO. (2017). </a:t>
            </a:r>
            <a:r>
              <a:rPr lang="en-CA" sz="1250" i="1" dirty="0">
                <a:effectLst/>
              </a:rPr>
              <a:t>20400:2017 Sustainable procurement—Guidance</a:t>
            </a:r>
            <a:r>
              <a:rPr lang="en-CA" sz="1250" dirty="0">
                <a:effectLst/>
              </a:rPr>
              <a:t>. International Standards Organization. https://www.iso.org/standard/63026.html</a:t>
            </a:r>
          </a:p>
          <a:p>
            <a:pPr marL="0" indent="0">
              <a:lnSpc>
                <a:spcPct val="120000"/>
              </a:lnSpc>
              <a:spcBef>
                <a:spcPts val="0"/>
              </a:spcBef>
              <a:buNone/>
            </a:pPr>
            <a:endParaRPr lang="en-CA" sz="1250" dirty="0"/>
          </a:p>
          <a:p>
            <a:pPr marL="0" indent="0">
              <a:lnSpc>
                <a:spcPct val="120000"/>
              </a:lnSpc>
              <a:spcBef>
                <a:spcPts val="0"/>
              </a:spcBef>
              <a:buNone/>
            </a:pPr>
            <a:r>
              <a:rPr lang="en-CA" sz="1250" dirty="0"/>
              <a:t>Reeve, T., &amp; </a:t>
            </a:r>
            <a:r>
              <a:rPr lang="en-CA" sz="1250" dirty="0" err="1"/>
              <a:t>Mcdonald</a:t>
            </a:r>
            <a:r>
              <a:rPr lang="en-CA" sz="1250" dirty="0"/>
              <a:t>, A. (2020, September 16). Community benefit agreement archives. Reeve Consulting. </a:t>
            </a:r>
            <a:r>
              <a:rPr lang="en-CA" sz="1250" u="sng" dirty="0">
                <a:hlinkClick r:id="rId3"/>
              </a:rPr>
              <a:t>https://www.reeveconsulting.com/tag/community-benefit-agreement/</a:t>
            </a:r>
            <a:r>
              <a:rPr lang="en-CA" sz="1250" dirty="0"/>
              <a:t>. </a:t>
            </a:r>
          </a:p>
          <a:p>
            <a:pPr marL="0" indent="0">
              <a:lnSpc>
                <a:spcPct val="120000"/>
              </a:lnSpc>
              <a:spcBef>
                <a:spcPts val="0"/>
              </a:spcBef>
              <a:buNone/>
            </a:pPr>
            <a:endParaRPr lang="en-CA" sz="1250" dirty="0"/>
          </a:p>
          <a:p>
            <a:pPr marL="0" indent="0">
              <a:lnSpc>
                <a:spcPct val="120000"/>
              </a:lnSpc>
              <a:spcBef>
                <a:spcPts val="0"/>
              </a:spcBef>
              <a:buNone/>
            </a:pPr>
            <a:r>
              <a:rPr lang="en-CA" sz="1250" dirty="0"/>
              <a:t>Statutes of Canada. (2021 June 21). </a:t>
            </a:r>
            <a:r>
              <a:rPr lang="en-CA" sz="1250" i="1" dirty="0"/>
              <a:t>United Nations Declaration on the Rights of Indigenous Peoples Act. </a:t>
            </a:r>
            <a:r>
              <a:rPr lang="en-CA" sz="1250" dirty="0" err="1"/>
              <a:t>Legisinfo</a:t>
            </a:r>
            <a:r>
              <a:rPr lang="en-CA" sz="1250" dirty="0"/>
              <a:t>. </a:t>
            </a:r>
            <a:r>
              <a:rPr lang="en-CA" sz="1250" u="sng" dirty="0">
                <a:hlinkClick r:id="rId4"/>
              </a:rPr>
              <a:t>https://www.parl.ca/LegisInfo/en/bill/43-2/C-15</a:t>
            </a:r>
            <a:r>
              <a:rPr lang="en-CA" sz="1250" dirty="0"/>
              <a:t>. </a:t>
            </a:r>
            <a:r>
              <a:rPr lang="en-CA" sz="1250" i="1" dirty="0"/>
              <a:t> </a:t>
            </a:r>
          </a:p>
          <a:p>
            <a:pPr>
              <a:lnSpc>
                <a:spcPct val="120000"/>
              </a:lnSpc>
              <a:spcBef>
                <a:spcPts val="0"/>
              </a:spcBef>
            </a:pPr>
            <a:endParaRPr lang="en-CA" sz="1250" i="1" dirty="0"/>
          </a:p>
          <a:p>
            <a:pPr marL="0" indent="0">
              <a:lnSpc>
                <a:spcPct val="120000"/>
              </a:lnSpc>
              <a:spcBef>
                <a:spcPts val="0"/>
              </a:spcBef>
              <a:buNone/>
            </a:pPr>
            <a:r>
              <a:rPr lang="en-US" sz="1250" dirty="0"/>
              <a:t>UNDIS. (2022). </a:t>
            </a:r>
            <a:r>
              <a:rPr lang="en-US" sz="1250" i="1" dirty="0"/>
              <a:t>HLCM Procurement Network: Guidelines on the Implications of Indicator 8: Procurement</a:t>
            </a:r>
            <a:r>
              <a:rPr lang="en-US" sz="1250" dirty="0"/>
              <a:t>. </a:t>
            </a:r>
            <a:r>
              <a:rPr lang="en-US" sz="1250" dirty="0">
                <a:hlinkClick r:id="rId5"/>
              </a:rPr>
              <a:t>https://www.un.org/sites/un2.un.org/files/2021/01/2020_un_disability_inclusion_strategy_guidelines_indicator_8.pdf</a:t>
            </a:r>
            <a:endParaRPr lang="en-US" sz="1250" dirty="0"/>
          </a:p>
          <a:p>
            <a:pPr marL="0" indent="0">
              <a:lnSpc>
                <a:spcPct val="120000"/>
              </a:lnSpc>
              <a:spcBef>
                <a:spcPts val="0"/>
              </a:spcBef>
              <a:buNone/>
            </a:pPr>
            <a:endParaRPr lang="en-US" sz="1250" dirty="0"/>
          </a:p>
          <a:p>
            <a:pPr marL="0" indent="0">
              <a:lnSpc>
                <a:spcPct val="120000"/>
              </a:lnSpc>
              <a:spcBef>
                <a:spcPts val="0"/>
              </a:spcBef>
              <a:buNone/>
            </a:pPr>
            <a:r>
              <a:rPr lang="en-US" sz="1250" dirty="0">
                <a:effectLst/>
              </a:rPr>
              <a:t>Christensen, T., &amp; </a:t>
            </a:r>
            <a:r>
              <a:rPr lang="en-US" sz="1250" dirty="0" err="1">
                <a:effectLst/>
              </a:rPr>
              <a:t>Lægreid</a:t>
            </a:r>
            <a:r>
              <a:rPr lang="en-US" sz="1250" dirty="0">
                <a:effectLst/>
              </a:rPr>
              <a:t>, P. (2007). The Whole-of-Government Approach to Public Sector Reform. </a:t>
            </a:r>
            <a:r>
              <a:rPr lang="en-US" sz="1250" i="1" dirty="0">
                <a:effectLst/>
              </a:rPr>
              <a:t>Public Administration Review</a:t>
            </a:r>
            <a:r>
              <a:rPr lang="en-US" sz="1250" dirty="0">
                <a:effectLst/>
              </a:rPr>
              <a:t>, </a:t>
            </a:r>
            <a:r>
              <a:rPr lang="en-US" sz="1250" i="1" dirty="0">
                <a:effectLst/>
              </a:rPr>
              <a:t>67</a:t>
            </a:r>
            <a:r>
              <a:rPr lang="en-US" sz="1250" dirty="0">
                <a:effectLst/>
              </a:rPr>
              <a:t>(6), 1059–1066. JSTOR.</a:t>
            </a:r>
          </a:p>
          <a:p>
            <a:pPr marL="0" indent="0">
              <a:lnSpc>
                <a:spcPct val="120000"/>
              </a:lnSpc>
              <a:spcBef>
                <a:spcPts val="0"/>
              </a:spcBef>
              <a:buNone/>
            </a:pPr>
            <a:r>
              <a:rPr lang="en-CA" sz="1250" dirty="0">
                <a:effectLst/>
              </a:rPr>
              <a:t>GSA, S. gov. (2018). </a:t>
            </a:r>
            <a:r>
              <a:rPr lang="en-CA" sz="1250" i="1" dirty="0">
                <a:effectLst/>
              </a:rPr>
              <a:t>Acquisition Define Accessibility Criteria in Contracts</a:t>
            </a:r>
            <a:r>
              <a:rPr lang="en-CA" sz="1250" dirty="0">
                <a:effectLst/>
              </a:rPr>
              <a:t>. United States Government. </a:t>
            </a:r>
            <a:r>
              <a:rPr lang="en-CA" sz="1250" dirty="0">
                <a:effectLst/>
                <a:hlinkClick r:id="rId6"/>
              </a:rPr>
              <a:t>https://www.section508.gov/buy/define-accessibility-criteria/</a:t>
            </a:r>
            <a:endParaRPr lang="en-US" sz="1250" dirty="0"/>
          </a:p>
          <a:p>
            <a:pPr>
              <a:lnSpc>
                <a:spcPct val="120000"/>
              </a:lnSpc>
              <a:spcBef>
                <a:spcPts val="0"/>
              </a:spcBef>
            </a:pPr>
            <a:endParaRPr lang="en-CA" sz="1250" dirty="0"/>
          </a:p>
          <a:p>
            <a:endParaRPr lang="en-CA" sz="1250" dirty="0"/>
          </a:p>
        </p:txBody>
      </p:sp>
    </p:spTree>
    <p:extLst>
      <p:ext uri="{BB962C8B-B14F-4D97-AF65-F5344CB8AC3E}">
        <p14:creationId xmlns:p14="http://schemas.microsoft.com/office/powerpoint/2010/main" val="99057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14307-B00D-ACC8-1A83-E31481F37497}"/>
              </a:ext>
            </a:extLst>
          </p:cNvPr>
          <p:cNvSpPr>
            <a:spLocks noGrp="1"/>
          </p:cNvSpPr>
          <p:nvPr>
            <p:ph type="ctrTitle"/>
          </p:nvPr>
        </p:nvSpPr>
        <p:spPr>
          <a:xfrm>
            <a:off x="1231175" y="4142426"/>
            <a:ext cx="9729650" cy="1243328"/>
          </a:xfrm>
        </p:spPr>
        <p:txBody>
          <a:bodyPr/>
          <a:lstStyle/>
          <a:p>
            <a:pPr>
              <a:lnSpc>
                <a:spcPct val="100000"/>
              </a:lnSpc>
            </a:pPr>
            <a:r>
              <a:rPr lang="en-CA" sz="3600" b="1" dirty="0">
                <a:latin typeface="+mn-lt"/>
              </a:rPr>
              <a:t>For More Information</a:t>
            </a:r>
            <a:br>
              <a:rPr lang="en-CA" sz="3600" dirty="0">
                <a:latin typeface="+mn-lt"/>
              </a:rPr>
            </a:br>
            <a:r>
              <a:rPr lang="en-CA" sz="3600" b="1" dirty="0">
                <a:latin typeface="+mn-lt"/>
              </a:rPr>
              <a:t>Email: </a:t>
            </a:r>
            <a:r>
              <a:rPr lang="en-CA" sz="3600" dirty="0">
                <a:latin typeface="+mn-lt"/>
              </a:rPr>
              <a:t>research@cnib.ca</a:t>
            </a:r>
            <a:br>
              <a:rPr lang="en-CA" sz="3600" dirty="0">
                <a:latin typeface="+mn-lt"/>
              </a:rPr>
            </a:br>
            <a:endParaRPr lang="en-CA" sz="3600" dirty="0">
              <a:latin typeface="+mn-lt"/>
            </a:endParaRPr>
          </a:p>
        </p:txBody>
      </p:sp>
      <p:sp>
        <p:nvSpPr>
          <p:cNvPr id="3" name="Subtitle 2">
            <a:extLst>
              <a:ext uri="{FF2B5EF4-FFF2-40B4-BE49-F238E27FC236}">
                <a16:creationId xmlns:a16="http://schemas.microsoft.com/office/drawing/2014/main" id="{73D8AD31-8B1D-ED9B-FCDA-569959E38B9C}"/>
              </a:ext>
            </a:extLst>
          </p:cNvPr>
          <p:cNvSpPr>
            <a:spLocks noGrp="1"/>
          </p:cNvSpPr>
          <p:nvPr>
            <p:ph type="subTitle" idx="1"/>
          </p:nvPr>
        </p:nvSpPr>
        <p:spPr>
          <a:xfrm>
            <a:off x="1933303" y="5385754"/>
            <a:ext cx="8325394" cy="596537"/>
          </a:xfrm>
        </p:spPr>
        <p:txBody>
          <a:bodyPr/>
          <a:lstStyle/>
          <a:p>
            <a:r>
              <a:rPr lang="en-US" b="1" dirty="0"/>
              <a:t>Thank You </a:t>
            </a:r>
            <a:endParaRPr lang="en-CA" b="1" dirty="0"/>
          </a:p>
        </p:txBody>
      </p:sp>
    </p:spTree>
    <p:extLst>
      <p:ext uri="{BB962C8B-B14F-4D97-AF65-F5344CB8AC3E}">
        <p14:creationId xmlns:p14="http://schemas.microsoft.com/office/powerpoint/2010/main" val="744915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und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52B662-6FC5-4AB0-BD79-3C1235A64846}">
  <ds:schemaRefs>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terms/"/>
    <ds:schemaRef ds:uri="http://purl.org/dc/dcmitype/"/>
    <ds:schemaRef ds:uri="dd4445f9-a84f-4acf-84b7-40fb6d99f4fb"/>
    <ds:schemaRef ds:uri="c657a06b-7b0e-4411-9e07-ce8d471ada44"/>
  </ds:schemaRefs>
</ds:datastoreItem>
</file>

<file path=customXml/itemProps2.xml><?xml version="1.0" encoding="utf-8"?>
<ds:datastoreItem xmlns:ds="http://schemas.openxmlformats.org/officeDocument/2006/customXml" ds:itemID="{D5B4A682-FA67-49DE-B392-E11221EA3CDA}"/>
</file>

<file path=customXml/itemProps3.xml><?xml version="1.0" encoding="utf-8"?>
<ds:datastoreItem xmlns:ds="http://schemas.openxmlformats.org/officeDocument/2006/customXml" ds:itemID="{3DF160F9-51E7-42BC-8EDF-01EFCBE25C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5806</TotalTime>
  <Words>1843</Words>
  <Application>Microsoft Office PowerPoint</Application>
  <PresentationFormat>Widescreen</PresentationFormat>
  <Paragraphs>149</Paragraphs>
  <Slides>28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vt:lpstr>
      <vt:lpstr>Arial</vt:lpstr>
      <vt:lpstr>Arial Black</vt:lpstr>
      <vt:lpstr>Calibri</vt:lpstr>
      <vt:lpstr>Symbol</vt:lpstr>
      <vt:lpstr>Times New Roman</vt:lpstr>
      <vt:lpstr>Verdana</vt:lpstr>
      <vt:lpstr>Office Theme</vt:lpstr>
      <vt:lpstr>Accessible and Inclusive Procurement and Supply Chain Model</vt:lpstr>
      <vt:lpstr>Research Team &amp; Acknowledgments</vt:lpstr>
      <vt:lpstr>Overview of Presentation</vt:lpstr>
      <vt:lpstr>Project Goal</vt:lpstr>
      <vt:lpstr>Procurement</vt:lpstr>
      <vt:lpstr>Procurement Of…</vt:lpstr>
      <vt:lpstr>Sustainable Procurement</vt:lpstr>
      <vt:lpstr>Pillars of Sustainable Procurement</vt:lpstr>
      <vt:lpstr>Social Procurement</vt:lpstr>
      <vt:lpstr>Accessible Procurement </vt:lpstr>
      <vt:lpstr>Situating Accessible Procurement</vt:lpstr>
      <vt:lpstr>Research Questions</vt:lpstr>
      <vt:lpstr>Research Methods</vt:lpstr>
      <vt:lpstr>Environmental Scan Results (Standards, Policies, and legislations) - International</vt:lpstr>
      <vt:lpstr>Environmental Scan Results (Standards, Policies, and legislations) – International Cont…</vt:lpstr>
      <vt:lpstr>Environmental Scan Results (Standards, Policies, and legislations) - Federal, Provincial, Municipal</vt:lpstr>
      <vt:lpstr>Expert Interviews Findings</vt:lpstr>
      <vt:lpstr>Co-Design Session Findings</vt:lpstr>
      <vt:lpstr>Survey Objectives</vt:lpstr>
      <vt:lpstr>Organizational Demographics of Survey Respondents</vt:lpstr>
      <vt:lpstr>Organizational Accessibility Maturity Reported by Survey Respondents</vt:lpstr>
      <vt:lpstr>Enablers and Barriers Reported by Survey Respondants</vt:lpstr>
      <vt:lpstr>Barriers &amp; Solutions - Supplier Diversity Reported by Respondents</vt:lpstr>
      <vt:lpstr>Proposed Recommendations</vt:lpstr>
      <vt:lpstr>Proposed Recommendations Cont…</vt:lpstr>
      <vt:lpstr>Discussion Questions</vt:lpstr>
      <vt:lpstr>References</vt:lpstr>
      <vt:lpstr>For More Information Email: research@cnib.ca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Cameron Spark</dc:creator>
  <cp:lastModifiedBy>Sheetal Kochhar</cp:lastModifiedBy>
  <cp:revision>60</cp:revision>
  <dcterms:created xsi:type="dcterms:W3CDTF">2018-08-22T13:27:20Z</dcterms:created>
  <dcterms:modified xsi:type="dcterms:W3CDTF">2024-04-22T14:50:10Z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y fmtid="{D5CDD505-2E9C-101B-9397-08002B2CF9AE}" pid="3" name="Order">
    <vt:r8>26100</vt:r8>
  </property>
</Properties>
</file>