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61" r:id="rId5"/>
    <p:sldId id="257" r:id="rId6"/>
    <p:sldId id="363" r:id="rId7"/>
    <p:sldId id="318" r:id="rId8"/>
    <p:sldId id="319" r:id="rId9"/>
    <p:sldId id="364" r:id="rId10"/>
    <p:sldId id="351" r:id="rId11"/>
    <p:sldId id="354" r:id="rId12"/>
    <p:sldId id="352" r:id="rId13"/>
    <p:sldId id="334" r:id="rId14"/>
    <p:sldId id="353" r:id="rId15"/>
    <p:sldId id="362" r:id="rId16"/>
    <p:sldId id="336" r:id="rId17"/>
    <p:sldId id="302" r:id="rId18"/>
    <p:sldId id="367" r:id="rId19"/>
    <p:sldId id="346" r:id="rId20"/>
    <p:sldId id="310" r:id="rId21"/>
    <p:sldId id="305" r:id="rId22"/>
    <p:sldId id="365" r:id="rId23"/>
    <p:sldId id="359" r:id="rId24"/>
    <p:sldId id="343" r:id="rId25"/>
    <p:sldId id="344" r:id="rId26"/>
    <p:sldId id="345" r:id="rId27"/>
    <p:sldId id="317" r:id="rId28"/>
    <p:sldId id="330" r:id="rId29"/>
    <p:sldId id="357" r:id="rId30"/>
    <p:sldId id="348" r:id="rId31"/>
    <p:sldId id="36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27225A-D321-485B-AF07-DA698AA575CD}" v="151" dt="2024-04-21T17:37:47.2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76" autoAdjust="0"/>
  </p:normalViewPr>
  <p:slideViewPr>
    <p:cSldViewPr snapToGrid="0">
      <p:cViewPr varScale="1">
        <p:scale>
          <a:sx n="66" d="100"/>
          <a:sy n="66" d="100"/>
        </p:scale>
        <p:origin x="48" y="212"/>
      </p:cViewPr>
      <p:guideLst/>
    </p:cSldViewPr>
  </p:slideViewPr>
  <p:outlineViewPr>
    <p:cViewPr>
      <p:scale>
        <a:sx n="33" d="100"/>
        <a:sy n="33" d="100"/>
      </p:scale>
      <p:origin x="0" y="-164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0851F7-AA78-4587-B8BD-983FC70DDAA7}" type="datetimeFigureOut">
              <a:rPr lang="en-CA" smtClean="0"/>
              <a:t>2024-04-22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4C4302-88C6-406E-9649-278FA30AC1B7}" type="slidenum">
              <a:rPr lang="en-CA" smtClean="0"/>
              <a:t>‹#›</a:t>
            </a:fld>
            <a:endParaRPr lang="en-CA"/>
          </a:p>
        </p:txBody>
      </p:sp>
    </p:spTree>
    <p:extLst>
      <p:ext uri="{BB962C8B-B14F-4D97-AF65-F5344CB8AC3E}">
        <p14:creationId xmlns:p14="http://schemas.microsoft.com/office/powerpoint/2010/main" val="408220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8" name="Title 1">
            <a:extLst>
              <a:ext uri="{FF2B5EF4-FFF2-40B4-BE49-F238E27FC236}">
                <a16:creationId xmlns:a16="http://schemas.microsoft.com/office/drawing/2014/main" id="{46F7E4EB-1531-4463-8C3D-9AA6647CC7C3}"/>
              </a:ext>
            </a:extLst>
          </p:cNvPr>
          <p:cNvSpPr>
            <a:spLocks noGrp="1"/>
          </p:cNvSpPr>
          <p:nvPr>
            <p:ph type="ctrTitle"/>
          </p:nvPr>
        </p:nvSpPr>
        <p:spPr>
          <a:xfrm>
            <a:off x="1231175" y="4529912"/>
            <a:ext cx="9729650" cy="787464"/>
          </a:xfrm>
          <a:prstGeom prst="rect">
            <a:avLst/>
          </a:prstGeom>
        </p:spPr>
        <p:txBody>
          <a:bodyPr anchor="b">
            <a:noAutofit/>
          </a:bodyPr>
          <a:lstStyle>
            <a:lvl1pPr algn="ctr">
              <a:defRPr sz="4400"/>
            </a:lvl1pPr>
          </a:lstStyle>
          <a:p>
            <a:r>
              <a:rPr lang="en-US"/>
              <a:t>Click to edit Master title style</a:t>
            </a:r>
            <a:endParaRPr lang="en-CA"/>
          </a:p>
        </p:txBody>
      </p:sp>
      <p:sp>
        <p:nvSpPr>
          <p:cNvPr id="9" name="Subtitle 2">
            <a:extLst>
              <a:ext uri="{FF2B5EF4-FFF2-40B4-BE49-F238E27FC236}">
                <a16:creationId xmlns:a16="http://schemas.microsoft.com/office/drawing/2014/main" id="{55E6AB92-EB9A-4E8F-BFF5-9735DB05190B}"/>
              </a:ext>
            </a:extLst>
          </p:cNvPr>
          <p:cNvSpPr>
            <a:spLocks noGrp="1"/>
          </p:cNvSpPr>
          <p:nvPr>
            <p:ph type="subTitle" idx="1"/>
          </p:nvPr>
        </p:nvSpPr>
        <p:spPr>
          <a:xfrm>
            <a:off x="1933303" y="5571220"/>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11" name="Picture 10">
            <a:extLst>
              <a:ext uri="{FF2B5EF4-FFF2-40B4-BE49-F238E27FC236}">
                <a16:creationId xmlns:a16="http://schemas.microsoft.com/office/drawing/2014/main" id="{899F20A5-DBE2-4380-AE68-D37FE2B714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4011" y="3076918"/>
            <a:ext cx="8943975" cy="962025"/>
          </a:xfrm>
          <a:prstGeom prst="rect">
            <a:avLst/>
          </a:prstGeom>
        </p:spPr>
      </p:pic>
      <p:pic>
        <p:nvPicPr>
          <p:cNvPr id="12" name="Picture 11">
            <a:extLst>
              <a:ext uri="{FF2B5EF4-FFF2-40B4-BE49-F238E27FC236}">
                <a16:creationId xmlns:a16="http://schemas.microsoft.com/office/drawing/2014/main" id="{49854DD9-6611-4FD6-8A66-75C68D5E35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437" y="535035"/>
            <a:ext cx="7265125" cy="2177778"/>
          </a:xfrm>
          <a:prstGeom prst="rect">
            <a:avLst/>
          </a:prstGeom>
        </p:spPr>
      </p:pic>
    </p:spTree>
    <p:extLst>
      <p:ext uri="{BB962C8B-B14F-4D97-AF65-F5344CB8AC3E}">
        <p14:creationId xmlns:p14="http://schemas.microsoft.com/office/powerpoint/2010/main" val="3409587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6D776-07DD-4316-888A-E9CA60C4712A}"/>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CA4D5C5A-A0DE-4ABC-8249-E8DC54ABE399}"/>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sp>
        <p:nvSpPr>
          <p:cNvPr id="10" name="Content Placeholder 2">
            <a:extLst>
              <a:ext uri="{FF2B5EF4-FFF2-40B4-BE49-F238E27FC236}">
                <a16:creationId xmlns:a16="http://schemas.microsoft.com/office/drawing/2014/main" id="{2D43F492-E379-4E63-8252-95D4472A79B3}"/>
              </a:ext>
            </a:extLst>
          </p:cNvPr>
          <p:cNvSpPr>
            <a:spLocks noGrp="1"/>
          </p:cNvSpPr>
          <p:nvPr>
            <p:ph idx="13"/>
          </p:nvPr>
        </p:nvSpPr>
        <p:spPr>
          <a:xfrm>
            <a:off x="350520" y="1825624"/>
            <a:ext cx="11490960" cy="4235542"/>
          </a:xfrm>
          <a:prstGeom prst="rect">
            <a:avLst/>
          </a:prstGeom>
        </p:spPr>
        <p:txBody>
          <a:bodyPr/>
          <a:lstStyle/>
          <a:p>
            <a:endParaRPr lang="en-US"/>
          </a:p>
        </p:txBody>
      </p:sp>
      <p:pic>
        <p:nvPicPr>
          <p:cNvPr id="11" name="Picture 10">
            <a:extLst>
              <a:ext uri="{FF2B5EF4-FFF2-40B4-BE49-F238E27FC236}">
                <a16:creationId xmlns:a16="http://schemas.microsoft.com/office/drawing/2014/main" id="{7347C5BE-67A7-4FD1-9FCF-CE618E7E4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C59FEBEA-9590-B436-CB4E-A1CE428C99C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17207" y="6238369"/>
            <a:ext cx="2265327" cy="378247"/>
          </a:xfrm>
          <a:prstGeom prst="rect">
            <a:avLst/>
          </a:prstGeom>
        </p:spPr>
      </p:pic>
    </p:spTree>
    <p:extLst>
      <p:ext uri="{BB962C8B-B14F-4D97-AF65-F5344CB8AC3E}">
        <p14:creationId xmlns:p14="http://schemas.microsoft.com/office/powerpoint/2010/main" val="146034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CD2D4740-9C32-463B-B27B-CD3034B78A6A}"/>
              </a:ext>
            </a:extLst>
          </p:cNvPr>
          <p:cNvSpPr>
            <a:spLocks noGrp="1"/>
          </p:cNvSpPr>
          <p:nvPr>
            <p:ph sz="half" idx="1"/>
          </p:nvPr>
        </p:nvSpPr>
        <p:spPr>
          <a:xfrm>
            <a:off x="350520" y="1825625"/>
            <a:ext cx="566928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Content Placeholder 3">
            <a:extLst>
              <a:ext uri="{FF2B5EF4-FFF2-40B4-BE49-F238E27FC236}">
                <a16:creationId xmlns:a16="http://schemas.microsoft.com/office/drawing/2014/main" id="{1BC8397B-1A13-4CBD-A154-383FF1DDE6E2}"/>
              </a:ext>
            </a:extLst>
          </p:cNvPr>
          <p:cNvSpPr>
            <a:spLocks noGrp="1"/>
          </p:cNvSpPr>
          <p:nvPr>
            <p:ph sz="half" idx="2"/>
          </p:nvPr>
        </p:nvSpPr>
        <p:spPr>
          <a:xfrm>
            <a:off x="6172199" y="1825625"/>
            <a:ext cx="5669279"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3F8F5844-216B-4B91-98CD-D5E8C23771DC}"/>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F5C89833-43ED-403F-98A9-9520B7A54C3F}"/>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7" name="Picture 6">
            <a:extLst>
              <a:ext uri="{FF2B5EF4-FFF2-40B4-BE49-F238E27FC236}">
                <a16:creationId xmlns:a16="http://schemas.microsoft.com/office/drawing/2014/main" id="{7D7F3783-C994-42F8-9504-180D5EE6A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A4EF97B7-8858-F069-4B4D-33745AB300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3174" y="6247382"/>
            <a:ext cx="2265327" cy="378247"/>
          </a:xfrm>
          <a:prstGeom prst="rect">
            <a:avLst/>
          </a:prstGeom>
        </p:spPr>
      </p:pic>
    </p:spTree>
    <p:extLst>
      <p:ext uri="{BB962C8B-B14F-4D97-AF65-F5344CB8AC3E}">
        <p14:creationId xmlns:p14="http://schemas.microsoft.com/office/powerpoint/2010/main" val="259706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C32D1048-A938-4B71-A071-50E0D6674B67}"/>
              </a:ext>
            </a:extLst>
          </p:cNvPr>
          <p:cNvSpPr>
            <a:spLocks noGrp="1"/>
          </p:cNvSpPr>
          <p:nvPr>
            <p:ph type="body" idx="1"/>
          </p:nvPr>
        </p:nvSpPr>
        <p:spPr>
          <a:xfrm>
            <a:off x="350520"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3">
            <a:extLst>
              <a:ext uri="{FF2B5EF4-FFF2-40B4-BE49-F238E27FC236}">
                <a16:creationId xmlns:a16="http://schemas.microsoft.com/office/drawing/2014/main" id="{9B251C70-F59F-46DC-86E3-FC77250D799B}"/>
              </a:ext>
            </a:extLst>
          </p:cNvPr>
          <p:cNvSpPr>
            <a:spLocks noGrp="1"/>
          </p:cNvSpPr>
          <p:nvPr>
            <p:ph sz="half" idx="2"/>
          </p:nvPr>
        </p:nvSpPr>
        <p:spPr>
          <a:xfrm>
            <a:off x="350520"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Text Placeholder 4">
            <a:extLst>
              <a:ext uri="{FF2B5EF4-FFF2-40B4-BE49-F238E27FC236}">
                <a16:creationId xmlns:a16="http://schemas.microsoft.com/office/drawing/2014/main" id="{2EC40334-E052-4912-BACC-C2C0A8115415}"/>
              </a:ext>
            </a:extLst>
          </p:cNvPr>
          <p:cNvSpPr>
            <a:spLocks noGrp="1"/>
          </p:cNvSpPr>
          <p:nvPr>
            <p:ph type="body" sz="quarter" idx="3"/>
          </p:nvPr>
        </p:nvSpPr>
        <p:spPr>
          <a:xfrm>
            <a:off x="6172199"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a:extLst>
              <a:ext uri="{FF2B5EF4-FFF2-40B4-BE49-F238E27FC236}">
                <a16:creationId xmlns:a16="http://schemas.microsoft.com/office/drawing/2014/main" id="{17B15E75-DDFC-443A-A688-E12B4A7D6398}"/>
              </a:ext>
            </a:extLst>
          </p:cNvPr>
          <p:cNvSpPr>
            <a:spLocks noGrp="1"/>
          </p:cNvSpPr>
          <p:nvPr>
            <p:ph sz="quarter" idx="4"/>
          </p:nvPr>
        </p:nvSpPr>
        <p:spPr>
          <a:xfrm>
            <a:off x="6172199"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4" name="Picture 13">
            <a:extLst>
              <a:ext uri="{FF2B5EF4-FFF2-40B4-BE49-F238E27FC236}">
                <a16:creationId xmlns:a16="http://schemas.microsoft.com/office/drawing/2014/main" id="{252B7F97-C5BF-4CFC-88F9-348566B5D2C0}"/>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6" name="Title 1">
            <a:extLst>
              <a:ext uri="{FF2B5EF4-FFF2-40B4-BE49-F238E27FC236}">
                <a16:creationId xmlns:a16="http://schemas.microsoft.com/office/drawing/2014/main" id="{FE604993-D00C-4289-BFD8-719F8162D12B}"/>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9" name="Picture 8">
            <a:extLst>
              <a:ext uri="{FF2B5EF4-FFF2-40B4-BE49-F238E27FC236}">
                <a16:creationId xmlns:a16="http://schemas.microsoft.com/office/drawing/2014/main" id="{B5EED397-4A83-4CD9-8AF8-5C1FDF6751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1802FC9A-6F0C-DBE1-9639-F2613E6D9F7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98528" y="6304923"/>
            <a:ext cx="2265327" cy="378247"/>
          </a:xfrm>
          <a:prstGeom prst="rect">
            <a:avLst/>
          </a:prstGeom>
        </p:spPr>
      </p:pic>
    </p:spTree>
    <p:extLst>
      <p:ext uri="{BB962C8B-B14F-4D97-AF65-F5344CB8AC3E}">
        <p14:creationId xmlns:p14="http://schemas.microsoft.com/office/powerpoint/2010/main" val="3305881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00D2135-D107-4F82-8D64-3BA424D8B339}"/>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4294AB3A-6668-4132-B238-E7E5DBCC107B}"/>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5" name="Picture 4">
            <a:extLst>
              <a:ext uri="{FF2B5EF4-FFF2-40B4-BE49-F238E27FC236}">
                <a16:creationId xmlns:a16="http://schemas.microsoft.com/office/drawing/2014/main" id="{21184460-5424-4F51-A8E7-4A8FA4978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40A527C9-D78E-3C8A-EAD0-CC22E0B0C2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21791" y="6115799"/>
            <a:ext cx="2265327" cy="378247"/>
          </a:xfrm>
          <a:prstGeom prst="rect">
            <a:avLst/>
          </a:prstGeom>
        </p:spPr>
      </p:pic>
    </p:spTree>
    <p:extLst>
      <p:ext uri="{BB962C8B-B14F-4D97-AF65-F5344CB8AC3E}">
        <p14:creationId xmlns:p14="http://schemas.microsoft.com/office/powerpoint/2010/main" val="2323167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ppendix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6" name="Title 1">
            <a:extLst>
              <a:ext uri="{FF2B5EF4-FFF2-40B4-BE49-F238E27FC236}">
                <a16:creationId xmlns:a16="http://schemas.microsoft.com/office/drawing/2014/main" id="{C465F796-D3C7-48BE-8641-2500E47D4C30}"/>
              </a:ext>
            </a:extLst>
          </p:cNvPr>
          <p:cNvSpPr>
            <a:spLocks noGrp="1"/>
          </p:cNvSpPr>
          <p:nvPr>
            <p:ph type="ctrTitle"/>
          </p:nvPr>
        </p:nvSpPr>
        <p:spPr>
          <a:xfrm>
            <a:off x="1231175" y="4142427"/>
            <a:ext cx="9729650" cy="787464"/>
          </a:xfrm>
          <a:prstGeom prst="rect">
            <a:avLst/>
          </a:prstGeom>
        </p:spPr>
        <p:txBody>
          <a:bodyPr anchor="b">
            <a:noAutofit/>
          </a:bodyPr>
          <a:lstStyle>
            <a:lvl1pPr algn="ctr">
              <a:defRPr sz="4400"/>
            </a:lvl1pPr>
          </a:lstStyle>
          <a:p>
            <a:r>
              <a:rPr lang="en-US"/>
              <a:t>Click to edit Master title style</a:t>
            </a:r>
            <a:endParaRPr lang="en-CA"/>
          </a:p>
        </p:txBody>
      </p:sp>
      <p:sp>
        <p:nvSpPr>
          <p:cNvPr id="8" name="Subtitle 2">
            <a:extLst>
              <a:ext uri="{FF2B5EF4-FFF2-40B4-BE49-F238E27FC236}">
                <a16:creationId xmlns:a16="http://schemas.microsoft.com/office/drawing/2014/main" id="{CAEC6127-80C7-4A33-9C2B-C495F0EFA06B}"/>
              </a:ext>
            </a:extLst>
          </p:cNvPr>
          <p:cNvSpPr>
            <a:spLocks noGrp="1"/>
          </p:cNvSpPr>
          <p:nvPr>
            <p:ph type="subTitle" idx="1"/>
          </p:nvPr>
        </p:nvSpPr>
        <p:spPr>
          <a:xfrm>
            <a:off x="1933303" y="5183735"/>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11" name="Picture 10">
            <a:extLst>
              <a:ext uri="{FF2B5EF4-FFF2-40B4-BE49-F238E27FC236}">
                <a16:creationId xmlns:a16="http://schemas.microsoft.com/office/drawing/2014/main" id="{0BF1FCEA-2BB6-466B-B160-5C63CA16F2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6880" y="901337"/>
            <a:ext cx="8058239" cy="2415520"/>
          </a:xfrm>
          <a:prstGeom prst="rect">
            <a:avLst/>
          </a:prstGeom>
        </p:spPr>
      </p:pic>
    </p:spTree>
    <p:extLst>
      <p:ext uri="{BB962C8B-B14F-4D97-AF65-F5344CB8AC3E}">
        <p14:creationId xmlns:p14="http://schemas.microsoft.com/office/powerpoint/2010/main" val="42594449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A0DC2-DC50-4DD3-A973-4A169917FF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FCF89A-377E-4017-80CD-898240973E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14E5A-94E2-4ADF-A88C-AEE31194D5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73A2E-283B-44B8-8AE3-0E02B00DACAD}" type="datetimeFigureOut">
              <a:rPr lang="en-US" smtClean="0"/>
              <a:t>4/22/2024</a:t>
            </a:fld>
            <a:endParaRPr lang="en-US"/>
          </a:p>
        </p:txBody>
      </p:sp>
      <p:sp>
        <p:nvSpPr>
          <p:cNvPr id="5" name="Footer Placeholder 4">
            <a:extLst>
              <a:ext uri="{FF2B5EF4-FFF2-40B4-BE49-F238E27FC236}">
                <a16:creationId xmlns:a16="http://schemas.microsoft.com/office/drawing/2014/main" id="{B47518D4-57FE-457A-AECB-0622A3D83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165B7F-A327-493A-B2A3-C1CE15BD79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5F2F4-BCE3-4410-AB9E-B1EDC1931C70}" type="slidenum">
              <a:rPr lang="en-US" smtClean="0"/>
              <a:t>‹#›</a:t>
            </a:fld>
            <a:endParaRPr lang="en-US"/>
          </a:p>
        </p:txBody>
      </p:sp>
    </p:spTree>
    <p:extLst>
      <p:ext uri="{BB962C8B-B14F-4D97-AF65-F5344CB8AC3E}">
        <p14:creationId xmlns:p14="http://schemas.microsoft.com/office/powerpoint/2010/main" val="425802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reeveconsulting.com/tag/community-benefit-agreement/" TargetMode="External"/><Relationship Id="rId2" Type="http://schemas.openxmlformats.org/officeDocument/2006/relationships/hyperlink" Target="https://www.compositesworld.com/articles/the-path-to-ooa-wings-with-minimal-fasteners" TargetMode="External"/><Relationship Id="rId1" Type="http://schemas.openxmlformats.org/officeDocument/2006/relationships/slideLayout" Target="../slideLayouts/slideLayout2.xml"/><Relationship Id="rId6" Type="http://schemas.openxmlformats.org/officeDocument/2006/relationships/hyperlink" Target="https://www.section508.gov/buy/define-accessibility-criteria/" TargetMode="External"/><Relationship Id="rId5" Type="http://schemas.openxmlformats.org/officeDocument/2006/relationships/hyperlink" Target="https://www.un.org/sites/un2.un.org/files/2021/01/2020_un_disability_inclusion_strategy_guidelines_indicator_8.pdf" TargetMode="External"/><Relationship Id="rId4" Type="http://schemas.openxmlformats.org/officeDocument/2006/relationships/hyperlink" Target="https://www.parl.ca/LegisInfo/en/bill/43-2/C-1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F51C-2D3B-6334-FD9A-D106C13D4F3F}"/>
              </a:ext>
            </a:extLst>
          </p:cNvPr>
          <p:cNvSpPr>
            <a:spLocks noGrp="1"/>
          </p:cNvSpPr>
          <p:nvPr>
            <p:ph type="ctrTitle"/>
          </p:nvPr>
        </p:nvSpPr>
        <p:spPr>
          <a:xfrm>
            <a:off x="1231175" y="3712779"/>
            <a:ext cx="9729650" cy="1374767"/>
          </a:xfrm>
        </p:spPr>
        <p:txBody>
          <a:bodyPr/>
          <a:lstStyle/>
          <a:p>
            <a:r>
              <a:rPr lang="fr-FR" sz="3600" dirty="0"/>
              <a:t>Modèle d’approvisionnement et de chaîne d’approvisionnement accessible et inclusif</a:t>
            </a:r>
            <a:endParaRPr lang="en-CA" sz="3600" dirty="0"/>
          </a:p>
        </p:txBody>
      </p:sp>
      <p:sp>
        <p:nvSpPr>
          <p:cNvPr id="3" name="Subtitle 2">
            <a:extLst>
              <a:ext uri="{FF2B5EF4-FFF2-40B4-BE49-F238E27FC236}">
                <a16:creationId xmlns:a16="http://schemas.microsoft.com/office/drawing/2014/main" id="{FE2828FD-3B1C-2FC1-1196-E21343332FA1}"/>
              </a:ext>
            </a:extLst>
          </p:cNvPr>
          <p:cNvSpPr>
            <a:spLocks noGrp="1"/>
          </p:cNvSpPr>
          <p:nvPr>
            <p:ph type="subTitle" idx="1"/>
          </p:nvPr>
        </p:nvSpPr>
        <p:spPr>
          <a:xfrm>
            <a:off x="2075193" y="5325625"/>
            <a:ext cx="8325394" cy="596537"/>
          </a:xfrm>
        </p:spPr>
        <p:txBody>
          <a:bodyPr>
            <a:normAutofit fontScale="25000" lnSpcReduction="20000"/>
          </a:bodyPr>
          <a:lstStyle/>
          <a:p>
            <a:r>
              <a:rPr lang="fr-FR" sz="8000" b="1" dirty="0"/>
              <a:t>Conférence mondiale accessible au Canada</a:t>
            </a:r>
            <a:endParaRPr lang="en-US" sz="8000" b="1" dirty="0"/>
          </a:p>
          <a:p>
            <a:r>
              <a:rPr lang="en-US" sz="8000" b="1" dirty="0" err="1"/>
              <a:t>Présenté</a:t>
            </a:r>
            <a:r>
              <a:rPr lang="en-US" sz="8000" b="1" dirty="0"/>
              <a:t> par : Sheetal Kochhar</a:t>
            </a:r>
            <a:endParaRPr lang="en-CA" dirty="0"/>
          </a:p>
        </p:txBody>
      </p:sp>
    </p:spTree>
    <p:extLst>
      <p:ext uri="{BB962C8B-B14F-4D97-AF65-F5344CB8AC3E}">
        <p14:creationId xmlns:p14="http://schemas.microsoft.com/office/powerpoint/2010/main" val="2399627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6B2FC-7D34-45B3-833C-64178406110A}"/>
              </a:ext>
            </a:extLst>
          </p:cNvPr>
          <p:cNvSpPr>
            <a:spLocks noGrp="1"/>
          </p:cNvSpPr>
          <p:nvPr>
            <p:ph type="title"/>
          </p:nvPr>
        </p:nvSpPr>
        <p:spPr>
          <a:xfrm>
            <a:off x="152282" y="279358"/>
            <a:ext cx="10515600" cy="879305"/>
          </a:xfrm>
        </p:spPr>
        <p:txBody>
          <a:bodyPr>
            <a:normAutofit fontScale="90000"/>
          </a:bodyPr>
          <a:lstStyle/>
          <a:p>
            <a:r>
              <a:rPr lang="fr-FR" sz="4000" b="1" dirty="0">
                <a:ea typeface="Verdana"/>
                <a:cs typeface="Arial"/>
              </a:rPr>
              <a:t>Équipe de recherche et remerciements</a:t>
            </a:r>
            <a:endParaRPr lang="en-CA" sz="4000" b="1" dirty="0">
              <a:latin typeface="Arial Black"/>
              <a:ea typeface="Verdana"/>
              <a:cs typeface="Arial"/>
            </a:endParaRPr>
          </a:p>
        </p:txBody>
      </p:sp>
      <p:sp>
        <p:nvSpPr>
          <p:cNvPr id="3" name="Content Placeholder 2">
            <a:extLst>
              <a:ext uri="{FF2B5EF4-FFF2-40B4-BE49-F238E27FC236}">
                <a16:creationId xmlns:a16="http://schemas.microsoft.com/office/drawing/2014/main" id="{2AB0E3CE-94DA-4C86-BDDB-B27F5D2E0B3D}"/>
              </a:ext>
            </a:extLst>
          </p:cNvPr>
          <p:cNvSpPr>
            <a:spLocks noGrp="1"/>
          </p:cNvSpPr>
          <p:nvPr>
            <p:ph idx="13"/>
          </p:nvPr>
        </p:nvSpPr>
        <p:spPr>
          <a:xfrm>
            <a:off x="350520" y="1889184"/>
            <a:ext cx="11490960" cy="4180608"/>
          </a:xfrm>
        </p:spPr>
        <p:txBody>
          <a:bodyPr vert="horz" lIns="91440" tIns="45720" rIns="91440" bIns="45720" rtlCol="0" anchor="t">
            <a:normAutofit/>
          </a:bodyPr>
          <a:lstStyle/>
          <a:p>
            <a:pPr>
              <a:lnSpc>
                <a:spcPct val="150000"/>
              </a:lnSpc>
            </a:pPr>
            <a:r>
              <a:rPr lang="fr-FR" sz="2400" b="1" dirty="0">
                <a:cs typeface="Arial"/>
              </a:rPr>
              <a:t>Équipe de recherche : </a:t>
            </a:r>
            <a:r>
              <a:rPr lang="fr-FR" sz="2400" dirty="0">
                <a:cs typeface="Arial"/>
              </a:rPr>
              <a:t>Dr Mahadeo Sukhai, Sheetal Kochhar, Michaela Knot, Andrew Livingston</a:t>
            </a:r>
          </a:p>
          <a:p>
            <a:pPr>
              <a:lnSpc>
                <a:spcPct val="150000"/>
              </a:lnSpc>
            </a:pPr>
            <a:r>
              <a:rPr lang="fr-FR" sz="2400" dirty="0">
                <a:effectLst/>
                <a:highlight>
                  <a:srgbClr val="FDFDFD"/>
                </a:highlight>
              </a:rPr>
              <a:t>Collaborateurs et partenaires académiques</a:t>
            </a:r>
            <a:r>
              <a:rPr lang="fr-FR" sz="2400" b="1" dirty="0">
                <a:cs typeface="Arial"/>
              </a:rPr>
              <a:t>
</a:t>
            </a:r>
            <a:r>
              <a:rPr lang="fr-FR" sz="2400" dirty="0">
                <a:cs typeface="Arial"/>
              </a:rPr>
              <a:t>Ce projet est financé par les Normes d’accessibilité Du Canada et le gouvernement du Canada.</a:t>
            </a:r>
            <a:endParaRPr lang="en-CA" sz="2400" dirty="0"/>
          </a:p>
        </p:txBody>
      </p:sp>
    </p:spTree>
    <p:extLst>
      <p:ext uri="{BB962C8B-B14F-4D97-AF65-F5344CB8AC3E}">
        <p14:creationId xmlns:p14="http://schemas.microsoft.com/office/powerpoint/2010/main" val="48647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5002C-9DC8-9365-6A68-7723B28B2B49}"/>
              </a:ext>
              <a:ext uri="{C183D7F6-B498-43B3-948B-1728B52AA6E4}">
                <adec:decorative xmlns:adec="http://schemas.microsoft.com/office/drawing/2017/decorative" val="1"/>
              </a:ext>
            </a:extLst>
          </p:cNvPr>
          <p:cNvSpPr>
            <a:spLocks noGrp="1"/>
          </p:cNvSpPr>
          <p:nvPr>
            <p:ph type="title"/>
          </p:nvPr>
        </p:nvSpPr>
        <p:spPr>
          <a:xfrm>
            <a:off x="350520" y="233433"/>
            <a:ext cx="10515600" cy="879305"/>
          </a:xfrm>
        </p:spPr>
        <p:txBody>
          <a:bodyPr>
            <a:normAutofit/>
          </a:bodyPr>
          <a:lstStyle/>
          <a:p>
            <a:r>
              <a:rPr lang="en-US" sz="4000" dirty="0"/>
              <a:t>Aperçu de la </a:t>
            </a:r>
            <a:r>
              <a:rPr lang="en-US" sz="4000" dirty="0" err="1"/>
              <a:t>présentation</a:t>
            </a:r>
            <a:endParaRPr lang="en-CA" sz="4000" dirty="0"/>
          </a:p>
        </p:txBody>
      </p:sp>
      <p:sp>
        <p:nvSpPr>
          <p:cNvPr id="3" name="Content Placeholder 2">
            <a:extLst>
              <a:ext uri="{FF2B5EF4-FFF2-40B4-BE49-F238E27FC236}">
                <a16:creationId xmlns:a16="http://schemas.microsoft.com/office/drawing/2014/main" id="{0B382126-59AD-3758-EE86-C1A407A2A778}"/>
              </a:ext>
            </a:extLst>
          </p:cNvPr>
          <p:cNvSpPr>
            <a:spLocks noGrp="1"/>
          </p:cNvSpPr>
          <p:nvPr>
            <p:ph idx="13"/>
          </p:nvPr>
        </p:nvSpPr>
        <p:spPr/>
        <p:txBody>
          <a:bodyPr>
            <a:normAutofit/>
          </a:bodyPr>
          <a:lstStyle/>
          <a:p>
            <a:pPr>
              <a:lnSpc>
                <a:spcPct val="150000"/>
              </a:lnSpc>
            </a:pPr>
            <a:r>
              <a:rPr lang="fr-FR" sz="2400" dirty="0"/>
              <a:t>Objectif du projet
L’approvisionnement et son cadre
Questions de recherche
Résultats de la recherche
Recommandations
</a:t>
            </a:r>
            <a:r>
              <a:rPr kumimoji="0" lang="fr-FR" altLang="en-US" sz="2400" b="0" i="0" u="none" strike="noStrike" cap="none" normalizeH="0" baseline="0" dirty="0">
                <a:ln>
                  <a:noFill/>
                </a:ln>
                <a:solidFill>
                  <a:srgbClr val="1F1F1F"/>
                </a:solidFill>
                <a:effectLst/>
              </a:rPr>
              <a:t>Questions de discussion</a:t>
            </a:r>
            <a:r>
              <a:rPr kumimoji="0" lang="fr-FR" altLang="en-US" sz="2400" b="0" i="0" u="none" strike="noStrike" cap="none" normalizeH="0" baseline="0" dirty="0">
                <a:ln>
                  <a:noFill/>
                </a:ln>
                <a:solidFill>
                  <a:schemeClr val="tx1"/>
                </a:solidFill>
                <a:effectLst/>
              </a:rPr>
              <a:t> </a:t>
            </a:r>
          </a:p>
        </p:txBody>
      </p:sp>
      <p:sp>
        <p:nvSpPr>
          <p:cNvPr id="4" name="Rectangle 1">
            <a:extLst>
              <a:ext uri="{FF2B5EF4-FFF2-40B4-BE49-F238E27FC236}">
                <a16:creationId xmlns:a16="http://schemas.microsoft.com/office/drawing/2014/main" id="{2452644D-C144-B9C3-4566-D1F539BE632A}"/>
              </a:ext>
              <a:ext uri="{C183D7F6-B498-43B3-948B-1728B52AA6E4}">
                <adec:decorative xmlns:adec="http://schemas.microsoft.com/office/drawing/2017/decorative" val="1"/>
              </a:ext>
            </a:extLst>
          </p:cNvPr>
          <p:cNvSpPr>
            <a:spLocks noChangeArrowheads="1"/>
          </p:cNvSpPr>
          <p:nvPr/>
        </p:nvSpPr>
        <p:spPr bwMode="auto">
          <a:xfrm>
            <a:off x="0" y="98113"/>
            <a:ext cx="65" cy="26097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935" rIns="0" bIns="-793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3928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A7041-66E7-E67E-4076-1A3EB275649E}"/>
              </a:ext>
            </a:extLst>
          </p:cNvPr>
          <p:cNvSpPr>
            <a:spLocks noGrp="1"/>
          </p:cNvSpPr>
          <p:nvPr>
            <p:ph type="title"/>
          </p:nvPr>
        </p:nvSpPr>
        <p:spPr/>
        <p:txBody>
          <a:bodyPr>
            <a:normAutofit/>
          </a:bodyPr>
          <a:lstStyle/>
          <a:p>
            <a:r>
              <a:rPr lang="en-US" sz="4000" dirty="0"/>
              <a:t>Objectif du </a:t>
            </a:r>
            <a:r>
              <a:rPr lang="en-US" sz="4000" dirty="0" err="1"/>
              <a:t>projet</a:t>
            </a:r>
            <a:endParaRPr lang="en-CA" sz="4000" dirty="0"/>
          </a:p>
        </p:txBody>
      </p:sp>
      <p:sp>
        <p:nvSpPr>
          <p:cNvPr id="3" name="Content Placeholder 2">
            <a:extLst>
              <a:ext uri="{FF2B5EF4-FFF2-40B4-BE49-F238E27FC236}">
                <a16:creationId xmlns:a16="http://schemas.microsoft.com/office/drawing/2014/main" id="{FA64BBE6-EC7F-5FD6-A809-A58540C0647B}"/>
              </a:ext>
            </a:extLst>
          </p:cNvPr>
          <p:cNvSpPr>
            <a:spLocks noGrp="1"/>
          </p:cNvSpPr>
          <p:nvPr>
            <p:ph idx="13"/>
          </p:nvPr>
        </p:nvSpPr>
        <p:spPr>
          <a:xfrm>
            <a:off x="170004" y="1723148"/>
            <a:ext cx="11851991" cy="2423183"/>
          </a:xfr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t">
            <a:normAutofit fontScale="92500" lnSpcReduction="20000"/>
          </a:bodyPr>
          <a:lstStyle/>
          <a:p>
            <a:pPr marL="0" indent="0">
              <a:lnSpc>
                <a:spcPct val="150000"/>
              </a:lnSpc>
              <a:buNone/>
            </a:pPr>
            <a:r>
              <a:rPr lang="fr-FR" sz="2600" dirty="0">
                <a:cs typeface="Arial"/>
              </a:rPr>
              <a:t>Entreprendre une approche de </a:t>
            </a:r>
            <a:r>
              <a:rPr lang="fr-FR" sz="2600" dirty="0" err="1">
                <a:cs typeface="Arial"/>
              </a:rPr>
              <a:t>co-conception</a:t>
            </a:r>
            <a:r>
              <a:rPr lang="fr-FR" sz="2600" dirty="0">
                <a:cs typeface="Arial"/>
              </a:rPr>
              <a:t>, avec les intervenants pertinents de la fonction publique fédérale et du secteur privé, pour l’élaboration de recommandations sur des modèles d’approvisionnement et de chaîne d’approvisionnement accessibles et inclusifs pour la fonction publique fédérale et les industries sous réglementation fédérale</a:t>
            </a:r>
            <a:r>
              <a:rPr lang="fr-FR" sz="2400" dirty="0">
                <a:cs typeface="Arial"/>
              </a:rPr>
              <a:t>.</a:t>
            </a:r>
            <a:endParaRPr lang="en-CA" sz="2400" dirty="0">
              <a:cs typeface="Arial"/>
            </a:endParaRPr>
          </a:p>
        </p:txBody>
      </p:sp>
    </p:spTree>
    <p:extLst>
      <p:ext uri="{BB962C8B-B14F-4D97-AF65-F5344CB8AC3E}">
        <p14:creationId xmlns:p14="http://schemas.microsoft.com/office/powerpoint/2010/main" val="64586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781FC-13C1-E586-0584-AE3379BD71B6}"/>
              </a:ext>
            </a:extLst>
          </p:cNvPr>
          <p:cNvSpPr>
            <a:spLocks noGrp="1"/>
          </p:cNvSpPr>
          <p:nvPr>
            <p:ph type="title"/>
          </p:nvPr>
        </p:nvSpPr>
        <p:spPr>
          <a:xfrm>
            <a:off x="189237" y="124249"/>
            <a:ext cx="10515600" cy="1220105"/>
          </a:xfrm>
        </p:spPr>
        <p:txBody>
          <a:bodyPr>
            <a:normAutofit/>
          </a:bodyPr>
          <a:lstStyle/>
          <a:p>
            <a:r>
              <a:rPr lang="en-CA" sz="4000" dirty="0" err="1"/>
              <a:t>Passation</a:t>
            </a:r>
            <a:r>
              <a:rPr lang="en-CA" sz="4000" dirty="0"/>
              <a:t> des </a:t>
            </a:r>
            <a:r>
              <a:rPr lang="en-CA" sz="4000" dirty="0" err="1"/>
              <a:t>marchés</a:t>
            </a:r>
            <a:endParaRPr lang="en-CA" sz="4000" dirty="0"/>
          </a:p>
        </p:txBody>
      </p:sp>
      <p:sp>
        <p:nvSpPr>
          <p:cNvPr id="3" name="Content Placeholder 2">
            <a:extLst>
              <a:ext uri="{FF2B5EF4-FFF2-40B4-BE49-F238E27FC236}">
                <a16:creationId xmlns:a16="http://schemas.microsoft.com/office/drawing/2014/main" id="{1649C26D-8FBD-8E8B-C9F7-C155F96C0604}"/>
              </a:ext>
            </a:extLst>
          </p:cNvPr>
          <p:cNvSpPr>
            <a:spLocks noGrp="1"/>
          </p:cNvSpPr>
          <p:nvPr>
            <p:ph idx="13"/>
          </p:nvPr>
        </p:nvSpPr>
        <p:spPr>
          <a:xfrm>
            <a:off x="350519" y="1828800"/>
            <a:ext cx="11710101" cy="2459421"/>
          </a:xfrm>
          <a:ln>
            <a:noFill/>
          </a:ln>
          <a:effectLst/>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fontScale="85000" lnSpcReduction="20000"/>
          </a:bodyPr>
          <a:lstStyle/>
          <a:p>
            <a:pPr marL="0" indent="0">
              <a:lnSpc>
                <a:spcPct val="150000"/>
              </a:lnSpc>
              <a:spcBef>
                <a:spcPts val="1200"/>
              </a:spcBef>
              <a:spcAft>
                <a:spcPts val="1200"/>
              </a:spcAft>
              <a:buNone/>
            </a:pPr>
            <a:r>
              <a:rPr lang="fr-FR" kern="100" dirty="0">
                <a:ea typeface="Aptos" panose="020B0004020202020204" pitchFamily="34" charset="0"/>
                <a:cs typeface="Times New Roman" panose="02020603050405020304" pitchFamily="18" charset="0"/>
              </a:rPr>
              <a:t>« Processus systématique d’achat et de vente de biens et de services qui comprend des phases spécifiques et des activités connexes, y compris la planification, la pré-attribution, l’attribution, la gestion et la surveillance des contrats, l’évaluation après le contrat et la gestion des relations avec les fournisseurs. » (Gouvernement de la Colombie-Britannique, 2018, p. 19).</a:t>
            </a:r>
            <a:endParaRPr lang="en-CA" sz="24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1790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21E7-B8BB-940E-E538-85CE6D12B893}"/>
              </a:ext>
            </a:extLst>
          </p:cNvPr>
          <p:cNvSpPr>
            <a:spLocks noGrp="1"/>
          </p:cNvSpPr>
          <p:nvPr>
            <p:ph type="title"/>
          </p:nvPr>
        </p:nvSpPr>
        <p:spPr/>
        <p:txBody>
          <a:bodyPr/>
          <a:lstStyle/>
          <a:p>
            <a:r>
              <a:rPr lang="en-CA" sz="4000" dirty="0" err="1"/>
              <a:t>Approvisionnement</a:t>
            </a:r>
            <a:r>
              <a:rPr lang="en-CA" sz="4000" dirty="0"/>
              <a:t> de...</a:t>
            </a:r>
          </a:p>
        </p:txBody>
      </p:sp>
      <p:sp>
        <p:nvSpPr>
          <p:cNvPr id="3" name="Content Placeholder 2">
            <a:extLst>
              <a:ext uri="{FF2B5EF4-FFF2-40B4-BE49-F238E27FC236}">
                <a16:creationId xmlns:a16="http://schemas.microsoft.com/office/drawing/2014/main" id="{19DD2C7A-7B01-16B9-927E-FAC2D7A2013E}"/>
              </a:ext>
            </a:extLst>
          </p:cNvPr>
          <p:cNvSpPr>
            <a:spLocks noGrp="1"/>
          </p:cNvSpPr>
          <p:nvPr>
            <p:ph idx="13"/>
          </p:nvPr>
        </p:nvSpPr>
        <p:spPr>
          <a:xfrm>
            <a:off x="350520" y="1825624"/>
            <a:ext cx="11490960" cy="2612369"/>
          </a:xfrm>
          <a:ln>
            <a:noFill/>
          </a:ln>
          <a:effectLst/>
        </p:spPr>
        <p:style>
          <a:lnRef idx="2">
            <a:schemeClr val="accent2"/>
          </a:lnRef>
          <a:fillRef idx="1">
            <a:schemeClr val="lt1"/>
          </a:fillRef>
          <a:effectRef idx="0">
            <a:schemeClr val="accent2"/>
          </a:effectRef>
          <a:fontRef idx="minor">
            <a:schemeClr val="dk1"/>
          </a:fontRef>
        </p:style>
        <p:txBody>
          <a:bodyPr/>
          <a:lstStyle/>
          <a:p>
            <a:r>
              <a:rPr lang="fr-FR" dirty="0"/>
              <a:t>... Bâtiments, installations, espace (installation physique)
... Matériel technologique (appareils hors boîte, p. ex. photocopieurs)
... TIC numériques
... Services (ressources humaines, p. ex., consultants externes)
... Fournitures et accessoires</a:t>
            </a:r>
            <a:endParaRPr lang="en-CA" sz="2800" dirty="0"/>
          </a:p>
        </p:txBody>
      </p:sp>
    </p:spTree>
    <p:extLst>
      <p:ext uri="{BB962C8B-B14F-4D97-AF65-F5344CB8AC3E}">
        <p14:creationId xmlns:p14="http://schemas.microsoft.com/office/powerpoint/2010/main" val="394882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5280-5A0F-7703-2EBA-587C568976DF}"/>
              </a:ext>
            </a:extLst>
          </p:cNvPr>
          <p:cNvSpPr>
            <a:spLocks noGrp="1"/>
          </p:cNvSpPr>
          <p:nvPr>
            <p:ph type="title"/>
          </p:nvPr>
        </p:nvSpPr>
        <p:spPr>
          <a:xfrm>
            <a:off x="341811" y="241384"/>
            <a:ext cx="10515600" cy="1051388"/>
          </a:xfrm>
        </p:spPr>
        <p:txBody>
          <a:bodyPr>
            <a:normAutofit/>
          </a:bodyPr>
          <a:lstStyle/>
          <a:p>
            <a:r>
              <a:rPr lang="en-US" sz="4000" dirty="0" err="1"/>
              <a:t>Approvisionnement</a:t>
            </a:r>
            <a:r>
              <a:rPr lang="en-US" sz="4000" dirty="0"/>
              <a:t> durable</a:t>
            </a:r>
            <a:endParaRPr lang="en-CA" sz="4000" dirty="0"/>
          </a:p>
        </p:txBody>
      </p:sp>
      <p:sp>
        <p:nvSpPr>
          <p:cNvPr id="3" name="Content Placeholder 2">
            <a:extLst>
              <a:ext uri="{FF2B5EF4-FFF2-40B4-BE49-F238E27FC236}">
                <a16:creationId xmlns:a16="http://schemas.microsoft.com/office/drawing/2014/main" id="{C77957A9-4F25-7587-ED96-4B9661E6FCA7}"/>
              </a:ext>
            </a:extLst>
          </p:cNvPr>
          <p:cNvSpPr>
            <a:spLocks noGrp="1"/>
          </p:cNvSpPr>
          <p:nvPr>
            <p:ph idx="13"/>
          </p:nvPr>
        </p:nvSpPr>
        <p:spPr>
          <a:xfrm>
            <a:off x="110359" y="1825624"/>
            <a:ext cx="12005441" cy="4235542"/>
          </a:xfrm>
          <a:ln>
            <a:noFill/>
          </a:ln>
          <a:effectLst/>
        </p:spPr>
        <p:style>
          <a:lnRef idx="2">
            <a:schemeClr val="accent2"/>
          </a:lnRef>
          <a:fillRef idx="1">
            <a:schemeClr val="lt1"/>
          </a:fillRef>
          <a:effectRef idx="0">
            <a:schemeClr val="accent2"/>
          </a:effectRef>
          <a:fontRef idx="minor">
            <a:schemeClr val="dk1"/>
          </a:fontRef>
        </p:style>
        <p:txBody>
          <a:bodyPr>
            <a:normAutofit/>
          </a:bodyPr>
          <a:lstStyle/>
          <a:p>
            <a:pPr marL="0" indent="0">
              <a:lnSpc>
                <a:spcPct val="150000"/>
              </a:lnSpc>
              <a:buNone/>
            </a:pPr>
            <a:r>
              <a:rPr lang="fr-FR" sz="2400" dirty="0">
                <a:solidFill>
                  <a:schemeClr val="tx1"/>
                </a:solidFill>
              </a:rPr>
              <a:t>« L’approvisionnement durable est un approvisionnement qui a les impacts environnementaux, sociaux et économiques les plus positifs possibles tout au long du cycle de vie et qui s’efforce de minimiser les impacts négatifs.
L’approvisionnement durable est un instrument puissant lorsqu’une organisation tient compte des exigences en matière de durabilité et de sa propre contribution au développement durable. (ISO 20400 :2017 (s 4.1)</a:t>
            </a:r>
            <a:endParaRPr lang="en-CA" sz="2400" dirty="0"/>
          </a:p>
        </p:txBody>
      </p:sp>
    </p:spTree>
    <p:extLst>
      <p:ext uri="{BB962C8B-B14F-4D97-AF65-F5344CB8AC3E}">
        <p14:creationId xmlns:p14="http://schemas.microsoft.com/office/powerpoint/2010/main" val="62475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DE9A-E45D-0A2D-B1FF-7E28898191AD}"/>
              </a:ext>
            </a:extLst>
          </p:cNvPr>
          <p:cNvSpPr>
            <a:spLocks noGrp="1"/>
          </p:cNvSpPr>
          <p:nvPr>
            <p:ph type="title"/>
          </p:nvPr>
        </p:nvSpPr>
        <p:spPr>
          <a:xfrm>
            <a:off x="341811" y="241384"/>
            <a:ext cx="10515600" cy="1169630"/>
          </a:xfrm>
        </p:spPr>
        <p:txBody>
          <a:bodyPr>
            <a:normAutofit fontScale="90000"/>
          </a:bodyPr>
          <a:lstStyle/>
          <a:p>
            <a:r>
              <a:rPr lang="en-US" sz="4000" dirty="0" err="1"/>
              <a:t>Piliers</a:t>
            </a:r>
            <a:r>
              <a:rPr lang="en-US" sz="4000" dirty="0"/>
              <a:t> de </a:t>
            </a:r>
            <a:r>
              <a:rPr lang="en-US" sz="4000" dirty="0" err="1"/>
              <a:t>l’approvisionnement</a:t>
            </a:r>
            <a:r>
              <a:rPr lang="en-US" sz="4000" dirty="0"/>
              <a:t> durable</a:t>
            </a:r>
            <a:endParaRPr lang="en-CA" sz="4000" dirty="0"/>
          </a:p>
        </p:txBody>
      </p:sp>
      <p:sp>
        <p:nvSpPr>
          <p:cNvPr id="3" name="Content Placeholder 2">
            <a:extLst>
              <a:ext uri="{FF2B5EF4-FFF2-40B4-BE49-F238E27FC236}">
                <a16:creationId xmlns:a16="http://schemas.microsoft.com/office/drawing/2014/main" id="{7E40C709-F7B5-5D1D-63BF-4BA89B264C6C}"/>
              </a:ext>
            </a:extLst>
          </p:cNvPr>
          <p:cNvSpPr>
            <a:spLocks noGrp="1"/>
          </p:cNvSpPr>
          <p:nvPr>
            <p:ph idx="13"/>
          </p:nvPr>
        </p:nvSpPr>
        <p:spPr>
          <a:xfrm>
            <a:off x="350520" y="1825624"/>
            <a:ext cx="11490960" cy="3463707"/>
          </a:xfrm>
          <a:ln>
            <a:noFill/>
          </a:ln>
          <a:effectLst/>
        </p:spPr>
        <p:style>
          <a:lnRef idx="2">
            <a:schemeClr val="accent2"/>
          </a:lnRef>
          <a:fillRef idx="1">
            <a:schemeClr val="lt1"/>
          </a:fillRef>
          <a:effectRef idx="0">
            <a:schemeClr val="accent2"/>
          </a:effectRef>
          <a:fontRef idx="minor">
            <a:schemeClr val="dk1"/>
          </a:fontRef>
        </p:style>
        <p:txBody>
          <a:bodyPr>
            <a:normAutofit fontScale="92500"/>
          </a:bodyPr>
          <a:lstStyle/>
          <a:p>
            <a:pPr>
              <a:lnSpc>
                <a:spcPct val="150000"/>
              </a:lnSpc>
            </a:pPr>
            <a:r>
              <a:rPr lang="fr-FR" sz="3200" dirty="0"/>
              <a:t>Achats écologiques ou écologiques
Approvisionnement éthique 
Approvisionnement auprès des Autochtones ou des Autochtones</a:t>
            </a:r>
          </a:p>
          <a:p>
            <a:pPr>
              <a:lnSpc>
                <a:spcPct val="150000"/>
              </a:lnSpc>
            </a:pPr>
            <a:r>
              <a:rPr lang="fr-FR" sz="3200" dirty="0"/>
              <a:t>Approvisionnement social</a:t>
            </a:r>
            <a:endParaRPr lang="en-CA" sz="3200" dirty="0"/>
          </a:p>
        </p:txBody>
      </p:sp>
    </p:spTree>
    <p:extLst>
      <p:ext uri="{BB962C8B-B14F-4D97-AF65-F5344CB8AC3E}">
        <p14:creationId xmlns:p14="http://schemas.microsoft.com/office/powerpoint/2010/main" val="206776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3889-30E1-4B21-178F-832A03789097}"/>
              </a:ext>
            </a:extLst>
          </p:cNvPr>
          <p:cNvSpPr>
            <a:spLocks noGrp="1"/>
          </p:cNvSpPr>
          <p:nvPr>
            <p:ph type="title"/>
          </p:nvPr>
        </p:nvSpPr>
        <p:spPr/>
        <p:txBody>
          <a:bodyPr/>
          <a:lstStyle/>
          <a:p>
            <a:r>
              <a:rPr lang="en-US" sz="4000" dirty="0" err="1"/>
              <a:t>Approvisionnement</a:t>
            </a:r>
            <a:r>
              <a:rPr lang="en-US" sz="4000" dirty="0"/>
              <a:t> social</a:t>
            </a:r>
            <a:endParaRPr lang="en-CA" sz="4000" dirty="0"/>
          </a:p>
        </p:txBody>
      </p:sp>
      <p:sp>
        <p:nvSpPr>
          <p:cNvPr id="3" name="Content Placeholder 2">
            <a:extLst>
              <a:ext uri="{FF2B5EF4-FFF2-40B4-BE49-F238E27FC236}">
                <a16:creationId xmlns:a16="http://schemas.microsoft.com/office/drawing/2014/main" id="{E9D5CBC3-1E59-54A5-6BC6-C7B08632E5D2}"/>
              </a:ext>
            </a:extLst>
          </p:cNvPr>
          <p:cNvSpPr>
            <a:spLocks noGrp="1"/>
          </p:cNvSpPr>
          <p:nvPr>
            <p:ph idx="13"/>
          </p:nvPr>
        </p:nvSpPr>
        <p:spPr>
          <a:xfrm>
            <a:off x="118238" y="1825624"/>
            <a:ext cx="11979166" cy="3369114"/>
          </a:xfrm>
          <a:ln>
            <a:noFill/>
          </a:ln>
          <a:effectLst/>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nSpc>
                <a:spcPct val="100000"/>
              </a:lnSpc>
            </a:pPr>
            <a:r>
              <a:rPr lang="fr-FR" dirty="0"/>
              <a:t>L’approvisionnement social favorise la diversité et l’inclusion en créant des possibilités économiques pour les groupes en quête d’équité et d’autres populations cibles. (</a:t>
            </a:r>
            <a:r>
              <a:rPr lang="fr-FR" dirty="0" err="1"/>
              <a:t>Revee</a:t>
            </a:r>
            <a:r>
              <a:rPr lang="fr-FR" dirty="0"/>
              <a:t>, 2020) 
« Cela comprend l’achat auprès de fournisseurs qui offrent une valeur sociale, comme les organismes sans but lucratif, les entreprises sociales et divers fournisseurs, et l’obligation pour les fournisseurs d’offrir de la valeur sociale comme condition du contrat, souvent décrite dans les ententes sur les avantages communautaires (ACA). » (</a:t>
            </a:r>
            <a:r>
              <a:rPr lang="fr-FR" dirty="0" err="1"/>
              <a:t>Revee</a:t>
            </a:r>
            <a:r>
              <a:rPr lang="fr-FR" dirty="0"/>
              <a:t>, 2020)</a:t>
            </a:r>
            <a:endParaRPr lang="en-CA" dirty="0"/>
          </a:p>
        </p:txBody>
      </p:sp>
    </p:spTree>
    <p:extLst>
      <p:ext uri="{BB962C8B-B14F-4D97-AF65-F5344CB8AC3E}">
        <p14:creationId xmlns:p14="http://schemas.microsoft.com/office/powerpoint/2010/main" val="149120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FD94-D163-E104-E363-B3A17F59065C}"/>
              </a:ext>
            </a:extLst>
          </p:cNvPr>
          <p:cNvSpPr>
            <a:spLocks noGrp="1"/>
          </p:cNvSpPr>
          <p:nvPr>
            <p:ph type="title"/>
          </p:nvPr>
        </p:nvSpPr>
        <p:spPr>
          <a:xfrm>
            <a:off x="352011" y="577672"/>
            <a:ext cx="10515600" cy="180410"/>
          </a:xfrm>
        </p:spPr>
        <p:txBody>
          <a:bodyPr>
            <a:normAutofit fontScale="90000"/>
          </a:bodyPr>
          <a:lstStyle/>
          <a:p>
            <a:r>
              <a:rPr lang="en-CA" dirty="0" err="1"/>
              <a:t>Approvisionnement</a:t>
            </a:r>
            <a:r>
              <a:rPr lang="en-CA" dirty="0"/>
              <a:t> accessible</a:t>
            </a:r>
          </a:p>
        </p:txBody>
      </p:sp>
      <p:sp>
        <p:nvSpPr>
          <p:cNvPr id="3" name="Content Placeholder 2">
            <a:extLst>
              <a:ext uri="{FF2B5EF4-FFF2-40B4-BE49-F238E27FC236}">
                <a16:creationId xmlns:a16="http://schemas.microsoft.com/office/drawing/2014/main" id="{81638F0D-030E-8EA4-A97C-00C7B2BA5DD4}"/>
              </a:ext>
            </a:extLst>
          </p:cNvPr>
          <p:cNvSpPr>
            <a:spLocks noGrp="1"/>
          </p:cNvSpPr>
          <p:nvPr>
            <p:ph idx="13"/>
          </p:nvPr>
        </p:nvSpPr>
        <p:spPr>
          <a:xfrm>
            <a:off x="352011" y="2013527"/>
            <a:ext cx="11490960" cy="2240421"/>
          </a:xfrm>
          <a:ln>
            <a:noFill/>
          </a:ln>
          <a:effectLst/>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nSpc>
                <a:spcPct val="115000"/>
              </a:lnSpc>
              <a:spcBef>
                <a:spcPts val="1200"/>
              </a:spcBef>
              <a:spcAft>
                <a:spcPts val="1200"/>
              </a:spcAft>
              <a:buNone/>
            </a:pPr>
            <a:r>
              <a:rPr lang="fr-FR" kern="100" dirty="0">
                <a:ea typeface="Aptos" panose="020B0004020202020204" pitchFamily="34" charset="0"/>
                <a:cs typeface="Times New Roman" panose="02020603050405020304" pitchFamily="18" charset="0"/>
              </a:rPr>
              <a:t>Fait référence à la pratique consistant à acheter des biens, des services et des travaux d’une manière qui tient compte des divers besoins des différentes personnes, y compris les personnes handicapées, et qui s’adapte à ces besoins (voir également la Stratégie d’inclusion des personnes handicapées des États-Unis)</a:t>
            </a:r>
            <a:endParaRPr lang="en-CA" dirty="0"/>
          </a:p>
        </p:txBody>
      </p:sp>
    </p:spTree>
    <p:extLst>
      <p:ext uri="{BB962C8B-B14F-4D97-AF65-F5344CB8AC3E}">
        <p14:creationId xmlns:p14="http://schemas.microsoft.com/office/powerpoint/2010/main" val="2291340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29A7-B208-BBB2-936B-1484AF900313}"/>
              </a:ext>
            </a:extLst>
          </p:cNvPr>
          <p:cNvSpPr>
            <a:spLocks noGrp="1"/>
          </p:cNvSpPr>
          <p:nvPr>
            <p:ph type="title"/>
          </p:nvPr>
        </p:nvSpPr>
        <p:spPr/>
        <p:txBody>
          <a:bodyPr>
            <a:normAutofit fontScale="90000"/>
          </a:bodyPr>
          <a:lstStyle/>
          <a:p>
            <a:r>
              <a:rPr lang="en-US" sz="4000" dirty="0" err="1"/>
              <a:t>Situer</a:t>
            </a:r>
            <a:r>
              <a:rPr lang="en-US" sz="4000" dirty="0"/>
              <a:t> </a:t>
            </a:r>
            <a:r>
              <a:rPr lang="en-US" sz="4000" dirty="0" err="1"/>
              <a:t>l’approvisionnement</a:t>
            </a:r>
            <a:r>
              <a:rPr lang="en-US" sz="4000" dirty="0"/>
              <a:t> accessible</a:t>
            </a:r>
            <a:endParaRPr lang="en-CA" sz="4000" dirty="0"/>
          </a:p>
        </p:txBody>
      </p:sp>
      <p:sp>
        <p:nvSpPr>
          <p:cNvPr id="3" name="Content Placeholder 2">
            <a:extLst>
              <a:ext uri="{FF2B5EF4-FFF2-40B4-BE49-F238E27FC236}">
                <a16:creationId xmlns:a16="http://schemas.microsoft.com/office/drawing/2014/main" id="{77386422-C06C-F28F-E057-D5A1D2E27740}"/>
              </a:ext>
            </a:extLst>
          </p:cNvPr>
          <p:cNvSpPr>
            <a:spLocks noGrp="1"/>
          </p:cNvSpPr>
          <p:nvPr>
            <p:ph idx="13"/>
          </p:nvPr>
        </p:nvSpPr>
        <p:spPr>
          <a:xfrm>
            <a:off x="350520" y="1825624"/>
            <a:ext cx="11490960" cy="3008769"/>
          </a:xfrm>
          <a:ln>
            <a:noFill/>
          </a:ln>
          <a:effectLst/>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marL="0" indent="0">
              <a:lnSpc>
                <a:spcPct val="150000"/>
              </a:lnSpc>
              <a:buNone/>
            </a:pPr>
            <a:r>
              <a:rPr lang="fr-FR" sz="2400" dirty="0"/>
              <a:t>Approvisionnement en matière de responsabilité sociale et de résultats plus larges 
L’accessibilité s’inscrirait dans ces volets autour de l’utilisation de l’approvisionnement public pour l’équité, l’inclusion et la création de valeur pour la société ou de la meilleure valeur, ce qui va au-delà de la valeur économique (prix d’achat minimum), du développement d’avantages sociétaux plus larges (stimuler l’industrie locale ou l’emploi des communautés autochtones, et l’accès pour la participation des petites et moyennes entreprises à l’administration publique.</a:t>
            </a:r>
            <a:endParaRPr lang="en-CA" sz="2400" dirty="0"/>
          </a:p>
        </p:txBody>
      </p:sp>
    </p:spTree>
    <p:extLst>
      <p:ext uri="{BB962C8B-B14F-4D97-AF65-F5344CB8AC3E}">
        <p14:creationId xmlns:p14="http://schemas.microsoft.com/office/powerpoint/2010/main" val="1958496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4B48-EA69-74A7-CD8E-697EFA28ADEC}"/>
              </a:ext>
            </a:extLst>
          </p:cNvPr>
          <p:cNvSpPr>
            <a:spLocks noGrp="1"/>
          </p:cNvSpPr>
          <p:nvPr>
            <p:ph type="title"/>
          </p:nvPr>
        </p:nvSpPr>
        <p:spPr/>
        <p:txBody>
          <a:bodyPr/>
          <a:lstStyle/>
          <a:p>
            <a:r>
              <a:rPr lang="en-US" sz="4000" dirty="0"/>
              <a:t>Questions de recherche</a:t>
            </a:r>
            <a:endParaRPr lang="en-CA" sz="4000" dirty="0"/>
          </a:p>
        </p:txBody>
      </p:sp>
      <p:sp>
        <p:nvSpPr>
          <p:cNvPr id="3" name="Content Placeholder 2">
            <a:extLst>
              <a:ext uri="{FF2B5EF4-FFF2-40B4-BE49-F238E27FC236}">
                <a16:creationId xmlns:a16="http://schemas.microsoft.com/office/drawing/2014/main" id="{3D2E6B24-3659-93BB-1189-F5FB36BC5A51}"/>
              </a:ext>
            </a:extLst>
          </p:cNvPr>
          <p:cNvSpPr>
            <a:spLocks noGrp="1"/>
          </p:cNvSpPr>
          <p:nvPr>
            <p:ph idx="13"/>
          </p:nvPr>
        </p:nvSpPr>
        <p:spPr>
          <a:xfrm>
            <a:off x="350520" y="1825624"/>
            <a:ext cx="11490960" cy="2969013"/>
          </a:xfrm>
          <a:ln>
            <a:noFill/>
          </a:ln>
          <a:effectLst/>
        </p:spPr>
        <p:style>
          <a:lnRef idx="2">
            <a:schemeClr val="accent2"/>
          </a:lnRef>
          <a:fillRef idx="1">
            <a:schemeClr val="lt1"/>
          </a:fillRef>
          <a:effectRef idx="0">
            <a:schemeClr val="accent2"/>
          </a:effectRef>
          <a:fontRef idx="minor">
            <a:schemeClr val="dk1"/>
          </a:fontRef>
        </p:style>
        <p:txBody>
          <a:bodyPr/>
          <a:lstStyle/>
          <a:p>
            <a:pPr>
              <a:lnSpc>
                <a:spcPct val="150000"/>
              </a:lnSpc>
            </a:pPr>
            <a:r>
              <a:rPr lang="fr-FR" dirty="0"/>
              <a:t>Comment l’accessibilité est-elle abordée dans les cadres d’approvisionnement sociaux et inclusifs actuels au Canada ?
Quels sont certains des moteurs et des catalyseurs de la mise en œuvre d’un processus d’approvisionnement accessible ?</a:t>
            </a:r>
            <a:endParaRPr lang="en-CA" dirty="0"/>
          </a:p>
        </p:txBody>
      </p:sp>
    </p:spTree>
    <p:extLst>
      <p:ext uri="{BB962C8B-B14F-4D97-AF65-F5344CB8AC3E}">
        <p14:creationId xmlns:p14="http://schemas.microsoft.com/office/powerpoint/2010/main" val="111200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43E2-E377-9F82-7202-B412C8958EA8}"/>
              </a:ext>
            </a:extLst>
          </p:cNvPr>
          <p:cNvSpPr>
            <a:spLocks noGrp="1"/>
          </p:cNvSpPr>
          <p:nvPr>
            <p:ph type="title"/>
          </p:nvPr>
        </p:nvSpPr>
        <p:spPr/>
        <p:txBody>
          <a:bodyPr>
            <a:normAutofit/>
          </a:bodyPr>
          <a:lstStyle/>
          <a:p>
            <a:r>
              <a:rPr lang="en-US" sz="4000" dirty="0" err="1"/>
              <a:t>Méthodes</a:t>
            </a:r>
            <a:r>
              <a:rPr lang="en-US" sz="4000" dirty="0"/>
              <a:t> de recherche</a:t>
            </a:r>
          </a:p>
        </p:txBody>
      </p:sp>
      <p:sp>
        <p:nvSpPr>
          <p:cNvPr id="3" name="Content Placeholder 2">
            <a:extLst>
              <a:ext uri="{FF2B5EF4-FFF2-40B4-BE49-F238E27FC236}">
                <a16:creationId xmlns:a16="http://schemas.microsoft.com/office/drawing/2014/main" id="{7ED6C2EC-E363-5B4A-8952-29DEB26A2197}"/>
              </a:ext>
            </a:extLst>
          </p:cNvPr>
          <p:cNvSpPr>
            <a:spLocks noGrp="1"/>
          </p:cNvSpPr>
          <p:nvPr>
            <p:ph idx="13"/>
          </p:nvPr>
        </p:nvSpPr>
        <p:spPr/>
        <p:txBody>
          <a:bodyPr vert="horz" lIns="91440" tIns="45720" rIns="91440" bIns="45720" rtlCol="0" anchor="t">
            <a:normAutofit/>
          </a:bodyPr>
          <a:lstStyle/>
          <a:p>
            <a:pPr fontAlgn="base">
              <a:lnSpc>
                <a:spcPct val="150000"/>
              </a:lnSpc>
            </a:pPr>
            <a:r>
              <a:rPr lang="fr-FR" sz="2400" dirty="0">
                <a:solidFill>
                  <a:srgbClr val="000000"/>
                </a:solidFill>
                <a:cs typeface="Arial"/>
              </a:rPr>
              <a:t>Analyse de la littérature et analyse de l’environnement des normes, des politiques et des lois
Approche à méthodes mixtes (entrevues auprès d’informateurs clés auprès de fournisseurs et d’entrepreneurs handicapés de professionnels de l’approvisionnement, séance de conception mixte avec des fournisseurs et des entrepreneurs handicapés, sondage auprès des intervenants)</a:t>
            </a:r>
            <a:endParaRPr lang="en-US" sz="2400" b="0" i="0" dirty="0">
              <a:solidFill>
                <a:srgbClr val="000000"/>
              </a:solidFill>
              <a:effectLst/>
              <a:cs typeface="Arial"/>
            </a:endParaRPr>
          </a:p>
        </p:txBody>
      </p:sp>
    </p:spTree>
    <p:extLst>
      <p:ext uri="{BB962C8B-B14F-4D97-AF65-F5344CB8AC3E}">
        <p14:creationId xmlns:p14="http://schemas.microsoft.com/office/powerpoint/2010/main" val="1076566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E6D3F-C798-612F-E2A1-E003F9E18884}"/>
              </a:ext>
              <a:ext uri="{C183D7F6-B498-43B3-948B-1728B52AA6E4}">
                <adec:decorative xmlns:adec="http://schemas.microsoft.com/office/drawing/2017/decorative" val="1"/>
              </a:ext>
            </a:extLst>
          </p:cNvPr>
          <p:cNvSpPr>
            <a:spLocks noGrp="1"/>
          </p:cNvSpPr>
          <p:nvPr>
            <p:ph idx="13"/>
          </p:nvPr>
        </p:nvSpPr>
        <p:spPr>
          <a:xfrm>
            <a:off x="195244" y="1860129"/>
            <a:ext cx="11794432" cy="4235542"/>
          </a:xfrm>
        </p:spPr>
        <p:txBody>
          <a:bodyPr vert="horz" lIns="91440" tIns="45720" rIns="91440" bIns="45720" rtlCol="0" anchor="t">
            <a:normAutofit/>
          </a:bodyPr>
          <a:lstStyle/>
          <a:p>
            <a:pPr marL="0" marR="0" indent="0">
              <a:lnSpc>
                <a:spcPct val="110000"/>
              </a:lnSpc>
              <a:spcBef>
                <a:spcPts val="600"/>
              </a:spcBef>
              <a:spcAft>
                <a:spcPts val="600"/>
              </a:spcAft>
              <a:buNone/>
            </a:pPr>
            <a:r>
              <a:rPr lang="en-CA" sz="2400" b="1" kern="100" dirty="0">
                <a:ea typeface="Aptos" panose="020B0004020202020204" pitchFamily="34" charset="0"/>
                <a:cs typeface="Times New Roman" panose="02020603050405020304" pitchFamily="18" charset="0"/>
              </a:rPr>
              <a:t>Nations </a:t>
            </a:r>
            <a:r>
              <a:rPr lang="en-CA" sz="2400" b="1" kern="100" dirty="0" err="1">
                <a:ea typeface="Aptos" panose="020B0004020202020204" pitchFamily="34" charset="0"/>
                <a:cs typeface="Times New Roman" panose="02020603050405020304" pitchFamily="18" charset="0"/>
              </a:rPr>
              <a:t>Unies</a:t>
            </a:r>
            <a:r>
              <a:rPr lang="en-CA" sz="2400" b="1" kern="100" dirty="0">
                <a:ea typeface="Aptos" panose="020B0004020202020204" pitchFamily="34" charset="0"/>
                <a:cs typeface="Times New Roman" panose="02020603050405020304" pitchFamily="18" charset="0"/>
              </a:rPr>
              <a:t> – CDPH</a:t>
            </a:r>
          </a:p>
          <a:p>
            <a:pPr>
              <a:lnSpc>
                <a:spcPct val="110000"/>
              </a:lnSpc>
              <a:spcBef>
                <a:spcPts val="600"/>
              </a:spcBef>
              <a:spcAft>
                <a:spcPts val="600"/>
              </a:spcAft>
            </a:pPr>
            <a:r>
              <a:rPr lang="fr-FR" sz="2400" kern="100" dirty="0">
                <a:ea typeface="Times New Roman" panose="02020603050405020304" pitchFamily="18" charset="0"/>
                <a:cs typeface="Times New Roman" panose="02020603050405020304" pitchFamily="18" charset="0"/>
              </a:rPr>
              <a:t>Convention relative aux droits des personnes handicapées (article 9)</a:t>
            </a:r>
          </a:p>
          <a:p>
            <a:pPr lvl="1">
              <a:lnSpc>
                <a:spcPct val="110000"/>
              </a:lnSpc>
              <a:spcBef>
                <a:spcPts val="600"/>
              </a:spcBef>
              <a:spcAft>
                <a:spcPts val="600"/>
              </a:spcAft>
            </a:pPr>
            <a:r>
              <a:rPr lang="fr-FR" kern="100" dirty="0">
                <a:ea typeface="Times New Roman" panose="02020603050405020304" pitchFamily="18" charset="0"/>
                <a:cs typeface="Times New Roman" panose="02020603050405020304" pitchFamily="18" charset="0"/>
              </a:rPr>
              <a:t>Identifie les domaines où des adaptations accessibles sont nécessaires
Exprime l’obligation des États parties de veiller à ce que l’accessibilité soit incorporée dans les marchés publics</a:t>
            </a:r>
          </a:p>
          <a:p>
            <a:pPr marL="0" indent="0">
              <a:lnSpc>
                <a:spcPct val="110000"/>
              </a:lnSpc>
              <a:spcBef>
                <a:spcPts val="600"/>
              </a:spcBef>
              <a:spcAft>
                <a:spcPts val="600"/>
              </a:spcAft>
              <a:buNone/>
            </a:pPr>
            <a:r>
              <a:rPr lang="fr-FR" b="1" kern="100" dirty="0">
                <a:ea typeface="Times New Roman" panose="02020603050405020304" pitchFamily="18" charset="0"/>
                <a:cs typeface="Times New Roman" panose="02020603050405020304" pitchFamily="18" charset="0"/>
              </a:rPr>
              <a:t>L’Agenda des objectifs de développement durable à l’horizon 2030</a:t>
            </a:r>
          </a:p>
          <a:p>
            <a:pPr lvl="1">
              <a:lnSpc>
                <a:spcPct val="110000"/>
              </a:lnSpc>
              <a:spcBef>
                <a:spcPts val="600"/>
              </a:spcBef>
              <a:spcAft>
                <a:spcPts val="600"/>
              </a:spcAft>
            </a:pPr>
            <a:r>
              <a:rPr lang="fr-FR" sz="2000" kern="100" dirty="0">
                <a:ea typeface="Times New Roman" panose="02020603050405020304" pitchFamily="18" charset="0"/>
                <a:cs typeface="Times New Roman" panose="02020603050405020304" pitchFamily="18" charset="0"/>
              </a:rPr>
              <a:t>Objectif 8. Promouvoir une croissance économique soutenue, inclusive et durable, le plein emploi productif et un travail décent pour tous (DAES de l’ONU : Indicateurs des ODD)</a:t>
            </a:r>
            <a:endParaRPr lang="en-CA" sz="2400" dirty="0">
              <a:effectLst/>
              <a:ea typeface="Times New Roman" panose="02020603050405020304" pitchFamily="18" charset="0"/>
              <a:cs typeface="Arial" panose="020B0604020202020204" pitchFamily="34" charset="0"/>
            </a:endParaRPr>
          </a:p>
        </p:txBody>
      </p:sp>
      <p:sp>
        <p:nvSpPr>
          <p:cNvPr id="5" name="Title 4">
            <a:extLst>
              <a:ext uri="{FF2B5EF4-FFF2-40B4-BE49-F238E27FC236}">
                <a16:creationId xmlns:a16="http://schemas.microsoft.com/office/drawing/2014/main" id="{87F721B7-68EA-1E7F-EC5E-99C30A685095}"/>
              </a:ext>
              <a:ext uri="{C183D7F6-B498-43B3-948B-1728B52AA6E4}">
                <adec:decorative xmlns:adec="http://schemas.microsoft.com/office/drawing/2017/decorative" val="1"/>
              </a:ext>
            </a:extLst>
          </p:cNvPr>
          <p:cNvSpPr>
            <a:spLocks noGrp="1"/>
          </p:cNvSpPr>
          <p:nvPr>
            <p:ph type="title"/>
          </p:nvPr>
        </p:nvSpPr>
        <p:spPr>
          <a:xfrm>
            <a:off x="0" y="271874"/>
            <a:ext cx="12534794" cy="879305"/>
          </a:xfrm>
        </p:spPr>
        <p:txBody>
          <a:bodyPr>
            <a:noAutofit/>
          </a:bodyPr>
          <a:lstStyle/>
          <a:p>
            <a:r>
              <a:rPr lang="fr-FR" sz="4000" dirty="0"/>
              <a:t>Résultats de l’analyse de l’environnement</a:t>
            </a:r>
            <a:br>
              <a:rPr lang="en-US" sz="4000" dirty="0"/>
            </a:br>
            <a:r>
              <a:rPr lang="en-US" sz="3300" dirty="0"/>
              <a:t>(</a:t>
            </a:r>
            <a:r>
              <a:rPr lang="en-US" sz="3300" dirty="0" err="1"/>
              <a:t>Normes</a:t>
            </a:r>
            <a:r>
              <a:rPr lang="en-US" sz="3300" dirty="0"/>
              <a:t>, politiques et </a:t>
            </a:r>
            <a:r>
              <a:rPr lang="en-US" sz="3300" dirty="0" err="1"/>
              <a:t>législations</a:t>
            </a:r>
            <a:r>
              <a:rPr lang="en-US" sz="3300" dirty="0"/>
              <a:t>) - À </a:t>
            </a:r>
            <a:r>
              <a:rPr lang="en-US" sz="3300" dirty="0" err="1"/>
              <a:t>l’échelle</a:t>
            </a:r>
            <a:r>
              <a:rPr lang="en-US" sz="3300" dirty="0"/>
              <a:t> </a:t>
            </a:r>
            <a:r>
              <a:rPr lang="en-US" sz="3300" dirty="0" err="1"/>
              <a:t>internationale</a:t>
            </a:r>
            <a:endParaRPr lang="en-CA" sz="3300" dirty="0"/>
          </a:p>
        </p:txBody>
      </p:sp>
    </p:spTree>
    <p:extLst>
      <p:ext uri="{BB962C8B-B14F-4D97-AF65-F5344CB8AC3E}">
        <p14:creationId xmlns:p14="http://schemas.microsoft.com/office/powerpoint/2010/main" val="765053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FEBD-72B8-A3FF-6044-5C76FD0AEF37}"/>
              </a:ext>
            </a:extLst>
          </p:cNvPr>
          <p:cNvSpPr>
            <a:spLocks noGrp="1"/>
          </p:cNvSpPr>
          <p:nvPr>
            <p:ph type="title"/>
          </p:nvPr>
        </p:nvSpPr>
        <p:spPr>
          <a:xfrm>
            <a:off x="173255" y="241384"/>
            <a:ext cx="10684156" cy="1077277"/>
          </a:xfrm>
        </p:spPr>
        <p:txBody>
          <a:bodyPr>
            <a:noAutofit/>
          </a:bodyPr>
          <a:lstStyle/>
          <a:p>
            <a:r>
              <a:rPr lang="fr-FR" sz="3200" dirty="0"/>
              <a:t>Résultats de l’analyse de l’environnement</a:t>
            </a:r>
            <a:br>
              <a:rPr lang="en-US" sz="3200" dirty="0"/>
            </a:br>
            <a:r>
              <a:rPr lang="en-US" sz="3200" dirty="0"/>
              <a:t>(</a:t>
            </a:r>
            <a:r>
              <a:rPr lang="en-US" sz="3200" dirty="0" err="1"/>
              <a:t>Normes</a:t>
            </a:r>
            <a:r>
              <a:rPr lang="en-US" sz="3200" dirty="0"/>
              <a:t>, politiques et </a:t>
            </a:r>
            <a:r>
              <a:rPr lang="en-US" sz="3200" dirty="0" err="1"/>
              <a:t>législations</a:t>
            </a:r>
            <a:r>
              <a:rPr lang="en-US" sz="3200" dirty="0"/>
              <a:t>) – À </a:t>
            </a:r>
            <a:r>
              <a:rPr lang="en-US" sz="3200" dirty="0" err="1"/>
              <a:t>l’échelle</a:t>
            </a:r>
            <a:r>
              <a:rPr lang="en-US" sz="3200" dirty="0"/>
              <a:t> </a:t>
            </a:r>
            <a:r>
              <a:rPr lang="en-US" sz="3200" dirty="0" err="1"/>
              <a:t>internationale</a:t>
            </a:r>
            <a:r>
              <a:rPr lang="en-US" sz="3200" dirty="0"/>
              <a:t> Suite…</a:t>
            </a:r>
            <a:endParaRPr lang="en-CA" sz="3200" dirty="0"/>
          </a:p>
        </p:txBody>
      </p:sp>
      <p:sp>
        <p:nvSpPr>
          <p:cNvPr id="3" name="Content Placeholder 2">
            <a:extLst>
              <a:ext uri="{FF2B5EF4-FFF2-40B4-BE49-F238E27FC236}">
                <a16:creationId xmlns:a16="http://schemas.microsoft.com/office/drawing/2014/main" id="{3B4B3D1E-B2D4-26E9-6F53-2BC90FD360F5}"/>
              </a:ext>
            </a:extLst>
          </p:cNvPr>
          <p:cNvSpPr>
            <a:spLocks noGrp="1"/>
          </p:cNvSpPr>
          <p:nvPr>
            <p:ph idx="13"/>
          </p:nvPr>
        </p:nvSpPr>
        <p:spPr/>
        <p:txBody>
          <a:bodyPr>
            <a:normAutofit fontScale="85000" lnSpcReduction="10000"/>
          </a:bodyPr>
          <a:lstStyle/>
          <a:p>
            <a:pPr marL="0" marR="0" indent="0">
              <a:lnSpc>
                <a:spcPct val="115000"/>
              </a:lnSpc>
              <a:spcBef>
                <a:spcPts val="1200"/>
              </a:spcBef>
              <a:spcAft>
                <a:spcPts val="1200"/>
              </a:spcAft>
              <a:buNone/>
            </a:pPr>
            <a:r>
              <a:rPr lang="fr-FR" sz="2800" b="1" kern="100" dirty="0">
                <a:ea typeface="Times New Roman" panose="02020603050405020304" pitchFamily="18" charset="0"/>
                <a:cs typeface="Times New Roman" panose="02020603050405020304" pitchFamily="18" charset="0"/>
              </a:rPr>
              <a:t>Stratégie des Nations Unies pour l’inclusion des personnes handicapées</a:t>
            </a:r>
            <a:endParaRPr lang="en-CA" sz="2800" b="1" kern="100" dirty="0">
              <a:effectLst/>
              <a:ea typeface="Times New Roman" panose="02020603050405020304" pitchFamily="18" charset="0"/>
              <a:cs typeface="Times New Roman" panose="02020603050405020304" pitchFamily="18" charset="0"/>
            </a:endParaRPr>
          </a:p>
          <a:p>
            <a:pPr marL="342900" lvl="0" indent="-342900">
              <a:lnSpc>
                <a:spcPct val="100000"/>
              </a:lnSpc>
              <a:spcBef>
                <a:spcPts val="600"/>
              </a:spcBef>
              <a:spcAft>
                <a:spcPts val="600"/>
              </a:spcAft>
              <a:tabLst>
                <a:tab pos="457200" algn="l"/>
              </a:tabLst>
            </a:pPr>
            <a:r>
              <a:rPr lang="fr-FR" sz="2800" kern="100" dirty="0">
                <a:ea typeface="Times New Roman" panose="02020603050405020304" pitchFamily="18" charset="0"/>
                <a:cs typeface="Times New Roman" panose="02020603050405020304" pitchFamily="18" charset="0"/>
              </a:rPr>
              <a:t>Élaboré en 2019 dans l’ensemble des divisions et départements des Nations Unies</a:t>
            </a:r>
            <a:endParaRPr lang="en-CA" sz="2800" b="1" kern="100" dirty="0">
              <a:effectLst/>
              <a:ea typeface="Times New Roman" panose="02020603050405020304" pitchFamily="18" charset="0"/>
              <a:cs typeface="Times New Roman" panose="02020603050405020304" pitchFamily="18" charset="0"/>
            </a:endParaRPr>
          </a:p>
          <a:p>
            <a:pPr marL="342900" lvl="0" indent="-342900">
              <a:lnSpc>
                <a:spcPct val="100000"/>
              </a:lnSpc>
              <a:spcBef>
                <a:spcPts val="600"/>
              </a:spcBef>
              <a:spcAft>
                <a:spcPts val="600"/>
              </a:spcAft>
              <a:tabLst>
                <a:tab pos="457200" algn="l"/>
              </a:tabLst>
            </a:pPr>
            <a:r>
              <a:rPr lang="fr-FR" sz="2800" kern="100" dirty="0">
                <a:ea typeface="Times New Roman" panose="02020603050405020304" pitchFamily="18" charset="0"/>
                <a:cs typeface="Times New Roman" panose="02020603050405020304" pitchFamily="18" charset="0"/>
              </a:rPr>
              <a:t>Inclusion des personnes handicapées - « La participation significative des personnes handicapées dans toute leur diversité, la promotion de leurs droits et la prise en compte des perspectives liées au handicap, conformément à la Convention relative aux droits des personnes handicapées » (UNDIS 2022, p III)</a:t>
            </a:r>
            <a:endParaRPr lang="en-CA" sz="2800" b="0" kern="100" dirty="0">
              <a:effectLst/>
              <a:ea typeface="Times New Roman" panose="02020603050405020304" pitchFamily="18" charset="0"/>
              <a:cs typeface="Times New Roman" panose="02020603050405020304" pitchFamily="18" charset="0"/>
            </a:endParaRPr>
          </a:p>
          <a:p>
            <a:pPr marL="0" indent="0">
              <a:lnSpc>
                <a:spcPct val="100000"/>
              </a:lnSpc>
              <a:spcBef>
                <a:spcPts val="600"/>
              </a:spcBef>
              <a:spcAft>
                <a:spcPts val="600"/>
              </a:spcAft>
              <a:buNone/>
              <a:tabLst>
                <a:tab pos="457200" algn="l"/>
              </a:tabLst>
            </a:pPr>
            <a:r>
              <a:rPr lang="fr-FR" sz="2800" b="1" dirty="0">
                <a:ea typeface="Times New Roman" panose="02020603050405020304" pitchFamily="18" charset="0"/>
              </a:rPr>
              <a:t>L’Union européenne, les États-Unis, l’Australie, la Nouvelle-Zélande et le Royaume-Uni sont des sources de meilleures pratiques et de mise en œuvre</a:t>
            </a:r>
            <a:r>
              <a:rPr lang="en-CA" sz="2800" b="1" dirty="0">
                <a:effectLst/>
                <a:ea typeface="Times New Roman" panose="02020603050405020304" pitchFamily="18" charset="0"/>
              </a:rPr>
              <a:t>.</a:t>
            </a:r>
            <a:endParaRPr lang="en-CA" sz="2800" b="1" kern="100" dirty="0">
              <a:effectLst/>
              <a:ea typeface="Times New Roman" panose="02020603050405020304" pitchFamily="18"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048901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D03D-C005-963C-DF24-9993713BF62B}"/>
              </a:ext>
            </a:extLst>
          </p:cNvPr>
          <p:cNvSpPr>
            <a:spLocks noGrp="1"/>
          </p:cNvSpPr>
          <p:nvPr>
            <p:ph type="title"/>
          </p:nvPr>
        </p:nvSpPr>
        <p:spPr>
          <a:xfrm>
            <a:off x="-78171" y="331780"/>
            <a:ext cx="12397166" cy="879305"/>
          </a:xfrm>
        </p:spPr>
        <p:txBody>
          <a:bodyPr>
            <a:noAutofit/>
          </a:bodyPr>
          <a:lstStyle/>
          <a:p>
            <a:r>
              <a:rPr lang="fr-FR" sz="4000" dirty="0"/>
              <a:t>Résultats de l’analyse de l’environnement</a:t>
            </a:r>
            <a:br>
              <a:rPr lang="en-US" sz="3600" b="1" dirty="0"/>
            </a:br>
            <a:r>
              <a:rPr lang="en-US" sz="2400" b="1" dirty="0">
                <a:solidFill>
                  <a:srgbClr val="000000"/>
                </a:solidFill>
              </a:rPr>
              <a:t>(</a:t>
            </a:r>
            <a:r>
              <a:rPr lang="en-US" sz="2400" b="1" dirty="0" err="1">
                <a:solidFill>
                  <a:srgbClr val="000000"/>
                </a:solidFill>
              </a:rPr>
              <a:t>Normes</a:t>
            </a:r>
            <a:r>
              <a:rPr lang="en-US" sz="2400" b="1" dirty="0">
                <a:solidFill>
                  <a:srgbClr val="000000"/>
                </a:solidFill>
              </a:rPr>
              <a:t>, politiques et </a:t>
            </a:r>
            <a:r>
              <a:rPr lang="en-US" sz="2400" b="1" dirty="0" err="1">
                <a:solidFill>
                  <a:srgbClr val="000000"/>
                </a:solidFill>
              </a:rPr>
              <a:t>législations</a:t>
            </a:r>
            <a:r>
              <a:rPr lang="en-US" sz="2400" b="0" i="0" dirty="0">
                <a:solidFill>
                  <a:srgbClr val="000000"/>
                </a:solidFill>
                <a:effectLst/>
              </a:rPr>
              <a:t>)</a:t>
            </a:r>
            <a:r>
              <a:rPr lang="en-US" sz="2400" dirty="0">
                <a:solidFill>
                  <a:srgbClr val="000000"/>
                </a:solidFill>
              </a:rPr>
              <a:t> - </a:t>
            </a:r>
            <a:r>
              <a:rPr lang="en-US" sz="2400" b="1" dirty="0" err="1">
                <a:solidFill>
                  <a:srgbClr val="000000"/>
                </a:solidFill>
                <a:cs typeface="Arial"/>
              </a:rPr>
              <a:t>Fédéral</a:t>
            </a:r>
            <a:r>
              <a:rPr lang="en-US" sz="2400" b="1" dirty="0">
                <a:solidFill>
                  <a:srgbClr val="000000"/>
                </a:solidFill>
                <a:cs typeface="Arial"/>
              </a:rPr>
              <a:t>, provincial, municipal</a:t>
            </a:r>
            <a:endParaRPr lang="en-CA" sz="2400" dirty="0"/>
          </a:p>
        </p:txBody>
      </p:sp>
      <p:sp>
        <p:nvSpPr>
          <p:cNvPr id="3" name="Content Placeholder 2">
            <a:extLst>
              <a:ext uri="{FF2B5EF4-FFF2-40B4-BE49-F238E27FC236}">
                <a16:creationId xmlns:a16="http://schemas.microsoft.com/office/drawing/2014/main" id="{2F53471A-BD3A-F55E-6F92-0BA17CEB364B}"/>
              </a:ext>
            </a:extLst>
          </p:cNvPr>
          <p:cNvSpPr>
            <a:spLocks noGrp="1"/>
          </p:cNvSpPr>
          <p:nvPr>
            <p:ph idx="13"/>
          </p:nvPr>
        </p:nvSpPr>
        <p:spPr/>
        <p:txBody>
          <a:bodyPr>
            <a:normAutofit/>
          </a:bodyPr>
          <a:lstStyle/>
          <a:p>
            <a:pPr fontAlgn="base"/>
            <a:r>
              <a:rPr lang="fr-FR" sz="2000" dirty="0">
                <a:effectLst/>
                <a:highlight>
                  <a:srgbClr val="FDFDFD"/>
                </a:highlight>
              </a:rPr>
              <a:t>Absence de normes et de lois uniformes à l’échelle du pays. </a:t>
            </a:r>
          </a:p>
          <a:p>
            <a:pPr fontAlgn="base"/>
            <a:r>
              <a:rPr lang="fr-FR" sz="2000" dirty="0">
                <a:effectLst/>
                <a:highlight>
                  <a:srgbClr val="FDFDFD"/>
                </a:highlight>
              </a:rPr>
              <a:t>Absence de politiques d’approvisionnement et de cadres de responsabilisation </a:t>
            </a:r>
          </a:p>
          <a:p>
            <a:pPr fontAlgn="base"/>
            <a:r>
              <a:rPr lang="fr-FR" sz="2000" dirty="0">
                <a:effectLst/>
                <a:highlight>
                  <a:srgbClr val="FDFDFD"/>
                </a:highlight>
              </a:rPr>
              <a:t>L’approvisionnement auprès des Autochtones est une pratique exemplaire </a:t>
            </a:r>
          </a:p>
          <a:p>
            <a:pPr fontAlgn="base"/>
            <a:r>
              <a:rPr lang="fr-FR" sz="2000" dirty="0">
                <a:effectLst/>
                <a:highlight>
                  <a:srgbClr val="FDFDFD"/>
                </a:highlight>
              </a:rPr>
              <a:t>Les lois fédérales et provinciales canadiennes sur l’accessibilité n’abordent que brièvement l’approvisionnement accessible. Politiques d’approvisionnement social et durable en cours </a:t>
            </a:r>
          </a:p>
          <a:p>
            <a:pPr fontAlgn="base"/>
            <a:r>
              <a:rPr lang="fr-FR" sz="2000" dirty="0">
                <a:effectLst/>
                <a:highlight>
                  <a:srgbClr val="FDFDFD"/>
                </a:highlight>
              </a:rPr>
              <a:t>d’élaboration à l’échelle municipale Ces cadres mentionnent les personnes handicapées en quête d’équité, mais ne traitent pas de l’accessibilité des processus d’approvisionnement.</a:t>
            </a:r>
          </a:p>
          <a:p>
            <a:pPr fontAlgn="base"/>
            <a:r>
              <a:rPr lang="fr-FR" sz="2000" dirty="0">
                <a:effectLst/>
                <a:highlight>
                  <a:srgbClr val="FDFDFD"/>
                </a:highlight>
              </a:rPr>
              <a:t> Il y a une modernisation rapide des marchés publics </a:t>
            </a:r>
          </a:p>
          <a:p>
            <a:pPr fontAlgn="base"/>
            <a:r>
              <a:rPr lang="fr-FR" sz="2000" dirty="0">
                <a:effectLst/>
                <a:highlight>
                  <a:srgbClr val="FDFDFD"/>
                </a:highlight>
              </a:rPr>
              <a:t>Pour les petites municipalités, les politiques et les lignes directrices sont déférées aux lois provinciales sur l’approvisionnement et aux exigences en matière d’accessibilité.</a:t>
            </a:r>
          </a:p>
          <a:p>
            <a:pPr fontAlgn="base"/>
            <a:endParaRPr lang="en-US" sz="2000" b="0" i="0" dirty="0">
              <a:solidFill>
                <a:srgbClr val="000000"/>
              </a:solidFill>
              <a:effectLst/>
              <a:cs typeface="Arial"/>
            </a:endParaRPr>
          </a:p>
          <a:p>
            <a:endParaRPr lang="en-CA" dirty="0"/>
          </a:p>
        </p:txBody>
      </p:sp>
    </p:spTree>
    <p:extLst>
      <p:ext uri="{BB962C8B-B14F-4D97-AF65-F5344CB8AC3E}">
        <p14:creationId xmlns:p14="http://schemas.microsoft.com/office/powerpoint/2010/main" val="1346363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8767-90D8-C41A-67CD-4017E86D47D5}"/>
              </a:ext>
            </a:extLst>
          </p:cNvPr>
          <p:cNvSpPr>
            <a:spLocks noGrp="1"/>
          </p:cNvSpPr>
          <p:nvPr>
            <p:ph type="title"/>
          </p:nvPr>
        </p:nvSpPr>
        <p:spPr>
          <a:xfrm>
            <a:off x="341810" y="241384"/>
            <a:ext cx="11064541" cy="879305"/>
          </a:xfrm>
        </p:spPr>
        <p:txBody>
          <a:bodyPr>
            <a:normAutofit fontScale="90000"/>
          </a:bodyPr>
          <a:lstStyle/>
          <a:p>
            <a:r>
              <a:rPr lang="fr-FR" sz="4000" b="1" dirty="0">
                <a:solidFill>
                  <a:srgbClr val="000000"/>
                </a:solidFill>
              </a:rPr>
              <a:t>Résultats des entrevues avec des experts</a:t>
            </a:r>
            <a:endParaRPr lang="en-US" sz="4000" dirty="0"/>
          </a:p>
        </p:txBody>
      </p:sp>
      <p:sp>
        <p:nvSpPr>
          <p:cNvPr id="3" name="Content Placeholder 2">
            <a:extLst>
              <a:ext uri="{FF2B5EF4-FFF2-40B4-BE49-F238E27FC236}">
                <a16:creationId xmlns:a16="http://schemas.microsoft.com/office/drawing/2014/main" id="{CF954439-ED24-B4AC-934E-7604982C2B58}"/>
              </a:ext>
            </a:extLst>
          </p:cNvPr>
          <p:cNvSpPr>
            <a:spLocks noGrp="1"/>
          </p:cNvSpPr>
          <p:nvPr>
            <p:ph idx="13"/>
          </p:nvPr>
        </p:nvSpPr>
        <p:spPr>
          <a:xfrm>
            <a:off x="0" y="1502335"/>
            <a:ext cx="12036973" cy="4680940"/>
          </a:xfrm>
        </p:spPr>
        <p:txBody>
          <a:bodyPr vert="horz" lIns="91440" tIns="45720" rIns="91440" bIns="45720" rtlCol="0" anchor="t">
            <a:noAutofit/>
          </a:bodyPr>
          <a:lstStyle/>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fr-FR" sz="2400" dirty="0">
                <a:ea typeface="Times New Roman" panose="02020603050405020304" pitchFamily="18" charset="0"/>
              </a:rPr>
              <a:t>Il y a un manque de sensibilisation, d’outils, de formation et de soutien sur l’approvisionnement accessible pour les professionnels de l’approvisionnement.  L’accès à la formation est général, envers le handicap plutôt que lié à leurs rôles et responsabilités</a:t>
            </a:r>
            <a:r>
              <a:rPr lang="en-CA" sz="2400" dirty="0">
                <a:effectLst/>
                <a:ea typeface="Times New Roman" panose="02020603050405020304" pitchFamily="18" charset="0"/>
              </a:rPr>
              <a:t>.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fr-FR" sz="2400" dirty="0">
                <a:ea typeface="Times New Roman" panose="02020603050405020304" pitchFamily="18" charset="0"/>
              </a:rPr>
              <a:t>Les coûts élevés associés à l’élaboration et à l’achat de produits et de services accessibles ont été signalés, en particulier en ce qui concerne les décideurs</a:t>
            </a:r>
            <a:r>
              <a:rPr lang="en-CA" sz="2400" dirty="0">
                <a:effectLst/>
                <a:ea typeface="Times New Roman" panose="02020603050405020304" pitchFamily="18" charset="0"/>
              </a:rPr>
              <a:t>.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fr-FR" sz="2400" dirty="0">
                <a:ea typeface="Times New Roman" panose="02020603050405020304" pitchFamily="18" charset="0"/>
              </a:rPr>
              <a:t>L’approvisionnement accessible ne peut pas être dirigé à partir d’initiatives de DEI, doit être dans le cadre de l’approvisionnement spécifiquement en raison des connaissances spécialisées et des subtilités</a:t>
            </a:r>
            <a:r>
              <a:rPr lang="en-CA" sz="2400" dirty="0">
                <a:effectLst/>
                <a:ea typeface="Times New Roman" panose="02020603050405020304" pitchFamily="18" charset="0"/>
              </a:rPr>
              <a:t>.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fr-FR" sz="2400" dirty="0">
                <a:ea typeface="Times New Roman" panose="02020603050405020304" pitchFamily="18" charset="0"/>
              </a:rPr>
              <a:t>Il existe de bonnes pratiques, mais des recherches et des ressources naissantes et limitées. 
Tout le monde a besoin de plus de renforcement des capacités et d’une communauté de confiance</a:t>
            </a:r>
            <a:r>
              <a:rPr lang="en-CA" sz="2400" dirty="0">
                <a:effectLst/>
                <a:ea typeface="Times New Roman" panose="02020603050405020304" pitchFamily="18" charset="0"/>
              </a:rPr>
              <a:t>. </a:t>
            </a:r>
          </a:p>
        </p:txBody>
      </p:sp>
    </p:spTree>
    <p:extLst>
      <p:ext uri="{BB962C8B-B14F-4D97-AF65-F5344CB8AC3E}">
        <p14:creationId xmlns:p14="http://schemas.microsoft.com/office/powerpoint/2010/main" val="27213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16D6-3EBA-1566-D2C2-1A0B383DC107}"/>
              </a:ext>
            </a:extLst>
          </p:cNvPr>
          <p:cNvSpPr>
            <a:spLocks noGrp="1"/>
          </p:cNvSpPr>
          <p:nvPr>
            <p:ph type="title"/>
          </p:nvPr>
        </p:nvSpPr>
        <p:spPr/>
        <p:txBody>
          <a:bodyPr>
            <a:normAutofit fontScale="90000"/>
          </a:bodyPr>
          <a:lstStyle/>
          <a:p>
            <a:r>
              <a:rPr lang="fr-FR" sz="4000" b="1" dirty="0">
                <a:solidFill>
                  <a:srgbClr val="000000"/>
                </a:solidFill>
              </a:rPr>
              <a:t>Résultats de la séance de </a:t>
            </a:r>
            <a:r>
              <a:rPr lang="fr-FR" sz="4000" b="1" dirty="0" err="1">
                <a:solidFill>
                  <a:srgbClr val="000000"/>
                </a:solidFill>
              </a:rPr>
              <a:t>co-conception</a:t>
            </a:r>
            <a:endParaRPr lang="en-US" sz="4000" b="1" dirty="0">
              <a:solidFill>
                <a:srgbClr val="000000"/>
              </a:solidFill>
            </a:endParaRPr>
          </a:p>
        </p:txBody>
      </p:sp>
      <p:sp>
        <p:nvSpPr>
          <p:cNvPr id="3" name="Content Placeholder 2">
            <a:extLst>
              <a:ext uri="{FF2B5EF4-FFF2-40B4-BE49-F238E27FC236}">
                <a16:creationId xmlns:a16="http://schemas.microsoft.com/office/drawing/2014/main" id="{9A2F0167-C00F-8CC6-73B7-56F27CFA3695}"/>
              </a:ext>
            </a:extLst>
          </p:cNvPr>
          <p:cNvSpPr>
            <a:spLocks noGrp="1"/>
          </p:cNvSpPr>
          <p:nvPr>
            <p:ph idx="13"/>
          </p:nvPr>
        </p:nvSpPr>
        <p:spPr>
          <a:xfrm>
            <a:off x="118241" y="1825624"/>
            <a:ext cx="11989676" cy="4235542"/>
          </a:xfrm>
        </p:spPr>
        <p:txBody>
          <a:bodyPr vert="horz" lIns="91440" tIns="45720" rIns="91440" bIns="45720" rtlCol="0" anchor="t">
            <a:noAutofit/>
          </a:bodyPr>
          <a:lstStyle/>
          <a:p>
            <a:pPr fontAlgn="base">
              <a:spcBef>
                <a:spcPts val="0"/>
              </a:spcBef>
              <a:buSzPts val="1000"/>
              <a:tabLst>
                <a:tab pos="457200" algn="l"/>
              </a:tabLst>
            </a:pPr>
            <a:r>
              <a:rPr lang="fr-FR" sz="2400" dirty="0">
                <a:ea typeface="Times New Roman" panose="02020603050405020304" pitchFamily="18" charset="0"/>
              </a:rPr>
              <a:t>Il y a un manque de possibilités de réseautage et de définitions d’une entreprise axée sur le handicap.  Il n’y a pas de modèle de certification clair</a:t>
            </a:r>
            <a:r>
              <a:rPr lang="en-CA" sz="2400" dirty="0">
                <a:effectLst/>
                <a:ea typeface="Times New Roman" panose="02020603050405020304" pitchFamily="18" charset="0"/>
              </a:rPr>
              <a:t>.   </a:t>
            </a:r>
          </a:p>
          <a:p>
            <a:pPr fontAlgn="base">
              <a:spcBef>
                <a:spcPts val="0"/>
              </a:spcBef>
              <a:buSzPts val="1000"/>
              <a:tabLst>
                <a:tab pos="457200" algn="l"/>
              </a:tabLst>
            </a:pPr>
            <a:r>
              <a:rPr lang="fr-FR" sz="2400" dirty="0">
                <a:ea typeface="Times New Roman" panose="02020603050405020304" pitchFamily="18" charset="0"/>
              </a:rPr>
              <a:t>Accès limité à l’investissement de démarrage et au capital d’amorçage</a:t>
            </a:r>
            <a:r>
              <a:rPr lang="en-CA" sz="2400" dirty="0">
                <a:effectLst/>
                <a:ea typeface="Times New Roman" panose="02020603050405020304" pitchFamily="18" charset="0"/>
              </a:rPr>
              <a:t>.</a:t>
            </a:r>
          </a:p>
          <a:p>
            <a:pPr fontAlgn="base">
              <a:spcBef>
                <a:spcPts val="0"/>
              </a:spcBef>
              <a:buSzPts val="1000"/>
              <a:tabLst>
                <a:tab pos="457200" algn="l"/>
              </a:tabLst>
            </a:pPr>
            <a:r>
              <a:rPr lang="fr-FR" sz="2400" dirty="0">
                <a:ea typeface="Times New Roman" panose="02020603050405020304" pitchFamily="18" charset="0"/>
              </a:rPr>
              <a:t>Manque d’accès à des aides spécialisées et à des soutiens technologiques adaptatifs les propriétaires d’entreprise se situent en dehors des milieux d’emploi traditionnels</a:t>
            </a:r>
            <a:r>
              <a:rPr lang="en-CA" sz="2400" dirty="0">
                <a:effectLst/>
                <a:ea typeface="Times New Roman" panose="02020603050405020304" pitchFamily="18" charset="0"/>
              </a:rPr>
              <a:t>.  </a:t>
            </a:r>
          </a:p>
          <a:p>
            <a:pPr fontAlgn="base">
              <a:spcBef>
                <a:spcPts val="0"/>
              </a:spcBef>
              <a:buSzPts val="1000"/>
              <a:tabLst>
                <a:tab pos="457200" algn="l"/>
              </a:tabLst>
            </a:pPr>
            <a:r>
              <a:rPr lang="fr-FR" sz="2400" dirty="0">
                <a:ea typeface="Times New Roman" panose="02020603050405020304" pitchFamily="18" charset="0"/>
              </a:rPr>
              <a:t>Formats inaccessibles pour les mots de passe envoyés par la poste pour les systèmes d’entrée et d’enregistrement</a:t>
            </a:r>
            <a:r>
              <a:rPr lang="en-CA" sz="2400" dirty="0">
                <a:effectLst/>
                <a:ea typeface="Times New Roman" panose="02020603050405020304" pitchFamily="18" charset="0"/>
              </a:rPr>
              <a:t>.</a:t>
            </a:r>
          </a:p>
          <a:p>
            <a:pPr fontAlgn="base">
              <a:spcBef>
                <a:spcPts val="0"/>
              </a:spcBef>
              <a:buSzPts val="1000"/>
              <a:tabLst>
                <a:tab pos="457200" algn="l"/>
              </a:tabLst>
            </a:pPr>
            <a:r>
              <a:rPr lang="fr-FR" sz="2400" dirty="0">
                <a:solidFill>
                  <a:srgbClr val="000000"/>
                </a:solidFill>
                <a:cs typeface="Arial"/>
              </a:rPr>
              <a:t>La communauté mentionne que l’inaccessibilité s’appuie sur chaque phase et devient cumulative</a:t>
            </a:r>
          </a:p>
          <a:p>
            <a:pPr fontAlgn="base">
              <a:spcBef>
                <a:spcPts val="0"/>
              </a:spcBef>
              <a:buSzPts val="1000"/>
              <a:tabLst>
                <a:tab pos="457200" algn="l"/>
              </a:tabLst>
            </a:pPr>
            <a:r>
              <a:rPr lang="fr-FR" sz="2400" dirty="0">
                <a:solidFill>
                  <a:srgbClr val="000000"/>
                </a:solidFill>
                <a:cs typeface="Arial"/>
              </a:rPr>
              <a:t>De nombreuses personnes ont de la difficulté à accéder au système, et encore moins à être en mesure de trouver et de préparer une soumission</a:t>
            </a:r>
            <a:endParaRPr lang="en-CA" sz="2400" dirty="0">
              <a:effectLst/>
              <a:ea typeface="Times New Roman" panose="02020603050405020304" pitchFamily="18" charset="0"/>
            </a:endParaRPr>
          </a:p>
          <a:p>
            <a:pPr algn="l" rtl="0" fontAlgn="base">
              <a:buFont typeface="Arial" panose="020B0604020202020204" pitchFamily="34" charset="0"/>
              <a:buChar char="•"/>
            </a:pPr>
            <a:endParaRPr lang="en-US" b="0" i="0" dirty="0">
              <a:solidFill>
                <a:srgbClr val="000000"/>
              </a:solidFill>
              <a:effectLst/>
              <a:latin typeface="Arial"/>
              <a:cs typeface="Arial"/>
            </a:endParaRPr>
          </a:p>
        </p:txBody>
      </p:sp>
    </p:spTree>
    <p:extLst>
      <p:ext uri="{BB962C8B-B14F-4D97-AF65-F5344CB8AC3E}">
        <p14:creationId xmlns:p14="http://schemas.microsoft.com/office/powerpoint/2010/main" val="2849933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A9ACE-4E7B-60A1-1DF1-E0E090CC7730}"/>
              </a:ext>
            </a:extLst>
          </p:cNvPr>
          <p:cNvSpPr>
            <a:spLocks noGrp="1"/>
          </p:cNvSpPr>
          <p:nvPr>
            <p:ph type="title"/>
          </p:nvPr>
        </p:nvSpPr>
        <p:spPr>
          <a:xfrm>
            <a:off x="212414" y="586441"/>
            <a:ext cx="10515600" cy="879305"/>
          </a:xfrm>
        </p:spPr>
        <p:txBody>
          <a:bodyPr>
            <a:normAutofit fontScale="90000"/>
          </a:bodyPr>
          <a:lstStyle/>
          <a:p>
            <a:r>
              <a:rPr lang="en-CA" dirty="0"/>
              <a:t> </a:t>
            </a:r>
            <a:r>
              <a:rPr lang="en-CA" dirty="0" err="1"/>
              <a:t>Objectifs</a:t>
            </a:r>
            <a:r>
              <a:rPr lang="en-CA" dirty="0"/>
              <a:t> de </a:t>
            </a:r>
            <a:r>
              <a:rPr lang="en-CA" dirty="0" err="1"/>
              <a:t>l’enquête</a:t>
            </a:r>
            <a:br>
              <a:rPr lang="en-CA" dirty="0"/>
            </a:br>
            <a:endParaRPr lang="en-CA" dirty="0"/>
          </a:p>
        </p:txBody>
      </p:sp>
      <p:sp>
        <p:nvSpPr>
          <p:cNvPr id="3" name="Content Placeholder 2">
            <a:extLst>
              <a:ext uri="{FF2B5EF4-FFF2-40B4-BE49-F238E27FC236}">
                <a16:creationId xmlns:a16="http://schemas.microsoft.com/office/drawing/2014/main" id="{E52589E3-3FE1-FCCC-55B3-84977E8DF7B2}"/>
              </a:ext>
            </a:extLst>
          </p:cNvPr>
          <p:cNvSpPr>
            <a:spLocks noGrp="1"/>
          </p:cNvSpPr>
          <p:nvPr>
            <p:ph idx="13"/>
          </p:nvPr>
        </p:nvSpPr>
        <p:spPr/>
        <p:txBody>
          <a:bodyPr>
            <a:normAutofit fontScale="92500" lnSpcReduction="20000"/>
          </a:bodyPr>
          <a:lstStyle/>
          <a:p>
            <a:pPr>
              <a:lnSpc>
                <a:spcPct val="150000"/>
              </a:lnSpc>
            </a:pPr>
            <a:r>
              <a:rPr lang="fr-FR" dirty="0">
                <a:effectLst/>
                <a:highlight>
                  <a:srgbClr val="FDFDFD"/>
                </a:highlight>
              </a:rPr>
              <a:t>Élaboration d’un sondage national pour comprendre le niveau d’accessibilité des processus d’approvisionnement publics et privés.</a:t>
            </a:r>
          </a:p>
          <a:p>
            <a:pPr>
              <a:lnSpc>
                <a:spcPct val="150000"/>
              </a:lnSpc>
            </a:pPr>
            <a:r>
              <a:rPr lang="fr-FR" dirty="0">
                <a:effectLst/>
                <a:highlight>
                  <a:srgbClr val="FDFDFD"/>
                </a:highlight>
              </a:rPr>
              <a:t>Documenter les mécanismes, les modèles et les pratiques exemplaires novateurs dans les processus d’approvisionnement et la gestion de la chaîne d’approvisionnement pour les personnes handicapées.</a:t>
            </a:r>
          </a:p>
          <a:p>
            <a:pPr>
              <a:lnSpc>
                <a:spcPct val="150000"/>
              </a:lnSpc>
            </a:pPr>
            <a:r>
              <a:rPr lang="fr-FR" dirty="0">
                <a:effectLst/>
                <a:highlight>
                  <a:srgbClr val="FDFDFD"/>
                </a:highlight>
              </a:rPr>
              <a:t> Nombre de questions-75 </a:t>
            </a:r>
          </a:p>
          <a:p>
            <a:pPr>
              <a:lnSpc>
                <a:spcPct val="150000"/>
              </a:lnSpc>
            </a:pPr>
            <a:r>
              <a:rPr lang="fr-FR" dirty="0">
                <a:effectLst/>
                <a:highlight>
                  <a:srgbClr val="FDFDFD"/>
                </a:highlight>
              </a:rPr>
              <a:t>Nombre de sections-11</a:t>
            </a:r>
          </a:p>
          <a:p>
            <a:endParaRPr lang="en-CA" dirty="0"/>
          </a:p>
        </p:txBody>
      </p:sp>
    </p:spTree>
    <p:extLst>
      <p:ext uri="{BB962C8B-B14F-4D97-AF65-F5344CB8AC3E}">
        <p14:creationId xmlns:p14="http://schemas.microsoft.com/office/powerpoint/2010/main" val="2555176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4726-3F32-E4C7-639B-C33899FC30E7}"/>
              </a:ext>
              <a:ext uri="{C183D7F6-B498-43B3-948B-1728B52AA6E4}">
                <adec:decorative xmlns:adec="http://schemas.microsoft.com/office/drawing/2017/decorative" val="1"/>
              </a:ext>
            </a:extLst>
          </p:cNvPr>
          <p:cNvSpPr>
            <a:spLocks noGrp="1"/>
          </p:cNvSpPr>
          <p:nvPr>
            <p:ph type="title"/>
          </p:nvPr>
        </p:nvSpPr>
        <p:spPr>
          <a:xfrm>
            <a:off x="0" y="345030"/>
            <a:ext cx="12192000" cy="879305"/>
          </a:xfrm>
        </p:spPr>
        <p:txBody>
          <a:bodyPr>
            <a:noAutofit/>
          </a:bodyPr>
          <a:lstStyle/>
          <a:p>
            <a:r>
              <a:rPr lang="fr-FR" sz="4000" b="1" dirty="0">
                <a:solidFill>
                  <a:srgbClr val="000000"/>
                </a:solidFill>
              </a:rPr>
              <a:t>Données démographiques organisationnelles des répondants au sondage</a:t>
            </a:r>
            <a:endParaRPr lang="en-CA" sz="4000" b="1" dirty="0">
              <a:solidFill>
                <a:srgbClr val="000000"/>
              </a:solidFill>
            </a:endParaRPr>
          </a:p>
        </p:txBody>
      </p:sp>
      <p:sp>
        <p:nvSpPr>
          <p:cNvPr id="3" name="Content Placeholder 2">
            <a:extLst>
              <a:ext uri="{FF2B5EF4-FFF2-40B4-BE49-F238E27FC236}">
                <a16:creationId xmlns:a16="http://schemas.microsoft.com/office/drawing/2014/main" id="{6BF06004-3FCC-0289-868C-337252BDCE96}"/>
              </a:ext>
              <a:ext uri="{C183D7F6-B498-43B3-948B-1728B52AA6E4}">
                <adec:decorative xmlns:adec="http://schemas.microsoft.com/office/drawing/2017/decorative" val="1"/>
              </a:ext>
            </a:extLst>
          </p:cNvPr>
          <p:cNvSpPr>
            <a:spLocks noGrp="1"/>
          </p:cNvSpPr>
          <p:nvPr>
            <p:ph idx="13"/>
          </p:nvPr>
        </p:nvSpPr>
        <p:spPr>
          <a:xfrm>
            <a:off x="55179" y="1723149"/>
            <a:ext cx="12044855" cy="4235542"/>
          </a:xfrm>
        </p:spPr>
        <p:txBody>
          <a:bodyPr>
            <a:normAutofit/>
          </a:bodyPr>
          <a:lstStyle/>
          <a:p>
            <a:pPr>
              <a:lnSpc>
                <a:spcPct val="115000"/>
              </a:lnSpc>
              <a:spcBef>
                <a:spcPts val="0"/>
              </a:spcBef>
            </a:pPr>
            <a:r>
              <a:rPr lang="fr-FR" kern="0" dirty="0">
                <a:ea typeface="Times New Roman" panose="02020603050405020304" pitchFamily="18" charset="0"/>
                <a:cs typeface="Times New Roman" panose="02020603050405020304" pitchFamily="18" charset="0"/>
              </a:rPr>
              <a:t>Organisations participantes représentées - fédéral, provincial, secteur public municipal, organisme sans but lucratif et privé</a:t>
            </a:r>
            <a:r>
              <a:rPr lang="en-CA" sz="2800" kern="0" dirty="0">
                <a:effectLst/>
                <a:ea typeface="Times New Roman" panose="02020603050405020304" pitchFamily="18" charset="0"/>
                <a:cs typeface="Times New Roman" panose="02020603050405020304" pitchFamily="18" charset="0"/>
              </a:rPr>
              <a:t> </a:t>
            </a:r>
          </a:p>
          <a:p>
            <a:pPr>
              <a:lnSpc>
                <a:spcPct val="115000"/>
              </a:lnSpc>
              <a:spcBef>
                <a:spcPts val="0"/>
              </a:spcBef>
            </a:pPr>
            <a:r>
              <a:rPr lang="fr-FR" kern="0" dirty="0">
                <a:ea typeface="Times New Roman" panose="02020603050405020304" pitchFamily="18" charset="0"/>
                <a:cs typeface="Times New Roman" panose="02020603050405020304" pitchFamily="18" charset="0"/>
              </a:rPr>
              <a:t>La majorité des organisations exercent des activités à l’échelle nationale au Canada</a:t>
            </a:r>
            <a:endParaRPr lang="en-CA" sz="2800" kern="100" dirty="0">
              <a:ea typeface="Times New Roman" panose="02020603050405020304" pitchFamily="18" charset="0"/>
              <a:cs typeface="Times New Roman" panose="02020603050405020304" pitchFamily="18" charset="0"/>
            </a:endParaRPr>
          </a:p>
          <a:p>
            <a:pPr>
              <a:lnSpc>
                <a:spcPct val="115000"/>
              </a:lnSpc>
              <a:spcBef>
                <a:spcPts val="0"/>
              </a:spcBef>
            </a:pPr>
            <a:r>
              <a:rPr lang="fr-FR" kern="0" dirty="0">
                <a:ea typeface="Times New Roman" panose="02020603050405020304" pitchFamily="18" charset="0"/>
                <a:cs typeface="Times New Roman" panose="02020603050405020304" pitchFamily="18" charset="0"/>
              </a:rPr>
              <a:t>Rôles des participants dans l’organisation - professionnels de l’approvisionnement, décideurs, utilisateurs finaux, rédacteurs de contrats, </a:t>
            </a:r>
            <a:r>
              <a:rPr lang="fr-FR" kern="0" dirty="0" err="1">
                <a:ea typeface="Times New Roman" panose="02020603050405020304" pitchFamily="18" charset="0"/>
                <a:cs typeface="Times New Roman" panose="02020603050405020304" pitchFamily="18" charset="0"/>
              </a:rPr>
              <a:t>accédeurs</a:t>
            </a:r>
            <a:r>
              <a:rPr lang="fr-FR" kern="0" dirty="0">
                <a:ea typeface="Times New Roman" panose="02020603050405020304" pitchFamily="18" charset="0"/>
                <a:cs typeface="Times New Roman" panose="02020603050405020304" pitchFamily="18" charset="0"/>
              </a:rPr>
              <a:t> de risques, agents de conformité, </a:t>
            </a:r>
            <a:r>
              <a:rPr lang="fr-FR" kern="0" dirty="0" err="1">
                <a:ea typeface="Times New Roman" panose="02020603050405020304" pitchFamily="18" charset="0"/>
                <a:cs typeface="Times New Roman" panose="02020603050405020304" pitchFamily="18" charset="0"/>
              </a:rPr>
              <a:t>etc</a:t>
            </a:r>
            <a:r>
              <a:rPr lang="en-CA" sz="2800" kern="0" dirty="0">
                <a:effectLst/>
                <a:ea typeface="Times New Roman" panose="02020603050405020304" pitchFamily="18" charset="0"/>
                <a:cs typeface="Times New Roman" panose="02020603050405020304" pitchFamily="18" charset="0"/>
              </a:rPr>
              <a:t>.</a:t>
            </a:r>
            <a:endParaRPr lang="en-CA" sz="2800" kern="100" dirty="0">
              <a:ea typeface="Times New Roman" panose="02020603050405020304" pitchFamily="18"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282368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B66C-D15D-A8C0-DA5B-BA44F6006A13}"/>
              </a:ext>
            </a:extLst>
          </p:cNvPr>
          <p:cNvSpPr>
            <a:spLocks noGrp="1"/>
          </p:cNvSpPr>
          <p:nvPr>
            <p:ph type="title"/>
          </p:nvPr>
        </p:nvSpPr>
        <p:spPr>
          <a:xfrm>
            <a:off x="59266" y="241384"/>
            <a:ext cx="12132733" cy="879305"/>
          </a:xfrm>
        </p:spPr>
        <p:txBody>
          <a:bodyPr>
            <a:normAutofit fontScale="90000"/>
          </a:bodyPr>
          <a:lstStyle/>
          <a:p>
            <a:r>
              <a:rPr lang="fr-FR" dirty="0"/>
              <a:t>Maturité de l’accessibilité organisationnelle déclarée par les répondants au sondage</a:t>
            </a:r>
            <a:endParaRPr lang="en-CA" dirty="0"/>
          </a:p>
        </p:txBody>
      </p:sp>
      <p:sp>
        <p:nvSpPr>
          <p:cNvPr id="3" name="Content Placeholder 2">
            <a:extLst>
              <a:ext uri="{FF2B5EF4-FFF2-40B4-BE49-F238E27FC236}">
                <a16:creationId xmlns:a16="http://schemas.microsoft.com/office/drawing/2014/main" id="{AEE76A9A-EF20-32F4-D2F3-20AE13C23AC9}"/>
              </a:ext>
            </a:extLst>
          </p:cNvPr>
          <p:cNvSpPr>
            <a:spLocks noGrp="1"/>
          </p:cNvSpPr>
          <p:nvPr>
            <p:ph idx="13"/>
          </p:nvPr>
        </p:nvSpPr>
        <p:spPr>
          <a:xfrm>
            <a:off x="134007" y="1825624"/>
            <a:ext cx="11855669" cy="4235542"/>
          </a:xfrm>
        </p:spPr>
        <p:txBody>
          <a:bodyPr>
            <a:normAutofit/>
          </a:bodyPr>
          <a:lstStyle/>
          <a:p>
            <a:r>
              <a:rPr lang="fr-FR" sz="2400" b="1" dirty="0"/>
              <a:t>7,14 %</a:t>
            </a:r>
            <a:r>
              <a:rPr lang="fr-FR" sz="2400" dirty="0"/>
              <a:t> des organisations ont identifié des catalyseurs, mais la conception universelle ne s’est pas nécessairement répandue dans les processus de l’organisation</a:t>
            </a:r>
            <a:r>
              <a:rPr lang="en-US" sz="2400" dirty="0"/>
              <a:t>.</a:t>
            </a:r>
          </a:p>
          <a:p>
            <a:r>
              <a:rPr lang="fr-FR" sz="2400" b="1" dirty="0"/>
              <a:t>28,57 % </a:t>
            </a:r>
            <a:r>
              <a:rPr lang="fr-FR" sz="2400" dirty="0"/>
              <a:t>des organisations ont commencé leur parcours vers la mise en œuvre de l’accessibilité. Il y a de la sensibilisation, de l’éducation et de la formation sur l’évolution des mentalités, et nous commençons à travailler sur les lacunes en matière d’action</a:t>
            </a:r>
            <a:r>
              <a:rPr lang="en-US" sz="2400" dirty="0"/>
              <a:t>.</a:t>
            </a:r>
          </a:p>
          <a:p>
            <a:r>
              <a:rPr lang="fr-FR" sz="2400" b="1" dirty="0"/>
              <a:t>14,29 %</a:t>
            </a:r>
            <a:r>
              <a:rPr lang="fr-FR" sz="2400" dirty="0"/>
              <a:t> des organisations peuvent vouloir mettre en œuvre l’accessibilité, mais ne savent même pas par où commencer, n’ont pas de temps, d’argent, de ressources et de capacité</a:t>
            </a:r>
            <a:r>
              <a:rPr lang="en-US" sz="2400" dirty="0"/>
              <a:t>. </a:t>
            </a:r>
          </a:p>
          <a:p>
            <a:endParaRPr lang="en-US" dirty="0"/>
          </a:p>
          <a:p>
            <a:endParaRPr lang="en-CA" dirty="0"/>
          </a:p>
        </p:txBody>
      </p:sp>
    </p:spTree>
    <p:extLst>
      <p:ext uri="{BB962C8B-B14F-4D97-AF65-F5344CB8AC3E}">
        <p14:creationId xmlns:p14="http://schemas.microsoft.com/office/powerpoint/2010/main" val="2665658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83E5-BD74-25E1-474B-0989215D0F61}"/>
              </a:ext>
            </a:extLst>
          </p:cNvPr>
          <p:cNvSpPr>
            <a:spLocks noGrp="1"/>
          </p:cNvSpPr>
          <p:nvPr>
            <p:ph type="title"/>
          </p:nvPr>
        </p:nvSpPr>
        <p:spPr>
          <a:xfrm>
            <a:off x="121676" y="258317"/>
            <a:ext cx="11079723" cy="879305"/>
          </a:xfrm>
        </p:spPr>
        <p:txBody>
          <a:bodyPr>
            <a:normAutofit fontScale="90000"/>
          </a:bodyPr>
          <a:lstStyle/>
          <a:p>
            <a:r>
              <a:rPr lang="fr-FR" sz="4000" dirty="0"/>
              <a:t>Facteurs habilitants et obstacles signalés</a:t>
            </a:r>
            <a:endParaRPr lang="en-CA" sz="4000" dirty="0"/>
          </a:p>
        </p:txBody>
      </p:sp>
      <p:sp>
        <p:nvSpPr>
          <p:cNvPr id="3" name="Content Placeholder 2">
            <a:extLst>
              <a:ext uri="{FF2B5EF4-FFF2-40B4-BE49-F238E27FC236}">
                <a16:creationId xmlns:a16="http://schemas.microsoft.com/office/drawing/2014/main" id="{724821F1-C0EB-A5FB-E023-1E40A59A4700}"/>
              </a:ext>
            </a:extLst>
          </p:cNvPr>
          <p:cNvSpPr>
            <a:spLocks noGrp="1"/>
          </p:cNvSpPr>
          <p:nvPr>
            <p:ph idx="13"/>
          </p:nvPr>
        </p:nvSpPr>
        <p:spPr/>
        <p:txBody>
          <a:bodyPr>
            <a:normAutofit fontScale="85000" lnSpcReduction="10000"/>
          </a:bodyPr>
          <a:lstStyle/>
          <a:p>
            <a:pPr marL="0" indent="0">
              <a:buNone/>
            </a:pPr>
            <a:r>
              <a:rPr lang="fr-FR" sz="2400" b="1" dirty="0"/>
              <a:t>Raisons de la mise en œuvre de l’approvisionnement accessible au sein de leur organisation</a:t>
            </a:r>
            <a:endParaRPr lang="en-US" sz="2400" b="1" dirty="0"/>
          </a:p>
          <a:p>
            <a:pPr marL="457200" indent="-457200">
              <a:buFont typeface="+mj-lt"/>
              <a:buAutoNum type="arabicPeriod"/>
            </a:pPr>
            <a:r>
              <a:rPr lang="fr-FR" sz="2200" dirty="0"/>
              <a:t>Donner au public accès aux biens et aux services</a:t>
            </a:r>
            <a:endParaRPr lang="en-US" sz="2200" dirty="0"/>
          </a:p>
          <a:p>
            <a:pPr marL="457200" indent="-457200">
              <a:buFont typeface="+mj-lt"/>
              <a:buAutoNum type="arabicPeriod"/>
            </a:pPr>
            <a:r>
              <a:rPr lang="fr-FR" sz="2200" dirty="0"/>
              <a:t>Offrir un milieu de travail inclusif</a:t>
            </a:r>
            <a:endParaRPr lang="en-US" sz="2200" dirty="0"/>
          </a:p>
          <a:p>
            <a:pPr marL="457200" indent="-457200">
              <a:buFont typeface="+mj-lt"/>
              <a:buAutoNum type="arabicPeriod"/>
            </a:pPr>
            <a:r>
              <a:rPr lang="fr-FR" sz="2200" dirty="0"/>
              <a:t>Exigences de la législation gouvernementale</a:t>
            </a:r>
          </a:p>
          <a:p>
            <a:pPr marL="0" indent="0">
              <a:buNone/>
            </a:pPr>
            <a:endParaRPr lang="en-US" sz="2200" dirty="0"/>
          </a:p>
          <a:p>
            <a:pPr marL="0" marR="0" indent="0">
              <a:lnSpc>
                <a:spcPct val="115000"/>
              </a:lnSpc>
              <a:spcBef>
                <a:spcPts val="0"/>
              </a:spcBef>
              <a:spcAft>
                <a:spcPts val="800"/>
              </a:spcAft>
              <a:buNone/>
            </a:pPr>
            <a:r>
              <a:rPr lang="fr-FR" sz="2400" b="1" kern="100" dirty="0">
                <a:ea typeface="Aptos" panose="020B0004020202020204" pitchFamily="34" charset="0"/>
                <a:cs typeface="Times New Roman" panose="02020603050405020304" pitchFamily="18" charset="0"/>
              </a:rPr>
              <a:t>Raisons qui ont une incidence sur la capacité de leur organisation à mettre en œuvre un approvisionnement accessible</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Manque de connaissances et d’expertise du personnel des organisations en matière d’accessibilité</a:t>
            </a:r>
            <a:r>
              <a:rPr lang="en-US" sz="2200" kern="100" dirty="0">
                <a:effectLst/>
                <a:ea typeface="Aptos" panose="020B0004020202020204" pitchFamily="34" charset="0"/>
                <a:cs typeface="Times New Roman" panose="02020603050405020304" pitchFamily="18" charset="0"/>
              </a:rPr>
              <a:t> </a:t>
            </a: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Manque de ressources de formation sur l’accessibilité pour les professionnels de l’approvisionnement</a:t>
            </a:r>
            <a:endParaRPr lang="en-CA" sz="2200"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Priorités et échéanciers concurrents en matière d’approvisionnement</a:t>
            </a:r>
            <a:endParaRPr lang="en-US" sz="2200" dirty="0"/>
          </a:p>
          <a:p>
            <a:endParaRPr lang="en-US" dirty="0"/>
          </a:p>
        </p:txBody>
      </p:sp>
    </p:spTree>
    <p:extLst>
      <p:ext uri="{BB962C8B-B14F-4D97-AF65-F5344CB8AC3E}">
        <p14:creationId xmlns:p14="http://schemas.microsoft.com/office/powerpoint/2010/main" val="743846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142E-3A9F-3A78-478C-6F64F4BE6E61}"/>
              </a:ext>
            </a:extLst>
          </p:cNvPr>
          <p:cNvSpPr>
            <a:spLocks noGrp="1"/>
          </p:cNvSpPr>
          <p:nvPr>
            <p:ph type="title"/>
          </p:nvPr>
        </p:nvSpPr>
        <p:spPr>
          <a:xfrm>
            <a:off x="75958" y="275250"/>
            <a:ext cx="11765522" cy="879305"/>
          </a:xfrm>
        </p:spPr>
        <p:txBody>
          <a:bodyPr>
            <a:normAutofit fontScale="90000"/>
          </a:bodyPr>
          <a:lstStyle/>
          <a:p>
            <a:r>
              <a:rPr lang="fr-FR" dirty="0"/>
              <a:t>Obstacles et solutions - Diversité des fournisseurs signalée par les répondants</a:t>
            </a:r>
            <a:endParaRPr lang="en-CA" dirty="0"/>
          </a:p>
        </p:txBody>
      </p:sp>
      <p:sp>
        <p:nvSpPr>
          <p:cNvPr id="3" name="Content Placeholder 2">
            <a:extLst>
              <a:ext uri="{FF2B5EF4-FFF2-40B4-BE49-F238E27FC236}">
                <a16:creationId xmlns:a16="http://schemas.microsoft.com/office/drawing/2014/main" id="{937FE458-9D83-E64F-6FAD-C730B0312B0B}"/>
              </a:ext>
            </a:extLst>
          </p:cNvPr>
          <p:cNvSpPr>
            <a:spLocks noGrp="1"/>
          </p:cNvSpPr>
          <p:nvPr>
            <p:ph idx="13"/>
          </p:nvPr>
        </p:nvSpPr>
        <p:spPr/>
        <p:txBody>
          <a:bodyPr>
            <a:normAutofit fontScale="92500" lnSpcReduction="20000"/>
          </a:bodyPr>
          <a:lstStyle/>
          <a:p>
            <a:pPr marL="0" marR="0" indent="0">
              <a:lnSpc>
                <a:spcPct val="115000"/>
              </a:lnSpc>
              <a:spcBef>
                <a:spcPts val="0"/>
              </a:spcBef>
              <a:spcAft>
                <a:spcPts val="800"/>
              </a:spcAft>
              <a:buNone/>
            </a:pPr>
            <a:r>
              <a:rPr lang="fr-FR" sz="2400" b="1" kern="100" dirty="0">
                <a:ea typeface="Aptos" panose="020B0004020202020204" pitchFamily="34" charset="0"/>
                <a:cs typeface="Times New Roman" panose="02020603050405020304" pitchFamily="18" charset="0"/>
              </a:rPr>
              <a:t>Obstacles à l’accessibilité auxquels sont confrontés les fournisseurs handicapés dans le domaine des marchés publics</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Activités de réseautage ou séances d’information publiques du gouvernement</a:t>
            </a:r>
            <a:r>
              <a:rPr lang="en-US" sz="2200" kern="100" dirty="0">
                <a:effectLst/>
                <a:ea typeface="Aptos" panose="020B0004020202020204" pitchFamily="34" charset="0"/>
                <a:cs typeface="Times New Roman" panose="02020603050405020304" pitchFamily="18" charset="0"/>
              </a:rPr>
              <a:t> </a:t>
            </a: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Trouver une soumission ouverte ou un concours</a:t>
            </a:r>
            <a:r>
              <a:rPr lang="en-US" sz="2200" kern="100" dirty="0">
                <a:effectLst/>
                <a:ea typeface="Aptos" panose="020B0004020202020204" pitchFamily="34" charset="0"/>
                <a:cs typeface="Times New Roman" panose="02020603050405020304" pitchFamily="18" charset="0"/>
              </a:rPr>
              <a:t> </a:t>
            </a: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Recevoir les résultats et la rétroaction sur une soumission</a:t>
            </a:r>
            <a:r>
              <a:rPr lang="en-US" sz="2200" kern="100" dirty="0">
                <a:effectLst/>
                <a:ea typeface="Aptos" panose="020B0004020202020204" pitchFamily="34" charset="0"/>
                <a:cs typeface="Times New Roman" panose="02020603050405020304" pitchFamily="18" charset="0"/>
              </a:rPr>
              <a:t> </a:t>
            </a:r>
          </a:p>
          <a:p>
            <a:pPr indent="-457200">
              <a:lnSpc>
                <a:spcPct val="115000"/>
              </a:lnSpc>
              <a:spcBef>
                <a:spcPts val="0"/>
              </a:spcBef>
              <a:spcAft>
                <a:spcPts val="800"/>
              </a:spcAft>
              <a:buFont typeface="+mj-lt"/>
              <a:buAutoNum type="arabicPeriod"/>
            </a:pPr>
            <a:r>
              <a:rPr lang="fr-FR" sz="2200" kern="100" dirty="0">
                <a:ea typeface="Aptos" panose="020B0004020202020204" pitchFamily="34" charset="0"/>
                <a:cs typeface="Times New Roman" panose="02020603050405020304" pitchFamily="18" charset="0"/>
              </a:rPr>
              <a:t>Accès au capital de démarrage pour qu’il soit prêt à soumissionner</a:t>
            </a:r>
            <a:r>
              <a:rPr lang="en-US" sz="2200" kern="100" dirty="0">
                <a:effectLst/>
                <a:ea typeface="Aptos" panose="020B0004020202020204" pitchFamily="34" charset="0"/>
                <a:cs typeface="Times New Roman" panose="02020603050405020304" pitchFamily="18" charset="0"/>
              </a:rPr>
              <a:t> </a:t>
            </a:r>
          </a:p>
          <a:p>
            <a:pPr marL="0" indent="0">
              <a:lnSpc>
                <a:spcPct val="115000"/>
              </a:lnSpc>
              <a:spcBef>
                <a:spcPts val="0"/>
              </a:spcBef>
              <a:spcAft>
                <a:spcPts val="800"/>
              </a:spcAft>
              <a:buNone/>
            </a:pPr>
            <a:r>
              <a:rPr lang="fr-FR" sz="2400" b="1" kern="100" dirty="0">
                <a:ea typeface="Aptos" panose="020B0004020202020204" pitchFamily="34" charset="0"/>
                <a:cs typeface="Times New Roman" panose="02020603050405020304" pitchFamily="18" charset="0"/>
              </a:rPr>
              <a:t>Ce qui rendrait le processus d’approvisionnement public accessible aux fournisseurs handicapés</a:t>
            </a:r>
            <a:r>
              <a:rPr lang="en-US" sz="2400" b="1" kern="100" dirty="0">
                <a:effectLst/>
                <a:ea typeface="Aptos" panose="020B0004020202020204" pitchFamily="34" charset="0"/>
                <a:cs typeface="Times New Roman" panose="02020603050405020304" pitchFamily="18" charset="0"/>
              </a:rPr>
              <a:t>?</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a typeface="Aptos" panose="020B0004020202020204" pitchFamily="34" charset="0"/>
                <a:cs typeface="Times New Roman" panose="02020603050405020304" pitchFamily="18" charset="0"/>
              </a:rPr>
              <a:t>Partage de documents </a:t>
            </a:r>
            <a:r>
              <a:rPr lang="en-US" sz="2200" kern="100" dirty="0" err="1">
                <a:ea typeface="Aptos" panose="020B0004020202020204" pitchFamily="34" charset="0"/>
                <a:cs typeface="Times New Roman" panose="02020603050405020304" pitchFamily="18" charset="0"/>
              </a:rPr>
              <a:t>accessibles</a:t>
            </a:r>
            <a:r>
              <a:rPr lang="en-US" sz="2200" kern="100" dirty="0">
                <a:ea typeface="Aptos" panose="020B0004020202020204" pitchFamily="34" charset="0"/>
                <a:cs typeface="Times New Roman" panose="02020603050405020304" pitchFamily="18" charset="0"/>
              </a:rPr>
              <a:t> </a:t>
            </a:r>
            <a:endParaRPr lang="en-US" sz="2200"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err="1">
                <a:ea typeface="Aptos" panose="020B0004020202020204" pitchFamily="34" charset="0"/>
                <a:cs typeface="Times New Roman" panose="02020603050405020304" pitchFamily="18" charset="0"/>
              </a:rPr>
              <a:t>Sensibilisation</a:t>
            </a:r>
            <a:r>
              <a:rPr lang="en-US" sz="2200" kern="100" dirty="0">
                <a:ea typeface="Aptos" panose="020B0004020202020204" pitchFamily="34" charset="0"/>
                <a:cs typeface="Times New Roman" panose="02020603050405020304" pitchFamily="18" charset="0"/>
              </a:rPr>
              <a:t> à </a:t>
            </a:r>
            <a:r>
              <a:rPr lang="en-US" sz="2200" kern="100" dirty="0" err="1">
                <a:ea typeface="Aptos" panose="020B0004020202020204" pitchFamily="34" charset="0"/>
                <a:cs typeface="Times New Roman" panose="02020603050405020304" pitchFamily="18" charset="0"/>
              </a:rPr>
              <a:t>l’approvisionnement</a:t>
            </a:r>
            <a:r>
              <a:rPr lang="en-US" sz="2200" kern="100" dirty="0">
                <a:ea typeface="Aptos" panose="020B0004020202020204" pitchFamily="34" charset="0"/>
                <a:cs typeface="Times New Roman" panose="02020603050405020304" pitchFamily="18" charset="0"/>
              </a:rPr>
              <a:t> accessible </a:t>
            </a:r>
            <a:endParaRPr lang="en-US" sz="2200"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err="1">
                <a:ea typeface="Aptos" panose="020B0004020202020204" pitchFamily="34" charset="0"/>
                <a:cs typeface="Times New Roman" panose="02020603050405020304" pitchFamily="18" charset="0"/>
              </a:rPr>
              <a:t>Possibilités</a:t>
            </a:r>
            <a:r>
              <a:rPr lang="en-US" sz="2200" kern="100" dirty="0">
                <a:ea typeface="Aptos" panose="020B0004020202020204" pitchFamily="34" charset="0"/>
                <a:cs typeface="Times New Roman" panose="02020603050405020304" pitchFamily="18" charset="0"/>
              </a:rPr>
              <a:t> de </a:t>
            </a:r>
            <a:r>
              <a:rPr lang="en-US" sz="2200" kern="100" dirty="0" err="1">
                <a:ea typeface="Aptos" panose="020B0004020202020204" pitchFamily="34" charset="0"/>
                <a:cs typeface="Times New Roman" panose="02020603050405020304" pitchFamily="18" charset="0"/>
              </a:rPr>
              <a:t>réseautage</a:t>
            </a:r>
            <a:r>
              <a:rPr lang="en-US" sz="2200" kern="100" dirty="0">
                <a:ea typeface="Aptos" panose="020B0004020202020204" pitchFamily="34" charset="0"/>
                <a:cs typeface="Times New Roman" panose="02020603050405020304" pitchFamily="18" charset="0"/>
              </a:rPr>
              <a:t> </a:t>
            </a:r>
            <a:r>
              <a:rPr lang="en-US" sz="2200" kern="100" dirty="0" err="1">
                <a:ea typeface="Aptos" panose="020B0004020202020204" pitchFamily="34" charset="0"/>
                <a:cs typeface="Times New Roman" panose="02020603050405020304" pitchFamily="18" charset="0"/>
              </a:rPr>
              <a:t>accessibles</a:t>
            </a:r>
            <a:endParaRPr lang="en-CA" dirty="0"/>
          </a:p>
        </p:txBody>
      </p:sp>
    </p:spTree>
    <p:extLst>
      <p:ext uri="{BB962C8B-B14F-4D97-AF65-F5344CB8AC3E}">
        <p14:creationId xmlns:p14="http://schemas.microsoft.com/office/powerpoint/2010/main" val="164369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95CA4-69A6-51C0-CF0B-49B70DD7F5B5}"/>
              </a:ext>
            </a:extLst>
          </p:cNvPr>
          <p:cNvSpPr>
            <a:spLocks noGrp="1"/>
          </p:cNvSpPr>
          <p:nvPr>
            <p:ph type="title"/>
          </p:nvPr>
        </p:nvSpPr>
        <p:spPr>
          <a:xfrm>
            <a:off x="341811" y="241384"/>
            <a:ext cx="10515600" cy="1371756"/>
          </a:xfrm>
        </p:spPr>
        <p:txBody>
          <a:bodyPr>
            <a:normAutofit/>
          </a:bodyPr>
          <a:lstStyle/>
          <a:p>
            <a:r>
              <a:rPr lang="en-US" sz="4000" dirty="0" err="1"/>
              <a:t>Recommandations</a:t>
            </a:r>
            <a:r>
              <a:rPr lang="en-US" sz="4000" dirty="0"/>
              <a:t> </a:t>
            </a:r>
            <a:r>
              <a:rPr lang="en-US" sz="4000" dirty="0" err="1"/>
              <a:t>proposées</a:t>
            </a:r>
            <a:endParaRPr lang="en-CA" sz="4000" dirty="0"/>
          </a:p>
        </p:txBody>
      </p:sp>
      <p:sp>
        <p:nvSpPr>
          <p:cNvPr id="3" name="Content Placeholder 2">
            <a:extLst>
              <a:ext uri="{FF2B5EF4-FFF2-40B4-BE49-F238E27FC236}">
                <a16:creationId xmlns:a16="http://schemas.microsoft.com/office/drawing/2014/main" id="{48B487AF-4DD8-3FFA-B071-FFC8119F3892}"/>
              </a:ext>
            </a:extLst>
          </p:cNvPr>
          <p:cNvSpPr>
            <a:spLocks noGrp="1"/>
          </p:cNvSpPr>
          <p:nvPr>
            <p:ph idx="13"/>
          </p:nvPr>
        </p:nvSpPr>
        <p:spPr>
          <a:xfrm>
            <a:off x="0" y="1494894"/>
            <a:ext cx="12176236" cy="4866491"/>
          </a:xfrm>
        </p:spPr>
        <p:txBody>
          <a:bodyPr vert="horz" lIns="91440" tIns="45720" rIns="91440" bIns="45720" rtlCol="0" anchor="t">
            <a:noAutofit/>
          </a:bodyPr>
          <a:lstStyle/>
          <a:p>
            <a:pPr fontAlgn="base"/>
            <a:r>
              <a:rPr lang="fr-FR" sz="2400" dirty="0">
                <a:solidFill>
                  <a:srgbClr val="000000"/>
                </a:solidFill>
              </a:rPr>
              <a:t>Évaluer la sensibilisation globale à l’accessibilité, le niveau de connaissances et les engagements au sein de l’organisation</a:t>
            </a:r>
            <a:r>
              <a:rPr lang="en-US" sz="2400" i="0" dirty="0">
                <a:solidFill>
                  <a:srgbClr val="000000"/>
                </a:solidFill>
                <a:effectLst/>
              </a:rPr>
              <a:t>.</a:t>
            </a:r>
            <a:endParaRPr lang="en-US" sz="2400" dirty="0">
              <a:solidFill>
                <a:srgbClr val="000000"/>
              </a:solidFill>
            </a:endParaRPr>
          </a:p>
          <a:p>
            <a:pPr fontAlgn="base"/>
            <a:r>
              <a:rPr lang="fr-FR" sz="2400" dirty="0">
                <a:solidFill>
                  <a:srgbClr val="000000"/>
                </a:solidFill>
              </a:rPr>
              <a:t>Favoriser le leadership inclusif et la culture organisationnelle Changement de culture sur l’accessibilité afin d’élaborer une stratégie ou un cadre d’approvisionnement accessible</a:t>
            </a:r>
            <a:r>
              <a:rPr lang="en-US" sz="2400" i="0" dirty="0">
                <a:solidFill>
                  <a:srgbClr val="000000"/>
                </a:solidFill>
                <a:effectLst/>
              </a:rPr>
              <a:t>.</a:t>
            </a:r>
          </a:p>
          <a:p>
            <a:pPr fontAlgn="base"/>
            <a:r>
              <a:rPr lang="fr-FR" sz="2400" dirty="0">
                <a:solidFill>
                  <a:srgbClr val="000000"/>
                </a:solidFill>
              </a:rPr>
              <a:t>Élaborer une formation à l’intention des professionnels de l’approvisionnement en ce qui a trait à leurs rôles et responsabilités</a:t>
            </a:r>
            <a:r>
              <a:rPr lang="en-US" sz="2400" i="0" dirty="0">
                <a:solidFill>
                  <a:srgbClr val="000000"/>
                </a:solidFill>
                <a:effectLst/>
              </a:rPr>
              <a:t>.    </a:t>
            </a:r>
            <a:endParaRPr lang="en-US" sz="2400" i="0" dirty="0">
              <a:solidFill>
                <a:srgbClr val="000000"/>
              </a:solidFill>
              <a:effectLst/>
              <a:cs typeface="Arial"/>
            </a:endParaRPr>
          </a:p>
          <a:p>
            <a:pPr fontAlgn="base"/>
            <a:r>
              <a:rPr lang="fr-FR" sz="2400" dirty="0">
                <a:solidFill>
                  <a:srgbClr val="000000"/>
                </a:solidFill>
              </a:rPr>
              <a:t>Accroître la représentation des personnes handicapées dans les professions de l’approvisionnement et en tant qu’experts en la matière dans différentes spécialités</a:t>
            </a:r>
            <a:r>
              <a:rPr lang="en-US" sz="2400" i="0" dirty="0">
                <a:solidFill>
                  <a:srgbClr val="000000"/>
                </a:solidFill>
                <a:effectLst/>
              </a:rPr>
              <a:t>.  </a:t>
            </a:r>
            <a:endParaRPr lang="en-US" sz="2400" i="0" dirty="0">
              <a:solidFill>
                <a:srgbClr val="000000"/>
              </a:solidFill>
              <a:effectLst/>
              <a:cs typeface="Arial"/>
            </a:endParaRPr>
          </a:p>
          <a:p>
            <a:pPr fontAlgn="base"/>
            <a:r>
              <a:rPr lang="fr-FR" sz="2400" dirty="0">
                <a:solidFill>
                  <a:srgbClr val="000000"/>
                </a:solidFill>
              </a:rPr>
              <a:t>Décrivez l’engagement à l’égard de l’accessibilité dans les paramètres d’exigences et intégré dans la documentation. Nécessité de remanier le libellé des contrats, l’évaluation et les cadres d’évaluation des risques en ce qui concerne le contenu de l’accessibilité et de l’inclusion dans l’approvisionnement</a:t>
            </a:r>
            <a:r>
              <a:rPr lang="en-US" sz="2400" dirty="0">
                <a:cs typeface="Arial"/>
              </a:rPr>
              <a:t>.  </a:t>
            </a:r>
          </a:p>
          <a:p>
            <a:pPr fontAlgn="base"/>
            <a:endParaRPr lang="en-US" sz="2400" i="0" dirty="0">
              <a:solidFill>
                <a:srgbClr val="000000"/>
              </a:solidFill>
              <a:effectLst/>
              <a:cs typeface="Arial"/>
            </a:endParaRPr>
          </a:p>
          <a:p>
            <a:pPr marL="0" indent="0" fontAlgn="base">
              <a:buNone/>
            </a:pPr>
            <a:r>
              <a:rPr lang="en-US" sz="2400" i="0" dirty="0">
                <a:solidFill>
                  <a:srgbClr val="000000"/>
                </a:solidFill>
                <a:effectLst/>
              </a:rPr>
              <a:t> </a:t>
            </a:r>
            <a:endParaRPr lang="en-US" sz="2400" i="0" dirty="0">
              <a:solidFill>
                <a:srgbClr val="000000"/>
              </a:solidFill>
              <a:effectLst/>
              <a:cs typeface="Arial"/>
            </a:endParaRPr>
          </a:p>
          <a:p>
            <a:pPr fontAlgn="base"/>
            <a:endParaRPr lang="en-US" sz="2400" b="0" i="0" dirty="0">
              <a:solidFill>
                <a:srgbClr val="000000"/>
              </a:solidFill>
              <a:effectLst/>
              <a:cs typeface="Arial"/>
            </a:endParaRPr>
          </a:p>
          <a:p>
            <a:pPr algn="l" rtl="0" fontAlgn="base"/>
            <a:endParaRPr lang="en-US" b="0" i="0" dirty="0">
              <a:solidFill>
                <a:srgbClr val="000000"/>
              </a:solidFill>
              <a:effectLst/>
              <a:latin typeface="Arial"/>
              <a:cs typeface="Arial"/>
            </a:endParaRPr>
          </a:p>
          <a:p>
            <a:endParaRPr lang="en-CA" sz="2400" dirty="0"/>
          </a:p>
        </p:txBody>
      </p:sp>
    </p:spTree>
    <p:extLst>
      <p:ext uri="{BB962C8B-B14F-4D97-AF65-F5344CB8AC3E}">
        <p14:creationId xmlns:p14="http://schemas.microsoft.com/office/powerpoint/2010/main" val="501898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EACED-6FCB-F9BA-7D5B-688A27E4FA53}"/>
              </a:ext>
            </a:extLst>
          </p:cNvPr>
          <p:cNvSpPr>
            <a:spLocks noGrp="1"/>
          </p:cNvSpPr>
          <p:nvPr>
            <p:ph type="title"/>
          </p:nvPr>
        </p:nvSpPr>
        <p:spPr>
          <a:xfrm>
            <a:off x="341811" y="241384"/>
            <a:ext cx="10515600" cy="1125598"/>
          </a:xfrm>
        </p:spPr>
        <p:txBody>
          <a:bodyPr>
            <a:normAutofit fontScale="90000"/>
          </a:bodyPr>
          <a:lstStyle/>
          <a:p>
            <a:r>
              <a:rPr lang="en-US" dirty="0" err="1"/>
              <a:t>Recommandations</a:t>
            </a:r>
            <a:r>
              <a:rPr lang="en-US" dirty="0"/>
              <a:t> </a:t>
            </a:r>
            <a:r>
              <a:rPr lang="en-US" dirty="0" err="1"/>
              <a:t>proposées</a:t>
            </a:r>
            <a:r>
              <a:rPr lang="en-US" dirty="0"/>
              <a:t> Suite…</a:t>
            </a:r>
          </a:p>
        </p:txBody>
      </p:sp>
      <p:sp>
        <p:nvSpPr>
          <p:cNvPr id="3" name="Content Placeholder 2">
            <a:extLst>
              <a:ext uri="{FF2B5EF4-FFF2-40B4-BE49-F238E27FC236}">
                <a16:creationId xmlns:a16="http://schemas.microsoft.com/office/drawing/2014/main" id="{2738F6DA-76D4-D079-7A77-ABF1C56521F0}"/>
              </a:ext>
            </a:extLst>
          </p:cNvPr>
          <p:cNvSpPr>
            <a:spLocks noGrp="1"/>
          </p:cNvSpPr>
          <p:nvPr>
            <p:ph idx="13"/>
          </p:nvPr>
        </p:nvSpPr>
        <p:spPr/>
        <p:txBody>
          <a:bodyPr vert="horz" lIns="91440" tIns="45720" rIns="91440" bIns="45720" rtlCol="0" anchor="t">
            <a:normAutofit fontScale="92500" lnSpcReduction="10000"/>
          </a:bodyPr>
          <a:lstStyle/>
          <a:p>
            <a:pPr>
              <a:lnSpc>
                <a:spcPct val="100000"/>
              </a:lnSpc>
            </a:pPr>
            <a:r>
              <a:rPr lang="fr-FR" sz="2400" dirty="0">
                <a:cs typeface="Arial"/>
              </a:rPr>
              <a:t>Tous les documents DP, DDR, appel d’offres, contrats écrits doivent être des documents accessibles</a:t>
            </a:r>
            <a:r>
              <a:rPr lang="en-US" sz="2400" dirty="0">
                <a:cs typeface="Arial"/>
              </a:rPr>
              <a:t>.  </a:t>
            </a:r>
            <a:endParaRPr lang="en-US" sz="2400" dirty="0"/>
          </a:p>
          <a:p>
            <a:pPr>
              <a:lnSpc>
                <a:spcPct val="100000"/>
              </a:lnSpc>
            </a:pPr>
            <a:r>
              <a:rPr lang="fr-FR" sz="2400" dirty="0">
                <a:cs typeface="Arial"/>
              </a:rPr>
              <a:t>Développer un système de jumelage accessible et un pipeline potentiel pour les opportunités de réseautage</a:t>
            </a:r>
            <a:r>
              <a:rPr lang="en-US" sz="2400" dirty="0">
                <a:cs typeface="Arial"/>
              </a:rPr>
              <a:t>. </a:t>
            </a:r>
          </a:p>
          <a:p>
            <a:pPr>
              <a:lnSpc>
                <a:spcPct val="100000"/>
              </a:lnSpc>
            </a:pPr>
            <a:r>
              <a:rPr lang="fr-FR" sz="2400" dirty="0">
                <a:cs typeface="Arial"/>
              </a:rPr>
              <a:t>Examiner et mettre à jour régulièrement les lignes directrices et les ressources en fonction de la rétroaction et de l’évolution des pratiques exemplaires</a:t>
            </a:r>
            <a:r>
              <a:rPr lang="en-US" sz="2400" dirty="0">
                <a:cs typeface="Arial"/>
              </a:rPr>
              <a:t>.</a:t>
            </a:r>
          </a:p>
          <a:p>
            <a:pPr>
              <a:lnSpc>
                <a:spcPct val="100000"/>
              </a:lnSpc>
            </a:pPr>
            <a:r>
              <a:rPr lang="fr-FR" sz="2400" dirty="0">
                <a:cs typeface="Arial"/>
              </a:rPr>
              <a:t>Collaborer avec les professionnels de l’approvisionnement et les organisations de défense des droits des personnes handicapées afin de recueillir des idées et des commentaires en vue d’une amélioration continue</a:t>
            </a:r>
            <a:r>
              <a:rPr lang="en-US" sz="2400" dirty="0">
                <a:cs typeface="Arial"/>
              </a:rPr>
              <a:t>.</a:t>
            </a:r>
          </a:p>
          <a:p>
            <a:pPr>
              <a:lnSpc>
                <a:spcPct val="100000"/>
              </a:lnSpc>
            </a:pPr>
            <a:r>
              <a:rPr lang="fr-FR" sz="2400" dirty="0">
                <a:cs typeface="Arial"/>
              </a:rPr>
              <a:t>Élaborer un cadre de responsabilisation pour surveiller et évaluer en harmonie avec les attentes et les valeurs des collectivités locales et de la collectivité sociale en ce qui concerne les résultats d’approvisionnement accessibles</a:t>
            </a:r>
            <a:r>
              <a:rPr lang="en-US" sz="2400" dirty="0">
                <a:cs typeface="Arial"/>
              </a:rPr>
              <a:t>. </a:t>
            </a:r>
          </a:p>
        </p:txBody>
      </p:sp>
    </p:spTree>
    <p:extLst>
      <p:ext uri="{BB962C8B-B14F-4D97-AF65-F5344CB8AC3E}">
        <p14:creationId xmlns:p14="http://schemas.microsoft.com/office/powerpoint/2010/main" val="2866268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FCA4-B69C-AA93-10CF-9017064C6F7D}"/>
              </a:ext>
            </a:extLst>
          </p:cNvPr>
          <p:cNvSpPr>
            <a:spLocks noGrp="1"/>
          </p:cNvSpPr>
          <p:nvPr>
            <p:ph type="title"/>
          </p:nvPr>
        </p:nvSpPr>
        <p:spPr/>
        <p:txBody>
          <a:bodyPr>
            <a:normAutofit/>
          </a:bodyPr>
          <a:lstStyle/>
          <a:p>
            <a:r>
              <a:rPr lang="fr-FR" altLang="en-US" sz="4000" dirty="0"/>
              <a:t>Questions de discussion</a:t>
            </a:r>
            <a:endParaRPr lang="en-CA" sz="4000" dirty="0"/>
          </a:p>
        </p:txBody>
      </p:sp>
      <p:sp>
        <p:nvSpPr>
          <p:cNvPr id="3" name="Content Placeholder 2">
            <a:extLst>
              <a:ext uri="{FF2B5EF4-FFF2-40B4-BE49-F238E27FC236}">
                <a16:creationId xmlns:a16="http://schemas.microsoft.com/office/drawing/2014/main" id="{960B539A-8E60-3FE6-3D27-56FE7954B980}"/>
              </a:ext>
            </a:extLst>
          </p:cNvPr>
          <p:cNvSpPr>
            <a:spLocks noGrp="1"/>
          </p:cNvSpPr>
          <p:nvPr>
            <p:ph idx="13"/>
          </p:nvPr>
        </p:nvSpPr>
        <p:spPr>
          <a:xfrm>
            <a:off x="101137" y="1431637"/>
            <a:ext cx="11490960" cy="4684948"/>
          </a:xfrm>
        </p:spPr>
        <p:txBody>
          <a:bodyPr>
            <a:normAutofit/>
          </a:bodyPr>
          <a:lstStyle/>
          <a:p>
            <a:endParaRPr lang="en-US" dirty="0"/>
          </a:p>
          <a:p>
            <a:pPr marL="457200" indent="-457200">
              <a:buFont typeface="+mj-lt"/>
              <a:buAutoNum type="arabicPeriod"/>
            </a:pPr>
            <a:r>
              <a:rPr lang="fr-FR" sz="2400" dirty="0"/>
              <a:t>Comment pouvons-nous améliorer le soutien aux entreprises et aux organisations dans la mise en œuvre de stratégies d’approvisionnement réussies, en particulier à la lumière des connaissances limitées dans ce domaine</a:t>
            </a:r>
            <a:r>
              <a:rPr lang="en-US" sz="2400" dirty="0"/>
              <a:t>?</a:t>
            </a:r>
          </a:p>
          <a:p>
            <a:pPr marL="457200" indent="-457200">
              <a:buFont typeface="+mj-lt"/>
              <a:buAutoNum type="arabicPeriod"/>
            </a:pPr>
            <a:r>
              <a:rPr lang="fr-FR" sz="2400" dirty="0"/>
              <a:t>Quel rôle le gouvernement peut-il jouer dans la promotion et la mise en œuvre de l’approvisionnement accessible ?</a:t>
            </a:r>
            <a:r>
              <a:rPr lang="en-US" sz="2400" dirty="0"/>
              <a:t>?</a:t>
            </a:r>
          </a:p>
          <a:p>
            <a:pPr marL="457200" indent="-457200">
              <a:buFont typeface="+mj-lt"/>
              <a:buAutoNum type="arabicPeriod"/>
            </a:pPr>
            <a:r>
              <a:rPr lang="fr-FR" sz="2400" dirty="0"/>
              <a:t>Comment le succès et les progrès dans la mise en œuvre de l’approvisionnement accessible sont-ils mesurés et surveillés ?</a:t>
            </a:r>
            <a:r>
              <a:rPr lang="en-US" sz="2400" dirty="0"/>
              <a:t>?</a:t>
            </a:r>
          </a:p>
        </p:txBody>
      </p:sp>
    </p:spTree>
    <p:extLst>
      <p:ext uri="{BB962C8B-B14F-4D97-AF65-F5344CB8AC3E}">
        <p14:creationId xmlns:p14="http://schemas.microsoft.com/office/powerpoint/2010/main" val="282575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4528-2A30-D5C4-5DFA-9266BD9F69CF}"/>
              </a:ext>
            </a:extLst>
          </p:cNvPr>
          <p:cNvSpPr>
            <a:spLocks noGrp="1"/>
          </p:cNvSpPr>
          <p:nvPr>
            <p:ph type="title"/>
          </p:nvPr>
        </p:nvSpPr>
        <p:spPr/>
        <p:txBody>
          <a:bodyPr>
            <a:normAutofit/>
          </a:bodyPr>
          <a:lstStyle/>
          <a:p>
            <a:r>
              <a:rPr lang="en-US" sz="4000" dirty="0" err="1"/>
              <a:t>Références</a:t>
            </a:r>
            <a:endParaRPr lang="en-CA" sz="4000" dirty="0"/>
          </a:p>
        </p:txBody>
      </p:sp>
      <p:sp>
        <p:nvSpPr>
          <p:cNvPr id="3" name="Content Placeholder 2">
            <a:extLst>
              <a:ext uri="{FF2B5EF4-FFF2-40B4-BE49-F238E27FC236}">
                <a16:creationId xmlns:a16="http://schemas.microsoft.com/office/drawing/2014/main" id="{A76840A1-8DEE-BD95-EBAE-74E817C8FB36}"/>
              </a:ext>
            </a:extLst>
          </p:cNvPr>
          <p:cNvSpPr>
            <a:spLocks noGrp="1"/>
          </p:cNvSpPr>
          <p:nvPr>
            <p:ph idx="13"/>
          </p:nvPr>
        </p:nvSpPr>
        <p:spPr>
          <a:xfrm>
            <a:off x="0" y="1642744"/>
            <a:ext cx="12191999" cy="4235542"/>
          </a:xfrm>
        </p:spPr>
        <p:txBody>
          <a:bodyPr>
            <a:noAutofit/>
          </a:bodyPr>
          <a:lstStyle/>
          <a:p>
            <a:pPr marL="0" indent="0">
              <a:lnSpc>
                <a:spcPct val="120000"/>
              </a:lnSpc>
              <a:spcBef>
                <a:spcPts val="0"/>
              </a:spcBef>
              <a:buNone/>
            </a:pPr>
            <a:r>
              <a:rPr lang="fr-FR" sz="1250" dirty="0"/>
              <a:t>Gardiner, G. (2021). Avancement de la boîte d’aile infusée OOA. CompositesMonde7</a:t>
            </a:r>
            <a:r>
              <a:rPr lang="en-CA" sz="1250" dirty="0"/>
              <a:t>. </a:t>
            </a:r>
            <a:r>
              <a:rPr lang="en-CA" sz="1250" u="sng" dirty="0">
                <a:hlinkClick r:id="rId2"/>
              </a:rPr>
              <a:t>https://www.compositesworld.com/articles/the-path-to-ooa-wings-with-minimal-fasteners</a:t>
            </a:r>
            <a:r>
              <a:rPr lang="en-CA" sz="1250" dirty="0"/>
              <a:t>.  </a:t>
            </a:r>
          </a:p>
          <a:p>
            <a:pPr marL="0" indent="0">
              <a:lnSpc>
                <a:spcPct val="120000"/>
              </a:lnSpc>
              <a:spcBef>
                <a:spcPts val="0"/>
              </a:spcBef>
              <a:buNone/>
            </a:pPr>
            <a:endParaRPr lang="en-CA" sz="1250" dirty="0"/>
          </a:p>
          <a:p>
            <a:pPr marL="0" lvl="0" indent="0">
              <a:lnSpc>
                <a:spcPct val="120000"/>
              </a:lnSpc>
              <a:spcBef>
                <a:spcPts val="0"/>
              </a:spcBef>
              <a:buNone/>
              <a:defRPr/>
            </a:pPr>
            <a:r>
              <a:rPr lang="fr-FR" sz="1250" dirty="0"/>
              <a:t>Gouvernement de la Colombie-Britannique. (2018). Stratégie d’approvisionnement de la Colombie-Britannique 2018. Ministère des Services aux citoyens</a:t>
            </a:r>
            <a:r>
              <a:rPr lang="en-US" sz="1250" dirty="0">
                <a:effectLst/>
              </a:rPr>
              <a:t>. https://www2.gov.bc.ca/assets/gov/bc-procurement-resources/bc_procurement_strategy_2018.pdf</a:t>
            </a:r>
          </a:p>
          <a:p>
            <a:pPr marL="0" indent="0">
              <a:lnSpc>
                <a:spcPct val="120000"/>
              </a:lnSpc>
              <a:spcBef>
                <a:spcPts val="0"/>
              </a:spcBef>
              <a:buNone/>
            </a:pPr>
            <a:endParaRPr lang="en-CA" sz="1250" dirty="0"/>
          </a:p>
          <a:p>
            <a:pPr marL="0" lvl="0" indent="0">
              <a:lnSpc>
                <a:spcPct val="120000"/>
              </a:lnSpc>
              <a:spcBef>
                <a:spcPts val="0"/>
              </a:spcBef>
              <a:buNone/>
              <a:defRPr/>
            </a:pPr>
            <a:r>
              <a:rPr lang="en-CA" sz="1250" dirty="0">
                <a:effectLst/>
              </a:rPr>
              <a:t>ISO. (2017). </a:t>
            </a:r>
            <a:r>
              <a:rPr lang="en-CA" sz="1250" i="1" dirty="0">
                <a:effectLst/>
              </a:rPr>
              <a:t>20400:2017 </a:t>
            </a:r>
            <a:r>
              <a:rPr lang="fr-FR" sz="1250" i="1" dirty="0"/>
              <a:t>Approvisionnement durable — Lignes directrices. Organisation internationale de normalisation</a:t>
            </a:r>
            <a:r>
              <a:rPr lang="en-CA" sz="1250" dirty="0">
                <a:effectLst/>
              </a:rPr>
              <a:t>. https://www.iso.org/standard/63026.html</a:t>
            </a:r>
          </a:p>
          <a:p>
            <a:pPr marL="0" indent="0">
              <a:lnSpc>
                <a:spcPct val="120000"/>
              </a:lnSpc>
              <a:spcBef>
                <a:spcPts val="0"/>
              </a:spcBef>
              <a:buNone/>
            </a:pPr>
            <a:endParaRPr lang="en-CA" sz="1250" dirty="0"/>
          </a:p>
          <a:p>
            <a:pPr marL="0" indent="0">
              <a:lnSpc>
                <a:spcPct val="120000"/>
              </a:lnSpc>
              <a:spcBef>
                <a:spcPts val="0"/>
              </a:spcBef>
              <a:buNone/>
            </a:pPr>
            <a:r>
              <a:rPr lang="en-CA" sz="1250" dirty="0"/>
              <a:t>Reeve, T., &amp; </a:t>
            </a:r>
            <a:r>
              <a:rPr lang="en-CA" sz="1250" dirty="0" err="1"/>
              <a:t>Mcdonald</a:t>
            </a:r>
            <a:r>
              <a:rPr lang="en-CA" sz="1250" dirty="0"/>
              <a:t>, A. (2020, September 16). </a:t>
            </a:r>
            <a:r>
              <a:rPr lang="fr-FR" sz="1250" dirty="0"/>
              <a:t>Archives des ententes d’avantages communautaires</a:t>
            </a:r>
            <a:r>
              <a:rPr lang="en-CA" sz="1250" dirty="0"/>
              <a:t>. Reeve Consulting. </a:t>
            </a:r>
            <a:r>
              <a:rPr lang="en-CA" sz="1250" u="sng" dirty="0">
                <a:hlinkClick r:id="rId3"/>
              </a:rPr>
              <a:t>https://www.reeveconsulting.com/tag/community-benefit-agreement/</a:t>
            </a:r>
            <a:r>
              <a:rPr lang="en-CA" sz="1250" dirty="0"/>
              <a:t>. </a:t>
            </a:r>
          </a:p>
          <a:p>
            <a:pPr marL="0" indent="0">
              <a:lnSpc>
                <a:spcPct val="120000"/>
              </a:lnSpc>
              <a:spcBef>
                <a:spcPts val="0"/>
              </a:spcBef>
              <a:buNone/>
            </a:pPr>
            <a:endParaRPr lang="en-CA" sz="1250" dirty="0"/>
          </a:p>
          <a:p>
            <a:pPr marL="0" indent="0">
              <a:lnSpc>
                <a:spcPct val="120000"/>
              </a:lnSpc>
              <a:spcBef>
                <a:spcPts val="0"/>
              </a:spcBef>
              <a:buNone/>
            </a:pPr>
            <a:r>
              <a:rPr lang="en-CA" sz="1250" dirty="0"/>
              <a:t>Statutes of Canada. (2021 June 21). </a:t>
            </a:r>
            <a:r>
              <a:rPr lang="en-CA" sz="1250" i="1" dirty="0"/>
              <a:t>United Nations Declaration on the Rights of Indigenous Peoples Act. </a:t>
            </a:r>
            <a:r>
              <a:rPr lang="en-CA" sz="1250" dirty="0" err="1"/>
              <a:t>Legisinfo</a:t>
            </a:r>
            <a:r>
              <a:rPr lang="en-CA" sz="1250" dirty="0"/>
              <a:t>. </a:t>
            </a:r>
            <a:r>
              <a:rPr lang="en-CA" sz="1250" u="sng" dirty="0">
                <a:hlinkClick r:id="rId4"/>
              </a:rPr>
              <a:t>https://www.parl.ca/LegisInfo/en/bill/43-2/C-15</a:t>
            </a:r>
            <a:r>
              <a:rPr lang="en-CA" sz="1250" dirty="0"/>
              <a:t>. </a:t>
            </a:r>
            <a:r>
              <a:rPr lang="en-CA" sz="1250" i="1" dirty="0"/>
              <a:t> </a:t>
            </a:r>
          </a:p>
          <a:p>
            <a:pPr>
              <a:lnSpc>
                <a:spcPct val="120000"/>
              </a:lnSpc>
              <a:spcBef>
                <a:spcPts val="0"/>
              </a:spcBef>
            </a:pPr>
            <a:endParaRPr lang="en-CA" sz="1250" i="1" dirty="0"/>
          </a:p>
          <a:p>
            <a:pPr marL="0" indent="0">
              <a:lnSpc>
                <a:spcPct val="120000"/>
              </a:lnSpc>
              <a:spcBef>
                <a:spcPts val="0"/>
              </a:spcBef>
              <a:buNone/>
            </a:pPr>
            <a:r>
              <a:rPr lang="en-US" sz="1250" dirty="0"/>
              <a:t>UNDIS. (2022). </a:t>
            </a:r>
            <a:r>
              <a:rPr lang="en-US" sz="1250" i="1" dirty="0"/>
              <a:t>HLCM Procurement Network: Guidelines on the Implications of Indicator 8: Procurement</a:t>
            </a:r>
            <a:r>
              <a:rPr lang="en-US" sz="1250" dirty="0"/>
              <a:t>. </a:t>
            </a:r>
            <a:r>
              <a:rPr lang="en-US" sz="1250" dirty="0">
                <a:hlinkClick r:id="rId5"/>
              </a:rPr>
              <a:t>https://www.un.org/sites/un2.un.org/files/2021/01/2020_un_disability_inclusion_strategy_guidelines_indicator_8.pdf</a:t>
            </a:r>
            <a:endParaRPr lang="en-US" sz="1250" dirty="0"/>
          </a:p>
          <a:p>
            <a:pPr marL="0" indent="0">
              <a:lnSpc>
                <a:spcPct val="120000"/>
              </a:lnSpc>
              <a:spcBef>
                <a:spcPts val="0"/>
              </a:spcBef>
              <a:buNone/>
            </a:pPr>
            <a:endParaRPr lang="en-US" sz="1250" dirty="0"/>
          </a:p>
          <a:p>
            <a:pPr marL="0" indent="0">
              <a:lnSpc>
                <a:spcPct val="120000"/>
              </a:lnSpc>
              <a:spcBef>
                <a:spcPts val="0"/>
              </a:spcBef>
              <a:buNone/>
            </a:pPr>
            <a:r>
              <a:rPr lang="en-US" sz="1250" dirty="0">
                <a:effectLst/>
              </a:rPr>
              <a:t>Christensen, T., &amp; </a:t>
            </a:r>
            <a:r>
              <a:rPr lang="en-US" sz="1250" dirty="0" err="1">
                <a:effectLst/>
              </a:rPr>
              <a:t>Lægreid</a:t>
            </a:r>
            <a:r>
              <a:rPr lang="en-US" sz="1250" dirty="0">
                <a:effectLst/>
              </a:rPr>
              <a:t>, P. (2007). </a:t>
            </a:r>
            <a:r>
              <a:rPr lang="fr-FR" sz="1250" dirty="0"/>
              <a:t>L’approche pangouvernementale de la réforme du secteur public</a:t>
            </a:r>
            <a:r>
              <a:rPr lang="en-US" sz="1250" dirty="0">
                <a:effectLst/>
              </a:rPr>
              <a:t>. </a:t>
            </a:r>
            <a:r>
              <a:rPr lang="en-US" sz="1250" i="1" dirty="0">
                <a:effectLst/>
              </a:rPr>
              <a:t>Public Administration Review</a:t>
            </a:r>
            <a:r>
              <a:rPr lang="en-US" sz="1250" dirty="0">
                <a:effectLst/>
              </a:rPr>
              <a:t>, </a:t>
            </a:r>
            <a:r>
              <a:rPr lang="en-US" sz="1250" i="1" dirty="0">
                <a:effectLst/>
              </a:rPr>
              <a:t>67</a:t>
            </a:r>
            <a:r>
              <a:rPr lang="en-US" sz="1250" dirty="0">
                <a:effectLst/>
              </a:rPr>
              <a:t>(6), 1059–1066. JSTOR.</a:t>
            </a:r>
          </a:p>
          <a:p>
            <a:pPr marL="0" indent="0">
              <a:lnSpc>
                <a:spcPct val="120000"/>
              </a:lnSpc>
              <a:spcBef>
                <a:spcPts val="0"/>
              </a:spcBef>
              <a:buNone/>
            </a:pPr>
            <a:r>
              <a:rPr lang="en-CA" sz="1250" dirty="0">
                <a:effectLst/>
              </a:rPr>
              <a:t>GSA, S. gov. (2018). </a:t>
            </a:r>
            <a:r>
              <a:rPr lang="fr-FR" sz="1250" i="1" dirty="0"/>
              <a:t>Acquisition Définir des critères d’accessibilité dans les contrats. Gouvernement des États-Unis</a:t>
            </a:r>
            <a:r>
              <a:rPr lang="en-CA" sz="1250" dirty="0">
                <a:effectLst/>
              </a:rPr>
              <a:t>. </a:t>
            </a:r>
            <a:r>
              <a:rPr lang="en-CA" sz="1250" dirty="0">
                <a:effectLst/>
                <a:hlinkClick r:id="rId6"/>
              </a:rPr>
              <a:t>https://www.section508.gov/buy/define-accessibility-criteria/</a:t>
            </a:r>
            <a:endParaRPr lang="en-US" sz="1250" dirty="0"/>
          </a:p>
          <a:p>
            <a:pPr>
              <a:lnSpc>
                <a:spcPct val="120000"/>
              </a:lnSpc>
              <a:spcBef>
                <a:spcPts val="0"/>
              </a:spcBef>
            </a:pPr>
            <a:endParaRPr lang="en-CA" sz="1250" dirty="0"/>
          </a:p>
          <a:p>
            <a:endParaRPr lang="en-CA" sz="1250" dirty="0"/>
          </a:p>
        </p:txBody>
      </p:sp>
    </p:spTree>
    <p:extLst>
      <p:ext uri="{BB962C8B-B14F-4D97-AF65-F5344CB8AC3E}">
        <p14:creationId xmlns:p14="http://schemas.microsoft.com/office/powerpoint/2010/main" val="99057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0598-A1C9-2DF1-8CF8-79AF38D675E8}"/>
              </a:ext>
            </a:extLst>
          </p:cNvPr>
          <p:cNvSpPr>
            <a:spLocks noGrp="1"/>
          </p:cNvSpPr>
          <p:nvPr>
            <p:ph type="ctrTitle"/>
          </p:nvPr>
        </p:nvSpPr>
        <p:spPr>
          <a:xfrm>
            <a:off x="1231175" y="4142427"/>
            <a:ext cx="9729650" cy="1041308"/>
          </a:xfrm>
        </p:spPr>
        <p:txBody>
          <a:bodyPr/>
          <a:lstStyle/>
          <a:p>
            <a:r>
              <a:rPr lang="fr-FR" sz="3200" dirty="0"/>
              <a:t>Pour plus d’informations</a:t>
            </a:r>
            <a:br>
              <a:rPr lang="fr-FR" sz="3200" dirty="0"/>
            </a:br>
            <a:r>
              <a:rPr lang="fr-FR" sz="3200" dirty="0"/>
              <a:t>Courriel : research@cnib.ca</a:t>
            </a:r>
            <a:br>
              <a:rPr lang="fr-FR" sz="3200" dirty="0"/>
            </a:br>
            <a:endParaRPr lang="en-CA" sz="3200" dirty="0"/>
          </a:p>
        </p:txBody>
      </p:sp>
      <p:sp>
        <p:nvSpPr>
          <p:cNvPr id="3" name="Subtitle 2">
            <a:extLst>
              <a:ext uri="{FF2B5EF4-FFF2-40B4-BE49-F238E27FC236}">
                <a16:creationId xmlns:a16="http://schemas.microsoft.com/office/drawing/2014/main" id="{AFC15EA0-9AEF-6E75-D93A-F19B5A90884A}"/>
              </a:ext>
            </a:extLst>
          </p:cNvPr>
          <p:cNvSpPr>
            <a:spLocks noGrp="1"/>
          </p:cNvSpPr>
          <p:nvPr>
            <p:ph type="subTitle" idx="1"/>
          </p:nvPr>
        </p:nvSpPr>
        <p:spPr/>
        <p:txBody>
          <a:bodyPr/>
          <a:lstStyle/>
          <a:p>
            <a:r>
              <a:rPr lang="en-CA" b="1" dirty="0"/>
              <a:t>Merci</a:t>
            </a:r>
          </a:p>
          <a:p>
            <a:endParaRPr lang="en-CA" dirty="0"/>
          </a:p>
        </p:txBody>
      </p:sp>
    </p:spTree>
    <p:extLst>
      <p:ext uri="{BB962C8B-B14F-4D97-AF65-F5344CB8AC3E}">
        <p14:creationId xmlns:p14="http://schemas.microsoft.com/office/powerpoint/2010/main" val="2200627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und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52B662-6FC5-4AB0-BD79-3C1235A64846}">
  <ds:schemaRefs>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terms/"/>
    <ds:schemaRef ds:uri="http://purl.org/dc/dcmitype/"/>
    <ds:schemaRef ds:uri="dd4445f9-a84f-4acf-84b7-40fb6d99f4fb"/>
    <ds:schemaRef ds:uri="c657a06b-7b0e-4411-9e07-ce8d471ada44"/>
  </ds:schemaRefs>
</ds:datastoreItem>
</file>

<file path=customXml/itemProps2.xml><?xml version="1.0" encoding="utf-8"?>
<ds:datastoreItem xmlns:ds="http://schemas.openxmlformats.org/officeDocument/2006/customXml" ds:itemID="{AF575E89-9910-4681-ABDD-0CCB3B35BC0B}"/>
</file>

<file path=customXml/itemProps3.xml><?xml version="1.0" encoding="utf-8"?>
<ds:datastoreItem xmlns:ds="http://schemas.openxmlformats.org/officeDocument/2006/customXml" ds:itemID="{3DF160F9-51E7-42BC-8EDF-01EFCBE25C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4529</TotalTime>
  <Words>2342</Words>
  <Application>Microsoft Office PowerPoint</Application>
  <PresentationFormat>Widescreen</PresentationFormat>
  <Paragraphs>130</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Arial</vt:lpstr>
      <vt:lpstr>Arial Black</vt:lpstr>
      <vt:lpstr>Calibri</vt:lpstr>
      <vt:lpstr>Symbol</vt:lpstr>
      <vt:lpstr>Times New Roman</vt:lpstr>
      <vt:lpstr>Verdana</vt:lpstr>
      <vt:lpstr>Office Theme</vt:lpstr>
      <vt:lpstr>Modèle d’approvisionnement et de chaîne d’approvisionnement accessible et inclusif</vt:lpstr>
      <vt:lpstr>Équipe de recherche et remerciements</vt:lpstr>
      <vt:lpstr>Aperçu de la présentation</vt:lpstr>
      <vt:lpstr>Objectif du projet</vt:lpstr>
      <vt:lpstr>Passation des marchés</vt:lpstr>
      <vt:lpstr>Approvisionnement de...</vt:lpstr>
      <vt:lpstr>Approvisionnement durable</vt:lpstr>
      <vt:lpstr>Piliers de l’approvisionnement durable</vt:lpstr>
      <vt:lpstr>Approvisionnement social</vt:lpstr>
      <vt:lpstr>Approvisionnement accessible</vt:lpstr>
      <vt:lpstr>Situer l’approvisionnement accessible</vt:lpstr>
      <vt:lpstr>Questions de recherche</vt:lpstr>
      <vt:lpstr>Méthodes de recherche</vt:lpstr>
      <vt:lpstr>Résultats de l’analyse de l’environnement (Normes, politiques et législations) - À l’échelle internationale</vt:lpstr>
      <vt:lpstr>Résultats de l’analyse de l’environnement (Normes, politiques et législations) – À l’échelle internationale Suite…</vt:lpstr>
      <vt:lpstr>Résultats de l’analyse de l’environnement (Normes, politiques et législations) - Fédéral, provincial, municipal</vt:lpstr>
      <vt:lpstr>Résultats des entrevues avec des experts</vt:lpstr>
      <vt:lpstr>Résultats de la séance de co-conception</vt:lpstr>
      <vt:lpstr> Objectifs de l’enquête </vt:lpstr>
      <vt:lpstr>Données démographiques organisationnelles des répondants au sondage</vt:lpstr>
      <vt:lpstr>Maturité de l’accessibilité organisationnelle déclarée par les répondants au sondage</vt:lpstr>
      <vt:lpstr>Facteurs habilitants et obstacles signalés</vt:lpstr>
      <vt:lpstr>Obstacles et solutions - Diversité des fournisseurs signalée par les répondants</vt:lpstr>
      <vt:lpstr>Recommandations proposées</vt:lpstr>
      <vt:lpstr>Recommandations proposées Suite…</vt:lpstr>
      <vt:lpstr>Questions de discussion</vt:lpstr>
      <vt:lpstr>Références</vt:lpstr>
      <vt:lpstr>Pour plus d’informations Courriel : research@cnib.ca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Spark</dc:creator>
  <cp:lastModifiedBy>Sheetal Kochhar</cp:lastModifiedBy>
  <cp:revision>48</cp:revision>
  <dcterms:created xsi:type="dcterms:W3CDTF">2018-08-22T13:27:20Z</dcterms:created>
  <dcterms:modified xsi:type="dcterms:W3CDTF">2024-04-22T16:02:48Z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Order">
    <vt:r8>26100</vt:r8>
  </property>
</Properties>
</file>