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12"/>
  </p:notesMasterIdLst>
  <p:sldIdLst>
    <p:sldId id="275" r:id="rId2"/>
    <p:sldId id="279" r:id="rId3"/>
    <p:sldId id="258" r:id="rId4"/>
    <p:sldId id="257" r:id="rId5"/>
    <p:sldId id="276" r:id="rId6"/>
    <p:sldId id="278" r:id="rId7"/>
    <p:sldId id="277" r:id="rId8"/>
    <p:sldId id="280" r:id="rId9"/>
    <p:sldId id="265" r:id="rId10"/>
    <p:sldId id="185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F85"/>
    <a:srgbClr val="FCDDD0"/>
    <a:srgbClr val="F8A57F"/>
    <a:srgbClr val="DFE2B6"/>
    <a:srgbClr val="FFD6C8"/>
    <a:srgbClr val="FFA384"/>
    <a:srgbClr val="DA7422"/>
    <a:srgbClr val="FAF2A1"/>
    <a:srgbClr val="F68E5F"/>
    <a:srgbClr val="F1A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99"/>
    <p:restoredTop sz="94643"/>
  </p:normalViewPr>
  <p:slideViewPr>
    <p:cSldViewPr snapToGrid="0" snapToObjects="1">
      <p:cViewPr varScale="1">
        <p:scale>
          <a:sx n="96" d="100"/>
          <a:sy n="96" d="100"/>
        </p:scale>
        <p:origin x="1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069D0-19B9-F047-8095-C8A3FA67F3A7}" type="datetimeFigureOut">
              <a:t>4/8/24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34F37-4BB5-904B-8E86-DCA6DE8EA67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7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1E46-15DE-754F-B80A-17ECDB2BC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2FB45-1E44-9940-B31E-86540224C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86620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F52B4-8DAB-0947-8872-CF5EE24C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7B8B-ACDC-5441-9761-F37C7F02EA80}" type="datetime1">
              <a:t>4/8/24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AD352-EBB6-4F4B-98C0-C96A8A45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552EE-5242-0D46-8921-53F09838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09465F-AC1C-B84E-84F1-0A4E0EF22297}"/>
              </a:ext>
            </a:extLst>
          </p:cNvPr>
          <p:cNvSpPr/>
          <p:nvPr userDrawn="1"/>
        </p:nvSpPr>
        <p:spPr>
          <a:xfrm>
            <a:off x="983165" y="3531759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9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8E1D-10AC-934F-A5DE-9F223D32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F4F1-2CF9-7A4D-AC60-BD4798737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C6485-11FE-004B-8476-33331F89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AF7DC372-E39A-CB44-BBA2-AA303BADBC73}" type="datetime1">
              <a:t>4/8/24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1989A-D59B-6849-A129-23C068F3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DFAA0-D718-A945-B3EE-8C855580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9DDA00-3B6A-7949-B999-78BDA0896C69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5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BE15F-7204-7943-B1CA-8B9993719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606D-A190-DD4C-A9DE-B213E0C784E3}" type="datetime1">
              <a:t>4/8/24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BAF44B-4A91-064E-96C8-E0F6E33F2967}"/>
              </a:ext>
            </a:extLst>
          </p:cNvPr>
          <p:cNvSpPr/>
          <p:nvPr userDrawn="1"/>
        </p:nvSpPr>
        <p:spPr>
          <a:xfrm>
            <a:off x="909419" y="4211253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9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E270-C0F9-824A-B771-C57927F39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3567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80F66-0400-894D-9451-D330B36C9AD0}" type="datetime1">
              <a:t>4/8/24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6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2627-00EE-E846-82EA-08D9779C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ED755-BD84-024D-900C-66D9F4C44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D6C12-48EE-8347-9366-529436C5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24825-6C10-D640-93E8-F1ECE72B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37EC1-FB64-644D-9ACD-07DA71C5ADDF}" type="datetime1">
              <a:t>4/8/24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2E151-74EF-BE40-9E76-BB8ECC0C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E5686E-F19C-CC4F-A121-B53811F67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863B62-13F3-AD4A-8D5F-B31C56092433}"/>
              </a:ext>
            </a:extLst>
          </p:cNvPr>
          <p:cNvSpPr/>
          <p:nvPr userDrawn="1"/>
        </p:nvSpPr>
        <p:spPr>
          <a:xfrm>
            <a:off x="970548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8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1A4E-C296-8043-AA25-E8CA2BB861D9}" type="datetime1">
              <a:t>4/8/24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EA8AA-BD46-5540-B219-93691784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59091-3F70-B241-B96A-2909760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6A7F-04E2-CF44-922F-6BFEC6689279}" type="datetime1">
              <a:t>4/8/24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8D057-ECF8-5441-872E-1600C1AB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A8E1-5738-AD47-8405-DFA65CF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387164-4501-A947-8058-7E5FF857D7C7}"/>
              </a:ext>
            </a:extLst>
          </p:cNvPr>
          <p:cNvSpPr/>
          <p:nvPr userDrawn="1"/>
        </p:nvSpPr>
        <p:spPr>
          <a:xfrm>
            <a:off x="970547" y="1413710"/>
            <a:ext cx="3657600" cy="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8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AD6B2-DC33-4B49-8008-16E07AA4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F17E-17F4-A849-92F6-841076D4A541}" type="datetime1">
              <a:t>4/8/24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F85AF-6260-064C-8692-5D875ED31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A90CC-E4FD-EE4F-ADFC-E32F930C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9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BB2D-419A-404D-85F7-F88C25D9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EDB45-2C30-6648-AD83-92497E4A3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B8508-849E-6F47-B451-0EC02C135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A3058-FF34-1748-9ABE-876764EB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0F693-49E6-CD4C-8D2C-B4B2AF970633}" type="datetime1">
              <a:t>4/8/24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977CE-5833-404F-8714-EE4C4310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BC67E-9589-D745-A49F-BB0A0E14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CC888-6FA9-4946-999A-A5633496DF10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2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59CC-F0D2-8849-82CB-D02D0606B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27A91-7C39-D74D-8457-0175E5A85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93A64-B458-0246-86FB-FE6329CF2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5210"/>
            <a:ext cx="3932237" cy="3493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59D4E-C40D-0049-AB00-F6D1A3FA9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BBF0-99B0-5043-8D79-E10DC79C2B3A}" type="datetime1">
              <a:t>4/8/24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5D985-14AE-6A42-84B2-C6E57911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28242-437B-0142-AE9F-4925FD18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184530-3BB7-5F4D-88BE-10B03CE76762}"/>
              </a:ext>
            </a:extLst>
          </p:cNvPr>
          <p:cNvSpPr/>
          <p:nvPr userDrawn="1"/>
        </p:nvSpPr>
        <p:spPr>
          <a:xfrm>
            <a:off x="967623" y="2057400"/>
            <a:ext cx="1838283" cy="121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4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B813-2EC6-E44B-B69E-3E5A968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CA53-D062-8543-B216-8F30116EF07B}" type="datetime1">
              <a:t>4/8/24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32E1-A409-DB4B-9FF4-CA0E5C7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8EFC-ADFE-5F41-821A-4E26A1F5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3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B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9EFDA6-6653-0647-8085-DB30E8D4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E42AD-35F6-4C4E-8A72-5A8D2DDD7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3E871-7690-BB49-9BF5-9A0A7A720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A2F7D6FB-392C-7A4E-B14C-2F1E75344465}" type="datetime1">
              <a:t>4/8/24</a:t>
            </a:fld>
            <a:endParaRPr lang="en-US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A9446-EABD-CA46-A400-59F64FAD8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97BF7-41F6-294F-B777-CBE5C1689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</a:lstStyle>
          <a:p>
            <a:fld id="{6E717072-7A1F-4241-92F5-AC5E463259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0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70" r:id="rId4"/>
    <p:sldLayoutId id="2147483663" r:id="rId5"/>
    <p:sldLayoutId id="2147483665" r:id="rId6"/>
    <p:sldLayoutId id="2147483671" r:id="rId7"/>
    <p:sldLayoutId id="2147483666" r:id="rId8"/>
    <p:sldLayoutId id="2147483667" r:id="rId9"/>
    <p:sldLayoutId id="2147483668" r:id="rId10"/>
    <p:sldLayoutId id="214748366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bg1">
              <a:lumMod val="95000"/>
            </a:schemeClr>
          </a:solidFill>
          <a:latin typeface="Raleway" panose="020B00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Wingdings" pitchFamily="2" charset="2"/>
        <a:buChar char="§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D24B-EEE8-8A45-9AF9-10FFFBCC0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343" y="806677"/>
            <a:ext cx="10537371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Delay Plagues U.S. Accessibility Regulations. </a:t>
            </a:r>
            <a:r>
              <a:rPr lang="en-US" dirty="0">
                <a:solidFill>
                  <a:schemeClr val="accent2"/>
                </a:solidFill>
              </a:rPr>
              <a:t>Can Canada Do Better?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A8F0A-2805-3246-A240-42F56E21E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43068"/>
            <a:ext cx="10428514" cy="2231152"/>
          </a:xfrm>
        </p:spPr>
        <p:txBody>
          <a:bodyPr>
            <a:noAutofit/>
          </a:bodyPr>
          <a:lstStyle/>
          <a:p>
            <a:r>
              <a:rPr lang="en-US" dirty="0"/>
              <a:t>Lainey Feingold | LFLegal.com</a:t>
            </a:r>
          </a:p>
          <a:p>
            <a:r>
              <a:rPr lang="en-US" dirty="0"/>
              <a:t>Accessible Canada  - Accessible World Gathering</a:t>
            </a:r>
          </a:p>
          <a:p>
            <a:r>
              <a:rPr lang="en-US" dirty="0">
                <a:solidFill>
                  <a:schemeClr val="accent2"/>
                </a:solidFill>
              </a:rPr>
              <a:t>Streams</a:t>
            </a:r>
            <a:r>
              <a:rPr lang="en-US" dirty="0"/>
              <a:t>: Innovation in standards and policy</a:t>
            </a:r>
          </a:p>
          <a:p>
            <a:r>
              <a:rPr lang="en-US" dirty="0"/>
              <a:t>May 27-28,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E3B5E-08D9-5347-9262-F94F52BE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0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itle 1">
            <a:extLst>
              <a:ext uri="{FF2B5EF4-FFF2-40B4-BE49-F238E27FC236}">
                <a16:creationId xmlns:a16="http://schemas.microsoft.com/office/drawing/2014/main" id="{F783D3A4-D1FE-2469-13EE-27B271BB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Lingo</a:t>
            </a:r>
          </a:p>
        </p:txBody>
      </p:sp>
      <p:sp>
        <p:nvSpPr>
          <p:cNvPr id="2057" name="Content Placeholder 2">
            <a:extLst>
              <a:ext uri="{FF2B5EF4-FFF2-40B4-BE49-F238E27FC236}">
                <a16:creationId xmlns:a16="http://schemas.microsoft.com/office/drawing/2014/main" id="{5751F256-C616-7EE3-5024-5BEE965436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183" y="1825624"/>
            <a:ext cx="5826617" cy="4922905"/>
          </a:xfrm>
        </p:spPr>
        <p:txBody>
          <a:bodyPr>
            <a:normAutofit fontScale="92500" lnSpcReduction="20000"/>
          </a:bodyPr>
          <a:lstStyle/>
          <a:p>
            <a:r>
              <a:rPr lang="en-US" b="1">
                <a:solidFill>
                  <a:schemeClr val="accent2"/>
                </a:solidFill>
              </a:rPr>
              <a:t>ANPRM</a:t>
            </a:r>
          </a:p>
          <a:p>
            <a:pPr lvl="1"/>
            <a:r>
              <a:rPr lang="en-US"/>
              <a:t>Advanced Notice of Proposed Rulemaking</a:t>
            </a:r>
          </a:p>
          <a:p>
            <a:r>
              <a:rPr lang="en-US" b="1">
                <a:solidFill>
                  <a:schemeClr val="accent2"/>
                </a:solidFill>
              </a:rPr>
              <a:t>NPRM</a:t>
            </a:r>
          </a:p>
          <a:p>
            <a:pPr lvl="1"/>
            <a:r>
              <a:rPr lang="en-US"/>
              <a:t>Notice of Proposed Rulemaking</a:t>
            </a:r>
          </a:p>
          <a:p>
            <a:r>
              <a:rPr lang="en-US" b="1">
                <a:solidFill>
                  <a:schemeClr val="accent2"/>
                </a:solidFill>
              </a:rPr>
              <a:t>Final Rule</a:t>
            </a:r>
          </a:p>
          <a:p>
            <a:r>
              <a:rPr lang="en-US" b="1">
                <a:solidFill>
                  <a:schemeClr val="accent2"/>
                </a:solidFill>
              </a:rPr>
              <a:t>DOJ</a:t>
            </a:r>
          </a:p>
          <a:p>
            <a:pPr lvl="1"/>
            <a:r>
              <a:rPr lang="en-US"/>
              <a:t>US Department of Justice</a:t>
            </a:r>
          </a:p>
          <a:p>
            <a:r>
              <a:rPr lang="en-US" b="1">
                <a:solidFill>
                  <a:schemeClr val="accent2"/>
                </a:solidFill>
              </a:rPr>
              <a:t>Access Board</a:t>
            </a:r>
          </a:p>
          <a:p>
            <a:r>
              <a:rPr lang="en-US" b="1">
                <a:solidFill>
                  <a:schemeClr val="accent2"/>
                </a:solidFill>
              </a:rPr>
              <a:t>OMB and OIRA</a:t>
            </a:r>
          </a:p>
          <a:p>
            <a:pPr lvl="1"/>
            <a:r>
              <a:rPr lang="en-US"/>
              <a:t>Office of Management + Budget | Office of Information + Regulatory Affairs</a:t>
            </a:r>
          </a:p>
          <a:p>
            <a:endParaRPr lang="en-US" b="1">
              <a:solidFill>
                <a:schemeClr val="accent2"/>
              </a:solidFill>
            </a:endParaRPr>
          </a:p>
        </p:txBody>
      </p:sp>
      <p:pic>
        <p:nvPicPr>
          <p:cNvPr id="2050" name="Picture 2" descr="Tomato Alphabet Soup – Kveller">
            <a:extLst>
              <a:ext uri="{FF2B5EF4-FFF2-40B4-BE49-F238E27FC236}">
                <a16:creationId xmlns:a16="http://schemas.microsoft.com/office/drawing/2014/main" id="{936025EA-174E-AC4E-8BCD-BC0D0747EA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2278412"/>
            <a:ext cx="5181600" cy="344576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2EAAC8-04F4-DB4B-A953-1B15A475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25A364-91A3-0549-981B-835CDCE0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9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DD002-BC1D-9041-9830-C95CA4F7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U.S. Delays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96746F-8BEE-6147-BA42-2985FE959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7B83FA-4767-AC4A-A3A4-DF392AFA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6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Pedestrian Accessibility (Safety!)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1C29C2-7017-D200-D8F6-222705667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117" y="1825625"/>
            <a:ext cx="6016083" cy="435133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What</a:t>
            </a:r>
            <a:endParaRPr lang="en-US"/>
          </a:p>
          <a:p>
            <a:pPr lvl="1"/>
            <a:r>
              <a:rPr lang="en-US"/>
              <a:t>Accessible ped signals; curb ramps, sidewalks ++</a:t>
            </a:r>
          </a:p>
          <a:p>
            <a:r>
              <a:rPr lang="en-US" b="1">
                <a:solidFill>
                  <a:schemeClr val="accent2"/>
                </a:solidFill>
              </a:rPr>
              <a:t>Timing</a:t>
            </a:r>
            <a:endParaRPr lang="en-US"/>
          </a:p>
          <a:p>
            <a:pPr lvl="1"/>
            <a:r>
              <a:rPr lang="en-US"/>
              <a:t>1999 Advisory Committee</a:t>
            </a:r>
          </a:p>
          <a:p>
            <a:pPr lvl="1"/>
            <a:r>
              <a:rPr lang="en-US"/>
              <a:t>2013 Draft guidelines</a:t>
            </a:r>
          </a:p>
          <a:p>
            <a:pPr lvl="1"/>
            <a:r>
              <a:rPr lang="en-US"/>
              <a:t>2023 Final Rule by Access Board</a:t>
            </a:r>
          </a:p>
          <a:p>
            <a:pPr lvl="1"/>
            <a:r>
              <a:rPr lang="en-US" b="1">
                <a:solidFill>
                  <a:schemeClr val="accent2"/>
                </a:solidFill>
              </a:rPr>
              <a:t>Still needed</a:t>
            </a:r>
            <a:r>
              <a:rPr lang="en-US"/>
              <a:t>: Proposed and Final Rule by Department of Justice</a:t>
            </a:r>
          </a:p>
        </p:txBody>
      </p:sp>
      <p:pic>
        <p:nvPicPr>
          <p:cNvPr id="7" name="Content Placeholder 6" descr="accessible pedestrain signal with a tactile push-button ">
            <a:extLst>
              <a:ext uri="{FF2B5EF4-FFF2-40B4-BE49-F238E27FC236}">
                <a16:creationId xmlns:a16="http://schemas.microsoft.com/office/drawing/2014/main" id="{CDCBF7A5-A29A-0741-BE54-4F6253CCC1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0690" r="-3" b="-3"/>
          <a:stretch/>
        </p:blipFill>
        <p:spPr>
          <a:xfrm>
            <a:off x="6395225" y="1696264"/>
            <a:ext cx="5181600" cy="4351338"/>
          </a:xfr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CF76F9-EDE7-6A45-816C-96FDD577926E}"/>
              </a:ext>
            </a:extLst>
          </p:cNvPr>
          <p:cNvSpPr txBox="1"/>
          <p:nvPr/>
        </p:nvSpPr>
        <p:spPr>
          <a:xfrm>
            <a:off x="7750097" y="6308209"/>
            <a:ext cx="2911374" cy="36933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/>
              <a:t>access-board.gov/prowag/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984CF0-4595-9C4A-A537-FB8DF2CC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49" y="365125"/>
            <a:ext cx="11597268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Kiosks (Self-service transaction machines)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1C29C2-7017-D200-D8F6-222705667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117" y="1825625"/>
            <a:ext cx="6339933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>
                <a:solidFill>
                  <a:schemeClr val="accent2"/>
                </a:solidFill>
              </a:rPr>
              <a:t>What</a:t>
            </a:r>
            <a:endParaRPr lang="en-US"/>
          </a:p>
          <a:p>
            <a:pPr lvl="1"/>
            <a:r>
              <a:rPr lang="en-US"/>
              <a:t>Accessible kiosks (healthcare, restaurants, retail ++)</a:t>
            </a:r>
          </a:p>
          <a:p>
            <a:r>
              <a:rPr lang="en-US" b="1">
                <a:solidFill>
                  <a:schemeClr val="accent2"/>
                </a:solidFill>
              </a:rPr>
              <a:t>Timing</a:t>
            </a:r>
            <a:endParaRPr lang="en-US"/>
          </a:p>
          <a:p>
            <a:pPr lvl="1"/>
            <a:r>
              <a:rPr lang="en-US"/>
              <a:t>2010: DOJ and Access Board Advanced Notice of Proposed Rulemaking</a:t>
            </a:r>
          </a:p>
          <a:p>
            <a:pPr lvl="1"/>
            <a:r>
              <a:rPr lang="en-US"/>
              <a:t>2022 </a:t>
            </a:r>
            <a:r>
              <a:rPr lang="en-US">
                <a:solidFill>
                  <a:schemeClr val="accent2"/>
                </a:solidFill>
              </a:rPr>
              <a:t>Again!</a:t>
            </a:r>
            <a:r>
              <a:rPr lang="en-US"/>
              <a:t> Access Board Advanced Notice of Proposed Rulemaking</a:t>
            </a:r>
          </a:p>
          <a:p>
            <a:r>
              <a:rPr lang="en-US" b="1">
                <a:solidFill>
                  <a:schemeClr val="accent2"/>
                </a:solidFill>
              </a:rPr>
              <a:t>Still needed</a:t>
            </a:r>
          </a:p>
          <a:p>
            <a:pPr lvl="1"/>
            <a:r>
              <a:rPr lang="en-US"/>
              <a:t>Final Rule by Access Board </a:t>
            </a:r>
          </a:p>
          <a:p>
            <a:pPr lvl="1"/>
            <a:r>
              <a:rPr lang="en-US"/>
              <a:t>Rule making by DOJ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CF76F9-EDE7-6A45-816C-96FDD577926E}"/>
              </a:ext>
            </a:extLst>
          </p:cNvPr>
          <p:cNvSpPr txBox="1"/>
          <p:nvPr/>
        </p:nvSpPr>
        <p:spPr>
          <a:xfrm>
            <a:off x="7571678" y="6308209"/>
            <a:ext cx="2411238" cy="36933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/>
              <a:t>bit.ly/accessible-kiosk</a:t>
            </a:r>
          </a:p>
        </p:txBody>
      </p:sp>
      <p:pic>
        <p:nvPicPr>
          <p:cNvPr id="1026" name="Picture 2" descr="New regulations for kiosks and self-service transaction machines?  We’ve been here before.">
            <a:extLst>
              <a:ext uri="{FF2B5EF4-FFF2-40B4-BE49-F238E27FC236}">
                <a16:creationId xmlns:a16="http://schemas.microsoft.com/office/drawing/2014/main" id="{B7ABD2FF-1CD4-C243-A2BD-681BFE77717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402" y="1973630"/>
            <a:ext cx="45339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9D3E8F-6BDE-244D-8CE9-0F5C63C33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536B7-8231-034A-B8B1-D6B7620C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686AA-35BA-F94C-8430-6ED9306E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81" y="365125"/>
            <a:ext cx="11307336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Web + Mobile Accessibility (ADA)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1C29C2-7017-D200-D8F6-222705667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117" y="1825625"/>
            <a:ext cx="6016083" cy="4351338"/>
          </a:xfrm>
        </p:spPr>
        <p:txBody>
          <a:bodyPr>
            <a:normAutofit fontScale="85000" lnSpcReduction="20000"/>
          </a:bodyPr>
          <a:lstStyle/>
          <a:p>
            <a:r>
              <a:rPr lang="en-US" b="1">
                <a:solidFill>
                  <a:schemeClr val="accent2"/>
                </a:solidFill>
              </a:rPr>
              <a:t>What</a:t>
            </a:r>
            <a:endParaRPr lang="en-US"/>
          </a:p>
          <a:p>
            <a:pPr lvl="1"/>
            <a:r>
              <a:rPr lang="en-US"/>
              <a:t>Accessibility of websites + mobile applications (technical)</a:t>
            </a:r>
          </a:p>
          <a:p>
            <a:r>
              <a:rPr lang="en-US" b="1">
                <a:solidFill>
                  <a:schemeClr val="accent2"/>
                </a:solidFill>
              </a:rPr>
              <a:t>Timing</a:t>
            </a:r>
            <a:endParaRPr lang="en-US"/>
          </a:p>
          <a:p>
            <a:pPr lvl="1"/>
            <a:r>
              <a:rPr lang="en-US"/>
              <a:t>2010: DOJ ANPRM for web access (private + pubic sector)</a:t>
            </a:r>
          </a:p>
          <a:p>
            <a:pPr lvl="1"/>
            <a:r>
              <a:rPr lang="en-US"/>
              <a:t>2017: Freeze on all pending regulations</a:t>
            </a:r>
          </a:p>
          <a:p>
            <a:pPr lvl="1"/>
            <a:r>
              <a:rPr lang="en-US"/>
              <a:t>2022: intent to issue regulations</a:t>
            </a:r>
          </a:p>
          <a:p>
            <a:pPr lvl="1"/>
            <a:r>
              <a:rPr lang="en-US"/>
              <a:t>2023 DOJ NPRM for public sector only</a:t>
            </a:r>
          </a:p>
          <a:p>
            <a:pPr lvl="1"/>
            <a:r>
              <a:rPr lang="en-US"/>
              <a:t>April 2024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Final Rule for public sector</a:t>
            </a:r>
          </a:p>
          <a:p>
            <a:pPr lvl="1"/>
            <a:r>
              <a:rPr lang="en-US" b="1">
                <a:solidFill>
                  <a:schemeClr val="accent2"/>
                </a:solidFill>
              </a:rPr>
              <a:t>Still needed</a:t>
            </a:r>
            <a:r>
              <a:rPr lang="en-US"/>
              <a:t>: rulemaking for private sector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CF76F9-EDE7-6A45-816C-96FDD577926E}"/>
              </a:ext>
            </a:extLst>
          </p:cNvPr>
          <p:cNvSpPr txBox="1"/>
          <p:nvPr/>
        </p:nvSpPr>
        <p:spPr>
          <a:xfrm>
            <a:off x="7750097" y="6308209"/>
            <a:ext cx="2323072" cy="36933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/>
              <a:t>bit.ly/accessible-web</a:t>
            </a:r>
          </a:p>
        </p:txBody>
      </p:sp>
      <p:pic>
        <p:nvPicPr>
          <p:cNvPr id="6" name="Content Placeholder 5" descr="keyboard with a green key ">
            <a:extLst>
              <a:ext uri="{FF2B5EF4-FFF2-40B4-BE49-F238E27FC236}">
                <a16:creationId xmlns:a16="http://schemas.microsoft.com/office/drawing/2014/main" id="{D095463F-56B0-0347-AFDD-6088235D08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9546"/>
            <a:ext cx="5181600" cy="3883495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7FAE6A-B561-C542-A888-37805ABA8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F1D911-7B10-9B4F-A704-A153DC3C0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6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AD84-350A-4447-B461-48FA2BBC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Similar stories with.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9CFA3-8412-1B4B-8E24-3E8D442BB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500" y="1690688"/>
            <a:ext cx="5473390" cy="5032375"/>
          </a:xfrm>
        </p:spPr>
        <p:txBody>
          <a:bodyPr>
            <a:normAutofit lnSpcReduction="10000"/>
          </a:bodyPr>
          <a:lstStyle/>
          <a:p>
            <a:r>
              <a:rPr lang="en-US"/>
              <a:t>Accessible medical diagnostic equipment</a:t>
            </a:r>
          </a:p>
          <a:p>
            <a:pPr lvl="1"/>
            <a:r>
              <a:rPr lang="en-US" b="1">
                <a:solidFill>
                  <a:schemeClr val="accent2"/>
                </a:solidFill>
              </a:rPr>
              <a:t>2010 – 2017 (partial) - not done yet</a:t>
            </a:r>
          </a:p>
          <a:p>
            <a:r>
              <a:rPr lang="en-US"/>
              <a:t>Movie theater captioning and audio description </a:t>
            </a:r>
          </a:p>
          <a:p>
            <a:pPr lvl="1"/>
            <a:r>
              <a:rPr lang="en-US" b="1">
                <a:solidFill>
                  <a:schemeClr val="accent2"/>
                </a:solidFill>
              </a:rPr>
              <a:t>2010-2016</a:t>
            </a:r>
          </a:p>
          <a:p>
            <a:r>
              <a:rPr lang="en-US"/>
              <a:t>Section 508 “Refresh”</a:t>
            </a:r>
          </a:p>
          <a:p>
            <a:pPr lvl="1"/>
            <a:r>
              <a:rPr lang="en-US" b="1">
                <a:solidFill>
                  <a:schemeClr val="accent2"/>
                </a:solidFill>
              </a:rPr>
              <a:t>2006 – 2017 </a:t>
            </a:r>
            <a:r>
              <a:rPr lang="en-US"/>
              <a:t>(2 ANPRMs + 1 NPRM before final)</a:t>
            </a:r>
          </a:p>
          <a:p>
            <a:r>
              <a:rPr lang="en-US"/>
              <a:t>Section 504 “Refresh”</a:t>
            </a:r>
          </a:p>
        </p:txBody>
      </p:sp>
      <p:pic>
        <p:nvPicPr>
          <p:cNvPr id="5" name="Picture 2" descr="woman sitting on a suitcase holding an umbrella beside a train track in the rain looking down the track as she waits for the train. ">
            <a:extLst>
              <a:ext uri="{FF2B5EF4-FFF2-40B4-BE49-F238E27FC236}">
                <a16:creationId xmlns:a16="http://schemas.microsoft.com/office/drawing/2014/main" id="{F2B545E4-7E5D-7D48-90DF-660035BDA8D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9" r="24583" b="2"/>
          <a:stretch/>
        </p:blipFill>
        <p:spPr bwMode="auto">
          <a:xfrm>
            <a:off x="6183666" y="1825625"/>
            <a:ext cx="5170134" cy="466725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972BD3-1B33-7C44-88A6-DBE0F4C41040}"/>
              </a:ext>
            </a:extLst>
          </p:cNvPr>
          <p:cNvSpPr txBox="1"/>
          <p:nvPr/>
        </p:nvSpPr>
        <p:spPr>
          <a:xfrm rot="-1440000">
            <a:off x="7204425" y="4074237"/>
            <a:ext cx="3323214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Don’t Wait!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F07F2B-42F7-1A4E-BF9A-4A459FD2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2B500-8D1B-5C46-BCFB-124DAA2A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DD002-BC1D-9041-9830-C95CA4F7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Canada do Better?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07B91-F1E2-C543-BDE3-338D0CFB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DEF1A3-8572-5D4C-B37B-98651C2E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3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Title 1">
            <a:extLst>
              <a:ext uri="{FF2B5EF4-FFF2-40B4-BE49-F238E27FC236}">
                <a16:creationId xmlns:a16="http://schemas.microsoft.com/office/drawing/2014/main" id="{60049D4B-9FAE-15F9-B9C4-95BCAC435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Ideas for avoiding regulation delay</a:t>
            </a:r>
          </a:p>
        </p:txBody>
      </p:sp>
      <p:sp>
        <p:nvSpPr>
          <p:cNvPr id="3084" name="Content Placeholder 2">
            <a:extLst>
              <a:ext uri="{FF2B5EF4-FFF2-40B4-BE49-F238E27FC236}">
                <a16:creationId xmlns:a16="http://schemas.microsoft.com/office/drawing/2014/main" id="{D0915092-72B9-40FE-43E2-BD2FB00A7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884268"/>
          </a:xfrm>
        </p:spPr>
        <p:txBody>
          <a:bodyPr/>
          <a:lstStyle/>
          <a:p>
            <a:endParaRPr lang="en-US"/>
          </a:p>
          <a:p>
            <a:r>
              <a:rPr lang="en-US"/>
              <a:t>Impose deadlines at all stages</a:t>
            </a:r>
          </a:p>
          <a:p>
            <a:r>
              <a:rPr lang="en-US"/>
              <a:t>Streamline agency review</a:t>
            </a:r>
          </a:p>
          <a:p>
            <a:r>
              <a:rPr lang="en-US"/>
              <a:t>Aim for “evergreen” language (especially for tech)</a:t>
            </a:r>
          </a:p>
          <a:p>
            <a:r>
              <a:rPr lang="en-US"/>
              <a:t>Avoid politics (possible?)</a:t>
            </a:r>
          </a:p>
          <a:p>
            <a:r>
              <a:rPr lang="en-US" b="1">
                <a:solidFill>
                  <a:schemeClr val="accent2"/>
                </a:solidFill>
              </a:rPr>
              <a:t>Your idea here!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3074" name="Picture 2" descr="i0.wp.com/emiscrafty.com/wp-content/uploads/2023/0...">
            <a:extLst>
              <a:ext uri="{FF2B5EF4-FFF2-40B4-BE49-F238E27FC236}">
                <a16:creationId xmlns:a16="http://schemas.microsoft.com/office/drawing/2014/main" id="{919B7603-EB73-9F40-B7E9-BFCC4C40199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003BAA-E0DA-A94B-85A5-D09154E4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887C96-D070-0A48-A173-FEC804C3A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9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0C4134F-01FA-1765-0A17-DFB1B255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Stay in Touch!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83F0BC0-501D-3DF8-CC24-A24904499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Lainey Feingold</a:t>
            </a:r>
          </a:p>
          <a:p>
            <a:pPr marL="0" indent="0">
              <a:buNone/>
            </a:pPr>
            <a:r>
              <a:rPr lang="en-US"/>
              <a:t>LFLegal.com</a:t>
            </a:r>
          </a:p>
          <a:p>
            <a:pPr marL="0" indent="0">
              <a:buNone/>
            </a:pPr>
            <a:r>
              <a:rPr lang="en-US"/>
              <a:t>Follow on LinkedIn for US regulation updates</a:t>
            </a:r>
          </a:p>
          <a:p>
            <a:pPr marL="0" indent="0">
              <a:buNone/>
            </a:pPr>
            <a:r>
              <a:rPr lang="en-US"/>
              <a:t>Global Digital Accessibility Page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Content Placeholder 5" descr="an e-reader displaying a book title: Structured Negotiation, a Winning Alternative to Lawsuits (2nd edition) by Lainey Feingold. Foreward by Haaben Girma, and cover quote by Jenny Lay Flurry, not readable in image.">
            <a:extLst>
              <a:ext uri="{FF2B5EF4-FFF2-40B4-BE49-F238E27FC236}">
                <a16:creationId xmlns:a16="http://schemas.microsoft.com/office/drawing/2014/main" id="{8E881000-ADE4-DE48-B5DE-DF38CE8490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23000" y="2312194"/>
            <a:ext cx="5080000" cy="3378200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9F67E6-9F3B-D34D-A4F7-C5D522A73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CB4746-1017-EF4D-8901-DDCBF9C7A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7072-7A1F-4241-92F5-AC5E463259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5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Lainey 1">
      <a:dk1>
        <a:srgbClr val="01234C"/>
      </a:dk1>
      <a:lt1>
        <a:srgbClr val="FFFFFF"/>
      </a:lt1>
      <a:dk2>
        <a:srgbClr val="014B60"/>
      </a:dk2>
      <a:lt2>
        <a:srgbClr val="CBDFEB"/>
      </a:lt2>
      <a:accent1>
        <a:srgbClr val="609FC3"/>
      </a:accent1>
      <a:accent2>
        <a:srgbClr val="CACF85"/>
      </a:accent2>
      <a:accent3>
        <a:srgbClr val="AECDE0"/>
      </a:accent3>
      <a:accent4>
        <a:srgbClr val="00242E"/>
      </a:accent4>
      <a:accent5>
        <a:srgbClr val="0280A3"/>
      </a:accent5>
      <a:accent6>
        <a:srgbClr val="307592"/>
      </a:accent6>
      <a:hlink>
        <a:srgbClr val="027FA2"/>
      </a:hlink>
      <a:folHlink>
        <a:srgbClr val="027FA2"/>
      </a:folHlink>
    </a:clrScheme>
    <a:fontScheme name="Lainey">
      <a:majorFont>
        <a:latin typeface="Raleway Bold"/>
        <a:ea typeface=""/>
        <a:cs typeface=""/>
      </a:majorFont>
      <a:minorFont>
        <a:latin typeface="Lat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Template with Celergy Presentation1" id="{71113182-D8C5-F648-AF74-A0A4DC2CD449}" vid="{58257CEB-529F-3B4E-84C0-F4FBDF1186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84E8D6CA-1F39-43B1-844B-D07B54976740}"/>
</file>

<file path=customXml/itemProps2.xml><?xml version="1.0" encoding="utf-8"?>
<ds:datastoreItem xmlns:ds="http://schemas.openxmlformats.org/officeDocument/2006/customXml" ds:itemID="{89154BB2-6AE2-4F21-8724-E5A53CDCDE23}"/>
</file>

<file path=customXml/itemProps3.xml><?xml version="1.0" encoding="utf-8"?>
<ds:datastoreItem xmlns:ds="http://schemas.openxmlformats.org/officeDocument/2006/customXml" ds:itemID="{C9F7AFB9-9B8D-4211-B2AB-3B41C8746EB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19371</TotalTime>
  <Words>370</Words>
  <Application>Microsoft Macintosh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Lato Regular</vt:lpstr>
      <vt:lpstr>Raleway</vt:lpstr>
      <vt:lpstr>Wingdings</vt:lpstr>
      <vt:lpstr>Office Theme</vt:lpstr>
      <vt:lpstr>Delay Plagues U.S. Accessibility Regulations. Can Canada Do Better? </vt:lpstr>
      <vt:lpstr>Lingo</vt:lpstr>
      <vt:lpstr>Examples of U.S. Delays</vt:lpstr>
      <vt:lpstr>Pedestrian Accessibility (Safety!)</vt:lpstr>
      <vt:lpstr>Kiosks (Self-service transaction machines)</vt:lpstr>
      <vt:lpstr>Web + Mobile Accessibility (ADA)</vt:lpstr>
      <vt:lpstr>Similar stories with. . .</vt:lpstr>
      <vt:lpstr>How can Canada do Better?</vt:lpstr>
      <vt:lpstr>Ideas for avoiding regulation delay</vt:lpstr>
      <vt:lpstr>Stay in Touch!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Lainey Feingold</dc:creator>
  <cp:lastModifiedBy>Lainey Feingold</cp:lastModifiedBy>
  <cp:revision>9</cp:revision>
  <dcterms:created xsi:type="dcterms:W3CDTF">2024-03-26T03:58:48Z</dcterms:created>
  <dcterms:modified xsi:type="dcterms:W3CDTF">2024-04-12T15:24:13Z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