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1"/>
  </p:sldMasterIdLst>
  <p:notesMasterIdLst>
    <p:notesMasterId r:id="rId12"/>
  </p:notesMasterIdLst>
  <p:sldIdLst>
    <p:sldId id="275" r:id="rId2"/>
    <p:sldId id="279" r:id="rId3"/>
    <p:sldId id="258" r:id="rId4"/>
    <p:sldId id="257" r:id="rId5"/>
    <p:sldId id="276" r:id="rId6"/>
    <p:sldId id="278" r:id="rId7"/>
    <p:sldId id="277" r:id="rId8"/>
    <p:sldId id="280" r:id="rId9"/>
    <p:sldId id="265" r:id="rId10"/>
    <p:sldId id="185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F85"/>
    <a:srgbClr val="FCDDD0"/>
    <a:srgbClr val="F8A57F"/>
    <a:srgbClr val="DFE2B6"/>
    <a:srgbClr val="FFD6C8"/>
    <a:srgbClr val="FFA384"/>
    <a:srgbClr val="DA7422"/>
    <a:srgbClr val="FAF2A1"/>
    <a:srgbClr val="F68E5F"/>
    <a:srgbClr val="F1A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98"/>
    <p:restoredTop sz="94626"/>
  </p:normalViewPr>
  <p:slideViewPr>
    <p:cSldViewPr snapToGrid="0" snapToObjects="1">
      <p:cViewPr varScale="1">
        <p:scale>
          <a:sx n="111" d="100"/>
          <a:sy n="111" d="100"/>
        </p:scale>
        <p:origin x="24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F069D0-19B9-F047-8095-C8A3FA67F3A7}" type="datetimeFigureOut">
              <a:t>4/15/24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334F37-4BB5-904B-8E86-DCA6DE8EA67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978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334F37-4BB5-904B-8E86-DCA6DE8EA67C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6663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B1E46-15DE-754F-B80A-17ECDB2BC6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C2FB45-1E44-9940-B31E-86540224C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86620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F52B4-8DAB-0947-8872-CF5EE24C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7B8B-ACDC-5441-9761-F37C7F02EA80}" type="datetime1">
              <a:t>4/15/24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AD352-EBB6-4F4B-98C0-C96A8A451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552EE-5242-0D46-8921-53F098388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09465F-AC1C-B84E-84F1-0A4E0EF22297}"/>
              </a:ext>
            </a:extLst>
          </p:cNvPr>
          <p:cNvSpPr/>
          <p:nvPr userDrawn="1"/>
        </p:nvSpPr>
        <p:spPr>
          <a:xfrm>
            <a:off x="983165" y="3531759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95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B8E1D-10AC-934F-A5DE-9F223D32F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EF4F1-2CF9-7A4D-AC60-BD4798737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C6485-11FE-004B-8476-33331F8985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fld id="{AF7DC372-E39A-CB44-BBA2-AA303BADBC73}" type="datetime1">
              <a:t>4/15/24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1989A-D59B-6849-A129-23C068F38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endParaRPr lang="en-US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ADFAA0-D718-A945-B3EE-8C8555807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fld id="{6E717072-7A1F-4241-92F5-AC5E463259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9DDA00-3B6A-7949-B999-78BDA0896C69}"/>
              </a:ext>
            </a:extLst>
          </p:cNvPr>
          <p:cNvSpPr/>
          <p:nvPr userDrawn="1"/>
        </p:nvSpPr>
        <p:spPr>
          <a:xfrm>
            <a:off x="970548" y="1413710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51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3E270-C0F9-824A-B771-C57927F39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3567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6BE15F-7204-7943-B1CA-8B9993719E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4B813-2EC6-E44B-B69E-3E5A9688C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606D-A190-DD4C-A9DE-B213E0C784E3}" type="datetime1">
              <a:t>4/15/24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532E1-A409-DB4B-9FF4-CA0E5C78D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28EFC-ADFE-5F41-821A-4E26A1F5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BAF44B-4A91-064E-96C8-E0F6E33F2967}"/>
              </a:ext>
            </a:extLst>
          </p:cNvPr>
          <p:cNvSpPr/>
          <p:nvPr userDrawn="1"/>
        </p:nvSpPr>
        <p:spPr>
          <a:xfrm>
            <a:off x="909419" y="4211253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695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 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3E270-C0F9-824A-B771-C57927F39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3567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4B813-2EC6-E44B-B69E-3E5A9688C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80F66-0400-894D-9451-D330B36C9AD0}" type="datetime1">
              <a:t>4/15/24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532E1-A409-DB4B-9FF4-CA0E5C78D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28EFC-ADFE-5F41-821A-4E26A1F5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67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C2627-00EE-E846-82EA-08D9779C7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ED755-BD84-024D-900C-66D9F4C44C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7D6C12-48EE-8347-9366-529436C5F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D24825-6C10-D640-93E8-F1ECE72B9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37EC1-FB64-644D-9ACD-07DA71C5ADDF}" type="datetime1">
              <a:t>4/15/24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22E151-74EF-BE40-9E76-BB8ECC0CF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E5686E-F19C-CC4F-A121-B53811F67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863B62-13F3-AD4A-8D5F-B31C56092433}"/>
              </a:ext>
            </a:extLst>
          </p:cNvPr>
          <p:cNvSpPr/>
          <p:nvPr userDrawn="1"/>
        </p:nvSpPr>
        <p:spPr>
          <a:xfrm>
            <a:off x="970548" y="1413710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81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EA8AA-BD46-5540-B219-936917845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959091-3F70-B241-B96A-29097604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1A4E-C296-8043-AA25-E8CA2BB861D9}" type="datetime1">
              <a:t>4/15/24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58D057-ECF8-5441-872E-1600C1AB2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6DA8E1-5738-AD47-8405-DFA65CF59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387164-4501-A947-8058-7E5FF857D7C7}"/>
              </a:ext>
            </a:extLst>
          </p:cNvPr>
          <p:cNvSpPr/>
          <p:nvPr userDrawn="1"/>
        </p:nvSpPr>
        <p:spPr>
          <a:xfrm>
            <a:off x="970547" y="1413710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21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 with 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EA8AA-BD46-5540-B219-936917845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959091-3F70-B241-B96A-29097604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6A7F-04E2-CF44-922F-6BFEC6689279}" type="datetime1">
              <a:t>4/15/24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58D057-ECF8-5441-872E-1600C1AB2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6DA8E1-5738-AD47-8405-DFA65CF59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387164-4501-A947-8058-7E5FF857D7C7}"/>
              </a:ext>
            </a:extLst>
          </p:cNvPr>
          <p:cNvSpPr/>
          <p:nvPr userDrawn="1"/>
        </p:nvSpPr>
        <p:spPr>
          <a:xfrm>
            <a:off x="970547" y="1413710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789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9AD6B2-DC33-4B49-8008-16E07AA48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F17E-17F4-A849-92F6-841076D4A541}" type="datetime1">
              <a:t>4/15/24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8F85AF-6260-064C-8692-5D875ED31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A90CC-E4FD-EE4F-ADFC-E32F930C1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594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2BB2D-419A-404D-85F7-F88C25D9C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EDB45-2C30-6648-AD83-92497E4A3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B8508-849E-6F47-B451-0EC02C135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5210"/>
            <a:ext cx="3932237" cy="3493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7A3058-FF34-1748-9ABE-876764EBF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0F693-49E6-CD4C-8D2C-B4B2AF970633}" type="datetime1">
              <a:t>4/15/24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1977CE-5833-404F-8714-EE4C4310E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BC67E-9589-D745-A49F-BB0A0E149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5CC888-6FA9-4946-999A-A5633496DF10}"/>
              </a:ext>
            </a:extLst>
          </p:cNvPr>
          <p:cNvSpPr/>
          <p:nvPr userDrawn="1"/>
        </p:nvSpPr>
        <p:spPr>
          <a:xfrm>
            <a:off x="967623" y="2057400"/>
            <a:ext cx="1838283" cy="121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221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559CC-F0D2-8849-82CB-D02D0606B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E27A91-7C39-D74D-8457-0175E5A85D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93A64-B458-0246-86FB-FE6329CF26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5210"/>
            <a:ext cx="3932237" cy="3493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59D4E-C40D-0049-AB00-F6D1A3FA9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5BBF0-99B0-5043-8D79-E10DC79C2B3A}" type="datetime1">
              <a:t>4/15/24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05D985-14AE-6A42-84B2-C6E57911C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228242-437B-0142-AE9F-4925FD184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184530-3BB7-5F4D-88BE-10B03CE76762}"/>
              </a:ext>
            </a:extLst>
          </p:cNvPr>
          <p:cNvSpPr/>
          <p:nvPr userDrawn="1"/>
        </p:nvSpPr>
        <p:spPr>
          <a:xfrm>
            <a:off x="967623" y="2057400"/>
            <a:ext cx="1838283" cy="121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949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4B813-2EC6-E44B-B69E-3E5A9688C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CCA53-D062-8543-B216-8F30116EF07B}" type="datetime1">
              <a:t>4/15/24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532E1-A409-DB4B-9FF4-CA0E5C78D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28EFC-ADFE-5F41-821A-4E26A1F5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436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4B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9EFDA6-6653-0647-8085-DB30E8D4F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7E42AD-35F6-4C4E-8A72-5A8D2DDD7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3E871-7690-BB49-9BF5-9A0A7A7201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fld id="{A2F7D6FB-392C-7A4E-B14C-2F1E75344465}" type="datetime1">
              <a:t>4/15/24</a:t>
            </a:fld>
            <a:endParaRPr lang="en-US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A9446-EABD-CA46-A400-59F64FAD89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97BF7-41F6-294F-B777-CBE5C1689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fld id="{6E717072-7A1F-4241-92F5-AC5E463259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803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70" r:id="rId4"/>
    <p:sldLayoutId id="2147483663" r:id="rId5"/>
    <p:sldLayoutId id="2147483665" r:id="rId6"/>
    <p:sldLayoutId id="2147483671" r:id="rId7"/>
    <p:sldLayoutId id="2147483666" r:id="rId8"/>
    <p:sldLayoutId id="2147483667" r:id="rId9"/>
    <p:sldLayoutId id="2147483668" r:id="rId10"/>
    <p:sldLayoutId id="214748366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bg1">
              <a:lumMod val="95000"/>
            </a:schemeClr>
          </a:solidFill>
          <a:latin typeface="Raleway" panose="020B00030301010600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Wingdings" pitchFamily="2" charset="2"/>
        <a:buChar char="§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CD24B-EEE8-8A45-9AF9-10FFFBCC0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9343" y="833821"/>
            <a:ext cx="10537371" cy="2387600"/>
          </a:xfrm>
        </p:spPr>
        <p:txBody>
          <a:bodyPr>
            <a:noAutofit/>
          </a:bodyPr>
          <a:lstStyle/>
          <a:p>
            <a:r>
              <a:rPr lang="en-CA" sz="4400" dirty="0"/>
              <a:t>Les retards </a:t>
            </a:r>
            <a:r>
              <a:rPr lang="en-CA" sz="4400" dirty="0" err="1"/>
              <a:t>affectent</a:t>
            </a:r>
            <a:r>
              <a:rPr lang="en-CA" sz="4400" dirty="0"/>
              <a:t> la </a:t>
            </a:r>
            <a:r>
              <a:rPr lang="en-CA" sz="4400" dirty="0" err="1"/>
              <a:t>réglementation</a:t>
            </a:r>
            <a:r>
              <a:rPr lang="en-CA" sz="4400" dirty="0"/>
              <a:t> </a:t>
            </a:r>
            <a:r>
              <a:rPr lang="en-CA" sz="4400" dirty="0" err="1"/>
              <a:t>américaine</a:t>
            </a:r>
            <a:r>
              <a:rPr lang="en-CA" sz="4400" dirty="0"/>
              <a:t> </a:t>
            </a:r>
            <a:r>
              <a:rPr lang="en-CA" sz="4400" dirty="0" err="1"/>
              <a:t>en</a:t>
            </a:r>
            <a:r>
              <a:rPr lang="en-CA" sz="4400" dirty="0"/>
              <a:t> matière </a:t>
            </a:r>
            <a:r>
              <a:rPr lang="en-CA" sz="4400" dirty="0" err="1"/>
              <a:t>d'accessibilité</a:t>
            </a:r>
            <a:r>
              <a:rPr lang="en-CA" sz="4400" dirty="0"/>
              <a:t>. </a:t>
            </a:r>
            <a:r>
              <a:rPr lang="en-CA" sz="4400" dirty="0">
                <a:solidFill>
                  <a:srgbClr val="CACF85"/>
                </a:solidFill>
              </a:rPr>
              <a:t>Le Canada </a:t>
            </a:r>
            <a:r>
              <a:rPr lang="en-CA" sz="4400" dirty="0" err="1">
                <a:solidFill>
                  <a:srgbClr val="CACF85"/>
                </a:solidFill>
              </a:rPr>
              <a:t>peut</a:t>
            </a:r>
            <a:r>
              <a:rPr lang="en-CA" sz="4400" dirty="0">
                <a:solidFill>
                  <a:srgbClr val="CACF85"/>
                </a:solidFill>
              </a:rPr>
              <a:t>-il faire </a:t>
            </a:r>
            <a:r>
              <a:rPr lang="en-CA" sz="4400" dirty="0" err="1">
                <a:solidFill>
                  <a:srgbClr val="CACF85"/>
                </a:solidFill>
              </a:rPr>
              <a:t>mieux</a:t>
            </a:r>
            <a:r>
              <a:rPr lang="en-CA" sz="4400" dirty="0">
                <a:solidFill>
                  <a:srgbClr val="CACF85"/>
                </a:solidFill>
              </a:rPr>
              <a:t> ?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FA8F0A-2805-3246-A240-42F56E21E8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043068"/>
            <a:ext cx="10428514" cy="2231152"/>
          </a:xfrm>
        </p:spPr>
        <p:txBody>
          <a:bodyPr>
            <a:noAutofit/>
          </a:bodyPr>
          <a:lstStyle/>
          <a:p>
            <a:r>
              <a:rPr lang="en-US" dirty="0"/>
              <a:t>Lainey Feingold | LFLegal.com</a:t>
            </a:r>
          </a:p>
          <a:p>
            <a:r>
              <a:rPr lang="en-US" dirty="0"/>
              <a:t>Accessible Canada - </a:t>
            </a:r>
            <a:r>
              <a:rPr lang="en-US" dirty="0" err="1"/>
              <a:t>Rassemblement</a:t>
            </a:r>
            <a:r>
              <a:rPr lang="en-US" dirty="0"/>
              <a:t> </a:t>
            </a:r>
            <a:r>
              <a:rPr lang="en-US" dirty="0" err="1"/>
              <a:t>mondial</a:t>
            </a:r>
            <a:r>
              <a:rPr lang="en-US" dirty="0"/>
              <a:t> accessible</a:t>
            </a:r>
          </a:p>
          <a:p>
            <a:r>
              <a:rPr lang="en-CA" dirty="0">
                <a:solidFill>
                  <a:srgbClr val="CACF85"/>
                </a:solidFill>
              </a:rPr>
              <a:t>Flux</a:t>
            </a:r>
            <a:r>
              <a:rPr lang="en-CA" dirty="0"/>
              <a:t> : Innovation </a:t>
            </a:r>
            <a:r>
              <a:rPr lang="en-CA" dirty="0" err="1"/>
              <a:t>en</a:t>
            </a:r>
            <a:r>
              <a:rPr lang="en-CA" dirty="0"/>
              <a:t> matière de </a:t>
            </a:r>
            <a:r>
              <a:rPr lang="en-CA" dirty="0" err="1"/>
              <a:t>normes</a:t>
            </a:r>
            <a:r>
              <a:rPr lang="en-CA" dirty="0"/>
              <a:t> et de politiques</a:t>
            </a:r>
          </a:p>
          <a:p>
            <a:r>
              <a:rPr lang="en-CA" dirty="0"/>
              <a:t>27-28 </a:t>
            </a:r>
            <a:r>
              <a:rPr lang="en-CA" dirty="0" err="1"/>
              <a:t>mai</a:t>
            </a:r>
            <a:r>
              <a:rPr lang="en-CA" dirty="0"/>
              <a:t> 2024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1E3B5E-08D9-5347-9262-F94F52BE1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04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itle 1">
            <a:extLst>
              <a:ext uri="{FF2B5EF4-FFF2-40B4-BE49-F238E27FC236}">
                <a16:creationId xmlns:a16="http://schemas.microsoft.com/office/drawing/2014/main" id="{F783D3A4-D1FE-2469-13EE-27B271BB9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Lingo</a:t>
            </a:r>
          </a:p>
        </p:txBody>
      </p:sp>
      <p:sp>
        <p:nvSpPr>
          <p:cNvPr id="2057" name="Content Placeholder 2">
            <a:extLst>
              <a:ext uri="{FF2B5EF4-FFF2-40B4-BE49-F238E27FC236}">
                <a16:creationId xmlns:a16="http://schemas.microsoft.com/office/drawing/2014/main" id="{5751F256-C616-7EE3-5024-5BEE965436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3183" y="1825624"/>
            <a:ext cx="5826617" cy="4922905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ANPRM</a:t>
            </a:r>
          </a:p>
          <a:p>
            <a:pPr lvl="1"/>
            <a:r>
              <a:rPr lang="en-CA" dirty="0"/>
              <a:t>Avis </a:t>
            </a:r>
            <a:r>
              <a:rPr lang="en-CA" dirty="0" err="1"/>
              <a:t>avancé</a:t>
            </a:r>
            <a:r>
              <a:rPr lang="en-CA" dirty="0"/>
              <a:t> de proposition de </a:t>
            </a:r>
            <a:r>
              <a:rPr lang="en-CA" dirty="0" err="1"/>
              <a:t>règlement</a:t>
            </a:r>
            <a:endParaRPr lang="en-CA" dirty="0"/>
          </a:p>
          <a:p>
            <a:r>
              <a:rPr lang="en-US" b="1" dirty="0">
                <a:solidFill>
                  <a:schemeClr val="accent2"/>
                </a:solidFill>
              </a:rPr>
              <a:t>NPRM</a:t>
            </a:r>
          </a:p>
          <a:p>
            <a:pPr lvl="1"/>
            <a:r>
              <a:rPr lang="en-US" dirty="0"/>
              <a:t>Avis de proposition de </a:t>
            </a:r>
            <a:r>
              <a:rPr lang="en-US" dirty="0" err="1"/>
              <a:t>règlement</a:t>
            </a:r>
            <a:endParaRPr lang="en-US" dirty="0"/>
          </a:p>
          <a:p>
            <a:r>
              <a:rPr lang="en-US" b="1" dirty="0" err="1">
                <a:solidFill>
                  <a:schemeClr val="accent2"/>
                </a:solidFill>
              </a:rPr>
              <a:t>Règle</a:t>
            </a:r>
            <a:r>
              <a:rPr lang="en-US" b="1" dirty="0">
                <a:solidFill>
                  <a:schemeClr val="accent2"/>
                </a:solidFill>
              </a:rPr>
              <a:t> finale</a:t>
            </a:r>
          </a:p>
          <a:p>
            <a:r>
              <a:rPr lang="en-US" b="1" dirty="0">
                <a:solidFill>
                  <a:schemeClr val="accent2"/>
                </a:solidFill>
              </a:rPr>
              <a:t>DOJ</a:t>
            </a:r>
          </a:p>
          <a:p>
            <a:pPr lvl="1"/>
            <a:r>
              <a:rPr lang="en-US" dirty="0" err="1"/>
              <a:t>Département</a:t>
            </a:r>
            <a:r>
              <a:rPr lang="en-US" dirty="0"/>
              <a:t> de la justice des </a:t>
            </a:r>
            <a:r>
              <a:rPr lang="en-US" dirty="0" err="1"/>
              <a:t>États</a:t>
            </a:r>
            <a:r>
              <a:rPr lang="en-US" dirty="0"/>
              <a:t>-Unis</a:t>
            </a:r>
          </a:p>
          <a:p>
            <a:r>
              <a:rPr lang="en-US" b="1" dirty="0">
                <a:solidFill>
                  <a:schemeClr val="accent2"/>
                </a:solidFill>
              </a:rPr>
              <a:t>Conseil </a:t>
            </a:r>
            <a:r>
              <a:rPr lang="en-US" b="1" dirty="0" err="1">
                <a:solidFill>
                  <a:schemeClr val="accent2"/>
                </a:solidFill>
              </a:rPr>
              <a:t>d'accès</a:t>
            </a:r>
            <a:endParaRPr lang="en-US" b="1" dirty="0">
              <a:solidFill>
                <a:schemeClr val="accent2"/>
              </a:solidFill>
            </a:endParaRPr>
          </a:p>
          <a:p>
            <a:r>
              <a:rPr lang="en-US" b="1" dirty="0">
                <a:solidFill>
                  <a:schemeClr val="accent2"/>
                </a:solidFill>
              </a:rPr>
              <a:t>OMB et OIRA</a:t>
            </a:r>
          </a:p>
          <a:p>
            <a:pPr lvl="1"/>
            <a:r>
              <a:rPr lang="en-US" dirty="0"/>
              <a:t>Office de la gestion et du budget | Office de </a:t>
            </a:r>
            <a:r>
              <a:rPr lang="en-US" dirty="0" err="1"/>
              <a:t>l'information</a:t>
            </a:r>
            <a:r>
              <a:rPr lang="en-US" dirty="0"/>
              <a:t> et des affaires </a:t>
            </a:r>
            <a:r>
              <a:rPr lang="en-US" dirty="0" err="1"/>
              <a:t>réglementaires</a:t>
            </a:r>
            <a:endParaRPr lang="en-US" dirty="0"/>
          </a:p>
          <a:p>
            <a:endParaRPr lang="en-US" b="1" dirty="0">
              <a:solidFill>
                <a:schemeClr val="accent2"/>
              </a:solidFill>
            </a:endParaRPr>
          </a:p>
        </p:txBody>
      </p:sp>
      <p:pic>
        <p:nvPicPr>
          <p:cNvPr id="2050" name="Picture 2" descr="Soupe aux tomates et à l'alphabet - Kveller">
            <a:extLst>
              <a:ext uri="{FF2B5EF4-FFF2-40B4-BE49-F238E27FC236}">
                <a16:creationId xmlns:a16="http://schemas.microsoft.com/office/drawing/2014/main" id="{936025EA-174E-AC4E-8BCD-BC0D0747EA8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2200" y="2278412"/>
            <a:ext cx="5181600" cy="344576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C2EAAC8-04F4-DB4B-A953-1B15A4757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25A364-91A3-0549-981B-835CDCE0B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49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ADD002-BC1D-9041-9830-C95CA4F70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Exemples</a:t>
            </a:r>
            <a:r>
              <a:rPr lang="en-US" dirty="0"/>
              <a:t> de retards aux </a:t>
            </a:r>
            <a:r>
              <a:rPr lang="en-US" dirty="0" err="1"/>
              <a:t>États</a:t>
            </a:r>
            <a:r>
              <a:rPr lang="en-US" dirty="0"/>
              <a:t>-Unis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D96746F-8BEE-6147-BA42-2985FE959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7B83FA-4767-AC4A-A3A4-DF392AFA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764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7686AA-35BA-F94C-8430-6ED9306E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 err="1"/>
              <a:t>Accessibilité</a:t>
            </a:r>
            <a:r>
              <a:rPr lang="en-US" dirty="0"/>
              <a:t> aux </a:t>
            </a:r>
            <a:r>
              <a:rPr lang="en-US" dirty="0" err="1"/>
              <a:t>piétons</a:t>
            </a:r>
            <a:r>
              <a:rPr lang="en-US" dirty="0"/>
              <a:t> (</a:t>
            </a:r>
            <a:r>
              <a:rPr lang="en-US" dirty="0" err="1"/>
              <a:t>sécurité</a:t>
            </a:r>
            <a:r>
              <a:rPr lang="en-US" dirty="0"/>
              <a:t>!)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E1C29C2-7017-D200-D8F6-222705667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6117" y="1825625"/>
            <a:ext cx="6016083" cy="435133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Ce </a:t>
            </a:r>
            <a:r>
              <a:rPr lang="en-US" b="1" dirty="0" err="1">
                <a:solidFill>
                  <a:schemeClr val="accent2"/>
                </a:solidFill>
              </a:rPr>
              <a:t>qu'il</a:t>
            </a:r>
            <a:r>
              <a:rPr lang="en-US" b="1" dirty="0">
                <a:solidFill>
                  <a:schemeClr val="accent2"/>
                </a:solidFill>
              </a:rPr>
              <a:t> faut faire</a:t>
            </a:r>
          </a:p>
          <a:p>
            <a:pPr lvl="1"/>
            <a:r>
              <a:rPr lang="en-US" dirty="0" err="1"/>
              <a:t>Signaux</a:t>
            </a:r>
            <a:r>
              <a:rPr lang="en-US" dirty="0"/>
              <a:t> </a:t>
            </a:r>
            <a:r>
              <a:rPr lang="en-US" dirty="0" err="1"/>
              <a:t>pédestres</a:t>
            </a:r>
            <a:r>
              <a:rPr lang="en-US" dirty="0"/>
              <a:t> </a:t>
            </a:r>
            <a:r>
              <a:rPr lang="en-US" dirty="0" err="1"/>
              <a:t>accessibles</a:t>
            </a:r>
            <a:r>
              <a:rPr lang="en-US" dirty="0"/>
              <a:t> ; </a:t>
            </a:r>
            <a:r>
              <a:rPr lang="en-US" dirty="0" err="1"/>
              <a:t>rampes</a:t>
            </a:r>
            <a:r>
              <a:rPr lang="en-US" dirty="0"/>
              <a:t> </a:t>
            </a:r>
            <a:r>
              <a:rPr lang="en-US" dirty="0" err="1"/>
              <a:t>d'accès</a:t>
            </a:r>
            <a:r>
              <a:rPr lang="en-US" dirty="0"/>
              <a:t>, trottoirs ++.</a:t>
            </a:r>
          </a:p>
          <a:p>
            <a:r>
              <a:rPr lang="en-US" b="1" dirty="0" err="1">
                <a:solidFill>
                  <a:schemeClr val="accent2"/>
                </a:solidFill>
              </a:rPr>
              <a:t>Calendrier</a:t>
            </a:r>
            <a:endParaRPr lang="en-US" dirty="0"/>
          </a:p>
          <a:p>
            <a:pPr lvl="1"/>
            <a:r>
              <a:rPr lang="en-US" dirty="0"/>
              <a:t>1999 </a:t>
            </a:r>
            <a:r>
              <a:rPr lang="en-US" dirty="0" err="1"/>
              <a:t>Comité</a:t>
            </a:r>
            <a:r>
              <a:rPr lang="en-US" dirty="0"/>
              <a:t> </a:t>
            </a:r>
            <a:r>
              <a:rPr lang="en-US" dirty="0" err="1"/>
              <a:t>consultatif</a:t>
            </a:r>
            <a:endParaRPr lang="en-US" dirty="0"/>
          </a:p>
          <a:p>
            <a:pPr lvl="1"/>
            <a:r>
              <a:rPr lang="en-US" dirty="0"/>
              <a:t>2013 </a:t>
            </a:r>
            <a:r>
              <a:rPr lang="en-US" dirty="0" err="1"/>
              <a:t>Projet</a:t>
            </a:r>
            <a:r>
              <a:rPr lang="en-US" dirty="0"/>
              <a:t> de </a:t>
            </a:r>
            <a:r>
              <a:rPr lang="en-US" dirty="0" err="1"/>
              <a:t>lignes</a:t>
            </a:r>
            <a:r>
              <a:rPr lang="en-US" dirty="0"/>
              <a:t> directrices</a:t>
            </a:r>
          </a:p>
          <a:p>
            <a:pPr lvl="1"/>
            <a:r>
              <a:rPr lang="en-US" dirty="0"/>
              <a:t>2023 </a:t>
            </a:r>
            <a:r>
              <a:rPr lang="en-US" dirty="0" err="1"/>
              <a:t>Règle</a:t>
            </a:r>
            <a:r>
              <a:rPr lang="en-US" dirty="0"/>
              <a:t> finale de </a:t>
            </a:r>
            <a:r>
              <a:rPr lang="en-US" dirty="0" err="1"/>
              <a:t>l'Access</a:t>
            </a:r>
            <a:r>
              <a:rPr lang="en-US" dirty="0"/>
              <a:t> Board</a:t>
            </a:r>
          </a:p>
          <a:p>
            <a:pPr lvl="1"/>
            <a:r>
              <a:rPr lang="en-US" b="1" dirty="0">
                <a:solidFill>
                  <a:srgbClr val="CACF85"/>
                </a:solidFill>
              </a:rPr>
              <a:t>Encore </a:t>
            </a:r>
            <a:r>
              <a:rPr lang="en-US" b="1" dirty="0" err="1">
                <a:solidFill>
                  <a:srgbClr val="CACF85"/>
                </a:solidFill>
              </a:rPr>
              <a:t>nécessaire</a:t>
            </a:r>
            <a:r>
              <a:rPr lang="en-US" b="1" dirty="0">
                <a:solidFill>
                  <a:srgbClr val="CACF85"/>
                </a:solidFill>
              </a:rPr>
              <a:t>: </a:t>
            </a:r>
            <a:r>
              <a:rPr lang="en-US" dirty="0"/>
              <a:t>Proposition de </a:t>
            </a:r>
            <a:r>
              <a:rPr lang="en-US" dirty="0" err="1"/>
              <a:t>règlement</a:t>
            </a:r>
            <a:r>
              <a:rPr lang="en-US" dirty="0"/>
              <a:t> et </a:t>
            </a:r>
            <a:r>
              <a:rPr lang="en-US" dirty="0" err="1"/>
              <a:t>règlement</a:t>
            </a:r>
            <a:r>
              <a:rPr lang="en-US" dirty="0"/>
              <a:t> final du </a:t>
            </a:r>
            <a:r>
              <a:rPr lang="en-US" dirty="0" err="1"/>
              <a:t>ministère</a:t>
            </a:r>
            <a:r>
              <a:rPr lang="en-US" dirty="0"/>
              <a:t> de la Justice</a:t>
            </a:r>
          </a:p>
        </p:txBody>
      </p:sp>
      <p:pic>
        <p:nvPicPr>
          <p:cNvPr id="7" name="Content Placeholder 6" descr="signal piéton accessible avec bouton-poussoir tactile ">
            <a:extLst>
              <a:ext uri="{FF2B5EF4-FFF2-40B4-BE49-F238E27FC236}">
                <a16:creationId xmlns:a16="http://schemas.microsoft.com/office/drawing/2014/main" id="{CDCBF7A5-A29A-0741-BE54-4F6253CCC1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0690" r="-3" b="-3"/>
          <a:stretch/>
        </p:blipFill>
        <p:spPr>
          <a:xfrm>
            <a:off x="6395225" y="1696264"/>
            <a:ext cx="5181600" cy="4351338"/>
          </a:xfr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CF76F9-EDE7-6A45-816C-96FDD577926E}"/>
              </a:ext>
            </a:extLst>
          </p:cNvPr>
          <p:cNvSpPr txBox="1"/>
          <p:nvPr/>
        </p:nvSpPr>
        <p:spPr>
          <a:xfrm>
            <a:off x="7750097" y="6308209"/>
            <a:ext cx="2911374" cy="369332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/>
              <a:t>access-board.gov/prowag/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984CF0-4595-9C4A-A537-FB8DF2CC2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86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7686AA-35BA-F94C-8430-6ED9306E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049" y="365125"/>
            <a:ext cx="11597268" cy="1325563"/>
          </a:xfrm>
        </p:spPr>
        <p:txBody>
          <a:bodyPr anchor="ctr">
            <a:normAutofit/>
          </a:bodyPr>
          <a:lstStyle/>
          <a:p>
            <a:r>
              <a:rPr lang="en-US" sz="3600" dirty="0" err="1"/>
              <a:t>Kiosques</a:t>
            </a:r>
            <a:r>
              <a:rPr lang="en-US" sz="3600" dirty="0"/>
              <a:t> (machines de transaction </a:t>
            </a:r>
            <a:r>
              <a:rPr lang="en-US" sz="3600" dirty="0" err="1"/>
              <a:t>en</a:t>
            </a:r>
            <a:r>
              <a:rPr lang="en-US" sz="3600" dirty="0"/>
              <a:t> libre-service)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E1C29C2-7017-D200-D8F6-222705667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6117" y="1825625"/>
            <a:ext cx="6339933" cy="4351338"/>
          </a:xfrm>
        </p:spPr>
        <p:txBody>
          <a:bodyPr>
            <a:normAutofit fontScale="85000" lnSpcReduction="20000"/>
          </a:bodyPr>
          <a:lstStyle/>
          <a:p>
            <a:r>
              <a:rPr lang="en-CA" b="1" dirty="0">
                <a:solidFill>
                  <a:srgbClr val="CACF85"/>
                </a:solidFill>
              </a:rPr>
              <a:t>Ce </a:t>
            </a:r>
            <a:r>
              <a:rPr lang="en-CA" b="1" dirty="0" err="1">
                <a:solidFill>
                  <a:srgbClr val="CACF85"/>
                </a:solidFill>
              </a:rPr>
              <a:t>qu'il</a:t>
            </a:r>
            <a:r>
              <a:rPr lang="en-CA" b="1" dirty="0">
                <a:solidFill>
                  <a:srgbClr val="CACF85"/>
                </a:solidFill>
              </a:rPr>
              <a:t> faut faire</a:t>
            </a:r>
            <a:endParaRPr lang="en-US" b="1" dirty="0">
              <a:solidFill>
                <a:srgbClr val="CACF85"/>
              </a:solidFill>
            </a:endParaRPr>
          </a:p>
          <a:p>
            <a:pPr lvl="1"/>
            <a:r>
              <a:rPr lang="en-US" dirty="0" err="1"/>
              <a:t>Kiosques</a:t>
            </a:r>
            <a:r>
              <a:rPr lang="en-US" dirty="0"/>
              <a:t> </a:t>
            </a:r>
            <a:r>
              <a:rPr lang="en-US" dirty="0" err="1"/>
              <a:t>accessibles</a:t>
            </a:r>
            <a:r>
              <a:rPr lang="en-US" dirty="0"/>
              <a:t> (</a:t>
            </a:r>
            <a:r>
              <a:rPr lang="en-US" dirty="0" err="1"/>
              <a:t>soins</a:t>
            </a:r>
            <a:r>
              <a:rPr lang="en-US" dirty="0"/>
              <a:t> de </a:t>
            </a:r>
            <a:r>
              <a:rPr lang="en-US" dirty="0" err="1"/>
              <a:t>santé</a:t>
            </a:r>
            <a:r>
              <a:rPr lang="en-US" dirty="0"/>
              <a:t>, restaurants, commerce de </a:t>
            </a:r>
            <a:r>
              <a:rPr lang="en-US" dirty="0" err="1"/>
              <a:t>détail</a:t>
            </a:r>
            <a:r>
              <a:rPr lang="en-US" dirty="0"/>
              <a:t> ++)</a:t>
            </a:r>
          </a:p>
          <a:p>
            <a:r>
              <a:rPr lang="en-US" b="1" dirty="0" err="1">
                <a:solidFill>
                  <a:schemeClr val="accent2"/>
                </a:solidFill>
              </a:rPr>
              <a:t>Calendrier</a:t>
            </a:r>
            <a:endParaRPr lang="en-US" dirty="0"/>
          </a:p>
          <a:p>
            <a:pPr lvl="1"/>
            <a:r>
              <a:rPr lang="en-US" dirty="0"/>
              <a:t>2010 : Avis de proposition de </a:t>
            </a:r>
            <a:r>
              <a:rPr lang="en-US" dirty="0" err="1"/>
              <a:t>réglementation</a:t>
            </a:r>
            <a:r>
              <a:rPr lang="en-US" dirty="0"/>
              <a:t> du </a:t>
            </a:r>
            <a:r>
              <a:rPr lang="en-US" dirty="0" err="1"/>
              <a:t>ministère</a:t>
            </a:r>
            <a:r>
              <a:rPr lang="en-US" dirty="0"/>
              <a:t> de la justice et du Conseil de </a:t>
            </a:r>
            <a:r>
              <a:rPr lang="en-US" dirty="0" err="1"/>
              <a:t>l'accès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l'information</a:t>
            </a:r>
            <a:endParaRPr lang="en-US" dirty="0"/>
          </a:p>
          <a:p>
            <a:pPr lvl="1"/>
            <a:r>
              <a:rPr lang="en-US" dirty="0"/>
              <a:t>2022 </a:t>
            </a:r>
            <a:r>
              <a:rPr lang="en-US" dirty="0">
                <a:solidFill>
                  <a:srgbClr val="CACF85"/>
                </a:solidFill>
              </a:rPr>
              <a:t>encore ! </a:t>
            </a:r>
            <a:r>
              <a:rPr lang="en-US" dirty="0"/>
              <a:t>Avis </a:t>
            </a:r>
            <a:r>
              <a:rPr lang="en-US" dirty="0" err="1"/>
              <a:t>avancé</a:t>
            </a:r>
            <a:r>
              <a:rPr lang="en-US" dirty="0"/>
              <a:t> de proposition de </a:t>
            </a:r>
            <a:r>
              <a:rPr lang="en-US" dirty="0" err="1"/>
              <a:t>règlement</a:t>
            </a:r>
            <a:r>
              <a:rPr lang="en-US" dirty="0"/>
              <a:t> du Conseil de </a:t>
            </a:r>
            <a:r>
              <a:rPr lang="en-US" dirty="0" err="1"/>
              <a:t>l'accès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l'information</a:t>
            </a:r>
            <a:endParaRPr lang="en-US" dirty="0"/>
          </a:p>
          <a:p>
            <a:r>
              <a:rPr lang="en-US" b="1" dirty="0">
                <a:solidFill>
                  <a:schemeClr val="accent2"/>
                </a:solidFill>
              </a:rPr>
              <a:t>Encore </a:t>
            </a:r>
            <a:r>
              <a:rPr lang="en-US" b="1" dirty="0" err="1">
                <a:solidFill>
                  <a:schemeClr val="accent2"/>
                </a:solidFill>
              </a:rPr>
              <a:t>nécessaire</a:t>
            </a:r>
            <a:endParaRPr lang="en-US" b="1" dirty="0">
              <a:solidFill>
                <a:schemeClr val="accent2"/>
              </a:solidFill>
            </a:endParaRPr>
          </a:p>
          <a:p>
            <a:pPr lvl="1"/>
            <a:r>
              <a:rPr lang="en-US" dirty="0" err="1"/>
              <a:t>Règle</a:t>
            </a:r>
            <a:r>
              <a:rPr lang="en-US" dirty="0"/>
              <a:t> finale de </a:t>
            </a:r>
            <a:r>
              <a:rPr lang="en-US" dirty="0" err="1"/>
              <a:t>l'Access</a:t>
            </a:r>
            <a:r>
              <a:rPr lang="en-US" dirty="0"/>
              <a:t> Board </a:t>
            </a:r>
          </a:p>
          <a:p>
            <a:pPr lvl="1"/>
            <a:r>
              <a:rPr lang="en-US" dirty="0" err="1"/>
              <a:t>Élaboration</a:t>
            </a:r>
            <a:r>
              <a:rPr lang="en-US" dirty="0"/>
              <a:t> </a:t>
            </a:r>
            <a:r>
              <a:rPr lang="en-US" dirty="0" err="1"/>
              <a:t>d'une</a:t>
            </a:r>
            <a:r>
              <a:rPr lang="en-US" dirty="0"/>
              <a:t> </a:t>
            </a:r>
            <a:r>
              <a:rPr lang="en-US" dirty="0" err="1"/>
              <a:t>règle</a:t>
            </a:r>
            <a:r>
              <a:rPr lang="en-US" dirty="0"/>
              <a:t> par le </a:t>
            </a:r>
            <a:r>
              <a:rPr lang="en-US" dirty="0" err="1"/>
              <a:t>ministère</a:t>
            </a:r>
            <a:r>
              <a:rPr lang="en-US" dirty="0"/>
              <a:t> de la Justice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CF76F9-EDE7-6A45-816C-96FDD577926E}"/>
              </a:ext>
            </a:extLst>
          </p:cNvPr>
          <p:cNvSpPr txBox="1"/>
          <p:nvPr/>
        </p:nvSpPr>
        <p:spPr>
          <a:xfrm>
            <a:off x="7571678" y="6308209"/>
            <a:ext cx="2411238" cy="369332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/>
              <a:t>bit.ly/accessible-kiosk</a:t>
            </a:r>
          </a:p>
        </p:txBody>
      </p:sp>
      <p:pic>
        <p:nvPicPr>
          <p:cNvPr id="1026" name="Picture 2" descr="De nouvelles réglementations pour les kiosques et les automates de transaction en libre-service ?  Nous sommes déjà passés par là.">
            <a:extLst>
              <a:ext uri="{FF2B5EF4-FFF2-40B4-BE49-F238E27FC236}">
                <a16:creationId xmlns:a16="http://schemas.microsoft.com/office/drawing/2014/main" id="{B7ABD2FF-1CD4-C243-A2BD-681BFE77717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402" y="1973630"/>
            <a:ext cx="45339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39D3E8F-6BDE-244D-8CE9-0F5C63C33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1536B7-8231-034A-B8B1-D6B7620C6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1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7686AA-35BA-F94C-8430-6ED9306E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981" y="365125"/>
            <a:ext cx="11307336" cy="1325563"/>
          </a:xfrm>
        </p:spPr>
        <p:txBody>
          <a:bodyPr anchor="ctr">
            <a:normAutofit/>
          </a:bodyPr>
          <a:lstStyle/>
          <a:p>
            <a:r>
              <a:rPr lang="en-US" dirty="0" err="1"/>
              <a:t>Accessibilité</a:t>
            </a:r>
            <a:r>
              <a:rPr lang="en-US" dirty="0"/>
              <a:t> Web + mobile (ADA)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E1C29C2-7017-D200-D8F6-222705667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6117" y="1825625"/>
            <a:ext cx="6016083" cy="4351338"/>
          </a:xfrm>
        </p:spPr>
        <p:txBody>
          <a:bodyPr>
            <a:normAutofit fontScale="70000" lnSpcReduction="20000"/>
          </a:bodyPr>
          <a:lstStyle/>
          <a:p>
            <a:r>
              <a:rPr lang="en-CA" b="1" dirty="0">
                <a:solidFill>
                  <a:srgbClr val="CACF85"/>
                </a:solidFill>
              </a:rPr>
              <a:t>Ce </a:t>
            </a:r>
            <a:r>
              <a:rPr lang="en-CA" b="1" dirty="0" err="1">
                <a:solidFill>
                  <a:srgbClr val="CACF85"/>
                </a:solidFill>
              </a:rPr>
              <a:t>qu'il</a:t>
            </a:r>
            <a:r>
              <a:rPr lang="en-CA" b="1" dirty="0">
                <a:solidFill>
                  <a:srgbClr val="CACF85"/>
                </a:solidFill>
              </a:rPr>
              <a:t> faut faire</a:t>
            </a:r>
            <a:endParaRPr lang="en-US" b="1" dirty="0">
              <a:solidFill>
                <a:srgbClr val="CACF85"/>
              </a:solidFill>
            </a:endParaRPr>
          </a:p>
          <a:p>
            <a:pPr lvl="1"/>
            <a:r>
              <a:rPr lang="en-US" dirty="0" err="1"/>
              <a:t>Accessibilité</a:t>
            </a:r>
            <a:r>
              <a:rPr lang="en-US" dirty="0"/>
              <a:t> des sites web et des applications mobiles (technique)</a:t>
            </a:r>
          </a:p>
          <a:p>
            <a:r>
              <a:rPr lang="en-US" b="1" dirty="0" err="1">
                <a:solidFill>
                  <a:schemeClr val="accent2"/>
                </a:solidFill>
              </a:rPr>
              <a:t>Calendrier</a:t>
            </a:r>
            <a:endParaRPr lang="en-US" dirty="0"/>
          </a:p>
          <a:p>
            <a:pPr lvl="1"/>
            <a:r>
              <a:rPr lang="en-US" dirty="0"/>
              <a:t>2010 : ANPRM du DOJ pour </a:t>
            </a:r>
            <a:r>
              <a:rPr lang="en-US" dirty="0" err="1"/>
              <a:t>l'accès</a:t>
            </a:r>
            <a:r>
              <a:rPr lang="en-US" dirty="0"/>
              <a:t> au web (</a:t>
            </a:r>
            <a:r>
              <a:rPr lang="en-US" dirty="0" err="1"/>
              <a:t>secteur</a:t>
            </a:r>
            <a:r>
              <a:rPr lang="en-US" dirty="0"/>
              <a:t> </a:t>
            </a:r>
            <a:r>
              <a:rPr lang="en-US" dirty="0" err="1"/>
              <a:t>privé</a:t>
            </a:r>
            <a:r>
              <a:rPr lang="en-US" dirty="0"/>
              <a:t> et public)</a:t>
            </a:r>
          </a:p>
          <a:p>
            <a:pPr lvl="1"/>
            <a:r>
              <a:rPr lang="en-US" dirty="0"/>
              <a:t>2017 : Gel de </a:t>
            </a:r>
            <a:r>
              <a:rPr lang="en-US" dirty="0" err="1"/>
              <a:t>toutes</a:t>
            </a:r>
            <a:r>
              <a:rPr lang="en-US" dirty="0"/>
              <a:t> les </a:t>
            </a:r>
            <a:r>
              <a:rPr lang="en-US" dirty="0" err="1"/>
              <a:t>réglementations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cours</a:t>
            </a:r>
            <a:endParaRPr lang="en-US" dirty="0"/>
          </a:p>
          <a:p>
            <a:pPr lvl="1"/>
            <a:r>
              <a:rPr lang="en-US" dirty="0"/>
              <a:t>2022 : intention de </a:t>
            </a:r>
            <a:r>
              <a:rPr lang="en-US" dirty="0" err="1"/>
              <a:t>publier</a:t>
            </a:r>
            <a:r>
              <a:rPr lang="en-US" dirty="0"/>
              <a:t> des </a:t>
            </a:r>
            <a:r>
              <a:rPr lang="en-US" dirty="0" err="1"/>
              <a:t>règlements</a:t>
            </a:r>
            <a:endParaRPr lang="en-US" dirty="0"/>
          </a:p>
          <a:p>
            <a:pPr lvl="1"/>
            <a:r>
              <a:rPr lang="en-US" dirty="0"/>
              <a:t>2023 NPRM du DOJ pour le </a:t>
            </a:r>
            <a:r>
              <a:rPr lang="en-US" dirty="0" err="1"/>
              <a:t>secteur</a:t>
            </a:r>
            <a:r>
              <a:rPr lang="en-US" dirty="0"/>
              <a:t> public </a:t>
            </a:r>
            <a:r>
              <a:rPr lang="en-US" dirty="0" err="1"/>
              <a:t>uniquement</a:t>
            </a:r>
            <a:endParaRPr lang="en-US" dirty="0"/>
          </a:p>
          <a:p>
            <a:pPr lvl="1"/>
            <a:r>
              <a:rPr lang="en-US" dirty="0"/>
              <a:t>Avril 2024 </a:t>
            </a:r>
            <a:r>
              <a:rPr lang="en-US" dirty="0" err="1"/>
              <a:t>Règle</a:t>
            </a:r>
            <a:r>
              <a:rPr lang="en-US" dirty="0"/>
              <a:t> finale pour le </a:t>
            </a:r>
            <a:r>
              <a:rPr lang="en-US" dirty="0" err="1"/>
              <a:t>secteur</a:t>
            </a:r>
            <a:r>
              <a:rPr lang="en-US" dirty="0"/>
              <a:t> public</a:t>
            </a:r>
          </a:p>
          <a:p>
            <a:pPr lvl="1"/>
            <a:r>
              <a:rPr lang="en-US" dirty="0">
                <a:solidFill>
                  <a:srgbClr val="CACF85"/>
                </a:solidFill>
              </a:rPr>
              <a:t>Encore </a:t>
            </a:r>
            <a:r>
              <a:rPr lang="en-US" dirty="0" err="1">
                <a:solidFill>
                  <a:srgbClr val="CACF85"/>
                </a:solidFill>
              </a:rPr>
              <a:t>nécessaire</a:t>
            </a:r>
            <a:r>
              <a:rPr lang="en-US" dirty="0">
                <a:solidFill>
                  <a:srgbClr val="CACF85"/>
                </a:solidFill>
              </a:rPr>
              <a:t>: </a:t>
            </a:r>
            <a:r>
              <a:rPr lang="en-US" dirty="0" err="1"/>
              <a:t>réglementation</a:t>
            </a:r>
            <a:r>
              <a:rPr lang="en-US" dirty="0"/>
              <a:t> pour le </a:t>
            </a:r>
            <a:r>
              <a:rPr lang="en-US" dirty="0" err="1"/>
              <a:t>secteur</a:t>
            </a:r>
            <a:r>
              <a:rPr lang="en-US" dirty="0"/>
              <a:t> </a:t>
            </a:r>
            <a:r>
              <a:rPr lang="en-US" dirty="0" err="1"/>
              <a:t>privé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CF76F9-EDE7-6A45-816C-96FDD577926E}"/>
              </a:ext>
            </a:extLst>
          </p:cNvPr>
          <p:cNvSpPr txBox="1"/>
          <p:nvPr/>
        </p:nvSpPr>
        <p:spPr>
          <a:xfrm>
            <a:off x="7750097" y="6308209"/>
            <a:ext cx="2323072" cy="369332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bit.ly</a:t>
            </a:r>
            <a:r>
              <a:rPr lang="en-US" dirty="0"/>
              <a:t>/accessible-web</a:t>
            </a:r>
          </a:p>
        </p:txBody>
      </p:sp>
      <p:pic>
        <p:nvPicPr>
          <p:cNvPr id="6" name="Content Placeholder 5" descr="clavier avec une touche verte ">
            <a:extLst>
              <a:ext uri="{FF2B5EF4-FFF2-40B4-BE49-F238E27FC236}">
                <a16:creationId xmlns:a16="http://schemas.microsoft.com/office/drawing/2014/main" id="{D095463F-56B0-0347-AFDD-6088235D084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059546"/>
            <a:ext cx="5181600" cy="3883495"/>
          </a:xfr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7FAE6A-B561-C542-A888-37805ABA8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F1D911-7B10-9B4F-A704-A153DC3C0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86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7AD84-350A-4447-B461-48FA2BBC1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Histoires</a:t>
            </a:r>
            <a:r>
              <a:rPr lang="en-US" dirty="0"/>
              <a:t> </a:t>
            </a:r>
            <a:r>
              <a:rPr lang="en-US" dirty="0" err="1"/>
              <a:t>similaires</a:t>
            </a:r>
            <a:r>
              <a:rPr lang="en-US" dirty="0"/>
              <a:t> avec . . 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9CFA3-8412-1B4B-8E24-3E8D442BBA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500" y="1690688"/>
            <a:ext cx="5473390" cy="5032375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Équipement</a:t>
            </a:r>
            <a:r>
              <a:rPr lang="en-US" dirty="0"/>
              <a:t> de diagnostic </a:t>
            </a:r>
            <a:r>
              <a:rPr lang="en-US" dirty="0" err="1"/>
              <a:t>médical</a:t>
            </a:r>
            <a:r>
              <a:rPr lang="en-US" dirty="0"/>
              <a:t> accessible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2010 - 2017 (</a:t>
            </a:r>
            <a:r>
              <a:rPr lang="en-US" b="1" dirty="0" err="1">
                <a:solidFill>
                  <a:schemeClr val="accent2"/>
                </a:solidFill>
              </a:rPr>
              <a:t>partielle</a:t>
            </a:r>
            <a:r>
              <a:rPr lang="en-US" b="1" dirty="0">
                <a:solidFill>
                  <a:schemeClr val="accent2"/>
                </a:solidFill>
              </a:rPr>
              <a:t>) - pas encore </a:t>
            </a:r>
            <a:r>
              <a:rPr lang="en-US" b="1" dirty="0" err="1">
                <a:solidFill>
                  <a:schemeClr val="accent2"/>
                </a:solidFill>
              </a:rPr>
              <a:t>finalisée</a:t>
            </a:r>
            <a:endParaRPr lang="en-US" b="1" dirty="0">
              <a:solidFill>
                <a:schemeClr val="accent2"/>
              </a:solidFill>
            </a:endParaRPr>
          </a:p>
          <a:p>
            <a:r>
              <a:rPr lang="en-US" dirty="0"/>
              <a:t>Sous-</a:t>
            </a:r>
            <a:r>
              <a:rPr lang="en-US" dirty="0" err="1"/>
              <a:t>titrage</a:t>
            </a:r>
            <a:r>
              <a:rPr lang="en-US" dirty="0"/>
              <a:t> et </a:t>
            </a:r>
            <a:r>
              <a:rPr lang="en-US" dirty="0" err="1"/>
              <a:t>audiodescription</a:t>
            </a:r>
            <a:r>
              <a:rPr lang="en-US" dirty="0"/>
              <a:t> dans les salles de </a:t>
            </a:r>
            <a:r>
              <a:rPr lang="en-US" dirty="0" err="1"/>
              <a:t>cinéma</a:t>
            </a:r>
            <a:r>
              <a:rPr lang="en-US" dirty="0"/>
              <a:t> 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2010-2016</a:t>
            </a:r>
          </a:p>
          <a:p>
            <a:r>
              <a:rPr lang="en-US" dirty="0"/>
              <a:t>Section 508 "</a:t>
            </a:r>
            <a:r>
              <a:rPr lang="en-US" dirty="0" err="1"/>
              <a:t>Rafraîchir</a:t>
            </a:r>
            <a:r>
              <a:rPr lang="en-US" dirty="0"/>
              <a:t>"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2006 – 2017 </a:t>
            </a:r>
            <a:r>
              <a:rPr lang="en-US" dirty="0"/>
              <a:t>(2 ANPRMs + 1 NPRM </a:t>
            </a:r>
            <a:r>
              <a:rPr lang="en-US" dirty="0" err="1"/>
              <a:t>avant</a:t>
            </a:r>
            <a:r>
              <a:rPr lang="en-US" dirty="0"/>
              <a:t> la finale)</a:t>
            </a:r>
          </a:p>
          <a:p>
            <a:r>
              <a:rPr lang="en-US" dirty="0"/>
              <a:t>Section 504 “</a:t>
            </a:r>
            <a:r>
              <a:rPr lang="en-US" dirty="0" err="1"/>
              <a:t>Rafraîchir</a:t>
            </a:r>
            <a:r>
              <a:rPr lang="en-US" dirty="0"/>
              <a:t>”</a:t>
            </a:r>
          </a:p>
        </p:txBody>
      </p:sp>
      <p:pic>
        <p:nvPicPr>
          <p:cNvPr id="5" name="Picture 2" descr="Femme assise sur une valise et tenant un parapluie à côté d'une voie ferrée sous la pluie, regardant la voie en attendant le train. ">
            <a:extLst>
              <a:ext uri="{FF2B5EF4-FFF2-40B4-BE49-F238E27FC236}">
                <a16:creationId xmlns:a16="http://schemas.microsoft.com/office/drawing/2014/main" id="{F2B545E4-7E5D-7D48-90DF-660035BDA8D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9" r="24583" b="2"/>
          <a:stretch/>
        </p:blipFill>
        <p:spPr bwMode="auto">
          <a:xfrm>
            <a:off x="6183666" y="1825625"/>
            <a:ext cx="5170134" cy="466725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972BD3-1B33-7C44-88A6-DBE0F4C41040}"/>
              </a:ext>
            </a:extLst>
          </p:cNvPr>
          <p:cNvSpPr txBox="1"/>
          <p:nvPr/>
        </p:nvSpPr>
        <p:spPr>
          <a:xfrm rot="-1440000">
            <a:off x="7179668" y="3957761"/>
            <a:ext cx="3895946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tx2"/>
                </a:solidFill>
              </a:rPr>
              <a:t>N'attendez</a:t>
            </a:r>
            <a:r>
              <a:rPr lang="en-US" sz="4000" b="1" dirty="0">
                <a:solidFill>
                  <a:schemeClr val="tx2"/>
                </a:solidFill>
              </a:rPr>
              <a:t> pas 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F07F2B-42F7-1A4E-BF9A-4A459FD2E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2B500-8D1B-5C46-BCFB-124DAA2A6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27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ADD002-BC1D-9041-9830-C95CA4F70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 le Canada </a:t>
            </a:r>
            <a:r>
              <a:rPr lang="en-US" dirty="0" err="1"/>
              <a:t>peut</a:t>
            </a:r>
            <a:r>
              <a:rPr lang="en-US" dirty="0"/>
              <a:t>-il faire </a:t>
            </a:r>
            <a:r>
              <a:rPr lang="en-US" dirty="0" err="1"/>
              <a:t>mieux</a:t>
            </a:r>
            <a:r>
              <a:rPr lang="en-US" dirty="0"/>
              <a:t> ?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07B91-F1E2-C543-BDE3-338D0CFBF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DEF1A3-8572-5D4C-B37B-98651C2E4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234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Title 1">
            <a:extLst>
              <a:ext uri="{FF2B5EF4-FFF2-40B4-BE49-F238E27FC236}">
                <a16:creationId xmlns:a16="http://schemas.microsoft.com/office/drawing/2014/main" id="{60049D4B-9FAE-15F9-B9C4-95BCAC435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75428" cy="1325563"/>
          </a:xfrm>
        </p:spPr>
        <p:txBody>
          <a:bodyPr>
            <a:normAutofit/>
          </a:bodyPr>
          <a:lstStyle/>
          <a:p>
            <a:r>
              <a:rPr lang="en-US" sz="3600" dirty="0" err="1"/>
              <a:t>Idées</a:t>
            </a:r>
            <a:r>
              <a:rPr lang="en-US" sz="3600" dirty="0"/>
              <a:t> pour </a:t>
            </a:r>
            <a:r>
              <a:rPr lang="en-US" sz="3600" dirty="0" err="1"/>
              <a:t>éviter</a:t>
            </a:r>
            <a:r>
              <a:rPr lang="en-US" sz="3600" dirty="0"/>
              <a:t> les retards de </a:t>
            </a:r>
            <a:r>
              <a:rPr lang="en-US" sz="3600" dirty="0" err="1"/>
              <a:t>réglementation</a:t>
            </a:r>
            <a:endParaRPr lang="en-US" sz="3600" dirty="0"/>
          </a:p>
        </p:txBody>
      </p:sp>
      <p:sp>
        <p:nvSpPr>
          <p:cNvPr id="3084" name="Content Placeholder 2">
            <a:extLst>
              <a:ext uri="{FF2B5EF4-FFF2-40B4-BE49-F238E27FC236}">
                <a16:creationId xmlns:a16="http://schemas.microsoft.com/office/drawing/2014/main" id="{D0915092-72B9-40FE-43E2-BD2FB00A7B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88426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Imposer des </a:t>
            </a:r>
            <a:r>
              <a:rPr lang="en-US" dirty="0" err="1"/>
              <a:t>délais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tous</a:t>
            </a:r>
            <a:r>
              <a:rPr lang="en-US" dirty="0"/>
              <a:t> les </a:t>
            </a:r>
            <a:r>
              <a:rPr lang="en-US" dirty="0" err="1"/>
              <a:t>stades</a:t>
            </a:r>
            <a:endParaRPr lang="en-US" dirty="0"/>
          </a:p>
          <a:p>
            <a:r>
              <a:rPr lang="en-US" dirty="0" err="1"/>
              <a:t>Rationaliser</a:t>
            </a:r>
            <a:r>
              <a:rPr lang="en-US" dirty="0"/>
              <a:t> </a:t>
            </a:r>
            <a:r>
              <a:rPr lang="en-US" dirty="0" err="1"/>
              <a:t>l'examen</a:t>
            </a:r>
            <a:r>
              <a:rPr lang="en-US" dirty="0"/>
              <a:t> par </a:t>
            </a:r>
            <a:r>
              <a:rPr lang="en-US" dirty="0" err="1"/>
              <a:t>l'agence</a:t>
            </a:r>
            <a:endParaRPr lang="en-US" dirty="0"/>
          </a:p>
          <a:p>
            <a:r>
              <a:rPr lang="en-US" dirty="0" err="1"/>
              <a:t>Viser</a:t>
            </a:r>
            <a:r>
              <a:rPr lang="en-US" dirty="0"/>
              <a:t> un </a:t>
            </a:r>
            <a:r>
              <a:rPr lang="en-US" dirty="0" err="1"/>
              <a:t>langage</a:t>
            </a:r>
            <a:r>
              <a:rPr lang="en-US" dirty="0"/>
              <a:t> "</a:t>
            </a:r>
            <a:r>
              <a:rPr lang="en-US" dirty="0" err="1"/>
              <a:t>évolutif</a:t>
            </a:r>
            <a:r>
              <a:rPr lang="en-US" dirty="0"/>
              <a:t>" (</a:t>
            </a:r>
            <a:r>
              <a:rPr lang="en-US" dirty="0" err="1"/>
              <a:t>en</a:t>
            </a:r>
            <a:r>
              <a:rPr lang="en-US" dirty="0"/>
              <a:t> particulier pour la </a:t>
            </a:r>
            <a:r>
              <a:rPr lang="en-US" dirty="0" err="1"/>
              <a:t>technologie</a:t>
            </a:r>
            <a:r>
              <a:rPr lang="en-US" dirty="0"/>
              <a:t>)</a:t>
            </a:r>
          </a:p>
          <a:p>
            <a:r>
              <a:rPr lang="en-US" dirty="0" err="1"/>
              <a:t>Éviter</a:t>
            </a:r>
            <a:r>
              <a:rPr lang="en-US" dirty="0"/>
              <a:t> la politique (possible ?)</a:t>
            </a:r>
          </a:p>
          <a:p>
            <a:r>
              <a:rPr lang="en-US" dirty="0" err="1">
                <a:solidFill>
                  <a:srgbClr val="CACF85"/>
                </a:solidFill>
              </a:rPr>
              <a:t>Votre</a:t>
            </a:r>
            <a:r>
              <a:rPr lang="en-US" dirty="0">
                <a:solidFill>
                  <a:srgbClr val="CACF85"/>
                </a:solidFill>
              </a:rPr>
              <a:t> idée </a:t>
            </a:r>
            <a:r>
              <a:rPr lang="en-US" dirty="0" err="1">
                <a:solidFill>
                  <a:srgbClr val="CACF85"/>
                </a:solidFill>
              </a:rPr>
              <a:t>ici</a:t>
            </a:r>
            <a:r>
              <a:rPr lang="en-US" dirty="0">
                <a:solidFill>
                  <a:srgbClr val="CACF85"/>
                </a:solidFill>
              </a:rPr>
              <a:t> !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19B7603-EB73-9F40-B7E9-BFCC4C401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2200" y="2058194"/>
            <a:ext cx="5181600" cy="38862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003BAA-E0DA-A94B-85A5-D09154E49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87C96-D070-0A48-A173-FEC804C3A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997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0C4134F-01FA-1765-0A17-DFB1B2558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err="1"/>
              <a:t>Restez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contact !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83F0BC0-501D-3DF8-CC24-A249044991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Lainey Feingold</a:t>
            </a:r>
          </a:p>
          <a:p>
            <a:pPr marL="0" indent="0">
              <a:buNone/>
            </a:pPr>
            <a:r>
              <a:rPr lang="en-US" dirty="0" err="1"/>
              <a:t>LFLegal.com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Suivre</a:t>
            </a:r>
            <a:r>
              <a:rPr lang="en-US" dirty="0"/>
              <a:t> sur LinkedIn pour les mises </a:t>
            </a:r>
            <a:r>
              <a:rPr lang="en-US" dirty="0" err="1"/>
              <a:t>à</a:t>
            </a:r>
            <a:r>
              <a:rPr lang="en-US" dirty="0"/>
              <a:t> jour de la </a:t>
            </a:r>
            <a:r>
              <a:rPr lang="en-US" dirty="0" err="1"/>
              <a:t>réglementation</a:t>
            </a:r>
            <a:r>
              <a:rPr lang="en-US" dirty="0"/>
              <a:t> </a:t>
            </a:r>
            <a:r>
              <a:rPr lang="en-US" dirty="0" err="1"/>
              <a:t>américaine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Page sur </a:t>
            </a:r>
            <a:r>
              <a:rPr lang="en-US" dirty="0" err="1"/>
              <a:t>l'accessibilité</a:t>
            </a:r>
            <a:r>
              <a:rPr lang="en-US" dirty="0"/>
              <a:t> numérique </a:t>
            </a:r>
            <a:r>
              <a:rPr lang="en-US" dirty="0" err="1"/>
              <a:t>mondiale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 descr="un lecteur électronique affichant un titre de livre : Structured Negotiation, a Winning Alternative to Lawsuits (2e édition) par Lainey Feingold. Préface de Haaben Girma, et citation de couverture de Jenny Lay Flurry, non lisible sur l'image.">
            <a:extLst>
              <a:ext uri="{FF2B5EF4-FFF2-40B4-BE49-F238E27FC236}">
                <a16:creationId xmlns:a16="http://schemas.microsoft.com/office/drawing/2014/main" id="{8E881000-ADE4-DE48-B5DE-DF38CE8490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23000" y="2312194"/>
            <a:ext cx="5080000" cy="3378200"/>
          </a:xfr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9F67E6-9F3B-D34D-A4F7-C5D522A73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CB4746-1017-EF4D-8901-DDCBF9C7A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45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Lainey 1">
      <a:dk1>
        <a:srgbClr val="01234C"/>
      </a:dk1>
      <a:lt1>
        <a:srgbClr val="FFFFFF"/>
      </a:lt1>
      <a:dk2>
        <a:srgbClr val="014B60"/>
      </a:dk2>
      <a:lt2>
        <a:srgbClr val="CBDFEB"/>
      </a:lt2>
      <a:accent1>
        <a:srgbClr val="609FC3"/>
      </a:accent1>
      <a:accent2>
        <a:srgbClr val="CACF85"/>
      </a:accent2>
      <a:accent3>
        <a:srgbClr val="AECDE0"/>
      </a:accent3>
      <a:accent4>
        <a:srgbClr val="00242E"/>
      </a:accent4>
      <a:accent5>
        <a:srgbClr val="0280A3"/>
      </a:accent5>
      <a:accent6>
        <a:srgbClr val="307592"/>
      </a:accent6>
      <a:hlink>
        <a:srgbClr val="027FA2"/>
      </a:hlink>
      <a:folHlink>
        <a:srgbClr val="027FA2"/>
      </a:folHlink>
    </a:clrScheme>
    <a:fontScheme name="Lainey">
      <a:majorFont>
        <a:latin typeface="Raleway Bold"/>
        <a:ea typeface=""/>
        <a:cs typeface=""/>
      </a:majorFont>
      <a:minorFont>
        <a:latin typeface="Lato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Template with Celergy Presentation1" id="{71113182-D8C5-F648-AF74-A0A4DC2CD449}" vid="{58257CEB-529F-3B4E-84C0-F4FBDF1186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BEEE064259734EBC4DA888343C829E" ma:contentTypeVersion="14" ma:contentTypeDescription="Create a new document." ma:contentTypeScope="" ma:versionID="eb468653011a13fed5548e7aef7bfc2e">
  <xsd:schema xmlns:xsd="http://www.w3.org/2001/XMLSchema" xmlns:xs="http://www.w3.org/2001/XMLSchema" xmlns:p="http://schemas.microsoft.com/office/2006/metadata/properties" xmlns:ns2="a7d86d78-0ff1-41f0-ab23-d2692a4332af" xmlns:ns3="b6394e7d-bb77-4d04-b189-d6980e0b1240" targetNamespace="http://schemas.microsoft.com/office/2006/metadata/properties" ma:root="true" ma:fieldsID="6905218f4ff063b40ca49a697a88c4cf" ns2:_="" ns3:_="">
    <xsd:import namespace="a7d86d78-0ff1-41f0-ab23-d2692a4332af"/>
    <xsd:import namespace="b6394e7d-bb77-4d04-b189-d6980e0b12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6d78-0ff1-41f0-ab23-d2692a4332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686fead-1ccd-4025-a17a-cc234994b5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94e7d-bb77-4d04-b189-d6980e0b12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416d3083-27d8-4e01-b210-884fb404e502}" ma:internalName="TaxCatchAll" ma:showField="CatchAllData" ma:web="b6394e7d-bb77-4d04-b189-d6980e0b12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d86d78-0ff1-41f0-ab23-d2692a4332af">
      <Terms xmlns="http://schemas.microsoft.com/office/infopath/2007/PartnerControls"/>
    </lcf76f155ced4ddcb4097134ff3c332f>
    <TaxCatchAll xmlns="b6394e7d-bb77-4d04-b189-d6980e0b1240" xsi:nil="true"/>
  </documentManagement>
</p:properties>
</file>

<file path=customXml/itemProps1.xml><?xml version="1.0" encoding="utf-8"?>
<ds:datastoreItem xmlns:ds="http://schemas.openxmlformats.org/officeDocument/2006/customXml" ds:itemID="{DE982EAE-CC24-4014-A80C-0D20F18F8AD5}"/>
</file>

<file path=customXml/itemProps2.xml><?xml version="1.0" encoding="utf-8"?>
<ds:datastoreItem xmlns:ds="http://schemas.openxmlformats.org/officeDocument/2006/customXml" ds:itemID="{460A1B92-9B29-4E15-AF1E-2AD47FA8866B}"/>
</file>

<file path=customXml/itemProps3.xml><?xml version="1.0" encoding="utf-8"?>
<ds:datastoreItem xmlns:ds="http://schemas.openxmlformats.org/officeDocument/2006/customXml" ds:itemID="{8081D400-8E5E-420F-A915-087D0B2A99D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19398</TotalTime>
  <Words>449</Words>
  <Application>Microsoft Macintosh PowerPoint</Application>
  <PresentationFormat>Widescreen</PresentationFormat>
  <Paragraphs>81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Lato Regular</vt:lpstr>
      <vt:lpstr>Raleway</vt:lpstr>
      <vt:lpstr>Wingdings</vt:lpstr>
      <vt:lpstr>Office Theme</vt:lpstr>
      <vt:lpstr>Les retards affectent la réglementation américaine en matière d'accessibilité. Le Canada peut-il faire mieux ? </vt:lpstr>
      <vt:lpstr>Lingo</vt:lpstr>
      <vt:lpstr>Exemples de retards aux États-Unis</vt:lpstr>
      <vt:lpstr>Accessibilité aux piétons (sécurité!)</vt:lpstr>
      <vt:lpstr>Kiosques (machines de transaction en libre-service)</vt:lpstr>
      <vt:lpstr>Accessibilité Web + mobile (ADA)</vt:lpstr>
      <vt:lpstr>Histoires similaires avec . . .</vt:lpstr>
      <vt:lpstr>Comment le Canada peut-il faire mieux ?</vt:lpstr>
      <vt:lpstr>Idées pour éviter les retards de réglementation</vt:lpstr>
      <vt:lpstr>Restez en contact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Lainey Feingold</dc:creator>
  <cp:lastModifiedBy>Cheryl Li</cp:lastModifiedBy>
  <cp:revision>10</cp:revision>
  <dcterms:created xsi:type="dcterms:W3CDTF">2024-03-26T03:58:48Z</dcterms:created>
  <dcterms:modified xsi:type="dcterms:W3CDTF">2024-04-15T23:05:51Z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0x0101008CBEEE064259734EBC4DA888343C829E</vt:lpwstr>
  </property>
</Properties>
</file>