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8">
  <p:sldMasterIdLst>
    <p:sldMasterId id="2147483685" r:id="rId6"/>
    <p:sldMasterId id="2147483737" r:id="rId7"/>
  </p:sldMasterIdLst>
  <p:notesMasterIdLst>
    <p:notesMasterId r:id="rId25"/>
  </p:notesMasterIdLst>
  <p:handoutMasterIdLst>
    <p:handoutMasterId r:id="rId26"/>
  </p:handoutMasterIdLst>
  <p:sldIdLst>
    <p:sldId id="399" r:id="rId8"/>
    <p:sldId id="554" r:id="rId9"/>
    <p:sldId id="356" r:id="rId10"/>
    <p:sldId id="976" r:id="rId11"/>
    <p:sldId id="321" r:id="rId12"/>
    <p:sldId id="648" r:id="rId13"/>
    <p:sldId id="772" r:id="rId14"/>
    <p:sldId id="650" r:id="rId15"/>
    <p:sldId id="406" r:id="rId16"/>
    <p:sldId id="557" r:id="rId17"/>
    <p:sldId id="658" r:id="rId18"/>
    <p:sldId id="360" r:id="rId19"/>
    <p:sldId id="324" r:id="rId20"/>
    <p:sldId id="325" r:id="rId21"/>
    <p:sldId id="3525" r:id="rId22"/>
    <p:sldId id="535" r:id="rId23"/>
    <p:sldId id="553" r:id="rId24"/>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1" userDrawn="1">
          <p15:clr>
            <a:srgbClr val="A4A3A4"/>
          </p15:clr>
        </p15:guide>
        <p15:guide id="2" pos="268" userDrawn="1">
          <p15:clr>
            <a:srgbClr val="A4A3A4"/>
          </p15:clr>
        </p15:guide>
        <p15:guide id="3" orient="horz" pos="2028" userDrawn="1">
          <p15:clr>
            <a:srgbClr val="A4A3A4"/>
          </p15:clr>
        </p15:guide>
        <p15:guide id="4" pos="271" userDrawn="1">
          <p15:clr>
            <a:srgbClr val="A4A3A4"/>
          </p15:clr>
        </p15:guide>
      </p15:sldGuideLst>
    </p:ext>
    <p:ext uri="{2D200454-40CA-4A62-9FC3-DE9A4176ACB9}">
      <p15:notesGuideLst xmlns:p15="http://schemas.microsoft.com/office/powerpoint/2012/main">
        <p15:guide id="1" orient="horz" pos="2172" userDrawn="1">
          <p15:clr>
            <a:srgbClr val="A4A3A4"/>
          </p15:clr>
        </p15:guide>
        <p15:guide id="2" pos="1360" userDrawn="1">
          <p15:clr>
            <a:srgbClr val="A4A3A4"/>
          </p15:clr>
        </p15:guide>
        <p15:guide id="3" orient="horz" pos="2208" userDrawn="1">
          <p15:clr>
            <a:srgbClr val="A4A3A4"/>
          </p15:clr>
        </p15:guide>
        <p15:guide id="4" pos="2928" userDrawn="1">
          <p15:clr>
            <a:srgbClr val="A4A3A4"/>
          </p15:clr>
        </p15:guide>
        <p15:guide id="5" orient="horz" pos="2880" userDrawn="1">
          <p15:clr>
            <a:srgbClr val="A4A3A4"/>
          </p15:clr>
        </p15:guide>
        <p15:guide id="6" orient="horz" pos="2928" userDrawn="1">
          <p15:clr>
            <a:srgbClr val="A4A3A4"/>
          </p15:clr>
        </p15:guide>
        <p15:guide id="7" pos="1026" userDrawn="1">
          <p15:clr>
            <a:srgbClr val="A4A3A4"/>
          </p15:clr>
        </p15:guide>
        <p15:guide id="8"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3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3366"/>
    <a:srgbClr val="FEE2B0"/>
    <a:srgbClr val="007799"/>
    <a:srgbClr val="004465"/>
    <a:srgbClr val="B1C854"/>
    <a:srgbClr val="3F48CC"/>
    <a:srgbClr val="ED1C26"/>
    <a:srgbClr val="FDBFB5"/>
    <a:srgbClr val="585561"/>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8" autoAdjust="0"/>
    <p:restoredTop sz="86385" autoAdjust="0"/>
  </p:normalViewPr>
  <p:slideViewPr>
    <p:cSldViewPr snapToGrid="0">
      <p:cViewPr varScale="1">
        <p:scale>
          <a:sx n="132" d="100"/>
          <a:sy n="132" d="100"/>
        </p:scale>
        <p:origin x="138" y="186"/>
      </p:cViewPr>
      <p:guideLst>
        <p:guide orient="horz" pos="901"/>
        <p:guide pos="268"/>
        <p:guide orient="horz" pos="2028"/>
        <p:guide pos="271"/>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5" d="100"/>
          <a:sy n="65" d="100"/>
        </p:scale>
        <p:origin x="3246" y="48"/>
      </p:cViewPr>
      <p:guideLst>
        <p:guide orient="horz" pos="2172"/>
        <p:guide pos="1360"/>
        <p:guide orient="horz" pos="2208"/>
        <p:guide pos="2928"/>
        <p:guide orient="horz" pos="2880"/>
        <p:guide orient="horz" pos="2928"/>
        <p:guide pos="1026"/>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9" Type="http://schemas.openxmlformats.org/officeDocument/2006/relationships/viewProps" Target="viewProps.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30" Type="http://schemas.openxmlformats.org/officeDocument/2006/relationships/theme" Target="theme/theme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4" tIns="46578" rIns="93154" bIns="46578"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54" tIns="46578" rIns="93154" bIns="46578" rtlCol="0"/>
          <a:lstStyle>
            <a:lvl1pPr algn="r">
              <a:defRPr sz="1200"/>
            </a:lvl1pPr>
          </a:lstStyle>
          <a:p>
            <a:fld id="{5FCFCA14-135A-4363-843C-AA286323A8BD}" type="datetimeFigureOut">
              <a:rPr lang="en-US" smtClean="0"/>
              <a:t>4/16/2024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54" tIns="46578" rIns="93154" bIns="4657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54" tIns="46578" rIns="93154" bIns="46578" rtlCol="0" anchor="b"/>
          <a:lstStyle>
            <a:lvl1pPr algn="r">
              <a:defRPr sz="1200"/>
            </a:lvl1pPr>
          </a:lstStyle>
          <a:p>
            <a:fld id="{7BDDE0B4-CF2C-4708-8D33-D8F4C0E3DE27}" type="slidenum">
              <a:rPr lang="en-US" smtClean="0"/>
              <a:t>‹#›</a:t>
            </a:fld>
            <a:endParaRPr lang="en-US" dirty="0"/>
          </a:p>
        </p:txBody>
      </p:sp>
    </p:spTree>
    <p:extLst>
      <p:ext uri="{BB962C8B-B14F-4D97-AF65-F5344CB8AC3E}">
        <p14:creationId xmlns:p14="http://schemas.microsoft.com/office/powerpoint/2010/main" val="2935964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4" tIns="46578" rIns="93154" bIns="46578"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54" tIns="46578" rIns="93154" bIns="46578" rtlCol="0"/>
          <a:lstStyle>
            <a:lvl1pPr algn="r">
              <a:defRPr sz="1200"/>
            </a:lvl1pPr>
          </a:lstStyle>
          <a:p>
            <a:fld id="{0E5E2725-1224-49A5-AC9B-A3CAEE34741D}" type="datetimeFigureOut">
              <a:rPr lang="en-US" smtClean="0"/>
              <a:t>4/16/2024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54" tIns="46578" rIns="93154" bIns="46578"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4" tIns="46578" rIns="93154" bIns="465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4" tIns="46578" rIns="93154" bIns="4657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4" tIns="46578" rIns="93154" bIns="46578" rtlCol="0" anchor="b"/>
          <a:lstStyle>
            <a:lvl1pPr algn="r">
              <a:defRPr sz="1200"/>
            </a:lvl1pPr>
          </a:lstStyle>
          <a:p>
            <a:fld id="{7B9E8BFE-F454-44CF-A2A9-F0A1EE63C1EA}" type="slidenum">
              <a:rPr lang="en-US" smtClean="0"/>
              <a:t>‹#›</a:t>
            </a:fld>
            <a:endParaRPr lang="en-US" dirty="0"/>
          </a:p>
        </p:txBody>
      </p:sp>
    </p:spTree>
    <p:extLst>
      <p:ext uri="{BB962C8B-B14F-4D97-AF65-F5344CB8AC3E}">
        <p14:creationId xmlns:p14="http://schemas.microsoft.com/office/powerpoint/2010/main" val="844145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66"/>
            <a:r>
              <a:rPr lang="en-CA" b="0" i="0" dirty="0">
                <a:solidFill>
                  <a:srgbClr val="505050"/>
                </a:solidFill>
                <a:effectLst/>
                <a:latin typeface="Open Sans" panose="020B0606030504020204" pitchFamily="34" charset="0"/>
              </a:rPr>
              <a:t>The National Research Council Canada (NRC) is committed to prioritizing inclusive innovation.  I would like to provide some considerations for how your organization could also do so, and provide some examples about how NRC is seeking to build inclusive research partnerships with Indigenous organizations and aging populations.  </a:t>
            </a:r>
          </a:p>
          <a:p>
            <a:pPr defTabSz="914266"/>
            <a:endParaRPr lang="en-CA" b="0" i="0" dirty="0">
              <a:solidFill>
                <a:srgbClr val="505050"/>
              </a:solidFill>
              <a:effectLst/>
              <a:latin typeface="Open Sans" panose="020B0606030504020204" pitchFamily="34" charset="0"/>
            </a:endParaRPr>
          </a:p>
          <a:p>
            <a:endParaRPr lang="en-CA" i="1" dirty="0"/>
          </a:p>
        </p:txBody>
      </p:sp>
      <p:sp>
        <p:nvSpPr>
          <p:cNvPr id="4" name="Slide Number Placeholder 3"/>
          <p:cNvSpPr>
            <a:spLocks noGrp="1"/>
          </p:cNvSpPr>
          <p:nvPr>
            <p:ph type="sldNum" sz="quarter" idx="10"/>
          </p:nvPr>
        </p:nvSpPr>
        <p:spPr/>
        <p:txBody>
          <a:bodyPr/>
          <a:lstStyle/>
          <a:p>
            <a:fld id="{7B9E8BFE-F454-44CF-A2A9-F0A1EE63C1EA}" type="slidenum">
              <a:rPr lang="en-US" smtClean="0"/>
              <a:t>1</a:t>
            </a:fld>
            <a:endParaRPr lang="en-US" dirty="0"/>
          </a:p>
        </p:txBody>
      </p:sp>
    </p:spTree>
    <p:extLst>
      <p:ext uri="{BB962C8B-B14F-4D97-AF65-F5344CB8AC3E}">
        <p14:creationId xmlns:p14="http://schemas.microsoft.com/office/powerpoint/2010/main" val="442068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aseline="0" dirty="0"/>
              <a:t>First, a bit about the National </a:t>
            </a:r>
            <a:r>
              <a:rPr lang="fr-CA" baseline="0" dirty="0" err="1"/>
              <a:t>Research</a:t>
            </a:r>
            <a:r>
              <a:rPr lang="fr-CA" baseline="0" dirty="0"/>
              <a:t> Council of Canada. </a:t>
            </a:r>
          </a:p>
          <a:p>
            <a:endParaRPr lang="fr-CA" baseline="0" dirty="0"/>
          </a:p>
        </p:txBody>
      </p:sp>
      <p:sp>
        <p:nvSpPr>
          <p:cNvPr id="4" name="Slide Number Placeholder 3"/>
          <p:cNvSpPr>
            <a:spLocks noGrp="1"/>
          </p:cNvSpPr>
          <p:nvPr>
            <p:ph type="sldNum" sz="quarter" idx="10"/>
          </p:nvPr>
        </p:nvSpPr>
        <p:spPr/>
        <p:txBody>
          <a:bodyPr/>
          <a:lstStyle/>
          <a:p>
            <a:fld id="{20923DFE-EF54-48A3-BB1C-DC8420BAB561}" type="slidenum">
              <a:rPr lang="en-CA" smtClean="0"/>
              <a:t>2</a:t>
            </a:fld>
            <a:endParaRPr lang="en-CA"/>
          </a:p>
        </p:txBody>
      </p:sp>
    </p:spTree>
    <p:extLst>
      <p:ext uri="{BB962C8B-B14F-4D97-AF65-F5344CB8AC3E}">
        <p14:creationId xmlns:p14="http://schemas.microsoft.com/office/powerpoint/2010/main" val="686997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 all research at NRC is carried out under programs.  For the research that is, it is part of our Collaborative Science, Technology and Innovation Program.  This program provides research grants and contributions for collaborators across Canada and around the world to partner with NRC research staff, working together to catalyze scientific discoveries and technological breakthroughs.  </a:t>
            </a:r>
          </a:p>
          <a:p>
            <a:endParaRPr lang="en-US" dirty="0"/>
          </a:p>
        </p:txBody>
      </p:sp>
      <p:sp>
        <p:nvSpPr>
          <p:cNvPr id="4" name="Slide Number Placeholder 3"/>
          <p:cNvSpPr>
            <a:spLocks noGrp="1"/>
          </p:cNvSpPr>
          <p:nvPr>
            <p:ph type="sldNum" sz="quarter" idx="10"/>
          </p:nvPr>
        </p:nvSpPr>
        <p:spPr/>
        <p:txBody>
          <a:bodyPr/>
          <a:lstStyle/>
          <a:p>
            <a:fld id="{7B9E8BFE-F454-44CF-A2A9-F0A1EE63C1EA}" type="slidenum">
              <a:rPr lang="en-US" smtClean="0"/>
              <a:t>3</a:t>
            </a:fld>
            <a:endParaRPr lang="en-US" dirty="0"/>
          </a:p>
        </p:txBody>
      </p:sp>
    </p:spTree>
    <p:extLst>
      <p:ext uri="{BB962C8B-B14F-4D97-AF65-F5344CB8AC3E}">
        <p14:creationId xmlns:p14="http://schemas.microsoft.com/office/powerpoint/2010/main" val="42723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4</a:t>
            </a:fld>
            <a:endParaRPr lang="en-US" dirty="0"/>
          </a:p>
        </p:txBody>
      </p:sp>
    </p:spTree>
    <p:extLst>
      <p:ext uri="{BB962C8B-B14F-4D97-AF65-F5344CB8AC3E}">
        <p14:creationId xmlns:p14="http://schemas.microsoft.com/office/powerpoint/2010/main" val="4281955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lvl="0"/>
            <a:r>
              <a:rPr lang="en-CA" dirty="0"/>
              <a:t>What can building research partnerships look like in a federal research context?  Let's examine some considerations, from design through research execution.</a:t>
            </a:r>
          </a:p>
          <a:p>
            <a:pPr lvl="0"/>
            <a:endParaRPr lang="en-CA" dirty="0"/>
          </a:p>
          <a:p>
            <a:pPr lvl="0"/>
            <a:r>
              <a:rPr lang="en-CA" dirty="0"/>
              <a:t>Core message: Building research partnerships with Indigenous organizations can be done through building relationships for relevant research, considering respect, responsibility and reciprocity.</a:t>
            </a:r>
          </a:p>
          <a:p>
            <a:pPr defTabSz="914266"/>
            <a:r>
              <a:rPr lang="en-CA" dirty="0"/>
              <a:t>Promise: I am going to help you to understand how that can be done, and how to implement this in your program and project design.</a:t>
            </a:r>
          </a:p>
          <a:p>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5</a:t>
            </a:fld>
            <a:endParaRPr lang="en-US" dirty="0"/>
          </a:p>
        </p:txBody>
      </p:sp>
    </p:spTree>
    <p:extLst>
      <p:ext uri="{BB962C8B-B14F-4D97-AF65-F5344CB8AC3E}">
        <p14:creationId xmlns:p14="http://schemas.microsoft.com/office/powerpoint/2010/main" val="3454503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Calibri" panose="020F0502020204030204" pitchFamily="34" charset="0"/>
                <a:ea typeface="Times New Roman" panose="02020603050405020304" pitchFamily="18" charset="0"/>
              </a:rPr>
              <a:t>But beyond financial support, what other determinants play a role in effectively supporting indigenous communities?  One way to find out about what those determinants might be is to ask for feedback from those for whom research programs purport to be supporting.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endParaRPr>
          </a:p>
          <a:p>
            <a:r>
              <a:rPr lang="en-CA" dirty="0"/>
              <a:t>Audits conducted by Indigenous communities and organizations of Government of Canada research programmes highlighted 7 pillars of successful programming; concepts that when thoughtfully included in the design of funding opportunities, will support better outcomes and impacts post-programme.  While the audits were conducted at a programme level, I believe that there are take-aways here for project design too.  So that is one way of thinking about the overall development of a partnership opportunity itself.   Who is sitting around the table, developing the partnership opportunity?  Who has a role in the governance of it?  Is there a longer-term vision for the outcomes of that research?</a:t>
            </a:r>
          </a:p>
        </p:txBody>
      </p:sp>
      <p:sp>
        <p:nvSpPr>
          <p:cNvPr id="4" name="Slide Number Placeholder 3"/>
          <p:cNvSpPr>
            <a:spLocks noGrp="1"/>
          </p:cNvSpPr>
          <p:nvPr>
            <p:ph type="sldNum" sz="quarter" idx="5"/>
          </p:nvPr>
        </p:nvSpPr>
        <p:spPr/>
        <p:txBody>
          <a:bodyPr/>
          <a:lstStyle/>
          <a:p>
            <a:fld id="{7B9E8BFE-F454-44CF-A2A9-F0A1EE63C1EA}" type="slidenum">
              <a:rPr lang="en-US" smtClean="0"/>
              <a:t>6</a:t>
            </a:fld>
            <a:endParaRPr lang="en-US" dirty="0"/>
          </a:p>
        </p:txBody>
      </p:sp>
    </p:spTree>
    <p:extLst>
      <p:ext uri="{BB962C8B-B14F-4D97-AF65-F5344CB8AC3E}">
        <p14:creationId xmlns:p14="http://schemas.microsoft.com/office/powerpoint/2010/main" val="2122888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As funders and researchers, we can also think about how we enable partnership. </a:t>
            </a:r>
            <a:r>
              <a:rPr lang="en-CA" sz="1200" dirty="0">
                <a:effectLst/>
                <a:latin typeface="Calibri" panose="020F0502020204030204" pitchFamily="34" charset="0"/>
                <a:ea typeface="Times New Roman" panose="02020603050405020304" pitchFamily="18" charset="0"/>
              </a:rPr>
              <a:t>How to can you implement an advocacy approach that promotes multiplicity, inclusion, and the creation of space into the research enterprise to support strengths-based research and amplify the voices of indigenous communities?  How can funding organizations better recognize and appreciate the value of indigenous knowledge, and what strategies can they employ to increase funding accessibility for indigenous projects and initiatives?</a:t>
            </a:r>
            <a:endParaRPr lang="en-US"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a:solidFill>
                  <a:schemeClr val="tx1"/>
                </a:solidFill>
                <a:latin typeface="+mn-lt"/>
                <a:ea typeface="+mn-ea"/>
                <a:cs typeface="+mn-cs"/>
              </a:rPr>
              <a:t>A first step is to think about who is even eligible to apply for your research funds?  Is it limited to a very narrow definition of who, in the eyes of your terms and conditions, is allowed to conduct research and their associated qualifications? </a:t>
            </a:r>
            <a:r>
              <a:rPr lang="en-CA" dirty="0">
                <a:solidFill>
                  <a:schemeClr val="tx1"/>
                </a:solidFill>
              </a:rPr>
              <a:t>Broad eligibility</a:t>
            </a:r>
            <a:r>
              <a:rPr lang="en-CA" b="0" dirty="0">
                <a:solidFill>
                  <a:schemeClr val="tx1"/>
                </a:solidFill>
              </a:rPr>
              <a:t>, including non-profit organizations, land claims corporations, in line with calls from Indigenous organizations.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a:solidFill>
                  <a:schemeClr val="tx1"/>
                </a:solidFill>
                <a:latin typeface="+mn-lt"/>
                <a:ea typeface="+mn-ea"/>
                <a:cs typeface="+mn-cs"/>
              </a:rPr>
              <a:t>And how do you choose to bring Indigenous organizations into the ideation stage of research?  One way could be to implement development grants or similar – opportunities to establish networks, consult with communities about their priorities, and support being on-site, in communities to develop those relationships.  Like we are doing here, for example.  Because frankly why are we participating in this event?  It boils down to networking, seeking opportunities, learning, and disseminating what research we have been doing. Clearly we, and our respective organizations that approved some travel budgets to get to these events, believe that that is worthwhile investment of travel costs and time, to forge what?  Collaborations.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a:solidFill>
                  <a:schemeClr val="tx1"/>
                </a:solidFill>
                <a:latin typeface="+mn-lt"/>
                <a:ea typeface="+mn-ea"/>
                <a:cs typeface="+mn-cs"/>
              </a:rPr>
              <a:t>We can think about the scale of the research to be carried out.  The research program I lead focuses on the Arctic, where costs are high.  There seems to be a tendency to put forth bigger and bigger financial research packages, and there is certainly a need for this, to enable big dreams and big thinking.  What about those organizations that are new to research, or have different types of innovation priorities?  Is a multi-million dollar program right for them?  Do they want to manage such funds?   Can your funding package accommodate smaller requests without diminishing a community’s priorities (that’s too small for us to bother with the paperwork)?  Does your organization recognize that “transformational technologies” and “breakthrough innovation” may look differently in different areas of the world, and may require a mind-shift for your executives?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a:solidFill>
                  <a:schemeClr val="tx1"/>
                </a:solidFill>
                <a:latin typeface="+mn-lt"/>
                <a:ea typeface="+mn-ea"/>
                <a:cs typeface="+mn-cs"/>
              </a:rPr>
              <a:t>How flexible is your organization’s thinking?  Are you willing to go to the top to ask for changes, to look for ways to screen Indigenous research priorities in and not out?  There is a great word in French, La </a:t>
            </a:r>
            <a:r>
              <a:rPr lang="en-CA" sz="1200" kern="1200" dirty="0" err="1">
                <a:solidFill>
                  <a:schemeClr val="tx1"/>
                </a:solidFill>
                <a:latin typeface="+mn-lt"/>
                <a:ea typeface="+mn-ea"/>
                <a:cs typeface="+mn-cs"/>
              </a:rPr>
              <a:t>paperasserie</a:t>
            </a:r>
            <a:r>
              <a:rPr lang="en-CA" sz="1200" kern="1200" dirty="0">
                <a:solidFill>
                  <a:schemeClr val="tx1"/>
                </a:solidFill>
                <a:latin typeface="+mn-lt"/>
                <a:ea typeface="+mn-ea"/>
                <a:cs typeface="+mn-cs"/>
              </a:rPr>
              <a:t>, which generally translates as a </a:t>
            </a:r>
            <a:r>
              <a:rPr lang="en-CA" sz="1200" kern="1200" dirty="0" err="1">
                <a:solidFill>
                  <a:schemeClr val="tx1"/>
                </a:solidFill>
                <a:latin typeface="+mn-lt"/>
                <a:ea typeface="+mn-ea"/>
                <a:cs typeface="+mn-cs"/>
              </a:rPr>
              <a:t>degrogatory</a:t>
            </a:r>
            <a:r>
              <a:rPr lang="en-CA" sz="1200" kern="1200" dirty="0">
                <a:solidFill>
                  <a:schemeClr val="tx1"/>
                </a:solidFill>
                <a:latin typeface="+mn-lt"/>
                <a:ea typeface="+mn-ea"/>
                <a:cs typeface="+mn-cs"/>
              </a:rPr>
              <a:t> version of paperwork – papers that get pushed around.  Is your organization putting la </a:t>
            </a:r>
            <a:r>
              <a:rPr lang="en-CA" sz="1200" kern="1200" dirty="0" err="1">
                <a:solidFill>
                  <a:schemeClr val="tx1"/>
                </a:solidFill>
                <a:latin typeface="+mn-lt"/>
                <a:ea typeface="+mn-ea"/>
                <a:cs typeface="+mn-cs"/>
              </a:rPr>
              <a:t>paperasserie</a:t>
            </a:r>
            <a:r>
              <a:rPr lang="en-CA" sz="1200" kern="1200" dirty="0">
                <a:solidFill>
                  <a:schemeClr val="tx1"/>
                </a:solidFill>
                <a:latin typeface="+mn-lt"/>
                <a:ea typeface="+mn-ea"/>
                <a:cs typeface="+mn-cs"/>
              </a:rPr>
              <a:t> ahead of 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a:solidFill>
                  <a:schemeClr val="tx1"/>
                </a:solidFill>
                <a:latin typeface="+mn-lt"/>
                <a:ea typeface="+mn-ea"/>
                <a:cs typeface="+mn-cs"/>
              </a:rPr>
              <a:t>We can think about who is doing the research, and what knowledge they bring to the table.  For example, Inuit </a:t>
            </a:r>
            <a:r>
              <a:rPr lang="en-CA" sz="1200" kern="1200" dirty="0" err="1">
                <a:solidFill>
                  <a:schemeClr val="tx1"/>
                </a:solidFill>
                <a:latin typeface="+mn-lt"/>
                <a:ea typeface="+mn-ea"/>
                <a:cs typeface="+mn-cs"/>
              </a:rPr>
              <a:t>Qaujimajatuqangit</a:t>
            </a:r>
            <a:r>
              <a:rPr lang="en-CA" sz="1200" kern="1200" dirty="0">
                <a:solidFill>
                  <a:schemeClr val="tx1"/>
                </a:solidFill>
                <a:latin typeface="+mn-lt"/>
                <a:ea typeface="+mn-ea"/>
                <a:cs typeface="+mn-cs"/>
              </a:rPr>
              <a:t> (IQ) (</a:t>
            </a:r>
            <a:r>
              <a:rPr lang="en-CA" sz="1200" kern="1200" dirty="0" err="1">
                <a:solidFill>
                  <a:schemeClr val="tx1"/>
                </a:solidFill>
                <a:latin typeface="+mn-lt"/>
                <a:ea typeface="+mn-ea"/>
                <a:cs typeface="+mn-cs"/>
              </a:rPr>
              <a:t>khow</a:t>
            </a:r>
            <a:r>
              <a:rPr lang="en-CA" sz="1200" kern="1200" dirty="0">
                <a:solidFill>
                  <a:schemeClr val="tx1"/>
                </a:solidFill>
                <a:latin typeface="+mn-lt"/>
                <a:ea typeface="+mn-ea"/>
                <a:cs typeface="+mn-cs"/>
              </a:rPr>
              <a:t>-</a:t>
            </a:r>
            <a:r>
              <a:rPr lang="en-CA" sz="1200" kern="1200" dirty="0" err="1">
                <a:solidFill>
                  <a:schemeClr val="tx1"/>
                </a:solidFill>
                <a:latin typeface="+mn-lt"/>
                <a:ea typeface="+mn-ea"/>
                <a:cs typeface="+mn-cs"/>
              </a:rPr>
              <a:t>yee</a:t>
            </a:r>
            <a:r>
              <a:rPr lang="en-CA" sz="1200" kern="1200" dirty="0">
                <a:solidFill>
                  <a:schemeClr val="tx1"/>
                </a:solidFill>
                <a:latin typeface="+mn-lt"/>
                <a:ea typeface="+mn-ea"/>
                <a:cs typeface="+mn-cs"/>
              </a:rPr>
              <a:t>-ma-</a:t>
            </a:r>
            <a:r>
              <a:rPr lang="en-CA" sz="1200" kern="1200" dirty="0" err="1">
                <a:solidFill>
                  <a:schemeClr val="tx1"/>
                </a:solidFill>
                <a:latin typeface="+mn-lt"/>
                <a:ea typeface="+mn-ea"/>
                <a:cs typeface="+mn-cs"/>
              </a:rPr>
              <a:t>yuu</a:t>
            </a:r>
            <a:r>
              <a:rPr lang="en-CA" sz="1200" kern="1200" dirty="0">
                <a:solidFill>
                  <a:schemeClr val="tx1"/>
                </a:solidFill>
                <a:latin typeface="+mn-lt"/>
                <a:ea typeface="+mn-ea"/>
                <a:cs typeface="+mn-cs"/>
              </a:rPr>
              <a:t>-</a:t>
            </a:r>
            <a:r>
              <a:rPr lang="en-CA" sz="1200" kern="1200" dirty="0" err="1">
                <a:solidFill>
                  <a:schemeClr val="tx1"/>
                </a:solidFill>
                <a:latin typeface="+mn-lt"/>
                <a:ea typeface="+mn-ea"/>
                <a:cs typeface="+mn-cs"/>
              </a:rPr>
              <a:t>tu-khaug-iit</a:t>
            </a:r>
            <a:r>
              <a:rPr lang="en-CA" sz="1200" kern="1200" dirty="0">
                <a:solidFill>
                  <a:schemeClr val="tx1"/>
                </a:solidFill>
                <a:latin typeface="+mn-lt"/>
                <a:ea typeface="+mn-ea"/>
                <a:cs typeface="+mn-cs"/>
              </a:rPr>
              <a:t>) is the term used to describe Inuit epistemology or the Indigenous knowledge of the Inuit. The term translates directly as “that which Inuit have always known to be true.” It is the foundation upon which social, emotional, spiritual, cognitive and physical well-being is built. </a:t>
            </a:r>
            <a:r>
              <a:rPr lang="en-CA" dirty="0"/>
              <a:t>Differences, however, are also important to note, and can be very beneficial to a research environment.  We need to be mindful that there is no one-size-fits-all approach.  Distinctions exist across all Indigenous Peoples, communities, regions and organizations.  That means that relationships are paramount, to understand different priorities and needs. </a:t>
            </a:r>
            <a:r>
              <a:rPr lang="en-CA" dirty="0">
                <a:solidFill>
                  <a:schemeClr val="tx1"/>
                </a:solidFill>
              </a:rPr>
              <a:t>Balance funding </a:t>
            </a:r>
            <a:r>
              <a:rPr lang="en-CA" b="0" dirty="0">
                <a:solidFill>
                  <a:schemeClr val="tx1"/>
                </a:solidFill>
              </a:rPr>
              <a:t>across factors including geography and Indigenous communities (i.e., Inuit, Métis and First Nations). </a:t>
            </a:r>
            <a:endParaRPr lang="en-CA"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And we can also think about ourselves, and our role as a collaborator, versus a more transactional relationship.  Our Indigenous partnerships lead to complimentary competencies coming together for added value. </a:t>
            </a:r>
            <a:r>
              <a:rPr lang="en-US" dirty="0"/>
              <a:t>working to ensure that it has the skills and competency to engage with Indigenous partners in science co-development to achieve mutually beneficial organizational results and outcomes. </a:t>
            </a:r>
            <a:r>
              <a:rPr lang="en-CA" sz="1200" dirty="0">
                <a:effectLst/>
                <a:latin typeface="Calibri" panose="020F0502020204030204" pitchFamily="34" charset="0"/>
                <a:ea typeface="Times New Roman" panose="02020603050405020304" pitchFamily="18" charset="0"/>
              </a:rPr>
              <a:t>And this doesn’t just apply to researchers.  This applies to those who provide the funds too.  Funders need to be better educated to understand the relevance of indigenous knowledge within specific fields and ensure that it is integrated effectively into research initiatives.  Each organization needs to account for that in the professional development plans of its employees.</a:t>
            </a:r>
            <a:endParaRPr lang="en-CA" dirty="0"/>
          </a:p>
          <a:p>
            <a:endParaRPr lang="en-US" dirty="0"/>
          </a:p>
        </p:txBody>
      </p:sp>
      <p:sp>
        <p:nvSpPr>
          <p:cNvPr id="4" name="Slide Number Placeholder 3"/>
          <p:cNvSpPr>
            <a:spLocks noGrp="1"/>
          </p:cNvSpPr>
          <p:nvPr>
            <p:ph type="sldNum" sz="quarter" idx="5"/>
          </p:nvPr>
        </p:nvSpPr>
        <p:spPr/>
        <p:txBody>
          <a:bodyPr/>
          <a:lstStyle/>
          <a:p>
            <a:fld id="{7B9E8BFE-F454-44CF-A2A9-F0A1EE63C1EA}" type="slidenum">
              <a:rPr lang="en-US" smtClean="0"/>
              <a:t>7</a:t>
            </a:fld>
            <a:endParaRPr lang="en-US" dirty="0"/>
          </a:p>
        </p:txBody>
      </p:sp>
    </p:spTree>
    <p:extLst>
      <p:ext uri="{BB962C8B-B14F-4D97-AF65-F5344CB8AC3E}">
        <p14:creationId xmlns:p14="http://schemas.microsoft.com/office/powerpoint/2010/main" val="1921968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Calibri" panose="020F0502020204030204" pitchFamily="34" charset="0"/>
                <a:ea typeface="Times New Roman" panose="02020603050405020304" pitchFamily="18" charset="0"/>
              </a:rPr>
              <a:t>And what are you funding?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solidFill>
                  <a:schemeClr val="tx1"/>
                </a:solidFill>
              </a:rPr>
              <a:t>For those that hold budgetary authority, we can think differently about what we can fund. Can you plan for travel budgets, to get you to a project site with your partners regularly, and them to co-present with you at an event?  Have you budgeted for translation costs?  Can you think about equipment purchases, and whether at the end of a project, can that equipment remain permanently with your partners?  Can you think about capacity building, hiring local technicians or co-developing a training module to be delivered by a local school or college as legacy of your project? Does project funding only cover direct research activities, or has it considered the importance of eligible activities like ongoing community consultation, data storage and access and knowledge mobilization post-project final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0" dirty="0">
              <a:solidFill>
                <a:schemeClr val="tx1"/>
              </a:solidFill>
            </a:endParaRPr>
          </a:p>
        </p:txBody>
      </p:sp>
      <p:sp>
        <p:nvSpPr>
          <p:cNvPr id="4" name="Slide Number Placeholder 3"/>
          <p:cNvSpPr>
            <a:spLocks noGrp="1"/>
          </p:cNvSpPr>
          <p:nvPr>
            <p:ph type="sldNum" sz="quarter" idx="10"/>
          </p:nvPr>
        </p:nvSpPr>
        <p:spPr/>
        <p:txBody>
          <a:bodyPr/>
          <a:lstStyle/>
          <a:p>
            <a:fld id="{7B9E8BFE-F454-44CF-A2A9-F0A1EE63C1EA}" type="slidenum">
              <a:rPr lang="en-US" smtClean="0"/>
              <a:t>8</a:t>
            </a:fld>
            <a:endParaRPr lang="en-US" dirty="0"/>
          </a:p>
        </p:txBody>
      </p:sp>
    </p:spTree>
    <p:extLst>
      <p:ext uri="{BB962C8B-B14F-4D97-AF65-F5344CB8AC3E}">
        <p14:creationId xmlns:p14="http://schemas.microsoft.com/office/powerpoint/2010/main" val="990469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2CA48ED-88B9-48C2-85D6-8485E2A4CA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And finally, we can take time to sit with partners to discuss and evaluate the research outcomes and potential impacts.  We all have metrics in our organizations; let’s make them meaningful.  We can look back to our 7 pillars of successful programming and develop metrics that speak to those.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r>
              <a:rPr lang="en-CA" dirty="0"/>
              <a:t>By doing so, one can see the benefits that could be apparent, in both research outcomes and impacts.   So starting to think of these facets early, at an ideation stage, can lead to better research at the end of project or programme.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Tree>
    <p:extLst>
      <p:ext uri="{BB962C8B-B14F-4D97-AF65-F5344CB8AC3E}">
        <p14:creationId xmlns:p14="http://schemas.microsoft.com/office/powerpoint/2010/main" val="2471971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66">
              <a:defRPr/>
            </a:pPr>
            <a:r>
              <a:rPr lang="en-CA" dirty="0"/>
              <a:t>So once this planning is complete, what can advancing the research look like?  For the Arctic and Northern Challenge program at NRC, this research program was developed over a number of years, intentionally taking time for thoughtful engagement.  This included 22 virtual sessions across the north, online surveys, conversations with other government departments and very deliberate Indigenous leadership input.  The latter included an external program review committee, made up exclusively of northern representation, whose first task was to work collaboratively with NRC to shape the guiding principles of the research program, shown here, which infuse every decision that we make.  </a:t>
            </a:r>
          </a:p>
          <a:p>
            <a:pPr defTabSz="914266">
              <a:defRPr/>
            </a:pPr>
            <a:endParaRPr lang="en-CA" dirty="0"/>
          </a:p>
          <a:p>
            <a:pPr marL="0" marR="0" lvl="0" indent="0" algn="l" defTabSz="914266" rtl="0" eaLnBrk="1" fontAlgn="auto" latinLnBrk="0" hangingPunct="1">
              <a:lnSpc>
                <a:spcPct val="100000"/>
              </a:lnSpc>
              <a:spcBef>
                <a:spcPts val="0"/>
              </a:spcBef>
              <a:spcAft>
                <a:spcPts val="0"/>
              </a:spcAft>
              <a:buClrTx/>
              <a:buSzTx/>
              <a:buFontTx/>
              <a:buNone/>
              <a:tabLst/>
              <a:defRPr/>
            </a:pPr>
            <a:r>
              <a:rPr lang="en-C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To enable the program to move forward in a good way, the program also has a Program Advisory Committee that provides strategic advice and reviews the project portfolio of the Arctic and Northern Challenge Program. The committee is made up of members chosen from among Canada’s Northern and Indigenous organizations and communities, and provides strategic advice on the ANCP, reviews and assesses projects at the discretion of the Program Management Board and supports overall strategic direction, while helping ensure these remain aligned with the NRC’s results areas of supporting business innovation, supporting government policy decisions and advancing scientific knowledge. </a:t>
            </a:r>
            <a:endParaRPr lang="en-CA" dirty="0"/>
          </a:p>
        </p:txBody>
      </p:sp>
      <p:sp>
        <p:nvSpPr>
          <p:cNvPr id="4" name="Slide Number Placeholder 3"/>
          <p:cNvSpPr>
            <a:spLocks noGrp="1"/>
          </p:cNvSpPr>
          <p:nvPr>
            <p:ph type="sldNum" sz="quarter" idx="10"/>
          </p:nvPr>
        </p:nvSpPr>
        <p:spPr/>
        <p:txBody>
          <a:bodyPr/>
          <a:lstStyle/>
          <a:p>
            <a:fld id="{7B9E8BFE-F454-44CF-A2A9-F0A1EE63C1EA}" type="slidenum">
              <a:rPr lang="en-US" smtClean="0"/>
              <a:t>10</a:t>
            </a:fld>
            <a:endParaRPr lang="en-US" dirty="0"/>
          </a:p>
        </p:txBody>
      </p:sp>
    </p:spTree>
    <p:extLst>
      <p:ext uri="{BB962C8B-B14F-4D97-AF65-F5344CB8AC3E}">
        <p14:creationId xmlns:p14="http://schemas.microsoft.com/office/powerpoint/2010/main" val="3240169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a:lnSpc>
                <a:spcPct val="120000"/>
              </a:lnSpc>
            </a:pPr>
            <a:r>
              <a:rPr lang="en-CA" dirty="0"/>
              <a:t>Through this engagement, NRC developed this program differently.  Rather than choosing a research priority area internally, looking around for partners to work with on that research topic, instead, we flipped the conversation to say “here is the expertise that NRC can offer to solve your priority areas – how can we help?”  This led to the vision shown here, and to NRC being given 4 thematic priority areas to address, with two cross-cutting areas to support those.  </a:t>
            </a:r>
          </a:p>
          <a:p>
            <a:pPr>
              <a:lnSpc>
                <a:spcPct val="120000"/>
              </a:lnSpc>
            </a:pPr>
            <a:endParaRPr lang="en-CA" dirty="0"/>
          </a:p>
          <a:p>
            <a:pPr>
              <a:lnSpc>
                <a:spcPct val="120000"/>
              </a:lnSpc>
            </a:pPr>
            <a:r>
              <a:rPr lang="en-CA" dirty="0"/>
              <a:t>And the Program outcomes are different too.  They are not about the development of a particular technology or research outcome, rather, they are outcomes that are about how the research gets done:</a:t>
            </a:r>
          </a:p>
          <a:p>
            <a:pPr marL="285708" indent="-285708">
              <a:buFont typeface="Arial" panose="020B0604020202020204" pitchFamily="34" charset="0"/>
              <a:buChar char="•"/>
            </a:pPr>
            <a:r>
              <a:rPr lang="en-CA" b="0" dirty="0">
                <a:solidFill>
                  <a:schemeClr val="tx1"/>
                </a:solidFill>
              </a:rPr>
              <a:t>Arctic and Northern peoples participate in the design, governance, delivery and dissemination of applied research to address challenges identified by them</a:t>
            </a:r>
          </a:p>
          <a:p>
            <a:pPr marL="285708" indent="-285708">
              <a:buFont typeface="Arial" panose="020B0604020202020204" pitchFamily="34" charset="0"/>
              <a:buChar char="•"/>
            </a:pPr>
            <a:r>
              <a:rPr lang="en-CA" b="0" dirty="0">
                <a:solidFill>
                  <a:schemeClr val="tx1"/>
                </a:solidFill>
              </a:rPr>
              <a:t>Increase Northern R&amp;D capacity (individual, organizational and community) to solve pressing issues confronting Arctic and Northern peoples </a:t>
            </a:r>
          </a:p>
          <a:p>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11</a:t>
            </a:fld>
            <a:endParaRPr lang="en-US" dirty="0"/>
          </a:p>
        </p:txBody>
      </p:sp>
    </p:spTree>
    <p:extLst>
      <p:ext uri="{BB962C8B-B14F-4D97-AF65-F5344CB8AC3E}">
        <p14:creationId xmlns:p14="http://schemas.microsoft.com/office/powerpoint/2010/main" val="3100585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B7E2C5-3FF0-9249-B2F6-4F906AF2CD69}" type="slidenum">
              <a:rPr lang="en-US" smtClean="0"/>
              <a:pPr/>
              <a:t>12</a:t>
            </a:fld>
            <a:endParaRPr lang="en-US" dirty="0"/>
          </a:p>
        </p:txBody>
      </p:sp>
    </p:spTree>
    <p:extLst>
      <p:ext uri="{BB962C8B-B14F-4D97-AF65-F5344CB8AC3E}">
        <p14:creationId xmlns:p14="http://schemas.microsoft.com/office/powerpoint/2010/main" val="873786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Aging in Place Program has a mandate to support addressing this public policy challenge. The program was officially launched a year ago and is part of the second round of the NRC challenge programs. The Vision of the program is that </a:t>
            </a:r>
            <a:r>
              <a:rPr lang="en-CA" dirty="0">
                <a:solidFill>
                  <a:schemeClr val="bg1"/>
                </a:solidFill>
              </a:rPr>
              <a:t>older Canadians and their caregivers enjoy safe, healthy and socially-connected lives within their homes and communities of choice.  Its objective is to develop technology and innovation that can be utilized as appropriate by individuals to support their choice to age in place.  And t</a:t>
            </a:r>
            <a:r>
              <a:rPr lang="en-CA" dirty="0"/>
              <a:t>he program’s challenge statement is that by the end of the program, its research has led to a 20% increase in the number of older adults who are living in homes and communities of their choice by 2031, through innovative technologies that support safe, healthy and socially connected living.</a:t>
            </a:r>
          </a:p>
          <a:p>
            <a:endParaRPr lang="en-CA" dirty="0"/>
          </a:p>
          <a:p>
            <a:r>
              <a:rPr lang="en-CA" dirty="0"/>
              <a:t>A gap analysis allowed us to identify the 4 pillars that must be addressed to meet the program objectives.</a:t>
            </a:r>
          </a:p>
          <a:p>
            <a:r>
              <a:rPr lang="en-CA" dirty="0"/>
              <a:t>Safety, health, Connection and Standards.</a:t>
            </a:r>
          </a:p>
          <a:p>
            <a:r>
              <a:rPr lang="en-CA" dirty="0"/>
              <a:t>Safety and Health looking at what can be done inside the homes; The connection pillar is for what happens outside of homes and finally Standards will look at how to inform federal and provincial policy decisions by contributing to the development of evidence based standards and guidelines</a:t>
            </a:r>
          </a:p>
          <a:p>
            <a:endParaRPr lang="en-CA" dirty="0"/>
          </a:p>
          <a:p>
            <a:r>
              <a:rPr lang="en-CA" dirty="0"/>
              <a:t>(2031 is the year corresponding to the first wave of baby boomers reaching the age of 85)</a:t>
            </a:r>
            <a:endParaRPr lang="en-US" dirty="0"/>
          </a:p>
        </p:txBody>
      </p:sp>
      <p:sp>
        <p:nvSpPr>
          <p:cNvPr id="4" name="Slide Number Placeholder 3"/>
          <p:cNvSpPr>
            <a:spLocks noGrp="1"/>
          </p:cNvSpPr>
          <p:nvPr>
            <p:ph type="sldNum" sz="quarter" idx="10"/>
          </p:nvPr>
        </p:nvSpPr>
        <p:spPr/>
        <p:txBody>
          <a:bodyPr/>
          <a:lstStyle/>
          <a:p>
            <a:fld id="{7B9E8BFE-F454-44CF-A2A9-F0A1EE63C1EA}" type="slidenum">
              <a:rPr lang="en-US" smtClean="0"/>
              <a:t>13</a:t>
            </a:fld>
            <a:endParaRPr lang="en-US" dirty="0"/>
          </a:p>
        </p:txBody>
      </p:sp>
    </p:spTree>
    <p:extLst>
      <p:ext uri="{BB962C8B-B14F-4D97-AF65-F5344CB8AC3E}">
        <p14:creationId xmlns:p14="http://schemas.microsoft.com/office/powerpoint/2010/main" val="467577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E8BFE-F454-44CF-A2A9-F0A1EE63C1EA}" type="slidenum">
              <a:rPr lang="en-US" smtClean="0"/>
              <a:t>14</a:t>
            </a:fld>
            <a:endParaRPr lang="en-US" dirty="0"/>
          </a:p>
        </p:txBody>
      </p:sp>
    </p:spTree>
    <p:extLst>
      <p:ext uri="{BB962C8B-B14F-4D97-AF65-F5344CB8AC3E}">
        <p14:creationId xmlns:p14="http://schemas.microsoft.com/office/powerpoint/2010/main" val="1309178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do meet our challenge, we rely on Experts by Experience</a:t>
            </a:r>
            <a:r>
              <a:rPr lang="en-CA" baseline="0" dirty="0"/>
              <a:t> to ensure we are on the right track towards achieving our impact. We know that when it comes to research on aging, it is best practice to meaningfully involve those who have first hand experiences. More than just a best practice, it is essential to ensure that the technology developed answers a need, will be usable and has higher chances of being adopted.</a:t>
            </a:r>
          </a:p>
          <a:p>
            <a:endParaRPr lang="en-CA" baseline="0" dirty="0"/>
          </a:p>
          <a:p>
            <a:r>
              <a:rPr lang="fr-CA" baseline="0" dirty="0" err="1"/>
              <a:t>We</a:t>
            </a:r>
            <a:r>
              <a:rPr lang="fr-CA" baseline="0" dirty="0"/>
              <a:t> have 3 </a:t>
            </a:r>
            <a:r>
              <a:rPr lang="fr-CA" baseline="0" dirty="0" err="1"/>
              <a:t>levels</a:t>
            </a:r>
            <a:r>
              <a:rPr lang="fr-CA" baseline="0" dirty="0"/>
              <a:t> of public engagement:</a:t>
            </a:r>
          </a:p>
          <a:p>
            <a:pPr marL="228600" indent="-228600">
              <a:buAutoNum type="arabicParenR"/>
            </a:pPr>
            <a:r>
              <a:rPr lang="fr-CA" baseline="0" dirty="0"/>
              <a:t>At the program </a:t>
            </a:r>
            <a:r>
              <a:rPr lang="fr-CA" baseline="0" dirty="0" err="1"/>
              <a:t>level</a:t>
            </a:r>
            <a:r>
              <a:rPr lang="fr-CA" baseline="0" dirty="0"/>
              <a:t> </a:t>
            </a:r>
            <a:r>
              <a:rPr lang="fr-CA" baseline="0" dirty="0" err="1"/>
              <a:t>though</a:t>
            </a:r>
            <a:r>
              <a:rPr lang="fr-CA" baseline="0" dirty="0"/>
              <a:t> an </a:t>
            </a:r>
            <a:r>
              <a:rPr lang="fr-CA" baseline="0" dirty="0" err="1"/>
              <a:t>advisory</a:t>
            </a:r>
            <a:r>
              <a:rPr lang="fr-CA" baseline="0" dirty="0"/>
              <a:t> panel </a:t>
            </a:r>
            <a:r>
              <a:rPr lang="fr-CA" baseline="0" dirty="0" err="1"/>
              <a:t>composed</a:t>
            </a:r>
            <a:r>
              <a:rPr lang="fr-CA" baseline="0" dirty="0"/>
              <a:t> of 10 to 15 </a:t>
            </a:r>
            <a:r>
              <a:rPr lang="fr-CA" baseline="0" dirty="0" err="1"/>
              <a:t>older</a:t>
            </a:r>
            <a:r>
              <a:rPr lang="fr-CA" baseline="0" dirty="0"/>
              <a:t> </a:t>
            </a:r>
            <a:r>
              <a:rPr lang="fr-CA" baseline="0" dirty="0" err="1"/>
              <a:t>adults</a:t>
            </a:r>
            <a:r>
              <a:rPr lang="fr-CA" baseline="0" dirty="0"/>
              <a:t> </a:t>
            </a:r>
            <a:r>
              <a:rPr lang="fr-CA" baseline="0" dirty="0" err="1"/>
              <a:t>from</a:t>
            </a:r>
            <a:r>
              <a:rPr lang="fr-CA" baseline="0" dirty="0"/>
              <a:t> </a:t>
            </a:r>
            <a:r>
              <a:rPr lang="fr-CA" baseline="0" dirty="0" err="1"/>
              <a:t>across</a:t>
            </a:r>
            <a:r>
              <a:rPr lang="fr-CA" baseline="0" dirty="0"/>
              <a:t> Canada and </a:t>
            </a:r>
            <a:r>
              <a:rPr lang="fr-CA" baseline="0" dirty="0" err="1"/>
              <a:t>from</a:t>
            </a:r>
            <a:r>
              <a:rPr lang="fr-CA" baseline="0" dirty="0"/>
              <a:t> diverse groups</a:t>
            </a:r>
          </a:p>
          <a:p>
            <a:pPr marL="228600" indent="-228600">
              <a:buAutoNum type="arabicParenR"/>
            </a:pPr>
            <a:r>
              <a:rPr lang="fr-CA" baseline="0" dirty="0"/>
              <a:t>At the </a:t>
            </a:r>
            <a:r>
              <a:rPr lang="fr-CA" baseline="0" dirty="0" err="1"/>
              <a:t>project</a:t>
            </a:r>
            <a:r>
              <a:rPr lang="fr-CA" baseline="0" dirty="0"/>
              <a:t> </a:t>
            </a:r>
            <a:r>
              <a:rPr lang="fr-CA" baseline="0" dirty="0" err="1"/>
              <a:t>level</a:t>
            </a:r>
            <a:r>
              <a:rPr lang="fr-CA" baseline="0" dirty="0"/>
              <a:t>, </a:t>
            </a:r>
            <a:r>
              <a:rPr lang="fr-CA" baseline="0" dirty="0" err="1"/>
              <a:t>we</a:t>
            </a:r>
            <a:r>
              <a:rPr lang="fr-CA" baseline="0" dirty="0"/>
              <a:t> have set a </a:t>
            </a:r>
            <a:r>
              <a:rPr lang="fr-CA" baseline="0" dirty="0" err="1"/>
              <a:t>mandatory</a:t>
            </a:r>
            <a:r>
              <a:rPr lang="fr-CA" baseline="0" dirty="0"/>
              <a:t> </a:t>
            </a:r>
            <a:r>
              <a:rPr lang="fr-CA" baseline="0" dirty="0" err="1"/>
              <a:t>requirement</a:t>
            </a:r>
            <a:r>
              <a:rPr lang="fr-CA" baseline="0" dirty="0"/>
              <a:t> to have at least one </a:t>
            </a:r>
            <a:r>
              <a:rPr lang="fr-CA" baseline="0" dirty="0" err="1"/>
              <a:t>advisor</a:t>
            </a:r>
            <a:r>
              <a:rPr lang="fr-CA" baseline="0" dirty="0"/>
              <a:t> per collaborative </a:t>
            </a:r>
            <a:r>
              <a:rPr lang="fr-CA" baseline="0" dirty="0" err="1"/>
              <a:t>project</a:t>
            </a:r>
            <a:r>
              <a:rPr lang="fr-CA" baseline="0" dirty="0"/>
              <a:t>. I </a:t>
            </a:r>
            <a:r>
              <a:rPr lang="fr-CA" baseline="0" dirty="0" err="1"/>
              <a:t>want</a:t>
            </a:r>
            <a:r>
              <a:rPr lang="fr-CA" baseline="0" dirty="0"/>
              <a:t> to pause </a:t>
            </a:r>
            <a:r>
              <a:rPr lang="fr-CA" baseline="0" dirty="0" err="1"/>
              <a:t>here</a:t>
            </a:r>
            <a:r>
              <a:rPr lang="fr-CA" baseline="0" dirty="0"/>
              <a:t> and </a:t>
            </a:r>
            <a:r>
              <a:rPr lang="fr-CA" baseline="0" dirty="0" err="1"/>
              <a:t>reiterate</a:t>
            </a:r>
            <a:r>
              <a:rPr lang="fr-CA" baseline="0" dirty="0"/>
              <a:t> the importance of </a:t>
            </a:r>
            <a:r>
              <a:rPr lang="fr-CA" baseline="0" dirty="0" err="1"/>
              <a:t>that</a:t>
            </a:r>
            <a:r>
              <a:rPr lang="fr-CA" baseline="0" dirty="0"/>
              <a:t> </a:t>
            </a:r>
            <a:r>
              <a:rPr lang="fr-CA" baseline="0" dirty="0" err="1"/>
              <a:t>requirement</a:t>
            </a:r>
            <a:r>
              <a:rPr lang="fr-CA" baseline="0" dirty="0"/>
              <a:t>. </a:t>
            </a:r>
            <a:r>
              <a:rPr lang="fr-CA" baseline="0" dirty="0" err="1"/>
              <a:t>Aging</a:t>
            </a:r>
            <a:r>
              <a:rPr lang="fr-CA" baseline="0" dirty="0"/>
              <a:t> in place </a:t>
            </a:r>
            <a:r>
              <a:rPr lang="fr-CA" baseline="0" dirty="0" err="1"/>
              <a:t>is</a:t>
            </a:r>
            <a:r>
              <a:rPr lang="fr-CA" baseline="0" dirty="0"/>
              <a:t> </a:t>
            </a:r>
            <a:r>
              <a:rPr lang="fr-CA" baseline="0" dirty="0" err="1"/>
              <a:t>something</a:t>
            </a:r>
            <a:r>
              <a:rPr lang="fr-CA" baseline="0" dirty="0"/>
              <a:t> </a:t>
            </a:r>
            <a:r>
              <a:rPr lang="fr-CA" baseline="0" dirty="0" err="1"/>
              <a:t>that</a:t>
            </a:r>
            <a:r>
              <a:rPr lang="fr-CA" baseline="0" dirty="0"/>
              <a:t> </a:t>
            </a:r>
            <a:r>
              <a:rPr lang="fr-CA" baseline="0" dirty="0" err="1"/>
              <a:t>is</a:t>
            </a:r>
            <a:r>
              <a:rPr lang="fr-CA" baseline="0" dirty="0"/>
              <a:t> </a:t>
            </a:r>
            <a:r>
              <a:rPr lang="fr-CA" baseline="0" dirty="0" err="1"/>
              <a:t>very</a:t>
            </a:r>
            <a:r>
              <a:rPr lang="fr-CA" baseline="0" dirty="0"/>
              <a:t> </a:t>
            </a:r>
            <a:r>
              <a:rPr lang="fr-CA" baseline="0" dirty="0" err="1"/>
              <a:t>concrete</a:t>
            </a:r>
            <a:r>
              <a:rPr lang="fr-CA" baseline="0" dirty="0"/>
              <a:t> for </a:t>
            </a:r>
            <a:r>
              <a:rPr lang="fr-CA" baseline="0" dirty="0" err="1"/>
              <a:t>many</a:t>
            </a:r>
            <a:r>
              <a:rPr lang="fr-CA" baseline="0" dirty="0"/>
              <a:t> </a:t>
            </a:r>
            <a:r>
              <a:rPr lang="fr-CA" baseline="0" dirty="0" err="1"/>
              <a:t>Canadians</a:t>
            </a:r>
            <a:r>
              <a:rPr lang="fr-CA" baseline="0" dirty="0"/>
              <a:t> and </a:t>
            </a:r>
            <a:r>
              <a:rPr lang="fr-CA" baseline="0" dirty="0" err="1"/>
              <a:t>I’d</a:t>
            </a:r>
            <a:r>
              <a:rPr lang="fr-CA" baseline="0" dirty="0"/>
              <a:t> like </a:t>
            </a:r>
            <a:r>
              <a:rPr lang="fr-CA" baseline="0" dirty="0" err="1"/>
              <a:t>you</a:t>
            </a:r>
            <a:r>
              <a:rPr lang="fr-CA" baseline="0" dirty="0"/>
              <a:t> all to </a:t>
            </a:r>
            <a:r>
              <a:rPr lang="fr-CA" baseline="0" dirty="0" err="1"/>
              <a:t>think</a:t>
            </a:r>
            <a:r>
              <a:rPr lang="fr-CA" baseline="0" dirty="0"/>
              <a:t> about how the </a:t>
            </a:r>
            <a:r>
              <a:rPr lang="fr-CA" baseline="0" dirty="0" err="1"/>
              <a:t>technology</a:t>
            </a:r>
            <a:r>
              <a:rPr lang="fr-CA" baseline="0" dirty="0"/>
              <a:t> </a:t>
            </a:r>
            <a:r>
              <a:rPr lang="fr-CA" baseline="0" dirty="0" err="1"/>
              <a:t>you</a:t>
            </a:r>
            <a:r>
              <a:rPr lang="fr-CA" baseline="0" dirty="0"/>
              <a:t> are </a:t>
            </a:r>
            <a:r>
              <a:rPr lang="fr-CA" baseline="0" dirty="0" err="1"/>
              <a:t>working</a:t>
            </a:r>
            <a:r>
              <a:rPr lang="fr-CA" baseline="0" dirty="0"/>
              <a:t> on </a:t>
            </a:r>
            <a:r>
              <a:rPr lang="fr-CA" baseline="0" dirty="0" err="1"/>
              <a:t>may</a:t>
            </a:r>
            <a:r>
              <a:rPr lang="fr-CA" baseline="0" dirty="0"/>
              <a:t> </a:t>
            </a:r>
            <a:r>
              <a:rPr lang="fr-CA" baseline="0" dirty="0" err="1"/>
              <a:t>concretely</a:t>
            </a:r>
            <a:r>
              <a:rPr lang="fr-CA" baseline="0" dirty="0"/>
              <a:t> affect </a:t>
            </a:r>
            <a:r>
              <a:rPr lang="fr-CA" baseline="0" dirty="0" err="1"/>
              <a:t>these</a:t>
            </a:r>
            <a:r>
              <a:rPr lang="fr-CA" baseline="0" dirty="0"/>
              <a:t> people </a:t>
            </a:r>
            <a:r>
              <a:rPr lang="fr-CA" baseline="0" dirty="0" err="1"/>
              <a:t>because</a:t>
            </a:r>
            <a:r>
              <a:rPr lang="fr-CA" baseline="0" dirty="0"/>
              <a:t> </a:t>
            </a:r>
            <a:r>
              <a:rPr lang="fr-CA" baseline="0" dirty="0" err="1"/>
              <a:t>it</a:t>
            </a:r>
            <a:r>
              <a:rPr lang="fr-CA" baseline="0" dirty="0"/>
              <a:t> </a:t>
            </a:r>
            <a:r>
              <a:rPr lang="fr-CA" baseline="0" dirty="0" err="1"/>
              <a:t>is</a:t>
            </a:r>
            <a:r>
              <a:rPr lang="fr-CA" baseline="0" dirty="0"/>
              <a:t> </a:t>
            </a:r>
            <a:r>
              <a:rPr lang="fr-CA" baseline="0" dirty="0" err="1"/>
              <a:t>really</a:t>
            </a:r>
            <a:r>
              <a:rPr lang="fr-CA" baseline="0" dirty="0"/>
              <a:t> key.</a:t>
            </a:r>
          </a:p>
          <a:p>
            <a:pPr marL="228600" indent="-228600">
              <a:buAutoNum type="arabicParenR"/>
            </a:pPr>
            <a:r>
              <a:rPr lang="fr-CA" baseline="0" dirty="0"/>
              <a:t>And </a:t>
            </a:r>
            <a:r>
              <a:rPr lang="fr-CA" baseline="0" dirty="0" err="1"/>
              <a:t>finally</a:t>
            </a:r>
            <a:r>
              <a:rPr lang="fr-CA" baseline="0" dirty="0"/>
              <a:t> </a:t>
            </a:r>
            <a:r>
              <a:rPr lang="fr-CA" baseline="0" dirty="0" err="1"/>
              <a:t>we</a:t>
            </a:r>
            <a:r>
              <a:rPr lang="fr-CA" baseline="0" dirty="0"/>
              <a:t> have </a:t>
            </a:r>
            <a:r>
              <a:rPr lang="fr-CA" baseline="0" dirty="0" err="1"/>
              <a:t>community</a:t>
            </a:r>
            <a:r>
              <a:rPr lang="fr-CA" baseline="0" dirty="0"/>
              <a:t> </a:t>
            </a:r>
            <a:r>
              <a:rPr lang="fr-CA" baseline="0" dirty="0" err="1"/>
              <a:t>members</a:t>
            </a:r>
            <a:r>
              <a:rPr lang="fr-CA" baseline="0" dirty="0"/>
              <a:t>, </a:t>
            </a:r>
            <a:r>
              <a:rPr lang="fr-CA" baseline="0" dirty="0" err="1"/>
              <a:t>around</a:t>
            </a:r>
            <a:r>
              <a:rPr lang="fr-CA" baseline="0" dirty="0"/>
              <a:t> 150 </a:t>
            </a:r>
            <a:r>
              <a:rPr lang="fr-CA" baseline="0" dirty="0" err="1"/>
              <a:t>now</a:t>
            </a:r>
            <a:r>
              <a:rPr lang="fr-CA" baseline="0" dirty="0"/>
              <a:t>, </a:t>
            </a:r>
            <a:r>
              <a:rPr lang="fr-CA" baseline="0" dirty="0" err="1"/>
              <a:t>who</a:t>
            </a:r>
            <a:r>
              <a:rPr lang="fr-CA" baseline="0" dirty="0"/>
              <a:t> are </a:t>
            </a:r>
            <a:r>
              <a:rPr lang="fr-CA" baseline="0" dirty="0" err="1"/>
              <a:t>individuals</a:t>
            </a:r>
            <a:r>
              <a:rPr lang="fr-CA" baseline="0" dirty="0"/>
              <a:t> </a:t>
            </a:r>
            <a:r>
              <a:rPr lang="fr-CA" baseline="0" dirty="0" err="1"/>
              <a:t>who</a:t>
            </a:r>
            <a:r>
              <a:rPr lang="fr-CA" baseline="0" dirty="0"/>
              <a:t> have </a:t>
            </a:r>
            <a:r>
              <a:rPr lang="fr-CA" baseline="0" dirty="0" err="1"/>
              <a:t>expressed</a:t>
            </a:r>
            <a:r>
              <a:rPr lang="fr-CA" baseline="0" dirty="0"/>
              <a:t> an </a:t>
            </a:r>
            <a:r>
              <a:rPr lang="fr-CA" baseline="0" dirty="0" err="1"/>
              <a:t>interest</a:t>
            </a:r>
            <a:r>
              <a:rPr lang="fr-CA" baseline="0" dirty="0"/>
              <a:t> to </a:t>
            </a:r>
            <a:r>
              <a:rPr lang="fr-CA" baseline="0" dirty="0" err="1"/>
              <a:t>receive</a:t>
            </a:r>
            <a:r>
              <a:rPr lang="fr-CA" baseline="0" dirty="0"/>
              <a:t> information and </a:t>
            </a:r>
            <a:r>
              <a:rPr lang="fr-CA" baseline="0" dirty="0" err="1"/>
              <a:t>potentially</a:t>
            </a:r>
            <a:r>
              <a:rPr lang="fr-CA" baseline="0" dirty="0"/>
              <a:t> </a:t>
            </a:r>
            <a:r>
              <a:rPr lang="fr-CA" baseline="0" dirty="0" err="1"/>
              <a:t>participate</a:t>
            </a:r>
            <a:r>
              <a:rPr lang="fr-CA" baseline="0" dirty="0"/>
              <a:t> in the </a:t>
            </a:r>
            <a:r>
              <a:rPr lang="fr-CA" baseline="0" dirty="0" err="1"/>
              <a:t>research</a:t>
            </a:r>
            <a:r>
              <a:rPr lang="fr-CA" baseline="0" dirty="0"/>
              <a:t>.</a:t>
            </a:r>
            <a:endParaRPr lang="en-CA" baseline="0" dirty="0"/>
          </a:p>
          <a:p>
            <a:endParaRPr lang="en-CA" baseline="0" dirty="0"/>
          </a:p>
        </p:txBody>
      </p:sp>
      <p:sp>
        <p:nvSpPr>
          <p:cNvPr id="4" name="Slide Number Placeholder 3"/>
          <p:cNvSpPr>
            <a:spLocks noGrp="1"/>
          </p:cNvSpPr>
          <p:nvPr>
            <p:ph type="sldNum" sz="quarter" idx="10"/>
          </p:nvPr>
        </p:nvSpPr>
        <p:spPr/>
        <p:txBody>
          <a:bodyPr/>
          <a:lstStyle/>
          <a:p>
            <a:fld id="{7B9E8BFE-F454-44CF-A2A9-F0A1EE63C1EA}" type="slidenum">
              <a:rPr lang="en-US" smtClean="0"/>
              <a:t>15</a:t>
            </a:fld>
            <a:endParaRPr lang="en-US" dirty="0"/>
          </a:p>
        </p:txBody>
      </p:sp>
    </p:spTree>
    <p:extLst>
      <p:ext uri="{BB962C8B-B14F-4D97-AF65-F5344CB8AC3E}">
        <p14:creationId xmlns:p14="http://schemas.microsoft.com/office/powerpoint/2010/main" val="4285953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CA" dirty="0"/>
              <a:t>Being inclusive by design incorporates respect, relevance, reciprocity, and responsibility for and with the relationships that we develop in Canada and globally.  What can you do in your organization, and how you conduct research?</a:t>
            </a:r>
          </a:p>
        </p:txBody>
      </p:sp>
      <p:sp>
        <p:nvSpPr>
          <p:cNvPr id="4" name="Slide Number Placeholder 3"/>
          <p:cNvSpPr>
            <a:spLocks noGrp="1"/>
          </p:cNvSpPr>
          <p:nvPr>
            <p:ph type="sldNum" sz="quarter" idx="5"/>
          </p:nvPr>
        </p:nvSpPr>
        <p:spPr/>
        <p:txBody>
          <a:bodyPr/>
          <a:lstStyle/>
          <a:p>
            <a:fld id="{7B9E8BFE-F454-44CF-A2A9-F0A1EE63C1EA}" type="slidenum">
              <a:rPr lang="en-US" smtClean="0"/>
              <a:t>16</a:t>
            </a:fld>
            <a:endParaRPr lang="en-US" dirty="0"/>
          </a:p>
        </p:txBody>
      </p:sp>
    </p:spTree>
    <p:extLst>
      <p:ext uri="{BB962C8B-B14F-4D97-AF65-F5344CB8AC3E}">
        <p14:creationId xmlns:p14="http://schemas.microsoft.com/office/powerpoint/2010/main" val="356999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CA" dirty="0"/>
              <a:t>Thank you.</a:t>
            </a:r>
          </a:p>
        </p:txBody>
      </p:sp>
      <p:sp>
        <p:nvSpPr>
          <p:cNvPr id="4" name="Slide Number Placeholder 3"/>
          <p:cNvSpPr>
            <a:spLocks noGrp="1"/>
          </p:cNvSpPr>
          <p:nvPr>
            <p:ph type="sldNum" sz="quarter" idx="5"/>
          </p:nvPr>
        </p:nvSpPr>
        <p:spPr/>
        <p:txBody>
          <a:bodyPr/>
          <a:lstStyle/>
          <a:p>
            <a:fld id="{7B9E8BFE-F454-44CF-A2A9-F0A1EE63C1EA}" type="slidenum">
              <a:rPr lang="en-US" smtClean="0"/>
              <a:t>17</a:t>
            </a:fld>
            <a:endParaRPr lang="en-US" dirty="0"/>
          </a:p>
        </p:txBody>
      </p:sp>
    </p:spTree>
    <p:extLst>
      <p:ext uri="{BB962C8B-B14F-4D97-AF65-F5344CB8AC3E}">
        <p14:creationId xmlns:p14="http://schemas.microsoft.com/office/powerpoint/2010/main" val="2285714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hyperlink" Target="https://twitter.com/nrc_cnrc"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hyperlink" Target="https://www.instagram.com/nrc_cnrc/" TargetMode="External"/><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hyperlink" Target="https://www.linkedin.com/company/national-research-council?trk=tyah"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wmf"/></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hyperlink" Target="https://twitter.com/nrc_cnrc" TargetMode="External"/><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hyperlink" Target="https://www.instagram.com/nrc_cnrc/" TargetMode="External"/><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hyperlink" Target="https://www.linkedin.com/company/national-research-council?trk=tyah"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597826"/>
            <a:ext cx="6477000" cy="1102519"/>
          </a:xfrm>
        </p:spPr>
        <p:txBody>
          <a:bodyPr lIns="0" tIns="0" rIns="0" bIns="0" anchor="b"/>
          <a:lstStyle>
            <a:lvl1pPr algn="l">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6400800" cy="1314450"/>
          </a:xfrm>
        </p:spPr>
        <p:txBody>
          <a:bodyPr lIns="0" tIns="0" rIns="0" bIns="0"/>
          <a:lstStyle>
            <a:lvl1pPr marL="0" indent="0" algn="l">
              <a:buNone/>
              <a:defRPr>
                <a:solidFill>
                  <a:srgbClr val="93F5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31226" y="176862"/>
            <a:ext cx="493740" cy="141430"/>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black">
          <a:xfrm>
            <a:off x="7800693" y="204713"/>
            <a:ext cx="969880" cy="86601"/>
          </a:xfrm>
          <a:prstGeom prst="rect">
            <a:avLst/>
          </a:prstGeom>
        </p:spPr>
      </p:pic>
    </p:spTree>
    <p:extLst>
      <p:ext uri="{BB962C8B-B14F-4D97-AF65-F5344CB8AC3E}">
        <p14:creationId xmlns:p14="http://schemas.microsoft.com/office/powerpoint/2010/main" val="331820596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 / Agenda">
    <p:bg>
      <p:bgPr>
        <a:solidFill>
          <a:srgbClr val="00446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7" name="Text Placeholder 6"/>
          <p:cNvSpPr>
            <a:spLocks noGrp="1"/>
          </p:cNvSpPr>
          <p:nvPr>
            <p:ph type="body" sz="quarter" idx="13"/>
          </p:nvPr>
        </p:nvSpPr>
        <p:spPr>
          <a:xfrm>
            <a:off x="430215" y="290513"/>
            <a:ext cx="6726237" cy="4476750"/>
          </a:xfrm>
        </p:spPr>
        <p:txBody>
          <a:bodyPr anchor="ctr"/>
          <a:lstStyle>
            <a:lvl1pPr marL="342891" indent="-342891">
              <a:spcBef>
                <a:spcPts val="600"/>
              </a:spcBef>
              <a:spcAft>
                <a:spcPts val="0"/>
              </a:spcAft>
              <a:buClr>
                <a:srgbClr val="969FB0"/>
              </a:buClr>
              <a:buFont typeface="+mj-lt"/>
              <a:buAutoNum type="arabicPeriod"/>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385166523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p:bg>
      <p:bgPr>
        <a:solidFill>
          <a:srgbClr val="0044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5456" y="1143166"/>
            <a:ext cx="6477001" cy="1555028"/>
          </a:xfrm>
        </p:spPr>
        <p:txBody>
          <a:bodyPr lIns="0" tIns="0" rIns="0" bIns="0" anchor="b">
            <a:normAutofit/>
          </a:bodyPr>
          <a:lstStyle>
            <a:lvl1pPr algn="l">
              <a:defRPr sz="28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25456" y="2804499"/>
            <a:ext cx="6477001" cy="1125140"/>
          </a:xfrm>
        </p:spPr>
        <p:txBody>
          <a:bodyPr lIns="0" tIns="0" rIns="0" bIns="0" anchor="t">
            <a:normAutofit/>
          </a:bodyPr>
          <a:lstStyle>
            <a:lvl1pPr marL="0" indent="0">
              <a:buNone/>
              <a:defRPr sz="1700">
                <a:solidFill>
                  <a:srgbClr val="93F5FF"/>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Tree>
    <p:extLst>
      <p:ext uri="{BB962C8B-B14F-4D97-AF65-F5344CB8AC3E}">
        <p14:creationId xmlns:p14="http://schemas.microsoft.com/office/powerpoint/2010/main" val="162381020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5" name="Text Placeholder 4"/>
          <p:cNvSpPr>
            <a:spLocks noGrp="1"/>
          </p:cNvSpPr>
          <p:nvPr>
            <p:ph type="body" sz="quarter" idx="13"/>
          </p:nvPr>
        </p:nvSpPr>
        <p:spPr>
          <a:xfrm>
            <a:off x="430219" y="1430341"/>
            <a:ext cx="6892925" cy="298767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5432446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picture">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8" name="Picture Placeholder 10"/>
          <p:cNvSpPr>
            <a:spLocks noGrp="1" noChangeAspect="1"/>
          </p:cNvSpPr>
          <p:nvPr>
            <p:ph type="pic" sz="quarter" idx="13"/>
          </p:nvPr>
        </p:nvSpPr>
        <p:spPr>
          <a:xfrm>
            <a:off x="5984083" y="1438397"/>
            <a:ext cx="2762924" cy="2959772"/>
          </a:xfrm>
          <a:prstGeom prst="rect">
            <a:avLst/>
          </a:prstGeom>
        </p:spPr>
        <p:txBody>
          <a:bodyPr anchor="ctr"/>
          <a:lstStyle>
            <a:lvl1pPr algn="ctr">
              <a:defRPr>
                <a:solidFill>
                  <a:schemeClr val="bg1">
                    <a:lumMod val="75000"/>
                  </a:schemeClr>
                </a:solidFill>
              </a:defRPr>
            </a:lvl1pPr>
          </a:lstStyle>
          <a:p>
            <a:r>
              <a:rPr lang="en-US"/>
              <a:t>Click icon to add picture</a:t>
            </a:r>
            <a:endParaRPr lang="en-US" dirty="0"/>
          </a:p>
        </p:txBody>
      </p:sp>
      <p:sp>
        <p:nvSpPr>
          <p:cNvPr id="5" name="Text Placeholder 4"/>
          <p:cNvSpPr>
            <a:spLocks noGrp="1"/>
          </p:cNvSpPr>
          <p:nvPr>
            <p:ph type="body" sz="quarter" idx="14"/>
          </p:nvPr>
        </p:nvSpPr>
        <p:spPr>
          <a:xfrm>
            <a:off x="430213" y="1430339"/>
            <a:ext cx="5351462" cy="29733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30463221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70" y="1431928"/>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85841681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9" y="1440657"/>
            <a:ext cx="8183621" cy="2976562"/>
          </a:xfrm>
        </p:spPr>
        <p:txBody>
          <a:bodyPr/>
          <a:lstStyle/>
          <a:p>
            <a:r>
              <a:rPr lang="en-US"/>
              <a:t>Click icon to add picture</a:t>
            </a:r>
          </a:p>
        </p:txBody>
      </p:sp>
    </p:spTree>
    <p:extLst>
      <p:ext uri="{BB962C8B-B14F-4D97-AF65-F5344CB8AC3E}">
        <p14:creationId xmlns:p14="http://schemas.microsoft.com/office/powerpoint/2010/main" val="38485945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5" y="1440657"/>
            <a:ext cx="4021138" cy="2976562"/>
          </a:xfrm>
        </p:spPr>
        <p:txBody>
          <a:bodyPr/>
          <a:lstStyle/>
          <a:p>
            <a:r>
              <a:rPr lang="en-US"/>
              <a:t>Click icon to add picture</a:t>
            </a:r>
            <a:endParaRPr lang="en-US" dirty="0"/>
          </a:p>
        </p:txBody>
      </p:sp>
      <p:sp>
        <p:nvSpPr>
          <p:cNvPr id="10" name="Picture Placeholder 6"/>
          <p:cNvSpPr>
            <a:spLocks noGrp="1"/>
          </p:cNvSpPr>
          <p:nvPr>
            <p:ph type="pic" sz="quarter" idx="13"/>
          </p:nvPr>
        </p:nvSpPr>
        <p:spPr>
          <a:xfrm>
            <a:off x="4691069" y="1440657"/>
            <a:ext cx="3931501" cy="2976562"/>
          </a:xfrm>
        </p:spPr>
        <p:txBody>
          <a:bodyPr/>
          <a:lstStyle/>
          <a:p>
            <a:r>
              <a:rPr lang="en-US"/>
              <a:t>Click icon to add picture</a:t>
            </a:r>
            <a:endParaRPr lang="en-US" dirty="0"/>
          </a:p>
        </p:txBody>
      </p:sp>
    </p:spTree>
    <p:extLst>
      <p:ext uri="{BB962C8B-B14F-4D97-AF65-F5344CB8AC3E}">
        <p14:creationId xmlns:p14="http://schemas.microsoft.com/office/powerpoint/2010/main" val="266947010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End - blue ">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4" y="1706143"/>
            <a:ext cx="5642841" cy="1102519"/>
          </a:xfrm>
        </p:spPr>
        <p:txBody>
          <a:bodyPr lIns="0" tIns="0" rIns="0" bIns="0" anchor="b">
            <a:noAutofit/>
          </a:bodyPr>
          <a:lstStyle>
            <a:lvl1pPr algn="l">
              <a:defRPr sz="4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6" y="2914650"/>
            <a:ext cx="5179343" cy="1314450"/>
          </a:xfrm>
        </p:spPr>
        <p:txBody>
          <a:bodyPr lIns="0" tIns="0" rIns="0" bIns="0">
            <a:normAutofit/>
          </a:bodyPr>
          <a:lstStyle>
            <a:lvl1pPr marL="0" indent="0" algn="l">
              <a:buNone/>
              <a:defRPr sz="1400"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black">
          <a:xfrm>
            <a:off x="7037433" y="252572"/>
            <a:ext cx="969880" cy="86601"/>
          </a:xfrm>
          <a:prstGeom prst="rect">
            <a:avLst/>
          </a:prstGeom>
        </p:spPr>
      </p:pic>
      <p:pic>
        <p:nvPicPr>
          <p:cNvPr id="8" name="Picture 7">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523337" y="213178"/>
            <a:ext cx="162834" cy="156997"/>
          </a:xfrm>
          <a:prstGeom prst="rect">
            <a:avLst/>
          </a:prstGeom>
        </p:spPr>
      </p:pic>
      <p:pic>
        <p:nvPicPr>
          <p:cNvPr id="9" name="Picture 8">
            <a:hlinkClick r:id="rId7"/>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314005" y="213178"/>
            <a:ext cx="162834" cy="156997"/>
          </a:xfrm>
          <a:prstGeom prst="rect">
            <a:avLst/>
          </a:prstGeom>
        </p:spPr>
      </p:pic>
      <p:pic>
        <p:nvPicPr>
          <p:cNvPr id="10" name="Picture 9">
            <a:hlinkClick r:id="rId9"/>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104326" y="213178"/>
            <a:ext cx="163187" cy="156997"/>
          </a:xfrm>
          <a:prstGeom prst="rect">
            <a:avLst/>
          </a:prstGeom>
        </p:spPr>
      </p:pic>
    </p:spTree>
    <p:extLst>
      <p:ext uri="{BB962C8B-B14F-4D97-AF65-F5344CB8AC3E}">
        <p14:creationId xmlns:p14="http://schemas.microsoft.com/office/powerpoint/2010/main" val="386315581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70"/>
            <a:ext cx="2057400" cy="273844"/>
          </a:xfrm>
          <a:prstGeom prst="rect">
            <a:avLst/>
          </a:prstGeom>
        </p:spPr>
        <p:txBody>
          <a:bodyPr/>
          <a:lstStyle/>
          <a:p>
            <a:fld id="{173E475B-9804-4EBC-BD8F-EE715C1CDA53}" type="datetimeFigureOut">
              <a:rPr lang="en-CA" smtClean="0"/>
              <a:t>2024-04-16</a:t>
            </a:fld>
            <a:endParaRPr lang="en-CA"/>
          </a:p>
        </p:txBody>
      </p:sp>
      <p:sp>
        <p:nvSpPr>
          <p:cNvPr id="3" name="Footer Placeholder 2"/>
          <p:cNvSpPr>
            <a:spLocks noGrp="1"/>
          </p:cNvSpPr>
          <p:nvPr>
            <p:ph type="ftr" sz="quarter" idx="11"/>
          </p:nvPr>
        </p:nvSpPr>
        <p:spPr>
          <a:xfrm>
            <a:off x="3028950" y="4767270"/>
            <a:ext cx="3086100" cy="273844"/>
          </a:xfrm>
          <a:prstGeom prst="rect">
            <a:avLst/>
          </a:prstGeom>
        </p:spPr>
        <p:txBody>
          <a:bodyPr/>
          <a:lstStyle/>
          <a:p>
            <a:endParaRPr lang="en-CA"/>
          </a:p>
        </p:txBody>
      </p:sp>
      <p:sp>
        <p:nvSpPr>
          <p:cNvPr id="4" name="Slide Number Placeholder 3"/>
          <p:cNvSpPr>
            <a:spLocks noGrp="1"/>
          </p:cNvSpPr>
          <p:nvPr>
            <p:ph type="sldNum" sz="quarter" idx="12"/>
          </p:nvPr>
        </p:nvSpPr>
        <p:spPr/>
        <p:txBody>
          <a:bodyPr/>
          <a:lstStyle/>
          <a:p>
            <a:fld id="{41285BB0-B1DE-4363-8704-EED24EB0AC75}" type="slidenum">
              <a:rPr lang="en-CA" smtClean="0"/>
              <a:t>‹#›</a:t>
            </a:fld>
            <a:endParaRPr lang="en-CA"/>
          </a:p>
        </p:txBody>
      </p:sp>
    </p:spTree>
    <p:extLst>
      <p:ext uri="{BB962C8B-B14F-4D97-AF65-F5344CB8AC3E}">
        <p14:creationId xmlns:p14="http://schemas.microsoft.com/office/powerpoint/2010/main" val="2392205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ext no curved lines - blue ">
    <p:bg>
      <p:bgPr>
        <a:solidFill>
          <a:srgbClr val="004466"/>
        </a:solidFill>
        <a:effectLst/>
      </p:bgPr>
    </p:bg>
    <p:spTree>
      <p:nvGrpSpPr>
        <p:cNvPr id="1" name=""/>
        <p:cNvGrpSpPr/>
        <p:nvPr/>
      </p:nvGrpSpPr>
      <p:grpSpPr>
        <a:xfrm>
          <a:off x="0" y="0"/>
          <a:ext cx="0" cy="0"/>
          <a:chOff x="0" y="0"/>
          <a:chExt cx="0" cy="0"/>
        </a:xfrm>
      </p:grpSpPr>
      <p:sp>
        <p:nvSpPr>
          <p:cNvPr id="17" name="Rectangle 16"/>
          <p:cNvSpPr/>
          <p:nvPr/>
        </p:nvSpPr>
        <p:spPr>
          <a:xfrm>
            <a:off x="0" y="7"/>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51" y="256365"/>
            <a:ext cx="8191657" cy="753439"/>
          </a:xfrm>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8"/>
            <a:ext cx="8185912" cy="2973388"/>
          </a:xfrm>
        </p:spPr>
        <p:txBody>
          <a:bodyPr/>
          <a:lstStyle>
            <a:lvl1pPr>
              <a:defRPr>
                <a:solidFill>
                  <a:schemeClr val="tx2">
                    <a:lumMod val="40000"/>
                    <a:lumOff val="6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69630485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icture with caption - blu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5143500"/>
          </a:xfrm>
        </p:spPr>
        <p:txBody>
          <a:bodyPr anchor="ctr">
            <a:normAutofit/>
          </a:bodyPr>
          <a:lstStyle>
            <a:lvl1pPr marL="0" indent="0" algn="ctr">
              <a:buNone/>
              <a:defRPr sz="1400">
                <a:solidFill>
                  <a:schemeClr val="bg1">
                    <a:lumMod val="75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2" name="Title 1"/>
          <p:cNvSpPr>
            <a:spLocks noGrp="1"/>
          </p:cNvSpPr>
          <p:nvPr>
            <p:ph type="title" hasCustomPrompt="1"/>
          </p:nvPr>
        </p:nvSpPr>
        <p:spPr>
          <a:xfrm>
            <a:off x="875065" y="1170433"/>
            <a:ext cx="2028497" cy="2650353"/>
          </a:xfrm>
        </p:spPr>
        <p:txBody>
          <a:bodyPr anchor="ctr">
            <a:normAutofit/>
          </a:bodyPr>
          <a:lstStyle>
            <a:lvl1pPr algn="l">
              <a:defRPr sz="2000" b="1">
                <a:solidFill>
                  <a:schemeClr val="bg1"/>
                </a:solidFill>
              </a:defRPr>
            </a:lvl1pPr>
          </a:lstStyle>
          <a:p>
            <a:r>
              <a:rPr lang="en-US" dirty="0"/>
              <a:t>CLICK TO EDIT MASTER TITLE STYLE</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735AFF2F-A477-40DD-9D5D-27D2519027E7}"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215265570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875885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CA" sz="1125" dirty="0"/>
          </a:p>
        </p:txBody>
      </p:sp>
    </p:spTree>
    <p:extLst>
      <p:ext uri="{BB962C8B-B14F-4D97-AF65-F5344CB8AC3E}">
        <p14:creationId xmlns:p14="http://schemas.microsoft.com/office/powerpoint/2010/main" val="337517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no curved lines - grey ">
    <p:spTree>
      <p:nvGrpSpPr>
        <p:cNvPr id="1" name=""/>
        <p:cNvGrpSpPr/>
        <p:nvPr/>
      </p:nvGrpSpPr>
      <p:grpSpPr>
        <a:xfrm>
          <a:off x="0" y="0"/>
          <a:ext cx="0" cy="0"/>
          <a:chOff x="0" y="0"/>
          <a:chExt cx="0" cy="0"/>
        </a:xfrm>
      </p:grpSpPr>
      <p:sp>
        <p:nvSpPr>
          <p:cNvPr id="13" name="Rectangle 12"/>
          <p:cNvSpPr/>
          <p:nvPr userDrawn="1"/>
        </p:nvSpPr>
        <p:spPr>
          <a:xfrm>
            <a:off x="0" y="2"/>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6" y="256360"/>
            <a:ext cx="8184969" cy="753439"/>
          </a:xfrm>
        </p:spPr>
        <p:txBody>
          <a:bodyPr/>
          <a:lstStyle>
            <a:lvl1pPr>
              <a:defRPr>
                <a:solidFill>
                  <a:srgbClr val="223344"/>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5"/>
            <a:ext cx="8185913" cy="2973388"/>
          </a:xfrm>
        </p:spPr>
        <p:txBody>
          <a:bodyPr/>
          <a:lstStyle>
            <a:lvl1pPr>
              <a:lnSpc>
                <a:spcPct val="100000"/>
              </a:lnSpc>
              <a:defRPr>
                <a:solidFill>
                  <a:srgbClr val="21303F"/>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6" y="4832472"/>
            <a:ext cx="493740" cy="141430"/>
          </a:xfrm>
          <a:prstGeom prst="rect">
            <a:avLst/>
          </a:prstGeom>
        </p:spPr>
      </p:pic>
      <p:sp>
        <p:nvSpPr>
          <p:cNvPr id="3" name="Footer Placeholder 2"/>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08336677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Media">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207DF38-B204-ADED-90BB-E701A0256E3C}"/>
              </a:ext>
              <a:ext uri="{C183D7F6-B498-43B3-948B-1728B52AA6E4}">
                <adec:decorative xmlns:adec="http://schemas.microsoft.com/office/drawing/2017/decorative" val="0"/>
              </a:ext>
            </a:extLst>
          </p:cNvPr>
          <p:cNvSpPr>
            <a:spLocks noGrp="1"/>
          </p:cNvSpPr>
          <p:nvPr>
            <p:ph sz="quarter" idx="11" hasCustomPrompt="1"/>
          </p:nvPr>
        </p:nvSpPr>
        <p:spPr>
          <a:xfrm>
            <a:off x="0" y="0"/>
            <a:ext cx="9144000" cy="5143500"/>
          </a:xfrm>
          <a:noFill/>
          <a:ln>
            <a:noFill/>
          </a:ln>
        </p:spPr>
        <p:txBody>
          <a:bodyPr lIns="360000" tIns="360000" rIns="360000" bIns="360000" anchor="t"/>
          <a:lstStyle>
            <a:lvl1pPr algn="ctr">
              <a:defRPr>
                <a:solidFill>
                  <a:schemeClr val="tx1"/>
                </a:solidFill>
              </a:defRPr>
            </a:lvl1pPr>
          </a:lstStyle>
          <a:p>
            <a:pPr lvl="0"/>
            <a:r>
              <a:rPr lang="en-US" dirty="0"/>
              <a:t>Insert your photos, graphs or video here</a:t>
            </a:r>
          </a:p>
        </p:txBody>
      </p:sp>
      <p:sp>
        <p:nvSpPr>
          <p:cNvPr id="3" name="Slide Number Placeholder 2">
            <a:extLst>
              <a:ext uri="{FF2B5EF4-FFF2-40B4-BE49-F238E27FC236}">
                <a16:creationId xmlns:a16="http://schemas.microsoft.com/office/drawing/2014/main" id="{7262610B-279C-941F-826A-697B8765E263}"/>
              </a:ext>
              <a:ext uri="{C183D7F6-B498-43B3-948B-1728B52AA6E4}">
                <adec:decorative xmlns:adec="http://schemas.microsoft.com/office/drawing/2017/decorative" val="1"/>
              </a:ext>
            </a:extLst>
          </p:cNvPr>
          <p:cNvSpPr>
            <a:spLocks noGrp="1"/>
          </p:cNvSpPr>
          <p:nvPr>
            <p:ph type="sldNum" sz="quarter" idx="10"/>
          </p:nvPr>
        </p:nvSpPr>
        <p:spPr/>
        <p:txBody>
          <a:body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298698695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Section intro">
    <p:bg>
      <p:bgPr>
        <a:solidFill>
          <a:srgbClr val="55336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1152000"/>
            <a:ext cx="8261350" cy="2700000"/>
          </a:xfrm>
        </p:spPr>
        <p:txBody>
          <a:bodyPr lIns="0" tIns="0" rIns="0" bIns="0" anchor="ctr">
            <a:noAutofit/>
          </a:bodyPr>
          <a:lstStyle>
            <a:lvl1pPr algn="ctr">
              <a:defRPr sz="24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341638957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ext no curved lines - blu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7E68ECE-59D7-452D-8595-BBB947F3BD2D}" type="slidenum">
              <a:rPr lang="en-US" smtClean="0">
                <a:solidFill>
                  <a:srgbClr val="006688"/>
                </a:solidFill>
              </a:rPr>
              <a:pPr/>
              <a:t>‹#›</a:t>
            </a:fld>
            <a:endParaRPr lang="en-US" dirty="0">
              <a:solidFill>
                <a:srgbClr val="006688"/>
              </a:solidFill>
            </a:endParaRPr>
          </a:p>
        </p:txBody>
      </p:sp>
      <p:sp>
        <p:nvSpPr>
          <p:cNvPr id="10" name="Text Placeholder 9"/>
          <p:cNvSpPr>
            <a:spLocks noGrp="1"/>
          </p:cNvSpPr>
          <p:nvPr>
            <p:ph type="body" sz="quarter" idx="12"/>
          </p:nvPr>
        </p:nvSpPr>
        <p:spPr>
          <a:xfrm>
            <a:off x="428264" y="1431925"/>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grpSp>
        <p:nvGrpSpPr>
          <p:cNvPr id="7" name="Group 6"/>
          <p:cNvGrpSpPr/>
          <p:nvPr userDrawn="1"/>
        </p:nvGrpSpPr>
        <p:grpSpPr>
          <a:xfrm>
            <a:off x="0" y="0"/>
            <a:ext cx="9144000" cy="869522"/>
            <a:chOff x="0" y="0"/>
            <a:chExt cx="9144000" cy="869522"/>
          </a:xfrm>
        </p:grpSpPr>
        <p:sp>
          <p:nvSpPr>
            <p:cNvPr id="9" name="Rectangle 8"/>
            <p:cNvSpPr/>
            <p:nvPr/>
          </p:nvSpPr>
          <p:spPr>
            <a:xfrm>
              <a:off x="5525786" y="1922"/>
              <a:ext cx="3618214" cy="867600"/>
            </a:xfrm>
            <a:prstGeom prst="rect">
              <a:avLst/>
            </a:prstGeom>
            <a:solidFill>
              <a:srgbClr val="005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FF"/>
                </a:solidFill>
              </a:endParaRPr>
            </a:p>
          </p:txBody>
        </p:sp>
        <p:pic>
          <p:nvPicPr>
            <p:cNvPr id="11" name="Picture 2" descr="aging-in-place-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42923" cy="8686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43248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597826"/>
            <a:ext cx="6477000" cy="1102519"/>
          </a:xfrm>
        </p:spPr>
        <p:txBody>
          <a:bodyPr lIns="0" tIns="0" rIns="0" bIns="0" anchor="b"/>
          <a:lstStyle>
            <a:lvl1pPr algn="l">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6400800" cy="1314450"/>
          </a:xfrm>
        </p:spPr>
        <p:txBody>
          <a:bodyPr lIns="0" tIns="0" rIns="0" bIns="0"/>
          <a:lstStyle>
            <a:lvl1pPr marL="0" indent="0" algn="l">
              <a:buNone/>
              <a:defRPr>
                <a:solidFill>
                  <a:srgbClr val="93F5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31226" y="176862"/>
            <a:ext cx="493740" cy="141430"/>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black">
          <a:xfrm>
            <a:off x="7800693" y="204713"/>
            <a:ext cx="969880" cy="86601"/>
          </a:xfrm>
          <a:prstGeom prst="rect">
            <a:avLst/>
          </a:prstGeom>
        </p:spPr>
      </p:pic>
    </p:spTree>
    <p:extLst>
      <p:ext uri="{BB962C8B-B14F-4D97-AF65-F5344CB8AC3E}">
        <p14:creationId xmlns:p14="http://schemas.microsoft.com/office/powerpoint/2010/main" val="41635562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verview / Agenda">
    <p:bg>
      <p:bgPr>
        <a:solidFill>
          <a:srgbClr val="00446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7" name="Text Placeholder 6"/>
          <p:cNvSpPr>
            <a:spLocks noGrp="1"/>
          </p:cNvSpPr>
          <p:nvPr>
            <p:ph type="body" sz="quarter" idx="13"/>
          </p:nvPr>
        </p:nvSpPr>
        <p:spPr>
          <a:xfrm>
            <a:off x="430215" y="290513"/>
            <a:ext cx="6726237" cy="4476750"/>
          </a:xfrm>
        </p:spPr>
        <p:txBody>
          <a:bodyPr anchor="ctr"/>
          <a:lstStyle>
            <a:lvl1pPr marL="342891" indent="-342891">
              <a:spcBef>
                <a:spcPts val="600"/>
              </a:spcBef>
              <a:spcAft>
                <a:spcPts val="0"/>
              </a:spcAft>
              <a:buClr>
                <a:srgbClr val="969FB0"/>
              </a:buClr>
              <a:buFont typeface="+mj-lt"/>
              <a:buAutoNum type="arabicPeriod"/>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4519725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p:bg>
      <p:bgPr>
        <a:solidFill>
          <a:srgbClr val="0044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5456" y="1143166"/>
            <a:ext cx="6477001" cy="1555028"/>
          </a:xfrm>
        </p:spPr>
        <p:txBody>
          <a:bodyPr lIns="0" tIns="0" rIns="0" bIns="0" anchor="b">
            <a:normAutofit/>
          </a:bodyPr>
          <a:lstStyle>
            <a:lvl1pPr algn="l">
              <a:defRPr sz="28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425456" y="2804499"/>
            <a:ext cx="6477001" cy="1125140"/>
          </a:xfrm>
        </p:spPr>
        <p:txBody>
          <a:bodyPr lIns="0" tIns="0" rIns="0" bIns="0" anchor="t">
            <a:normAutofit/>
          </a:bodyPr>
          <a:lstStyle>
            <a:lvl1pPr marL="0" indent="0">
              <a:buNone/>
              <a:defRPr sz="1700">
                <a:solidFill>
                  <a:srgbClr val="93F5FF"/>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Tree>
    <p:extLst>
      <p:ext uri="{BB962C8B-B14F-4D97-AF65-F5344CB8AC3E}">
        <p14:creationId xmlns:p14="http://schemas.microsoft.com/office/powerpoint/2010/main" val="277978408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5" name="Text Placeholder 4"/>
          <p:cNvSpPr>
            <a:spLocks noGrp="1"/>
          </p:cNvSpPr>
          <p:nvPr>
            <p:ph type="body" sz="quarter" idx="13" hasCustomPrompt="1"/>
          </p:nvPr>
        </p:nvSpPr>
        <p:spPr>
          <a:xfrm>
            <a:off x="430219" y="1430341"/>
            <a:ext cx="6892925" cy="2987675"/>
          </a:xfrm>
        </p:spPr>
        <p:txBody>
          <a:bodyPr/>
          <a:lstStyle>
            <a:lvl1pPr>
              <a:lnSpc>
                <a:spcPct val="100000"/>
              </a:lnSpc>
              <a:defRPr/>
            </a:lvl1pPr>
            <a:lvl2pPr marL="285744" marR="0" indent="-285744"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sz="2000"/>
            </a:lvl2pPr>
            <a:lvl3pPr>
              <a:lnSpc>
                <a:spcPct val="100000"/>
              </a:lnSpc>
              <a:defRPr/>
            </a:lvl3pPr>
            <a:lvl4pPr marL="571486" indent="-228594">
              <a:lnSpc>
                <a:spcPct val="100000"/>
              </a:lnSpc>
              <a:spcBef>
                <a:spcPts val="0"/>
              </a:spcBef>
              <a:spcAft>
                <a:spcPts val="600"/>
              </a:spcAft>
              <a:buFont typeface="Arial" panose="020B0604020202020204" pitchFamily="34" charset="0"/>
              <a:buChar char="-"/>
              <a:defRPr sz="1600"/>
            </a:lvl4pPr>
            <a:lvl5pPr>
              <a:lnSpc>
                <a:spcPct val="100000"/>
              </a:lnSpc>
              <a:spcBef>
                <a:spcPts val="0"/>
              </a:spcBef>
              <a:spcAft>
                <a:spcPts val="600"/>
              </a:spcAft>
              <a:defRPr/>
            </a:lvl5pPr>
          </a:lstStyle>
          <a:p>
            <a:pPr lvl="1"/>
            <a:r>
              <a:rPr lang="en-US" dirty="0"/>
              <a:t>First level</a:t>
            </a:r>
          </a:p>
          <a:p>
            <a:pPr lvl="3"/>
            <a:r>
              <a:rPr lang="en-US" dirty="0"/>
              <a:t>Second level</a:t>
            </a:r>
          </a:p>
          <a:p>
            <a:pPr lvl="4"/>
            <a:r>
              <a:rPr lang="en-US" dirty="0"/>
              <a:t>Third level</a:t>
            </a:r>
          </a:p>
          <a:p>
            <a:pPr lvl="4"/>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301531395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picture">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8" name="Picture Placeholder 10"/>
          <p:cNvSpPr>
            <a:spLocks noGrp="1" noChangeAspect="1"/>
          </p:cNvSpPr>
          <p:nvPr>
            <p:ph type="pic" sz="quarter" idx="13"/>
          </p:nvPr>
        </p:nvSpPr>
        <p:spPr>
          <a:xfrm>
            <a:off x="5984083" y="1438397"/>
            <a:ext cx="2762924" cy="2959772"/>
          </a:xfrm>
          <a:prstGeom prst="rect">
            <a:avLst/>
          </a:prstGeom>
        </p:spPr>
        <p:txBody>
          <a:bodyPr anchor="ctr"/>
          <a:lstStyle>
            <a:lvl1pPr algn="ctr">
              <a:defRPr>
                <a:solidFill>
                  <a:schemeClr val="bg1">
                    <a:lumMod val="75000"/>
                  </a:schemeClr>
                </a:solidFill>
              </a:defRPr>
            </a:lvl1pPr>
          </a:lstStyle>
          <a:p>
            <a:endParaRPr lang="en-US" dirty="0"/>
          </a:p>
        </p:txBody>
      </p:sp>
      <p:sp>
        <p:nvSpPr>
          <p:cNvPr id="5" name="Text Placeholder 4"/>
          <p:cNvSpPr>
            <a:spLocks noGrp="1"/>
          </p:cNvSpPr>
          <p:nvPr>
            <p:ph type="body" sz="quarter" idx="14"/>
          </p:nvPr>
        </p:nvSpPr>
        <p:spPr>
          <a:xfrm>
            <a:off x="430213" y="1430339"/>
            <a:ext cx="5351462" cy="29733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10666456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70" y="1431928"/>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42409732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9" y="1440657"/>
            <a:ext cx="8183621" cy="2976562"/>
          </a:xfrm>
        </p:spPr>
        <p:txBody>
          <a:bodyPr/>
          <a:lstStyle/>
          <a:p>
            <a:endParaRPr lang="en-US" dirty="0"/>
          </a:p>
        </p:txBody>
      </p:sp>
    </p:spTree>
    <p:extLst>
      <p:ext uri="{BB962C8B-B14F-4D97-AF65-F5344CB8AC3E}">
        <p14:creationId xmlns:p14="http://schemas.microsoft.com/office/powerpoint/2010/main" val="328764306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5" y="1440657"/>
            <a:ext cx="4021138" cy="2976562"/>
          </a:xfrm>
        </p:spPr>
        <p:txBody>
          <a:bodyPr/>
          <a:lstStyle/>
          <a:p>
            <a:endParaRPr lang="en-US" dirty="0"/>
          </a:p>
        </p:txBody>
      </p:sp>
      <p:sp>
        <p:nvSpPr>
          <p:cNvPr id="10" name="Picture Placeholder 6"/>
          <p:cNvSpPr>
            <a:spLocks noGrp="1"/>
          </p:cNvSpPr>
          <p:nvPr>
            <p:ph type="pic" sz="quarter" idx="13"/>
          </p:nvPr>
        </p:nvSpPr>
        <p:spPr>
          <a:xfrm>
            <a:off x="4691069" y="1440657"/>
            <a:ext cx="3931501" cy="2976562"/>
          </a:xfrm>
        </p:spPr>
        <p:txBody>
          <a:bodyPr/>
          <a:lstStyle/>
          <a:p>
            <a:endParaRPr lang="en-US" dirty="0"/>
          </a:p>
        </p:txBody>
      </p:sp>
    </p:spTree>
    <p:extLst>
      <p:ext uri="{BB962C8B-B14F-4D97-AF65-F5344CB8AC3E}">
        <p14:creationId xmlns:p14="http://schemas.microsoft.com/office/powerpoint/2010/main" val="248291220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End - blue ">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4" y="1706143"/>
            <a:ext cx="5642841" cy="1102519"/>
          </a:xfrm>
        </p:spPr>
        <p:txBody>
          <a:bodyPr lIns="0" tIns="0" rIns="0" bIns="0" anchor="b">
            <a:noAutofit/>
          </a:bodyPr>
          <a:lstStyle>
            <a:lvl1pPr algn="l">
              <a:defRPr sz="4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6" y="2914650"/>
            <a:ext cx="5179343" cy="1314450"/>
          </a:xfrm>
        </p:spPr>
        <p:txBody>
          <a:bodyPr lIns="0" tIns="0" rIns="0" bIns="0">
            <a:normAutofit/>
          </a:bodyPr>
          <a:lstStyle>
            <a:lvl1pPr marL="0" indent="0" algn="l">
              <a:buNone/>
              <a:defRPr sz="1400"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black">
          <a:xfrm>
            <a:off x="7037433" y="252572"/>
            <a:ext cx="969880" cy="86601"/>
          </a:xfrm>
          <a:prstGeom prst="rect">
            <a:avLst/>
          </a:prstGeom>
        </p:spPr>
      </p:pic>
      <p:pic>
        <p:nvPicPr>
          <p:cNvPr id="8" name="Picture 7">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523337" y="213178"/>
            <a:ext cx="162834" cy="156997"/>
          </a:xfrm>
          <a:prstGeom prst="rect">
            <a:avLst/>
          </a:prstGeom>
        </p:spPr>
      </p:pic>
      <p:pic>
        <p:nvPicPr>
          <p:cNvPr id="9" name="Picture 8">
            <a:hlinkClick r:id="rId7"/>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314005" y="213178"/>
            <a:ext cx="162834" cy="156997"/>
          </a:xfrm>
          <a:prstGeom prst="rect">
            <a:avLst/>
          </a:prstGeom>
        </p:spPr>
      </p:pic>
      <p:pic>
        <p:nvPicPr>
          <p:cNvPr id="10" name="Picture 9">
            <a:hlinkClick r:id="rId9"/>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104326" y="213178"/>
            <a:ext cx="163187" cy="156997"/>
          </a:xfrm>
          <a:prstGeom prst="rect">
            <a:avLst/>
          </a:prstGeom>
        </p:spPr>
      </p:pic>
    </p:spTree>
    <p:extLst>
      <p:ext uri="{BB962C8B-B14F-4D97-AF65-F5344CB8AC3E}">
        <p14:creationId xmlns:p14="http://schemas.microsoft.com/office/powerpoint/2010/main" val="22884548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246" y="256365"/>
            <a:ext cx="6891768" cy="753439"/>
          </a:xfrm>
          <a:prstGeom prst="rect">
            <a:avLst/>
          </a:prstGeom>
        </p:spPr>
        <p:txBody>
          <a:bodyPr vert="horz" lIns="0" tIns="0" rIns="0" bIns="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26246" y="1431931"/>
            <a:ext cx="6891768" cy="3162697"/>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86800" y="4767270"/>
            <a:ext cx="4572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1596477280"/>
      </p:ext>
    </p:extLst>
  </p:cSld>
  <p:clrMap bg1="lt1" tx1="dk1" bg2="lt2" tx2="dk2" accent1="accent1" accent2="accent2" accent3="accent3" accent4="accent4" accent5="accent5" accent6="accent6" hlink="hlink" folHlink="folHlink"/>
  <p:sldLayoutIdLst>
    <p:sldLayoutId id="2147483686" r:id="rId1"/>
    <p:sldLayoutId id="2147483733" r:id="rId2"/>
    <p:sldLayoutId id="2147483687" r:id="rId3"/>
    <p:sldLayoutId id="2147483715" r:id="rId4"/>
    <p:sldLayoutId id="2147483716" r:id="rId5"/>
    <p:sldLayoutId id="2147483717" r:id="rId6"/>
    <p:sldLayoutId id="2147483735" r:id="rId7"/>
    <p:sldLayoutId id="2147483736" r:id="rId8"/>
    <p:sldLayoutId id="2147483700" r:id="rId9"/>
    <p:sldLayoutId id="2147483747" r:id="rId10"/>
    <p:sldLayoutId id="2147483749" r:id="rId11"/>
    <p:sldLayoutId id="2147483759" r:id="rId12"/>
    <p:sldLayoutId id="2147483760" r:id="rId13"/>
    <p:sldLayoutId id="2147483762" r:id="rId14"/>
    <p:sldLayoutId id="2147483763" r:id="rId15"/>
    <p:sldLayoutId id="2147483765" r:id="rId16"/>
    <p:sldLayoutId id="2147483767" r:id="rId17"/>
    <p:sldLayoutId id="2147483768" r:id="rId18"/>
  </p:sldLayoutIdLst>
  <p:transition>
    <p:fade/>
  </p:transition>
  <p:hf hdr="0" ftr="0" dt="0"/>
  <p:txStyles>
    <p:titleStyle>
      <a:lvl1pPr algn="l" defTabSz="914377"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00000"/>
        </a:lnSpc>
        <a:spcBef>
          <a:spcPts val="1200"/>
        </a:spcBef>
        <a:spcAft>
          <a:spcPts val="600"/>
        </a:spcAft>
        <a:buFont typeface="Arial" panose="020B0604020202020204" pitchFamily="34" charset="0"/>
        <a:buNone/>
        <a:defRPr sz="1700" b="1" kern="1200">
          <a:solidFill>
            <a:schemeClr val="tx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00000"/>
        </a:lnSpc>
        <a:spcBef>
          <a:spcPts val="600"/>
        </a:spcBef>
        <a:spcAft>
          <a:spcPts val="600"/>
        </a:spcAft>
        <a:buFont typeface="Arial" panose="020B0604020202020204" pitchFamily="34" charset="0"/>
        <a:buNone/>
        <a:defRPr sz="1700" kern="1200">
          <a:solidFill>
            <a:srgbClr val="3B495A"/>
          </a:solidFill>
          <a:latin typeface="Arial" panose="020B0604020202020204" pitchFamily="34" charset="0"/>
          <a:ea typeface="+mn-ea"/>
          <a:cs typeface="Arial" panose="020B0604020202020204" pitchFamily="34" charset="0"/>
        </a:defRPr>
      </a:lvl2pPr>
      <a:lvl3pPr marL="228594" indent="-228594" algn="l" defTabSz="914377" rtl="0" eaLnBrk="1" latinLnBrk="0" hangingPunct="1">
        <a:lnSpc>
          <a:spcPct val="100000"/>
        </a:lnSpc>
        <a:spcBef>
          <a:spcPts val="600"/>
        </a:spcBef>
        <a:spcAft>
          <a:spcPts val="600"/>
        </a:spcAft>
        <a:buFont typeface="Arial" panose="020B0604020202020204" pitchFamily="34" charset="0"/>
        <a:buChar char="•"/>
        <a:defRPr sz="1700" kern="1200">
          <a:solidFill>
            <a:srgbClr val="3B495A"/>
          </a:solidFill>
          <a:latin typeface="Arial" panose="020B0604020202020204" pitchFamily="34" charset="0"/>
          <a:ea typeface="+mn-ea"/>
          <a:cs typeface="Arial" panose="020B0604020202020204" pitchFamily="34" charset="0"/>
        </a:defRPr>
      </a:lvl3pPr>
      <a:lvl4pPr marL="571486"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4pPr>
      <a:lvl5pPr marL="1027088"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246" y="256365"/>
            <a:ext cx="6891768" cy="753439"/>
          </a:xfrm>
          <a:prstGeom prst="rect">
            <a:avLst/>
          </a:prstGeom>
        </p:spPr>
        <p:txBody>
          <a:bodyPr vert="horz" lIns="0" tIns="0" rIns="0" bIns="0" rtlCol="0" anchor="b">
            <a:normAutofit/>
          </a:bodyPr>
          <a:lstStyle/>
          <a:p>
            <a:r>
              <a:rPr lang="en-US" dirty="0"/>
              <a:t>Click to edit Master title style</a:t>
            </a:r>
          </a:p>
        </p:txBody>
      </p:sp>
      <p:sp>
        <p:nvSpPr>
          <p:cNvPr id="3" name="Text Placeholder 2"/>
          <p:cNvSpPr>
            <a:spLocks noGrp="1"/>
          </p:cNvSpPr>
          <p:nvPr>
            <p:ph type="body" idx="1"/>
          </p:nvPr>
        </p:nvSpPr>
        <p:spPr>
          <a:xfrm>
            <a:off x="426246" y="1431931"/>
            <a:ext cx="6891768" cy="3162697"/>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86800" y="4767270"/>
            <a:ext cx="4572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274958286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Lst>
  <p:transition>
    <p:fade/>
  </p:transition>
  <p:hf hdr="0" ftr="0" dt="0"/>
  <p:txStyles>
    <p:titleStyle>
      <a:lvl1pPr algn="l" defTabSz="914377"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00000"/>
        </a:lnSpc>
        <a:spcBef>
          <a:spcPts val="1200"/>
        </a:spcBef>
        <a:spcAft>
          <a:spcPts val="600"/>
        </a:spcAft>
        <a:buFont typeface="Arial" panose="020B0604020202020204" pitchFamily="34" charset="0"/>
        <a:buNone/>
        <a:defRPr sz="1700" b="1" kern="1200">
          <a:solidFill>
            <a:schemeClr val="tx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00000"/>
        </a:lnSpc>
        <a:spcBef>
          <a:spcPts val="600"/>
        </a:spcBef>
        <a:spcAft>
          <a:spcPts val="600"/>
        </a:spcAft>
        <a:buFont typeface="Arial" panose="020B0604020202020204" pitchFamily="34" charset="0"/>
        <a:buNone/>
        <a:defRPr sz="1700" kern="1200">
          <a:solidFill>
            <a:srgbClr val="3B495A"/>
          </a:solidFill>
          <a:latin typeface="Arial" panose="020B0604020202020204" pitchFamily="34" charset="0"/>
          <a:ea typeface="+mn-ea"/>
          <a:cs typeface="Arial" panose="020B0604020202020204" pitchFamily="34" charset="0"/>
        </a:defRPr>
      </a:lvl2pPr>
      <a:lvl3pPr marL="228594" indent="-228594" algn="l" defTabSz="914377" rtl="0" eaLnBrk="1" latinLnBrk="0" hangingPunct="1">
        <a:lnSpc>
          <a:spcPct val="100000"/>
        </a:lnSpc>
        <a:spcBef>
          <a:spcPts val="600"/>
        </a:spcBef>
        <a:spcAft>
          <a:spcPts val="600"/>
        </a:spcAft>
        <a:buFont typeface="Arial" panose="020B0604020202020204" pitchFamily="34" charset="0"/>
        <a:buChar char="•"/>
        <a:defRPr sz="1700" kern="1200">
          <a:solidFill>
            <a:srgbClr val="3B495A"/>
          </a:solidFill>
          <a:latin typeface="Arial" panose="020B0604020202020204" pitchFamily="34" charset="0"/>
          <a:ea typeface="+mn-ea"/>
          <a:cs typeface="Arial" panose="020B0604020202020204" pitchFamily="34" charset="0"/>
        </a:defRPr>
      </a:lvl3pPr>
      <a:lvl4pPr marL="571486"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4pPr>
      <a:lvl5pPr marL="1027088"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wmf"/></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hyperlink" Target="https://nrc.canada.ca/en/research-development/research-collaboration/programs/arctic-northern-challenge-program-plan#capacity-traditional" TargetMode="External"/><Relationship Id="rId3" Type="http://schemas.openxmlformats.org/officeDocument/2006/relationships/image" Target="../media/image23.jpeg"/><Relationship Id="rId7" Type="http://schemas.openxmlformats.org/officeDocument/2006/relationships/hyperlink" Target="https://nrc.canada.ca/en/research-development/research-collaboration/programs/arctic-northern-challenge-program-plan#health" TargetMode="External"/><Relationship Id="rId12"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25.jpeg"/><Relationship Id="rId11" Type="http://schemas.openxmlformats.org/officeDocument/2006/relationships/hyperlink" Target="https://nrc.canada.ca/node/3276#water" TargetMode="External"/><Relationship Id="rId5" Type="http://schemas.openxmlformats.org/officeDocument/2006/relationships/hyperlink" Target="https://nrc.canada.ca/en/research-development/research-collaboration/programs/arctic-northern-challenge-program-plan#housing" TargetMode="External"/><Relationship Id="rId10" Type="http://schemas.openxmlformats.org/officeDocument/2006/relationships/image" Target="../media/image27.jpeg"/><Relationship Id="rId4" Type="http://schemas.openxmlformats.org/officeDocument/2006/relationships/image" Target="../media/image24.jpeg"/><Relationship Id="rId9" Type="http://schemas.openxmlformats.org/officeDocument/2006/relationships/hyperlink" Target="https://nrc.canada.ca/node/3276#food" TargetMode="External"/><Relationship Id="rId1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828" y="844213"/>
            <a:ext cx="6954643" cy="1858551"/>
          </a:xfrm>
        </p:spPr>
        <p:txBody>
          <a:bodyPr>
            <a:normAutofit/>
          </a:bodyPr>
          <a:lstStyle/>
          <a:p>
            <a:br>
              <a:rPr lang="en-CA" dirty="0"/>
            </a:br>
            <a:r>
              <a:rPr lang="en-CA" dirty="0"/>
              <a:t>Inclusive by Design:</a:t>
            </a:r>
            <a:br>
              <a:rPr lang="en-CA" dirty="0"/>
            </a:br>
            <a:r>
              <a:rPr lang="en-CA" sz="1800" i="1" dirty="0"/>
              <a:t>Sharing results knowledge, and wisdom for mutual benefit</a:t>
            </a:r>
            <a:br>
              <a:rPr lang="en-CA" dirty="0">
                <a:solidFill>
                  <a:schemeClr val="tx2">
                    <a:lumMod val="20000"/>
                    <a:lumOff val="80000"/>
                  </a:schemeClr>
                </a:solidFill>
              </a:rPr>
            </a:br>
            <a:endParaRPr lang="en-US" sz="1600" dirty="0"/>
          </a:p>
        </p:txBody>
      </p:sp>
      <p:sp>
        <p:nvSpPr>
          <p:cNvPr id="3" name="Subtitle 2" descr="The National Research Council Canada (NRC) is committed to prioritizing inclusive innovation.  I would like to provide some considerations for how your organization could also do so, and provide some examples about how NRC is seeking to build inclusive research partnerships with Indigenous organizations and aging populations.  &#10;&#10;Presentation by Anne Barker, for ACAW 2024"/>
          <p:cNvSpPr>
            <a:spLocks noGrp="1"/>
          </p:cNvSpPr>
          <p:nvPr>
            <p:ph type="subTitle" idx="1"/>
          </p:nvPr>
        </p:nvSpPr>
        <p:spPr>
          <a:xfrm>
            <a:off x="239819" y="3167149"/>
            <a:ext cx="6160980" cy="1505306"/>
          </a:xfrm>
        </p:spPr>
        <p:txBody>
          <a:bodyPr>
            <a:noAutofit/>
          </a:bodyPr>
          <a:lstStyle/>
          <a:p>
            <a:pPr>
              <a:spcBef>
                <a:spcPts val="0"/>
              </a:spcBef>
              <a:spcAft>
                <a:spcPts val="0"/>
              </a:spcAft>
            </a:pPr>
            <a:r>
              <a:rPr lang="en-CA" sz="1800" i="1" dirty="0">
                <a:solidFill>
                  <a:schemeClr val="tx2">
                    <a:lumMod val="20000"/>
                    <a:lumOff val="80000"/>
                  </a:schemeClr>
                </a:solidFill>
              </a:rPr>
              <a:t>Anne Barker</a:t>
            </a:r>
          </a:p>
          <a:p>
            <a:pPr>
              <a:spcBef>
                <a:spcPts val="0"/>
              </a:spcBef>
              <a:spcAft>
                <a:spcPts val="0"/>
              </a:spcAft>
            </a:pPr>
            <a:endParaRPr lang="en-CA" sz="1800" i="1" dirty="0">
              <a:solidFill>
                <a:schemeClr val="tx2">
                  <a:lumMod val="20000"/>
                  <a:lumOff val="80000"/>
                </a:schemeClr>
              </a:solidFill>
            </a:endParaRPr>
          </a:p>
          <a:p>
            <a:pPr>
              <a:spcBef>
                <a:spcPts val="0"/>
              </a:spcBef>
              <a:spcAft>
                <a:spcPts val="0"/>
              </a:spcAft>
            </a:pPr>
            <a:r>
              <a:rPr lang="en-CA" sz="1800" i="1" dirty="0">
                <a:solidFill>
                  <a:schemeClr val="tx2">
                    <a:lumMod val="20000"/>
                    <a:lumOff val="80000"/>
                  </a:schemeClr>
                </a:solidFill>
              </a:rPr>
              <a:t>ACAW 2024</a:t>
            </a:r>
            <a:endParaRPr lang="en-CA" sz="1800" dirty="0">
              <a:solidFill>
                <a:schemeClr val="tx2">
                  <a:lumMod val="20000"/>
                  <a:lumOff val="80000"/>
                </a:schemeClr>
              </a:solidFill>
            </a:endParaRPr>
          </a:p>
          <a:p>
            <a:pPr>
              <a:spcBef>
                <a:spcPts val="0"/>
              </a:spcBef>
              <a:spcAft>
                <a:spcPts val="0"/>
              </a:spcAft>
            </a:pPr>
            <a:endParaRPr lang="en-US" sz="1800" dirty="0">
              <a:solidFill>
                <a:schemeClr val="bg1"/>
              </a:solidFill>
            </a:endParaRPr>
          </a:p>
          <a:p>
            <a:pPr>
              <a:spcBef>
                <a:spcPts val="0"/>
              </a:spcBef>
              <a:spcAft>
                <a:spcPts val="0"/>
              </a:spcAft>
            </a:pPr>
            <a:endParaRPr lang="en-US" sz="1800" dirty="0">
              <a:solidFill>
                <a:schemeClr val="bg1"/>
              </a:solidFill>
            </a:endParaRPr>
          </a:p>
          <a:p>
            <a:pPr>
              <a:spcBef>
                <a:spcPts val="0"/>
              </a:spcBef>
              <a:spcAft>
                <a:spcPts val="0"/>
              </a:spcAft>
            </a:pPr>
            <a:endParaRPr lang="en-US" sz="1800" dirty="0">
              <a:solidFill>
                <a:schemeClr val="bg1"/>
              </a:solidFill>
            </a:endParaRPr>
          </a:p>
          <a:p>
            <a:pPr>
              <a:spcBef>
                <a:spcPts val="0"/>
              </a:spcBef>
              <a:spcAft>
                <a:spcPts val="0"/>
              </a:spcAft>
            </a:pPr>
            <a:endParaRPr lang="en-US" sz="1800" dirty="0">
              <a:solidFill>
                <a:schemeClr val="bg1"/>
              </a:solidFill>
            </a:endParaRPr>
          </a:p>
        </p:txBody>
      </p:sp>
    </p:spTree>
    <p:extLst>
      <p:ext uri="{BB962C8B-B14F-4D97-AF65-F5344CB8AC3E}">
        <p14:creationId xmlns:p14="http://schemas.microsoft.com/office/powerpoint/2010/main" val="2422982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age of the National Research Council of Canada building on Sussex Drive in Ottawa with a Canadian flag out front."/>
          <p:cNvPicPr>
            <a:picLocks noChangeAspect="1"/>
          </p:cNvPicPr>
          <p:nvPr/>
        </p:nvPicPr>
        <p:blipFill rotWithShape="1">
          <a:blip r:embed="rId3">
            <a:extLst>
              <a:ext uri="{28A0092B-C50C-407E-A947-70E740481C1C}">
                <a14:useLocalDpi xmlns:a14="http://schemas.microsoft.com/office/drawing/2010/main" val="0"/>
              </a:ext>
            </a:extLst>
          </a:blip>
          <a:srcRect r="7737" b="7784"/>
          <a:stretch/>
        </p:blipFill>
        <p:spPr bwMode="auto">
          <a:xfrm>
            <a:off x="756" y="1"/>
            <a:ext cx="9161755" cy="5137034"/>
          </a:xfrm>
          <a:prstGeom prst="rect">
            <a:avLst/>
          </a:prstGeom>
          <a:noFill/>
          <a:ln w="9525">
            <a:noFill/>
            <a:miter lim="800000"/>
            <a:headEnd/>
            <a:tailEnd/>
          </a:ln>
        </p:spPr>
      </p:pic>
      <p:sp>
        <p:nvSpPr>
          <p:cNvPr id="11" name="Title 1" descr="First, a bit about the National Research Council of Canada. &#10;"/>
          <p:cNvSpPr>
            <a:spLocks noGrp="1"/>
          </p:cNvSpPr>
          <p:nvPr>
            <p:ph type="title" idx="4294967295"/>
          </p:nvPr>
        </p:nvSpPr>
        <p:spPr>
          <a:xfrm>
            <a:off x="457200" y="16856"/>
            <a:ext cx="7734102" cy="480607"/>
          </a:xfrm>
        </p:spPr>
        <p:txBody>
          <a:bodyPr>
            <a:normAutofit/>
          </a:bodyPr>
          <a:lstStyle/>
          <a:p>
            <a:pPr>
              <a:lnSpc>
                <a:spcPct val="100000"/>
              </a:lnSpc>
            </a:pPr>
            <a:r>
              <a:rPr lang="en-CA" sz="1750" i="1" spc="63" dirty="0">
                <a:solidFill>
                  <a:schemeClr val="tx1"/>
                </a:solidFill>
              </a:rPr>
              <a:t>THE NATIONAL RESEARCH COUNCIL OF CANADA</a:t>
            </a:r>
          </a:p>
        </p:txBody>
      </p:sp>
      <p:sp>
        <p:nvSpPr>
          <p:cNvPr id="8" name="Content Placeholder 1" descr="The NRC's resources include: &#10;2400 research personnel; and a &#10;$1.6 Billion annual budget"/>
          <p:cNvSpPr txBox="1">
            <a:spLocks/>
          </p:cNvSpPr>
          <p:nvPr/>
        </p:nvSpPr>
        <p:spPr>
          <a:xfrm>
            <a:off x="773336" y="583416"/>
            <a:ext cx="2160240" cy="1489222"/>
          </a:xfrm>
          <a:prstGeom prst="rect">
            <a:avLst/>
          </a:prstGeom>
        </p:spPr>
        <p:txBody>
          <a:bodyPr vert="horz" lIns="68580" tIns="34290" rIns="68580" bIns="34290" rtlCol="0">
            <a:normAutofit/>
          </a:bodyPr>
          <a:lstStyle>
            <a:lvl1pPr marL="228600" indent="-228600" algn="l" defTabSz="914400" rtl="0" eaLnBrk="1" latinLnBrk="0" hangingPunct="1">
              <a:spcBef>
                <a:spcPct val="20000"/>
              </a:spcBef>
              <a:buClr>
                <a:schemeClr val="accent5">
                  <a:lumMod val="75000"/>
                </a:schemeClr>
              </a:buClr>
              <a:buFontTx/>
              <a:buBlip>
                <a:blip r:embed="rId4"/>
              </a:buBlip>
              <a:defRPr sz="2400" b="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spcBef>
                <a:spcPct val="200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543050" indent="-17145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b="1" dirty="0">
                <a:ea typeface="ヒラギノ角ゴ Pro W3"/>
              </a:rPr>
              <a:t>Resources: </a:t>
            </a:r>
            <a:endParaRPr lang="en-US" sz="1800" b="1" i="1" dirty="0">
              <a:ea typeface="ヒラギノ角ゴ Pro W3"/>
            </a:endParaRPr>
          </a:p>
          <a:p>
            <a:pPr marL="322660" indent="-285750">
              <a:spcBef>
                <a:spcPts val="900"/>
              </a:spcBef>
              <a:buClrTx/>
              <a:buFont typeface="Arial" panose="020B0604020202020204" pitchFamily="34" charset="0"/>
              <a:buChar char="≈"/>
            </a:pPr>
            <a:r>
              <a:rPr lang="en-US" sz="1800" dirty="0">
                <a:ea typeface="ヒラギノ角ゴ Pro W3"/>
              </a:rPr>
              <a:t>2400 research personnel</a:t>
            </a:r>
          </a:p>
          <a:p>
            <a:pPr marL="322660" indent="-285750">
              <a:spcBef>
                <a:spcPts val="900"/>
              </a:spcBef>
              <a:buClrTx/>
              <a:buFont typeface="Arial" panose="020B0604020202020204" pitchFamily="34" charset="0"/>
              <a:buChar char="≈"/>
            </a:pPr>
            <a:r>
              <a:rPr lang="en-US" sz="1800" dirty="0"/>
              <a:t>$1.6B budget</a:t>
            </a:r>
          </a:p>
        </p:txBody>
      </p:sp>
      <p:sp>
        <p:nvSpPr>
          <p:cNvPr id="12" name="Content Placeholder 1" descr="The NRC's Mandates for research are : &#10;Supporting federal policy mandates;&#10;Advancing scientific and technical knowledge;&#10;Business innovation&#10;"/>
          <p:cNvSpPr txBox="1">
            <a:spLocks/>
          </p:cNvSpPr>
          <p:nvPr/>
        </p:nvSpPr>
        <p:spPr>
          <a:xfrm>
            <a:off x="3060277" y="583416"/>
            <a:ext cx="3484163" cy="1586162"/>
          </a:xfrm>
          <a:prstGeom prst="rect">
            <a:avLst/>
          </a:prstGeom>
        </p:spPr>
        <p:txBody>
          <a:bodyPr vert="horz" lIns="68580" tIns="34290" rIns="68580" bIns="34290" rtlCol="0">
            <a:noAutofit/>
          </a:bodyPr>
          <a:lstStyle>
            <a:lvl1pPr marL="228600" indent="-228600" algn="l" defTabSz="914400" rtl="0" eaLnBrk="1" latinLnBrk="0" hangingPunct="1">
              <a:spcBef>
                <a:spcPct val="20000"/>
              </a:spcBef>
              <a:buClr>
                <a:schemeClr val="accent5">
                  <a:lumMod val="75000"/>
                </a:schemeClr>
              </a:buClr>
              <a:buFontTx/>
              <a:buBlip>
                <a:blip r:embed="rId4"/>
              </a:buBlip>
              <a:defRPr sz="2400" b="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spcBef>
                <a:spcPct val="200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543050" indent="-17145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0000"/>
              </a:lnSpc>
              <a:spcBef>
                <a:spcPts val="0"/>
              </a:spcBef>
              <a:buNone/>
            </a:pPr>
            <a:r>
              <a:rPr lang="en-US" sz="1800" b="1" dirty="0">
                <a:ea typeface="ヒラギノ角ゴ Pro W3"/>
              </a:rPr>
              <a:t>Mandates for research : </a:t>
            </a:r>
          </a:p>
          <a:p>
            <a:pPr>
              <a:lnSpc>
                <a:spcPct val="110000"/>
              </a:lnSpc>
              <a:spcBef>
                <a:spcPts val="0"/>
              </a:spcBef>
              <a:buClrTx/>
              <a:buFont typeface="Arial" panose="020B0604020202020204" pitchFamily="34" charset="0"/>
              <a:buChar char="•"/>
            </a:pPr>
            <a:r>
              <a:rPr lang="en-US" sz="1800" dirty="0">
                <a:ea typeface="ヒラギノ角ゴ Pro W3"/>
              </a:rPr>
              <a:t>Supporting federal policy mandates</a:t>
            </a:r>
          </a:p>
          <a:p>
            <a:pPr>
              <a:lnSpc>
                <a:spcPct val="110000"/>
              </a:lnSpc>
              <a:spcBef>
                <a:spcPts val="0"/>
              </a:spcBef>
              <a:buClrTx/>
              <a:buFont typeface="Arial" panose="020B0604020202020204" pitchFamily="34" charset="0"/>
              <a:buChar char="•"/>
            </a:pPr>
            <a:r>
              <a:rPr lang="en-US" sz="1800" dirty="0">
                <a:ea typeface="ヒラギノ角ゴ Pro W3"/>
              </a:rPr>
              <a:t>Advancing scientific and technical knowledge</a:t>
            </a:r>
          </a:p>
          <a:p>
            <a:pPr>
              <a:lnSpc>
                <a:spcPct val="110000"/>
              </a:lnSpc>
              <a:spcBef>
                <a:spcPts val="0"/>
              </a:spcBef>
              <a:buClrTx/>
              <a:buFont typeface="Arial" panose="020B0604020202020204" pitchFamily="34" charset="0"/>
              <a:buChar char="•"/>
            </a:pPr>
            <a:r>
              <a:rPr lang="en-US" sz="1800" dirty="0">
                <a:ea typeface="ヒラギノ角ゴ Pro W3"/>
              </a:rPr>
              <a:t>Business innovation</a:t>
            </a:r>
          </a:p>
        </p:txBody>
      </p:sp>
      <p:sp>
        <p:nvSpPr>
          <p:cNvPr id="4" name="Rectangle 3" descr="NRC's areas of research engagement include: &#10;Research projects and research collaboration programs; &#10;Technical and advisory services;&#10;Licensing opportunities;&#10;Industrial Research Assistance Program (IRAP)&#10;"/>
          <p:cNvSpPr/>
          <p:nvPr/>
        </p:nvSpPr>
        <p:spPr>
          <a:xfrm>
            <a:off x="6140669" y="595241"/>
            <a:ext cx="2860599" cy="3323987"/>
          </a:xfrm>
          <a:prstGeom prst="rect">
            <a:avLst/>
          </a:prstGeom>
        </p:spPr>
        <p:txBody>
          <a:bodyPr wrap="square">
            <a:spAutoFit/>
          </a:bodyPr>
          <a:lstStyle/>
          <a:p>
            <a:r>
              <a:rPr lang="en-US" b="1" dirty="0">
                <a:latin typeface="Arial" panose="020B0604020202020204" pitchFamily="34" charset="0"/>
                <a:ea typeface="ヒラギノ角ゴ Pro W3"/>
                <a:cs typeface="Arial" panose="020B0604020202020204" pitchFamily="34" charset="0"/>
              </a:rPr>
              <a:t>Areas of Engagement: </a:t>
            </a:r>
            <a:endParaRPr lang="en-US" b="1" i="1" dirty="0">
              <a:latin typeface="Arial" panose="020B0604020202020204" pitchFamily="34" charset="0"/>
              <a:ea typeface="ヒラギノ角ゴ Pro W3"/>
              <a:cs typeface="Arial" panose="020B0604020202020204" pitchFamily="34" charset="0"/>
            </a:endParaRPr>
          </a:p>
          <a:p>
            <a:pPr marL="322660" indent="-285750">
              <a:spcBef>
                <a:spcPts val="900"/>
              </a:spcBef>
              <a:buFont typeface="Arial" panose="020B0604020202020204" pitchFamily="34" charset="0"/>
              <a:buChar char="•"/>
            </a:pPr>
            <a:r>
              <a:rPr lang="en-US" dirty="0">
                <a:latin typeface="Arial" panose="020B0604020202020204" pitchFamily="34" charset="0"/>
                <a:ea typeface="ヒラギノ角ゴ Pro W3"/>
                <a:cs typeface="Arial" panose="020B0604020202020204" pitchFamily="34" charset="0"/>
              </a:rPr>
              <a:t>Research projects and research collaboration programs </a:t>
            </a:r>
          </a:p>
          <a:p>
            <a:pPr marL="322660" indent="-285750">
              <a:spcBef>
                <a:spcPts val="900"/>
              </a:spcBef>
              <a:buFont typeface="Arial" panose="020B0604020202020204" pitchFamily="34" charset="0"/>
              <a:buChar char="•"/>
            </a:pPr>
            <a:r>
              <a:rPr lang="en-US" dirty="0">
                <a:latin typeface="Arial" panose="020B0604020202020204" pitchFamily="34" charset="0"/>
                <a:ea typeface="ヒラギノ角ゴ Pro W3"/>
                <a:cs typeface="Arial" panose="020B0604020202020204" pitchFamily="34" charset="0"/>
              </a:rPr>
              <a:t>Technical and advisory services</a:t>
            </a:r>
          </a:p>
          <a:p>
            <a:pPr marL="322660" indent="-285750">
              <a:spcBef>
                <a:spcPts val="900"/>
              </a:spcBef>
              <a:buFont typeface="Arial" panose="020B0604020202020204" pitchFamily="34" charset="0"/>
              <a:buChar char="•"/>
            </a:pPr>
            <a:r>
              <a:rPr lang="en-US" dirty="0">
                <a:latin typeface="Arial" panose="020B0604020202020204" pitchFamily="34" charset="0"/>
                <a:ea typeface="ヒラギノ角ゴ Pro W3"/>
                <a:cs typeface="Arial" panose="020B0604020202020204" pitchFamily="34" charset="0"/>
              </a:rPr>
              <a:t>Licensing opportunities</a:t>
            </a:r>
          </a:p>
          <a:p>
            <a:pPr marL="322660" indent="-285750">
              <a:spcBef>
                <a:spcPts val="900"/>
              </a:spcBef>
              <a:buFont typeface="Arial" panose="020B0604020202020204" pitchFamily="34" charset="0"/>
              <a:buChar char="•"/>
            </a:pPr>
            <a:r>
              <a:rPr lang="en-US" dirty="0">
                <a:latin typeface="Arial" panose="020B0604020202020204" pitchFamily="34" charset="0"/>
                <a:ea typeface="ヒラギノ角ゴ Pro W3"/>
                <a:cs typeface="Arial" panose="020B0604020202020204" pitchFamily="34" charset="0"/>
              </a:rPr>
              <a:t>Industrial Research Assistance Program (IRAP)</a:t>
            </a:r>
          </a:p>
        </p:txBody>
      </p:sp>
    </p:spTree>
    <p:extLst>
      <p:ext uri="{BB962C8B-B14F-4D97-AF65-F5344CB8AC3E}">
        <p14:creationId xmlns:p14="http://schemas.microsoft.com/office/powerpoint/2010/main" val="400579155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1" descr="Collaboration Programs: Challenge Programs. Not all research at NRC is carried out under programs.  For the research that is, it is part of our Collaborative Science, Technology and Innovation Program.  This program provides research grants and contributions for collaborators across Canada and around the world to partner with NRC research staff, working together to catalyze scientific discoveries and technological breakthroughs.  &#10;"/>
          <p:cNvSpPr>
            <a:spLocks noGrp="1"/>
          </p:cNvSpPr>
          <p:nvPr>
            <p:ph type="title"/>
          </p:nvPr>
        </p:nvSpPr>
        <p:spPr>
          <a:xfrm>
            <a:off x="418363" y="12135"/>
            <a:ext cx="8191657" cy="612081"/>
          </a:xfrm>
        </p:spPr>
        <p:txBody>
          <a:bodyPr/>
          <a:lstStyle/>
          <a:p>
            <a:r>
              <a:rPr lang="en-CA" dirty="0"/>
              <a:t>Collaboration Programs: Challenge Programs</a:t>
            </a:r>
          </a:p>
        </p:txBody>
      </p:sp>
      <p:grpSp>
        <p:nvGrpSpPr>
          <p:cNvPr id="5" name="Group 4" descr="NRC's Collaboration Programs seek to: Catalyze collaborative research excellence and fuel early and creative R&amp;D ideas that result in game-changing scientific discoveries and technological breakthroughs; &#10;Bring together the best minds from academia, industry and government to deliver breakthroughs across the innovation continuum that matter to Canadians.  NRC's Challenge Programs address current and emerging government priorities; with 3 new programs launched every 3 years; and an annual baseline budget $27 million">
            <a:extLst>
              <a:ext uri="{FF2B5EF4-FFF2-40B4-BE49-F238E27FC236}">
                <a16:creationId xmlns:a16="http://schemas.microsoft.com/office/drawing/2014/main" id="{5FF83F12-614D-4A4A-ADB7-DAB3897A643D}"/>
              </a:ext>
            </a:extLst>
          </p:cNvPr>
          <p:cNvGrpSpPr/>
          <p:nvPr/>
        </p:nvGrpSpPr>
        <p:grpSpPr>
          <a:xfrm>
            <a:off x="78514" y="617811"/>
            <a:ext cx="3912741" cy="4053028"/>
            <a:chOff x="-14489" y="873640"/>
            <a:chExt cx="3912741" cy="4053028"/>
          </a:xfrm>
        </p:grpSpPr>
        <p:sp>
          <p:nvSpPr>
            <p:cNvPr id="48" name="Oval 47">
              <a:extLst>
                <a:ext uri="{FF2B5EF4-FFF2-40B4-BE49-F238E27FC236}">
                  <a16:creationId xmlns:a16="http://schemas.microsoft.com/office/drawing/2014/main" id="{708F49B4-C984-4584-A729-A07355A0E35D}"/>
                </a:ext>
              </a:extLst>
            </p:cNvPr>
            <p:cNvSpPr/>
            <p:nvPr/>
          </p:nvSpPr>
          <p:spPr>
            <a:xfrm>
              <a:off x="1630479" y="2558495"/>
              <a:ext cx="2267773" cy="2218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1"/>
                  </a:solidFill>
                </a:rPr>
                <a:t>3 NEW PROGRAMS </a:t>
              </a:r>
            </a:p>
            <a:p>
              <a:pPr algn="ctr"/>
              <a:r>
                <a:rPr lang="en-CA" b="1" dirty="0">
                  <a:solidFill>
                    <a:schemeClr val="bg1"/>
                  </a:solidFill>
                </a:rPr>
                <a:t>launched </a:t>
              </a:r>
            </a:p>
            <a:p>
              <a:pPr algn="ctr"/>
              <a:r>
                <a:rPr lang="en-CA" b="1" dirty="0">
                  <a:solidFill>
                    <a:schemeClr val="bg1"/>
                  </a:solidFill>
                </a:rPr>
                <a:t>EVERY 3 YEARS</a:t>
              </a:r>
            </a:p>
          </p:txBody>
        </p:sp>
        <p:sp>
          <p:nvSpPr>
            <p:cNvPr id="49" name="Oval 48">
              <a:extLst>
                <a:ext uri="{FF2B5EF4-FFF2-40B4-BE49-F238E27FC236}">
                  <a16:creationId xmlns:a16="http://schemas.microsoft.com/office/drawing/2014/main" id="{39ED2764-FA10-4230-882E-0E6DB5397837}"/>
                </a:ext>
              </a:extLst>
            </p:cNvPr>
            <p:cNvSpPr/>
            <p:nvPr/>
          </p:nvSpPr>
          <p:spPr>
            <a:xfrm>
              <a:off x="-14489" y="3033967"/>
              <a:ext cx="1906936" cy="1892701"/>
            </a:xfrm>
            <a:prstGeom prst="ellipse">
              <a:avLst/>
            </a:prstGeom>
            <a:solidFill>
              <a:srgbClr val="007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1"/>
                  </a:solidFill>
                </a:rPr>
                <a:t>ANNUAL BASELINE BUDGET</a:t>
              </a:r>
              <a:endParaRPr lang="en-CA" b="1" dirty="0">
                <a:solidFill>
                  <a:srgbClr val="FFFFFF"/>
                </a:solidFill>
              </a:endParaRPr>
            </a:p>
            <a:p>
              <a:pPr algn="ctr"/>
              <a:r>
                <a:rPr lang="en-CA" b="1" dirty="0">
                  <a:solidFill>
                    <a:srgbClr val="FFFFFF"/>
                  </a:solidFill>
                </a:rPr>
                <a:t>$27M</a:t>
              </a:r>
            </a:p>
          </p:txBody>
        </p:sp>
        <p:sp>
          <p:nvSpPr>
            <p:cNvPr id="45" name="Oval 44">
              <a:extLst>
                <a:ext uri="{FF2B5EF4-FFF2-40B4-BE49-F238E27FC236}">
                  <a16:creationId xmlns:a16="http://schemas.microsoft.com/office/drawing/2014/main" id="{EB9D040D-FABC-4022-BB29-1B8C57D1F131}"/>
                </a:ext>
              </a:extLst>
            </p:cNvPr>
            <p:cNvSpPr/>
            <p:nvPr/>
          </p:nvSpPr>
          <p:spPr>
            <a:xfrm>
              <a:off x="266547" y="873640"/>
              <a:ext cx="2498391" cy="249839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t>CHALLENGE PROGRAMS</a:t>
              </a:r>
            </a:p>
            <a:p>
              <a:pPr algn="ctr"/>
              <a:r>
                <a:rPr lang="en-CA" b="1" dirty="0">
                  <a:solidFill>
                    <a:schemeClr val="accent2">
                      <a:lumMod val="20000"/>
                      <a:lumOff val="80000"/>
                    </a:schemeClr>
                  </a:solidFill>
                </a:rPr>
                <a:t>A</a:t>
              </a:r>
              <a:r>
                <a:rPr lang="en-US" b="1" dirty="0">
                  <a:solidFill>
                    <a:schemeClr val="accent2">
                      <a:lumMod val="20000"/>
                      <a:lumOff val="80000"/>
                    </a:schemeClr>
                  </a:solidFill>
                </a:rPr>
                <a:t>ddress current and emerging government priorities</a:t>
              </a:r>
            </a:p>
          </p:txBody>
        </p:sp>
      </p:grpSp>
      <p:sp>
        <p:nvSpPr>
          <p:cNvPr id="41" name="Rectangle 40" descr="Mission-oriented programs across industries are: outcome focused; multi-disciplinary; up to 7 years in duration.  Researchers and facilities from across 14 research centres participate, with academic and industry partners."/>
          <p:cNvSpPr/>
          <p:nvPr/>
        </p:nvSpPr>
        <p:spPr>
          <a:xfrm>
            <a:off x="4099356" y="1393585"/>
            <a:ext cx="4761913" cy="415592"/>
          </a:xfrm>
          <a:prstGeom prst="rect">
            <a:avLst/>
          </a:prstGeom>
          <a:solidFill>
            <a:srgbClr val="004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solidFill>
                  <a:schemeClr val="bg1"/>
                </a:solidFill>
              </a:rPr>
              <a:t>Mission-oriented programs across industries</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02907" y="1848383"/>
            <a:ext cx="1360068" cy="1489599"/>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79177" y="1833020"/>
            <a:ext cx="1429690" cy="1487397"/>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400757" y="1814680"/>
            <a:ext cx="1522247" cy="1492399"/>
          </a:xfrm>
          <a:prstGeom prst="rect">
            <a:avLst/>
          </a:prstGeom>
        </p:spPr>
      </p:pic>
      <p:sp>
        <p:nvSpPr>
          <p:cNvPr id="42" name="Rectangle 41">
            <a:extLst>
              <a:ext uri="{C183D7F6-B498-43B3-948B-1728B52AA6E4}">
                <adec:decorative xmlns:adec="http://schemas.microsoft.com/office/drawing/2017/decorative" val="1"/>
              </a:ext>
            </a:extLst>
          </p:cNvPr>
          <p:cNvSpPr/>
          <p:nvPr/>
        </p:nvSpPr>
        <p:spPr>
          <a:xfrm>
            <a:off x="4202907" y="3033921"/>
            <a:ext cx="1474803" cy="646331"/>
          </a:xfrm>
          <a:prstGeom prst="rect">
            <a:avLst/>
          </a:prstGeom>
        </p:spPr>
        <p:txBody>
          <a:bodyPr wrap="square">
            <a:spAutoFit/>
          </a:bodyPr>
          <a:lstStyle/>
          <a:p>
            <a:r>
              <a:rPr lang="en-CA" dirty="0">
                <a:solidFill>
                  <a:schemeClr val="bg1"/>
                </a:solidFill>
              </a:rPr>
              <a:t>Outcome focused</a:t>
            </a:r>
          </a:p>
        </p:txBody>
      </p:sp>
      <p:sp>
        <p:nvSpPr>
          <p:cNvPr id="26" name="Rectangle 25">
            <a:extLst>
              <a:ext uri="{C183D7F6-B498-43B3-948B-1728B52AA6E4}">
                <adec:decorative xmlns:adec="http://schemas.microsoft.com/office/drawing/2017/decorative" val="1"/>
              </a:ext>
            </a:extLst>
          </p:cNvPr>
          <p:cNvSpPr/>
          <p:nvPr/>
        </p:nvSpPr>
        <p:spPr>
          <a:xfrm>
            <a:off x="5855757" y="3038535"/>
            <a:ext cx="1474803" cy="646331"/>
          </a:xfrm>
          <a:prstGeom prst="rect">
            <a:avLst/>
          </a:prstGeom>
        </p:spPr>
        <p:txBody>
          <a:bodyPr wrap="square">
            <a:spAutoFit/>
          </a:bodyPr>
          <a:lstStyle/>
          <a:p>
            <a:r>
              <a:rPr lang="en-CA" dirty="0">
                <a:solidFill>
                  <a:schemeClr val="bg1"/>
                </a:solidFill>
              </a:rPr>
              <a:t>Multi-disciplinary</a:t>
            </a:r>
          </a:p>
        </p:txBody>
      </p:sp>
      <p:sp>
        <p:nvSpPr>
          <p:cNvPr id="43" name="Rectangle 42">
            <a:extLst>
              <a:ext uri="{C183D7F6-B498-43B3-948B-1728B52AA6E4}">
                <adec:decorative xmlns:adec="http://schemas.microsoft.com/office/drawing/2017/decorative" val="1"/>
              </a:ext>
            </a:extLst>
          </p:cNvPr>
          <p:cNvSpPr/>
          <p:nvPr/>
        </p:nvSpPr>
        <p:spPr>
          <a:xfrm>
            <a:off x="7330561" y="3043044"/>
            <a:ext cx="1806557" cy="646331"/>
          </a:xfrm>
          <a:prstGeom prst="rect">
            <a:avLst/>
          </a:prstGeom>
        </p:spPr>
        <p:txBody>
          <a:bodyPr wrap="square">
            <a:spAutoFit/>
          </a:bodyPr>
          <a:lstStyle/>
          <a:p>
            <a:r>
              <a:rPr lang="en-CA" dirty="0">
                <a:solidFill>
                  <a:schemeClr val="bg1"/>
                </a:solidFill>
              </a:rPr>
              <a:t>Up to 7 years in duration</a:t>
            </a:r>
          </a:p>
        </p:txBody>
      </p:sp>
      <p:sp>
        <p:nvSpPr>
          <p:cNvPr id="10" name="Rectangle 9">
            <a:extLst>
              <a:ext uri="{C183D7F6-B498-43B3-948B-1728B52AA6E4}">
                <adec:decorative xmlns:adec="http://schemas.microsoft.com/office/drawing/2017/decorative" val="1"/>
              </a:ext>
            </a:extLst>
          </p:cNvPr>
          <p:cNvSpPr/>
          <p:nvPr/>
        </p:nvSpPr>
        <p:spPr>
          <a:xfrm>
            <a:off x="4106417" y="3614704"/>
            <a:ext cx="4761913" cy="945996"/>
          </a:xfrm>
          <a:prstGeom prst="rect">
            <a:avLst/>
          </a:prstGeom>
          <a:solidFill>
            <a:srgbClr val="004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i="1" dirty="0">
                <a:solidFill>
                  <a:schemeClr val="bg1"/>
                </a:solidFill>
              </a:rPr>
              <a:t>Researchers and facilities from across 12 research centres partner with academic and industry partners</a:t>
            </a:r>
          </a:p>
        </p:txBody>
      </p:sp>
      <p:sp>
        <p:nvSpPr>
          <p:cNvPr id="46" name="Slide Number Placeholder 1">
            <a:extLst>
              <a:ext uri="{C183D7F6-B498-43B3-948B-1728B52AA6E4}">
                <adec:decorative xmlns:adec="http://schemas.microsoft.com/office/drawing/2017/decorative" val="1"/>
              </a:ext>
            </a:extLst>
          </p:cNvPr>
          <p:cNvSpPr>
            <a:spLocks noGrp="1"/>
          </p:cNvSpPr>
          <p:nvPr>
            <p:ph type="sldNum" sz="quarter" idx="11"/>
          </p:nvPr>
        </p:nvSpPr>
        <p:spPr>
          <a:xfrm>
            <a:off x="8686800" y="4767264"/>
            <a:ext cx="457200" cy="273844"/>
          </a:xfrm>
        </p:spPr>
        <p:txBody>
          <a:bodyPr/>
          <a:lstStyle/>
          <a:p>
            <a:r>
              <a:rPr lang="en-US" dirty="0"/>
              <a:t>5</a:t>
            </a:r>
          </a:p>
        </p:txBody>
      </p:sp>
      <p:sp>
        <p:nvSpPr>
          <p:cNvPr id="44" name="TextBox 43"/>
          <p:cNvSpPr txBox="1"/>
          <p:nvPr/>
        </p:nvSpPr>
        <p:spPr>
          <a:xfrm>
            <a:off x="0" y="4538626"/>
            <a:ext cx="9144000" cy="646331"/>
          </a:xfrm>
          <a:prstGeom prst="rect">
            <a:avLst/>
          </a:prstGeom>
          <a:noFill/>
        </p:spPr>
        <p:txBody>
          <a:bodyPr wrap="square" rtlCol="0">
            <a:spAutoFit/>
          </a:bodyPr>
          <a:lstStyle/>
          <a:p>
            <a:r>
              <a:rPr lang="en-CA" dirty="0">
                <a:solidFill>
                  <a:schemeClr val="bg1"/>
                </a:solidFill>
              </a:rPr>
              <a:t>https://nrc.canada.ca/en/research-development/research-collaboration/programs/challenge-programs</a:t>
            </a:r>
          </a:p>
        </p:txBody>
      </p:sp>
    </p:spTree>
    <p:extLst>
      <p:ext uri="{BB962C8B-B14F-4D97-AF65-F5344CB8AC3E}">
        <p14:creationId xmlns:p14="http://schemas.microsoft.com/office/powerpoint/2010/main" val="90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4F47-CFD5-4659-BFC4-A06EB9CBD835}"/>
              </a:ext>
            </a:extLst>
          </p:cNvPr>
          <p:cNvSpPr>
            <a:spLocks noGrp="1"/>
          </p:cNvSpPr>
          <p:nvPr>
            <p:ph type="title"/>
          </p:nvPr>
        </p:nvSpPr>
        <p:spPr/>
        <p:txBody>
          <a:bodyPr/>
          <a:lstStyle/>
          <a:p>
            <a:r>
              <a:rPr lang="en-CA" dirty="0">
                <a:solidFill>
                  <a:schemeClr val="accent2"/>
                </a:solidFill>
              </a:rPr>
              <a:t>Criteria for Challenge Programs</a:t>
            </a:r>
          </a:p>
        </p:txBody>
      </p:sp>
      <p:sp>
        <p:nvSpPr>
          <p:cNvPr id="4" name="Text Placeholder 3" descr="When identifying potential challenge areas, we consider:&#10;Government’s overall public policy direction, leveraging our role on delivering on public policy mandates.&#10;NRC’s priority areas and where NRC is well positioned to deliver i.e. where we have specialized expertise, resources (capacity, facilities and IP), and networks to deliver impact for Canadians.&#10;Opportunities for advancement of transformative, new and arising science and/or technologies (e.g., AI, Quantum, Cell and Gene therapy) that address priority areas for Canada (e.g. climate change, human health, etc.).&#10;Where NRC adds value through leadership, convener and catalyst roles.&#10;&#10;However, there are other factors to be considered once a research subject area has been selected.  This presentation steps through examples of those considerations, in the context of two of NRC’s challenge programs: the Arctic and Northern and Aging in Place research programs.&#10;">
            <a:extLst>
              <a:ext uri="{FF2B5EF4-FFF2-40B4-BE49-F238E27FC236}">
                <a16:creationId xmlns:a16="http://schemas.microsoft.com/office/drawing/2014/main" id="{9510099A-4539-4A03-8CB7-57A2A7C80D0F}"/>
              </a:ext>
            </a:extLst>
          </p:cNvPr>
          <p:cNvSpPr>
            <a:spLocks noGrp="1"/>
          </p:cNvSpPr>
          <p:nvPr>
            <p:ph type="body" sz="quarter" idx="12"/>
          </p:nvPr>
        </p:nvSpPr>
        <p:spPr>
          <a:xfrm>
            <a:off x="161596" y="1162763"/>
            <a:ext cx="8820807" cy="3980737"/>
          </a:xfrm>
        </p:spPr>
        <p:txBody>
          <a:bodyPr>
            <a:noAutofit/>
          </a:bodyPr>
          <a:lstStyle/>
          <a:p>
            <a:pPr defTabSz="455613" fontAlgn="base">
              <a:spcBef>
                <a:spcPts val="600"/>
              </a:spcBef>
            </a:pPr>
            <a:r>
              <a:rPr lang="en-CA" sz="1800" dirty="0">
                <a:solidFill>
                  <a:schemeClr val="tx1"/>
                </a:solidFill>
                <a:latin typeface="Arial" panose="020B0604020202020204" pitchFamily="34" charset="0"/>
                <a:ea typeface="ヒラギノ角ゴ Pro W3"/>
                <a:cs typeface="Arial" panose="020B0604020202020204" pitchFamily="34" charset="0"/>
              </a:rPr>
              <a:t>When identifying potential challenge areas, NRC considers:</a:t>
            </a:r>
          </a:p>
          <a:p>
            <a:pPr marL="514350" lvl="2" indent="-285750" defTabSz="455613" fontAlgn="base">
              <a:spcBef>
                <a:spcPts val="0"/>
              </a:spcBef>
              <a:spcAft>
                <a:spcPts val="0"/>
              </a:spcAft>
            </a:pPr>
            <a:r>
              <a:rPr lang="en-CA" sz="1800" dirty="0">
                <a:solidFill>
                  <a:schemeClr val="tx1">
                    <a:lumMod val="65000"/>
                    <a:lumOff val="35000"/>
                  </a:schemeClr>
                </a:solidFill>
                <a:ea typeface="ヒラギノ角ゴ Pro W3"/>
              </a:rPr>
              <a:t>Government’s overall public policy direction</a:t>
            </a:r>
            <a:endParaRPr lang="en-CA" sz="1800" dirty="0">
              <a:solidFill>
                <a:schemeClr val="tx1">
                  <a:lumMod val="65000"/>
                  <a:lumOff val="35000"/>
                </a:schemeClr>
              </a:solidFill>
              <a:latin typeface="Arial" panose="020B0604020202020204" pitchFamily="34" charset="0"/>
              <a:ea typeface="ヒラギノ角ゴ Pro W3"/>
              <a:cs typeface="Arial" panose="020B0604020202020204" pitchFamily="34" charset="0"/>
            </a:endParaRPr>
          </a:p>
          <a:p>
            <a:pPr marL="514350" lvl="2" indent="-285750" defTabSz="455613" fontAlgn="base">
              <a:spcBef>
                <a:spcPts val="0"/>
              </a:spcBef>
              <a:spcAft>
                <a:spcPts val="0"/>
              </a:spcAft>
            </a:pPr>
            <a:r>
              <a:rPr lang="en-CA" sz="1800" dirty="0">
                <a:solidFill>
                  <a:schemeClr val="tx1">
                    <a:lumMod val="65000"/>
                    <a:lumOff val="35000"/>
                  </a:schemeClr>
                </a:solidFill>
                <a:latin typeface="Arial" panose="020B0604020202020204" pitchFamily="34" charset="0"/>
                <a:ea typeface="ヒラギノ角ゴ Pro W3"/>
                <a:cs typeface="Arial" panose="020B0604020202020204" pitchFamily="34" charset="0"/>
              </a:rPr>
              <a:t>NRC’s priority areas and where it is well positioned to deliver</a:t>
            </a:r>
          </a:p>
          <a:p>
            <a:pPr marL="514350" lvl="2" indent="-285750" defTabSz="455613" fontAlgn="base">
              <a:spcBef>
                <a:spcPts val="0"/>
              </a:spcBef>
              <a:spcAft>
                <a:spcPts val="0"/>
              </a:spcAft>
            </a:pPr>
            <a:r>
              <a:rPr lang="en-CA" sz="1800" dirty="0">
                <a:solidFill>
                  <a:schemeClr val="tx1">
                    <a:lumMod val="65000"/>
                    <a:lumOff val="35000"/>
                  </a:schemeClr>
                </a:solidFill>
                <a:latin typeface="Arial" panose="020B0604020202020204" pitchFamily="34" charset="0"/>
                <a:ea typeface="ヒラギノ角ゴ Pro W3"/>
                <a:cs typeface="Arial" panose="020B0604020202020204" pitchFamily="34" charset="0"/>
              </a:rPr>
              <a:t>Opportunities for advancement of transformative, new and arising science and/or technologies that </a:t>
            </a:r>
            <a:r>
              <a:rPr lang="en-CA" sz="1800" dirty="0">
                <a:solidFill>
                  <a:schemeClr val="tx1">
                    <a:lumMod val="65000"/>
                    <a:lumOff val="35000"/>
                  </a:schemeClr>
                </a:solidFill>
                <a:ea typeface="ヒラギノ角ゴ Pro W3"/>
              </a:rPr>
              <a:t>a</a:t>
            </a:r>
            <a:r>
              <a:rPr lang="en-CA" sz="1800" dirty="0">
                <a:solidFill>
                  <a:schemeClr val="tx1">
                    <a:lumMod val="65000"/>
                    <a:lumOff val="35000"/>
                  </a:schemeClr>
                </a:solidFill>
                <a:latin typeface="Arial" panose="020B0604020202020204" pitchFamily="34" charset="0"/>
                <a:ea typeface="ヒラギノ角ゴ Pro W3"/>
                <a:cs typeface="Arial" panose="020B0604020202020204" pitchFamily="34" charset="0"/>
              </a:rPr>
              <a:t>ddress priority areas for </a:t>
            </a:r>
            <a:r>
              <a:rPr lang="en-CA" sz="1800" dirty="0">
                <a:solidFill>
                  <a:schemeClr val="tx1">
                    <a:lumMod val="65000"/>
                    <a:lumOff val="35000"/>
                  </a:schemeClr>
                </a:solidFill>
                <a:ea typeface="ヒラギノ角ゴ Pro W3"/>
              </a:rPr>
              <a:t>Canada</a:t>
            </a:r>
          </a:p>
          <a:p>
            <a:pPr marL="514350" lvl="2" indent="-285750" defTabSz="455613" fontAlgn="base">
              <a:spcBef>
                <a:spcPts val="0"/>
              </a:spcBef>
              <a:spcAft>
                <a:spcPts val="0"/>
              </a:spcAft>
            </a:pPr>
            <a:r>
              <a:rPr lang="en-CA" sz="1800" dirty="0">
                <a:solidFill>
                  <a:schemeClr val="tx1">
                    <a:lumMod val="65000"/>
                    <a:lumOff val="35000"/>
                  </a:schemeClr>
                </a:solidFill>
                <a:latin typeface="Arial" panose="020B0604020202020204" pitchFamily="34" charset="0"/>
                <a:ea typeface="ヒラギノ角ゴ Pro W3"/>
                <a:cs typeface="Arial" panose="020B0604020202020204" pitchFamily="34" charset="0"/>
              </a:rPr>
              <a:t>Where NRC adds value through leadership, convener and catalyst roles.</a:t>
            </a:r>
          </a:p>
          <a:p>
            <a:pPr marL="285756" lvl="1" indent="-285750" defTabSz="455613" fontAlgn="base"/>
            <a:endParaRPr lang="en-CA" sz="1800" b="1" dirty="0">
              <a:solidFill>
                <a:schemeClr val="tx1"/>
              </a:solidFill>
            </a:endParaRPr>
          </a:p>
          <a:p>
            <a:pPr marL="285756" lvl="1" indent="-285750" defTabSz="455613" fontAlgn="base"/>
            <a:r>
              <a:rPr lang="en-CA" sz="1800" b="1" dirty="0">
                <a:solidFill>
                  <a:schemeClr val="tx1"/>
                </a:solidFill>
              </a:rPr>
              <a:t>However, there are other factors to be considered once a research subject area has been selected.  This presentation steps through examples of those considerations, in the context of two of NRC’s challenge programs: the Arctic and Northern and Aging in Place research programs.</a:t>
            </a:r>
          </a:p>
        </p:txBody>
      </p:sp>
      <p:sp>
        <p:nvSpPr>
          <p:cNvPr id="3" name="Slide Number Placeholder 2">
            <a:extLst>
              <a:ext uri="{FF2B5EF4-FFF2-40B4-BE49-F238E27FC236}">
                <a16:creationId xmlns:a16="http://schemas.microsoft.com/office/drawing/2014/main" id="{E617CBC0-C212-4A86-92BE-B7AD162A19F8}"/>
              </a:ext>
              <a:ext uri="{C183D7F6-B498-43B3-948B-1728B52AA6E4}">
                <adec:decorative xmlns:adec="http://schemas.microsoft.com/office/drawing/2017/decorative" val="1"/>
              </a:ext>
            </a:extLst>
          </p:cNvPr>
          <p:cNvSpPr>
            <a:spLocks noGrp="1"/>
          </p:cNvSpPr>
          <p:nvPr>
            <p:ph type="sldNum" sz="quarter" idx="11"/>
          </p:nvPr>
        </p:nvSpPr>
        <p:spPr/>
        <p:txBody>
          <a:bodyPr/>
          <a:lstStyle/>
          <a:p>
            <a:fld id="{77E68ECE-59D7-452D-8595-BBB947F3BD2D}" type="slidenum">
              <a:rPr lang="en-US" smtClean="0"/>
              <a:pPr/>
              <a:t>4</a:t>
            </a:fld>
            <a:endParaRPr lang="en-US" dirty="0"/>
          </a:p>
        </p:txBody>
      </p:sp>
    </p:spTree>
    <p:extLst>
      <p:ext uri="{BB962C8B-B14F-4D97-AF65-F5344CB8AC3E}">
        <p14:creationId xmlns:p14="http://schemas.microsoft.com/office/powerpoint/2010/main" val="71106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descr="Building inclusive research partnerships"/>
          <p:cNvSpPr>
            <a:spLocks noGrp="1"/>
          </p:cNvSpPr>
          <p:nvPr>
            <p:ph type="title"/>
          </p:nvPr>
        </p:nvSpPr>
        <p:spPr>
          <a:xfrm>
            <a:off x="2946918" y="124079"/>
            <a:ext cx="5739882" cy="656976"/>
          </a:xfrm>
        </p:spPr>
        <p:txBody>
          <a:bodyPr>
            <a:normAutofit/>
          </a:bodyPr>
          <a:lstStyle/>
          <a:p>
            <a:r>
              <a:rPr lang="en-CA" sz="1800" dirty="0">
                <a:ea typeface="Calibri"/>
              </a:rPr>
              <a:t>Building research partnerships with Indigenous Organizations</a:t>
            </a:r>
            <a:endParaRPr lang="en-US" sz="1800" dirty="0"/>
          </a:p>
        </p:txBody>
      </p:sp>
      <p:sp>
        <p:nvSpPr>
          <p:cNvPr id="9" name="Title 2">
            <a:extLst>
              <a:ext uri="{C183D7F6-B498-43B3-948B-1728B52AA6E4}">
                <adec:decorative xmlns:adec="http://schemas.microsoft.com/office/drawing/2017/decorative" val="1"/>
              </a:ext>
            </a:extLst>
          </p:cNvPr>
          <p:cNvSpPr txBox="1">
            <a:spLocks/>
          </p:cNvSpPr>
          <p:nvPr/>
        </p:nvSpPr>
        <p:spPr>
          <a:xfrm>
            <a:off x="574681" y="490617"/>
            <a:ext cx="1865903" cy="2415768"/>
          </a:xfrm>
          <a:prstGeom prst="rect">
            <a:avLst/>
          </a:prstGeom>
        </p:spPr>
        <p:txBody>
          <a:bodyPr vert="horz" lIns="0" tIns="0" rIns="0" bIns="0" rtlCol="0" anchor="ctr">
            <a:normAutofit/>
          </a:bodyPr>
          <a:lstStyle>
            <a:lvl1pPr algn="l" defTabSz="914400" rtl="0" eaLnBrk="1" latinLnBrk="0" hangingPunct="1">
              <a:spcBef>
                <a:spcPct val="0"/>
              </a:spcBef>
              <a:buNone/>
              <a:defRPr sz="2000" b="1" kern="1200">
                <a:solidFill>
                  <a:schemeClr val="bg1"/>
                </a:solidFill>
                <a:latin typeface="Arial" panose="020B0604020202020204" pitchFamily="34" charset="0"/>
                <a:ea typeface="+mj-ea"/>
                <a:cs typeface="Arial" panose="020B0604020202020204" pitchFamily="34" charset="0"/>
              </a:defRPr>
            </a:lvl1pPr>
          </a:lstStyle>
          <a:p>
            <a:r>
              <a:rPr lang="en-CA" sz="1800" dirty="0">
                <a:ea typeface="Calibri"/>
              </a:rPr>
              <a:t>SAMPLE OF PICTURE WITH CAPTION SLIDE</a:t>
            </a:r>
            <a:endParaRPr lang="en-US" sz="1800" dirty="0"/>
          </a:p>
        </p:txBody>
      </p:sp>
      <p:pic>
        <p:nvPicPr>
          <p:cNvPr id="27" name="Picture Placeholder 26">
            <a:extLst>
              <a:ext uri="{FF2B5EF4-FFF2-40B4-BE49-F238E27FC236}">
                <a16:creationId xmlns:a16="http://schemas.microsoft.com/office/drawing/2014/main" id="{E0100249-113D-45B1-8493-C4B6296FFB74}"/>
              </a:ext>
              <a:ext uri="{C183D7F6-B498-43B3-948B-1728B52AA6E4}">
                <adec:decorative xmlns:adec="http://schemas.microsoft.com/office/drawing/2017/decorative" val="1"/>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b="15185"/>
          <a:stretch/>
        </p:blipFill>
        <p:spPr>
          <a:xfrm>
            <a:off x="0" y="781054"/>
            <a:ext cx="9144000" cy="4362451"/>
          </a:xfrm>
        </p:spPr>
      </p:pic>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735AFF2F-A477-40DD-9D5D-27D2519027E7}" type="slidenum">
              <a:rPr lang="en-US" smtClean="0"/>
              <a:pPr/>
              <a:t>5</a:t>
            </a:fld>
            <a:endParaRPr lang="en-US" dirty="0"/>
          </a:p>
        </p:txBody>
      </p:sp>
      <p:grpSp>
        <p:nvGrpSpPr>
          <p:cNvPr id="28" name="Group 27" descr="What can building inclusive research partnerships look like in a federal research context?  Let's examine some considerations, from design through research execution.  My core message is that: Building inclusive research partnerships with organizations can be done through building relationships for relevant research, considering respect, responsibility and reciprocity.&#10;My promise is that: I am going to help you to understand how that can be done, and how to implement this in your program and project design.&#10;">
            <a:extLst>
              <a:ext uri="{FF2B5EF4-FFF2-40B4-BE49-F238E27FC236}">
                <a16:creationId xmlns:a16="http://schemas.microsoft.com/office/drawing/2014/main" id="{37E29C02-97E9-40EB-9983-D67FD5BED9B7}"/>
              </a:ext>
              <a:ext uri="{C183D7F6-B498-43B3-948B-1728B52AA6E4}">
                <adec:decorative xmlns:adec="http://schemas.microsoft.com/office/drawing/2017/decorative" val="0"/>
              </a:ext>
            </a:extLst>
          </p:cNvPr>
          <p:cNvGrpSpPr/>
          <p:nvPr/>
        </p:nvGrpSpPr>
        <p:grpSpPr>
          <a:xfrm>
            <a:off x="321512" y="243007"/>
            <a:ext cx="2372237" cy="2412496"/>
            <a:chOff x="370963" y="2015066"/>
            <a:chExt cx="1294739" cy="1316712"/>
          </a:xfrm>
        </p:grpSpPr>
        <p:pic>
          <p:nvPicPr>
            <p:cNvPr id="29" name="Picture 28">
              <a:extLst>
                <a:ext uri="{FF2B5EF4-FFF2-40B4-BE49-F238E27FC236}">
                  <a16:creationId xmlns:a16="http://schemas.microsoft.com/office/drawing/2014/main" id="{0B824900-D348-4CE4-9BD1-A4382A8EFE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white">
            <a:xfrm>
              <a:off x="370963" y="2015066"/>
              <a:ext cx="1294739" cy="1316712"/>
            </a:xfrm>
            <a:prstGeom prst="rect">
              <a:avLst/>
            </a:prstGeom>
          </p:spPr>
        </p:pic>
        <p:sp>
          <p:nvSpPr>
            <p:cNvPr id="30" name="Title 2">
              <a:extLst>
                <a:ext uri="{FF2B5EF4-FFF2-40B4-BE49-F238E27FC236}">
                  <a16:creationId xmlns:a16="http://schemas.microsoft.com/office/drawing/2014/main" id="{FF0E50AB-CC54-4FF9-8015-EE44175E1B03}"/>
                </a:ext>
              </a:extLst>
            </p:cNvPr>
            <p:cNvSpPr txBox="1">
              <a:spLocks/>
            </p:cNvSpPr>
            <p:nvPr/>
          </p:nvSpPr>
          <p:spPr>
            <a:xfrm>
              <a:off x="571134" y="2228468"/>
              <a:ext cx="912276" cy="889908"/>
            </a:xfrm>
            <a:prstGeom prst="rect">
              <a:avLst/>
            </a:prstGeom>
          </p:spPr>
          <p:txBody>
            <a:bodyPr vert="horz" lIns="0" tIns="0" rIns="0" bIns="0" rtlCol="0" anchor="ctr">
              <a:normAutofit/>
            </a:bodyPr>
            <a:lstStyle>
              <a:lvl1pPr algn="l" defTabSz="914400" rtl="0" eaLnBrk="1" latinLnBrk="0" hangingPunct="1">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en-CA" sz="2000" dirty="0">
                  <a:ea typeface="Calibri"/>
                </a:rPr>
                <a:t>Building inclusive research partnerships</a:t>
              </a:r>
              <a:endParaRPr lang="en-US" sz="2000" dirty="0"/>
            </a:p>
          </p:txBody>
        </p:sp>
      </p:grpSp>
    </p:spTree>
    <p:extLst>
      <p:ext uri="{BB962C8B-B14F-4D97-AF65-F5344CB8AC3E}">
        <p14:creationId xmlns:p14="http://schemas.microsoft.com/office/powerpoint/2010/main" val="1535626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1.png" descr="But beyond financial support, what other determinants play a role in effectively supporting indigenous communities?  One way to find out about what those determinants might be is to ask for feedback from those for whom research programs purport to be supporting.  &#10;&#10;Audits conducted by Indigenous communities and organizations of Government of Canada research programmes highlighted 7 pillars of successful programming; concepts that when thoughtfully included in the design of funding opportunities, will support better outcomes and impacts post-programme.  While the audits were conducted at a programme level, I believe that there are take-aways here for project design too.  So that is one way of thinking about the overall development of a partnership opportunity itself.   Who is sitting around the table, developing the partnership opportunity?  Who has a role in the governance of it?  Is there a longer-term vision for the outcomes of that research?&#10;&#10;7 icons, with imagery reflecting the 7 pillars of engagement: Long-term vision; Respect; Indigenous lens; Partnership; Self-determination and governance; co-development; and bi-directional capacity building.&#10;&#10;">
            <a:extLst>
              <a:ext uri="{FF2B5EF4-FFF2-40B4-BE49-F238E27FC236}">
                <a16:creationId xmlns:a16="http://schemas.microsoft.com/office/drawing/2014/main" id="{DAC62D05-D4B8-4282-A540-E32DDC78DD67}"/>
              </a:ext>
            </a:extLst>
          </p:cNvPr>
          <p:cNvPicPr/>
          <p:nvPr/>
        </p:nvPicPr>
        <p:blipFill rotWithShape="1">
          <a:blip r:embed="rId3"/>
          <a:srcRect l="5959" t="18959"/>
          <a:stretch/>
        </p:blipFill>
        <p:spPr>
          <a:xfrm>
            <a:off x="1064190" y="102386"/>
            <a:ext cx="8005165" cy="5041114"/>
          </a:xfrm>
          <a:prstGeom prst="rect">
            <a:avLst/>
          </a:prstGeom>
          <a:ln/>
        </p:spPr>
      </p:pic>
      <p:sp>
        <p:nvSpPr>
          <p:cNvPr id="4" name="Title 3">
            <a:extLst>
              <a:ext uri="{FF2B5EF4-FFF2-40B4-BE49-F238E27FC236}">
                <a16:creationId xmlns:a16="http://schemas.microsoft.com/office/drawing/2014/main" id="{F1E4D39C-EDC5-4376-B344-7069C5E11158}"/>
              </a:ext>
            </a:extLst>
          </p:cNvPr>
          <p:cNvSpPr>
            <a:spLocks noGrp="1"/>
          </p:cNvSpPr>
          <p:nvPr>
            <p:ph type="title" idx="4294967295"/>
          </p:nvPr>
        </p:nvSpPr>
        <p:spPr>
          <a:xfrm>
            <a:off x="141890" y="65391"/>
            <a:ext cx="2104696" cy="1156437"/>
          </a:xfrm>
        </p:spPr>
        <p:txBody>
          <a:bodyPr>
            <a:normAutofit/>
          </a:bodyPr>
          <a:lstStyle/>
          <a:p>
            <a:r>
              <a:rPr lang="en-CA" sz="2000" dirty="0"/>
              <a:t>7 Pillars of Successful Programming</a:t>
            </a:r>
          </a:p>
        </p:txBody>
      </p:sp>
      <p:sp>
        <p:nvSpPr>
          <p:cNvPr id="2" name="Slide Number Placeholder 1">
            <a:extLst>
              <a:ext uri="{FF2B5EF4-FFF2-40B4-BE49-F238E27FC236}">
                <a16:creationId xmlns:a16="http://schemas.microsoft.com/office/drawing/2014/main" id="{9D1B5663-787F-44AD-863D-AC64C7986E07}"/>
              </a:ext>
              <a:ext uri="{C183D7F6-B498-43B3-948B-1728B52AA6E4}">
                <adec:decorative xmlns:adec="http://schemas.microsoft.com/office/drawing/2017/decorative" val="1"/>
              </a:ext>
            </a:extLst>
          </p:cNvPr>
          <p:cNvSpPr>
            <a:spLocks noGrp="1"/>
          </p:cNvSpPr>
          <p:nvPr>
            <p:ph type="sldNum" sz="quarter" idx="12"/>
          </p:nvPr>
        </p:nvSpPr>
        <p:spPr/>
        <p:txBody>
          <a:bodyPr/>
          <a:lstStyle/>
          <a:p>
            <a:fld id="{41285BB0-B1DE-4363-8704-EED24EB0AC75}" type="slidenum">
              <a:rPr lang="en-CA" smtClean="0"/>
              <a:t>6</a:t>
            </a:fld>
            <a:endParaRPr lang="en-CA"/>
          </a:p>
        </p:txBody>
      </p:sp>
      <p:sp>
        <p:nvSpPr>
          <p:cNvPr id="7" name="TextBox 6">
            <a:extLst>
              <a:ext uri="{FF2B5EF4-FFF2-40B4-BE49-F238E27FC236}">
                <a16:creationId xmlns:a16="http://schemas.microsoft.com/office/drawing/2014/main" id="{1C439D2F-227F-4BA5-A297-6F0AB9E3378E}"/>
              </a:ext>
            </a:extLst>
          </p:cNvPr>
          <p:cNvSpPr txBox="1"/>
          <p:nvPr/>
        </p:nvSpPr>
        <p:spPr>
          <a:xfrm>
            <a:off x="0" y="4778035"/>
            <a:ext cx="8686800" cy="369332"/>
          </a:xfrm>
          <a:prstGeom prst="rect">
            <a:avLst/>
          </a:prstGeom>
          <a:noFill/>
        </p:spPr>
        <p:txBody>
          <a:bodyPr wrap="square">
            <a:spAutoFit/>
          </a:bodyPr>
          <a:lstStyle/>
          <a:p>
            <a:pPr marL="0" lvl="1" indent="-342891">
              <a:spcBef>
                <a:spcPts val="600"/>
              </a:spcBef>
              <a:defRPr/>
            </a:pPr>
            <a:r>
              <a:rPr lang="en-CA" dirty="0">
                <a:latin typeface="Arial" panose="020B0604020202020204" pitchFamily="34" charset="0"/>
                <a:cs typeface="Arial" panose="020B0604020202020204" pitchFamily="34" charset="0"/>
              </a:rPr>
              <a:t>Source: Government of Canada Indigenous STEM (I-STEM) Cluster</a:t>
            </a:r>
          </a:p>
        </p:txBody>
      </p:sp>
    </p:spTree>
    <p:extLst>
      <p:ext uri="{BB962C8B-B14F-4D97-AF65-F5344CB8AC3E}">
        <p14:creationId xmlns:p14="http://schemas.microsoft.com/office/powerpoint/2010/main" val="1468469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descr="Beyond the funding amount (title of slide).  As funders and researchers, we can also think about how we enable partnership. How to can you implement an advocacy approach that promotes multiplicity, inclusion, and the creation of space into the research enterprise to support strengths-based research and amplify the voices of indigenous communities?  How can funding organizations better recognize and appreciate the value of indigenous knowledge, and what strategies can they employ to increase funding accessibility for indigenous projects and initiatives?  Some examples are:&#10;">
            <a:extLst>
              <a:ext uri="{FF2B5EF4-FFF2-40B4-BE49-F238E27FC236}">
                <a16:creationId xmlns:a16="http://schemas.microsoft.com/office/drawing/2014/main" id="{BD2320B4-EB0B-4D26-A48F-B183CCBA5FBC}"/>
              </a:ext>
            </a:extLst>
          </p:cNvPr>
          <p:cNvSpPr>
            <a:spLocks noGrp="1"/>
          </p:cNvSpPr>
          <p:nvPr>
            <p:ph type="title" idx="4294967295"/>
          </p:nvPr>
        </p:nvSpPr>
        <p:spPr>
          <a:xfrm>
            <a:off x="184876" y="77850"/>
            <a:ext cx="7968508" cy="814028"/>
          </a:xfrm>
        </p:spPr>
        <p:txBody>
          <a:bodyPr>
            <a:normAutofit fontScale="90000"/>
          </a:bodyPr>
          <a:lstStyle/>
          <a:p>
            <a:r>
              <a:rPr lang="en-CA" dirty="0"/>
              <a:t>Beyond the</a:t>
            </a:r>
            <a:br>
              <a:rPr lang="en-CA" dirty="0"/>
            </a:br>
            <a:r>
              <a:rPr lang="en-CA" dirty="0"/>
              <a:t>funding amount</a:t>
            </a:r>
            <a:endParaRPr lang="en-US" dirty="0"/>
          </a:p>
        </p:txBody>
      </p:sp>
      <p:grpSp>
        <p:nvGrpSpPr>
          <p:cNvPr id="3" name="Group 2">
            <a:extLst>
              <a:ext uri="{FF2B5EF4-FFF2-40B4-BE49-F238E27FC236}">
                <a16:creationId xmlns:a16="http://schemas.microsoft.com/office/drawing/2014/main" id="{B48FD366-5FF9-4486-9131-C2FB19EC9AD6}"/>
              </a:ext>
              <a:ext uri="{C183D7F6-B498-43B3-948B-1728B52AA6E4}">
                <adec:decorative xmlns:adec="http://schemas.microsoft.com/office/drawing/2017/decorative" val="1"/>
              </a:ext>
            </a:extLst>
          </p:cNvPr>
          <p:cNvGrpSpPr/>
          <p:nvPr/>
        </p:nvGrpSpPr>
        <p:grpSpPr>
          <a:xfrm>
            <a:off x="3260742" y="1113881"/>
            <a:ext cx="2622515" cy="2915738"/>
            <a:chOff x="2808139" y="1972867"/>
            <a:chExt cx="3544350" cy="3941157"/>
          </a:xfrm>
        </p:grpSpPr>
        <p:grpSp>
          <p:nvGrpSpPr>
            <p:cNvPr id="4" name="Group 3">
              <a:extLst>
                <a:ext uri="{FF2B5EF4-FFF2-40B4-BE49-F238E27FC236}">
                  <a16:creationId xmlns:a16="http://schemas.microsoft.com/office/drawing/2014/main" id="{A7F6D1EE-EF3B-404F-8F97-509F41B8A930}"/>
                </a:ext>
              </a:extLst>
            </p:cNvPr>
            <p:cNvGrpSpPr/>
            <p:nvPr/>
          </p:nvGrpSpPr>
          <p:grpSpPr>
            <a:xfrm>
              <a:off x="4024540" y="1972867"/>
              <a:ext cx="1103960" cy="1020909"/>
              <a:chOff x="4187424" y="1973745"/>
              <a:chExt cx="1368152" cy="1265226"/>
            </a:xfrm>
          </p:grpSpPr>
          <p:sp>
            <p:nvSpPr>
              <p:cNvPr id="20" name="Rectangle 19">
                <a:extLst>
                  <a:ext uri="{FF2B5EF4-FFF2-40B4-BE49-F238E27FC236}">
                    <a16:creationId xmlns:a16="http://schemas.microsoft.com/office/drawing/2014/main" id="{A028A865-E187-4DFA-BA86-8EF6500AB322}"/>
                  </a:ext>
                </a:extLst>
              </p:cNvPr>
              <p:cNvSpPr/>
              <p:nvPr/>
            </p:nvSpPr>
            <p:spPr>
              <a:xfrm>
                <a:off x="4187424" y="2517769"/>
                <a:ext cx="1368152" cy="72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21" name="Round Same Side Corner Rectangle 2">
                <a:extLst>
                  <a:ext uri="{FF2B5EF4-FFF2-40B4-BE49-F238E27FC236}">
                    <a16:creationId xmlns:a16="http://schemas.microsoft.com/office/drawing/2014/main" id="{2B211F91-A5DE-4D74-B9B0-7831F74A06E9}"/>
                  </a:ext>
                </a:extLst>
              </p:cNvPr>
              <p:cNvSpPr/>
              <p:nvPr/>
            </p:nvSpPr>
            <p:spPr>
              <a:xfrm rot="13500000">
                <a:off x="4238887"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2"/>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5" name="Group 4">
              <a:extLst>
                <a:ext uri="{FF2B5EF4-FFF2-40B4-BE49-F238E27FC236}">
                  <a16:creationId xmlns:a16="http://schemas.microsoft.com/office/drawing/2014/main" id="{0F375D4C-48E3-48D0-90AA-7FF14F1F46FE}"/>
                </a:ext>
              </a:extLst>
            </p:cNvPr>
            <p:cNvGrpSpPr/>
            <p:nvPr/>
          </p:nvGrpSpPr>
          <p:grpSpPr>
            <a:xfrm rot="3600000">
              <a:off x="5290055" y="2702554"/>
              <a:ext cx="1103960" cy="1020909"/>
              <a:chOff x="4187424" y="1973745"/>
              <a:chExt cx="1368152" cy="1265226"/>
            </a:xfrm>
          </p:grpSpPr>
          <p:sp>
            <p:nvSpPr>
              <p:cNvPr id="18" name="Rectangle 17">
                <a:extLst>
                  <a:ext uri="{FF2B5EF4-FFF2-40B4-BE49-F238E27FC236}">
                    <a16:creationId xmlns:a16="http://schemas.microsoft.com/office/drawing/2014/main" id="{5330847B-9134-41BE-9F47-4B3235CDC5E3}"/>
                  </a:ext>
                </a:extLst>
              </p:cNvPr>
              <p:cNvSpPr/>
              <p:nvPr/>
            </p:nvSpPr>
            <p:spPr>
              <a:xfrm>
                <a:off x="4187424" y="2517769"/>
                <a:ext cx="1368152" cy="72008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9" name="Round Same Side Corner Rectangle 2">
                <a:extLst>
                  <a:ext uri="{FF2B5EF4-FFF2-40B4-BE49-F238E27FC236}">
                    <a16:creationId xmlns:a16="http://schemas.microsoft.com/office/drawing/2014/main" id="{A520453A-A40D-459E-80D3-DD40842BFD13}"/>
                  </a:ext>
                </a:extLst>
              </p:cNvPr>
              <p:cNvSpPr/>
              <p:nvPr/>
            </p:nvSpPr>
            <p:spPr>
              <a:xfrm rot="13500000">
                <a:off x="4238887"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6" name="Group 5">
              <a:extLst>
                <a:ext uri="{FF2B5EF4-FFF2-40B4-BE49-F238E27FC236}">
                  <a16:creationId xmlns:a16="http://schemas.microsoft.com/office/drawing/2014/main" id="{8DD210C7-D584-4FB2-8AE6-DC0518D8502D}"/>
                </a:ext>
              </a:extLst>
            </p:cNvPr>
            <p:cNvGrpSpPr/>
            <p:nvPr/>
          </p:nvGrpSpPr>
          <p:grpSpPr>
            <a:xfrm rot="7200000">
              <a:off x="5290055" y="4174803"/>
              <a:ext cx="1103960" cy="1020909"/>
              <a:chOff x="4187424" y="1973748"/>
              <a:chExt cx="1368152" cy="1265226"/>
            </a:xfrm>
          </p:grpSpPr>
          <p:sp>
            <p:nvSpPr>
              <p:cNvPr id="16" name="Rectangle 15">
                <a:extLst>
                  <a:ext uri="{FF2B5EF4-FFF2-40B4-BE49-F238E27FC236}">
                    <a16:creationId xmlns:a16="http://schemas.microsoft.com/office/drawing/2014/main" id="{BAE1D78A-33E1-4775-BE9C-80FDEE1749EE}"/>
                  </a:ext>
                </a:extLst>
              </p:cNvPr>
              <p:cNvSpPr/>
              <p:nvPr/>
            </p:nvSpPr>
            <p:spPr>
              <a:xfrm>
                <a:off x="4187424" y="2517769"/>
                <a:ext cx="1368152" cy="720080"/>
              </a:xfrm>
              <a:prstGeom prst="rect">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7" name="Round Same Side Corner Rectangle 2">
                <a:extLst>
                  <a:ext uri="{FF2B5EF4-FFF2-40B4-BE49-F238E27FC236}">
                    <a16:creationId xmlns:a16="http://schemas.microsoft.com/office/drawing/2014/main" id="{6ED69095-E9E8-425A-94A1-5AB64DE48C61}"/>
                  </a:ext>
                </a:extLst>
              </p:cNvPr>
              <p:cNvSpPr/>
              <p:nvPr/>
            </p:nvSpPr>
            <p:spPr>
              <a:xfrm rot="13500000">
                <a:off x="4238887" y="1973748"/>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6"/>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7" name="Group 6">
              <a:extLst>
                <a:ext uri="{FF2B5EF4-FFF2-40B4-BE49-F238E27FC236}">
                  <a16:creationId xmlns:a16="http://schemas.microsoft.com/office/drawing/2014/main" id="{5C6970B8-E820-453F-B9FF-9E27DFB9FEF8}"/>
                </a:ext>
              </a:extLst>
            </p:cNvPr>
            <p:cNvGrpSpPr/>
            <p:nvPr/>
          </p:nvGrpSpPr>
          <p:grpSpPr>
            <a:xfrm rot="10800000">
              <a:off x="4024540" y="4893115"/>
              <a:ext cx="1103960" cy="1020909"/>
              <a:chOff x="4187424" y="1973745"/>
              <a:chExt cx="1368152" cy="1265226"/>
            </a:xfrm>
          </p:grpSpPr>
          <p:sp>
            <p:nvSpPr>
              <p:cNvPr id="14" name="Rectangle 13">
                <a:extLst>
                  <a:ext uri="{FF2B5EF4-FFF2-40B4-BE49-F238E27FC236}">
                    <a16:creationId xmlns:a16="http://schemas.microsoft.com/office/drawing/2014/main" id="{CC12A1E8-F85B-431B-AAF3-4AE6DD86847B}"/>
                  </a:ext>
                </a:extLst>
              </p:cNvPr>
              <p:cNvSpPr/>
              <p:nvPr/>
            </p:nvSpPr>
            <p:spPr>
              <a:xfrm>
                <a:off x="4187424" y="2517769"/>
                <a:ext cx="1368152" cy="72008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5" name="Round Same Side Corner Rectangle 2">
                <a:extLst>
                  <a:ext uri="{FF2B5EF4-FFF2-40B4-BE49-F238E27FC236}">
                    <a16:creationId xmlns:a16="http://schemas.microsoft.com/office/drawing/2014/main" id="{5240D010-5CC3-4765-A90D-CA576D4688BB}"/>
                  </a:ext>
                </a:extLst>
              </p:cNvPr>
              <p:cNvSpPr/>
              <p:nvPr/>
            </p:nvSpPr>
            <p:spPr>
              <a:xfrm rot="13500000">
                <a:off x="4238887"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8" name="Group 7">
              <a:extLst>
                <a:ext uri="{FF2B5EF4-FFF2-40B4-BE49-F238E27FC236}">
                  <a16:creationId xmlns:a16="http://schemas.microsoft.com/office/drawing/2014/main" id="{DE448561-2288-4FC6-A921-EE7CF957A032}"/>
                </a:ext>
              </a:extLst>
            </p:cNvPr>
            <p:cNvGrpSpPr/>
            <p:nvPr/>
          </p:nvGrpSpPr>
          <p:grpSpPr>
            <a:xfrm rot="14400000">
              <a:off x="2766614" y="4174806"/>
              <a:ext cx="1103960" cy="1020909"/>
              <a:chOff x="4187424" y="1973745"/>
              <a:chExt cx="1368152" cy="1265226"/>
            </a:xfrm>
          </p:grpSpPr>
          <p:sp>
            <p:nvSpPr>
              <p:cNvPr id="12" name="Rectangle 11">
                <a:extLst>
                  <a:ext uri="{FF2B5EF4-FFF2-40B4-BE49-F238E27FC236}">
                    <a16:creationId xmlns:a16="http://schemas.microsoft.com/office/drawing/2014/main" id="{55584BDC-A1D3-4B56-BD7F-D05FF022F968}"/>
                  </a:ext>
                </a:extLst>
              </p:cNvPr>
              <p:cNvSpPr/>
              <p:nvPr/>
            </p:nvSpPr>
            <p:spPr>
              <a:xfrm>
                <a:off x="4187424" y="2517769"/>
                <a:ext cx="1368152" cy="72008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3" name="Round Same Side Corner Rectangle 2">
                <a:extLst>
                  <a:ext uri="{FF2B5EF4-FFF2-40B4-BE49-F238E27FC236}">
                    <a16:creationId xmlns:a16="http://schemas.microsoft.com/office/drawing/2014/main" id="{A9A7C5F1-2AB8-492C-992E-C17894ED7D7E}"/>
                  </a:ext>
                </a:extLst>
              </p:cNvPr>
              <p:cNvSpPr/>
              <p:nvPr/>
            </p:nvSpPr>
            <p:spPr>
              <a:xfrm rot="13500000">
                <a:off x="4238891"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4"/>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9" name="Group 8">
              <a:extLst>
                <a:ext uri="{FF2B5EF4-FFF2-40B4-BE49-F238E27FC236}">
                  <a16:creationId xmlns:a16="http://schemas.microsoft.com/office/drawing/2014/main" id="{ACF94C20-9D63-4CBF-9A50-219761E74F06}"/>
                </a:ext>
              </a:extLst>
            </p:cNvPr>
            <p:cNvGrpSpPr/>
            <p:nvPr/>
          </p:nvGrpSpPr>
          <p:grpSpPr>
            <a:xfrm rot="18000000">
              <a:off x="2766614" y="2702555"/>
              <a:ext cx="1103960" cy="1020909"/>
              <a:chOff x="4187424" y="1973744"/>
              <a:chExt cx="1368152" cy="1265226"/>
            </a:xfrm>
          </p:grpSpPr>
          <p:sp>
            <p:nvSpPr>
              <p:cNvPr id="10" name="Rectangle 9">
                <a:extLst>
                  <a:ext uri="{FF2B5EF4-FFF2-40B4-BE49-F238E27FC236}">
                    <a16:creationId xmlns:a16="http://schemas.microsoft.com/office/drawing/2014/main" id="{70744909-3E1D-4254-9EC9-D4E7ADDF4650}"/>
                  </a:ext>
                </a:extLst>
              </p:cNvPr>
              <p:cNvSpPr/>
              <p:nvPr/>
            </p:nvSpPr>
            <p:spPr>
              <a:xfrm>
                <a:off x="4187424" y="2517769"/>
                <a:ext cx="1368152" cy="72008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1" name="Round Same Side Corner Rectangle 2">
                <a:extLst>
                  <a:ext uri="{FF2B5EF4-FFF2-40B4-BE49-F238E27FC236}">
                    <a16:creationId xmlns:a16="http://schemas.microsoft.com/office/drawing/2014/main" id="{5C46D473-2DDD-4784-98EB-711F446F4F78}"/>
                  </a:ext>
                </a:extLst>
              </p:cNvPr>
              <p:cNvSpPr/>
              <p:nvPr/>
            </p:nvSpPr>
            <p:spPr>
              <a:xfrm rot="13500000">
                <a:off x="4238889" y="1973744"/>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grpSp>
        <p:nvGrpSpPr>
          <p:cNvPr id="22" name="Group 21" descr="There are diverse approaches for considerations beyond the funding amount provided.">
            <a:extLst>
              <a:ext uri="{FF2B5EF4-FFF2-40B4-BE49-F238E27FC236}">
                <a16:creationId xmlns:a16="http://schemas.microsoft.com/office/drawing/2014/main" id="{C3D8CEC9-A0DF-414F-B47F-F3714F02DE31}"/>
              </a:ext>
            </a:extLst>
          </p:cNvPr>
          <p:cNvGrpSpPr/>
          <p:nvPr/>
        </p:nvGrpSpPr>
        <p:grpSpPr>
          <a:xfrm>
            <a:off x="3724903" y="2081779"/>
            <a:ext cx="1634164" cy="979012"/>
            <a:chOff x="3340671" y="1947423"/>
            <a:chExt cx="1429684" cy="1305520"/>
          </a:xfrm>
        </p:grpSpPr>
        <p:sp>
          <p:nvSpPr>
            <p:cNvPr id="23" name="TextBox 22">
              <a:extLst>
                <a:ext uri="{FF2B5EF4-FFF2-40B4-BE49-F238E27FC236}">
                  <a16:creationId xmlns:a16="http://schemas.microsoft.com/office/drawing/2014/main" id="{72D13D8A-E59D-400A-84CC-046F3ADDF324}"/>
                </a:ext>
              </a:extLst>
            </p:cNvPr>
            <p:cNvSpPr txBox="1"/>
            <p:nvPr/>
          </p:nvSpPr>
          <p:spPr>
            <a:xfrm>
              <a:off x="3340671" y="1947423"/>
              <a:ext cx="1429684" cy="861887"/>
            </a:xfrm>
            <a:prstGeom prst="rect">
              <a:avLst/>
            </a:prstGeom>
            <a:noFill/>
          </p:spPr>
          <p:txBody>
            <a:bodyPr wrap="square" rtlCol="0">
              <a:spAutoFit/>
            </a:bodyPr>
            <a:lstStyle/>
            <a:p>
              <a:pPr algn="ctr"/>
              <a:r>
                <a:rPr lang="en-US" altLang="ko-KR" b="1" dirty="0">
                  <a:solidFill>
                    <a:schemeClr val="tx1">
                      <a:lumMod val="65000"/>
                      <a:lumOff val="35000"/>
                    </a:schemeClr>
                  </a:solidFill>
                  <a:cs typeface="Arial" pitchFamily="34" charset="0"/>
                </a:rPr>
                <a:t>Funding</a:t>
              </a:r>
              <a:endParaRPr lang="ko-KR" altLang="en-US" b="1" dirty="0">
                <a:solidFill>
                  <a:schemeClr val="tx1">
                    <a:lumMod val="65000"/>
                    <a:lumOff val="35000"/>
                  </a:schemeClr>
                </a:solidFill>
                <a:cs typeface="Arial" pitchFamily="34" charset="0"/>
              </a:endParaRPr>
            </a:p>
          </p:txBody>
        </p:sp>
        <p:sp>
          <p:nvSpPr>
            <p:cNvPr id="24" name="TextBox 23">
              <a:extLst>
                <a:ext uri="{FF2B5EF4-FFF2-40B4-BE49-F238E27FC236}">
                  <a16:creationId xmlns:a16="http://schemas.microsoft.com/office/drawing/2014/main" id="{47103F25-48AD-4791-9335-DB9201C802B4}"/>
                </a:ext>
              </a:extLst>
            </p:cNvPr>
            <p:cNvSpPr txBox="1"/>
            <p:nvPr/>
          </p:nvSpPr>
          <p:spPr>
            <a:xfrm>
              <a:off x="3425807" y="2391056"/>
              <a:ext cx="1305752" cy="861887"/>
            </a:xfrm>
            <a:prstGeom prst="rect">
              <a:avLst/>
            </a:prstGeom>
            <a:noFill/>
          </p:spPr>
          <p:txBody>
            <a:bodyPr wrap="square" rtlCol="0">
              <a:spAutoFit/>
            </a:bodyPr>
            <a:lstStyle/>
            <a:p>
              <a:pPr algn="ctr"/>
              <a:r>
                <a:rPr lang="en-US" altLang="ko-KR" dirty="0">
                  <a:solidFill>
                    <a:schemeClr val="tx1">
                      <a:lumMod val="65000"/>
                      <a:lumOff val="35000"/>
                    </a:schemeClr>
                  </a:solidFill>
                  <a:cs typeface="Arial" pitchFamily="34" charset="0"/>
                </a:rPr>
                <a:t>Diverse approaches</a:t>
              </a:r>
              <a:endParaRPr lang="ko-KR" altLang="en-US" dirty="0">
                <a:solidFill>
                  <a:schemeClr val="tx1">
                    <a:lumMod val="65000"/>
                    <a:lumOff val="35000"/>
                  </a:schemeClr>
                </a:solidFill>
                <a:cs typeface="Arial" pitchFamily="34" charset="0"/>
              </a:endParaRPr>
            </a:p>
          </p:txBody>
        </p:sp>
      </p:grpSp>
      <p:grpSp>
        <p:nvGrpSpPr>
          <p:cNvPr id="40" name="Group 39" descr="Broad eligibility for funding organizations such as: Small- and medium- enterprises; non-profits and social enterprises; municipalities; provinces/territories; indigenous governments; academic organizations.  &#10;">
            <a:extLst>
              <a:ext uri="{FF2B5EF4-FFF2-40B4-BE49-F238E27FC236}">
                <a16:creationId xmlns:a16="http://schemas.microsoft.com/office/drawing/2014/main" id="{9DAB62DA-BE62-463A-8C17-063C716D188B}"/>
              </a:ext>
            </a:extLst>
          </p:cNvPr>
          <p:cNvGrpSpPr/>
          <p:nvPr/>
        </p:nvGrpSpPr>
        <p:grpSpPr>
          <a:xfrm>
            <a:off x="3066647" y="469341"/>
            <a:ext cx="3003644" cy="577054"/>
            <a:chOff x="2551706" y="4283314"/>
            <a:chExt cx="1416829" cy="769506"/>
          </a:xfrm>
        </p:grpSpPr>
        <p:sp>
          <p:nvSpPr>
            <p:cNvPr id="41" name="TextBox 40">
              <a:extLst>
                <a:ext uri="{FF2B5EF4-FFF2-40B4-BE49-F238E27FC236}">
                  <a16:creationId xmlns:a16="http://schemas.microsoft.com/office/drawing/2014/main" id="{53E282A8-9B16-4CEA-AD34-1A9998B46955}"/>
                </a:ext>
              </a:extLst>
            </p:cNvPr>
            <p:cNvSpPr txBox="1"/>
            <p:nvPr/>
          </p:nvSpPr>
          <p:spPr>
            <a:xfrm>
              <a:off x="2551706" y="4560313"/>
              <a:ext cx="1416829" cy="492507"/>
            </a:xfrm>
            <a:prstGeom prst="rect">
              <a:avLst/>
            </a:prstGeom>
            <a:noFill/>
          </p:spPr>
          <p:txBody>
            <a:bodyPr wrap="square" rtlCol="0">
              <a:spAutoFit/>
            </a:bodyPr>
            <a:lstStyle/>
            <a:p>
              <a:pPr algn="ctr"/>
              <a:endParaRPr lang="ko-KR" altLang="en-US" dirty="0">
                <a:solidFill>
                  <a:schemeClr val="tx1">
                    <a:lumMod val="75000"/>
                    <a:lumOff val="25000"/>
                  </a:schemeClr>
                </a:solidFill>
                <a:cs typeface="Arial" pitchFamily="34" charset="0"/>
              </a:endParaRPr>
            </a:p>
          </p:txBody>
        </p:sp>
        <p:sp>
          <p:nvSpPr>
            <p:cNvPr id="42" name="TextBox 41">
              <a:extLst>
                <a:ext uri="{FF2B5EF4-FFF2-40B4-BE49-F238E27FC236}">
                  <a16:creationId xmlns:a16="http://schemas.microsoft.com/office/drawing/2014/main" id="{9F47E64B-52B0-4DA2-987E-4531671CD29F}"/>
                </a:ext>
              </a:extLst>
            </p:cNvPr>
            <p:cNvSpPr txBox="1"/>
            <p:nvPr/>
          </p:nvSpPr>
          <p:spPr>
            <a:xfrm>
              <a:off x="2551706" y="4283314"/>
              <a:ext cx="1404784" cy="492507"/>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Broad eligibility</a:t>
              </a:r>
              <a:endParaRPr lang="ko-KR" altLang="en-US" b="1" dirty="0">
                <a:solidFill>
                  <a:schemeClr val="tx1">
                    <a:lumMod val="75000"/>
                    <a:lumOff val="25000"/>
                  </a:schemeClr>
                </a:solidFill>
                <a:cs typeface="Arial" pitchFamily="34" charset="0"/>
              </a:endParaRPr>
            </a:p>
          </p:txBody>
        </p:sp>
      </p:grpSp>
      <p:grpSp>
        <p:nvGrpSpPr>
          <p:cNvPr id="31" name="Group 30" descr="Development grants to support community engagement prior to the development of a research proposal.  This pushes engagement earlier for true co-development.&#10;">
            <a:extLst>
              <a:ext uri="{FF2B5EF4-FFF2-40B4-BE49-F238E27FC236}">
                <a16:creationId xmlns:a16="http://schemas.microsoft.com/office/drawing/2014/main" id="{12790619-8DAA-4F64-BDFC-4891746F034E}"/>
              </a:ext>
            </a:extLst>
          </p:cNvPr>
          <p:cNvGrpSpPr/>
          <p:nvPr/>
        </p:nvGrpSpPr>
        <p:grpSpPr>
          <a:xfrm>
            <a:off x="5986424" y="1572744"/>
            <a:ext cx="2457000" cy="577054"/>
            <a:chOff x="2551706" y="4283314"/>
            <a:chExt cx="1416829" cy="769506"/>
          </a:xfrm>
        </p:grpSpPr>
        <p:sp>
          <p:nvSpPr>
            <p:cNvPr id="32" name="TextBox 31">
              <a:extLst>
                <a:ext uri="{FF2B5EF4-FFF2-40B4-BE49-F238E27FC236}">
                  <a16:creationId xmlns:a16="http://schemas.microsoft.com/office/drawing/2014/main" id="{C3597581-3FCE-48D0-859C-FCB19952C7A1}"/>
                </a:ext>
              </a:extLst>
            </p:cNvPr>
            <p:cNvSpPr txBox="1"/>
            <p:nvPr/>
          </p:nvSpPr>
          <p:spPr>
            <a:xfrm>
              <a:off x="2551706" y="4560313"/>
              <a:ext cx="1416829" cy="492507"/>
            </a:xfrm>
            <a:prstGeom prst="rect">
              <a:avLst/>
            </a:prstGeom>
            <a:noFill/>
          </p:spPr>
          <p:txBody>
            <a:bodyPr wrap="square" rtlCol="0">
              <a:spAutoFit/>
            </a:bodyPr>
            <a:lstStyle/>
            <a:p>
              <a:endParaRPr lang="en-US" altLang="ko-KR" dirty="0">
                <a:solidFill>
                  <a:schemeClr val="tx1">
                    <a:lumMod val="75000"/>
                    <a:lumOff val="25000"/>
                  </a:schemeClr>
                </a:solidFill>
                <a:cs typeface="Arial" pitchFamily="34" charset="0"/>
              </a:endParaRPr>
            </a:p>
          </p:txBody>
        </p:sp>
        <p:sp>
          <p:nvSpPr>
            <p:cNvPr id="33" name="TextBox 32">
              <a:extLst>
                <a:ext uri="{FF2B5EF4-FFF2-40B4-BE49-F238E27FC236}">
                  <a16:creationId xmlns:a16="http://schemas.microsoft.com/office/drawing/2014/main" id="{91DDF999-8F69-4960-B20C-F6D47B59CA9A}"/>
                </a:ext>
              </a:extLst>
            </p:cNvPr>
            <p:cNvSpPr txBox="1"/>
            <p:nvPr/>
          </p:nvSpPr>
          <p:spPr>
            <a:xfrm>
              <a:off x="2551706" y="4283314"/>
              <a:ext cx="1404784" cy="492507"/>
            </a:xfrm>
            <a:prstGeom prst="rect">
              <a:avLst/>
            </a:prstGeom>
            <a:noFill/>
          </p:spPr>
          <p:txBody>
            <a:bodyPr wrap="square" rtlCol="0">
              <a:spAutoFit/>
            </a:bodyPr>
            <a:lstStyle/>
            <a:p>
              <a:r>
                <a:rPr lang="en-US" altLang="ko-KR" b="1" dirty="0">
                  <a:solidFill>
                    <a:schemeClr val="tx1">
                      <a:lumMod val="75000"/>
                      <a:lumOff val="25000"/>
                    </a:schemeClr>
                  </a:solidFill>
                  <a:cs typeface="Arial" pitchFamily="34" charset="0"/>
                </a:rPr>
                <a:t>Development grants</a:t>
              </a:r>
              <a:endParaRPr lang="ko-KR" altLang="en-US" b="1" dirty="0">
                <a:solidFill>
                  <a:schemeClr val="tx1">
                    <a:lumMod val="75000"/>
                    <a:lumOff val="25000"/>
                  </a:schemeClr>
                </a:solidFill>
                <a:cs typeface="Arial" pitchFamily="34" charset="0"/>
              </a:endParaRPr>
            </a:p>
          </p:txBody>
        </p:sp>
      </p:grpSp>
      <p:sp>
        <p:nvSpPr>
          <p:cNvPr id="30" name="TextBox 29">
            <a:extLst>
              <a:ext uri="{FF2B5EF4-FFF2-40B4-BE49-F238E27FC236}">
                <a16:creationId xmlns:a16="http://schemas.microsoft.com/office/drawing/2014/main" id="{B5A99D17-618B-42E0-973E-BDFB0742BC09}"/>
              </a:ext>
            </a:extLst>
          </p:cNvPr>
          <p:cNvSpPr txBox="1"/>
          <p:nvPr/>
        </p:nvSpPr>
        <p:spPr>
          <a:xfrm>
            <a:off x="6033519" y="3193693"/>
            <a:ext cx="2960500" cy="369332"/>
          </a:xfrm>
          <a:prstGeom prst="rect">
            <a:avLst/>
          </a:prstGeom>
          <a:noFill/>
        </p:spPr>
        <p:txBody>
          <a:bodyPr wrap="square" rtlCol="0">
            <a:spAutoFit/>
          </a:bodyPr>
          <a:lstStyle/>
          <a:p>
            <a:r>
              <a:rPr lang="en-US" altLang="ko-KR" b="1" dirty="0">
                <a:solidFill>
                  <a:schemeClr val="tx1">
                    <a:lumMod val="75000"/>
                    <a:lumOff val="25000"/>
                  </a:schemeClr>
                </a:solidFill>
                <a:cs typeface="Arial" pitchFamily="34" charset="0"/>
              </a:rPr>
              <a:t>Allow smaller projects</a:t>
            </a:r>
            <a:endParaRPr lang="ko-KR" altLang="en-US" b="1" dirty="0">
              <a:solidFill>
                <a:schemeClr val="tx1">
                  <a:lumMod val="75000"/>
                  <a:lumOff val="25000"/>
                </a:schemeClr>
              </a:solidFill>
              <a:cs typeface="Arial" pitchFamily="34" charset="0"/>
            </a:endParaRPr>
          </a:p>
        </p:txBody>
      </p:sp>
      <p:sp>
        <p:nvSpPr>
          <p:cNvPr id="27" name="TextBox 26">
            <a:extLst>
              <a:ext uri="{FF2B5EF4-FFF2-40B4-BE49-F238E27FC236}">
                <a16:creationId xmlns:a16="http://schemas.microsoft.com/office/drawing/2014/main" id="{F63333C9-D04E-4FEA-AD1E-8405B38CF23F}"/>
              </a:ext>
            </a:extLst>
          </p:cNvPr>
          <p:cNvSpPr txBox="1"/>
          <p:nvPr/>
        </p:nvSpPr>
        <p:spPr>
          <a:xfrm>
            <a:off x="3963553" y="4303089"/>
            <a:ext cx="2960501" cy="369332"/>
          </a:xfrm>
          <a:prstGeom prst="rect">
            <a:avLst/>
          </a:prstGeom>
          <a:noFill/>
        </p:spPr>
        <p:txBody>
          <a:bodyPr wrap="square" rtlCol="0">
            <a:spAutoFit/>
          </a:bodyPr>
          <a:lstStyle/>
          <a:p>
            <a:r>
              <a:rPr lang="en-US" altLang="ko-KR" b="1" dirty="0">
                <a:solidFill>
                  <a:schemeClr val="tx1">
                    <a:lumMod val="75000"/>
                    <a:lumOff val="25000"/>
                  </a:schemeClr>
                </a:solidFill>
                <a:cs typeface="Arial" pitchFamily="34" charset="0"/>
              </a:rPr>
              <a:t>Be flexible</a:t>
            </a:r>
            <a:endParaRPr lang="ko-KR" altLang="en-US" b="1" dirty="0">
              <a:solidFill>
                <a:schemeClr val="tx1">
                  <a:lumMod val="75000"/>
                  <a:lumOff val="25000"/>
                </a:schemeClr>
              </a:solidFill>
              <a:cs typeface="Arial" pitchFamily="34" charset="0"/>
            </a:endParaRPr>
          </a:p>
        </p:txBody>
      </p:sp>
      <p:sp>
        <p:nvSpPr>
          <p:cNvPr id="36" name="TextBox 35">
            <a:extLst>
              <a:ext uri="{FF2B5EF4-FFF2-40B4-BE49-F238E27FC236}">
                <a16:creationId xmlns:a16="http://schemas.microsoft.com/office/drawing/2014/main" id="{8BEC2C88-9317-4A28-B7CD-39C5541F2328}"/>
              </a:ext>
            </a:extLst>
          </p:cNvPr>
          <p:cNvSpPr txBox="1"/>
          <p:nvPr/>
        </p:nvSpPr>
        <p:spPr>
          <a:xfrm>
            <a:off x="58233" y="3213754"/>
            <a:ext cx="2983432" cy="369332"/>
          </a:xfrm>
          <a:prstGeom prst="rect">
            <a:avLst/>
          </a:prstGeom>
          <a:noFill/>
        </p:spPr>
        <p:txBody>
          <a:bodyPr wrap="square" rtlCol="0">
            <a:spAutoFit/>
          </a:bodyPr>
          <a:lstStyle/>
          <a:p>
            <a:pPr algn="r"/>
            <a:r>
              <a:rPr lang="en-US" altLang="ko-KR" b="1" dirty="0">
                <a:solidFill>
                  <a:schemeClr val="tx1">
                    <a:lumMod val="75000"/>
                    <a:lumOff val="25000"/>
                  </a:schemeClr>
                </a:solidFill>
                <a:cs typeface="Arial" pitchFamily="34" charset="0"/>
              </a:rPr>
              <a:t>Distinctions Approach</a:t>
            </a:r>
            <a:endParaRPr lang="ko-KR" altLang="en-US" b="1" dirty="0">
              <a:solidFill>
                <a:schemeClr val="tx1">
                  <a:lumMod val="75000"/>
                  <a:lumOff val="25000"/>
                </a:schemeClr>
              </a:solidFill>
              <a:cs typeface="Arial" pitchFamily="34" charset="0"/>
            </a:endParaRPr>
          </a:p>
        </p:txBody>
      </p:sp>
      <p:sp>
        <p:nvSpPr>
          <p:cNvPr id="39" name="TextBox 38">
            <a:extLst>
              <a:ext uri="{FF2B5EF4-FFF2-40B4-BE49-F238E27FC236}">
                <a16:creationId xmlns:a16="http://schemas.microsoft.com/office/drawing/2014/main" id="{435B6B04-15B4-4C0A-AF77-96A61C5A59C2}"/>
              </a:ext>
            </a:extLst>
          </p:cNvPr>
          <p:cNvSpPr txBox="1"/>
          <p:nvPr/>
        </p:nvSpPr>
        <p:spPr>
          <a:xfrm>
            <a:off x="230899" y="1392730"/>
            <a:ext cx="2853217" cy="646331"/>
          </a:xfrm>
          <a:prstGeom prst="rect">
            <a:avLst/>
          </a:prstGeom>
          <a:noFill/>
        </p:spPr>
        <p:txBody>
          <a:bodyPr wrap="square" rtlCol="0">
            <a:spAutoFit/>
          </a:bodyPr>
          <a:lstStyle/>
          <a:p>
            <a:pPr algn="r"/>
            <a:r>
              <a:rPr lang="en-US" altLang="ko-KR" b="1" dirty="0">
                <a:solidFill>
                  <a:schemeClr val="tx1">
                    <a:lumMod val="75000"/>
                    <a:lumOff val="25000"/>
                  </a:schemeClr>
                </a:solidFill>
                <a:cs typeface="Arial" pitchFamily="34" charset="0"/>
              </a:rPr>
              <a:t>Cultural competency training</a:t>
            </a:r>
            <a:endParaRPr lang="ko-KR" altLang="en-US"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3406481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C183D7F6-B498-43B3-948B-1728B52AA6E4}">
                <adec:decorative xmlns:adec="http://schemas.microsoft.com/office/drawing/2017/decorative" val="1"/>
              </a:ext>
            </a:extLst>
          </p:cNvPr>
          <p:cNvSpPr>
            <a:spLocks noGrp="1"/>
          </p:cNvSpPr>
          <p:nvPr>
            <p:ph type="sldNum" sz="quarter" idx="12"/>
          </p:nvPr>
        </p:nvSpPr>
        <p:spPr/>
        <p:txBody>
          <a:bodyPr/>
          <a:lstStyle/>
          <a:p>
            <a:fld id="{77E68ECE-59D7-452D-8595-BBB947F3BD2D}" type="slidenum">
              <a:rPr lang="en-US" smtClean="0"/>
              <a:pPr/>
              <a:t>8</a:t>
            </a:fld>
            <a:endParaRPr lang="en-US" dirty="0"/>
          </a:p>
        </p:txBody>
      </p:sp>
      <p:sp>
        <p:nvSpPr>
          <p:cNvPr id="2" name="Title 1" descr="And beyond the funding itself, what are you funding?  &#10;For those that hold budgetary authority, we can think differently about what we can fund. Can you plan for travel budgets, to get you to a project site with your partners regularly, and them to co-present with you at an event?  Have you budgeted for translation costs?  Can you think about equipment purchases, and whether at the end of a project, can that equipment remain permanently with your partners?  Can you think about capacity building, hiring local technicians or co-developing a training module to be delivered by a local school or college as legacy of your project? Does project funding only cover direct research activities, or has it considered the importance of eligible activities like ongoing community consultation, data storage and access and knowledge mobilization post-project final report?&#10;"/>
          <p:cNvSpPr>
            <a:spLocks noGrp="1"/>
          </p:cNvSpPr>
          <p:nvPr>
            <p:ph type="title" idx="4294967295"/>
          </p:nvPr>
        </p:nvSpPr>
        <p:spPr>
          <a:xfrm>
            <a:off x="166260" y="32395"/>
            <a:ext cx="8183563" cy="486757"/>
          </a:xfrm>
        </p:spPr>
        <p:txBody>
          <a:bodyPr>
            <a:normAutofit/>
          </a:bodyPr>
          <a:lstStyle/>
          <a:p>
            <a:r>
              <a:rPr lang="en-CA" dirty="0"/>
              <a:t>Beyond the funding amount (continued)</a:t>
            </a:r>
          </a:p>
        </p:txBody>
      </p:sp>
      <p:grpSp>
        <p:nvGrpSpPr>
          <p:cNvPr id="59" name="Group 58" descr="What are your terms and conditions?&#10;Closely examine funding terms and conditions.  Put in the effort to seek changes at the highest levels to make the funding work for the applicants.  &#10;">
            <a:extLst>
              <a:ext uri="{FF2B5EF4-FFF2-40B4-BE49-F238E27FC236}">
                <a16:creationId xmlns:a16="http://schemas.microsoft.com/office/drawing/2014/main" id="{08BDA7C9-43A4-4A61-A671-9A8B41608A5C}"/>
              </a:ext>
            </a:extLst>
          </p:cNvPr>
          <p:cNvGrpSpPr/>
          <p:nvPr/>
        </p:nvGrpSpPr>
        <p:grpSpPr>
          <a:xfrm>
            <a:off x="3037970" y="553412"/>
            <a:ext cx="3098119" cy="3111188"/>
            <a:chOff x="521649" y="3343901"/>
            <a:chExt cx="2793959" cy="4148791"/>
          </a:xfrm>
        </p:grpSpPr>
        <p:sp>
          <p:nvSpPr>
            <p:cNvPr id="60" name="TextBox 59" descr="&#10;">
              <a:extLst>
                <a:ext uri="{FF2B5EF4-FFF2-40B4-BE49-F238E27FC236}">
                  <a16:creationId xmlns:a16="http://schemas.microsoft.com/office/drawing/2014/main" id="{569A6F56-AD76-4543-8518-199B1CA16F72}"/>
                </a:ext>
              </a:extLst>
            </p:cNvPr>
            <p:cNvSpPr txBox="1"/>
            <p:nvPr/>
          </p:nvSpPr>
          <p:spPr>
            <a:xfrm>
              <a:off x="521649" y="3343901"/>
              <a:ext cx="2793959" cy="1231267"/>
            </a:xfrm>
            <a:prstGeom prst="rect">
              <a:avLst/>
            </a:prstGeom>
            <a:noFill/>
          </p:spPr>
          <p:txBody>
            <a:bodyPr wrap="square" rtlCol="0">
              <a:spAutoFit/>
            </a:bodyPr>
            <a:lstStyle/>
            <a:p>
              <a:pPr algn="ctr"/>
              <a:r>
                <a:rPr lang="en-US" altLang="ko-KR" b="1" dirty="0">
                  <a:solidFill>
                    <a:schemeClr val="tx1">
                      <a:lumMod val="85000"/>
                      <a:lumOff val="15000"/>
                    </a:schemeClr>
                  </a:solidFill>
                  <a:cs typeface="Arial" pitchFamily="34" charset="0"/>
                </a:rPr>
                <a:t>What are your terms and conditions?</a:t>
              </a:r>
              <a:endParaRPr lang="ko-KR" altLang="en-US" b="1" dirty="0">
                <a:solidFill>
                  <a:schemeClr val="tx1">
                    <a:lumMod val="85000"/>
                    <a:lumOff val="15000"/>
                  </a:schemeClr>
                </a:solidFill>
                <a:cs typeface="Arial" pitchFamily="34" charset="0"/>
              </a:endParaRPr>
            </a:p>
          </p:txBody>
        </p:sp>
        <p:sp>
          <p:nvSpPr>
            <p:cNvPr id="61" name="TextBox 60">
              <a:extLst>
                <a:ext uri="{FF2B5EF4-FFF2-40B4-BE49-F238E27FC236}">
                  <a16:creationId xmlns:a16="http://schemas.microsoft.com/office/drawing/2014/main" id="{FC3CCBEF-6335-4C31-8DC4-2C1FA5F7B4B2}"/>
                </a:ext>
              </a:extLst>
            </p:cNvPr>
            <p:cNvSpPr txBox="1"/>
            <p:nvPr/>
          </p:nvSpPr>
          <p:spPr>
            <a:xfrm>
              <a:off x="521649" y="4045146"/>
              <a:ext cx="2793959" cy="3447546"/>
            </a:xfrm>
            <a:prstGeom prst="rect">
              <a:avLst/>
            </a:prstGeom>
            <a:noFill/>
          </p:spPr>
          <p:txBody>
            <a:bodyPr wrap="square" rtlCol="0">
              <a:spAutoFit/>
            </a:bodyPr>
            <a:lstStyle/>
            <a:p>
              <a:pPr algn="ctr"/>
              <a:r>
                <a:rPr lang="en-CA" altLang="ko-KR" dirty="0">
                  <a:solidFill>
                    <a:schemeClr val="tx1">
                      <a:lumMod val="85000"/>
                      <a:lumOff val="15000"/>
                    </a:schemeClr>
                  </a:solidFill>
                  <a:cs typeface="Arial" pitchFamily="34" charset="0"/>
                </a:rPr>
                <a:t>C</a:t>
              </a:r>
              <a:r>
                <a:rPr lang="en-US" altLang="ko-KR" dirty="0" err="1">
                  <a:solidFill>
                    <a:schemeClr val="tx1">
                      <a:lumMod val="85000"/>
                      <a:lumOff val="15000"/>
                    </a:schemeClr>
                  </a:solidFill>
                  <a:cs typeface="Arial" pitchFamily="34" charset="0"/>
                </a:rPr>
                <a:t>losely</a:t>
              </a:r>
              <a:r>
                <a:rPr lang="en-US" altLang="ko-KR" dirty="0">
                  <a:solidFill>
                    <a:schemeClr val="tx1">
                      <a:lumMod val="85000"/>
                      <a:lumOff val="15000"/>
                    </a:schemeClr>
                  </a:solidFill>
                  <a:cs typeface="Arial" pitchFamily="34" charset="0"/>
                </a:rPr>
                <a:t> examine funding terms and conditions.  Put in the effort to seek changes at the highest levels to make the funding work for the applicants.  </a:t>
              </a:r>
              <a:endParaRPr lang="ko-KR" altLang="en-US" dirty="0">
                <a:solidFill>
                  <a:schemeClr val="tx1">
                    <a:lumMod val="85000"/>
                    <a:lumOff val="15000"/>
                  </a:schemeClr>
                </a:solidFill>
                <a:cs typeface="Arial" pitchFamily="34" charset="0"/>
              </a:endParaRPr>
            </a:p>
          </p:txBody>
        </p:sp>
      </p:grpSp>
      <p:grpSp>
        <p:nvGrpSpPr>
          <p:cNvPr id="74" name="Group 73" descr="Effort: Principle investigator salary, students, honoraria, contracting of Elders and knowledge keepers ">
            <a:extLst>
              <a:ext uri="{FF2B5EF4-FFF2-40B4-BE49-F238E27FC236}">
                <a16:creationId xmlns:a16="http://schemas.microsoft.com/office/drawing/2014/main" id="{795B7015-C8AB-45A4-81BC-C55DDD967F88}"/>
              </a:ext>
            </a:extLst>
          </p:cNvPr>
          <p:cNvGrpSpPr/>
          <p:nvPr/>
        </p:nvGrpSpPr>
        <p:grpSpPr>
          <a:xfrm>
            <a:off x="54455" y="536007"/>
            <a:ext cx="3060036" cy="1507717"/>
            <a:chOff x="491148" y="3343901"/>
            <a:chExt cx="2584201" cy="2010551"/>
          </a:xfrm>
        </p:grpSpPr>
        <p:sp>
          <p:nvSpPr>
            <p:cNvPr id="75" name="TextBox 74">
              <a:extLst>
                <a:ext uri="{FF2B5EF4-FFF2-40B4-BE49-F238E27FC236}">
                  <a16:creationId xmlns:a16="http://schemas.microsoft.com/office/drawing/2014/main" id="{7D4549A1-33BA-42D7-AAC0-AF392085FE65}"/>
                </a:ext>
              </a:extLst>
            </p:cNvPr>
            <p:cNvSpPr txBox="1"/>
            <p:nvPr/>
          </p:nvSpPr>
          <p:spPr>
            <a:xfrm>
              <a:off x="491148" y="3343901"/>
              <a:ext cx="2584201" cy="492507"/>
            </a:xfrm>
            <a:prstGeom prst="rect">
              <a:avLst/>
            </a:prstGeom>
            <a:noFill/>
          </p:spPr>
          <p:txBody>
            <a:bodyPr wrap="square" rtlCol="0">
              <a:spAutoFit/>
            </a:bodyPr>
            <a:lstStyle/>
            <a:p>
              <a:pPr algn="r"/>
              <a:r>
                <a:rPr lang="en-US" altLang="ko-KR" b="1" dirty="0">
                  <a:solidFill>
                    <a:schemeClr val="tx1">
                      <a:lumMod val="85000"/>
                      <a:lumOff val="15000"/>
                    </a:schemeClr>
                  </a:solidFill>
                  <a:cs typeface="Arial" pitchFamily="34" charset="0"/>
                </a:rPr>
                <a:t>Effort</a:t>
              </a:r>
              <a:endParaRPr lang="ko-KR" altLang="en-US" b="1" dirty="0">
                <a:solidFill>
                  <a:schemeClr val="tx1">
                    <a:lumMod val="85000"/>
                    <a:lumOff val="15000"/>
                  </a:schemeClr>
                </a:solidFill>
                <a:cs typeface="Arial" pitchFamily="34" charset="0"/>
              </a:endParaRPr>
            </a:p>
          </p:txBody>
        </p:sp>
        <p:sp>
          <p:nvSpPr>
            <p:cNvPr id="76" name="TextBox 75">
              <a:extLst>
                <a:ext uri="{FF2B5EF4-FFF2-40B4-BE49-F238E27FC236}">
                  <a16:creationId xmlns:a16="http://schemas.microsoft.com/office/drawing/2014/main" id="{68D3CB7C-2A21-4BA8-B77C-274601F4F6C1}"/>
                </a:ext>
              </a:extLst>
            </p:cNvPr>
            <p:cNvSpPr txBox="1"/>
            <p:nvPr/>
          </p:nvSpPr>
          <p:spPr>
            <a:xfrm>
              <a:off x="491148" y="3753806"/>
              <a:ext cx="2570377" cy="1600646"/>
            </a:xfrm>
            <a:prstGeom prst="rect">
              <a:avLst/>
            </a:prstGeom>
            <a:noFill/>
          </p:spPr>
          <p:txBody>
            <a:bodyPr wrap="square" rtlCol="0">
              <a:spAutoFit/>
            </a:bodyPr>
            <a:lstStyle/>
            <a:p>
              <a:pPr algn="r"/>
              <a:r>
                <a:rPr lang="en-US" altLang="ko-KR" dirty="0">
                  <a:solidFill>
                    <a:schemeClr val="tx1">
                      <a:lumMod val="85000"/>
                      <a:lumOff val="15000"/>
                    </a:schemeClr>
                  </a:solidFill>
                  <a:cs typeface="Arial" pitchFamily="34" charset="0"/>
                </a:rPr>
                <a:t>Principle investigator salary, students, honoraria, contracting of Elders and knowledge keepers </a:t>
              </a:r>
              <a:endParaRPr lang="ko-KR" altLang="en-US" dirty="0">
                <a:solidFill>
                  <a:schemeClr val="tx1">
                    <a:lumMod val="85000"/>
                    <a:lumOff val="15000"/>
                  </a:schemeClr>
                </a:solidFill>
                <a:cs typeface="Arial" pitchFamily="34" charset="0"/>
              </a:endParaRPr>
            </a:p>
          </p:txBody>
        </p:sp>
      </p:grpSp>
      <p:grpSp>
        <p:nvGrpSpPr>
          <p:cNvPr id="62" name="Group 61" descr="Equipment: Research equipment and also data storage and long-term access, communications tools (wifi, phones)">
            <a:extLst>
              <a:ext uri="{FF2B5EF4-FFF2-40B4-BE49-F238E27FC236}">
                <a16:creationId xmlns:a16="http://schemas.microsoft.com/office/drawing/2014/main" id="{50B57AB9-8991-43BA-81B4-521F785E8964}"/>
              </a:ext>
            </a:extLst>
          </p:cNvPr>
          <p:cNvGrpSpPr/>
          <p:nvPr/>
        </p:nvGrpSpPr>
        <p:grpSpPr>
          <a:xfrm>
            <a:off x="6045880" y="528572"/>
            <a:ext cx="3098120" cy="1828635"/>
            <a:chOff x="491148" y="3343901"/>
            <a:chExt cx="2584201" cy="2438496"/>
          </a:xfrm>
        </p:grpSpPr>
        <p:sp>
          <p:nvSpPr>
            <p:cNvPr id="63" name="TextBox 62">
              <a:extLst>
                <a:ext uri="{FF2B5EF4-FFF2-40B4-BE49-F238E27FC236}">
                  <a16:creationId xmlns:a16="http://schemas.microsoft.com/office/drawing/2014/main" id="{2D611896-4331-48D2-9C7A-59E166D8DBC9}"/>
                </a:ext>
              </a:extLst>
            </p:cNvPr>
            <p:cNvSpPr txBox="1"/>
            <p:nvPr/>
          </p:nvSpPr>
          <p:spPr>
            <a:xfrm>
              <a:off x="491148" y="3343901"/>
              <a:ext cx="2584201" cy="492507"/>
            </a:xfrm>
            <a:prstGeom prst="rect">
              <a:avLst/>
            </a:prstGeom>
            <a:noFill/>
          </p:spPr>
          <p:txBody>
            <a:bodyPr wrap="square" rtlCol="0">
              <a:spAutoFit/>
            </a:bodyPr>
            <a:lstStyle/>
            <a:p>
              <a:r>
                <a:rPr lang="en-US" altLang="ko-KR" b="1" dirty="0">
                  <a:solidFill>
                    <a:schemeClr val="tx1">
                      <a:lumMod val="85000"/>
                      <a:lumOff val="15000"/>
                    </a:schemeClr>
                  </a:solidFill>
                  <a:cs typeface="Arial" pitchFamily="34" charset="0"/>
                </a:rPr>
                <a:t>Equipment</a:t>
              </a:r>
              <a:endParaRPr lang="ko-KR" altLang="en-US" b="1" dirty="0">
                <a:solidFill>
                  <a:schemeClr val="tx1">
                    <a:lumMod val="85000"/>
                    <a:lumOff val="15000"/>
                  </a:schemeClr>
                </a:solidFill>
                <a:cs typeface="Arial" pitchFamily="34" charset="0"/>
              </a:endParaRPr>
            </a:p>
          </p:txBody>
        </p:sp>
        <p:sp>
          <p:nvSpPr>
            <p:cNvPr id="64" name="TextBox 63">
              <a:extLst>
                <a:ext uri="{FF2B5EF4-FFF2-40B4-BE49-F238E27FC236}">
                  <a16:creationId xmlns:a16="http://schemas.microsoft.com/office/drawing/2014/main" id="{ACA63BDA-A837-42C6-A42F-EDD902DE0526}"/>
                </a:ext>
              </a:extLst>
            </p:cNvPr>
            <p:cNvSpPr txBox="1"/>
            <p:nvPr/>
          </p:nvSpPr>
          <p:spPr>
            <a:xfrm>
              <a:off x="534627" y="3812371"/>
              <a:ext cx="2540722" cy="1970026"/>
            </a:xfrm>
            <a:prstGeom prst="rect">
              <a:avLst/>
            </a:prstGeom>
            <a:noFill/>
          </p:spPr>
          <p:txBody>
            <a:bodyPr wrap="square" rtlCol="0">
              <a:spAutoFit/>
            </a:bodyPr>
            <a:lstStyle/>
            <a:p>
              <a:r>
                <a:rPr lang="en-US" altLang="ko-KR" dirty="0">
                  <a:solidFill>
                    <a:schemeClr val="tx1">
                      <a:lumMod val="85000"/>
                      <a:lumOff val="15000"/>
                    </a:schemeClr>
                  </a:solidFill>
                  <a:cs typeface="Arial" pitchFamily="34" charset="0"/>
                </a:rPr>
                <a:t>Research equipment and also data storage and long-term access, communications tools (</a:t>
              </a:r>
              <a:r>
                <a:rPr lang="en-US" altLang="ko-KR" dirty="0" err="1">
                  <a:solidFill>
                    <a:schemeClr val="tx1">
                      <a:lumMod val="85000"/>
                      <a:lumOff val="15000"/>
                    </a:schemeClr>
                  </a:solidFill>
                  <a:cs typeface="Arial" pitchFamily="34" charset="0"/>
                </a:rPr>
                <a:t>wifi</a:t>
              </a:r>
              <a:r>
                <a:rPr lang="en-US" altLang="ko-KR" dirty="0">
                  <a:solidFill>
                    <a:schemeClr val="tx1">
                      <a:lumMod val="85000"/>
                      <a:lumOff val="15000"/>
                    </a:schemeClr>
                  </a:solidFill>
                  <a:cs typeface="Arial" pitchFamily="34" charset="0"/>
                </a:rPr>
                <a:t>, phones)</a:t>
              </a:r>
              <a:endParaRPr lang="ko-KR" altLang="en-US" dirty="0">
                <a:solidFill>
                  <a:schemeClr val="tx1">
                    <a:lumMod val="85000"/>
                    <a:lumOff val="15000"/>
                  </a:schemeClr>
                </a:solidFill>
                <a:cs typeface="Arial" pitchFamily="34" charset="0"/>
              </a:endParaRPr>
            </a:p>
          </p:txBody>
        </p:sp>
      </p:grpSp>
      <p:grpSp>
        <p:nvGrpSpPr>
          <p:cNvPr id="68" name="Group 67" descr="Overhead: It exists and it’s a lot. Acknowledge clearly how much can be covered. ">
            <a:extLst>
              <a:ext uri="{FF2B5EF4-FFF2-40B4-BE49-F238E27FC236}">
                <a16:creationId xmlns:a16="http://schemas.microsoft.com/office/drawing/2014/main" id="{7B18B468-B407-4F10-81F4-01033CFC4008}"/>
              </a:ext>
            </a:extLst>
          </p:cNvPr>
          <p:cNvGrpSpPr/>
          <p:nvPr/>
        </p:nvGrpSpPr>
        <p:grpSpPr>
          <a:xfrm>
            <a:off x="30059" y="2962362"/>
            <a:ext cx="2186364" cy="1524574"/>
            <a:chOff x="491148" y="3343901"/>
            <a:chExt cx="1648790" cy="2730146"/>
          </a:xfrm>
        </p:grpSpPr>
        <p:sp>
          <p:nvSpPr>
            <p:cNvPr id="69" name="TextBox 68">
              <a:extLst>
                <a:ext uri="{FF2B5EF4-FFF2-40B4-BE49-F238E27FC236}">
                  <a16:creationId xmlns:a16="http://schemas.microsoft.com/office/drawing/2014/main" id="{16FC82B9-A08E-4F9A-BD48-AC4237AF0D32}"/>
                </a:ext>
              </a:extLst>
            </p:cNvPr>
            <p:cNvSpPr txBox="1"/>
            <p:nvPr/>
          </p:nvSpPr>
          <p:spPr>
            <a:xfrm>
              <a:off x="491148" y="3343901"/>
              <a:ext cx="1648097" cy="861889"/>
            </a:xfrm>
            <a:prstGeom prst="rect">
              <a:avLst/>
            </a:prstGeom>
            <a:noFill/>
          </p:spPr>
          <p:txBody>
            <a:bodyPr wrap="square" rtlCol="0">
              <a:spAutoFit/>
            </a:bodyPr>
            <a:lstStyle/>
            <a:p>
              <a:pPr algn="r"/>
              <a:r>
                <a:rPr lang="en-US" altLang="ko-KR" b="1" dirty="0">
                  <a:solidFill>
                    <a:schemeClr val="tx1">
                      <a:lumMod val="85000"/>
                      <a:lumOff val="15000"/>
                    </a:schemeClr>
                  </a:solidFill>
                  <a:cs typeface="Arial" pitchFamily="34" charset="0"/>
                </a:rPr>
                <a:t>Overhead</a:t>
              </a:r>
              <a:endParaRPr lang="ko-KR" altLang="en-US" b="1" dirty="0">
                <a:solidFill>
                  <a:schemeClr val="tx1">
                    <a:lumMod val="85000"/>
                    <a:lumOff val="15000"/>
                  </a:schemeClr>
                </a:solidFill>
                <a:cs typeface="Arial" pitchFamily="34" charset="0"/>
              </a:endParaRPr>
            </a:p>
          </p:txBody>
        </p:sp>
        <p:sp>
          <p:nvSpPr>
            <p:cNvPr id="70" name="TextBox 69">
              <a:extLst>
                <a:ext uri="{FF2B5EF4-FFF2-40B4-BE49-F238E27FC236}">
                  <a16:creationId xmlns:a16="http://schemas.microsoft.com/office/drawing/2014/main" id="{828BB34E-C5B3-4B73-BD23-5E7F0E21D8E7}"/>
                </a:ext>
              </a:extLst>
            </p:cNvPr>
            <p:cNvSpPr txBox="1"/>
            <p:nvPr/>
          </p:nvSpPr>
          <p:spPr>
            <a:xfrm>
              <a:off x="652763" y="3924546"/>
              <a:ext cx="1487175" cy="2149501"/>
            </a:xfrm>
            <a:prstGeom prst="rect">
              <a:avLst/>
            </a:prstGeom>
            <a:noFill/>
          </p:spPr>
          <p:txBody>
            <a:bodyPr wrap="square" rtlCol="0">
              <a:spAutoFit/>
            </a:bodyPr>
            <a:lstStyle/>
            <a:p>
              <a:pPr algn="r"/>
              <a:r>
                <a:rPr lang="en-US" altLang="ko-KR" dirty="0">
                  <a:solidFill>
                    <a:schemeClr val="tx1">
                      <a:lumMod val="85000"/>
                      <a:lumOff val="15000"/>
                    </a:schemeClr>
                  </a:solidFill>
                  <a:cs typeface="Arial" pitchFamily="34" charset="0"/>
                </a:rPr>
                <a:t>It exists and it’s a lot. Acknowledge clearly how much can be covered. </a:t>
              </a:r>
              <a:endParaRPr lang="ko-KR" altLang="en-US" dirty="0">
                <a:solidFill>
                  <a:schemeClr val="tx1">
                    <a:lumMod val="85000"/>
                    <a:lumOff val="15000"/>
                  </a:schemeClr>
                </a:solidFill>
                <a:cs typeface="Arial" pitchFamily="34" charset="0"/>
              </a:endParaRPr>
            </a:p>
          </p:txBody>
        </p:sp>
      </p:grpSp>
      <p:grpSp>
        <p:nvGrpSpPr>
          <p:cNvPr id="65" name="Group 64" descr="Travel: Virtual meetings has been positive for inclusion of rural areas.  However, trust is difficult to develop over a call.  Be present and insist on it for research dissemination.">
            <a:extLst>
              <a:ext uri="{FF2B5EF4-FFF2-40B4-BE49-F238E27FC236}">
                <a16:creationId xmlns:a16="http://schemas.microsoft.com/office/drawing/2014/main" id="{94E208E4-EEE3-4DE6-A4DA-DD81005F3ABE}"/>
              </a:ext>
            </a:extLst>
          </p:cNvPr>
          <p:cNvGrpSpPr/>
          <p:nvPr/>
        </p:nvGrpSpPr>
        <p:grpSpPr>
          <a:xfrm>
            <a:off x="2288898" y="3175981"/>
            <a:ext cx="2867960" cy="1406544"/>
            <a:chOff x="491148" y="3343901"/>
            <a:chExt cx="1648097" cy="1875641"/>
          </a:xfrm>
        </p:grpSpPr>
        <p:sp>
          <p:nvSpPr>
            <p:cNvPr id="66" name="TextBox 65">
              <a:extLst>
                <a:ext uri="{FF2B5EF4-FFF2-40B4-BE49-F238E27FC236}">
                  <a16:creationId xmlns:a16="http://schemas.microsoft.com/office/drawing/2014/main" id="{7C86BD63-58AB-47F7-80EA-3A07F169F505}"/>
                </a:ext>
              </a:extLst>
            </p:cNvPr>
            <p:cNvSpPr txBox="1"/>
            <p:nvPr/>
          </p:nvSpPr>
          <p:spPr>
            <a:xfrm>
              <a:off x="491148" y="3343901"/>
              <a:ext cx="1648097" cy="492508"/>
            </a:xfrm>
            <a:prstGeom prst="rect">
              <a:avLst/>
            </a:prstGeom>
            <a:noFill/>
          </p:spPr>
          <p:txBody>
            <a:bodyPr wrap="square" rtlCol="0">
              <a:spAutoFit/>
            </a:bodyPr>
            <a:lstStyle/>
            <a:p>
              <a:r>
                <a:rPr lang="en-US" altLang="ko-KR" b="1" dirty="0">
                  <a:solidFill>
                    <a:schemeClr val="tx1">
                      <a:lumMod val="85000"/>
                      <a:lumOff val="15000"/>
                    </a:schemeClr>
                  </a:solidFill>
                  <a:cs typeface="Arial" pitchFamily="34" charset="0"/>
                </a:rPr>
                <a:t>Travel</a:t>
              </a:r>
              <a:endParaRPr lang="ko-KR" altLang="en-US" b="1" dirty="0">
                <a:solidFill>
                  <a:schemeClr val="tx1">
                    <a:lumMod val="85000"/>
                    <a:lumOff val="15000"/>
                  </a:schemeClr>
                </a:solidFill>
                <a:cs typeface="Arial" pitchFamily="34" charset="0"/>
              </a:endParaRPr>
            </a:p>
          </p:txBody>
        </p:sp>
        <p:sp>
          <p:nvSpPr>
            <p:cNvPr id="67" name="TextBox 66">
              <a:extLst>
                <a:ext uri="{FF2B5EF4-FFF2-40B4-BE49-F238E27FC236}">
                  <a16:creationId xmlns:a16="http://schemas.microsoft.com/office/drawing/2014/main" id="{3448F5E9-1F8F-4040-906F-AAC46F1787F3}"/>
                </a:ext>
              </a:extLst>
            </p:cNvPr>
            <p:cNvSpPr txBox="1"/>
            <p:nvPr/>
          </p:nvSpPr>
          <p:spPr>
            <a:xfrm>
              <a:off x="491148" y="3618891"/>
              <a:ext cx="1063931" cy="1600651"/>
            </a:xfrm>
            <a:prstGeom prst="rect">
              <a:avLst/>
            </a:prstGeom>
            <a:noFill/>
          </p:spPr>
          <p:txBody>
            <a:bodyPr wrap="square" rtlCol="0">
              <a:spAutoFit/>
            </a:bodyPr>
            <a:lstStyle/>
            <a:p>
              <a:r>
                <a:rPr lang="en-CA" altLang="ko-KR" dirty="0">
                  <a:solidFill>
                    <a:schemeClr val="tx1">
                      <a:lumMod val="85000"/>
                      <a:lumOff val="15000"/>
                    </a:schemeClr>
                  </a:solidFill>
                  <a:cs typeface="Arial" pitchFamily="34" charset="0"/>
                </a:rPr>
                <a:t>Be present and insist on it for research dissemination.</a:t>
              </a:r>
              <a:endParaRPr lang="ko-KR" altLang="en-US" dirty="0">
                <a:solidFill>
                  <a:schemeClr val="tx1">
                    <a:lumMod val="85000"/>
                    <a:lumOff val="15000"/>
                  </a:schemeClr>
                </a:solidFill>
                <a:cs typeface="Arial" pitchFamily="34" charset="0"/>
              </a:endParaRPr>
            </a:p>
          </p:txBody>
        </p:sp>
      </p:grpSp>
      <p:grpSp>
        <p:nvGrpSpPr>
          <p:cNvPr id="56" name="Group 55" descr="Translation: It is that much more easy to understand research without having to translate it first.  ">
            <a:extLst>
              <a:ext uri="{FF2B5EF4-FFF2-40B4-BE49-F238E27FC236}">
                <a16:creationId xmlns:a16="http://schemas.microsoft.com/office/drawing/2014/main" id="{8DA2B27F-E271-4861-8614-B99340E9FE0C}"/>
              </a:ext>
            </a:extLst>
          </p:cNvPr>
          <p:cNvGrpSpPr/>
          <p:nvPr/>
        </p:nvGrpSpPr>
        <p:grpSpPr>
          <a:xfrm>
            <a:off x="5048291" y="3377549"/>
            <a:ext cx="2320511" cy="1737674"/>
            <a:chOff x="491148" y="3343901"/>
            <a:chExt cx="1648097" cy="4753337"/>
          </a:xfrm>
        </p:grpSpPr>
        <p:sp>
          <p:nvSpPr>
            <p:cNvPr id="57" name="TextBox 56">
              <a:extLst>
                <a:ext uri="{FF2B5EF4-FFF2-40B4-BE49-F238E27FC236}">
                  <a16:creationId xmlns:a16="http://schemas.microsoft.com/office/drawing/2014/main" id="{4A8DC4AA-2D45-4A21-B67F-F98FDA0ACB8E}"/>
                </a:ext>
              </a:extLst>
            </p:cNvPr>
            <p:cNvSpPr txBox="1"/>
            <p:nvPr/>
          </p:nvSpPr>
          <p:spPr>
            <a:xfrm>
              <a:off x="491148" y="3343901"/>
              <a:ext cx="1648097" cy="861889"/>
            </a:xfrm>
            <a:prstGeom prst="rect">
              <a:avLst/>
            </a:prstGeom>
            <a:noFill/>
          </p:spPr>
          <p:txBody>
            <a:bodyPr wrap="square" rtlCol="0">
              <a:spAutoFit/>
            </a:bodyPr>
            <a:lstStyle/>
            <a:p>
              <a:r>
                <a:rPr lang="en-US" altLang="ko-KR" b="1" dirty="0">
                  <a:solidFill>
                    <a:schemeClr val="tx1">
                      <a:lumMod val="85000"/>
                      <a:lumOff val="15000"/>
                    </a:schemeClr>
                  </a:solidFill>
                  <a:cs typeface="Arial" pitchFamily="34" charset="0"/>
                </a:rPr>
                <a:t>Translation</a:t>
              </a:r>
              <a:endParaRPr lang="ko-KR" altLang="en-US" b="1" dirty="0">
                <a:solidFill>
                  <a:schemeClr val="tx1">
                    <a:lumMod val="85000"/>
                    <a:lumOff val="15000"/>
                  </a:schemeClr>
                </a:solidFill>
                <a:cs typeface="Arial" pitchFamily="34" charset="0"/>
              </a:endParaRPr>
            </a:p>
          </p:txBody>
        </p:sp>
        <p:sp>
          <p:nvSpPr>
            <p:cNvPr id="58" name="TextBox 57">
              <a:extLst>
                <a:ext uri="{FF2B5EF4-FFF2-40B4-BE49-F238E27FC236}">
                  <a16:creationId xmlns:a16="http://schemas.microsoft.com/office/drawing/2014/main" id="{05534168-F6B4-4795-8748-1543CEB0FBCB}"/>
                </a:ext>
              </a:extLst>
            </p:cNvPr>
            <p:cNvSpPr txBox="1"/>
            <p:nvPr/>
          </p:nvSpPr>
          <p:spPr>
            <a:xfrm>
              <a:off x="518577" y="4056067"/>
              <a:ext cx="1520098" cy="4041171"/>
            </a:xfrm>
            <a:prstGeom prst="rect">
              <a:avLst/>
            </a:prstGeom>
            <a:noFill/>
          </p:spPr>
          <p:txBody>
            <a:bodyPr wrap="square" rtlCol="0">
              <a:spAutoFit/>
            </a:bodyPr>
            <a:lstStyle/>
            <a:p>
              <a:r>
                <a:rPr lang="en-US" altLang="ko-KR" dirty="0">
                  <a:solidFill>
                    <a:schemeClr val="tx1">
                      <a:lumMod val="85000"/>
                      <a:lumOff val="15000"/>
                    </a:schemeClr>
                  </a:solidFill>
                  <a:cs typeface="Arial" pitchFamily="34" charset="0"/>
                </a:rPr>
                <a:t>It is easier to understand research without having to translate it first.  </a:t>
              </a:r>
              <a:endParaRPr lang="ko-KR" altLang="en-US" dirty="0">
                <a:solidFill>
                  <a:schemeClr val="tx1">
                    <a:lumMod val="85000"/>
                    <a:lumOff val="15000"/>
                  </a:schemeClr>
                </a:solidFill>
                <a:cs typeface="Arial" pitchFamily="34" charset="0"/>
              </a:endParaRPr>
            </a:p>
          </p:txBody>
        </p:sp>
      </p:grpSp>
      <p:grpSp>
        <p:nvGrpSpPr>
          <p:cNvPr id="71" name="Group 70" descr="Training: Training locally, legacy workshops/ courses with local educational orgs, knowledge economy!">
            <a:extLst>
              <a:ext uri="{FF2B5EF4-FFF2-40B4-BE49-F238E27FC236}">
                <a16:creationId xmlns:a16="http://schemas.microsoft.com/office/drawing/2014/main" id="{F1B6E74D-B7B4-4957-A4D5-80FC7B604340}"/>
              </a:ext>
            </a:extLst>
          </p:cNvPr>
          <p:cNvGrpSpPr/>
          <p:nvPr/>
        </p:nvGrpSpPr>
        <p:grpSpPr>
          <a:xfrm>
            <a:off x="7128568" y="2931387"/>
            <a:ext cx="2181510" cy="3345535"/>
            <a:chOff x="491148" y="3343902"/>
            <a:chExt cx="1648097" cy="4461308"/>
          </a:xfrm>
        </p:grpSpPr>
        <p:sp>
          <p:nvSpPr>
            <p:cNvPr id="72" name="TextBox 71">
              <a:extLst>
                <a:ext uri="{FF2B5EF4-FFF2-40B4-BE49-F238E27FC236}">
                  <a16:creationId xmlns:a16="http://schemas.microsoft.com/office/drawing/2014/main" id="{A454784C-C52C-4C07-B70B-3A738055CA5A}"/>
                </a:ext>
              </a:extLst>
            </p:cNvPr>
            <p:cNvSpPr txBox="1"/>
            <p:nvPr/>
          </p:nvSpPr>
          <p:spPr>
            <a:xfrm>
              <a:off x="491148" y="3343902"/>
              <a:ext cx="1648097" cy="492508"/>
            </a:xfrm>
            <a:prstGeom prst="rect">
              <a:avLst/>
            </a:prstGeom>
            <a:noFill/>
          </p:spPr>
          <p:txBody>
            <a:bodyPr wrap="square" rtlCol="0">
              <a:spAutoFit/>
            </a:bodyPr>
            <a:lstStyle/>
            <a:p>
              <a:r>
                <a:rPr lang="en-US" altLang="ko-KR" b="1" dirty="0">
                  <a:solidFill>
                    <a:schemeClr val="tx1">
                      <a:lumMod val="85000"/>
                      <a:lumOff val="15000"/>
                    </a:schemeClr>
                  </a:solidFill>
                  <a:cs typeface="Arial" pitchFamily="34" charset="0"/>
                </a:rPr>
                <a:t>Training</a:t>
              </a:r>
              <a:endParaRPr lang="ko-KR" altLang="en-US" b="1" dirty="0">
                <a:solidFill>
                  <a:schemeClr val="tx1">
                    <a:lumMod val="85000"/>
                    <a:lumOff val="15000"/>
                  </a:schemeClr>
                </a:solidFill>
                <a:cs typeface="Arial" pitchFamily="34" charset="0"/>
              </a:endParaRPr>
            </a:p>
          </p:txBody>
        </p:sp>
        <p:sp>
          <p:nvSpPr>
            <p:cNvPr id="73" name="TextBox 72">
              <a:extLst>
                <a:ext uri="{FF2B5EF4-FFF2-40B4-BE49-F238E27FC236}">
                  <a16:creationId xmlns:a16="http://schemas.microsoft.com/office/drawing/2014/main" id="{602CB7EB-202A-4602-BC39-53D410AFFE17}"/>
                </a:ext>
              </a:extLst>
            </p:cNvPr>
            <p:cNvSpPr txBox="1"/>
            <p:nvPr/>
          </p:nvSpPr>
          <p:spPr>
            <a:xfrm>
              <a:off x="491148" y="3618891"/>
              <a:ext cx="1648097" cy="4186319"/>
            </a:xfrm>
            <a:prstGeom prst="rect">
              <a:avLst/>
            </a:prstGeom>
            <a:noFill/>
          </p:spPr>
          <p:txBody>
            <a:bodyPr wrap="square" rtlCol="0">
              <a:spAutoFit/>
            </a:bodyPr>
            <a:lstStyle/>
            <a:p>
              <a:r>
                <a:rPr lang="en-US" altLang="ko-KR" dirty="0">
                  <a:solidFill>
                    <a:schemeClr val="tx1">
                      <a:lumMod val="85000"/>
                      <a:lumOff val="15000"/>
                    </a:schemeClr>
                  </a:solidFill>
                  <a:cs typeface="Arial" pitchFamily="34" charset="0"/>
                </a:rPr>
                <a:t>Training locally, legacy workshops/ courses with local educational orgs, knowledge economy!</a:t>
              </a:r>
              <a:endParaRPr lang="ko-KR" altLang="en-US" dirty="0">
                <a:solidFill>
                  <a:schemeClr val="tx1">
                    <a:lumMod val="85000"/>
                    <a:lumOff val="15000"/>
                  </a:schemeClr>
                </a:solidFill>
                <a:cs typeface="Arial" pitchFamily="34" charset="0"/>
              </a:endParaRPr>
            </a:p>
          </p:txBody>
        </p:sp>
      </p:grpSp>
      <p:grpSp>
        <p:nvGrpSpPr>
          <p:cNvPr id="4" name="Group 3">
            <a:extLst>
              <a:ext uri="{FF2B5EF4-FFF2-40B4-BE49-F238E27FC236}">
                <a16:creationId xmlns:a16="http://schemas.microsoft.com/office/drawing/2014/main" id="{AFC8CEA6-C50A-47B6-AD4F-F578DE8D4C9C}"/>
              </a:ext>
              <a:ext uri="{C183D7F6-B498-43B3-948B-1728B52AA6E4}">
                <adec:decorative xmlns:adec="http://schemas.microsoft.com/office/drawing/2017/decorative" val="1"/>
              </a:ext>
            </a:extLst>
          </p:cNvPr>
          <p:cNvGrpSpPr/>
          <p:nvPr/>
        </p:nvGrpSpPr>
        <p:grpSpPr>
          <a:xfrm>
            <a:off x="701114" y="2290572"/>
            <a:ext cx="7727182" cy="1117934"/>
            <a:chOff x="701114" y="2290572"/>
            <a:chExt cx="7727182" cy="1117934"/>
          </a:xfrm>
        </p:grpSpPr>
        <p:grpSp>
          <p:nvGrpSpPr>
            <p:cNvPr id="40" name="Group 39">
              <a:extLst>
                <a:ext uri="{FF2B5EF4-FFF2-40B4-BE49-F238E27FC236}">
                  <a16:creationId xmlns:a16="http://schemas.microsoft.com/office/drawing/2014/main" id="{4736A125-6F68-4480-BF5C-8DC3463B1712}"/>
                </a:ext>
              </a:extLst>
            </p:cNvPr>
            <p:cNvGrpSpPr/>
            <p:nvPr/>
          </p:nvGrpSpPr>
          <p:grpSpPr>
            <a:xfrm>
              <a:off x="701114" y="2290572"/>
              <a:ext cx="7727182" cy="1117934"/>
              <a:chOff x="907041" y="3813427"/>
              <a:chExt cx="7329918" cy="1490773"/>
            </a:xfrm>
          </p:grpSpPr>
          <p:sp>
            <p:nvSpPr>
              <p:cNvPr id="41" name="Isosceles Triangle 40">
                <a:extLst>
                  <a:ext uri="{FF2B5EF4-FFF2-40B4-BE49-F238E27FC236}">
                    <a16:creationId xmlns:a16="http://schemas.microsoft.com/office/drawing/2014/main" id="{C5D38CD3-49B8-4C3D-8071-CE1BB8B531FA}"/>
                  </a:ext>
                </a:extLst>
              </p:cNvPr>
              <p:cNvSpPr/>
              <p:nvPr/>
            </p:nvSpPr>
            <p:spPr>
              <a:xfrm rot="5400000">
                <a:off x="7700624" y="3869026"/>
                <a:ext cx="576064" cy="4966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2" name="Rectangle 41">
                <a:extLst>
                  <a:ext uri="{FF2B5EF4-FFF2-40B4-BE49-F238E27FC236}">
                    <a16:creationId xmlns:a16="http://schemas.microsoft.com/office/drawing/2014/main" id="{73B2C388-4443-49C9-B4FF-E68AAFDB4216}"/>
                  </a:ext>
                </a:extLst>
              </p:cNvPr>
              <p:cNvSpPr/>
              <p:nvPr/>
            </p:nvSpPr>
            <p:spPr>
              <a:xfrm>
                <a:off x="5947657" y="3829298"/>
                <a:ext cx="1792695"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3" name="Freeform 56">
                <a:extLst>
                  <a:ext uri="{FF2B5EF4-FFF2-40B4-BE49-F238E27FC236}">
                    <a16:creationId xmlns:a16="http://schemas.microsoft.com/office/drawing/2014/main" id="{E23B13E1-6442-4F32-81BB-4CEDC5DD6323}"/>
                  </a:ext>
                </a:extLst>
              </p:cNvPr>
              <p:cNvSpPr/>
              <p:nvPr/>
            </p:nvSpPr>
            <p:spPr>
              <a:xfrm>
                <a:off x="5947658" y="3829297"/>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3">
                      <a:lumMod val="70000"/>
                    </a:schemeClr>
                  </a:gs>
                  <a:gs pos="97000">
                    <a:schemeClr val="accent3">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4" name="Isosceles Triangle 43">
                <a:extLst>
                  <a:ext uri="{FF2B5EF4-FFF2-40B4-BE49-F238E27FC236}">
                    <a16:creationId xmlns:a16="http://schemas.microsoft.com/office/drawing/2014/main" id="{68ECE19F-ED99-4A30-8A9C-443C953B3F4E}"/>
                  </a:ext>
                </a:extLst>
              </p:cNvPr>
              <p:cNvSpPr/>
              <p:nvPr/>
            </p:nvSpPr>
            <p:spPr>
              <a:xfrm rot="16200000">
                <a:off x="867313" y="3858140"/>
                <a:ext cx="576064" cy="4966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5" name="Rectangle 44">
                <a:extLst>
                  <a:ext uri="{FF2B5EF4-FFF2-40B4-BE49-F238E27FC236}">
                    <a16:creationId xmlns:a16="http://schemas.microsoft.com/office/drawing/2014/main" id="{E1C437FC-E335-4742-BE1C-35357DF6E540}"/>
                  </a:ext>
                </a:extLst>
              </p:cNvPr>
              <p:cNvSpPr/>
              <p:nvPr/>
            </p:nvSpPr>
            <p:spPr>
              <a:xfrm flipH="1">
                <a:off x="1403648" y="3822948"/>
                <a:ext cx="1792695"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6" name="Freeform 55">
                <a:extLst>
                  <a:ext uri="{FF2B5EF4-FFF2-40B4-BE49-F238E27FC236}">
                    <a16:creationId xmlns:a16="http://schemas.microsoft.com/office/drawing/2014/main" id="{E4655523-2A5D-4C10-B418-179F5214CD12}"/>
                  </a:ext>
                </a:extLst>
              </p:cNvPr>
              <p:cNvSpPr/>
              <p:nvPr/>
            </p:nvSpPr>
            <p:spPr>
              <a:xfrm flipH="1">
                <a:off x="1938705" y="3813427"/>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3">
                      <a:lumMod val="70000"/>
                    </a:schemeClr>
                  </a:gs>
                  <a:gs pos="97000">
                    <a:schemeClr val="accent3">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7" name="Rectangle 46">
                <a:extLst>
                  <a:ext uri="{FF2B5EF4-FFF2-40B4-BE49-F238E27FC236}">
                    <a16:creationId xmlns:a16="http://schemas.microsoft.com/office/drawing/2014/main" id="{061829B7-1FCC-4233-9F25-C74C2F1B77BD}"/>
                  </a:ext>
                </a:extLst>
              </p:cNvPr>
              <p:cNvSpPr/>
              <p:nvPr/>
            </p:nvSpPr>
            <p:spPr>
              <a:xfrm flipH="1">
                <a:off x="1938704" y="4117330"/>
                <a:ext cx="1792695"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8" name="Freeform 54">
                <a:extLst>
                  <a:ext uri="{FF2B5EF4-FFF2-40B4-BE49-F238E27FC236}">
                    <a16:creationId xmlns:a16="http://schemas.microsoft.com/office/drawing/2014/main" id="{8C0C35A7-C6C2-4393-9CDC-58A0C8A83010}"/>
                  </a:ext>
                </a:extLst>
              </p:cNvPr>
              <p:cNvSpPr/>
              <p:nvPr/>
            </p:nvSpPr>
            <p:spPr>
              <a:xfrm flipH="1">
                <a:off x="2473761" y="4117330"/>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2">
                      <a:lumMod val="70000"/>
                    </a:schemeClr>
                  </a:gs>
                  <a:gs pos="97000">
                    <a:schemeClr val="accent2">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9" name="Rectangle 48">
                <a:extLst>
                  <a:ext uri="{FF2B5EF4-FFF2-40B4-BE49-F238E27FC236}">
                    <a16:creationId xmlns:a16="http://schemas.microsoft.com/office/drawing/2014/main" id="{97492460-D5E4-42E6-9D23-995B8FAB5E7C}"/>
                  </a:ext>
                </a:extLst>
              </p:cNvPr>
              <p:cNvSpPr/>
              <p:nvPr/>
            </p:nvSpPr>
            <p:spPr>
              <a:xfrm>
                <a:off x="5412601" y="4136380"/>
                <a:ext cx="1792695"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0" name="Freeform 53">
                <a:extLst>
                  <a:ext uri="{FF2B5EF4-FFF2-40B4-BE49-F238E27FC236}">
                    <a16:creationId xmlns:a16="http://schemas.microsoft.com/office/drawing/2014/main" id="{2577D7D4-9E69-45B3-8C1E-900518994023}"/>
                  </a:ext>
                </a:extLst>
              </p:cNvPr>
              <p:cNvSpPr/>
              <p:nvPr/>
            </p:nvSpPr>
            <p:spPr>
              <a:xfrm>
                <a:off x="5412601" y="4120356"/>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2">
                      <a:lumMod val="70000"/>
                    </a:schemeClr>
                  </a:gs>
                  <a:gs pos="97000">
                    <a:schemeClr val="accent2">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1" name="Rectangle 50">
                <a:extLst>
                  <a:ext uri="{FF2B5EF4-FFF2-40B4-BE49-F238E27FC236}">
                    <a16:creationId xmlns:a16="http://schemas.microsoft.com/office/drawing/2014/main" id="{87E1003E-222B-413B-93DF-767ECB218213}"/>
                  </a:ext>
                </a:extLst>
              </p:cNvPr>
              <p:cNvSpPr/>
              <p:nvPr/>
            </p:nvSpPr>
            <p:spPr>
              <a:xfrm>
                <a:off x="4877544" y="4424412"/>
                <a:ext cx="1792695"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2" name="Rectangle 51">
                <a:extLst>
                  <a:ext uri="{FF2B5EF4-FFF2-40B4-BE49-F238E27FC236}">
                    <a16:creationId xmlns:a16="http://schemas.microsoft.com/office/drawing/2014/main" id="{7B9916AE-6E9F-4610-B2A9-AC9F7E0FC38E}"/>
                  </a:ext>
                </a:extLst>
              </p:cNvPr>
              <p:cNvSpPr/>
              <p:nvPr/>
            </p:nvSpPr>
            <p:spPr>
              <a:xfrm flipH="1">
                <a:off x="2473761" y="4424412"/>
                <a:ext cx="1792695"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3" name="Freeform 12">
                <a:extLst>
                  <a:ext uri="{FF2B5EF4-FFF2-40B4-BE49-F238E27FC236}">
                    <a16:creationId xmlns:a16="http://schemas.microsoft.com/office/drawing/2014/main" id="{077E78FD-0FC9-408A-AEEF-56F827EFA9D8}"/>
                  </a:ext>
                </a:extLst>
              </p:cNvPr>
              <p:cNvSpPr/>
              <p:nvPr/>
            </p:nvSpPr>
            <p:spPr>
              <a:xfrm>
                <a:off x="4872465" y="4424233"/>
                <a:ext cx="895077"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1">
                      <a:lumMod val="70000"/>
                    </a:schemeClr>
                  </a:gs>
                  <a:gs pos="97000">
                    <a:schemeClr val="accent1">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4" name="Freeform 52">
                <a:extLst>
                  <a:ext uri="{FF2B5EF4-FFF2-40B4-BE49-F238E27FC236}">
                    <a16:creationId xmlns:a16="http://schemas.microsoft.com/office/drawing/2014/main" id="{830CF42D-1BBC-4212-8D93-7F272F039795}"/>
                  </a:ext>
                </a:extLst>
              </p:cNvPr>
              <p:cNvSpPr/>
              <p:nvPr/>
            </p:nvSpPr>
            <p:spPr>
              <a:xfrm flipH="1">
                <a:off x="3386026" y="4421204"/>
                <a:ext cx="895077"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1">
                      <a:lumMod val="70000"/>
                    </a:schemeClr>
                  </a:gs>
                  <a:gs pos="97000">
                    <a:schemeClr val="accent1">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5" name="Rectangle 54">
                <a:extLst>
                  <a:ext uri="{FF2B5EF4-FFF2-40B4-BE49-F238E27FC236}">
                    <a16:creationId xmlns:a16="http://schemas.microsoft.com/office/drawing/2014/main" id="{C27FF94C-3F55-4E52-A191-1331F896649F}"/>
                  </a:ext>
                </a:extLst>
              </p:cNvPr>
              <p:cNvSpPr/>
              <p:nvPr/>
            </p:nvSpPr>
            <p:spPr>
              <a:xfrm>
                <a:off x="3383868" y="4725144"/>
                <a:ext cx="2381932"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sp>
          <p:nvSpPr>
            <p:cNvPr id="87" name="Rounded Rectangle 5">
              <a:extLst>
                <a:ext uri="{FF2B5EF4-FFF2-40B4-BE49-F238E27FC236}">
                  <a16:creationId xmlns:a16="http://schemas.microsoft.com/office/drawing/2014/main" id="{CF88F7C4-8D41-4650-A224-E67EBE72ED2B}"/>
                </a:ext>
              </a:extLst>
            </p:cNvPr>
            <p:cNvSpPr/>
            <p:nvPr/>
          </p:nvSpPr>
          <p:spPr>
            <a:xfrm flipH="1">
              <a:off x="5978080" y="2805518"/>
              <a:ext cx="409181" cy="337506"/>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p>
              <a:pPr algn="ctr"/>
              <a:endParaRPr lang="ko-KR" altLang="en-US" sz="2025" dirty="0"/>
            </a:p>
          </p:txBody>
        </p:sp>
        <p:sp>
          <p:nvSpPr>
            <p:cNvPr id="88" name="Freeform 18">
              <a:extLst>
                <a:ext uri="{FF2B5EF4-FFF2-40B4-BE49-F238E27FC236}">
                  <a16:creationId xmlns:a16="http://schemas.microsoft.com/office/drawing/2014/main" id="{5EED3A74-1264-462E-889F-8A62B5B9D5E6}"/>
                </a:ext>
              </a:extLst>
            </p:cNvPr>
            <p:cNvSpPr/>
            <p:nvPr/>
          </p:nvSpPr>
          <p:spPr>
            <a:xfrm>
              <a:off x="1197097" y="2300796"/>
              <a:ext cx="490821" cy="396077"/>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4" tIns="34287" rIns="68574" bIns="34287" numCol="1" spcCol="0" rtlCol="0" fromWordArt="0" anchor="ctr" anchorCtr="0" forceAA="0" compatLnSpc="1">
              <a:prstTxWarp prst="textNoShape">
                <a:avLst/>
              </a:prstTxWarp>
              <a:noAutofit/>
            </a:bodyPr>
            <a:lstStyle/>
            <a:p>
              <a:pPr algn="ctr"/>
              <a:endParaRPr lang="ko-KR" altLang="en-US" sz="2025" dirty="0"/>
            </a:p>
          </p:txBody>
        </p:sp>
        <p:sp>
          <p:nvSpPr>
            <p:cNvPr id="89" name="Round Same Side Corner Rectangle 6">
              <a:extLst>
                <a:ext uri="{FF2B5EF4-FFF2-40B4-BE49-F238E27FC236}">
                  <a16:creationId xmlns:a16="http://schemas.microsoft.com/office/drawing/2014/main" id="{77F2375B-FA51-49DC-864C-71785E6B77D2}"/>
                </a:ext>
              </a:extLst>
            </p:cNvPr>
            <p:cNvSpPr>
              <a:spLocks noChangeAspect="1"/>
            </p:cNvSpPr>
            <p:nvPr/>
          </p:nvSpPr>
          <p:spPr>
            <a:xfrm rot="2700000">
              <a:off x="2023151" y="2546303"/>
              <a:ext cx="89783" cy="360000"/>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3" tIns="45716" rIns="91433" bIns="45716" numCol="1" spcCol="0" rtlCol="0" fromWordArt="0" anchor="ctr" anchorCtr="0" forceAA="0" compatLnSpc="1">
              <a:prstTxWarp prst="textNoShape">
                <a:avLst/>
              </a:prstTxWarp>
              <a:noAutofit/>
            </a:bodyPr>
            <a:lstStyle/>
            <a:p>
              <a:pPr algn="ctr"/>
              <a:endParaRPr lang="ko-KR" altLang="en-US" sz="675"/>
            </a:p>
          </p:txBody>
        </p:sp>
        <p:sp>
          <p:nvSpPr>
            <p:cNvPr id="92" name="자유형: 도형 54">
              <a:extLst>
                <a:ext uri="{FF2B5EF4-FFF2-40B4-BE49-F238E27FC236}">
                  <a16:creationId xmlns:a16="http://schemas.microsoft.com/office/drawing/2014/main" id="{1C5C996A-3D26-4CE9-83FF-3F3440914EA8}"/>
                </a:ext>
              </a:extLst>
            </p:cNvPr>
            <p:cNvSpPr>
              <a:spLocks noChangeAspect="1"/>
            </p:cNvSpPr>
            <p:nvPr/>
          </p:nvSpPr>
          <p:spPr>
            <a:xfrm>
              <a:off x="4434320" y="2972826"/>
              <a:ext cx="262067" cy="424214"/>
            </a:xfrm>
            <a:custGeom>
              <a:avLst/>
              <a:gdLst>
                <a:gd name="connsiteX0" fmla="*/ 2288503 w 2628868"/>
                <a:gd name="connsiteY0" fmla="*/ 1437588 h 4255963"/>
                <a:gd name="connsiteX1" fmla="*/ 2055285 w 2628868"/>
                <a:gd name="connsiteY1" fmla="*/ 1235542 h 4255963"/>
                <a:gd name="connsiteX2" fmla="*/ 1750484 w 2628868"/>
                <a:gd name="connsiteY2" fmla="*/ 709069 h 4255963"/>
                <a:gd name="connsiteX3" fmla="*/ 1768957 w 2628868"/>
                <a:gd name="connsiteY3" fmla="*/ 395033 h 4255963"/>
                <a:gd name="connsiteX4" fmla="*/ 2507866 w 2628868"/>
                <a:gd name="connsiteY4" fmla="*/ 1244778 h 4255963"/>
                <a:gd name="connsiteX5" fmla="*/ 2288503 w 2628868"/>
                <a:gd name="connsiteY5" fmla="*/ 1437588 h 4255963"/>
                <a:gd name="connsiteX6" fmla="*/ 914400 w 2628868"/>
                <a:gd name="connsiteY6" fmla="*/ 2567085 h 4255963"/>
                <a:gd name="connsiteX7" fmla="*/ 0 w 2628868"/>
                <a:gd name="connsiteY7" fmla="*/ 1375594 h 4255963"/>
                <a:gd name="connsiteX8" fmla="*/ 886691 w 2628868"/>
                <a:gd name="connsiteY8" fmla="*/ 378067 h 4255963"/>
                <a:gd name="connsiteX9" fmla="*/ 886691 w 2628868"/>
                <a:gd name="connsiteY9" fmla="*/ 784467 h 4255963"/>
                <a:gd name="connsiteX10" fmla="*/ 905164 w 2628868"/>
                <a:gd name="connsiteY10" fmla="*/ 1310939 h 4255963"/>
                <a:gd name="connsiteX11" fmla="*/ 914400 w 2628868"/>
                <a:gd name="connsiteY11" fmla="*/ 2567085 h 4255963"/>
                <a:gd name="connsiteX12" fmla="*/ 1742177 w 2628868"/>
                <a:gd name="connsiteY12" fmla="*/ 3864625 h 4255963"/>
                <a:gd name="connsiteX13" fmla="*/ 1742177 w 2628868"/>
                <a:gd name="connsiteY13" fmla="*/ 3458225 h 4255963"/>
                <a:gd name="connsiteX14" fmla="*/ 1723704 w 2628868"/>
                <a:gd name="connsiteY14" fmla="*/ 2931753 h 4255963"/>
                <a:gd name="connsiteX15" fmla="*/ 1714468 w 2628868"/>
                <a:gd name="connsiteY15" fmla="*/ 1675607 h 4255963"/>
                <a:gd name="connsiteX16" fmla="*/ 2628868 w 2628868"/>
                <a:gd name="connsiteY16" fmla="*/ 2867098 h 4255963"/>
                <a:gd name="connsiteX17" fmla="*/ 1742177 w 2628868"/>
                <a:gd name="connsiteY17" fmla="*/ 3864625 h 4255963"/>
                <a:gd name="connsiteX18" fmla="*/ 886690 w 2628868"/>
                <a:gd name="connsiteY18" fmla="*/ 3869411 h 4255963"/>
                <a:gd name="connsiteX19" fmla="*/ 147781 w 2628868"/>
                <a:gd name="connsiteY19" fmla="*/ 3019666 h 4255963"/>
                <a:gd name="connsiteX20" fmla="*/ 600362 w 2628868"/>
                <a:gd name="connsiteY20" fmla="*/ 3028902 h 4255963"/>
                <a:gd name="connsiteX21" fmla="*/ 905163 w 2628868"/>
                <a:gd name="connsiteY21" fmla="*/ 3555375 h 4255963"/>
                <a:gd name="connsiteX22" fmla="*/ 1303568 w 2628868"/>
                <a:gd name="connsiteY22" fmla="*/ 4255963 h 4255963"/>
                <a:gd name="connsiteX23" fmla="*/ 1142559 w 2628868"/>
                <a:gd name="connsiteY23" fmla="*/ 4094954 h 4255963"/>
                <a:gd name="connsiteX24" fmla="*/ 1142560 w 2628868"/>
                <a:gd name="connsiteY24" fmla="*/ 161009 h 4255963"/>
                <a:gd name="connsiteX25" fmla="*/ 1303569 w 2628868"/>
                <a:gd name="connsiteY25" fmla="*/ 0 h 4255963"/>
                <a:gd name="connsiteX26" fmla="*/ 1303568 w 2628868"/>
                <a:gd name="connsiteY26" fmla="*/ 1 h 4255963"/>
                <a:gd name="connsiteX27" fmla="*/ 1464577 w 2628868"/>
                <a:gd name="connsiteY27" fmla="*/ 161010 h 4255963"/>
                <a:gd name="connsiteX28" fmla="*/ 1464577 w 2628868"/>
                <a:gd name="connsiteY28" fmla="*/ 4094954 h 4255963"/>
                <a:gd name="connsiteX29" fmla="*/ 1303568 w 2628868"/>
                <a:gd name="connsiteY29" fmla="*/ 4255963 h 425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28868" h="4255963">
                  <a:moveTo>
                    <a:pt x="2288503" y="1437588"/>
                  </a:moveTo>
                  <a:cubicBezTo>
                    <a:pt x="2182285" y="1436434"/>
                    <a:pt x="2073758" y="1369470"/>
                    <a:pt x="2055285" y="1235542"/>
                  </a:cubicBezTo>
                  <a:cubicBezTo>
                    <a:pt x="2061443" y="1112391"/>
                    <a:pt x="2086071" y="822985"/>
                    <a:pt x="1750484" y="709069"/>
                  </a:cubicBezTo>
                  <a:lnTo>
                    <a:pt x="1768957" y="395033"/>
                  </a:lnTo>
                  <a:cubicBezTo>
                    <a:pt x="2326220" y="493554"/>
                    <a:pt x="2495550" y="915347"/>
                    <a:pt x="2507866" y="1244778"/>
                  </a:cubicBezTo>
                  <a:cubicBezTo>
                    <a:pt x="2498630" y="1374088"/>
                    <a:pt x="2394721" y="1438743"/>
                    <a:pt x="2288503" y="1437588"/>
                  </a:cubicBezTo>
                  <a:close/>
                  <a:moveTo>
                    <a:pt x="914400" y="2567085"/>
                  </a:moveTo>
                  <a:cubicBezTo>
                    <a:pt x="193965" y="2299230"/>
                    <a:pt x="9236" y="1745049"/>
                    <a:pt x="0" y="1375594"/>
                  </a:cubicBezTo>
                  <a:cubicBezTo>
                    <a:pt x="36947" y="923011"/>
                    <a:pt x="360218" y="415012"/>
                    <a:pt x="886691" y="378067"/>
                  </a:cubicBezTo>
                  <a:lnTo>
                    <a:pt x="886691" y="784467"/>
                  </a:lnTo>
                  <a:cubicBezTo>
                    <a:pt x="689648" y="818333"/>
                    <a:pt x="548024" y="1193946"/>
                    <a:pt x="905164" y="1310939"/>
                  </a:cubicBezTo>
                  <a:cubicBezTo>
                    <a:pt x="908243" y="1729654"/>
                    <a:pt x="911321" y="2148370"/>
                    <a:pt x="914400" y="2567085"/>
                  </a:cubicBezTo>
                  <a:close/>
                  <a:moveTo>
                    <a:pt x="1742177" y="3864625"/>
                  </a:moveTo>
                  <a:lnTo>
                    <a:pt x="1742177" y="3458225"/>
                  </a:lnTo>
                  <a:cubicBezTo>
                    <a:pt x="1939220" y="3424359"/>
                    <a:pt x="2080844" y="3048746"/>
                    <a:pt x="1723704" y="2931753"/>
                  </a:cubicBezTo>
                  <a:cubicBezTo>
                    <a:pt x="1720625" y="2513038"/>
                    <a:pt x="1717547" y="2094322"/>
                    <a:pt x="1714468" y="1675607"/>
                  </a:cubicBezTo>
                  <a:cubicBezTo>
                    <a:pt x="2434903" y="1943462"/>
                    <a:pt x="2619632" y="2497643"/>
                    <a:pt x="2628868" y="2867098"/>
                  </a:cubicBezTo>
                  <a:cubicBezTo>
                    <a:pt x="2591921" y="3319681"/>
                    <a:pt x="2268650" y="3827680"/>
                    <a:pt x="1742177" y="3864625"/>
                  </a:cubicBezTo>
                  <a:close/>
                  <a:moveTo>
                    <a:pt x="886690" y="3869411"/>
                  </a:moveTo>
                  <a:cubicBezTo>
                    <a:pt x="329427" y="3770890"/>
                    <a:pt x="160097" y="3349097"/>
                    <a:pt x="147781" y="3019666"/>
                  </a:cubicBezTo>
                  <a:cubicBezTo>
                    <a:pt x="166253" y="2761046"/>
                    <a:pt x="563416" y="2761047"/>
                    <a:pt x="600362" y="3028902"/>
                  </a:cubicBezTo>
                  <a:cubicBezTo>
                    <a:pt x="594204" y="3152053"/>
                    <a:pt x="569576" y="3441459"/>
                    <a:pt x="905163" y="3555375"/>
                  </a:cubicBezTo>
                  <a:close/>
                  <a:moveTo>
                    <a:pt x="1303568" y="4255963"/>
                  </a:moveTo>
                  <a:cubicBezTo>
                    <a:pt x="1214645" y="4255963"/>
                    <a:pt x="1142559" y="4183877"/>
                    <a:pt x="1142559" y="4094954"/>
                  </a:cubicBezTo>
                  <a:cubicBezTo>
                    <a:pt x="1142559" y="2783639"/>
                    <a:pt x="1142560" y="1472324"/>
                    <a:pt x="1142560" y="161009"/>
                  </a:cubicBezTo>
                  <a:cubicBezTo>
                    <a:pt x="1142560" y="72086"/>
                    <a:pt x="1214646" y="0"/>
                    <a:pt x="1303569" y="0"/>
                  </a:cubicBezTo>
                  <a:lnTo>
                    <a:pt x="1303568" y="1"/>
                  </a:lnTo>
                  <a:cubicBezTo>
                    <a:pt x="1392491" y="1"/>
                    <a:pt x="1464577" y="72087"/>
                    <a:pt x="1464577" y="161010"/>
                  </a:cubicBezTo>
                  <a:lnTo>
                    <a:pt x="1464577" y="4094954"/>
                  </a:lnTo>
                  <a:cubicBezTo>
                    <a:pt x="1464577" y="4183877"/>
                    <a:pt x="1392491" y="4255963"/>
                    <a:pt x="1303568" y="42559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p>
              <a:pPr algn="ctr"/>
              <a:endParaRPr lang="ko-KR" altLang="en-US" sz="2025" dirty="0"/>
            </a:p>
          </p:txBody>
        </p:sp>
        <p:sp>
          <p:nvSpPr>
            <p:cNvPr id="94" name="Round Same Side Corner Rectangle 36">
              <a:extLst>
                <a:ext uri="{FF2B5EF4-FFF2-40B4-BE49-F238E27FC236}">
                  <a16:creationId xmlns:a16="http://schemas.microsoft.com/office/drawing/2014/main" id="{EF3A78CC-9023-435D-B389-4D6BD2A9802B}"/>
                </a:ext>
              </a:extLst>
            </p:cNvPr>
            <p:cNvSpPr/>
            <p:nvPr/>
          </p:nvSpPr>
          <p:spPr>
            <a:xfrm>
              <a:off x="2791119" y="2805518"/>
              <a:ext cx="444541" cy="316764"/>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675" dirty="0"/>
            </a:p>
          </p:txBody>
        </p:sp>
        <p:sp>
          <p:nvSpPr>
            <p:cNvPr id="95" name="Oval 21">
              <a:extLst>
                <a:ext uri="{FF2B5EF4-FFF2-40B4-BE49-F238E27FC236}">
                  <a16:creationId xmlns:a16="http://schemas.microsoft.com/office/drawing/2014/main" id="{2432528E-30A4-4DF4-8EDB-3F428D0140D6}"/>
                </a:ext>
              </a:extLst>
            </p:cNvPr>
            <p:cNvSpPr/>
            <p:nvPr/>
          </p:nvSpPr>
          <p:spPr>
            <a:xfrm rot="20700000">
              <a:off x="7372163" y="2327713"/>
              <a:ext cx="416729" cy="365185"/>
            </a:xfrm>
            <a:custGeom>
              <a:avLst/>
              <a:gdLst/>
              <a:ahLst/>
              <a:cxnLst/>
              <a:rect l="l" t="t" r="r" b="b"/>
              <a:pathLst>
                <a:path w="4088377" h="3321003">
                  <a:moveTo>
                    <a:pt x="1365628" y="1622218"/>
                  </a:moveTo>
                  <a:cubicBezTo>
                    <a:pt x="1121373" y="1556771"/>
                    <a:pt x="870309" y="1701722"/>
                    <a:pt x="804861" y="1945977"/>
                  </a:cubicBezTo>
                  <a:cubicBezTo>
                    <a:pt x="739413" y="2190232"/>
                    <a:pt x="884365" y="2441296"/>
                    <a:pt x="1128620" y="2506744"/>
                  </a:cubicBezTo>
                  <a:cubicBezTo>
                    <a:pt x="1372875" y="2572191"/>
                    <a:pt x="1623939" y="2427240"/>
                    <a:pt x="1689387" y="2182985"/>
                  </a:cubicBezTo>
                  <a:cubicBezTo>
                    <a:pt x="1754835" y="1938730"/>
                    <a:pt x="1609883" y="1687666"/>
                    <a:pt x="1365628" y="1622218"/>
                  </a:cubicBezTo>
                  <a:close/>
                  <a:moveTo>
                    <a:pt x="1447099" y="1318163"/>
                  </a:moveTo>
                  <a:cubicBezTo>
                    <a:pt x="1859279" y="1428606"/>
                    <a:pt x="2103885" y="1852277"/>
                    <a:pt x="1993442" y="2264456"/>
                  </a:cubicBezTo>
                  <a:cubicBezTo>
                    <a:pt x="1882999" y="2676636"/>
                    <a:pt x="1459328" y="2921242"/>
                    <a:pt x="1047149" y="2810799"/>
                  </a:cubicBezTo>
                  <a:cubicBezTo>
                    <a:pt x="634969" y="2700356"/>
                    <a:pt x="390363" y="2276685"/>
                    <a:pt x="500806" y="1864505"/>
                  </a:cubicBezTo>
                  <a:cubicBezTo>
                    <a:pt x="611249" y="1452326"/>
                    <a:pt x="1034920" y="1207720"/>
                    <a:pt x="1447099" y="1318163"/>
                  </a:cubicBezTo>
                  <a:close/>
                  <a:moveTo>
                    <a:pt x="1476725" y="1207597"/>
                  </a:moveTo>
                  <a:cubicBezTo>
                    <a:pt x="1003481" y="1080792"/>
                    <a:pt x="517045" y="1361635"/>
                    <a:pt x="390240" y="1834879"/>
                  </a:cubicBezTo>
                  <a:cubicBezTo>
                    <a:pt x="263435" y="2308124"/>
                    <a:pt x="544279" y="2794559"/>
                    <a:pt x="1017523" y="2921365"/>
                  </a:cubicBezTo>
                  <a:cubicBezTo>
                    <a:pt x="1490767" y="3048170"/>
                    <a:pt x="1977202" y="2767326"/>
                    <a:pt x="2104008" y="2294082"/>
                  </a:cubicBezTo>
                  <a:cubicBezTo>
                    <a:pt x="2230813" y="1820838"/>
                    <a:pt x="1949969" y="1334403"/>
                    <a:pt x="1476725" y="1207597"/>
                  </a:cubicBezTo>
                  <a:close/>
                  <a:moveTo>
                    <a:pt x="3290290" y="1590224"/>
                  </a:moveTo>
                  <a:cubicBezTo>
                    <a:pt x="3269727" y="1586016"/>
                    <a:pt x="3248437" y="1583806"/>
                    <a:pt x="3226630" y="1583806"/>
                  </a:cubicBezTo>
                  <a:cubicBezTo>
                    <a:pt x="3052179" y="1583806"/>
                    <a:pt x="2910758" y="1725227"/>
                    <a:pt x="2910758" y="1899678"/>
                  </a:cubicBezTo>
                  <a:cubicBezTo>
                    <a:pt x="2910758" y="2074130"/>
                    <a:pt x="3052179" y="2215551"/>
                    <a:pt x="3226630" y="2215550"/>
                  </a:cubicBezTo>
                  <a:cubicBezTo>
                    <a:pt x="3401082" y="2215551"/>
                    <a:pt x="3542503" y="2074130"/>
                    <a:pt x="3542502" y="1899678"/>
                  </a:cubicBezTo>
                  <a:cubicBezTo>
                    <a:pt x="3542503" y="1747033"/>
                    <a:pt x="3434228" y="1619677"/>
                    <a:pt x="3290290" y="1590224"/>
                  </a:cubicBezTo>
                  <a:close/>
                  <a:moveTo>
                    <a:pt x="3334055" y="1377473"/>
                  </a:moveTo>
                  <a:cubicBezTo>
                    <a:pt x="3576950" y="1427177"/>
                    <a:pt x="3759665" y="1642090"/>
                    <a:pt x="3759665" y="1899678"/>
                  </a:cubicBezTo>
                  <a:cubicBezTo>
                    <a:pt x="3759665" y="2194064"/>
                    <a:pt x="3521017" y="2432713"/>
                    <a:pt x="3226630" y="2432713"/>
                  </a:cubicBezTo>
                  <a:cubicBezTo>
                    <a:pt x="2932244" y="2432712"/>
                    <a:pt x="2693596" y="2194065"/>
                    <a:pt x="2693596" y="1899678"/>
                  </a:cubicBezTo>
                  <a:cubicBezTo>
                    <a:pt x="2693596" y="1605292"/>
                    <a:pt x="2932244" y="1366644"/>
                    <a:pt x="3226630" y="1366644"/>
                  </a:cubicBezTo>
                  <a:cubicBezTo>
                    <a:pt x="3263429" y="1366644"/>
                    <a:pt x="3299356" y="1370373"/>
                    <a:pt x="3334055" y="1377473"/>
                  </a:cubicBezTo>
                  <a:close/>
                  <a:moveTo>
                    <a:pt x="1391137" y="789478"/>
                  </a:moveTo>
                  <a:lnTo>
                    <a:pt x="1759910" y="888290"/>
                  </a:lnTo>
                  <a:lnTo>
                    <a:pt x="1754625" y="1202375"/>
                  </a:lnTo>
                  <a:lnTo>
                    <a:pt x="1744979" y="1199790"/>
                  </a:lnTo>
                  <a:cubicBezTo>
                    <a:pt x="1823578" y="1244024"/>
                    <a:pt x="1894617" y="1298265"/>
                    <a:pt x="1954704" y="1362586"/>
                  </a:cubicBezTo>
                  <a:lnTo>
                    <a:pt x="2234317" y="1293059"/>
                  </a:lnTo>
                  <a:lnTo>
                    <a:pt x="2413554" y="1630152"/>
                  </a:lnTo>
                  <a:lnTo>
                    <a:pt x="2214321" y="1809770"/>
                  </a:lnTo>
                  <a:cubicBezTo>
                    <a:pt x="2239296" y="1900740"/>
                    <a:pt x="2251067" y="1995997"/>
                    <a:pt x="2246841" y="2092825"/>
                  </a:cubicBezTo>
                  <a:lnTo>
                    <a:pt x="2495698" y="2230974"/>
                  </a:lnTo>
                  <a:lnTo>
                    <a:pt x="2396885" y="2599747"/>
                  </a:lnTo>
                  <a:lnTo>
                    <a:pt x="2094912" y="2594668"/>
                  </a:lnTo>
                  <a:cubicBezTo>
                    <a:pt x="2056732" y="2658461"/>
                    <a:pt x="2010475" y="2715996"/>
                    <a:pt x="1958644" y="2767359"/>
                  </a:cubicBezTo>
                  <a:lnTo>
                    <a:pt x="2057814" y="3026193"/>
                  </a:lnTo>
                  <a:lnTo>
                    <a:pt x="1745078" y="3245174"/>
                  </a:lnTo>
                  <a:lnTo>
                    <a:pt x="1507869" y="3039237"/>
                  </a:lnTo>
                  <a:lnTo>
                    <a:pt x="1536736" y="3019025"/>
                  </a:lnTo>
                  <a:cubicBezTo>
                    <a:pt x="1445878" y="3048429"/>
                    <a:pt x="1349798" y="3062567"/>
                    <a:pt x="1251837" y="3062021"/>
                  </a:cubicBezTo>
                  <a:lnTo>
                    <a:pt x="1108065" y="3321003"/>
                  </a:lnTo>
                  <a:lnTo>
                    <a:pt x="739291" y="3222191"/>
                  </a:lnTo>
                  <a:lnTo>
                    <a:pt x="744274" y="2926021"/>
                  </a:lnTo>
                  <a:cubicBezTo>
                    <a:pt x="666128" y="2881484"/>
                    <a:pt x="595548" y="2827017"/>
                    <a:pt x="535891" y="2762576"/>
                  </a:cubicBezTo>
                  <a:lnTo>
                    <a:pt x="540671" y="2772825"/>
                  </a:lnTo>
                  <a:lnTo>
                    <a:pt x="232276" y="2832568"/>
                  </a:lnTo>
                  <a:lnTo>
                    <a:pt x="70927" y="2486556"/>
                  </a:lnTo>
                  <a:lnTo>
                    <a:pt x="279495" y="2317444"/>
                  </a:lnTo>
                  <a:cubicBezTo>
                    <a:pt x="257233" y="2235849"/>
                    <a:pt x="245603" y="2150814"/>
                    <a:pt x="245586" y="2064274"/>
                  </a:cubicBezTo>
                  <a:lnTo>
                    <a:pt x="0" y="1927940"/>
                  </a:lnTo>
                  <a:lnTo>
                    <a:pt x="98812" y="1559167"/>
                  </a:lnTo>
                  <a:lnTo>
                    <a:pt x="380240" y="1563901"/>
                  </a:lnTo>
                  <a:cubicBezTo>
                    <a:pt x="418421" y="1496524"/>
                    <a:pt x="464524" y="1435092"/>
                    <a:pt x="516679" y="1380105"/>
                  </a:cubicBezTo>
                  <a:lnTo>
                    <a:pt x="422419" y="1089378"/>
                  </a:lnTo>
                  <a:lnTo>
                    <a:pt x="746189" y="887063"/>
                  </a:lnTo>
                  <a:lnTo>
                    <a:pt x="972292" y="1105134"/>
                  </a:lnTo>
                  <a:lnTo>
                    <a:pt x="970019" y="1106554"/>
                  </a:lnTo>
                  <a:cubicBezTo>
                    <a:pt x="1058903" y="1078586"/>
                    <a:pt x="1152743" y="1065659"/>
                    <a:pt x="1248316" y="1066709"/>
                  </a:cubicBezTo>
                  <a:lnTo>
                    <a:pt x="1238669" y="1064125"/>
                  </a:lnTo>
                  <a:close/>
                  <a:moveTo>
                    <a:pt x="3349970" y="1300109"/>
                  </a:moveTo>
                  <a:cubicBezTo>
                    <a:pt x="3310130" y="1291957"/>
                    <a:pt x="3268880" y="1287676"/>
                    <a:pt x="3226630" y="1287676"/>
                  </a:cubicBezTo>
                  <a:cubicBezTo>
                    <a:pt x="2888631" y="1287676"/>
                    <a:pt x="2614628" y="1561679"/>
                    <a:pt x="2614628" y="1899678"/>
                  </a:cubicBezTo>
                  <a:cubicBezTo>
                    <a:pt x="2614628" y="2237678"/>
                    <a:pt x="2888630" y="2511680"/>
                    <a:pt x="3226630" y="2511681"/>
                  </a:cubicBezTo>
                  <a:cubicBezTo>
                    <a:pt x="3564630" y="2511681"/>
                    <a:pt x="3838633" y="2237678"/>
                    <a:pt x="3838633" y="1899678"/>
                  </a:cubicBezTo>
                  <a:cubicBezTo>
                    <a:pt x="3838632" y="1603928"/>
                    <a:pt x="3628849" y="1357176"/>
                    <a:pt x="3349970" y="1300109"/>
                  </a:cubicBezTo>
                  <a:close/>
                  <a:moveTo>
                    <a:pt x="3358324" y="1024334"/>
                  </a:moveTo>
                  <a:lnTo>
                    <a:pt x="3410883" y="1234575"/>
                  </a:lnTo>
                  <a:lnTo>
                    <a:pt x="3403994" y="1234575"/>
                  </a:lnTo>
                  <a:cubicBezTo>
                    <a:pt x="3464268" y="1250018"/>
                    <a:pt x="3521292" y="1273478"/>
                    <a:pt x="3572818" y="1305612"/>
                  </a:cubicBezTo>
                  <a:lnTo>
                    <a:pt x="3746730" y="1209354"/>
                  </a:lnTo>
                  <a:lnTo>
                    <a:pt x="3926358" y="1401981"/>
                  </a:lnTo>
                  <a:lnTo>
                    <a:pt x="3825667" y="1557247"/>
                  </a:lnTo>
                  <a:cubicBezTo>
                    <a:pt x="3858552" y="1613408"/>
                    <a:pt x="3883404" y="1674784"/>
                    <a:pt x="3897877" y="1740062"/>
                  </a:cubicBezTo>
                  <a:lnTo>
                    <a:pt x="4088377" y="1787686"/>
                  </a:lnTo>
                  <a:lnTo>
                    <a:pt x="4088377" y="2051071"/>
                  </a:lnTo>
                  <a:lnTo>
                    <a:pt x="3886243" y="2101605"/>
                  </a:lnTo>
                  <a:cubicBezTo>
                    <a:pt x="3872191" y="2150933"/>
                    <a:pt x="3851639" y="2197531"/>
                    <a:pt x="3826272" y="2241013"/>
                  </a:cubicBezTo>
                  <a:lnTo>
                    <a:pt x="3938572" y="2395786"/>
                  </a:lnTo>
                  <a:lnTo>
                    <a:pt x="3769272" y="2597551"/>
                  </a:lnTo>
                  <a:lnTo>
                    <a:pt x="3574432" y="2502674"/>
                  </a:lnTo>
                  <a:lnTo>
                    <a:pt x="3590059" y="2484050"/>
                  </a:lnTo>
                  <a:cubicBezTo>
                    <a:pt x="3534764" y="2519868"/>
                    <a:pt x="3473263" y="2546445"/>
                    <a:pt x="3407886" y="2563572"/>
                  </a:cubicBezTo>
                  <a:lnTo>
                    <a:pt x="3358323" y="2761823"/>
                  </a:lnTo>
                  <a:lnTo>
                    <a:pt x="3094938" y="2761823"/>
                  </a:lnTo>
                  <a:lnTo>
                    <a:pt x="3045375" y="2563574"/>
                  </a:lnTo>
                  <a:cubicBezTo>
                    <a:pt x="2985349" y="2547848"/>
                    <a:pt x="2928591" y="2524155"/>
                    <a:pt x="2877330" y="2491865"/>
                  </a:cubicBezTo>
                  <a:lnTo>
                    <a:pt x="2882346" y="2497841"/>
                  </a:lnTo>
                  <a:lnTo>
                    <a:pt x="2687507" y="2592718"/>
                  </a:lnTo>
                  <a:lnTo>
                    <a:pt x="2518206" y="2390954"/>
                  </a:lnTo>
                  <a:lnTo>
                    <a:pt x="2626994" y="2241021"/>
                  </a:lnTo>
                  <a:cubicBezTo>
                    <a:pt x="2597591" y="2190623"/>
                    <a:pt x="2574657" y="2136035"/>
                    <a:pt x="2559194" y="2078370"/>
                  </a:cubicBezTo>
                  <a:lnTo>
                    <a:pt x="2371198" y="2031371"/>
                  </a:lnTo>
                  <a:lnTo>
                    <a:pt x="2371198" y="1767986"/>
                  </a:lnTo>
                  <a:lnTo>
                    <a:pt x="2559579" y="1720890"/>
                  </a:lnTo>
                  <a:cubicBezTo>
                    <a:pt x="2572992" y="1669175"/>
                    <a:pt x="2592745" y="1620006"/>
                    <a:pt x="2617681" y="1574051"/>
                  </a:cubicBezTo>
                  <a:lnTo>
                    <a:pt x="2502958" y="1397149"/>
                  </a:lnTo>
                  <a:lnTo>
                    <a:pt x="2682587" y="1204520"/>
                  </a:lnTo>
                  <a:lnTo>
                    <a:pt x="2872193" y="1309466"/>
                  </a:lnTo>
                  <a:lnTo>
                    <a:pt x="2870932" y="1310818"/>
                  </a:lnTo>
                  <a:cubicBezTo>
                    <a:pt x="2925169" y="1276310"/>
                    <a:pt x="2985393" y="1250941"/>
                    <a:pt x="3049268" y="1234575"/>
                  </a:cubicBezTo>
                  <a:lnTo>
                    <a:pt x="3042378" y="1234576"/>
                  </a:lnTo>
                  <a:lnTo>
                    <a:pt x="3094939" y="1024334"/>
                  </a:lnTo>
                  <a:close/>
                  <a:moveTo>
                    <a:pt x="2786480" y="402820"/>
                  </a:moveTo>
                  <a:cubicBezTo>
                    <a:pt x="2745900" y="389943"/>
                    <a:pt x="2701172" y="388627"/>
                    <a:pt x="2657264" y="401580"/>
                  </a:cubicBezTo>
                  <a:cubicBezTo>
                    <a:pt x="2540176" y="436121"/>
                    <a:pt x="2473258" y="559041"/>
                    <a:pt x="2507800" y="676128"/>
                  </a:cubicBezTo>
                  <a:cubicBezTo>
                    <a:pt x="2542340" y="793216"/>
                    <a:pt x="2665260" y="860133"/>
                    <a:pt x="2782348" y="825592"/>
                  </a:cubicBezTo>
                  <a:cubicBezTo>
                    <a:pt x="2899435" y="791051"/>
                    <a:pt x="2966353" y="668132"/>
                    <a:pt x="2931812" y="551045"/>
                  </a:cubicBezTo>
                  <a:cubicBezTo>
                    <a:pt x="2910223" y="477864"/>
                    <a:pt x="2854113" y="424282"/>
                    <a:pt x="2786480" y="402820"/>
                  </a:cubicBezTo>
                  <a:close/>
                  <a:moveTo>
                    <a:pt x="2932202" y="47278"/>
                  </a:moveTo>
                  <a:lnTo>
                    <a:pt x="3090904" y="140999"/>
                  </a:lnTo>
                  <a:lnTo>
                    <a:pt x="3054065" y="265147"/>
                  </a:lnTo>
                  <a:cubicBezTo>
                    <a:pt x="3087256" y="296329"/>
                    <a:pt x="3116089" y="332603"/>
                    <a:pt x="3138727" y="373550"/>
                  </a:cubicBezTo>
                  <a:lnTo>
                    <a:pt x="3276016" y="367796"/>
                  </a:lnTo>
                  <a:lnTo>
                    <a:pt x="3328165" y="544574"/>
                  </a:lnTo>
                  <a:lnTo>
                    <a:pt x="3202503" y="618514"/>
                  </a:lnTo>
                  <a:cubicBezTo>
                    <a:pt x="3202838" y="654403"/>
                    <a:pt x="3198271" y="689748"/>
                    <a:pt x="3189855" y="723955"/>
                  </a:cubicBezTo>
                  <a:lnTo>
                    <a:pt x="3295873" y="805599"/>
                  </a:lnTo>
                  <a:lnTo>
                    <a:pt x="3222192" y="974540"/>
                  </a:lnTo>
                  <a:lnTo>
                    <a:pt x="3072634" y="949439"/>
                  </a:lnTo>
                  <a:lnTo>
                    <a:pt x="3079435" y="933845"/>
                  </a:lnTo>
                  <a:cubicBezTo>
                    <a:pt x="3049413" y="968833"/>
                    <a:pt x="3013398" y="998848"/>
                    <a:pt x="2972910" y="1023288"/>
                  </a:cubicBezTo>
                  <a:lnTo>
                    <a:pt x="2978897" y="1166163"/>
                  </a:lnTo>
                  <a:lnTo>
                    <a:pt x="2802119" y="1218312"/>
                  </a:lnTo>
                  <a:lnTo>
                    <a:pt x="2729602" y="1095065"/>
                  </a:lnTo>
                  <a:cubicBezTo>
                    <a:pt x="2686199" y="1096396"/>
                    <a:pt x="2643414" y="1091732"/>
                    <a:pt x="2602615" y="1080209"/>
                  </a:cubicBezTo>
                  <a:lnTo>
                    <a:pt x="2607165" y="1083226"/>
                  </a:lnTo>
                  <a:lnTo>
                    <a:pt x="2495179" y="1185484"/>
                  </a:lnTo>
                  <a:lnTo>
                    <a:pt x="2341599" y="1083585"/>
                  </a:lnTo>
                  <a:lnTo>
                    <a:pt x="2384929" y="961414"/>
                  </a:lnTo>
                  <a:cubicBezTo>
                    <a:pt x="2355215" y="933409"/>
                    <a:pt x="2329015" y="901312"/>
                    <a:pt x="2307218" y="865670"/>
                  </a:cubicBezTo>
                  <a:lnTo>
                    <a:pt x="2171734" y="871348"/>
                  </a:lnTo>
                  <a:lnTo>
                    <a:pt x="2119584" y="694571"/>
                  </a:lnTo>
                  <a:lnTo>
                    <a:pt x="2236697" y="625662"/>
                  </a:lnTo>
                  <a:cubicBezTo>
                    <a:pt x="2235459" y="588297"/>
                    <a:pt x="2238982" y="551385"/>
                    <a:pt x="2246620" y="515603"/>
                  </a:cubicBezTo>
                  <a:lnTo>
                    <a:pt x="2134594" y="419585"/>
                  </a:lnTo>
                  <a:lnTo>
                    <a:pt x="2217016" y="254732"/>
                  </a:lnTo>
                  <a:lnTo>
                    <a:pt x="2365055" y="287627"/>
                  </a:lnTo>
                  <a:lnTo>
                    <a:pt x="2364476" y="288784"/>
                  </a:lnTo>
                  <a:cubicBezTo>
                    <a:pt x="2394046" y="254885"/>
                    <a:pt x="2429444" y="225933"/>
                    <a:pt x="2469075" y="202302"/>
                  </a:cubicBezTo>
                  <a:lnTo>
                    <a:pt x="2464452" y="203666"/>
                  </a:lnTo>
                  <a:lnTo>
                    <a:pt x="2458102" y="52150"/>
                  </a:lnTo>
                  <a:lnTo>
                    <a:pt x="2634880" y="0"/>
                  </a:lnTo>
                  <a:lnTo>
                    <a:pt x="2711784" y="130703"/>
                  </a:lnTo>
                  <a:lnTo>
                    <a:pt x="2707159" y="132067"/>
                  </a:lnTo>
                  <a:cubicBezTo>
                    <a:pt x="2750672" y="130497"/>
                    <a:pt x="2793590" y="134953"/>
                    <a:pt x="2834535" y="1463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4" tIns="34287" rIns="68574" bIns="34287" numCol="1" spcCol="0" rtlCol="0" fromWordArt="0" anchor="ctr" anchorCtr="0" forceAA="0" compatLnSpc="1">
              <a:prstTxWarp prst="textNoShape">
                <a:avLst/>
              </a:prstTxWarp>
              <a:noAutofit/>
            </a:bodyPr>
            <a:lstStyle/>
            <a:p>
              <a:pPr algn="ctr"/>
              <a:endParaRPr lang="ko-KR" altLang="en-US" sz="2025" dirty="0"/>
            </a:p>
          </p:txBody>
        </p:sp>
        <p:sp>
          <p:nvSpPr>
            <p:cNvPr id="96" name="Rectangle 9">
              <a:extLst>
                <a:ext uri="{FF2B5EF4-FFF2-40B4-BE49-F238E27FC236}">
                  <a16:creationId xmlns:a16="http://schemas.microsoft.com/office/drawing/2014/main" id="{F9800A51-5A92-411E-88B9-FB757BE716D8}"/>
                </a:ext>
              </a:extLst>
            </p:cNvPr>
            <p:cNvSpPr/>
            <p:nvPr/>
          </p:nvSpPr>
          <p:spPr>
            <a:xfrm>
              <a:off x="6851015" y="2565561"/>
              <a:ext cx="376185" cy="35209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ko-KR" altLang="en-US" sz="675"/>
            </a:p>
          </p:txBody>
        </p:sp>
      </p:grpSp>
    </p:spTree>
    <p:extLst>
      <p:ext uri="{BB962C8B-B14F-4D97-AF65-F5344CB8AC3E}">
        <p14:creationId xmlns:p14="http://schemas.microsoft.com/office/powerpoint/2010/main" val="3152343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C183D7F6-B498-43B3-948B-1728B52AA6E4}">
                <adec:decorative xmlns:adec="http://schemas.microsoft.com/office/drawing/2017/decorative" val="1"/>
              </a:ext>
            </a:extLst>
          </p:cNvPr>
          <p:cNvSpPr>
            <a:spLocks noGrp="1"/>
          </p:cNvSpPr>
          <p:nvPr>
            <p:ph type="sldNum" sz="quarter" idx="12"/>
          </p:nvPr>
        </p:nvSpPr>
        <p:spPr/>
        <p:txBody>
          <a:bodyPr/>
          <a:lstStyle/>
          <a:p>
            <a:fld id="{A5580D42-4309-42CB-9101-536F0D1551A5}" type="slidenum">
              <a:rPr lang="en-US" smtClean="0"/>
              <a:pPr/>
              <a:t>9</a:t>
            </a:fld>
            <a:endParaRPr lang="en-US" dirty="0"/>
          </a:p>
        </p:txBody>
      </p:sp>
      <p:sp>
        <p:nvSpPr>
          <p:cNvPr id="2" name="Title 1" descr="And finally, we can take time to sit with partners to discuss and evaluate the research outcomes and potential impacts.  We all have metrics in our organizations; let’s make them meaningful.  We can look back to our 7 pillars of successful programming and develop metrics that speak to those.&#10;&#10;By doing so, one can see the benefits that could be apparent, in both research outcomes and impacts.   So starting to think of these facets early, at an ideation stage, can lead to better research at the end of project or programme.&#10;&#10;"/>
          <p:cNvSpPr>
            <a:spLocks noGrp="1"/>
          </p:cNvSpPr>
          <p:nvPr>
            <p:ph type="title" idx="4294967295"/>
          </p:nvPr>
        </p:nvSpPr>
        <p:spPr>
          <a:xfrm>
            <a:off x="117033" y="0"/>
            <a:ext cx="7150869" cy="458069"/>
          </a:xfrm>
        </p:spPr>
        <p:txBody>
          <a:bodyPr>
            <a:normAutofit fontScale="90000"/>
          </a:bodyPr>
          <a:lstStyle/>
          <a:p>
            <a:r>
              <a:rPr lang="en-US" dirty="0"/>
              <a:t>Leading to…Research Outcomes and Impacts</a:t>
            </a:r>
            <a:endParaRPr lang="en-CA" dirty="0"/>
          </a:p>
        </p:txBody>
      </p:sp>
      <p:grpSp>
        <p:nvGrpSpPr>
          <p:cNvPr id="19" name="Group 18" descr="What does success look like?  It should be determined by external review and criteria, not only internal metrics">
            <a:extLst>
              <a:ext uri="{FF2B5EF4-FFF2-40B4-BE49-F238E27FC236}">
                <a16:creationId xmlns:a16="http://schemas.microsoft.com/office/drawing/2014/main" id="{FB13C917-C9B2-45BE-B655-C4EBFA7CE3D2}"/>
              </a:ext>
            </a:extLst>
          </p:cNvPr>
          <p:cNvGrpSpPr/>
          <p:nvPr/>
        </p:nvGrpSpPr>
        <p:grpSpPr>
          <a:xfrm>
            <a:off x="6436580" y="1075445"/>
            <a:ext cx="2554014" cy="2754290"/>
            <a:chOff x="7330983" y="3398170"/>
            <a:chExt cx="1294739" cy="1286927"/>
          </a:xfrm>
        </p:grpSpPr>
        <p:pic>
          <p:nvPicPr>
            <p:cNvPr id="20" name="Picture 19">
              <a:extLst>
                <a:ext uri="{FF2B5EF4-FFF2-40B4-BE49-F238E27FC236}">
                  <a16:creationId xmlns:a16="http://schemas.microsoft.com/office/drawing/2014/main" id="{D071B77A-9EBA-41B1-A3BF-75C14F5AAB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white">
            <a:xfrm>
              <a:off x="7330983" y="3398170"/>
              <a:ext cx="1294739" cy="1286927"/>
            </a:xfrm>
            <a:prstGeom prst="rect">
              <a:avLst/>
            </a:prstGeom>
          </p:spPr>
        </p:pic>
        <p:sp>
          <p:nvSpPr>
            <p:cNvPr id="21" name="Title 2">
              <a:extLst>
                <a:ext uri="{FF2B5EF4-FFF2-40B4-BE49-F238E27FC236}">
                  <a16:creationId xmlns:a16="http://schemas.microsoft.com/office/drawing/2014/main" id="{5C002213-33D1-4B0A-BE8E-7EC18090AD3F}"/>
                </a:ext>
              </a:extLst>
            </p:cNvPr>
            <p:cNvSpPr txBox="1">
              <a:spLocks/>
            </p:cNvSpPr>
            <p:nvPr/>
          </p:nvSpPr>
          <p:spPr>
            <a:xfrm>
              <a:off x="7517373" y="3634605"/>
              <a:ext cx="921958" cy="873580"/>
            </a:xfrm>
            <a:prstGeom prst="rect">
              <a:avLst/>
            </a:prstGeom>
          </p:spPr>
          <p:txBody>
            <a:bodyPr vert="horz" lIns="0" tIns="0" rIns="0" bIns="0" rtlCol="0" anchor="ctr">
              <a:noAutofit/>
            </a:bodyPr>
            <a:lstStyle>
              <a:lvl1pPr algn="l" defTabSz="914400" rtl="0" eaLnBrk="1" latinLnBrk="0" hangingPunct="1">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ctr"/>
              <a:r>
                <a:rPr lang="en-US" sz="1800" dirty="0"/>
                <a:t>What does success look like?  </a:t>
              </a:r>
              <a:br>
                <a:rPr lang="en-US" sz="1800" dirty="0"/>
              </a:br>
              <a:r>
                <a:rPr lang="en-US" sz="1800" dirty="0"/>
                <a:t>Determined by external review and criteria, not only internal metrics</a:t>
              </a:r>
            </a:p>
          </p:txBody>
        </p:sp>
      </p:grpSp>
      <p:grpSp>
        <p:nvGrpSpPr>
          <p:cNvPr id="6" name="Group 5" descr="Immediate Outcomes: Implementation of research, pilot and demonstration activities; leading to best practices and technological innovation; adopted and deployed by communities&#10;"/>
          <p:cNvGrpSpPr/>
          <p:nvPr/>
        </p:nvGrpSpPr>
        <p:grpSpPr>
          <a:xfrm>
            <a:off x="126123" y="482044"/>
            <a:ext cx="6328645" cy="1114151"/>
            <a:chOff x="2319546" y="1339200"/>
            <a:chExt cx="4533325" cy="752829"/>
          </a:xfrm>
          <a:solidFill>
            <a:srgbClr val="007799"/>
          </a:solidFill>
        </p:grpSpPr>
        <p:sp>
          <p:nvSpPr>
            <p:cNvPr id="10" name="Rectangle 18"/>
            <p:cNvSpPr>
              <a:spLocks noChangeArrowheads="1"/>
            </p:cNvSpPr>
            <p:nvPr/>
          </p:nvSpPr>
          <p:spPr bwMode="auto">
            <a:xfrm>
              <a:off x="2319546" y="1339200"/>
              <a:ext cx="4526823" cy="752828"/>
            </a:xfrm>
            <a:prstGeom prst="rect">
              <a:avLst/>
            </a:prstGeom>
            <a:grpFill/>
            <a:ln>
              <a:noFill/>
            </a:ln>
          </p:spPr>
          <p:txBody>
            <a:bodyPr vert="horz" wrap="square" lIns="68580" tIns="34291" rIns="68580" bIns="34291" numCol="1" anchor="ctr" anchorCtr="0" compatLnSpc="1">
              <a:prstTxWarp prst="textNoShape">
                <a:avLst/>
              </a:prstTxWarp>
            </a:bodyPr>
            <a:lstStyle/>
            <a:p>
              <a:endParaRPr lang="en-US">
                <a:solidFill>
                  <a:schemeClr val="bg1"/>
                </a:solidFill>
              </a:endParaRPr>
            </a:p>
          </p:txBody>
        </p:sp>
        <p:sp>
          <p:nvSpPr>
            <p:cNvPr id="14" name="Freeform 65"/>
            <p:cNvSpPr>
              <a:spLocks/>
            </p:cNvSpPr>
            <p:nvPr/>
          </p:nvSpPr>
          <p:spPr bwMode="auto">
            <a:xfrm>
              <a:off x="2319547" y="1339201"/>
              <a:ext cx="4533324" cy="752828"/>
            </a:xfrm>
            <a:prstGeom prst="roundRect">
              <a:avLst/>
            </a:prstGeom>
            <a:noFill/>
            <a:ln w="0">
              <a:noFill/>
              <a:prstDash val="solid"/>
              <a:round/>
              <a:headEnd/>
              <a:tailEnd/>
            </a:ln>
          </p:spPr>
          <p:txBody>
            <a:bodyPr vert="horz" wrap="square" lIns="68580" tIns="34291" rIns="68580" bIns="34291" numCol="1" anchor="ctr" anchorCtr="0" compatLnSpc="1">
              <a:prstTxWarp prst="textNoShape">
                <a:avLst/>
              </a:prstTxWarp>
            </a:bodyPr>
            <a:lstStyle/>
            <a:p>
              <a:pPr algn="ctr">
                <a:buNone/>
              </a:pPr>
              <a:r>
                <a:rPr lang="en-US" b="1" dirty="0">
                  <a:solidFill>
                    <a:schemeClr val="bg1"/>
                  </a:solidFill>
                  <a:latin typeface="+mj-lt"/>
                  <a:cs typeface="Arial" pitchFamily="34" charset="0"/>
                </a:rPr>
                <a:t>IMMEDIATE OUTCOMES</a:t>
              </a:r>
            </a:p>
            <a:p>
              <a:pPr algn="ctr"/>
              <a:r>
                <a:rPr lang="en-US" dirty="0">
                  <a:solidFill>
                    <a:schemeClr val="bg1"/>
                  </a:solidFill>
                  <a:latin typeface="Arial" pitchFamily="34" charset="0"/>
                  <a:cs typeface="Arial" pitchFamily="34" charset="0"/>
                </a:rPr>
                <a:t>Implementation of research, pilot and demonstration activities leading to best practices and technological innovation, adopted and deployed by communities</a:t>
              </a:r>
              <a:endParaRPr lang="en-US" b="1" dirty="0">
                <a:solidFill>
                  <a:schemeClr val="bg1"/>
                </a:solidFill>
                <a:latin typeface="+mj-lt"/>
                <a:cs typeface="Arial" pitchFamily="34" charset="0"/>
              </a:endParaRPr>
            </a:p>
          </p:txBody>
        </p:sp>
      </p:grpSp>
      <p:grpSp>
        <p:nvGrpSpPr>
          <p:cNvPr id="4" name="Group 3" descr="Intermediate Outcomes: Technologies, tools and infrastructure that reflect Inuit, First Nations and Métis needs; Cost reductions for construction, operations, maintenance;&#10;"/>
          <p:cNvGrpSpPr/>
          <p:nvPr/>
        </p:nvGrpSpPr>
        <p:grpSpPr>
          <a:xfrm>
            <a:off x="117033" y="1590277"/>
            <a:ext cx="6328646" cy="1162101"/>
            <a:chOff x="2319545" y="2124840"/>
            <a:chExt cx="4526824" cy="917129"/>
          </a:xfrm>
          <a:solidFill>
            <a:srgbClr val="649FB2"/>
          </a:solidFill>
        </p:grpSpPr>
        <p:sp>
          <p:nvSpPr>
            <p:cNvPr id="12" name="Rectangle 21"/>
            <p:cNvSpPr>
              <a:spLocks noChangeArrowheads="1"/>
            </p:cNvSpPr>
            <p:nvPr/>
          </p:nvSpPr>
          <p:spPr bwMode="auto">
            <a:xfrm>
              <a:off x="2319546" y="2124840"/>
              <a:ext cx="4526823" cy="917129"/>
            </a:xfrm>
            <a:prstGeom prst="rect">
              <a:avLst/>
            </a:prstGeom>
            <a:grpFill/>
            <a:ln>
              <a:noFill/>
            </a:ln>
          </p:spPr>
          <p:txBody>
            <a:bodyPr vert="horz" wrap="square" lIns="68580" tIns="34291" rIns="68580" bIns="34291" numCol="1" anchor="t" anchorCtr="0" compatLnSpc="1">
              <a:prstTxWarp prst="textNoShape">
                <a:avLst/>
              </a:prstTxWarp>
            </a:bodyPr>
            <a:lstStyle/>
            <a:p>
              <a:endParaRPr lang="en-US"/>
            </a:p>
          </p:txBody>
        </p:sp>
        <p:sp>
          <p:nvSpPr>
            <p:cNvPr id="13" name="Freeform 55"/>
            <p:cNvSpPr>
              <a:spLocks/>
            </p:cNvSpPr>
            <p:nvPr/>
          </p:nvSpPr>
          <p:spPr bwMode="auto">
            <a:xfrm>
              <a:off x="2319545" y="2124840"/>
              <a:ext cx="4526823" cy="879286"/>
            </a:xfrm>
            <a:prstGeom prst="roundRect">
              <a:avLst/>
            </a:prstGeom>
            <a:grpFill/>
            <a:ln w="0">
              <a:noFill/>
              <a:prstDash val="solid"/>
              <a:round/>
              <a:headEnd/>
              <a:tailEnd/>
            </a:ln>
          </p:spPr>
          <p:txBody>
            <a:bodyPr vert="horz" wrap="square" lIns="68580" tIns="34291" rIns="68580" bIns="34291" numCol="1" anchor="ctr" anchorCtr="0" compatLnSpc="1">
              <a:prstTxWarp prst="textNoShape">
                <a:avLst/>
              </a:prstTxWarp>
            </a:bodyPr>
            <a:lstStyle/>
            <a:p>
              <a:pPr algn="ctr"/>
              <a:r>
                <a:rPr lang="en-CA" b="1" dirty="0">
                  <a:latin typeface="+mj-lt"/>
                  <a:cs typeface="Arial" pitchFamily="34" charset="0"/>
                </a:rPr>
                <a:t>INTERMEDIATE </a:t>
              </a:r>
              <a:r>
                <a:rPr lang="en-US" b="1" dirty="0">
                  <a:cs typeface="Arial" pitchFamily="34" charset="0"/>
                </a:rPr>
                <a:t>OUTCOMES</a:t>
              </a:r>
              <a:endParaRPr lang="en-CA" b="1" dirty="0">
                <a:latin typeface="+mj-lt"/>
                <a:cs typeface="Arial" pitchFamily="34" charset="0"/>
              </a:endParaRPr>
            </a:p>
            <a:p>
              <a:pPr algn="ctr"/>
              <a:r>
                <a:rPr lang="en-US" dirty="0">
                  <a:solidFill>
                    <a:schemeClr val="accent1">
                      <a:lumMod val="50000"/>
                    </a:schemeClr>
                  </a:solidFill>
                  <a:cs typeface="Arial" pitchFamily="34" charset="0"/>
                </a:rPr>
                <a:t>Technologies, tools and infrastructure that reflect Inuit, First Nations and Métis needs; Cost reductions for construction, operations, maintenance</a:t>
              </a:r>
            </a:p>
          </p:txBody>
        </p:sp>
      </p:grpSp>
      <p:grpSp>
        <p:nvGrpSpPr>
          <p:cNvPr id="8" name="Group 7" descr="Long-term outcomes: Capacity building across communities;&#10;Indigenous self-determination in research; Climate resiliency including improved design life, and adaptation capacity&#10;"/>
          <p:cNvGrpSpPr/>
          <p:nvPr/>
        </p:nvGrpSpPr>
        <p:grpSpPr>
          <a:xfrm>
            <a:off x="117033" y="2752378"/>
            <a:ext cx="6320266" cy="1162101"/>
            <a:chOff x="2334653" y="3051298"/>
            <a:chExt cx="4526823" cy="846396"/>
          </a:xfrm>
          <a:solidFill>
            <a:srgbClr val="4EB3C3"/>
          </a:solidFill>
        </p:grpSpPr>
        <p:sp>
          <p:nvSpPr>
            <p:cNvPr id="11" name="Rectangle 20"/>
            <p:cNvSpPr>
              <a:spLocks noChangeArrowheads="1"/>
            </p:cNvSpPr>
            <p:nvPr/>
          </p:nvSpPr>
          <p:spPr bwMode="auto">
            <a:xfrm>
              <a:off x="2334653" y="3051298"/>
              <a:ext cx="4526823" cy="846396"/>
            </a:xfrm>
            <a:prstGeom prst="rect">
              <a:avLst/>
            </a:prstGeom>
            <a:grpFill/>
            <a:ln>
              <a:noFill/>
            </a:ln>
          </p:spPr>
          <p:txBody>
            <a:bodyPr vert="horz" wrap="square" lIns="68580" tIns="34291" rIns="68580" bIns="34291" numCol="1" anchor="t" anchorCtr="0" compatLnSpc="1">
              <a:prstTxWarp prst="textNoShape">
                <a:avLst/>
              </a:prstTxWarp>
            </a:bodyPr>
            <a:lstStyle/>
            <a:p>
              <a:endParaRPr lang="en-US"/>
            </a:p>
          </p:txBody>
        </p:sp>
        <p:sp>
          <p:nvSpPr>
            <p:cNvPr id="15" name="Freeform 55"/>
            <p:cNvSpPr>
              <a:spLocks/>
            </p:cNvSpPr>
            <p:nvPr/>
          </p:nvSpPr>
          <p:spPr bwMode="auto">
            <a:xfrm>
              <a:off x="2360705" y="3079867"/>
              <a:ext cx="4328436" cy="756105"/>
            </a:xfrm>
            <a:prstGeom prst="roundRect">
              <a:avLst/>
            </a:prstGeom>
            <a:grpFill/>
            <a:ln w="0">
              <a:noFill/>
              <a:prstDash val="solid"/>
              <a:round/>
              <a:headEnd/>
              <a:tailEnd/>
            </a:ln>
          </p:spPr>
          <p:txBody>
            <a:bodyPr vert="horz" wrap="square" lIns="68580" tIns="34291" rIns="68580" bIns="34291" numCol="1" anchor="ctr" anchorCtr="0" compatLnSpc="1">
              <a:prstTxWarp prst="textNoShape">
                <a:avLst/>
              </a:prstTxWarp>
            </a:bodyPr>
            <a:lstStyle/>
            <a:p>
              <a:pPr algn="ctr"/>
              <a:r>
                <a:rPr lang="en-US" b="1" dirty="0">
                  <a:latin typeface="+mj-lt"/>
                  <a:cs typeface="Arial" pitchFamily="34" charset="0"/>
                </a:rPr>
                <a:t>LONG-TERM </a:t>
              </a:r>
              <a:r>
                <a:rPr lang="en-US" b="1" dirty="0">
                  <a:cs typeface="Arial" pitchFamily="34" charset="0"/>
                </a:rPr>
                <a:t>OUTCOMES </a:t>
              </a:r>
              <a:br>
                <a:rPr lang="en-US" b="1" dirty="0">
                  <a:latin typeface="+mj-lt"/>
                  <a:cs typeface="Arial" pitchFamily="34" charset="0"/>
                </a:rPr>
              </a:br>
              <a:r>
                <a:rPr lang="en-US" dirty="0">
                  <a:solidFill>
                    <a:schemeClr val="accent1">
                      <a:lumMod val="50000"/>
                    </a:schemeClr>
                  </a:solidFill>
                  <a:latin typeface="+mj-lt"/>
                  <a:cs typeface="Arial" pitchFamily="34" charset="0"/>
                </a:rPr>
                <a:t>Capacity building across communities; Indigenous self-determination in research; </a:t>
              </a:r>
              <a:r>
                <a:rPr lang="en-US" dirty="0">
                  <a:solidFill>
                    <a:schemeClr val="accent1">
                      <a:lumMod val="50000"/>
                    </a:schemeClr>
                  </a:solidFill>
                  <a:cs typeface="Arial" pitchFamily="34" charset="0"/>
                </a:rPr>
                <a:t>Climate resiliency including </a:t>
              </a:r>
              <a:r>
                <a:rPr lang="en-US" dirty="0">
                  <a:solidFill>
                    <a:schemeClr val="accent1">
                      <a:lumMod val="50000"/>
                    </a:schemeClr>
                  </a:solidFill>
                  <a:latin typeface="+mj-lt"/>
                  <a:cs typeface="Arial" pitchFamily="34" charset="0"/>
                </a:rPr>
                <a:t>improved design life, and adaptation capacity</a:t>
              </a:r>
            </a:p>
          </p:txBody>
        </p:sp>
      </p:grpSp>
      <p:grpSp>
        <p:nvGrpSpPr>
          <p:cNvPr id="9" name="Group 8" descr="Impacts: Quality of life improvements for northern residents; Local economic diversification; Knowledge economy in Canada’s north"/>
          <p:cNvGrpSpPr/>
          <p:nvPr/>
        </p:nvGrpSpPr>
        <p:grpSpPr>
          <a:xfrm>
            <a:off x="117033" y="3914479"/>
            <a:ext cx="6320266" cy="1162101"/>
            <a:chOff x="2319546" y="4159622"/>
            <a:chExt cx="4526823" cy="814086"/>
          </a:xfrm>
          <a:solidFill>
            <a:srgbClr val="E4E4E4"/>
          </a:solidFill>
        </p:grpSpPr>
        <p:sp>
          <p:nvSpPr>
            <p:cNvPr id="16" name="Rectangle 20"/>
            <p:cNvSpPr>
              <a:spLocks noChangeArrowheads="1"/>
            </p:cNvSpPr>
            <p:nvPr/>
          </p:nvSpPr>
          <p:spPr bwMode="auto">
            <a:xfrm>
              <a:off x="2319546" y="4159622"/>
              <a:ext cx="4526823" cy="814085"/>
            </a:xfrm>
            <a:prstGeom prst="rect">
              <a:avLst/>
            </a:prstGeom>
            <a:grpFill/>
            <a:ln>
              <a:noFill/>
            </a:ln>
          </p:spPr>
          <p:txBody>
            <a:bodyPr vert="horz" wrap="square" lIns="68580" tIns="34291" rIns="68580" bIns="34291" numCol="1" anchor="t" anchorCtr="0" compatLnSpc="1">
              <a:prstTxWarp prst="textNoShape">
                <a:avLst/>
              </a:prstTxWarp>
            </a:bodyPr>
            <a:lstStyle/>
            <a:p>
              <a:endParaRPr lang="en-US"/>
            </a:p>
          </p:txBody>
        </p:sp>
        <p:sp>
          <p:nvSpPr>
            <p:cNvPr id="17" name="Freeform 55"/>
            <p:cNvSpPr>
              <a:spLocks/>
            </p:cNvSpPr>
            <p:nvPr/>
          </p:nvSpPr>
          <p:spPr bwMode="auto">
            <a:xfrm>
              <a:off x="2319547" y="4159623"/>
              <a:ext cx="4526822" cy="814085"/>
            </a:xfrm>
            <a:prstGeom prst="roundRect">
              <a:avLst/>
            </a:prstGeom>
            <a:grpFill/>
            <a:ln w="0">
              <a:noFill/>
              <a:prstDash val="solid"/>
              <a:round/>
              <a:headEnd/>
              <a:tailEnd/>
            </a:ln>
          </p:spPr>
          <p:txBody>
            <a:bodyPr vert="horz" wrap="square" lIns="68580" tIns="34291" rIns="68580" bIns="34291" numCol="1" anchor="ctr" anchorCtr="0" compatLnSpc="1">
              <a:prstTxWarp prst="textNoShape">
                <a:avLst/>
              </a:prstTxWarp>
            </a:bodyPr>
            <a:lstStyle/>
            <a:p>
              <a:pPr algn="ctr"/>
              <a:r>
                <a:rPr lang="en-US" b="1" dirty="0">
                  <a:latin typeface="+mj-lt"/>
                  <a:cs typeface="Arial" pitchFamily="34" charset="0"/>
                </a:rPr>
                <a:t>IMPACTS</a:t>
              </a:r>
              <a:br>
                <a:rPr lang="en-US" b="1" dirty="0">
                  <a:latin typeface="+mj-lt"/>
                  <a:cs typeface="Arial" pitchFamily="34" charset="0"/>
                </a:rPr>
              </a:br>
              <a:r>
                <a:rPr lang="en-US" dirty="0">
                  <a:solidFill>
                    <a:schemeClr val="accent1">
                      <a:lumMod val="50000"/>
                    </a:schemeClr>
                  </a:solidFill>
                  <a:cs typeface="Arial" pitchFamily="34" charset="0"/>
                </a:rPr>
                <a:t>Quality of life improvements for northern residents; Local economic diversification; Knowledge economy in Canada’s north</a:t>
              </a:r>
            </a:p>
          </p:txBody>
        </p:sp>
      </p:grpSp>
    </p:spTree>
    <p:extLst>
      <p:ext uri="{BB962C8B-B14F-4D97-AF65-F5344CB8AC3E}">
        <p14:creationId xmlns:p14="http://schemas.microsoft.com/office/powerpoint/2010/main" val="4181788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CA" dirty="0">
                <a:solidFill>
                  <a:schemeClr val="accent2"/>
                </a:solidFill>
              </a:rPr>
              <a:t>Arctic and Northern Challenge Program: </a:t>
            </a:r>
            <a:br>
              <a:rPr lang="en-CA" dirty="0">
                <a:solidFill>
                  <a:schemeClr val="accent2"/>
                </a:solidFill>
              </a:rPr>
            </a:br>
            <a:r>
              <a:rPr lang="en-CA" dirty="0">
                <a:solidFill>
                  <a:schemeClr val="accent2"/>
                </a:solidFill>
              </a:rPr>
              <a:t>Guiding Principles</a:t>
            </a:r>
          </a:p>
        </p:txBody>
      </p:sp>
      <p:sp>
        <p:nvSpPr>
          <p:cNvPr id="4" name="Text Placeholder 3" descr="So once this planning is complete, what can advancing the research look like?  For the Arctic and Northern Challenge program at NRC, this research program was developed over a number of years, intentionally taking time for thoughtful engagement.  This included 22 virtual sessions across the north, online surveys, conversations with other government departments and very deliberate Indigenous leadership input.  The latter included an external program review committee, made up exclusively of northern representation, whose first task was to work collaboratively with NRC to shape the guiding principles of the research program, which infuse every decision that we make.  They are to: Foster Indigenous self-determination;&#10;Uphold data sovereignty and research ethics;&#10;Nurture collaboration;&#10;Explicitly respect and include Traditional Knowledge;&#10;Encourage sustained benefits; and &#10;Strengthen diversity and equity.&#10;&#10;To enable the program to move forward in a good way, the program also has a Program Advisory Committee that provides strategic advice and reviews the project portfolio of the Arctic and Northern Challenge Program. The committee is made up of members chosen from among Canada’s Northern and Indigenous organizations and communities, and provides strategic advice on the ANCP, reviews and assesses projects at the discretion of the Program Management Board and supports overall strategic direction, while helping ensure these remain aligned with the NRC’s results areas of supporting business innovation, supporting government policy decisions and advancing scientific knowledge. &#10;"/>
          <p:cNvSpPr>
            <a:spLocks noGrp="1"/>
          </p:cNvSpPr>
          <p:nvPr>
            <p:ph type="body" sz="quarter" idx="12"/>
          </p:nvPr>
        </p:nvSpPr>
        <p:spPr>
          <a:xfrm>
            <a:off x="282987" y="1355013"/>
            <a:ext cx="8185912" cy="2973388"/>
          </a:xfrm>
        </p:spPr>
        <p:txBody>
          <a:bodyPr>
            <a:normAutofit/>
          </a:bodyPr>
          <a:lstStyle/>
          <a:p>
            <a:pPr marL="285744" indent="-285744">
              <a:spcBef>
                <a:spcPts val="600"/>
              </a:spcBef>
              <a:buFont typeface="Arial" panose="020B0604020202020204" pitchFamily="34" charset="0"/>
              <a:buChar char="•"/>
            </a:pPr>
            <a:r>
              <a:rPr lang="en-CA" sz="2000" kern="0" dirty="0">
                <a:solidFill>
                  <a:schemeClr val="accent2"/>
                </a:solidFill>
              </a:rPr>
              <a:t>Foster Indigenous self-determination</a:t>
            </a:r>
          </a:p>
          <a:p>
            <a:pPr marL="285744" indent="-285744">
              <a:spcBef>
                <a:spcPts val="600"/>
              </a:spcBef>
              <a:buFont typeface="Arial" panose="020B0604020202020204" pitchFamily="34" charset="0"/>
              <a:buChar char="•"/>
            </a:pPr>
            <a:r>
              <a:rPr lang="en-CA" sz="2000" kern="0" dirty="0">
                <a:solidFill>
                  <a:schemeClr val="accent2"/>
                </a:solidFill>
              </a:rPr>
              <a:t>Uphold data sovereignty and research ethics</a:t>
            </a:r>
          </a:p>
          <a:p>
            <a:pPr marL="285744" indent="-285744">
              <a:spcBef>
                <a:spcPts val="600"/>
              </a:spcBef>
              <a:buFont typeface="Arial" panose="020B0604020202020204" pitchFamily="34" charset="0"/>
              <a:buChar char="•"/>
            </a:pPr>
            <a:r>
              <a:rPr lang="en-CA" sz="2000" kern="0" dirty="0">
                <a:solidFill>
                  <a:schemeClr val="accent2"/>
                </a:solidFill>
              </a:rPr>
              <a:t>Nurture collaboration</a:t>
            </a:r>
          </a:p>
          <a:p>
            <a:pPr marL="285744" indent="-285744">
              <a:spcBef>
                <a:spcPts val="600"/>
              </a:spcBef>
              <a:buFont typeface="Arial" panose="020B0604020202020204" pitchFamily="34" charset="0"/>
              <a:buChar char="•"/>
            </a:pPr>
            <a:r>
              <a:rPr lang="en-CA" sz="2000" kern="0" dirty="0">
                <a:solidFill>
                  <a:schemeClr val="accent2"/>
                </a:solidFill>
              </a:rPr>
              <a:t>Explicitly respect and include Traditional Knowledge</a:t>
            </a:r>
          </a:p>
          <a:p>
            <a:pPr marL="285744" indent="-285744">
              <a:spcBef>
                <a:spcPts val="600"/>
              </a:spcBef>
              <a:buFont typeface="Arial" panose="020B0604020202020204" pitchFamily="34" charset="0"/>
              <a:buChar char="•"/>
            </a:pPr>
            <a:r>
              <a:rPr lang="en-CA" sz="2000" kern="0" dirty="0">
                <a:solidFill>
                  <a:schemeClr val="accent2"/>
                </a:solidFill>
              </a:rPr>
              <a:t>Encourage sustained benefits</a:t>
            </a:r>
          </a:p>
          <a:p>
            <a:pPr marL="285744" indent="-285744">
              <a:spcBef>
                <a:spcPts val="600"/>
              </a:spcBef>
              <a:buFont typeface="Arial" panose="020B0604020202020204" pitchFamily="34" charset="0"/>
              <a:buChar char="•"/>
            </a:pPr>
            <a:r>
              <a:rPr lang="en-CA" sz="2000" kern="0" dirty="0">
                <a:solidFill>
                  <a:schemeClr val="accent2"/>
                </a:solidFill>
              </a:rPr>
              <a:t>Strengthen diversity and equity</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11"/>
          </p:nvPr>
        </p:nvSpPr>
        <p:spPr/>
        <p:txBody>
          <a:bodyPr/>
          <a:lstStyle/>
          <a:p>
            <a:fld id="{41285BB0-B1DE-4363-8704-EED24EB0AC75}" type="slidenum">
              <a:rPr lang="en-CA" smtClean="0"/>
              <a:t>10</a:t>
            </a:fld>
            <a:endParaRPr lang="en-CA"/>
          </a:p>
        </p:txBody>
      </p:sp>
    </p:spTree>
    <p:extLst>
      <p:ext uri="{BB962C8B-B14F-4D97-AF65-F5344CB8AC3E}">
        <p14:creationId xmlns:p14="http://schemas.microsoft.com/office/powerpoint/2010/main" val="1273155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11723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descr="Arctic and Northern Challenge Program: Research Areas"/>
          <p:cNvSpPr>
            <a:spLocks noGrp="1"/>
          </p:cNvSpPr>
          <p:nvPr>
            <p:ph type="title" idx="4294967295"/>
          </p:nvPr>
        </p:nvSpPr>
        <p:spPr>
          <a:xfrm>
            <a:off x="4223209" y="209128"/>
            <a:ext cx="4846910" cy="754063"/>
          </a:xfrm>
        </p:spPr>
        <p:txBody>
          <a:bodyPr>
            <a:normAutofit fontScale="90000"/>
          </a:bodyPr>
          <a:lstStyle/>
          <a:p>
            <a:r>
              <a:rPr lang="en-CA" dirty="0">
                <a:solidFill>
                  <a:schemeClr val="bg1"/>
                </a:solidFill>
              </a:rPr>
              <a:t>Arctic and Northern Challenge Program: Research Areas</a:t>
            </a:r>
          </a:p>
        </p:txBody>
      </p:sp>
      <p:sp>
        <p:nvSpPr>
          <p:cNvPr id="5" name="Rectangle 4" descr="The vision of the Arctic and Northern Challenge Program is: Guided by Northerners, the daily lives of Arctic and Northern peoples will be improved through applied technology and innovation.&#10;">
            <a:extLst>
              <a:ext uri="{FF2B5EF4-FFF2-40B4-BE49-F238E27FC236}">
                <a16:creationId xmlns:a16="http://schemas.microsoft.com/office/drawing/2014/main" id="{9E16E815-BCB2-4660-86CF-609FD159AD0B}"/>
              </a:ext>
            </a:extLst>
          </p:cNvPr>
          <p:cNvSpPr/>
          <p:nvPr/>
        </p:nvSpPr>
        <p:spPr>
          <a:xfrm>
            <a:off x="0" y="1172308"/>
            <a:ext cx="9144000" cy="672463"/>
          </a:xfrm>
          <a:prstGeom prst="rect">
            <a:avLst/>
          </a:prstGeom>
          <a:solidFill>
            <a:srgbClr val="006D8E"/>
          </a:solidFill>
          <a:ln>
            <a:solidFill>
              <a:srgbClr val="006D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bg1"/>
                </a:solidFill>
              </a:rPr>
              <a:t>Vision: Guided by Northerners, the daily lives of Arctic and Northern peoples will be improved through applied technology and innovation.</a:t>
            </a:r>
          </a:p>
        </p:txBody>
      </p:sp>
      <p:sp>
        <p:nvSpPr>
          <p:cNvPr id="19" name="Title 1" descr="Through this engagement, NRC developed this program differently.  Rather than choosing a research priority area internally, looking around for partners to work with on that research topic, instead, we flipped the conversation to say “here is the expertise that NRC can offer to solve your priority areas – how can we help?”  This led to the vision shown here, and to NRC being given 4 thematic priority areas to address, with two cross-cutting areas to support those.  &#10;&#10;And the Program outcomes are different too.  They are not about the development of a particular technology or research outcome, rather, they are outcomes that are about how the research gets done:&#10;Arctic and Northern peoples participate in the design, governance, delivery and dissemination of applied research to address challenges identified by them and to increase Northern R&amp;D capacity (individual, organizational and community) to solve pressing issues confronting Arctic and Northern peoples &#10;&#10;The Program Research Themes and Cross-Cutting Areas are:&#10;">
            <a:extLst>
              <a:ext uri="{FF2B5EF4-FFF2-40B4-BE49-F238E27FC236}">
                <a16:creationId xmlns:a16="http://schemas.microsoft.com/office/drawing/2014/main" id="{E3C5EF25-C209-4770-A9C1-84789B31CE6D}"/>
              </a:ext>
            </a:extLst>
          </p:cNvPr>
          <p:cNvSpPr txBox="1">
            <a:spLocks/>
          </p:cNvSpPr>
          <p:nvPr/>
        </p:nvSpPr>
        <p:spPr>
          <a:xfrm>
            <a:off x="1520795" y="3928353"/>
            <a:ext cx="6133344" cy="332464"/>
          </a:xfrm>
          <a:prstGeom prst="rect">
            <a:avLst/>
          </a:prstGeom>
        </p:spPr>
        <p:txBody>
          <a:bodyPr/>
          <a:lstStyle>
            <a:lvl1pPr algn="l" defTabSz="914400"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a:lstStyle>
          <a:p>
            <a:pPr algn="ctr"/>
            <a:r>
              <a:rPr lang="en-CA" sz="1800" dirty="0"/>
              <a:t>Research Themes and Cross-Cutting Areas</a:t>
            </a:r>
          </a:p>
        </p:txBody>
      </p:sp>
      <p:pic>
        <p:nvPicPr>
          <p:cNvPr id="7" name="Picture 14" descr="Housing (icon of house)">
            <a:extLst>
              <a:ext uri="{FF2B5EF4-FFF2-40B4-BE49-F238E27FC236}">
                <a16:creationId xmlns:a16="http://schemas.microsoft.com/office/drawing/2014/main" id="{5BD69408-4809-4CF6-B725-9CA78AAF4DD7}"/>
              </a:ext>
              <a:ext uri="{C183D7F6-B498-43B3-948B-1728B52AA6E4}">
                <adec:decorative xmlns:adec="http://schemas.microsoft.com/office/drawing/2017/decorative" val="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9360" y="1898925"/>
            <a:ext cx="1437605" cy="1440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descr="Housing&#10;Improve the adequacy, suitability and affordability of Northern homes.&#10;">
            <a:extLst>
              <a:ext uri="{FF2B5EF4-FFF2-40B4-BE49-F238E27FC236}">
                <a16:creationId xmlns:a16="http://schemas.microsoft.com/office/drawing/2014/main" id="{1A4F6BA6-9611-4E0A-8CD8-35D62489A298}"/>
              </a:ext>
            </a:extLst>
          </p:cNvPr>
          <p:cNvSpPr/>
          <p:nvPr/>
        </p:nvSpPr>
        <p:spPr>
          <a:xfrm>
            <a:off x="1429629" y="3325655"/>
            <a:ext cx="1479463" cy="369332"/>
          </a:xfrm>
          <a:prstGeom prst="rect">
            <a:avLst/>
          </a:prstGeom>
        </p:spPr>
        <p:txBody>
          <a:bodyPr wrap="square">
            <a:spAutoFit/>
          </a:bodyPr>
          <a:lstStyle/>
          <a:p>
            <a:pPr algn="ctr"/>
            <a:r>
              <a:rPr lang="en-CA" b="1" u="sng" dirty="0">
                <a:solidFill>
                  <a:srgbClr val="0535D2"/>
                </a:solidFill>
                <a:hlinkClick r:id="rId5"/>
              </a:rPr>
              <a:t>Housing</a:t>
            </a:r>
            <a:endParaRPr lang="en-CA" b="1" dirty="0">
              <a:solidFill>
                <a:srgbClr val="333333"/>
              </a:solidFill>
            </a:endParaRPr>
          </a:p>
        </p:txBody>
      </p:sp>
      <p:pic>
        <p:nvPicPr>
          <p:cNvPr id="8" name="Picture 15" descr="Health (icon of first aid kit)">
            <a:extLst>
              <a:ext uri="{FF2B5EF4-FFF2-40B4-BE49-F238E27FC236}">
                <a16:creationId xmlns:a16="http://schemas.microsoft.com/office/drawing/2014/main" id="{29DD9D6A-B408-4B8A-A462-A3A0847F5A26}"/>
              </a:ext>
              <a:ext uri="{C183D7F6-B498-43B3-948B-1728B52AA6E4}">
                <adec:decorative xmlns:adec="http://schemas.microsoft.com/office/drawing/2017/decorative" val="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30666" y="1898925"/>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descr="Health&#10;Improve the accessibility, comprehensiveness and appropriateness of Northern health resources.&#10;">
            <a:extLst>
              <a:ext uri="{FF2B5EF4-FFF2-40B4-BE49-F238E27FC236}">
                <a16:creationId xmlns:a16="http://schemas.microsoft.com/office/drawing/2014/main" id="{AA125E03-1859-4102-9450-B362E2D7E497}"/>
              </a:ext>
            </a:extLst>
          </p:cNvPr>
          <p:cNvSpPr/>
          <p:nvPr/>
        </p:nvSpPr>
        <p:spPr>
          <a:xfrm>
            <a:off x="3025292" y="3325649"/>
            <a:ext cx="1341603" cy="369332"/>
          </a:xfrm>
          <a:prstGeom prst="rect">
            <a:avLst/>
          </a:prstGeom>
        </p:spPr>
        <p:txBody>
          <a:bodyPr wrap="square">
            <a:spAutoFit/>
          </a:bodyPr>
          <a:lstStyle/>
          <a:p>
            <a:pPr algn="ctr"/>
            <a:r>
              <a:rPr lang="en-CA" b="1" u="sng" dirty="0">
                <a:solidFill>
                  <a:srgbClr val="284162"/>
                </a:solidFill>
                <a:hlinkClick r:id="rId7"/>
              </a:rPr>
              <a:t>Health</a:t>
            </a:r>
            <a:endParaRPr lang="en-CA" b="1" dirty="0">
              <a:solidFill>
                <a:srgbClr val="333333"/>
              </a:solidFill>
            </a:endParaRPr>
          </a:p>
        </p:txBody>
      </p:sp>
      <p:pic>
        <p:nvPicPr>
          <p:cNvPr id="9" name="Picture 17" descr="Food (icon of fork and spoon)">
            <a:extLst>
              <a:ext uri="{FF2B5EF4-FFF2-40B4-BE49-F238E27FC236}">
                <a16:creationId xmlns:a16="http://schemas.microsoft.com/office/drawing/2014/main" id="{821D7538-99FF-4AB5-A501-5F19913FB223}"/>
              </a:ext>
              <a:ext uri="{C183D7F6-B498-43B3-948B-1728B52AA6E4}">
                <adec:decorative xmlns:adec="http://schemas.microsoft.com/office/drawing/2017/decorative" val="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15866" y="1898925"/>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descr="Food&#10;Improve the accessibility, availability and quality of Northern food resources.&#10;">
            <a:extLst>
              <a:ext uri="{FF2B5EF4-FFF2-40B4-BE49-F238E27FC236}">
                <a16:creationId xmlns:a16="http://schemas.microsoft.com/office/drawing/2014/main" id="{59D16091-7D04-4A1A-AAE8-4076934DA671}"/>
              </a:ext>
              <a:ext uri="{C183D7F6-B498-43B3-948B-1728B52AA6E4}">
                <adec:decorative xmlns:adec="http://schemas.microsoft.com/office/drawing/2017/decorative" val="0"/>
              </a:ext>
            </a:extLst>
          </p:cNvPr>
          <p:cNvSpPr/>
          <p:nvPr/>
        </p:nvSpPr>
        <p:spPr>
          <a:xfrm>
            <a:off x="4587467" y="3325655"/>
            <a:ext cx="1457336" cy="369332"/>
          </a:xfrm>
          <a:prstGeom prst="rect">
            <a:avLst/>
          </a:prstGeom>
        </p:spPr>
        <p:txBody>
          <a:bodyPr wrap="square">
            <a:spAutoFit/>
          </a:bodyPr>
          <a:lstStyle/>
          <a:p>
            <a:pPr algn="ctr"/>
            <a:r>
              <a:rPr lang="en-CA" b="1" u="sng" dirty="0">
                <a:solidFill>
                  <a:srgbClr val="284162"/>
                </a:solidFill>
                <a:hlinkClick r:id="rId9"/>
              </a:rPr>
              <a:t>Food</a:t>
            </a:r>
            <a:endParaRPr lang="en-CA" b="1" dirty="0">
              <a:solidFill>
                <a:srgbClr val="333333"/>
              </a:solidFill>
            </a:endParaRPr>
          </a:p>
        </p:txBody>
      </p:sp>
      <p:pic>
        <p:nvPicPr>
          <p:cNvPr id="10" name="Picture 18" descr="Water (icon of water droplet)">
            <a:extLst>
              <a:ext uri="{FF2B5EF4-FFF2-40B4-BE49-F238E27FC236}">
                <a16:creationId xmlns:a16="http://schemas.microsoft.com/office/drawing/2014/main" id="{BBD4F248-F798-4392-913F-0831F78769F4}"/>
              </a:ext>
              <a:ext uri="{C183D7F6-B498-43B3-948B-1728B52AA6E4}">
                <adec:decorative xmlns:adec="http://schemas.microsoft.com/office/drawing/2017/decorative" val="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01068" y="1898925"/>
            <a:ext cx="1437604" cy="14400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descr="Water&#10;Improve the availability, accessibility and quality of Northern water resources.&#10;">
            <a:extLst>
              <a:ext uri="{FF2B5EF4-FFF2-40B4-BE49-F238E27FC236}">
                <a16:creationId xmlns:a16="http://schemas.microsoft.com/office/drawing/2014/main" id="{314C77C4-A7F2-43EB-AA5B-3CD07B3D401B}"/>
              </a:ext>
            </a:extLst>
          </p:cNvPr>
          <p:cNvSpPr/>
          <p:nvPr/>
        </p:nvSpPr>
        <p:spPr>
          <a:xfrm>
            <a:off x="6191212" y="3325647"/>
            <a:ext cx="1417873" cy="369332"/>
          </a:xfrm>
          <a:prstGeom prst="rect">
            <a:avLst/>
          </a:prstGeom>
        </p:spPr>
        <p:txBody>
          <a:bodyPr wrap="square">
            <a:spAutoFit/>
          </a:bodyPr>
          <a:lstStyle/>
          <a:p>
            <a:pPr algn="ctr"/>
            <a:r>
              <a:rPr lang="en-CA" b="1" u="sng" dirty="0">
                <a:solidFill>
                  <a:srgbClr val="0535D2"/>
                </a:solidFill>
                <a:hlinkClick r:id="rId11"/>
              </a:rPr>
              <a:t>Water</a:t>
            </a:r>
            <a:endParaRPr lang="en-CA" b="1" dirty="0">
              <a:solidFill>
                <a:srgbClr val="333333"/>
              </a:solidFill>
            </a:endParaRPr>
          </a:p>
        </p:txBody>
      </p:sp>
      <p:pic>
        <p:nvPicPr>
          <p:cNvPr id="15" name="Picture 20" descr="Capacity building (icon of interlinked  hands)">
            <a:extLst>
              <a:ext uri="{FF2B5EF4-FFF2-40B4-BE49-F238E27FC236}">
                <a16:creationId xmlns:a16="http://schemas.microsoft.com/office/drawing/2014/main" id="{C5F0906C-AE3A-40B4-9EE6-593B4B9A9B5D}"/>
              </a:ext>
              <a:ext uri="{C183D7F6-B498-43B3-948B-1728B52AA6E4}">
                <adec:decorative xmlns:adec="http://schemas.microsoft.com/office/drawing/2017/decorative" val="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9667" y="3092281"/>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descr="Capacity building&#10;Increase Northern and Indigenous R&amp;D capacity &#10;(individual, organizational and community)&#10;">
            <a:extLst>
              <a:ext uri="{FF2B5EF4-FFF2-40B4-BE49-F238E27FC236}">
                <a16:creationId xmlns:a16="http://schemas.microsoft.com/office/drawing/2014/main" id="{6EB8F4E8-C48D-4978-BD08-BD05E451ED37}"/>
              </a:ext>
            </a:extLst>
          </p:cNvPr>
          <p:cNvSpPr/>
          <p:nvPr/>
        </p:nvSpPr>
        <p:spPr>
          <a:xfrm>
            <a:off x="125646" y="4558507"/>
            <a:ext cx="3799817" cy="369332"/>
          </a:xfrm>
          <a:prstGeom prst="rect">
            <a:avLst/>
          </a:prstGeom>
        </p:spPr>
        <p:txBody>
          <a:bodyPr wrap="square">
            <a:spAutoFit/>
          </a:bodyPr>
          <a:lstStyle/>
          <a:p>
            <a:r>
              <a:rPr lang="en-CA" b="1" u="sng" dirty="0">
                <a:solidFill>
                  <a:srgbClr val="284162"/>
                </a:solidFill>
                <a:hlinkClick r:id="rId13"/>
              </a:rPr>
              <a:t>Capacity building</a:t>
            </a:r>
            <a:endParaRPr lang="en-CA" b="1" dirty="0">
              <a:solidFill>
                <a:srgbClr val="333333"/>
              </a:solidFill>
            </a:endParaRPr>
          </a:p>
        </p:txBody>
      </p:sp>
      <p:pic>
        <p:nvPicPr>
          <p:cNvPr id="16" name="Picture 22" descr="Indigenous Knowledge (icon of feather, inukshuk and infinity symbol)">
            <a:extLst>
              <a:ext uri="{FF2B5EF4-FFF2-40B4-BE49-F238E27FC236}">
                <a16:creationId xmlns:a16="http://schemas.microsoft.com/office/drawing/2014/main" id="{7FDEE170-DA3F-422A-8BCD-FA7F7F12B3C3}"/>
              </a:ext>
              <a:ext uri="{C183D7F6-B498-43B3-948B-1728B52AA6E4}">
                <adec:decorative xmlns:adec="http://schemas.microsoft.com/office/drawing/2017/decorative" val="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91435" y="3057402"/>
            <a:ext cx="1437604" cy="1440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descr="Indigenous Knowledge&#10;Braid Indigenous Knowledge with the study design, data collection, project implementation, training and/or technology advancement&#10;">
            <a:extLst>
              <a:ext uri="{FF2B5EF4-FFF2-40B4-BE49-F238E27FC236}">
                <a16:creationId xmlns:a16="http://schemas.microsoft.com/office/drawing/2014/main" id="{3DBE983F-3C50-41E2-B58A-CD971A138F31}"/>
              </a:ext>
            </a:extLst>
          </p:cNvPr>
          <p:cNvSpPr/>
          <p:nvPr/>
        </p:nvSpPr>
        <p:spPr>
          <a:xfrm>
            <a:off x="4879849" y="4532280"/>
            <a:ext cx="4183969" cy="369332"/>
          </a:xfrm>
          <a:prstGeom prst="rect">
            <a:avLst/>
          </a:prstGeom>
        </p:spPr>
        <p:txBody>
          <a:bodyPr wrap="square">
            <a:spAutoFit/>
          </a:bodyPr>
          <a:lstStyle/>
          <a:p>
            <a:pPr algn="r"/>
            <a:r>
              <a:rPr lang="en-CA" b="1" u="sng" dirty="0">
                <a:solidFill>
                  <a:srgbClr val="284162"/>
                </a:solidFill>
                <a:hlinkClick r:id="rId13"/>
              </a:rPr>
              <a:t>Indigenous Knowledge</a:t>
            </a:r>
            <a:endParaRPr lang="en-CA" b="1" dirty="0">
              <a:solidFill>
                <a:srgbClr val="333333"/>
              </a:solidFill>
            </a:endParaRPr>
          </a:p>
        </p:txBody>
      </p:sp>
    </p:spTree>
    <p:extLst>
      <p:ext uri="{BB962C8B-B14F-4D97-AF65-F5344CB8AC3E}">
        <p14:creationId xmlns:p14="http://schemas.microsoft.com/office/powerpoint/2010/main" val="401191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et's look at a second program at NRC, for ways in which it is seeking inclusion in its design and delivery.  The Aging in Place challenge program.">
            <a:extLst>
              <a:ext uri="{FF2B5EF4-FFF2-40B4-BE49-F238E27FC236}">
                <a16:creationId xmlns:a16="http://schemas.microsoft.com/office/drawing/2014/main" id="{E8147A78-F717-90B5-713D-0F2BB586A27E}"/>
              </a:ext>
            </a:extLst>
          </p:cNvPr>
          <p:cNvSpPr>
            <a:spLocks noGrp="1"/>
          </p:cNvSpPr>
          <p:nvPr>
            <p:ph type="ctrTitle"/>
          </p:nvPr>
        </p:nvSpPr>
        <p:spPr>
          <a:xfrm>
            <a:off x="425450" y="1871003"/>
            <a:ext cx="6477000" cy="1491457"/>
          </a:xfrm>
        </p:spPr>
        <p:txBody>
          <a:bodyPr>
            <a:normAutofit fontScale="90000"/>
          </a:bodyPr>
          <a:lstStyle/>
          <a:p>
            <a:r>
              <a:rPr lang="en-CA" dirty="0"/>
              <a:t>Aging in Place Challenge program: Technology and innovation to support safe and healthy aging</a:t>
            </a:r>
            <a:br>
              <a:rPr lang="en-CA" dirty="0"/>
            </a:br>
            <a:endParaRPr lang="en-US" dirty="0"/>
          </a:p>
        </p:txBody>
      </p:sp>
      <p:sp>
        <p:nvSpPr>
          <p:cNvPr id="4" name="Rectangle 3">
            <a:extLst>
              <a:ext uri="{FF2B5EF4-FFF2-40B4-BE49-F238E27FC236}">
                <a16:creationId xmlns:a16="http://schemas.microsoft.com/office/drawing/2014/main" id="{69F6DC9F-5F28-1A58-5007-60FFD7937EEA}"/>
              </a:ext>
              <a:ext uri="{C183D7F6-B498-43B3-948B-1728B52AA6E4}">
                <adec:decorative xmlns:adec="http://schemas.microsoft.com/office/drawing/2017/decorative" val="1"/>
              </a:ext>
            </a:extLst>
          </p:cNvPr>
          <p:cNvSpPr/>
          <p:nvPr/>
        </p:nvSpPr>
        <p:spPr>
          <a:xfrm>
            <a:off x="0" y="4633993"/>
            <a:ext cx="9144000" cy="519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A" sz="1600" dirty="0">
              <a:solidFill>
                <a:schemeClr val="bg1"/>
              </a:solidFill>
            </a:endParaRPr>
          </a:p>
        </p:txBody>
      </p:sp>
      <p:pic>
        <p:nvPicPr>
          <p:cNvPr id="6" name="NRC Signature">
            <a:extLst>
              <a:ext uri="{FF2B5EF4-FFF2-40B4-BE49-F238E27FC236}">
                <a16:creationId xmlns:a16="http://schemas.microsoft.com/office/drawing/2014/main" id="{0C8316D8-3E94-3B7E-2BF3-17AC793872E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544" y="4701954"/>
            <a:ext cx="2307081" cy="451577"/>
          </a:xfrm>
          <a:prstGeom prst="rect">
            <a:avLst/>
          </a:prstGeom>
        </p:spPr>
      </p:pic>
      <p:pic>
        <p:nvPicPr>
          <p:cNvPr id="7" name="Canada Wordmark">
            <a:extLst>
              <a:ext uri="{FF2B5EF4-FFF2-40B4-BE49-F238E27FC236}">
                <a16:creationId xmlns:a16="http://schemas.microsoft.com/office/drawing/2014/main" id="{28BC9DD1-7C96-B357-88C7-25787A4293E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509196" y="4541927"/>
            <a:ext cx="1435147" cy="699454"/>
          </a:xfrm>
          <a:prstGeom prst="rect">
            <a:avLst/>
          </a:prstGeom>
        </p:spPr>
      </p:pic>
      <p:pic>
        <p:nvPicPr>
          <p:cNvPr id="8" name="Picture 7">
            <a:extLst>
              <a:ext uri="{FF2B5EF4-FFF2-40B4-BE49-F238E27FC236}">
                <a16:creationId xmlns:a16="http://schemas.microsoft.com/office/drawing/2014/main" id="{096DD1EE-B165-754D-098C-F8CA3C09FA1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4482" y="557811"/>
            <a:ext cx="874060" cy="874060"/>
          </a:xfrm>
          <a:prstGeom prst="rect">
            <a:avLst/>
          </a:prstGeom>
        </p:spPr>
      </p:pic>
    </p:spTree>
    <p:extLst>
      <p:ext uri="{BB962C8B-B14F-4D97-AF65-F5344CB8AC3E}">
        <p14:creationId xmlns:p14="http://schemas.microsoft.com/office/powerpoint/2010/main" val="116858758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 Aging in Place Program has a mandate to support addressing this public policy challenge. The program was officially launched a year ago and is part of the second round of the NRC challenge programs. The Vision of the program is that older Canadians and their caregivers enjoy safe, healthy and socially-connected lives within their homes and communities of choice.  Its objective is to develop technology and innovation that can be utilized as appropriate by individuals to support their choice to age in place.  And the program’s challenge statement is that by the end of the program, its research has led to a 20% increase in the number of older adults who are living in homes and communities of their choice by 2031, through innovative technologies that support safe, healthy and socially connected living.&#10;&#10;A gap analysis allowed us to identify the 4 pillars that must be addressed to meet the program objectives.&#10;Safety, health, Connection and Standards.&#10;Safety and Health looking at what can be done inside the homes; The connection pillar is for what happens outside of homes and finally Standards will look at how to inform federal and provincial policy decisions by contributing to the development of evidence based standards and guidelines&#10;&#10;(2031 is the year corresponding to the first wave of baby boomers reaching the age of 85)"/>
          <p:cNvSpPr>
            <a:spLocks noGrp="1"/>
          </p:cNvSpPr>
          <p:nvPr>
            <p:ph type="title"/>
          </p:nvPr>
        </p:nvSpPr>
        <p:spPr>
          <a:xfrm>
            <a:off x="432000" y="1152000"/>
            <a:ext cx="8261350" cy="2700000"/>
          </a:xfrm>
        </p:spPr>
        <p:txBody>
          <a:bodyPr/>
          <a:lstStyle/>
          <a:p>
            <a:r>
              <a:rPr lang="en-CA" b="1" dirty="0">
                <a:solidFill>
                  <a:schemeClr val="bg1"/>
                </a:solidFill>
              </a:rPr>
              <a:t>Vision</a:t>
            </a:r>
            <a:r>
              <a:rPr lang="en-CA" dirty="0">
                <a:solidFill>
                  <a:schemeClr val="bg1"/>
                </a:solidFill>
              </a:rPr>
              <a:t>: older Canadians and their caregivers enjoy safe, healthy and socially-connected lives within their homes and communities of choice</a:t>
            </a:r>
            <a:br>
              <a:rPr lang="en-CA" dirty="0">
                <a:solidFill>
                  <a:schemeClr val="bg1"/>
                </a:solidFill>
              </a:rPr>
            </a:br>
            <a:br>
              <a:rPr lang="en-CA" dirty="0">
                <a:solidFill>
                  <a:schemeClr val="bg1"/>
                </a:solidFill>
              </a:rPr>
            </a:br>
            <a:r>
              <a:rPr lang="en-CA" b="1" dirty="0">
                <a:solidFill>
                  <a:schemeClr val="bg1"/>
                </a:solidFill>
              </a:rPr>
              <a:t>Objective</a:t>
            </a:r>
            <a:r>
              <a:rPr lang="en-CA" dirty="0">
                <a:solidFill>
                  <a:schemeClr val="bg1"/>
                </a:solidFill>
              </a:rPr>
              <a:t>: develop technology and innovation that can be utilized as appropriate by individuals to support their choice to age in place</a:t>
            </a:r>
            <a:br>
              <a:rPr lang="en-CA" dirty="0">
                <a:solidFill>
                  <a:schemeClr val="bg1"/>
                </a:solidFill>
              </a:rPr>
            </a:br>
            <a:endParaRPr lang="en-CA" dirty="0">
              <a:solidFill>
                <a:schemeClr val="bg1"/>
              </a:solidFill>
            </a:endParaRPr>
          </a:p>
        </p:txBody>
      </p:sp>
    </p:spTree>
    <p:extLst>
      <p:ext uri="{BB962C8B-B14F-4D97-AF65-F5344CB8AC3E}">
        <p14:creationId xmlns:p14="http://schemas.microsoft.com/office/powerpoint/2010/main" val="112339434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9C09-5935-4A7A-89FE-2E6530B29D9B}"/>
              </a:ext>
            </a:extLst>
          </p:cNvPr>
          <p:cNvSpPr>
            <a:spLocks noGrp="1"/>
          </p:cNvSpPr>
          <p:nvPr>
            <p:ph type="title" idx="4294967295"/>
          </p:nvPr>
        </p:nvSpPr>
        <p:spPr/>
        <p:txBody>
          <a:bodyPr>
            <a:normAutofit fontScale="90000"/>
          </a:bodyPr>
          <a:lstStyle/>
          <a:p>
            <a:r>
              <a:rPr lang="fr-CA" sz="2800" dirty="0">
                <a:solidFill>
                  <a:schemeClr val="tx1"/>
                </a:solidFill>
              </a:rPr>
              <a:t>Aging in Place: Program plan &amp; Focus areas</a:t>
            </a:r>
            <a:br>
              <a:rPr lang="en-CA" sz="2800" dirty="0"/>
            </a:br>
            <a:r>
              <a:rPr lang="en-US" dirty="0">
                <a:solidFill>
                  <a:schemeClr val="bg1"/>
                </a:solidFill>
              </a:rPr>
              <a:t>Supporting again in place in Canada</a:t>
            </a:r>
          </a:p>
        </p:txBody>
      </p:sp>
      <p:pic>
        <p:nvPicPr>
          <p:cNvPr id="13" name="Picture 12" descr="The program will support three key outcomes: preventing transitions in care through improved health and wellbeing; enabling people to continue living well with advances in frailty, ill health and other risk factors for transitions in care; and creating age-friendly communities and social infrastructure.">
            <a:extLst>
              <a:ext uri="{FF2B5EF4-FFF2-40B4-BE49-F238E27FC236}">
                <a16:creationId xmlns:a16="http://schemas.microsoft.com/office/drawing/2014/main" id="{83ABD283-7CF3-C723-F688-AB60117599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300" y="783426"/>
            <a:ext cx="8378454" cy="4153422"/>
          </a:xfrm>
          <a:prstGeom prst="rect">
            <a:avLst/>
          </a:prstGeom>
          <a:effectLst>
            <a:outerShdw blurRad="133758" dist="38100" dir="5400000" sx="100298" sy="100298" algn="t" rotWithShape="0">
              <a:prstClr val="black">
                <a:alpha val="36674"/>
              </a:prstClr>
            </a:outerShdw>
          </a:effectLst>
        </p:spPr>
      </p:pic>
    </p:spTree>
    <p:extLst>
      <p:ext uri="{BB962C8B-B14F-4D97-AF65-F5344CB8AC3E}">
        <p14:creationId xmlns:p14="http://schemas.microsoft.com/office/powerpoint/2010/main" val="363734612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C183D7F6-B498-43B3-948B-1728B52AA6E4}">
                <adec:decorative xmlns:adec="http://schemas.microsoft.com/office/drawing/2017/decorative" val="1"/>
              </a:ext>
            </a:extLst>
          </p:cNvPr>
          <p:cNvSpPr>
            <a:spLocks noGrp="1"/>
          </p:cNvSpPr>
          <p:nvPr>
            <p:ph type="sldNum" sz="quarter" idx="11"/>
          </p:nvPr>
        </p:nvSpPr>
        <p:spPr/>
        <p:txBody>
          <a:bodyPr/>
          <a:lstStyle/>
          <a:p>
            <a:fld id="{77E68ECE-59D7-452D-8595-BBB947F3BD2D}" type="slidenum">
              <a:rPr lang="en-US" smtClean="0"/>
              <a:pPr/>
              <a:t>15</a:t>
            </a:fld>
            <a:endParaRPr lang="en-US" dirty="0"/>
          </a:p>
        </p:txBody>
      </p:sp>
      <p:sp>
        <p:nvSpPr>
          <p:cNvPr id="5" name="Text Placeholder 3" descr="Public engagement for meaningful participation of experts by experience (EBE) in research through co-development&#10;&#10;To do meet our challenge, we rely on Experts by Experience to ensure we are on the right track towards achieving our impact. We know that when it comes to research on aging, it is best practice to meaningfully involve those who have first hand experiences. More than just a best practice, it is essential to ensure that the technology developed answers a need, will be usable and has higher chances of being adopted.&#10;&#10;We have 3 levels of public engagement:&#10;At the program level though an advisory panel composed of 10 to 15 older adults from across Canada and from diverse groups&#10;At the project level, we have set a mandatory requirement to have at least one advisor per collaborative project. I want to pause here and reiterate the importance of that requirement. Aging in place is something that is very concrete for many Canadians and I’d like you all to think about how the technology you are working on may concretely affect these people because it is really key.&#10;And finally we have community members, around 150 now, who are individuals who have expressed an interest to receive information and potentially participate in the research.&#10;&#10;EBE are older adults and caregivers with lived experience of aging in Canada&#10;They help the program understand the experiences of older adults &#10;They ensure our research meets the needs of the community, that the technology developed answers a need, will be usable and has higher chances of being adopted&#10;"/>
          <p:cNvSpPr>
            <a:spLocks noGrp="1"/>
          </p:cNvSpPr>
          <p:nvPr>
            <p:ph type="body" sz="quarter" idx="12"/>
          </p:nvPr>
        </p:nvSpPr>
        <p:spPr>
          <a:xfrm>
            <a:off x="403733" y="974847"/>
            <a:ext cx="8185913" cy="2973388"/>
          </a:xfrm>
        </p:spPr>
        <p:txBody>
          <a:bodyPr>
            <a:normAutofit/>
          </a:bodyPr>
          <a:lstStyle/>
          <a:p>
            <a:r>
              <a:rPr lang="en-CA" sz="1800" dirty="0"/>
              <a:t>Public engagement for meaningful participation of experts by experience (EBE) in research through co-development</a:t>
            </a:r>
          </a:p>
          <a:p>
            <a:pPr marL="285750" indent="-285750">
              <a:buFont typeface="Arial" panose="020B0604020202020204" pitchFamily="34" charset="0"/>
              <a:buChar char="•"/>
            </a:pPr>
            <a:r>
              <a:rPr lang="en-CA" sz="1800" b="0" dirty="0">
                <a:solidFill>
                  <a:schemeClr val="tx1"/>
                </a:solidFill>
              </a:rPr>
              <a:t>EBE are older adults and caregivers with lived experience of aging in Canada</a:t>
            </a:r>
          </a:p>
          <a:p>
            <a:pPr marL="285750" indent="-285750">
              <a:spcBef>
                <a:spcPts val="600"/>
              </a:spcBef>
              <a:buFont typeface="Arial" panose="020B0604020202020204" pitchFamily="34" charset="0"/>
              <a:buChar char="•"/>
            </a:pPr>
            <a:r>
              <a:rPr lang="en-CA" sz="1800" b="0" dirty="0">
                <a:solidFill>
                  <a:schemeClr val="tx1"/>
                </a:solidFill>
              </a:rPr>
              <a:t>They help the program understand the experiences of older adults </a:t>
            </a:r>
          </a:p>
          <a:p>
            <a:pPr marL="285750" indent="-285750">
              <a:spcBef>
                <a:spcPts val="600"/>
              </a:spcBef>
              <a:buFont typeface="Arial" panose="020B0604020202020204" pitchFamily="34" charset="0"/>
              <a:buChar char="•"/>
            </a:pPr>
            <a:r>
              <a:rPr lang="en-CA" sz="1800" b="0" dirty="0">
                <a:solidFill>
                  <a:schemeClr val="tx1"/>
                </a:solidFill>
              </a:rPr>
              <a:t>They ensure our research meets the needs of the community, that the technology developed answers a need, will be usable and has higher chances of being adopted</a:t>
            </a:r>
          </a:p>
        </p:txBody>
      </p:sp>
      <p:pic>
        <p:nvPicPr>
          <p:cNvPr id="7" name="Picture 6" descr="Series of images of older adults doing activities">
            <a:extLst>
              <a:ext uri="{FF2B5EF4-FFF2-40B4-BE49-F238E27FC236}">
                <a16:creationId xmlns:a16="http://schemas.microsoft.com/office/drawing/2014/main" id="{5F510BD7-133C-412B-8823-21EC0A2B6E5E}"/>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992" t="-469" r="-937" b="469"/>
          <a:stretch/>
        </p:blipFill>
        <p:spPr>
          <a:xfrm>
            <a:off x="4738195" y="3764764"/>
            <a:ext cx="1300826" cy="1276350"/>
          </a:xfrm>
          <a:prstGeom prst="rect">
            <a:avLst/>
          </a:prstGeom>
        </p:spPr>
      </p:pic>
      <p:pic>
        <p:nvPicPr>
          <p:cNvPr id="9" name="Picture 8">
            <a:extLst>
              <a:ext uri="{FF2B5EF4-FFF2-40B4-BE49-F238E27FC236}">
                <a16:creationId xmlns:a16="http://schemas.microsoft.com/office/drawing/2014/main" id="{DAD6833F-97D7-4D29-B2AB-607AD9D600A5}"/>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828" r="4951"/>
          <a:stretch/>
        </p:blipFill>
        <p:spPr>
          <a:xfrm>
            <a:off x="2737786" y="3457617"/>
            <a:ext cx="1518345" cy="1419984"/>
          </a:xfrm>
          <a:prstGeom prst="rect">
            <a:avLst/>
          </a:prstGeom>
        </p:spPr>
      </p:pic>
      <p:pic>
        <p:nvPicPr>
          <p:cNvPr id="8" name="Picture 7">
            <a:extLst>
              <a:ext uri="{FF2B5EF4-FFF2-40B4-BE49-F238E27FC236}">
                <a16:creationId xmlns:a16="http://schemas.microsoft.com/office/drawing/2014/main" id="{CB4FB0E2-7D15-4510-8FE9-AC43DE040E6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20169" t="11610" r="14242" b="15091"/>
          <a:stretch/>
        </p:blipFill>
        <p:spPr>
          <a:xfrm>
            <a:off x="6165543" y="3457617"/>
            <a:ext cx="1823242" cy="1309653"/>
          </a:xfrm>
          <a:prstGeom prst="rect">
            <a:avLst/>
          </a:prstGeom>
        </p:spPr>
      </p:pic>
      <p:pic>
        <p:nvPicPr>
          <p:cNvPr id="11" name="Picture 10">
            <a:extLst>
              <a:ext uri="{FF2B5EF4-FFF2-40B4-BE49-F238E27FC236}">
                <a16:creationId xmlns:a16="http://schemas.microsoft.com/office/drawing/2014/main" id="{D191AF0C-8043-4DE2-A1E0-559FE3DDC9D4}"/>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3018" y="3760486"/>
            <a:ext cx="1981200" cy="1280628"/>
          </a:xfrm>
          <a:prstGeom prst="rect">
            <a:avLst/>
          </a:prstGeom>
        </p:spPr>
      </p:pic>
      <p:sp>
        <p:nvSpPr>
          <p:cNvPr id="2" name="Title 1">
            <a:extLst>
              <a:ext uri="{FF2B5EF4-FFF2-40B4-BE49-F238E27FC236}">
                <a16:creationId xmlns:a16="http://schemas.microsoft.com/office/drawing/2014/main" id="{09751EFA-170C-4B48-8EFC-9E8D0D8B88AB}"/>
              </a:ext>
            </a:extLst>
          </p:cNvPr>
          <p:cNvSpPr>
            <a:spLocks noGrp="1"/>
          </p:cNvSpPr>
          <p:nvPr>
            <p:ph type="title" idx="4294967295"/>
          </p:nvPr>
        </p:nvSpPr>
        <p:spPr>
          <a:xfrm>
            <a:off x="4907901" y="50123"/>
            <a:ext cx="4164267" cy="753439"/>
          </a:xfrm>
        </p:spPr>
        <p:txBody>
          <a:bodyPr/>
          <a:lstStyle/>
          <a:p>
            <a:r>
              <a:rPr lang="en-US" dirty="0">
                <a:solidFill>
                  <a:schemeClr val="bg1"/>
                </a:solidFill>
              </a:rPr>
              <a:t>Experts by Experience</a:t>
            </a:r>
          </a:p>
        </p:txBody>
      </p:sp>
    </p:spTree>
    <p:extLst>
      <p:ext uri="{BB962C8B-B14F-4D97-AF65-F5344CB8AC3E}">
        <p14:creationId xmlns:p14="http://schemas.microsoft.com/office/powerpoint/2010/main" val="2971902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descr="Being inclusive by design incorporates respect, relevance, reciprocity, and responsibility for and with the relationships that we develop in Canada and globally.  What can you do in your organization, and how you conduct research?&#10;">
            <a:extLst>
              <a:ext uri="{FF2B5EF4-FFF2-40B4-BE49-F238E27FC236}">
                <a16:creationId xmlns:a16="http://schemas.microsoft.com/office/drawing/2014/main" id="{DE2382CA-A0F1-43A5-A768-5B1A7A960532}"/>
              </a:ext>
            </a:extLst>
          </p:cNvPr>
          <p:cNvSpPr>
            <a:spLocks noGrp="1"/>
          </p:cNvSpPr>
          <p:nvPr>
            <p:ph type="title"/>
          </p:nvPr>
        </p:nvSpPr>
        <p:spPr/>
        <p:txBody>
          <a:bodyPr>
            <a:normAutofit fontScale="90000"/>
          </a:bodyPr>
          <a:lstStyle/>
          <a:p>
            <a:r>
              <a:rPr lang="en-CA" dirty="0">
                <a:solidFill>
                  <a:schemeClr val="tx1"/>
                </a:solidFill>
              </a:rPr>
              <a:t>Respect, Relevance, Reciprocity, Responsibility, Relationships</a:t>
            </a:r>
            <a:endParaRPr lang="en-US" dirty="0">
              <a:solidFill>
                <a:schemeClr val="tx1"/>
              </a:solidFill>
            </a:endParaRPr>
          </a:p>
        </p:txBody>
      </p:sp>
    </p:spTree>
    <p:extLst>
      <p:ext uri="{BB962C8B-B14F-4D97-AF65-F5344CB8AC3E}">
        <p14:creationId xmlns:p14="http://schemas.microsoft.com/office/powerpoint/2010/main" val="3929671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244" y="432030"/>
            <a:ext cx="5642841" cy="585240"/>
          </a:xfrm>
        </p:spPr>
        <p:txBody>
          <a:bodyPr/>
          <a:lstStyle/>
          <a:p>
            <a:pPr algn="ctr"/>
            <a:r>
              <a:rPr lang="en-CA" dirty="0"/>
              <a:t>Thank you</a:t>
            </a:r>
          </a:p>
        </p:txBody>
      </p:sp>
      <p:sp>
        <p:nvSpPr>
          <p:cNvPr id="3" name="Subtitle 2"/>
          <p:cNvSpPr>
            <a:spLocks noGrp="1"/>
          </p:cNvSpPr>
          <p:nvPr>
            <p:ph type="subTitle" idx="1"/>
          </p:nvPr>
        </p:nvSpPr>
        <p:spPr>
          <a:xfrm>
            <a:off x="55229" y="1256421"/>
            <a:ext cx="5937608" cy="3108960"/>
          </a:xfrm>
        </p:spPr>
        <p:txBody>
          <a:bodyPr>
            <a:noAutofit/>
          </a:bodyPr>
          <a:lstStyle/>
          <a:p>
            <a:pPr algn="ctr"/>
            <a:r>
              <a:rPr lang="en-CA" sz="1800" dirty="0"/>
              <a:t>NRC.AgingInPlace-VieillirChezSoi.CNRC@nrc-cnrc.gc.ca</a:t>
            </a:r>
          </a:p>
          <a:p>
            <a:pPr algn="ctr"/>
            <a:r>
              <a:rPr lang="en-CA" sz="1800" dirty="0"/>
              <a:t>https://nrc.canada.ca/en/research-development/research-collaboration/programs/aging-place-challenge-program</a:t>
            </a:r>
          </a:p>
          <a:p>
            <a:pPr algn="ctr"/>
            <a:r>
              <a:rPr lang="en-CA" sz="1800" dirty="0"/>
              <a:t>NRC.Arctic&amp;Northern-Arctique&amp;Nord.CNRC@nrc-cnrc.gc.ca</a:t>
            </a:r>
          </a:p>
          <a:p>
            <a:pPr algn="ctr"/>
            <a:r>
              <a:rPr lang="en-CA" sz="1800" dirty="0"/>
              <a:t>https://nrc.canada.ca/en/research-development/research-collaboration/programs/arctic-northern-challenge-program</a:t>
            </a:r>
          </a:p>
        </p:txBody>
      </p:sp>
    </p:spTree>
    <p:extLst>
      <p:ext uri="{BB962C8B-B14F-4D97-AF65-F5344CB8AC3E}">
        <p14:creationId xmlns:p14="http://schemas.microsoft.com/office/powerpoint/2010/main" val="3855599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BASIC  template">
  <a:themeElements>
    <a:clrScheme name="NRC 2018 Colours">
      <a:dk1>
        <a:srgbClr val="000000"/>
      </a:dk1>
      <a:lt1>
        <a:srgbClr val="FFFFFF"/>
      </a:lt1>
      <a:dk2>
        <a:srgbClr val="0099AA"/>
      </a:dk2>
      <a:lt2>
        <a:srgbClr val="004411"/>
      </a:lt2>
      <a:accent1>
        <a:srgbClr val="003353"/>
      </a:accent1>
      <a:accent2>
        <a:srgbClr val="006688"/>
      </a:accent2>
      <a:accent3>
        <a:srgbClr val="550033"/>
      </a:accent3>
      <a:accent4>
        <a:srgbClr val="AA0011"/>
      </a:accent4>
      <a:accent5>
        <a:srgbClr val="669933"/>
      </a:accent5>
      <a:accent6>
        <a:srgbClr val="0099AA"/>
      </a:accent6>
      <a:hlink>
        <a:srgbClr val="595959"/>
      </a:hlink>
      <a:folHlink>
        <a:srgbClr val="0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ASIC  template">
  <a:themeElements>
    <a:clrScheme name="NRC 2018 Colours">
      <a:dk1>
        <a:srgbClr val="000000"/>
      </a:dk1>
      <a:lt1>
        <a:srgbClr val="FFFFFF"/>
      </a:lt1>
      <a:dk2>
        <a:srgbClr val="0099AA"/>
      </a:dk2>
      <a:lt2>
        <a:srgbClr val="004411"/>
      </a:lt2>
      <a:accent1>
        <a:srgbClr val="003353"/>
      </a:accent1>
      <a:accent2>
        <a:srgbClr val="006688"/>
      </a:accent2>
      <a:accent3>
        <a:srgbClr val="550033"/>
      </a:accent3>
      <a:accent4>
        <a:srgbClr val="AA0011"/>
      </a:accent4>
      <a:accent5>
        <a:srgbClr val="669933"/>
      </a:accent5>
      <a:accent6>
        <a:srgbClr val="0099AA"/>
      </a:accent6>
      <a:hlink>
        <a:srgbClr val="595959"/>
      </a:hlink>
      <a:folHlink>
        <a:srgbClr val="0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b7f8ff9b-d484-41e1-a6b0-e0e511ed9303" ContentTypeId="0x010100430A7D5AB8084318937587729E25C4A5A51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TaxCatchAll xmlns="b6394e7d-bb77-4d04-b189-d6980e0b1240">
      <Value>89</Value>
      <Value>410</Value>
      <Value>1</Value>
      <Value>5</Value>
    </TaxCatchAll>
    <lcf76f155ced4ddcb4097134ff3c332f xmlns="a7d86d78-0ff1-41f0-ab23-d2692a4332a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D24F0BA-38C7-4FF6-858F-0C061513B3F8}">
  <ds:schemaRefs>
    <ds:schemaRef ds:uri="http://schemas.microsoft.com/sharepoint/v3/contenttype/forms"/>
  </ds:schemaRefs>
</ds:datastoreItem>
</file>

<file path=customXml/itemProps2.xml><?xml version="1.0" encoding="utf-8"?>
<ds:datastoreItem xmlns:ds="http://schemas.openxmlformats.org/officeDocument/2006/customXml" ds:itemID="{9F9CE98B-FF36-4E85-A614-025BE4680AB7}">
  <ds:schemaRefs>
    <ds:schemaRef ds:uri="Microsoft.SharePoint.Taxonomy.ContentTypeSync"/>
  </ds:schemaRefs>
</ds:datastoreItem>
</file>

<file path=customXml/itemProps3.xml><?xml version="1.0" encoding="utf-8"?>
<ds:datastoreItem xmlns:ds="http://schemas.openxmlformats.org/officeDocument/2006/customXml" ds:itemID="{2DFF7EBC-04C0-4E1E-9118-AB129709942C}"/>
</file>

<file path=customXml/itemProps4.xml><?xml version="1.0" encoding="utf-8"?>
<ds:datastoreItem xmlns:ds="http://schemas.openxmlformats.org/officeDocument/2006/customXml" ds:itemID="{7690B77D-9CB8-4247-81AC-2BF6172C4C5E}">
  <ds:schemaRefs>
    <ds:schemaRef ds:uri="http://schemas.microsoft.com/sharepoint/events"/>
  </ds:schemaRefs>
</ds:datastoreItem>
</file>

<file path=customXml/itemProps5.xml><?xml version="1.0" encoding="utf-8"?>
<ds:datastoreItem xmlns:ds="http://schemas.openxmlformats.org/officeDocument/2006/customXml" ds:itemID="{F25EA36D-F77D-4B8D-9657-5CD7EA89DB0F}">
  <ds:schemaRefs>
    <ds:schemaRef ds:uri="http://www.w3.org/XML/1998/namespace"/>
    <ds:schemaRef ds:uri="http://purl.org/dc/elements/1.1/"/>
    <ds:schemaRef ds:uri="http://schemas.microsoft.com/office/2006/metadata/properties"/>
    <ds:schemaRef ds:uri="http://schemas.microsoft.com/office/2006/documentManagement/types"/>
    <ds:schemaRef ds:uri="afbef2df-8439-476f-8165-fe5eca0dae03"/>
    <ds:schemaRef ds:uri="http://purl.org/dc/terms/"/>
    <ds:schemaRef ds:uri="http://schemas.microsoft.com/office/infopath/2007/PartnerControls"/>
    <ds:schemaRef ds:uri="http://schemas.openxmlformats.org/package/2006/metadata/core-properties"/>
    <ds:schemaRef ds:uri="79d94806-fce4-4973-b23c-a463fd06135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PowerPoint_basic_1</Template>
  <TotalTime>0</TotalTime>
  <Words>3146</Words>
  <Application>Microsoft Office PowerPoint</Application>
  <PresentationFormat>On-screen Show (16:9)</PresentationFormat>
  <Paragraphs>184</Paragraphs>
  <Slides>17</Slides>
  <Notes>17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Calibri</vt:lpstr>
      <vt:lpstr>Open Sans</vt:lpstr>
      <vt:lpstr>BASIC  template</vt:lpstr>
      <vt:lpstr>1_BASIC  template</vt:lpstr>
      <vt:lpstr> Inclusive by Design: Sharing results knowledge, and wisdom for mutual benefit </vt:lpstr>
      <vt:lpstr>THE NATIONAL RESEARCH COUNCIL OF CANADA</vt:lpstr>
      <vt:lpstr>Collaboration Programs: Challenge Programs</vt:lpstr>
      <vt:lpstr>Criteria for Challenge Programs</vt:lpstr>
      <vt:lpstr>Building research partnerships with Indigenous Organizations</vt:lpstr>
      <vt:lpstr>7 Pillars of Successful Programming</vt:lpstr>
      <vt:lpstr>Beyond the funding amount</vt:lpstr>
      <vt:lpstr>Beyond the funding amount (continued)</vt:lpstr>
      <vt:lpstr>Leading to…Research Outcomes and Impacts</vt:lpstr>
      <vt:lpstr>Arctic and Northern Challenge Program:  Guiding Principles</vt:lpstr>
      <vt:lpstr>Arctic and Northern Challenge Program: Research Areas</vt:lpstr>
      <vt:lpstr>Aging in Place Challenge program: Technology and innovation to support safe and healthy aging </vt:lpstr>
      <vt:lpstr>Vision: older Canadians and their caregivers enjoy safe, healthy and socially-connected lives within their homes and communities of choice  Objective: develop technology and innovation that can be utilized as appropriate by individuals to support their choice to age in place </vt:lpstr>
      <vt:lpstr>Aging in Place: Program plan &amp; Focus areas Supporting again in place in Canada</vt:lpstr>
      <vt:lpstr>Experts by Experience</vt:lpstr>
      <vt:lpstr>Respect, Relevance, Reciprocity, Responsibility, Relationships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ANCP_SEC_ 2021-11-02_draft</dc:title>
  <dc:creator/>
  <cp:keywords/>
  <cp:lastModifiedBy/>
  <cp:revision>1</cp:revision>
  <dcterms:created xsi:type="dcterms:W3CDTF">2018-10-30T13:28:11Z</dcterms:created>
  <dcterms:modified xsi:type="dcterms:W3CDTF">2024-04-16T21:03:28Z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RCProject">
    <vt:lpwstr/>
  </property>
  <property fmtid="{D5CDD505-2E9C-101B-9397-08002B2CF9AE}" pid="3" name="NRCSecurityClassification">
    <vt:lpwstr>5;#Unclassified|03724d9f-e818-48c5-9ef5-c080aac8461f</vt:lpwstr>
  </property>
  <property fmtid="{D5CDD505-2E9C-101B-9397-08002B2CF9AE}" pid="4" name="f73fa9820b2348d6b2255a1d0a5359df">
    <vt:lpwstr/>
  </property>
  <property fmtid="{D5CDD505-2E9C-101B-9397-08002B2CF9AE}" pid="5" name="TaxKeyword">
    <vt:lpwstr/>
  </property>
  <property fmtid="{D5CDD505-2E9C-101B-9397-08002B2CF9AE}" pid="6" name="Order">
    <vt:r8>9200</vt:r8>
  </property>
  <property fmtid="{D5CDD505-2E9C-101B-9397-08002B2CF9AE}" pid="7" name="NRCLanguage">
    <vt:lpwstr>1;#English|f94c6bab-a461-4bd5-a4c3-0ae39bf930ba</vt:lpwstr>
  </property>
  <property fmtid="{D5CDD505-2E9C-101B-9397-08002B2CF9AE}" pid="8" name="NRCDocumentType">
    <vt:lpwstr>89;#Project material|891c2cae-d0e6-423e-ab8e-5ae2a3272a77</vt:lpwstr>
  </property>
  <property fmtid="{D5CDD505-2E9C-101B-9397-08002B2CF9AE}" pid="9" name="NRCActivity">
    <vt:lpwstr>410;#Program development|35dd76c4-a9b9-4cf6-83ad-a9f149fdaa25</vt:lpwstr>
  </property>
  <property fmtid="{D5CDD505-2E9C-101B-9397-08002B2CF9AE}" pid="10" name="ContentTypeId">
    <vt:lpwstr>0x0101008CBEEE064259734EBC4DA888343C829E</vt:lpwstr>
  </property>
  <property fmtid="{D5CDD505-2E9C-101B-9397-08002B2CF9AE}" pid="11" name="NRCClientExternal">
    <vt:lpwstr/>
  </property>
  <property fmtid="{D5CDD505-2E9C-101B-9397-08002B2CF9AE}" pid="12" name="NRCCommittee">
    <vt:lpwstr/>
  </property>
  <property fmtid="{D5CDD505-2E9C-101B-9397-08002B2CF9AE}" pid="13" name="NRCClientInternal">
    <vt:lpwstr/>
  </property>
  <property fmtid="{D5CDD505-2E9C-101B-9397-08002B2CF9AE}" pid="14" name="_dlc_DocIdItemGuid">
    <vt:lpwstr>f58bd386-a794-4d93-a556-f99842d2de73</vt:lpwstr>
  </property>
  <property fmtid="{D5CDD505-2E9C-101B-9397-08002B2CF9AE}" pid="15" name="NRCExternalAuthor">
    <vt:lpwstr/>
  </property>
  <property fmtid="{D5CDD505-2E9C-101B-9397-08002B2CF9AE}" pid="16" name="NRCLocation2">
    <vt:lpwstr/>
  </property>
  <property fmtid="{D5CDD505-2E9C-101B-9397-08002B2CF9AE}" pid="17" name="NRCJobClassification">
    <vt:lpwstr/>
  </property>
  <property fmtid="{D5CDD505-2E9C-101B-9397-08002B2CF9AE}" pid="18" name="NRCFiscalYear">
    <vt:lpwstr/>
  </property>
  <property fmtid="{D5CDD505-2E9C-101B-9397-08002B2CF9AE}" pid="19" name="NRCMediaType">
    <vt:lpwstr/>
  </property>
</Properties>
</file>