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8">
  <p:sldMasterIdLst>
    <p:sldMasterId id="2147483685" r:id="rId6"/>
    <p:sldMasterId id="2147483737" r:id="rId7"/>
  </p:sldMasterIdLst>
  <p:notesMasterIdLst>
    <p:notesMasterId r:id="rId25"/>
  </p:notesMasterIdLst>
  <p:handoutMasterIdLst>
    <p:handoutMasterId r:id="rId26"/>
  </p:handoutMasterIdLst>
  <p:sldIdLst>
    <p:sldId id="399" r:id="rId8"/>
    <p:sldId id="554" r:id="rId9"/>
    <p:sldId id="356" r:id="rId10"/>
    <p:sldId id="976" r:id="rId11"/>
    <p:sldId id="321" r:id="rId12"/>
    <p:sldId id="648" r:id="rId13"/>
    <p:sldId id="772" r:id="rId14"/>
    <p:sldId id="650" r:id="rId15"/>
    <p:sldId id="406" r:id="rId16"/>
    <p:sldId id="557" r:id="rId17"/>
    <p:sldId id="658" r:id="rId18"/>
    <p:sldId id="360" r:id="rId19"/>
    <p:sldId id="324" r:id="rId20"/>
    <p:sldId id="325" r:id="rId21"/>
    <p:sldId id="3525" r:id="rId22"/>
    <p:sldId id="535" r:id="rId23"/>
    <p:sldId id="553" r:id="rId24"/>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1" userDrawn="1">
          <p15:clr>
            <a:srgbClr val="A4A3A4"/>
          </p15:clr>
        </p15:guide>
        <p15:guide id="2" pos="268" userDrawn="1">
          <p15:clr>
            <a:srgbClr val="A4A3A4"/>
          </p15:clr>
        </p15:guide>
        <p15:guide id="3" orient="horz" pos="2028" userDrawn="1">
          <p15:clr>
            <a:srgbClr val="A4A3A4"/>
          </p15:clr>
        </p15:guide>
        <p15:guide id="4" pos="271" userDrawn="1">
          <p15:clr>
            <a:srgbClr val="A4A3A4"/>
          </p15:clr>
        </p15:guide>
      </p15:sldGuideLst>
    </p:ext>
    <p:ext uri="{2D200454-40CA-4A62-9FC3-DE9A4176ACB9}">
      <p15:notesGuideLst xmlns:p15="http://schemas.microsoft.com/office/powerpoint/2012/main">
        <p15:guide id="1" orient="horz" pos="2172" userDrawn="1">
          <p15:clr>
            <a:srgbClr val="A4A3A4"/>
          </p15:clr>
        </p15:guide>
        <p15:guide id="2" pos="1360" userDrawn="1">
          <p15:clr>
            <a:srgbClr val="A4A3A4"/>
          </p15:clr>
        </p15:guide>
        <p15:guide id="3" orient="horz" pos="2208" userDrawn="1">
          <p15:clr>
            <a:srgbClr val="A4A3A4"/>
          </p15:clr>
        </p15:guide>
        <p15:guide id="4" pos="2928" userDrawn="1">
          <p15:clr>
            <a:srgbClr val="A4A3A4"/>
          </p15:clr>
        </p15:guide>
        <p15:guide id="5" orient="horz" pos="2880" userDrawn="1">
          <p15:clr>
            <a:srgbClr val="A4A3A4"/>
          </p15:clr>
        </p15:guide>
        <p15:guide id="6" orient="horz" pos="2928" userDrawn="1">
          <p15:clr>
            <a:srgbClr val="A4A3A4"/>
          </p15:clr>
        </p15:guide>
        <p15:guide id="7" pos="1026" userDrawn="1">
          <p15:clr>
            <a:srgbClr val="A4A3A4"/>
          </p15:clr>
        </p15:guide>
        <p15:guide id="8"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3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2B0"/>
    <a:srgbClr val="007799"/>
    <a:srgbClr val="004465"/>
    <a:srgbClr val="B1C854"/>
    <a:srgbClr val="3F48CC"/>
    <a:srgbClr val="ED1C26"/>
    <a:srgbClr val="FDBFB5"/>
    <a:srgbClr val="585561"/>
    <a:srgbClr val="CCCCFF"/>
    <a:srgbClr val="4EB3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27" autoAdjust="0"/>
    <p:restoredTop sz="86566" autoAdjust="0"/>
  </p:normalViewPr>
  <p:slideViewPr>
    <p:cSldViewPr snapToGrid="0">
      <p:cViewPr varScale="1">
        <p:scale>
          <a:sx n="125" d="100"/>
          <a:sy n="125" d="100"/>
        </p:scale>
        <p:origin x="780" y="108"/>
      </p:cViewPr>
      <p:guideLst>
        <p:guide orient="horz" pos="901"/>
        <p:guide pos="268"/>
        <p:guide orient="horz" pos="2028"/>
        <p:guide pos="271"/>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5" d="100"/>
          <a:sy n="65" d="100"/>
        </p:scale>
        <p:origin x="3246" y="48"/>
      </p:cViewPr>
      <p:guideLst>
        <p:guide orient="horz" pos="2172"/>
        <p:guide pos="1360"/>
        <p:guide orient="horz" pos="2208"/>
        <p:guide pos="2928"/>
        <p:guide orient="horz" pos="2880"/>
        <p:guide orient="horz" pos="2928"/>
        <p:guide pos="1026"/>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9" Type="http://schemas.openxmlformats.org/officeDocument/2006/relationships/viewProps" Target="viewProps.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30" Type="http://schemas.openxmlformats.org/officeDocument/2006/relationships/theme" Target="theme/theme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4" tIns="46578" rIns="93154" bIns="46578"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54" tIns="46578" rIns="93154" bIns="46578" rtlCol="0"/>
          <a:lstStyle>
            <a:lvl1pPr algn="r">
              <a:defRPr sz="1200"/>
            </a:lvl1pPr>
          </a:lstStyle>
          <a:p>
            <a:fld id="{5FCFCA14-135A-4363-843C-AA286323A8BD}" type="datetimeFigureOut">
              <a:rPr lang="en-US" smtClean="0"/>
              <a:t>4/16/2024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54" tIns="46578" rIns="93154" bIns="4657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54" tIns="46578" rIns="93154" bIns="46578" rtlCol="0" anchor="b"/>
          <a:lstStyle>
            <a:lvl1pPr algn="r">
              <a:defRPr sz="1200"/>
            </a:lvl1pPr>
          </a:lstStyle>
          <a:p>
            <a:fld id="{7BDDE0B4-CF2C-4708-8D33-D8F4C0E3DE27}" type="slidenum">
              <a:rPr lang="en-US" smtClean="0"/>
              <a:t>‹#›</a:t>
            </a:fld>
            <a:endParaRPr lang="en-US" dirty="0"/>
          </a:p>
        </p:txBody>
      </p:sp>
    </p:spTree>
    <p:extLst>
      <p:ext uri="{BB962C8B-B14F-4D97-AF65-F5344CB8AC3E}">
        <p14:creationId xmlns:p14="http://schemas.microsoft.com/office/powerpoint/2010/main" val="2935964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4" tIns="46578" rIns="93154" bIns="46578"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54" tIns="46578" rIns="93154" bIns="46578" rtlCol="0"/>
          <a:lstStyle>
            <a:lvl1pPr algn="r">
              <a:defRPr sz="1200"/>
            </a:lvl1pPr>
          </a:lstStyle>
          <a:p>
            <a:fld id="{0E5E2725-1224-49A5-AC9B-A3CAEE34741D}" type="datetimeFigureOut">
              <a:rPr lang="en-US" smtClean="0"/>
              <a:t>4/16/2024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54" tIns="46578" rIns="93154" bIns="46578"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4" tIns="46578" rIns="93154" bIns="465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4" tIns="46578" rIns="93154" bIns="465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4" tIns="46578" rIns="93154" bIns="46578" rtlCol="0" anchor="b"/>
          <a:lstStyle>
            <a:lvl1pPr algn="r">
              <a:defRPr sz="1200"/>
            </a:lvl1pPr>
          </a:lstStyle>
          <a:p>
            <a:fld id="{7B9E8BFE-F454-44CF-A2A9-F0A1EE63C1EA}" type="slidenum">
              <a:rPr lang="en-US" smtClean="0"/>
              <a:t>‹#›</a:t>
            </a:fld>
            <a:endParaRPr lang="en-US" dirty="0"/>
          </a:p>
        </p:txBody>
      </p:sp>
    </p:spTree>
    <p:extLst>
      <p:ext uri="{BB962C8B-B14F-4D97-AF65-F5344CB8AC3E}">
        <p14:creationId xmlns:p14="http://schemas.microsoft.com/office/powerpoint/2010/main" val="84414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66"/>
            <a:r>
              <a:rPr lang="fr-FR" b="0" i="0" dirty="0">
                <a:solidFill>
                  <a:srgbClr val="505050"/>
                </a:solidFill>
                <a:effectLst/>
                <a:latin typeface="Open Sans" panose="020B0606030504020204" pitchFamily="34" charset="0"/>
              </a:rPr>
              <a:t>Le Conseil national de recherches du Canada (CNRC) s’est engagé à accorder la priorité à l’innovation inclusive.  J’aimerais vous donner quelques considérations sur la façon dont votre organisation pourrait également le faire, et donner quelques exemples sur la façon dont le CNRC cherche à établir des partenariats de recherche inclusifs avec des organisations autochtones et des populations vieillissantes.</a:t>
            </a:r>
            <a:endParaRPr lang="en-CA" b="0" i="0" dirty="0">
              <a:solidFill>
                <a:srgbClr val="505050"/>
              </a:solidFill>
              <a:effectLst/>
              <a:latin typeface="Open Sans" panose="020B0606030504020204" pitchFamily="34" charset="0"/>
            </a:endParaRPr>
          </a:p>
          <a:p>
            <a:endParaRPr lang="en-CA" i="1" dirty="0"/>
          </a:p>
        </p:txBody>
      </p:sp>
      <p:sp>
        <p:nvSpPr>
          <p:cNvPr id="4" name="Slide Number Placeholder 3"/>
          <p:cNvSpPr>
            <a:spLocks noGrp="1"/>
          </p:cNvSpPr>
          <p:nvPr>
            <p:ph type="sldNum" sz="quarter" idx="10"/>
          </p:nvPr>
        </p:nvSpPr>
        <p:spPr/>
        <p:txBody>
          <a:bodyPr/>
          <a:lstStyle/>
          <a:p>
            <a:fld id="{7B9E8BFE-F454-44CF-A2A9-F0A1EE63C1EA}" type="slidenum">
              <a:rPr lang="en-US" smtClean="0"/>
              <a:t>1</a:t>
            </a:fld>
            <a:endParaRPr lang="en-US" dirty="0"/>
          </a:p>
        </p:txBody>
      </p:sp>
    </p:spTree>
    <p:extLst>
      <p:ext uri="{BB962C8B-B14F-4D97-AF65-F5344CB8AC3E}">
        <p14:creationId xmlns:p14="http://schemas.microsoft.com/office/powerpoint/2010/main" val="442068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aseline="0" dirty="0"/>
              <a:t>Tout d’abord, un peu sur le Conseil national de recherches du Canada.</a:t>
            </a:r>
            <a:endParaRPr lang="fr-CA" baseline="0" dirty="0"/>
          </a:p>
        </p:txBody>
      </p:sp>
      <p:sp>
        <p:nvSpPr>
          <p:cNvPr id="4" name="Slide Number Placeholder 3"/>
          <p:cNvSpPr>
            <a:spLocks noGrp="1"/>
          </p:cNvSpPr>
          <p:nvPr>
            <p:ph type="sldNum" sz="quarter" idx="10"/>
          </p:nvPr>
        </p:nvSpPr>
        <p:spPr/>
        <p:txBody>
          <a:bodyPr/>
          <a:lstStyle/>
          <a:p>
            <a:fld id="{20923DFE-EF54-48A3-BB1C-DC8420BAB561}" type="slidenum">
              <a:rPr lang="en-CA" smtClean="0"/>
              <a:t>2</a:t>
            </a:fld>
            <a:endParaRPr lang="en-CA"/>
          </a:p>
        </p:txBody>
      </p:sp>
    </p:spTree>
    <p:extLst>
      <p:ext uri="{BB962C8B-B14F-4D97-AF65-F5344CB8AC3E}">
        <p14:creationId xmlns:p14="http://schemas.microsoft.com/office/powerpoint/2010/main" val="686997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 ne sont pas toutes les recherches du CNRC qui sont effectuées dans le cadre de programmes.  Pour la recherche, c’est-à-dire qu’elle fait partie de notre Programme collaboratif de science, de technologie et d’innovation.  Ce programme offre des subventions et des contributions de recherche à des collaborateurs de partout au Canada et du monde entier pour qu’ils s’associent au personnel de recherche du CNRC, travaillant ensemble pour catalyser les découvertes scientifiques et les percées technologiques.</a:t>
            </a:r>
            <a:endParaRPr lang="en-US" dirty="0"/>
          </a:p>
        </p:txBody>
      </p:sp>
      <p:sp>
        <p:nvSpPr>
          <p:cNvPr id="4" name="Slide Number Placeholder 3"/>
          <p:cNvSpPr>
            <a:spLocks noGrp="1"/>
          </p:cNvSpPr>
          <p:nvPr>
            <p:ph type="sldNum" sz="quarter" idx="10"/>
          </p:nvPr>
        </p:nvSpPr>
        <p:spPr/>
        <p:txBody>
          <a:bodyPr/>
          <a:lstStyle/>
          <a:p>
            <a:fld id="{7B9E8BFE-F454-44CF-A2A9-F0A1EE63C1EA}" type="slidenum">
              <a:rPr lang="en-US" smtClean="0"/>
              <a:t>3</a:t>
            </a:fld>
            <a:endParaRPr lang="en-US" dirty="0"/>
          </a:p>
        </p:txBody>
      </p:sp>
    </p:spTree>
    <p:extLst>
      <p:ext uri="{BB962C8B-B14F-4D97-AF65-F5344CB8AC3E}">
        <p14:creationId xmlns:p14="http://schemas.microsoft.com/office/powerpoint/2010/main" val="42723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4</a:t>
            </a:fld>
            <a:endParaRPr lang="en-US" dirty="0"/>
          </a:p>
        </p:txBody>
      </p:sp>
    </p:spTree>
    <p:extLst>
      <p:ext uri="{BB962C8B-B14F-4D97-AF65-F5344CB8AC3E}">
        <p14:creationId xmlns:p14="http://schemas.microsoft.com/office/powerpoint/2010/main" val="4281955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lvl="0"/>
            <a:r>
              <a:rPr lang="fr-FR" dirty="0"/>
              <a:t>À quoi peut ressembler l’établissement de partenariats de recherche dans un contexte de recherche fédéral ?  Examinons quelques considérations, de la conception à l’exécution de la recherche.
Message de base : L’établissement de partenariats de recherche avec des organisations autochtones peut se faire en établissant des relations pour la recherche pertinente, en tenant compte du respect, de la responsabilité et de la réciprocité.
Promesse : Je vais vous aider à comprendre comment cela peut être fait et comment le mettre en œuvre dans la conception de votre programme et de votre projet.</a:t>
            </a:r>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5</a:t>
            </a:fld>
            <a:endParaRPr lang="en-US" dirty="0"/>
          </a:p>
        </p:txBody>
      </p:sp>
    </p:spTree>
    <p:extLst>
      <p:ext uri="{BB962C8B-B14F-4D97-AF65-F5344CB8AC3E}">
        <p14:creationId xmlns:p14="http://schemas.microsoft.com/office/powerpoint/2010/main" val="3454503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Calibri" panose="020F0502020204030204" pitchFamily="34" charset="0"/>
                <a:ea typeface="Times New Roman" panose="02020603050405020304" pitchFamily="18" charset="0"/>
              </a:rPr>
              <a:t>Mais au-delà du soutien financier, quels autres déterminants jouent un rôle dans le soutien efficace des communautés autochtones ?  Une façon de savoir quels pourraient être ces déterminants est de demander la rétroaction de ceux pour qui les programmes de recherche prétendent soutenir.  
Les vérifications menées par les communautés et les organisations autochtones des programmes de recherche du gouvernement du Canada ont mis en évidence 7 piliers de la réussite des programmes ; des concepts qui, lorsqu’ils sont soigneusement inclus dans la conception des possibilités de financement, favoriseront de meilleurs résultats et auront un impact sur l’après-programme.  Bien que les audits aient été effectués au niveau des programmes, je pense qu’il y a aussi des choses à retenir pour la conception des projets.  C’est donc une façon de penser au développement global d’une opportunité de partenariat elle-même.   Qui est assis autour de la table pour développer l’opportunité de partenariat ?  Qui a un rôle à jouer dans sa gouvernance ?  Y a-t-il une vision à plus long terme des résultats de cette recherche ?</a:t>
            </a:r>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6</a:t>
            </a:fld>
            <a:endParaRPr lang="en-US" dirty="0"/>
          </a:p>
        </p:txBody>
      </p:sp>
    </p:spTree>
    <p:extLst>
      <p:ext uri="{BB962C8B-B14F-4D97-AF65-F5344CB8AC3E}">
        <p14:creationId xmlns:p14="http://schemas.microsoft.com/office/powerpoint/2010/main" val="2122888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En tant que bailleurs de fonds et chercheurs, nous pouvons également réfléchir à la façon dont nous permettons le partenariat. Comment pouvez-vous mettre en œuvre une approche de plaidoyer qui favorise la multiplicité, l’inclusion et la création d’espace dans l’entreprise de recherche pour soutenir la recherche fondée sur les forces et amplifier les voix des communautés autochtones ?  Comment les organismes de financement peuvent-ils mieux reconnaître et apprécier la valeur des connaissances autochtones, et quelles stratégies peuvent-ils utiliser pour accroître l’accessibilité du financement pour les projets et les initiatives autochtones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latin typeface="+mn-lt"/>
                <a:ea typeface="+mn-ea"/>
                <a:cs typeface="+mn-cs"/>
              </a:rPr>
              <a:t>Une première étape consiste à se demander qui est même admissible à présenter une demande pour vos fonds de recherche ?  Se limite-t-il à une définition très étroite de qui, aux yeux de vos conditions, est autorisé à mener des recherches et à ses qualifications connexes ? Vaste admissibilité, y compris les organismes sans but lucratif, les sociétés de revendications territoriales, conformément aux appels des organisations autochtones.
Et comment choisissez-vous d’amener les organisations autochtones à l’étape de l’idéation de la recherche ?  Une façon pourrait être de mettre en œuvre des subventions de développement ou similaires - des occasions d’établir des réseaux, de consulter les communautés sur leurs priorités et de soutenir le fait d’être sur place, dans les communautés, pour développer ces relations.  Comme nous le faisons ici, par exemple.  Parce que franchement, pourquoi participons-nous à cet événement ?  Cela se résume au réseautage, à la recherche d’opportunités, à l’apprentissage et à la diffusion de la recherche que nous avons menée. Il est clair que nous, et nos organisations respectives qui avons approuvé certains budgets de voyage pour se rendre à ces événements, croyons que c’est un investissement utile des coûts de voyage et du temps, pour forger quoi ?  Collaborations
Nous pouvons penser à l’ampleur de la recherche à mener.  Le programme de recherche que je dirige est axé sur l’Arctique, où les coûts sont élevés.  Il semble y avoir une tendance à mettre de l’avant des programmes de recherche financière de plus en plus importants, et il y a certainement un besoin pour cela, pour permettre de grands rêves et une grande réflexion.  Qu’en est-il des organisations qui sont nouvelles en recherche ou qui ont différents types de priorités en matière d’innovation ?  Un programme de plusieurs millions de dollars leur convient-il ?  Veulent-ils gérer de tels fonds ?   Votre plan de financement peut-il répondre à de plus petites demandes sans diminuer les priorités d’une communauté (c’est trop petit pour que nous puissions nous soucier de la paperasse) ?  Votre organisation reconnaît-elle que les « technologies transformationnelles » et l'« innovation de pointe » peuvent avoir une apparence différente dans différentes régions du monde et peuvent nécessiter un changement d’état d’esprit pour vos dirigeants ?</a:t>
            </a:r>
            <a:endParaRPr lang="en-CA"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latin typeface="+mn-lt"/>
                <a:ea typeface="+mn-ea"/>
                <a:cs typeface="+mn-cs"/>
              </a:rPr>
              <a:t>Dans quelle mesure la pensée de votre organisation est-elle flexible ?  Êtes-vous prêt à aller au sommet pour demander des changements, pour chercher des moyens de filtrer les priorités de recherche autochtones à l’envers et non à l’extérieur ?  Il y a un grand mot en français, La paperasserie, qui se traduit généralement par une version </a:t>
            </a:r>
            <a:r>
              <a:rPr lang="fr-FR" sz="1200" kern="1200" dirty="0" err="1">
                <a:solidFill>
                  <a:schemeClr val="tx1"/>
                </a:solidFill>
                <a:latin typeface="+mn-lt"/>
                <a:ea typeface="+mn-ea"/>
                <a:cs typeface="+mn-cs"/>
              </a:rPr>
              <a:t>dégrogatoire</a:t>
            </a:r>
            <a:r>
              <a:rPr lang="fr-FR" sz="1200" kern="1200" dirty="0">
                <a:solidFill>
                  <a:schemeClr val="tx1"/>
                </a:solidFill>
                <a:latin typeface="+mn-lt"/>
                <a:ea typeface="+mn-ea"/>
                <a:cs typeface="+mn-cs"/>
              </a:rPr>
              <a:t> de la paperasse - des papiers qui sont bousculés.  Votre organisation </a:t>
            </a:r>
            <a:r>
              <a:rPr lang="fr-FR" sz="1200" kern="1200" dirty="0" err="1">
                <a:solidFill>
                  <a:schemeClr val="tx1"/>
                </a:solidFill>
                <a:latin typeface="+mn-lt"/>
                <a:ea typeface="+mn-ea"/>
                <a:cs typeface="+mn-cs"/>
              </a:rPr>
              <a:t>fait-elle</a:t>
            </a:r>
            <a:r>
              <a:rPr lang="fr-FR" sz="1200" kern="1200" dirty="0">
                <a:solidFill>
                  <a:schemeClr val="tx1"/>
                </a:solidFill>
                <a:latin typeface="+mn-lt"/>
                <a:ea typeface="+mn-ea"/>
                <a:cs typeface="+mn-cs"/>
              </a:rPr>
              <a:t> passer la paperasserie avant l’action ?
Nous pouvons penser à qui fait la recherche et aux connaissances qu’ils apportent à la table.  Par exemple, Inuit </a:t>
            </a:r>
            <a:r>
              <a:rPr lang="fr-FR" sz="1200" kern="1200" dirty="0" err="1">
                <a:solidFill>
                  <a:schemeClr val="tx1"/>
                </a:solidFill>
                <a:latin typeface="+mn-lt"/>
                <a:ea typeface="+mn-ea"/>
                <a:cs typeface="+mn-cs"/>
              </a:rPr>
              <a:t>Qaujimajatuqangit</a:t>
            </a:r>
            <a:r>
              <a:rPr lang="fr-FR" sz="1200" kern="1200" dirty="0">
                <a:solidFill>
                  <a:schemeClr val="tx1"/>
                </a:solidFill>
                <a:latin typeface="+mn-lt"/>
                <a:ea typeface="+mn-ea"/>
                <a:cs typeface="+mn-cs"/>
              </a:rPr>
              <a:t> (IQ) (</a:t>
            </a:r>
            <a:r>
              <a:rPr lang="fr-FR" sz="1200" kern="1200" dirty="0" err="1">
                <a:solidFill>
                  <a:schemeClr val="tx1"/>
                </a:solidFill>
                <a:latin typeface="+mn-lt"/>
                <a:ea typeface="+mn-ea"/>
                <a:cs typeface="+mn-cs"/>
              </a:rPr>
              <a:t>khow</a:t>
            </a:r>
            <a:r>
              <a:rPr lang="fr-FR" sz="1200" kern="1200" dirty="0">
                <a:solidFill>
                  <a:schemeClr val="tx1"/>
                </a:solidFill>
                <a:latin typeface="+mn-lt"/>
                <a:ea typeface="+mn-ea"/>
                <a:cs typeface="+mn-cs"/>
              </a:rPr>
              <a:t>-</a:t>
            </a:r>
            <a:r>
              <a:rPr lang="fr-FR" sz="1200" kern="1200" dirty="0" err="1">
                <a:solidFill>
                  <a:schemeClr val="tx1"/>
                </a:solidFill>
                <a:latin typeface="+mn-lt"/>
                <a:ea typeface="+mn-ea"/>
                <a:cs typeface="+mn-cs"/>
              </a:rPr>
              <a:t>yee</a:t>
            </a:r>
            <a:r>
              <a:rPr lang="fr-FR" sz="1200" kern="1200" dirty="0">
                <a:solidFill>
                  <a:schemeClr val="tx1"/>
                </a:solidFill>
                <a:latin typeface="+mn-lt"/>
                <a:ea typeface="+mn-ea"/>
                <a:cs typeface="+mn-cs"/>
              </a:rPr>
              <a:t>-ma-</a:t>
            </a:r>
            <a:r>
              <a:rPr lang="fr-FR" sz="1200" kern="1200" dirty="0" err="1">
                <a:solidFill>
                  <a:schemeClr val="tx1"/>
                </a:solidFill>
                <a:latin typeface="+mn-lt"/>
                <a:ea typeface="+mn-ea"/>
                <a:cs typeface="+mn-cs"/>
              </a:rPr>
              <a:t>yuu</a:t>
            </a:r>
            <a:r>
              <a:rPr lang="fr-FR" sz="1200" kern="1200" dirty="0">
                <a:solidFill>
                  <a:schemeClr val="tx1"/>
                </a:solidFill>
                <a:latin typeface="+mn-lt"/>
                <a:ea typeface="+mn-ea"/>
                <a:cs typeface="+mn-cs"/>
              </a:rPr>
              <a:t>-tu-</a:t>
            </a:r>
            <a:r>
              <a:rPr lang="fr-FR" sz="1200" kern="1200" dirty="0" err="1">
                <a:solidFill>
                  <a:schemeClr val="tx1"/>
                </a:solidFill>
                <a:latin typeface="+mn-lt"/>
                <a:ea typeface="+mn-ea"/>
                <a:cs typeface="+mn-cs"/>
              </a:rPr>
              <a:t>khaug</a:t>
            </a:r>
            <a:r>
              <a:rPr lang="fr-FR" sz="1200" kern="1200" dirty="0">
                <a:solidFill>
                  <a:schemeClr val="tx1"/>
                </a:solidFill>
                <a:latin typeface="+mn-lt"/>
                <a:ea typeface="+mn-ea"/>
                <a:cs typeface="+mn-cs"/>
              </a:rPr>
              <a:t>-</a:t>
            </a:r>
            <a:r>
              <a:rPr lang="fr-FR" sz="1200" kern="1200" dirty="0" err="1">
                <a:solidFill>
                  <a:schemeClr val="tx1"/>
                </a:solidFill>
                <a:latin typeface="+mn-lt"/>
                <a:ea typeface="+mn-ea"/>
                <a:cs typeface="+mn-cs"/>
              </a:rPr>
              <a:t>iit</a:t>
            </a:r>
            <a:r>
              <a:rPr lang="fr-FR" sz="1200" kern="1200" dirty="0">
                <a:solidFill>
                  <a:schemeClr val="tx1"/>
                </a:solidFill>
                <a:latin typeface="+mn-lt"/>
                <a:ea typeface="+mn-ea"/>
                <a:cs typeface="+mn-cs"/>
              </a:rPr>
              <a:t>) est le terme utilisé pour décrire l’épistémologie inuite ou le savoir autochtone des Inuits. Le terme se traduit directement par « ce que les Inuits ont toujours su être vrai ». C’est le fondement sur lequel repose le bien-être social, émotionnel, spirituel, cognitif et physique. Cependant, les différences sont également importantes à noter et peuvent être très bénéfiques pour un environnement de recherche.  Nous devons garder à l’esprit qu’il n’existe pas d’approche universelle.  Il existe des distinctions dans tous les peuples, collectivités, régions et organisations autochtones.  Cela signifie que les relations sont primordiales, pour comprendre les différentes priorités et besoins. Équilibrer le financement entre les facteurs, y compris la géographie et les communautés autochtones (c.-à-d. les Inuits, les Métis et les Premières Nations). 
Et nous pouvons aussi penser à nous-mêmes, et à notre rôle en tant que collaborateur, plutôt qu’à une relation plus transactionnelle.  Nos partenariats avec les Autochtones mènent à des compétences complémentaires qui se réunissent pour une valeur ajoutée. s’assurer qu’il possède les compétences et les compétences nécessaires pour s’engager avec les partenaires autochtones dans l’élaboration de projets scientifiques connexes afin d’obtenir des résultats organisationnels mutuellement avantageux. Et cela ne s’applique pas seulement aux chercheurs.  Cela s’applique également à ceux qui fournissent les fonds.  Les bailleurs de fonds doivent être mieux éduqués pour comprendre la pertinence des connaissances autochtones dans des domaines spécifiques et veiller à ce qu’elles soient intégrées efficacement dans les initiatives de recherche.  Chaque organisation doit en tenir compte dans les plans de perfectionnement professionnel de ses employés.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2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7B9E8BFE-F454-44CF-A2A9-F0A1EE63C1EA}" type="slidenum">
              <a:rPr lang="en-US" smtClean="0"/>
              <a:t>7</a:t>
            </a:fld>
            <a:endParaRPr lang="en-US" dirty="0"/>
          </a:p>
        </p:txBody>
      </p:sp>
    </p:spTree>
    <p:extLst>
      <p:ext uri="{BB962C8B-B14F-4D97-AF65-F5344CB8AC3E}">
        <p14:creationId xmlns:p14="http://schemas.microsoft.com/office/powerpoint/2010/main" val="1921968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Calibri" panose="020F0502020204030204" pitchFamily="34" charset="0"/>
                <a:ea typeface="Times New Roman" panose="02020603050405020304" pitchFamily="18" charset="0"/>
              </a:rPr>
              <a:t>Et que financez-vous ?  
Pour ceux qui détiennent l’autorité budgétaire, nous pouvons penser différemment à ce que nous pouvons financer. Pouvez-vous planifier des budgets de voyage, pour vous amener régulièrement sur un site de projet avec vos partenaires et pour qu’ils </a:t>
            </a:r>
            <a:r>
              <a:rPr lang="fr-FR" sz="1200" dirty="0" err="1">
                <a:effectLst/>
                <a:latin typeface="Calibri" panose="020F0502020204030204" pitchFamily="34" charset="0"/>
                <a:ea typeface="Times New Roman" panose="02020603050405020304" pitchFamily="18" charset="0"/>
              </a:rPr>
              <a:t>co-présentent</a:t>
            </a:r>
            <a:r>
              <a:rPr lang="fr-FR" sz="1200" dirty="0">
                <a:effectLst/>
                <a:latin typeface="Calibri" panose="020F0502020204030204" pitchFamily="34" charset="0"/>
                <a:ea typeface="Times New Roman" panose="02020603050405020304" pitchFamily="18" charset="0"/>
              </a:rPr>
              <a:t> avec vous lors d’un événement ?  Avez-vous prévu un budget pour les coûts de traduction ?  Pouvez-vous penser à l’achat d’équipement, et si à la fin d’un projet, cet équipement peut rester en permanence avec vos partenaires ?  Pouvez-vous penser au renforcement des capacités, à l’embauche de techniciens locaux ou au co-développement d’un module de formation qui sera offert par une école ou un collège local comme héritage de votre projet ? Le financement des projets ne couvre-t-il que les activités de recherche directes, ou a-t-il tenu compte de l’importance des activités admissibles comme la consultation communautaire continue, le stockage et l’accès aux données et la mobilisation des connaissances après le rapport final du projet ?</a:t>
            </a:r>
            <a:endParaRPr lang="en-CA" b="0" dirty="0">
              <a:solidFill>
                <a:schemeClr val="tx1"/>
              </a:solidFill>
            </a:endParaRPr>
          </a:p>
        </p:txBody>
      </p:sp>
      <p:sp>
        <p:nvSpPr>
          <p:cNvPr id="4" name="Slide Number Placeholder 3"/>
          <p:cNvSpPr>
            <a:spLocks noGrp="1"/>
          </p:cNvSpPr>
          <p:nvPr>
            <p:ph type="sldNum" sz="quarter" idx="10"/>
          </p:nvPr>
        </p:nvSpPr>
        <p:spPr/>
        <p:txBody>
          <a:bodyPr/>
          <a:lstStyle/>
          <a:p>
            <a:fld id="{7B9E8BFE-F454-44CF-A2A9-F0A1EE63C1EA}" type="slidenum">
              <a:rPr lang="en-US" smtClean="0"/>
              <a:t>8</a:t>
            </a:fld>
            <a:endParaRPr lang="en-US" dirty="0"/>
          </a:p>
        </p:txBody>
      </p:sp>
    </p:spTree>
    <p:extLst>
      <p:ext uri="{BB962C8B-B14F-4D97-AF65-F5344CB8AC3E}">
        <p14:creationId xmlns:p14="http://schemas.microsoft.com/office/powerpoint/2010/main" val="990469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2CA48ED-88B9-48C2-85D6-8485E2A4CA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Enfin, nous pouvons prendre le temps de nous asseoir avec des partenaires pour discuter et évaluer les résultats de la recherche et les impacts potentiels.  Nous avons tous des mesures dans nos organisations ; rendons-les significatifs.  Nous pouvons revenir sur nos 7 piliers de programmation réussie et élaborer des mesures qui en parlent.
Ce faisant, on peut voir les avantages qui pourraient être apparents, tant dans les résultats de la recherche que dans les impacts.   Ainsi, commencer à penser à ces facettes tôt, à un stade d’idéation, peut conduire à une meilleure recherche à la fin du projet ou du programme.</a:t>
            </a:r>
            <a:endParaRPr lang="en-CA" dirty="0"/>
          </a:p>
        </p:txBody>
      </p:sp>
    </p:spTree>
    <p:extLst>
      <p:ext uri="{BB962C8B-B14F-4D97-AF65-F5344CB8AC3E}">
        <p14:creationId xmlns:p14="http://schemas.microsoft.com/office/powerpoint/2010/main" val="2471971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66">
              <a:defRPr/>
            </a:pPr>
            <a:r>
              <a:rPr lang="fr-FR" dirty="0"/>
              <a:t>Donc, une fois cette planification terminée, à quoi peut ressembler l’avancement de la recherche ?  Pour le programme Défi Arctique et Nord du CNRC, ce programme de recherche a été élaboré sur un certain nombre d’années, prenant intentionnellement le temps d’un engagement réfléchi.  Cela comprenait 22 séances virtuelles dans le Nord, des sondages en ligne, des conversations avec d’autres ministères et des commentaires très délibérés des dirigeants autochtones.  Ce dernier comprenait un comité externe d’examen des programmes, composé exclusivement de représentants du Nord, dont la première tâche était de travailler en collaboration avec le CNRC pour façonner les principes directeurs du programme de recherche, présentés ici, qui imprègnent toutes les décisions que nous prenons.  
Pour permettre au programme d’aller de l’avant dans le bon sens, le programme dispose également d’un comité consultatif du programme qui fournit des conseils stratégiques et examine le portefeuille de projets du programme Défi Arctique et Nord. Le comité est composé de membres choisis parmi les organisations et les collectivités nordiques et autochtones du Canada, et fournit des conseils stratégiques sur le PCA, examine et évalue les projets à la discrétion du Conseil de gestion du programme et appuie l’orientation stratégique globale, tout en aidant à s’assurer que ceux-ci restent alignés sur les domaines de résultats du CNRC en matière de soutien à l’innovation en affaires ;  appuyer les décisions stratégiques du gouvernement et faire progresser les connaissances scientifiques.</a:t>
            </a:r>
            <a:endParaRPr lang="en-CA" dirty="0"/>
          </a:p>
        </p:txBody>
      </p:sp>
      <p:sp>
        <p:nvSpPr>
          <p:cNvPr id="4" name="Slide Number Placeholder 3"/>
          <p:cNvSpPr>
            <a:spLocks noGrp="1"/>
          </p:cNvSpPr>
          <p:nvPr>
            <p:ph type="sldNum" sz="quarter" idx="10"/>
          </p:nvPr>
        </p:nvSpPr>
        <p:spPr/>
        <p:txBody>
          <a:bodyPr/>
          <a:lstStyle/>
          <a:p>
            <a:fld id="{7B9E8BFE-F454-44CF-A2A9-F0A1EE63C1EA}" type="slidenum">
              <a:rPr lang="en-US" smtClean="0"/>
              <a:t>10</a:t>
            </a:fld>
            <a:endParaRPr lang="en-US" dirty="0"/>
          </a:p>
        </p:txBody>
      </p:sp>
    </p:spTree>
    <p:extLst>
      <p:ext uri="{BB962C8B-B14F-4D97-AF65-F5344CB8AC3E}">
        <p14:creationId xmlns:p14="http://schemas.microsoft.com/office/powerpoint/2010/main" val="3240169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lnSpc>
                <a:spcPct val="120000"/>
              </a:lnSpc>
            </a:pPr>
            <a:r>
              <a:rPr lang="fr-FR" dirty="0"/>
              <a:t>Grâce à cet engagement, le CNRC a élaboré ce programme différemment.  Plutôt que de choisir un domaine de recherche prioritaire à l’interne, de chercher des partenaires avec lesquels travailler sur ce sujet de recherche, nous avons plutôt inversé la conversation pour dire : « Voici l’expertise que le CNRC peut offrir pour résoudre vos domaines prioritaires – comment pouvons-nous vous aider ? »  Cela a conduit à la vision présentée ici, et au CNRC a reçu 4 domaines thématiques prioritaires à aborder, avec deux domaines transversaux à l’appui de ceux-ci.  
Et les résultats du Programme sont également différents.  Il ne s’agit pas du développement d’une technologie ou d’un résultat de recherche en particulier, mais plutôt de résultats qui concernent la façon dont la recherche est effectuée :
Les peuples de l’Arctique et du Nord participent à la conception, à la gouvernance, à la prestation et à la diffusion de la recherche appliquée pour relever les défis qu’ils ont cernés
Accroître la capacité de R-D dans le Nord (individuelle, organisationnelle et communautaire) afin de résoudre les problèmes urgents auxquels sont confrontés les peuples de l’Arctique et du Nord</a:t>
            </a:r>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11</a:t>
            </a:fld>
            <a:endParaRPr lang="en-US" dirty="0"/>
          </a:p>
        </p:txBody>
      </p:sp>
    </p:spTree>
    <p:extLst>
      <p:ext uri="{BB962C8B-B14F-4D97-AF65-F5344CB8AC3E}">
        <p14:creationId xmlns:p14="http://schemas.microsoft.com/office/powerpoint/2010/main" val="3100585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Examinons un deuxième programme au CNRC, pour voir comment il cherche à l’inclure dans sa conception et son exécution.  Le programme de défi Vieillir chez vous.</a:t>
            </a:r>
            <a:endParaRPr lang="en-US" dirty="0"/>
          </a:p>
        </p:txBody>
      </p:sp>
      <p:sp>
        <p:nvSpPr>
          <p:cNvPr id="4" name="Slide Number Placeholder 3"/>
          <p:cNvSpPr>
            <a:spLocks noGrp="1"/>
          </p:cNvSpPr>
          <p:nvPr>
            <p:ph type="sldNum" sz="quarter" idx="5"/>
          </p:nvPr>
        </p:nvSpPr>
        <p:spPr/>
        <p:txBody>
          <a:bodyPr/>
          <a:lstStyle/>
          <a:p>
            <a:fld id="{17B7E2C5-3FF0-9249-B2F6-4F906AF2CD69}" type="slidenum">
              <a:rPr lang="en-US" smtClean="0"/>
              <a:pPr/>
              <a:t>12</a:t>
            </a:fld>
            <a:endParaRPr lang="en-US" dirty="0"/>
          </a:p>
        </p:txBody>
      </p:sp>
    </p:spTree>
    <p:extLst>
      <p:ext uri="{BB962C8B-B14F-4D97-AF65-F5344CB8AC3E}">
        <p14:creationId xmlns:p14="http://schemas.microsoft.com/office/powerpoint/2010/main" val="873786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programme Vieillir chez nous a pour mandat d’appuyer la résolution de ce défi en matière de politique publique. Le programme a été officiellement lancé il y a un an et fait partie de la deuxième ronde des programmes de défi du CNRC. La vision du programme est que les Canadiens âgés et leurs aidants naturels jouissent d’une vie sécuritaire, saine et socialement liée au sein de leur foyer et de la collectivité de leur choix.  Son objectif est de développer la technologie et l’innovation qui peuvent être utilisées au besoin par les individus pour soutenir leur choix de vieillir chez eux.  Et l’énoncé du défi du programme est qu’à la fin du programme, sa recherche a conduit à une augmentation de 20% du nombre de personnes âgées qui vivent dans les maisons et les communautés de leur choix d’ici 2031, grâce à des technologies innovantes qui soutiennent une vie sûre, saine et socialement connectée.
Une analyse des lacunes nous a permis d’identifier les 4 piliers qui doivent être abordés pour atteindre les objectifs du programme.
Sécurité, santé, connexion et normes.
La sécurité et la santé en examinant ce qui peut être fait à l’intérieur des maisons ; Le pilier de la connexion concerne ce qui se passe à l’extérieur des maisons et, enfin, les normes examineront comment éclairer les décisions stratégiques fédérales et provinciales en contribuant à l’élaboration de normes et de lignes directrices fondées sur des données probantes
(2031 est l’année correspondant à la première vague de baby-boomers atteignant l’âge de 85 ans)</a:t>
            </a:r>
            <a:endParaRPr lang="en-US" dirty="0"/>
          </a:p>
        </p:txBody>
      </p:sp>
      <p:sp>
        <p:nvSpPr>
          <p:cNvPr id="4" name="Slide Number Placeholder 3"/>
          <p:cNvSpPr>
            <a:spLocks noGrp="1"/>
          </p:cNvSpPr>
          <p:nvPr>
            <p:ph type="sldNum" sz="quarter" idx="10"/>
          </p:nvPr>
        </p:nvSpPr>
        <p:spPr/>
        <p:txBody>
          <a:bodyPr/>
          <a:lstStyle/>
          <a:p>
            <a:fld id="{7B9E8BFE-F454-44CF-A2A9-F0A1EE63C1EA}" type="slidenum">
              <a:rPr lang="en-US" smtClean="0"/>
              <a:t>13</a:t>
            </a:fld>
            <a:endParaRPr lang="en-US" dirty="0"/>
          </a:p>
        </p:txBody>
      </p:sp>
    </p:spTree>
    <p:extLst>
      <p:ext uri="{BB962C8B-B14F-4D97-AF65-F5344CB8AC3E}">
        <p14:creationId xmlns:p14="http://schemas.microsoft.com/office/powerpoint/2010/main" val="467577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programme appuiera trois résultats clés : prévenir les transitions dans les soins grâce à l’amélioration de la santé et du bien-être ; permettre aux gens de continuer à bien vivre avec des progrès en matière de fragilité, de mauvaise santé et d’autres facteurs de risque de transition dans les soins ; et la création de collectivités-amies des aînés et d’infrastructures sociales.</a:t>
            </a:r>
            <a:endParaRPr lang="en-US" dirty="0"/>
          </a:p>
        </p:txBody>
      </p:sp>
      <p:sp>
        <p:nvSpPr>
          <p:cNvPr id="4" name="Slide Number Placeholder 3"/>
          <p:cNvSpPr>
            <a:spLocks noGrp="1"/>
          </p:cNvSpPr>
          <p:nvPr>
            <p:ph type="sldNum" sz="quarter" idx="5"/>
          </p:nvPr>
        </p:nvSpPr>
        <p:spPr/>
        <p:txBody>
          <a:bodyPr/>
          <a:lstStyle/>
          <a:p>
            <a:fld id="{7B9E8BFE-F454-44CF-A2A9-F0A1EE63C1EA}" type="slidenum">
              <a:rPr lang="en-US" smtClean="0"/>
              <a:t>14</a:t>
            </a:fld>
            <a:endParaRPr lang="en-US" dirty="0"/>
          </a:p>
        </p:txBody>
      </p:sp>
    </p:spTree>
    <p:extLst>
      <p:ext uri="{BB962C8B-B14F-4D97-AF65-F5344CB8AC3E}">
        <p14:creationId xmlns:p14="http://schemas.microsoft.com/office/powerpoint/2010/main" val="1309178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Pour relever notre défi, nous comptons sur experts par expérience pour nous assurer que nous sommes sur la bonne voie pour atteindre notre impact. Nous savons que lorsqu’il s’agit de recherche sur le vieillissement, il est préférable de faire participer de manière significative ceux qui ont des expériences de première main. Plus qu’une simple pratique exemplaire, il est essentiel de s’assurer que la technologie développée répond à un besoin, sera utilisable et a plus de chances d’être adoptée.
Nous avons 3 niveaux d’engagement du public :
Au niveau du programme, un comité consultatif composé de 10 à 15 personnes âgées de partout au Canada et de divers groupes
Au niveau du projet, nous avons établi une exigence obligatoire d’avoir au moins un conseiller par projet de collaboration. Je veux faire une pause ici et réitérer l’importance de cette exigence. Vieillir chez soi est quelque chose de très concret pour de nombreux Canadiens et j’aimerais que vous réfléchissiez tous à la façon dont la technologie sur laquelle vous travaillez peut affecter concrètement ces personnes parce qu’elle est vraiment essentielle.
Et enfin, nous avons des membres de la communauté, environ 150 maintenant, qui sont des personnes qui ont exprimé un intérêt à recevoir de l’information et potentiellement participer à la recherche.</a:t>
            </a:r>
            <a:endParaRPr lang="en-CA" baseline="0" dirty="0"/>
          </a:p>
        </p:txBody>
      </p:sp>
      <p:sp>
        <p:nvSpPr>
          <p:cNvPr id="4" name="Slide Number Placeholder 3"/>
          <p:cNvSpPr>
            <a:spLocks noGrp="1"/>
          </p:cNvSpPr>
          <p:nvPr>
            <p:ph type="sldNum" sz="quarter" idx="10"/>
          </p:nvPr>
        </p:nvSpPr>
        <p:spPr/>
        <p:txBody>
          <a:bodyPr/>
          <a:lstStyle/>
          <a:p>
            <a:fld id="{7B9E8BFE-F454-44CF-A2A9-F0A1EE63C1EA}" type="slidenum">
              <a:rPr lang="en-US" smtClean="0"/>
              <a:t>15</a:t>
            </a:fld>
            <a:endParaRPr lang="en-US" dirty="0"/>
          </a:p>
        </p:txBody>
      </p:sp>
    </p:spTree>
    <p:extLst>
      <p:ext uri="{BB962C8B-B14F-4D97-AF65-F5344CB8AC3E}">
        <p14:creationId xmlns:p14="http://schemas.microsoft.com/office/powerpoint/2010/main" val="4285953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fr-FR" dirty="0"/>
              <a:t>Être inclusif par conception intègre le respect, la pertinence, la réciprocité et la responsabilité pour et avec les relations que nous développons au Canada et dans le monde.  Que pouvez-vous faire dans votre organisation et comment vous menez la recherche ?</a:t>
            </a:r>
            <a:endParaRPr lang="en-CA" dirty="0"/>
          </a:p>
        </p:txBody>
      </p:sp>
      <p:sp>
        <p:nvSpPr>
          <p:cNvPr id="4" name="Slide Number Placeholder 3"/>
          <p:cNvSpPr>
            <a:spLocks noGrp="1"/>
          </p:cNvSpPr>
          <p:nvPr>
            <p:ph type="sldNum" sz="quarter" idx="5"/>
          </p:nvPr>
        </p:nvSpPr>
        <p:spPr/>
        <p:txBody>
          <a:bodyPr/>
          <a:lstStyle/>
          <a:p>
            <a:fld id="{7B9E8BFE-F454-44CF-A2A9-F0A1EE63C1EA}" type="slidenum">
              <a:rPr lang="en-US" smtClean="0"/>
              <a:t>16</a:t>
            </a:fld>
            <a:endParaRPr lang="en-US" dirty="0"/>
          </a:p>
        </p:txBody>
      </p:sp>
    </p:spTree>
    <p:extLst>
      <p:ext uri="{BB962C8B-B14F-4D97-AF65-F5344CB8AC3E}">
        <p14:creationId xmlns:p14="http://schemas.microsoft.com/office/powerpoint/2010/main" val="356999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dirty="0"/>
              <a:t>Merci.</a:t>
            </a:r>
          </a:p>
        </p:txBody>
      </p:sp>
      <p:sp>
        <p:nvSpPr>
          <p:cNvPr id="4" name="Slide Number Placeholder 3"/>
          <p:cNvSpPr>
            <a:spLocks noGrp="1"/>
          </p:cNvSpPr>
          <p:nvPr>
            <p:ph type="sldNum" sz="quarter" idx="5"/>
          </p:nvPr>
        </p:nvSpPr>
        <p:spPr/>
        <p:txBody>
          <a:bodyPr/>
          <a:lstStyle/>
          <a:p>
            <a:fld id="{7B9E8BFE-F454-44CF-A2A9-F0A1EE63C1EA}" type="slidenum">
              <a:rPr lang="en-US" smtClean="0"/>
              <a:t>17</a:t>
            </a:fld>
            <a:endParaRPr lang="en-US" dirty="0"/>
          </a:p>
        </p:txBody>
      </p:sp>
    </p:spTree>
    <p:extLst>
      <p:ext uri="{BB962C8B-B14F-4D97-AF65-F5344CB8AC3E}">
        <p14:creationId xmlns:p14="http://schemas.microsoft.com/office/powerpoint/2010/main" val="2285714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hyperlink" Target="https://twitter.com/nrc_cnrc"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hyperlink" Target="https://www.instagram.com/nrc_cnrc/" TargetMode="External"/><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hyperlink" Target="https://www.linkedin.com/company/national-research-council?trk=tyah"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wmf"/></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hyperlink" Target="https://twitter.com/nrc_cnrc" TargetMode="External"/><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hyperlink" Target="https://www.instagram.com/nrc_cnrc/" TargetMode="External"/><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hyperlink" Target="https://www.linkedin.com/company/national-research-council?trk=tyah"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597826"/>
            <a:ext cx="6477000" cy="1102519"/>
          </a:xfrm>
        </p:spPr>
        <p:txBody>
          <a:bodyPr lIns="0" tIns="0" rIns="0" bIns="0" anchor="b"/>
          <a:lstStyle>
            <a:lvl1pPr algn="l">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6400800" cy="1314450"/>
          </a:xfrm>
        </p:spPr>
        <p:txBody>
          <a:bodyPr lIns="0" tIns="0" rIns="0" bIns="0"/>
          <a:lstStyle>
            <a:lvl1pPr marL="0" indent="0" algn="l">
              <a:buNone/>
              <a:defRPr>
                <a:solidFill>
                  <a:srgbClr val="93F5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1226" y="176862"/>
            <a:ext cx="493740" cy="141430"/>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7800693" y="204713"/>
            <a:ext cx="969880" cy="86601"/>
          </a:xfrm>
          <a:prstGeom prst="rect">
            <a:avLst/>
          </a:prstGeom>
        </p:spPr>
      </p:pic>
    </p:spTree>
    <p:extLst>
      <p:ext uri="{BB962C8B-B14F-4D97-AF65-F5344CB8AC3E}">
        <p14:creationId xmlns:p14="http://schemas.microsoft.com/office/powerpoint/2010/main" val="331820596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 / Agenda">
    <p:bg>
      <p:bgPr>
        <a:solidFill>
          <a:srgbClr val="00446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7" name="Text Placeholder 6"/>
          <p:cNvSpPr>
            <a:spLocks noGrp="1"/>
          </p:cNvSpPr>
          <p:nvPr>
            <p:ph type="body" sz="quarter" idx="13"/>
          </p:nvPr>
        </p:nvSpPr>
        <p:spPr>
          <a:xfrm>
            <a:off x="430215" y="290513"/>
            <a:ext cx="6726237" cy="4476750"/>
          </a:xfrm>
        </p:spPr>
        <p:txBody>
          <a:bodyPr anchor="ctr"/>
          <a:lstStyle>
            <a:lvl1pPr marL="342891" indent="-342891">
              <a:spcBef>
                <a:spcPts val="600"/>
              </a:spcBef>
              <a:spcAft>
                <a:spcPts val="0"/>
              </a:spcAft>
              <a:buClr>
                <a:srgbClr val="969FB0"/>
              </a:buClr>
              <a:buFont typeface="+mj-lt"/>
              <a:buAutoNum type="arabicPeriod"/>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385166523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p:bg>
      <p:bgPr>
        <a:solidFill>
          <a:srgbClr val="0044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456" y="1143166"/>
            <a:ext cx="6477001" cy="1555028"/>
          </a:xfrm>
        </p:spPr>
        <p:txBody>
          <a:bodyPr lIns="0" tIns="0" rIns="0" bIns="0" anchor="b">
            <a:normAutofit/>
          </a:bodyPr>
          <a:lstStyle>
            <a:lvl1pPr algn="l">
              <a:defRPr sz="28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25456" y="2804499"/>
            <a:ext cx="6477001" cy="1125140"/>
          </a:xfrm>
        </p:spPr>
        <p:txBody>
          <a:bodyPr lIns="0" tIns="0" rIns="0" bIns="0" anchor="t">
            <a:normAutofit/>
          </a:bodyPr>
          <a:lstStyle>
            <a:lvl1pPr marL="0" indent="0">
              <a:buNone/>
              <a:defRPr sz="1700">
                <a:solidFill>
                  <a:srgbClr val="93F5FF"/>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Tree>
    <p:extLst>
      <p:ext uri="{BB962C8B-B14F-4D97-AF65-F5344CB8AC3E}">
        <p14:creationId xmlns:p14="http://schemas.microsoft.com/office/powerpoint/2010/main" val="162381020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5" name="Text Placeholder 4"/>
          <p:cNvSpPr>
            <a:spLocks noGrp="1"/>
          </p:cNvSpPr>
          <p:nvPr>
            <p:ph type="body" sz="quarter" idx="13"/>
          </p:nvPr>
        </p:nvSpPr>
        <p:spPr>
          <a:xfrm>
            <a:off x="430219" y="1430341"/>
            <a:ext cx="6892925" cy="298767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54324462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picture">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8" name="Picture Placeholder 10"/>
          <p:cNvSpPr>
            <a:spLocks noGrp="1" noChangeAspect="1"/>
          </p:cNvSpPr>
          <p:nvPr>
            <p:ph type="pic" sz="quarter" idx="13"/>
          </p:nvPr>
        </p:nvSpPr>
        <p:spPr>
          <a:xfrm>
            <a:off x="5984083" y="1438397"/>
            <a:ext cx="2762924" cy="2959772"/>
          </a:xfrm>
          <a:prstGeom prst="rect">
            <a:avLst/>
          </a:prstGeom>
        </p:spPr>
        <p:txBody>
          <a:bodyPr anchor="ctr"/>
          <a:lstStyle>
            <a:lvl1pPr algn="ctr">
              <a:defRPr>
                <a:solidFill>
                  <a:schemeClr val="bg1">
                    <a:lumMod val="75000"/>
                  </a:schemeClr>
                </a:solidFill>
              </a:defRPr>
            </a:lvl1pPr>
          </a:lstStyle>
          <a:p>
            <a:r>
              <a:rPr lang="en-US"/>
              <a:t>Click icon to add picture</a:t>
            </a:r>
            <a:endParaRPr lang="en-US" dirty="0"/>
          </a:p>
        </p:txBody>
      </p:sp>
      <p:sp>
        <p:nvSpPr>
          <p:cNvPr id="5" name="Text Placeholder 4"/>
          <p:cNvSpPr>
            <a:spLocks noGrp="1"/>
          </p:cNvSpPr>
          <p:nvPr>
            <p:ph type="body" sz="quarter" idx="14"/>
          </p:nvPr>
        </p:nvSpPr>
        <p:spPr>
          <a:xfrm>
            <a:off x="430213" y="1430339"/>
            <a:ext cx="5351462" cy="29733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30463221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70" y="1431928"/>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85841681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9" y="1440657"/>
            <a:ext cx="8183621" cy="2976562"/>
          </a:xfrm>
        </p:spPr>
        <p:txBody>
          <a:bodyPr/>
          <a:lstStyle/>
          <a:p>
            <a:r>
              <a:rPr lang="en-US"/>
              <a:t>Click icon to add picture</a:t>
            </a:r>
          </a:p>
        </p:txBody>
      </p:sp>
    </p:spTree>
    <p:extLst>
      <p:ext uri="{BB962C8B-B14F-4D97-AF65-F5344CB8AC3E}">
        <p14:creationId xmlns:p14="http://schemas.microsoft.com/office/powerpoint/2010/main" val="38485945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5" y="1440657"/>
            <a:ext cx="4021138" cy="2976562"/>
          </a:xfrm>
        </p:spPr>
        <p:txBody>
          <a:bodyPr/>
          <a:lstStyle/>
          <a:p>
            <a:r>
              <a:rPr lang="en-US"/>
              <a:t>Click icon to add picture</a:t>
            </a:r>
            <a:endParaRPr lang="en-US" dirty="0"/>
          </a:p>
        </p:txBody>
      </p:sp>
      <p:sp>
        <p:nvSpPr>
          <p:cNvPr id="10" name="Picture Placeholder 6"/>
          <p:cNvSpPr>
            <a:spLocks noGrp="1"/>
          </p:cNvSpPr>
          <p:nvPr>
            <p:ph type="pic" sz="quarter" idx="13"/>
          </p:nvPr>
        </p:nvSpPr>
        <p:spPr>
          <a:xfrm>
            <a:off x="4691069" y="1440657"/>
            <a:ext cx="3931501" cy="2976562"/>
          </a:xfrm>
        </p:spPr>
        <p:txBody>
          <a:bodyPr/>
          <a:lstStyle/>
          <a:p>
            <a:r>
              <a:rPr lang="en-US"/>
              <a:t>Click icon to add picture</a:t>
            </a:r>
            <a:endParaRPr lang="en-US" dirty="0"/>
          </a:p>
        </p:txBody>
      </p:sp>
    </p:spTree>
    <p:extLst>
      <p:ext uri="{BB962C8B-B14F-4D97-AF65-F5344CB8AC3E}">
        <p14:creationId xmlns:p14="http://schemas.microsoft.com/office/powerpoint/2010/main" val="266947010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End - blue ">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4" y="1706143"/>
            <a:ext cx="5642841" cy="1102519"/>
          </a:xfrm>
        </p:spPr>
        <p:txBody>
          <a:bodyPr lIns="0" tIns="0" rIns="0" bIns="0" anchor="b">
            <a:noAutofit/>
          </a:bodyPr>
          <a:lstStyle>
            <a:lvl1pPr algn="l">
              <a:defRPr sz="4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6" y="2914650"/>
            <a:ext cx="5179343" cy="1314450"/>
          </a:xfrm>
        </p:spPr>
        <p:txBody>
          <a:bodyPr lIns="0" tIns="0" rIns="0" bIns="0">
            <a:normAutofit/>
          </a:bodyPr>
          <a:lstStyle>
            <a:lvl1pPr marL="0" indent="0" algn="l">
              <a:buNone/>
              <a:defRPr sz="1400"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black">
          <a:xfrm>
            <a:off x="7037433" y="252572"/>
            <a:ext cx="969880" cy="86601"/>
          </a:xfrm>
          <a:prstGeom prst="rect">
            <a:avLst/>
          </a:prstGeom>
        </p:spPr>
      </p:pic>
      <p:pic>
        <p:nvPicPr>
          <p:cNvPr id="8" name="Picture 7">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523337" y="213178"/>
            <a:ext cx="162834" cy="156997"/>
          </a:xfrm>
          <a:prstGeom prst="rect">
            <a:avLst/>
          </a:prstGeom>
        </p:spPr>
      </p:pic>
      <p:pic>
        <p:nvPicPr>
          <p:cNvPr id="9" name="Picture 8">
            <a:hlinkClick r:id="rId7"/>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314005" y="213178"/>
            <a:ext cx="162834" cy="156997"/>
          </a:xfrm>
          <a:prstGeom prst="rect">
            <a:avLst/>
          </a:prstGeom>
        </p:spPr>
      </p:pic>
      <p:pic>
        <p:nvPicPr>
          <p:cNvPr id="10" name="Picture 9">
            <a:hlinkClick r:id="rId9"/>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104326" y="213178"/>
            <a:ext cx="163187" cy="156997"/>
          </a:xfrm>
          <a:prstGeom prst="rect">
            <a:avLst/>
          </a:prstGeom>
        </p:spPr>
      </p:pic>
    </p:spTree>
    <p:extLst>
      <p:ext uri="{BB962C8B-B14F-4D97-AF65-F5344CB8AC3E}">
        <p14:creationId xmlns:p14="http://schemas.microsoft.com/office/powerpoint/2010/main" val="386315581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70"/>
            <a:ext cx="2057400" cy="273844"/>
          </a:xfrm>
          <a:prstGeom prst="rect">
            <a:avLst/>
          </a:prstGeom>
        </p:spPr>
        <p:txBody>
          <a:bodyPr/>
          <a:lstStyle/>
          <a:p>
            <a:fld id="{173E475B-9804-4EBC-BD8F-EE715C1CDA53}" type="datetimeFigureOut">
              <a:rPr lang="en-CA" smtClean="0"/>
              <a:t>2024-04-16</a:t>
            </a:fld>
            <a:endParaRPr lang="en-CA"/>
          </a:p>
        </p:txBody>
      </p:sp>
      <p:sp>
        <p:nvSpPr>
          <p:cNvPr id="3" name="Footer Placeholder 2"/>
          <p:cNvSpPr>
            <a:spLocks noGrp="1"/>
          </p:cNvSpPr>
          <p:nvPr>
            <p:ph type="ftr" sz="quarter" idx="11"/>
          </p:nvPr>
        </p:nvSpPr>
        <p:spPr>
          <a:xfrm>
            <a:off x="3028950" y="4767270"/>
            <a:ext cx="3086100" cy="273844"/>
          </a:xfrm>
          <a:prstGeom prst="rect">
            <a:avLst/>
          </a:prstGeom>
        </p:spPr>
        <p:txBody>
          <a:bodyPr/>
          <a:lstStyle/>
          <a:p>
            <a:endParaRPr lang="en-CA"/>
          </a:p>
        </p:txBody>
      </p:sp>
      <p:sp>
        <p:nvSpPr>
          <p:cNvPr id="4" name="Slide Number Placeholder 3"/>
          <p:cNvSpPr>
            <a:spLocks noGrp="1"/>
          </p:cNvSpPr>
          <p:nvPr>
            <p:ph type="sldNum" sz="quarter" idx="12"/>
          </p:nvPr>
        </p:nvSpPr>
        <p:spPr/>
        <p:txBody>
          <a:bodyPr/>
          <a:lstStyle/>
          <a:p>
            <a:fld id="{41285BB0-B1DE-4363-8704-EED24EB0AC75}" type="slidenum">
              <a:rPr lang="en-CA" smtClean="0"/>
              <a:t>‹#›</a:t>
            </a:fld>
            <a:endParaRPr lang="en-CA"/>
          </a:p>
        </p:txBody>
      </p:sp>
    </p:spTree>
    <p:extLst>
      <p:ext uri="{BB962C8B-B14F-4D97-AF65-F5344CB8AC3E}">
        <p14:creationId xmlns:p14="http://schemas.microsoft.com/office/powerpoint/2010/main" val="2392205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ext no curved lines - blue ">
    <p:bg>
      <p:bgPr>
        <a:solidFill>
          <a:srgbClr val="004466"/>
        </a:solidFill>
        <a:effectLst/>
      </p:bgPr>
    </p:bg>
    <p:spTree>
      <p:nvGrpSpPr>
        <p:cNvPr id="1" name=""/>
        <p:cNvGrpSpPr/>
        <p:nvPr/>
      </p:nvGrpSpPr>
      <p:grpSpPr>
        <a:xfrm>
          <a:off x="0" y="0"/>
          <a:ext cx="0" cy="0"/>
          <a:chOff x="0" y="0"/>
          <a:chExt cx="0" cy="0"/>
        </a:xfrm>
      </p:grpSpPr>
      <p:sp>
        <p:nvSpPr>
          <p:cNvPr id="17" name="Rectangle 16"/>
          <p:cNvSpPr/>
          <p:nvPr/>
        </p:nvSpPr>
        <p:spPr>
          <a:xfrm>
            <a:off x="0" y="7"/>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51" y="256365"/>
            <a:ext cx="8191657" cy="753439"/>
          </a:xfrm>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8"/>
            <a:ext cx="8185912" cy="2973388"/>
          </a:xfrm>
        </p:spPr>
        <p:txBody>
          <a:bodyPr/>
          <a:lstStyle>
            <a:lvl1pPr>
              <a:defRPr>
                <a:solidFill>
                  <a:schemeClr val="tx2">
                    <a:lumMod val="40000"/>
                    <a:lumOff val="6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69630485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icture with caption - blu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5143500"/>
          </a:xfrm>
        </p:spPr>
        <p:txBody>
          <a:bodyPr anchor="ctr">
            <a:normAutofit/>
          </a:bodyPr>
          <a:lstStyle>
            <a:lvl1pPr marL="0" indent="0" algn="ctr">
              <a:buNone/>
              <a:defRPr sz="1400">
                <a:solidFill>
                  <a:schemeClr val="bg1">
                    <a:lumMod val="75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2" name="Title 1"/>
          <p:cNvSpPr>
            <a:spLocks noGrp="1"/>
          </p:cNvSpPr>
          <p:nvPr>
            <p:ph type="title" hasCustomPrompt="1"/>
          </p:nvPr>
        </p:nvSpPr>
        <p:spPr>
          <a:xfrm>
            <a:off x="875065" y="1170433"/>
            <a:ext cx="2028497" cy="2650353"/>
          </a:xfrm>
        </p:spPr>
        <p:txBody>
          <a:bodyPr anchor="ctr">
            <a:normAutofit/>
          </a:bodyPr>
          <a:lstStyle>
            <a:lvl1pPr algn="l">
              <a:defRPr sz="2000" b="1">
                <a:solidFill>
                  <a:schemeClr val="bg1"/>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735AFF2F-A477-40DD-9D5D-27D2519027E7}"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21526557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875885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CA" sz="1125" dirty="0"/>
          </a:p>
        </p:txBody>
      </p:sp>
    </p:spTree>
    <p:extLst>
      <p:ext uri="{BB962C8B-B14F-4D97-AF65-F5344CB8AC3E}">
        <p14:creationId xmlns:p14="http://schemas.microsoft.com/office/powerpoint/2010/main" val="337517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no curved lines - grey ">
    <p:spTree>
      <p:nvGrpSpPr>
        <p:cNvPr id="1" name=""/>
        <p:cNvGrpSpPr/>
        <p:nvPr/>
      </p:nvGrpSpPr>
      <p:grpSpPr>
        <a:xfrm>
          <a:off x="0" y="0"/>
          <a:ext cx="0" cy="0"/>
          <a:chOff x="0" y="0"/>
          <a:chExt cx="0" cy="0"/>
        </a:xfrm>
      </p:grpSpPr>
      <p:sp>
        <p:nvSpPr>
          <p:cNvPr id="13" name="Rectangle 12"/>
          <p:cNvSpPr/>
          <p:nvPr userDrawn="1"/>
        </p:nvSpPr>
        <p:spPr>
          <a:xfrm>
            <a:off x="0" y="2"/>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6" y="256360"/>
            <a:ext cx="8184969" cy="753439"/>
          </a:xfrm>
        </p:spPr>
        <p:txBody>
          <a:bodyPr/>
          <a:lstStyle>
            <a:lvl1pPr>
              <a:defRPr>
                <a:solidFill>
                  <a:srgbClr val="223344"/>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5"/>
            <a:ext cx="8185913" cy="2973388"/>
          </a:xfrm>
        </p:spPr>
        <p:txBody>
          <a:bodyPr/>
          <a:lstStyle>
            <a:lvl1pPr>
              <a:lnSpc>
                <a:spcPct val="100000"/>
              </a:lnSpc>
              <a:defRPr>
                <a:solidFill>
                  <a:srgbClr val="21303F"/>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6" y="4832472"/>
            <a:ext cx="493740" cy="141430"/>
          </a:xfrm>
          <a:prstGeom prst="rect">
            <a:avLst/>
          </a:prstGeom>
        </p:spPr>
      </p:pic>
      <p:sp>
        <p:nvSpPr>
          <p:cNvPr id="3" name="Footer Placeholder 2"/>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08336677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ext no curved lines - blu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7E68ECE-59D7-452D-8595-BBB947F3BD2D}" type="slidenum">
              <a:rPr lang="en-US" smtClean="0">
                <a:solidFill>
                  <a:srgbClr val="006688"/>
                </a:solidFill>
              </a:rPr>
              <a:pPr/>
              <a:t>‹#›</a:t>
            </a:fld>
            <a:endParaRPr lang="en-US" dirty="0">
              <a:solidFill>
                <a:srgbClr val="006688"/>
              </a:solidFill>
            </a:endParaRPr>
          </a:p>
        </p:txBody>
      </p:sp>
      <p:sp>
        <p:nvSpPr>
          <p:cNvPr id="10" name="Text Placeholder 9"/>
          <p:cNvSpPr>
            <a:spLocks noGrp="1"/>
          </p:cNvSpPr>
          <p:nvPr>
            <p:ph type="body" sz="quarter" idx="12"/>
          </p:nvPr>
        </p:nvSpPr>
        <p:spPr>
          <a:xfrm>
            <a:off x="428264" y="1431925"/>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grpSp>
        <p:nvGrpSpPr>
          <p:cNvPr id="7" name="Group 6"/>
          <p:cNvGrpSpPr/>
          <p:nvPr userDrawn="1"/>
        </p:nvGrpSpPr>
        <p:grpSpPr>
          <a:xfrm>
            <a:off x="0" y="0"/>
            <a:ext cx="9144000" cy="869522"/>
            <a:chOff x="0" y="0"/>
            <a:chExt cx="9144000" cy="869522"/>
          </a:xfrm>
        </p:grpSpPr>
        <p:sp>
          <p:nvSpPr>
            <p:cNvPr id="9" name="Rectangle 8"/>
            <p:cNvSpPr/>
            <p:nvPr/>
          </p:nvSpPr>
          <p:spPr>
            <a:xfrm>
              <a:off x="5525786" y="1922"/>
              <a:ext cx="3618214" cy="867600"/>
            </a:xfrm>
            <a:prstGeom prst="rect">
              <a:avLst/>
            </a:prstGeom>
            <a:solidFill>
              <a:srgbClr val="005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endParaRPr>
            </a:p>
          </p:txBody>
        </p:sp>
        <p:pic>
          <p:nvPicPr>
            <p:cNvPr id="11" name="Picture 2" descr="aging-in-place-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42923" cy="8686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7684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Section intro">
    <p:bg>
      <p:bgPr>
        <a:solidFill>
          <a:srgbClr val="55336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1152000"/>
            <a:ext cx="8261350" cy="2700000"/>
          </a:xfrm>
        </p:spPr>
        <p:txBody>
          <a:bodyPr lIns="0" tIns="0" rIns="0" bIns="0" anchor="ctr">
            <a:noAutofit/>
          </a:bodyPr>
          <a:lstStyle>
            <a:lvl1pPr algn="ctr">
              <a:defRPr sz="24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24195043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Media">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207DF38-B204-ADED-90BB-E701A0256E3C}"/>
              </a:ext>
              <a:ext uri="{C183D7F6-B498-43B3-948B-1728B52AA6E4}">
                <adec:decorative xmlns:adec="http://schemas.microsoft.com/office/drawing/2017/decorative" val="0"/>
              </a:ext>
            </a:extLst>
          </p:cNvPr>
          <p:cNvSpPr>
            <a:spLocks noGrp="1"/>
          </p:cNvSpPr>
          <p:nvPr>
            <p:ph sz="quarter" idx="11" hasCustomPrompt="1"/>
          </p:nvPr>
        </p:nvSpPr>
        <p:spPr>
          <a:xfrm>
            <a:off x="0" y="0"/>
            <a:ext cx="9144000" cy="5143500"/>
          </a:xfrm>
          <a:noFill/>
          <a:ln>
            <a:noFill/>
          </a:ln>
        </p:spPr>
        <p:txBody>
          <a:bodyPr lIns="360000" tIns="360000" rIns="360000" bIns="360000" anchor="t"/>
          <a:lstStyle>
            <a:lvl1pPr algn="ctr">
              <a:defRPr>
                <a:solidFill>
                  <a:schemeClr val="tx1"/>
                </a:solidFill>
              </a:defRPr>
            </a:lvl1pPr>
          </a:lstStyle>
          <a:p>
            <a:pPr lvl="0"/>
            <a:r>
              <a:rPr lang="en-US" dirty="0"/>
              <a:t>Insert your photos, graphs or video here</a:t>
            </a:r>
          </a:p>
        </p:txBody>
      </p:sp>
      <p:sp>
        <p:nvSpPr>
          <p:cNvPr id="3" name="Slide Number Placeholder 2">
            <a:extLst>
              <a:ext uri="{FF2B5EF4-FFF2-40B4-BE49-F238E27FC236}">
                <a16:creationId xmlns:a16="http://schemas.microsoft.com/office/drawing/2014/main" id="{7262610B-279C-941F-826A-697B8765E263}"/>
              </a:ext>
              <a:ext uri="{C183D7F6-B498-43B3-948B-1728B52AA6E4}">
                <adec:decorative xmlns:adec="http://schemas.microsoft.com/office/drawing/2017/decorative" val="1"/>
              </a:ext>
            </a:extLst>
          </p:cNvPr>
          <p:cNvSpPr>
            <a:spLocks noGrp="1"/>
          </p:cNvSpPr>
          <p:nvPr>
            <p:ph type="sldNum" sz="quarter" idx="10"/>
          </p:nvPr>
        </p:nvSpPr>
        <p:spPr/>
        <p:txBody>
          <a:body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7550482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597826"/>
            <a:ext cx="6477000" cy="1102519"/>
          </a:xfrm>
        </p:spPr>
        <p:txBody>
          <a:bodyPr lIns="0" tIns="0" rIns="0" bIns="0" anchor="b"/>
          <a:lstStyle>
            <a:lvl1pPr algn="l">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6400800" cy="1314450"/>
          </a:xfrm>
        </p:spPr>
        <p:txBody>
          <a:bodyPr lIns="0" tIns="0" rIns="0" bIns="0"/>
          <a:lstStyle>
            <a:lvl1pPr marL="0" indent="0" algn="l">
              <a:buNone/>
              <a:defRPr>
                <a:solidFill>
                  <a:srgbClr val="93F5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1226" y="176862"/>
            <a:ext cx="493740" cy="141430"/>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7800693" y="204713"/>
            <a:ext cx="969880" cy="86601"/>
          </a:xfrm>
          <a:prstGeom prst="rect">
            <a:avLst/>
          </a:prstGeom>
        </p:spPr>
      </p:pic>
    </p:spTree>
    <p:extLst>
      <p:ext uri="{BB962C8B-B14F-4D97-AF65-F5344CB8AC3E}">
        <p14:creationId xmlns:p14="http://schemas.microsoft.com/office/powerpoint/2010/main" val="41635562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verview / Agenda">
    <p:bg>
      <p:bgPr>
        <a:solidFill>
          <a:srgbClr val="00446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7" name="Text Placeholder 6"/>
          <p:cNvSpPr>
            <a:spLocks noGrp="1"/>
          </p:cNvSpPr>
          <p:nvPr>
            <p:ph type="body" sz="quarter" idx="13"/>
          </p:nvPr>
        </p:nvSpPr>
        <p:spPr>
          <a:xfrm>
            <a:off x="430215" y="290513"/>
            <a:ext cx="6726237" cy="4476750"/>
          </a:xfrm>
        </p:spPr>
        <p:txBody>
          <a:bodyPr anchor="ctr"/>
          <a:lstStyle>
            <a:lvl1pPr marL="342891" indent="-342891">
              <a:spcBef>
                <a:spcPts val="600"/>
              </a:spcBef>
              <a:spcAft>
                <a:spcPts val="0"/>
              </a:spcAft>
              <a:buClr>
                <a:srgbClr val="969FB0"/>
              </a:buClr>
              <a:buFont typeface="+mj-lt"/>
              <a:buAutoNum type="arabicPeriod"/>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4519725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p:bg>
      <p:bgPr>
        <a:solidFill>
          <a:srgbClr val="0044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456" y="1143166"/>
            <a:ext cx="6477001" cy="1555028"/>
          </a:xfrm>
        </p:spPr>
        <p:txBody>
          <a:bodyPr lIns="0" tIns="0" rIns="0" bIns="0" anchor="b">
            <a:normAutofit/>
          </a:bodyPr>
          <a:lstStyle>
            <a:lvl1pPr algn="l">
              <a:defRPr sz="28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425456" y="2804499"/>
            <a:ext cx="6477001" cy="1125140"/>
          </a:xfrm>
        </p:spPr>
        <p:txBody>
          <a:bodyPr lIns="0" tIns="0" rIns="0" bIns="0" anchor="t">
            <a:normAutofit/>
          </a:bodyPr>
          <a:lstStyle>
            <a:lvl1pPr marL="0" indent="0">
              <a:buNone/>
              <a:defRPr sz="1700">
                <a:solidFill>
                  <a:srgbClr val="93F5FF"/>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Tree>
    <p:extLst>
      <p:ext uri="{BB962C8B-B14F-4D97-AF65-F5344CB8AC3E}">
        <p14:creationId xmlns:p14="http://schemas.microsoft.com/office/powerpoint/2010/main" val="277978408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0873" y="0"/>
            <a:ext cx="2887266" cy="5143500"/>
          </a:xfrm>
          <a:prstGeom prst="rect">
            <a:avLst/>
          </a:prstGeom>
        </p:spPr>
      </p:pic>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5" name="Text Placeholder 4"/>
          <p:cNvSpPr>
            <a:spLocks noGrp="1"/>
          </p:cNvSpPr>
          <p:nvPr>
            <p:ph type="body" sz="quarter" idx="13" hasCustomPrompt="1"/>
          </p:nvPr>
        </p:nvSpPr>
        <p:spPr>
          <a:xfrm>
            <a:off x="430219" y="1430341"/>
            <a:ext cx="6892925" cy="2987675"/>
          </a:xfrm>
        </p:spPr>
        <p:txBody>
          <a:bodyPr/>
          <a:lstStyle>
            <a:lvl1pPr>
              <a:lnSpc>
                <a:spcPct val="100000"/>
              </a:lnSpc>
              <a:defRPr/>
            </a:lvl1pPr>
            <a:lvl2pPr marL="285744" marR="0" indent="-285744"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sz="2000"/>
            </a:lvl2pPr>
            <a:lvl3pPr>
              <a:lnSpc>
                <a:spcPct val="100000"/>
              </a:lnSpc>
              <a:defRPr/>
            </a:lvl3pPr>
            <a:lvl4pPr marL="571486" indent="-228594">
              <a:lnSpc>
                <a:spcPct val="100000"/>
              </a:lnSpc>
              <a:spcBef>
                <a:spcPts val="0"/>
              </a:spcBef>
              <a:spcAft>
                <a:spcPts val="600"/>
              </a:spcAft>
              <a:buFont typeface="Arial" panose="020B0604020202020204" pitchFamily="34" charset="0"/>
              <a:buChar char="-"/>
              <a:defRPr sz="1600"/>
            </a:lvl4pPr>
            <a:lvl5pPr>
              <a:lnSpc>
                <a:spcPct val="100000"/>
              </a:lnSpc>
              <a:spcBef>
                <a:spcPts val="0"/>
              </a:spcBef>
              <a:spcAft>
                <a:spcPts val="600"/>
              </a:spcAft>
              <a:defRPr/>
            </a:lvl5pPr>
          </a:lstStyle>
          <a:p>
            <a:pPr lvl="1"/>
            <a:r>
              <a:rPr lang="en-US" dirty="0"/>
              <a:t>First level</a:t>
            </a:r>
          </a:p>
          <a:p>
            <a:pPr lvl="3"/>
            <a:r>
              <a:rPr lang="en-US" dirty="0"/>
              <a:t>Second level</a:t>
            </a:r>
          </a:p>
          <a:p>
            <a:pPr lvl="4"/>
            <a:r>
              <a:rPr lang="en-US" dirty="0"/>
              <a:t>Third level</a:t>
            </a:r>
          </a:p>
          <a:p>
            <a:pPr lvl="4"/>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301531395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picture">
    <p:spTree>
      <p:nvGrpSpPr>
        <p:cNvPr id="1" name=""/>
        <p:cNvGrpSpPr/>
        <p:nvPr/>
      </p:nvGrpSpPr>
      <p:grpSpPr>
        <a:xfrm>
          <a:off x="0" y="0"/>
          <a:ext cx="0" cy="0"/>
          <a:chOff x="0" y="0"/>
          <a:chExt cx="0" cy="0"/>
        </a:xfrm>
      </p:grpSpPr>
      <p:sp>
        <p:nvSpPr>
          <p:cNvPr id="16" name="Rectangle 15"/>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8" name="Picture Placeholder 10"/>
          <p:cNvSpPr>
            <a:spLocks noGrp="1" noChangeAspect="1"/>
          </p:cNvSpPr>
          <p:nvPr>
            <p:ph type="pic" sz="quarter" idx="13"/>
          </p:nvPr>
        </p:nvSpPr>
        <p:spPr>
          <a:xfrm>
            <a:off x="5984083" y="1438397"/>
            <a:ext cx="2762924" cy="2959772"/>
          </a:xfrm>
          <a:prstGeom prst="rect">
            <a:avLst/>
          </a:prstGeom>
        </p:spPr>
        <p:txBody>
          <a:bodyPr anchor="ctr"/>
          <a:lstStyle>
            <a:lvl1pPr algn="ctr">
              <a:defRPr>
                <a:solidFill>
                  <a:schemeClr val="bg1">
                    <a:lumMod val="75000"/>
                  </a:schemeClr>
                </a:solidFill>
              </a:defRPr>
            </a:lvl1pPr>
          </a:lstStyle>
          <a:p>
            <a:endParaRPr lang="en-US" dirty="0"/>
          </a:p>
        </p:txBody>
      </p:sp>
      <p:sp>
        <p:nvSpPr>
          <p:cNvPr id="5" name="Text Placeholder 4"/>
          <p:cNvSpPr>
            <a:spLocks noGrp="1"/>
          </p:cNvSpPr>
          <p:nvPr>
            <p:ph type="body" sz="quarter" idx="14"/>
          </p:nvPr>
        </p:nvSpPr>
        <p:spPr>
          <a:xfrm>
            <a:off x="430213" y="1430339"/>
            <a:ext cx="5351462" cy="29733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10666456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70" y="1431928"/>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Tree>
    <p:extLst>
      <p:ext uri="{BB962C8B-B14F-4D97-AF65-F5344CB8AC3E}">
        <p14:creationId xmlns:p14="http://schemas.microsoft.com/office/powerpoint/2010/main" val="142409732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picture">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9" y="1440657"/>
            <a:ext cx="8183621" cy="2976562"/>
          </a:xfrm>
        </p:spPr>
        <p:txBody>
          <a:bodyPr/>
          <a:lstStyle/>
          <a:p>
            <a:endParaRPr lang="en-US" dirty="0"/>
          </a:p>
        </p:txBody>
      </p:sp>
    </p:spTree>
    <p:extLst>
      <p:ext uri="{BB962C8B-B14F-4D97-AF65-F5344CB8AC3E}">
        <p14:creationId xmlns:p14="http://schemas.microsoft.com/office/powerpoint/2010/main" val="328764306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13" name="Rectangle 12"/>
          <p:cNvSpPr/>
          <p:nvPr userDrawn="1"/>
        </p:nvSpPr>
        <p:spPr>
          <a:xfrm>
            <a:off x="0" y="7"/>
            <a:ext cx="9144000" cy="114111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9" y="256365"/>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8"/>
            <a:ext cx="493740" cy="141430"/>
          </a:xfrm>
          <a:prstGeom prst="rect">
            <a:avLst/>
          </a:prstGeom>
        </p:spPr>
      </p:pic>
      <p:sp>
        <p:nvSpPr>
          <p:cNvPr id="7" name="Picture Placeholder 6"/>
          <p:cNvSpPr>
            <a:spLocks noGrp="1"/>
          </p:cNvSpPr>
          <p:nvPr>
            <p:ph type="pic" sz="quarter" idx="12"/>
          </p:nvPr>
        </p:nvSpPr>
        <p:spPr>
          <a:xfrm>
            <a:off x="438945" y="1440657"/>
            <a:ext cx="4021138" cy="2976562"/>
          </a:xfrm>
        </p:spPr>
        <p:txBody>
          <a:bodyPr/>
          <a:lstStyle/>
          <a:p>
            <a:endParaRPr lang="en-US" dirty="0"/>
          </a:p>
        </p:txBody>
      </p:sp>
      <p:sp>
        <p:nvSpPr>
          <p:cNvPr id="10" name="Picture Placeholder 6"/>
          <p:cNvSpPr>
            <a:spLocks noGrp="1"/>
          </p:cNvSpPr>
          <p:nvPr>
            <p:ph type="pic" sz="quarter" idx="13"/>
          </p:nvPr>
        </p:nvSpPr>
        <p:spPr>
          <a:xfrm>
            <a:off x="4691069" y="1440657"/>
            <a:ext cx="3931501" cy="2976562"/>
          </a:xfrm>
        </p:spPr>
        <p:txBody>
          <a:bodyPr/>
          <a:lstStyle/>
          <a:p>
            <a:endParaRPr lang="en-US" dirty="0"/>
          </a:p>
        </p:txBody>
      </p:sp>
    </p:spTree>
    <p:extLst>
      <p:ext uri="{BB962C8B-B14F-4D97-AF65-F5344CB8AC3E}">
        <p14:creationId xmlns:p14="http://schemas.microsoft.com/office/powerpoint/2010/main" val="248291220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End - blue ">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4" y="1706143"/>
            <a:ext cx="5642841" cy="1102519"/>
          </a:xfrm>
        </p:spPr>
        <p:txBody>
          <a:bodyPr lIns="0" tIns="0" rIns="0" bIns="0" anchor="b">
            <a:noAutofit/>
          </a:bodyPr>
          <a:lstStyle>
            <a:lvl1pPr algn="l">
              <a:defRPr sz="4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6" y="2914650"/>
            <a:ext cx="5179343" cy="1314450"/>
          </a:xfrm>
        </p:spPr>
        <p:txBody>
          <a:bodyPr lIns="0" tIns="0" rIns="0" bIns="0">
            <a:normAutofit/>
          </a:bodyPr>
          <a:lstStyle>
            <a:lvl1pPr marL="0" indent="0" algn="l">
              <a:buNone/>
              <a:defRPr sz="1400" b="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51" y="189598"/>
            <a:ext cx="941877" cy="149844"/>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black">
          <a:xfrm>
            <a:off x="7037433" y="252572"/>
            <a:ext cx="969880" cy="86601"/>
          </a:xfrm>
          <a:prstGeom prst="rect">
            <a:avLst/>
          </a:prstGeom>
        </p:spPr>
      </p:pic>
      <p:pic>
        <p:nvPicPr>
          <p:cNvPr id="8" name="Picture 7">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523337" y="213178"/>
            <a:ext cx="162834" cy="156997"/>
          </a:xfrm>
          <a:prstGeom prst="rect">
            <a:avLst/>
          </a:prstGeom>
        </p:spPr>
      </p:pic>
      <p:pic>
        <p:nvPicPr>
          <p:cNvPr id="9" name="Picture 8">
            <a:hlinkClick r:id="rId7"/>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314005" y="213178"/>
            <a:ext cx="162834" cy="156997"/>
          </a:xfrm>
          <a:prstGeom prst="rect">
            <a:avLst/>
          </a:prstGeom>
        </p:spPr>
      </p:pic>
      <p:pic>
        <p:nvPicPr>
          <p:cNvPr id="10" name="Picture 9">
            <a:hlinkClick r:id="rId9"/>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104326" y="213178"/>
            <a:ext cx="163187" cy="156997"/>
          </a:xfrm>
          <a:prstGeom prst="rect">
            <a:avLst/>
          </a:prstGeom>
        </p:spPr>
      </p:pic>
    </p:spTree>
    <p:extLst>
      <p:ext uri="{BB962C8B-B14F-4D97-AF65-F5344CB8AC3E}">
        <p14:creationId xmlns:p14="http://schemas.microsoft.com/office/powerpoint/2010/main" val="22884548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65"/>
            <a:ext cx="6891768" cy="753439"/>
          </a:xfrm>
          <a:prstGeom prst="rect">
            <a:avLst/>
          </a:prstGeom>
        </p:spPr>
        <p:txBody>
          <a:bodyPr vert="horz" lIns="0" tIns="0" rIns="0" bIns="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26246" y="1431931"/>
            <a:ext cx="6891768" cy="3162697"/>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86800" y="4767270"/>
            <a:ext cx="4572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596477280"/>
      </p:ext>
    </p:extLst>
  </p:cSld>
  <p:clrMap bg1="lt1" tx1="dk1" bg2="lt2" tx2="dk2" accent1="accent1" accent2="accent2" accent3="accent3" accent4="accent4" accent5="accent5" accent6="accent6" hlink="hlink" folHlink="folHlink"/>
  <p:sldLayoutIdLst>
    <p:sldLayoutId id="2147483686" r:id="rId1"/>
    <p:sldLayoutId id="2147483733" r:id="rId2"/>
    <p:sldLayoutId id="2147483687" r:id="rId3"/>
    <p:sldLayoutId id="2147483715" r:id="rId4"/>
    <p:sldLayoutId id="2147483716" r:id="rId5"/>
    <p:sldLayoutId id="2147483717" r:id="rId6"/>
    <p:sldLayoutId id="2147483735" r:id="rId7"/>
    <p:sldLayoutId id="2147483736" r:id="rId8"/>
    <p:sldLayoutId id="2147483700" r:id="rId9"/>
    <p:sldLayoutId id="2147483747" r:id="rId10"/>
    <p:sldLayoutId id="2147483749" r:id="rId11"/>
    <p:sldLayoutId id="2147483759" r:id="rId12"/>
    <p:sldLayoutId id="2147483760" r:id="rId13"/>
    <p:sldLayoutId id="2147483762" r:id="rId14"/>
    <p:sldLayoutId id="2147483763" r:id="rId15"/>
    <p:sldLayoutId id="2147483764" r:id="rId16"/>
    <p:sldLayoutId id="2147483765" r:id="rId17"/>
    <p:sldLayoutId id="2147483766" r:id="rId18"/>
  </p:sldLayoutIdLst>
  <p:transition>
    <p:fade/>
  </p:transition>
  <p:hf hdr="0" ftr="0" dt="0"/>
  <p:txStyles>
    <p:titleStyle>
      <a:lvl1pPr algn="l" defTabSz="914377"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1200"/>
        </a:spcBef>
        <a:spcAft>
          <a:spcPts val="600"/>
        </a:spcAft>
        <a:buFont typeface="Arial" panose="020B0604020202020204" pitchFamily="34" charset="0"/>
        <a:buNone/>
        <a:defRPr sz="1700" b="1" kern="1200">
          <a:solidFill>
            <a:schemeClr val="tx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00000"/>
        </a:lnSpc>
        <a:spcBef>
          <a:spcPts val="600"/>
        </a:spcBef>
        <a:spcAft>
          <a:spcPts val="600"/>
        </a:spcAft>
        <a:buFont typeface="Arial" panose="020B0604020202020204" pitchFamily="34" charset="0"/>
        <a:buNone/>
        <a:defRPr sz="1700" kern="1200">
          <a:solidFill>
            <a:srgbClr val="3B495A"/>
          </a:solidFill>
          <a:latin typeface="Arial" panose="020B0604020202020204" pitchFamily="34" charset="0"/>
          <a:ea typeface="+mn-ea"/>
          <a:cs typeface="Arial" panose="020B0604020202020204" pitchFamily="34" charset="0"/>
        </a:defRPr>
      </a:lvl2pPr>
      <a:lvl3pPr marL="228594" indent="-228594" algn="l" defTabSz="914377"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486"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4pPr>
      <a:lvl5pPr marL="1027088"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65"/>
            <a:ext cx="6891768" cy="753439"/>
          </a:xfrm>
          <a:prstGeom prst="rect">
            <a:avLst/>
          </a:prstGeom>
        </p:spPr>
        <p:txBody>
          <a:bodyPr vert="horz" lIns="0" tIns="0" rIns="0" bIns="0" rtlCol="0" anchor="b">
            <a:normAutofit/>
          </a:bodyPr>
          <a:lstStyle/>
          <a:p>
            <a:r>
              <a:rPr lang="en-US" dirty="0"/>
              <a:t>Click to edit Master title style</a:t>
            </a:r>
          </a:p>
        </p:txBody>
      </p:sp>
      <p:sp>
        <p:nvSpPr>
          <p:cNvPr id="3" name="Text Placeholder 2"/>
          <p:cNvSpPr>
            <a:spLocks noGrp="1"/>
          </p:cNvSpPr>
          <p:nvPr>
            <p:ph type="body" idx="1"/>
          </p:nvPr>
        </p:nvSpPr>
        <p:spPr>
          <a:xfrm>
            <a:off x="426246" y="1431931"/>
            <a:ext cx="6891768" cy="3162697"/>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86800" y="4767270"/>
            <a:ext cx="4572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274958286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Lst>
  <p:transition>
    <p:fade/>
  </p:transition>
  <p:hf hdr="0" ftr="0" dt="0"/>
  <p:txStyles>
    <p:titleStyle>
      <a:lvl1pPr algn="l" defTabSz="914377"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1200"/>
        </a:spcBef>
        <a:spcAft>
          <a:spcPts val="600"/>
        </a:spcAft>
        <a:buFont typeface="Arial" panose="020B0604020202020204" pitchFamily="34" charset="0"/>
        <a:buNone/>
        <a:defRPr sz="1700" b="1" kern="1200">
          <a:solidFill>
            <a:schemeClr val="tx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00000"/>
        </a:lnSpc>
        <a:spcBef>
          <a:spcPts val="600"/>
        </a:spcBef>
        <a:spcAft>
          <a:spcPts val="600"/>
        </a:spcAft>
        <a:buFont typeface="Arial" panose="020B0604020202020204" pitchFamily="34" charset="0"/>
        <a:buNone/>
        <a:defRPr sz="1700" kern="1200">
          <a:solidFill>
            <a:srgbClr val="3B495A"/>
          </a:solidFill>
          <a:latin typeface="Arial" panose="020B0604020202020204" pitchFamily="34" charset="0"/>
          <a:ea typeface="+mn-ea"/>
          <a:cs typeface="Arial" panose="020B0604020202020204" pitchFamily="34" charset="0"/>
        </a:defRPr>
      </a:lvl2pPr>
      <a:lvl3pPr marL="228594" indent="-228594" algn="l" defTabSz="914377"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486"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4pPr>
      <a:lvl5pPr marL="1027088" indent="-228594" algn="l" defTabSz="914377"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wmf"/></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828" y="844213"/>
            <a:ext cx="6954643" cy="1858551"/>
          </a:xfrm>
        </p:spPr>
        <p:txBody>
          <a:bodyPr>
            <a:normAutofit/>
          </a:bodyPr>
          <a:lstStyle/>
          <a:p>
            <a:br>
              <a:rPr lang="en-CA" dirty="0"/>
            </a:br>
            <a:r>
              <a:rPr lang="fr-FR" dirty="0"/>
              <a:t>Inclusivement par conception :</a:t>
            </a:r>
            <a:br>
              <a:rPr lang="fr-FR" dirty="0"/>
            </a:br>
            <a:r>
              <a:rPr lang="fr-FR" sz="2000" i="1" dirty="0"/>
              <a:t>Partager les connaissances sur les résultats et la sagesse pour un bénéfice mutuel</a:t>
            </a:r>
            <a:endParaRPr lang="en-US" sz="2000" i="1" dirty="0"/>
          </a:p>
        </p:txBody>
      </p:sp>
      <p:sp>
        <p:nvSpPr>
          <p:cNvPr id="3" name="Subtitle 2" descr="Le Conseil national de recherches du Canada (CNRC) s’est engagé à accorder la priorité à l’innovation inclusive.  J’aimerais vous donner quelques considérations sur la façon dont votre organisation pourrait également le faire, et donner quelques exemples sur la façon dont le CNRC cherche à établir des partenariats de recherche inclusifs avec des organisations autochtones et des populations vieillissantes.&#10;&#10;Présentation par Anne Barker, pour ACAW 2024"/>
          <p:cNvSpPr>
            <a:spLocks noGrp="1"/>
          </p:cNvSpPr>
          <p:nvPr>
            <p:ph type="subTitle" idx="1"/>
          </p:nvPr>
        </p:nvSpPr>
        <p:spPr>
          <a:xfrm>
            <a:off x="239819" y="3167149"/>
            <a:ext cx="6160980" cy="1505306"/>
          </a:xfrm>
        </p:spPr>
        <p:txBody>
          <a:bodyPr>
            <a:noAutofit/>
          </a:bodyPr>
          <a:lstStyle/>
          <a:p>
            <a:pPr>
              <a:spcBef>
                <a:spcPts val="0"/>
              </a:spcBef>
              <a:spcAft>
                <a:spcPts val="0"/>
              </a:spcAft>
            </a:pPr>
            <a:r>
              <a:rPr lang="en-CA" sz="1800" i="1" dirty="0">
                <a:solidFill>
                  <a:schemeClr val="tx2">
                    <a:lumMod val="20000"/>
                    <a:lumOff val="80000"/>
                  </a:schemeClr>
                </a:solidFill>
              </a:rPr>
              <a:t>Anne Barker</a:t>
            </a:r>
          </a:p>
          <a:p>
            <a:pPr>
              <a:spcBef>
                <a:spcPts val="0"/>
              </a:spcBef>
              <a:spcAft>
                <a:spcPts val="0"/>
              </a:spcAft>
            </a:pPr>
            <a:endParaRPr lang="en-CA" sz="1800" i="1" dirty="0">
              <a:solidFill>
                <a:schemeClr val="tx2">
                  <a:lumMod val="20000"/>
                  <a:lumOff val="80000"/>
                </a:schemeClr>
              </a:solidFill>
            </a:endParaRPr>
          </a:p>
          <a:p>
            <a:pPr>
              <a:spcBef>
                <a:spcPts val="0"/>
              </a:spcBef>
              <a:spcAft>
                <a:spcPts val="0"/>
              </a:spcAft>
            </a:pPr>
            <a:r>
              <a:rPr lang="en-CA" sz="1800" i="1" dirty="0">
                <a:solidFill>
                  <a:schemeClr val="tx2">
                    <a:lumMod val="20000"/>
                    <a:lumOff val="80000"/>
                  </a:schemeClr>
                </a:solidFill>
              </a:rPr>
              <a:t>ACAW 2024</a:t>
            </a:r>
            <a:endParaRPr lang="en-CA" sz="1800" dirty="0">
              <a:solidFill>
                <a:schemeClr val="tx2">
                  <a:lumMod val="20000"/>
                  <a:lumOff val="80000"/>
                </a:schemeClr>
              </a:solidFill>
            </a:endParaRPr>
          </a:p>
          <a:p>
            <a:pPr>
              <a:spcBef>
                <a:spcPts val="0"/>
              </a:spcBef>
              <a:spcAft>
                <a:spcPts val="0"/>
              </a:spcAft>
            </a:pPr>
            <a:endParaRPr lang="en-US" sz="1800" dirty="0">
              <a:solidFill>
                <a:schemeClr val="bg1"/>
              </a:solidFill>
            </a:endParaRPr>
          </a:p>
          <a:p>
            <a:pPr>
              <a:spcBef>
                <a:spcPts val="0"/>
              </a:spcBef>
              <a:spcAft>
                <a:spcPts val="0"/>
              </a:spcAft>
            </a:pPr>
            <a:endParaRPr lang="en-US" sz="1800" dirty="0">
              <a:solidFill>
                <a:schemeClr val="bg1"/>
              </a:solidFill>
            </a:endParaRPr>
          </a:p>
          <a:p>
            <a:pPr>
              <a:spcBef>
                <a:spcPts val="0"/>
              </a:spcBef>
              <a:spcAft>
                <a:spcPts val="0"/>
              </a:spcAft>
            </a:pPr>
            <a:endParaRPr lang="en-US" sz="1800" dirty="0">
              <a:solidFill>
                <a:schemeClr val="bg1"/>
              </a:solidFill>
            </a:endParaRPr>
          </a:p>
          <a:p>
            <a:pPr>
              <a:spcBef>
                <a:spcPts val="0"/>
              </a:spcBef>
              <a:spcAft>
                <a:spcPts val="0"/>
              </a:spcAft>
            </a:pPr>
            <a:endParaRPr lang="en-US" sz="1800" dirty="0">
              <a:solidFill>
                <a:schemeClr val="bg1"/>
              </a:solidFill>
            </a:endParaRPr>
          </a:p>
        </p:txBody>
      </p:sp>
    </p:spTree>
    <p:extLst>
      <p:ext uri="{BB962C8B-B14F-4D97-AF65-F5344CB8AC3E}">
        <p14:creationId xmlns:p14="http://schemas.microsoft.com/office/powerpoint/2010/main" val="2422982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age of the National Research Council of Canada building on Sussex Drive in Ottawa with a Canadian flag out front."/>
          <p:cNvPicPr>
            <a:picLocks noChangeAspect="1"/>
          </p:cNvPicPr>
          <p:nvPr/>
        </p:nvPicPr>
        <p:blipFill rotWithShape="1">
          <a:blip r:embed="rId3">
            <a:extLst>
              <a:ext uri="{28A0092B-C50C-407E-A947-70E740481C1C}">
                <a14:useLocalDpi xmlns:a14="http://schemas.microsoft.com/office/drawing/2010/main" val="0"/>
              </a:ext>
            </a:extLst>
          </a:blip>
          <a:srcRect r="7737" b="7784"/>
          <a:stretch/>
        </p:blipFill>
        <p:spPr bwMode="auto">
          <a:xfrm>
            <a:off x="756" y="1"/>
            <a:ext cx="9161755" cy="5137034"/>
          </a:xfrm>
          <a:prstGeom prst="rect">
            <a:avLst/>
          </a:prstGeom>
          <a:noFill/>
          <a:ln w="9525">
            <a:noFill/>
            <a:miter lim="800000"/>
            <a:headEnd/>
            <a:tailEnd/>
          </a:ln>
        </p:spPr>
      </p:pic>
      <p:sp>
        <p:nvSpPr>
          <p:cNvPr id="11" name="Title 1" descr="Tout d’abord, un peu sur le Conseil national de recherche du Canada.&#10;&#10;"/>
          <p:cNvSpPr>
            <a:spLocks noGrp="1"/>
          </p:cNvSpPr>
          <p:nvPr>
            <p:ph type="title" idx="4294967295"/>
          </p:nvPr>
        </p:nvSpPr>
        <p:spPr>
          <a:xfrm>
            <a:off x="457200" y="16856"/>
            <a:ext cx="7734102" cy="480607"/>
          </a:xfrm>
        </p:spPr>
        <p:txBody>
          <a:bodyPr>
            <a:normAutofit/>
          </a:bodyPr>
          <a:lstStyle/>
          <a:p>
            <a:r>
              <a:rPr lang="fr-FR" sz="1800" i="1" spc="63" dirty="0">
                <a:solidFill>
                  <a:schemeClr val="tx1"/>
                </a:solidFill>
              </a:rPr>
              <a:t>LE CONSEIL NATIONAL DE RECHERCHE DU CANADA</a:t>
            </a:r>
            <a:endParaRPr lang="en-CA" sz="1800" i="1" spc="63" dirty="0">
              <a:solidFill>
                <a:schemeClr val="tx1"/>
              </a:solidFill>
            </a:endParaRPr>
          </a:p>
        </p:txBody>
      </p:sp>
      <p:sp>
        <p:nvSpPr>
          <p:cNvPr id="12" name="Content Placeholder 1" descr="Mandats de recherche : &#10;Appuyer les mandats stratégiques fédéraux;&#10;Faire progresser les connaissances scientifiques et techniques;&#10;Innovation en affaires&#10;"/>
          <p:cNvSpPr txBox="1">
            <a:spLocks/>
          </p:cNvSpPr>
          <p:nvPr/>
        </p:nvSpPr>
        <p:spPr>
          <a:xfrm>
            <a:off x="2608775" y="577927"/>
            <a:ext cx="2907880" cy="1586162"/>
          </a:xfrm>
          <a:prstGeom prst="rect">
            <a:avLst/>
          </a:prstGeom>
        </p:spPr>
        <p:txBody>
          <a:bodyPr vert="horz" lIns="68580" tIns="34290" rIns="68580" bIns="34290" rtlCol="0">
            <a:noAutofit/>
          </a:bodyPr>
          <a:lstStyle>
            <a:lvl1pPr marL="228600" indent="-228600" algn="l" defTabSz="914400" rtl="0" eaLnBrk="1" latinLnBrk="0" hangingPunct="1">
              <a:spcBef>
                <a:spcPct val="20000"/>
              </a:spcBef>
              <a:buClr>
                <a:schemeClr val="accent5">
                  <a:lumMod val="75000"/>
                </a:schemeClr>
              </a:buClr>
              <a:buFontTx/>
              <a:buBlip>
                <a:blip r:embed="rId4"/>
              </a:buBlip>
              <a:defRPr sz="2400" b="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543050" indent="-17145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0000"/>
              </a:lnSpc>
              <a:spcBef>
                <a:spcPts val="0"/>
              </a:spcBef>
              <a:buNone/>
            </a:pPr>
            <a:r>
              <a:rPr lang="fr-FR" sz="1800" b="1" dirty="0">
                <a:ea typeface="ヒラギノ角ゴ Pro W3"/>
              </a:rPr>
              <a:t>Mandats de recherche : 
</a:t>
            </a:r>
            <a:r>
              <a:rPr lang="fr-FR" sz="1800" dirty="0"/>
              <a:t>Appuyer les mandats stratégiques fédéraux
Faire progresser les connaissances scientifiques et techniques
Innovation en affaires</a:t>
            </a:r>
            <a:endParaRPr lang="en-US" sz="1800" dirty="0"/>
          </a:p>
        </p:txBody>
      </p:sp>
      <p:sp>
        <p:nvSpPr>
          <p:cNvPr id="8" name="Content Placeholder 1" descr="Les ressources pour le CNRC comprennent: &#10;2400 chercheurs&#10;Budget de 1,6 G$&#10;"/>
          <p:cNvSpPr txBox="1">
            <a:spLocks/>
          </p:cNvSpPr>
          <p:nvPr/>
        </p:nvSpPr>
        <p:spPr>
          <a:xfrm>
            <a:off x="380189" y="583416"/>
            <a:ext cx="2160240" cy="1489222"/>
          </a:xfrm>
          <a:prstGeom prst="rect">
            <a:avLst/>
          </a:prstGeom>
        </p:spPr>
        <p:txBody>
          <a:bodyPr vert="horz" lIns="68580" tIns="34290" rIns="68580" bIns="34290" rtlCol="0">
            <a:normAutofit/>
          </a:bodyPr>
          <a:lstStyle>
            <a:lvl1pPr marL="228600" indent="-228600" algn="l" defTabSz="914400" rtl="0" eaLnBrk="1" latinLnBrk="0" hangingPunct="1">
              <a:spcBef>
                <a:spcPct val="20000"/>
              </a:spcBef>
              <a:buClr>
                <a:schemeClr val="accent5">
                  <a:lumMod val="75000"/>
                </a:schemeClr>
              </a:buClr>
              <a:buFontTx/>
              <a:buBlip>
                <a:blip r:embed="rId4"/>
              </a:buBlip>
              <a:defRPr sz="2400" b="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543050" indent="-17145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800" b="1" dirty="0">
                <a:ea typeface="ヒラギノ角ゴ Pro W3"/>
              </a:rPr>
              <a:t>Ressources : 
</a:t>
            </a:r>
            <a:r>
              <a:rPr lang="fr-FR" sz="1800" dirty="0"/>
              <a:t>2400 chercheurs
Budget de 1,6 G$</a:t>
            </a:r>
            <a:endParaRPr lang="en-US" sz="1800" dirty="0"/>
          </a:p>
        </p:txBody>
      </p:sp>
      <p:sp>
        <p:nvSpPr>
          <p:cNvPr id="4" name="Rectangle 3" descr="Domaines d’engagement pour le CNRC comprennent : &#10;Projets de recherche et programmes de collaboration de recherche; &#10;Services techniques et consultatifs;&#10;Possibilités d’octroi de licences;&#10;Programme d’aide à la recherche industrielle (PARI)&#10;&#10;"/>
          <p:cNvSpPr/>
          <p:nvPr/>
        </p:nvSpPr>
        <p:spPr>
          <a:xfrm>
            <a:off x="5787135" y="595241"/>
            <a:ext cx="3214133" cy="2862322"/>
          </a:xfrm>
          <a:prstGeom prst="rect">
            <a:avLst/>
          </a:prstGeom>
        </p:spPr>
        <p:txBody>
          <a:bodyPr wrap="square">
            <a:spAutoFit/>
          </a:bodyPr>
          <a:lstStyle/>
          <a:p>
            <a:r>
              <a:rPr lang="fr-FR" b="1" dirty="0">
                <a:latin typeface="Arial" panose="020B0604020202020204" pitchFamily="34" charset="0"/>
                <a:ea typeface="ヒラギノ角ゴ Pro W3"/>
                <a:cs typeface="Arial" panose="020B0604020202020204" pitchFamily="34" charset="0"/>
              </a:rPr>
              <a:t>Domaines d’engagement : 
</a:t>
            </a:r>
            <a:r>
              <a:rPr lang="fr-FR" dirty="0">
                <a:latin typeface="Arial" panose="020B0604020202020204" pitchFamily="34" charset="0"/>
                <a:cs typeface="Arial" panose="020B0604020202020204" pitchFamily="34" charset="0"/>
              </a:rPr>
              <a:t>Projets de recherche et programmes de collaboration de recherche 
Services techniques et consultatifs
Possibilités d’octroi de licences
Programme d’aide à la recherche industrielle (PARI)</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579155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1" descr="Programmes de collaboration : Programmes de défis. Ce ne sont pas toutes les recherches du CNRC qui sont effectuées dans le cadre de programmes.  Pour la recherche, c’est-à-dire qu’elle fait partie de notre Programme collaboratif de science, de technologie et d’innovation.  Ce programme offre des subventions et des contributions de recherche à des collaborateurs de partout au Canada et du monde entier pour qu’ils s’associent au personnel de recherche du CNRC, travaillant ensemble pour catalyser les découvertes scientifiques et les percées technologiques.&#10;&#10;"/>
          <p:cNvSpPr>
            <a:spLocks noGrp="1"/>
          </p:cNvSpPr>
          <p:nvPr>
            <p:ph type="title"/>
          </p:nvPr>
        </p:nvSpPr>
        <p:spPr>
          <a:xfrm>
            <a:off x="381661" y="79928"/>
            <a:ext cx="8191657" cy="385801"/>
          </a:xfrm>
        </p:spPr>
        <p:txBody>
          <a:bodyPr>
            <a:normAutofit fontScale="90000"/>
          </a:bodyPr>
          <a:lstStyle/>
          <a:p>
            <a:r>
              <a:rPr lang="fr-FR" dirty="0"/>
              <a:t>Programmes de collaboration : Programmes de défis</a:t>
            </a:r>
            <a:endParaRPr lang="en-CA" dirty="0"/>
          </a:p>
        </p:txBody>
      </p:sp>
      <p:grpSp>
        <p:nvGrpSpPr>
          <p:cNvPr id="5" name="Group 4" descr="Les PROGRAMMES DE DÉFI du CNRC essayaient de s’attaquer aux priorités actuelles et émergentes du gouvernement.  Ils ont un BUDGET DE BASE ANNUEL de 27 M$; avec 3 NOUVEAUX PRO-GRAMMES &#10;LANCÉ TOUS LES 3 ANS&#10;&#10;">
            <a:extLst>
              <a:ext uri="{FF2B5EF4-FFF2-40B4-BE49-F238E27FC236}">
                <a16:creationId xmlns:a16="http://schemas.microsoft.com/office/drawing/2014/main" id="{5FF83F12-614D-4A4A-ADB7-DAB3897A643D}"/>
              </a:ext>
            </a:extLst>
          </p:cNvPr>
          <p:cNvGrpSpPr/>
          <p:nvPr/>
        </p:nvGrpSpPr>
        <p:grpSpPr>
          <a:xfrm>
            <a:off x="155675" y="465729"/>
            <a:ext cx="4018204" cy="4423128"/>
            <a:chOff x="155675" y="886007"/>
            <a:chExt cx="3756147" cy="4034194"/>
          </a:xfrm>
        </p:grpSpPr>
        <p:sp>
          <p:nvSpPr>
            <p:cNvPr id="45" name="Oval 44">
              <a:extLst>
                <a:ext uri="{FF2B5EF4-FFF2-40B4-BE49-F238E27FC236}">
                  <a16:creationId xmlns:a16="http://schemas.microsoft.com/office/drawing/2014/main" id="{EB9D040D-FABC-4022-BB29-1B8C57D1F131}"/>
                </a:ext>
              </a:extLst>
            </p:cNvPr>
            <p:cNvSpPr/>
            <p:nvPr/>
          </p:nvSpPr>
          <p:spPr>
            <a:xfrm>
              <a:off x="155675" y="886007"/>
              <a:ext cx="2618005" cy="264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PROGRAMMES DE DÉFI</a:t>
              </a:r>
              <a:br>
                <a:rPr lang="fr-FR" b="1" dirty="0"/>
              </a:br>
              <a:r>
                <a:rPr lang="fr-FR" b="1" dirty="0"/>
                <a:t>S’attaquer aux priorités actuelles et émergentes du gouvernement</a:t>
              </a:r>
              <a:endParaRPr lang="en-US" b="1" dirty="0">
                <a:solidFill>
                  <a:schemeClr val="accent2">
                    <a:lumMod val="20000"/>
                    <a:lumOff val="80000"/>
                  </a:schemeClr>
                </a:solidFill>
              </a:endParaRPr>
            </a:p>
          </p:txBody>
        </p:sp>
        <p:sp>
          <p:nvSpPr>
            <p:cNvPr id="49" name="Oval 48">
              <a:extLst>
                <a:ext uri="{FF2B5EF4-FFF2-40B4-BE49-F238E27FC236}">
                  <a16:creationId xmlns:a16="http://schemas.microsoft.com/office/drawing/2014/main" id="{39ED2764-FA10-4230-882E-0E6DB5397837}"/>
                </a:ext>
              </a:extLst>
            </p:cNvPr>
            <p:cNvSpPr/>
            <p:nvPr/>
          </p:nvSpPr>
          <p:spPr>
            <a:xfrm>
              <a:off x="354008" y="3140238"/>
              <a:ext cx="1736338" cy="1736338"/>
            </a:xfrm>
            <a:prstGeom prst="ellipse">
              <a:avLst/>
            </a:prstGeom>
            <a:solidFill>
              <a:srgbClr val="007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BUDGET DE BASE ANNUEL 
27 M$</a:t>
              </a:r>
              <a:endParaRPr lang="en-CA" b="1" dirty="0">
                <a:solidFill>
                  <a:srgbClr val="FFFFFF"/>
                </a:solidFill>
              </a:endParaRPr>
            </a:p>
          </p:txBody>
        </p:sp>
        <p:sp>
          <p:nvSpPr>
            <p:cNvPr id="48" name="Oval 47">
              <a:extLst>
                <a:ext uri="{FF2B5EF4-FFF2-40B4-BE49-F238E27FC236}">
                  <a16:creationId xmlns:a16="http://schemas.microsoft.com/office/drawing/2014/main" id="{708F49B4-C984-4584-A729-A07355A0E35D}"/>
                </a:ext>
              </a:extLst>
            </p:cNvPr>
            <p:cNvSpPr/>
            <p:nvPr/>
          </p:nvSpPr>
          <p:spPr>
            <a:xfrm>
              <a:off x="1800925" y="2824793"/>
              <a:ext cx="2110897" cy="20954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3 </a:t>
              </a:r>
              <a:br>
                <a:rPr lang="fr-FR" b="1" dirty="0">
                  <a:solidFill>
                    <a:schemeClr val="bg1"/>
                  </a:solidFill>
                </a:rPr>
              </a:br>
              <a:r>
                <a:rPr lang="fr-FR" b="1" dirty="0">
                  <a:solidFill>
                    <a:schemeClr val="bg1"/>
                  </a:solidFill>
                </a:rPr>
                <a:t>NOUVEAUX PRO-GRAMMES 
LANCÉ 
TOUS LES 3 ANS</a:t>
              </a:r>
              <a:endParaRPr lang="en-CA" b="1" dirty="0">
                <a:solidFill>
                  <a:schemeClr val="bg1"/>
                </a:solidFill>
              </a:endParaRPr>
            </a:p>
          </p:txBody>
        </p:sp>
      </p:grpSp>
      <p:sp>
        <p:nvSpPr>
          <p:cNvPr id="41" name="Rectangle 40" descr="Programmes axés sur la mission dans l’ensemble des industries sont: Axé sur les résultats; Multi-disciplinaire; avec une durée maximale de 7 ans. Des chercheurs et des installations de 12 centres de recherche s’associent à des partenaires universitaires et industriels&#10;&#10;&#10;.  Researchers and facilities from across 14 research centres participate, with academic and industry partners."/>
          <p:cNvSpPr/>
          <p:nvPr/>
        </p:nvSpPr>
        <p:spPr>
          <a:xfrm>
            <a:off x="4099356" y="1162846"/>
            <a:ext cx="4761913" cy="646331"/>
          </a:xfrm>
          <a:prstGeom prst="rect">
            <a:avLst/>
          </a:prstGeom>
          <a:solidFill>
            <a:srgbClr val="004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bg1"/>
                </a:solidFill>
              </a:rPr>
              <a:t>Programmes axés sur la mission dans l’ensemble des industries</a:t>
            </a:r>
            <a:endParaRPr lang="en-CA" dirty="0">
              <a:solidFill>
                <a:schemeClr val="bg1"/>
              </a:solidFill>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23268" y="1881479"/>
            <a:ext cx="1360068" cy="1489599"/>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05650" y="1881970"/>
            <a:ext cx="1429690" cy="1487397"/>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457654" y="1847776"/>
            <a:ext cx="1522247" cy="1492399"/>
          </a:xfrm>
          <a:prstGeom prst="rect">
            <a:avLst/>
          </a:prstGeom>
        </p:spPr>
      </p:pic>
      <p:sp>
        <p:nvSpPr>
          <p:cNvPr id="42" name="Rectangle 41">
            <a:extLst>
              <a:ext uri="{C183D7F6-B498-43B3-948B-1728B52AA6E4}">
                <adec:decorative xmlns:adec="http://schemas.microsoft.com/office/drawing/2017/decorative" val="1"/>
              </a:ext>
            </a:extLst>
          </p:cNvPr>
          <p:cNvSpPr/>
          <p:nvPr/>
        </p:nvSpPr>
        <p:spPr>
          <a:xfrm>
            <a:off x="4165901" y="2946414"/>
            <a:ext cx="1474803" cy="646331"/>
          </a:xfrm>
          <a:prstGeom prst="rect">
            <a:avLst/>
          </a:prstGeom>
        </p:spPr>
        <p:txBody>
          <a:bodyPr wrap="square">
            <a:spAutoFit/>
          </a:bodyPr>
          <a:lstStyle/>
          <a:p>
            <a:pPr algn="ctr"/>
            <a:r>
              <a:rPr lang="en-CA" dirty="0" err="1">
                <a:solidFill>
                  <a:schemeClr val="bg1"/>
                </a:solidFill>
              </a:rPr>
              <a:t>Axé</a:t>
            </a:r>
            <a:r>
              <a:rPr lang="en-CA" dirty="0">
                <a:solidFill>
                  <a:schemeClr val="bg1"/>
                </a:solidFill>
              </a:rPr>
              <a:t> sur les </a:t>
            </a:r>
            <a:r>
              <a:rPr lang="en-CA" dirty="0" err="1">
                <a:solidFill>
                  <a:schemeClr val="bg1"/>
                </a:solidFill>
              </a:rPr>
              <a:t>résultats</a:t>
            </a:r>
            <a:endParaRPr lang="en-CA" dirty="0">
              <a:solidFill>
                <a:schemeClr val="bg1"/>
              </a:solidFill>
            </a:endParaRPr>
          </a:p>
        </p:txBody>
      </p:sp>
      <p:sp>
        <p:nvSpPr>
          <p:cNvPr id="26" name="Rectangle 25">
            <a:extLst>
              <a:ext uri="{C183D7F6-B498-43B3-948B-1728B52AA6E4}">
                <adec:decorative xmlns:adec="http://schemas.microsoft.com/office/drawing/2017/decorative" val="1"/>
              </a:ext>
            </a:extLst>
          </p:cNvPr>
          <p:cNvSpPr/>
          <p:nvPr/>
        </p:nvSpPr>
        <p:spPr>
          <a:xfrm>
            <a:off x="5729168" y="2966882"/>
            <a:ext cx="1582654" cy="646331"/>
          </a:xfrm>
          <a:prstGeom prst="rect">
            <a:avLst/>
          </a:prstGeom>
        </p:spPr>
        <p:txBody>
          <a:bodyPr wrap="square">
            <a:spAutoFit/>
          </a:bodyPr>
          <a:lstStyle/>
          <a:p>
            <a:pPr algn="ctr"/>
            <a:r>
              <a:rPr lang="en-CA" dirty="0">
                <a:solidFill>
                  <a:schemeClr val="bg1"/>
                </a:solidFill>
              </a:rPr>
              <a:t>Multi-</a:t>
            </a:r>
            <a:r>
              <a:rPr lang="en-CA" dirty="0" err="1">
                <a:solidFill>
                  <a:schemeClr val="bg1"/>
                </a:solidFill>
              </a:rPr>
              <a:t>disciplinaire</a:t>
            </a:r>
            <a:endParaRPr lang="en-CA" dirty="0">
              <a:solidFill>
                <a:schemeClr val="bg1"/>
              </a:solidFill>
            </a:endParaRPr>
          </a:p>
        </p:txBody>
      </p:sp>
      <p:sp>
        <p:nvSpPr>
          <p:cNvPr id="43" name="Rectangle 42">
            <a:extLst>
              <a:ext uri="{C183D7F6-B498-43B3-948B-1728B52AA6E4}">
                <adec:decorative xmlns:adec="http://schemas.microsoft.com/office/drawing/2017/decorative" val="1"/>
              </a:ext>
            </a:extLst>
          </p:cNvPr>
          <p:cNvSpPr/>
          <p:nvPr/>
        </p:nvSpPr>
        <p:spPr>
          <a:xfrm>
            <a:off x="7293555" y="2955537"/>
            <a:ext cx="1850445" cy="646331"/>
          </a:xfrm>
          <a:prstGeom prst="rect">
            <a:avLst/>
          </a:prstGeom>
        </p:spPr>
        <p:txBody>
          <a:bodyPr wrap="square">
            <a:spAutoFit/>
          </a:bodyPr>
          <a:lstStyle/>
          <a:p>
            <a:pPr algn="ctr"/>
            <a:r>
              <a:rPr lang="fr-FR" dirty="0">
                <a:solidFill>
                  <a:schemeClr val="bg1"/>
                </a:solidFill>
              </a:rPr>
              <a:t>Durée maximale de 7 ans</a:t>
            </a:r>
            <a:endParaRPr lang="en-CA" dirty="0">
              <a:solidFill>
                <a:schemeClr val="bg1"/>
              </a:solidFill>
            </a:endParaRPr>
          </a:p>
        </p:txBody>
      </p:sp>
      <p:sp>
        <p:nvSpPr>
          <p:cNvPr id="10" name="Rectangle 9">
            <a:extLst>
              <a:ext uri="{C183D7F6-B498-43B3-948B-1728B52AA6E4}">
                <adec:decorative xmlns:adec="http://schemas.microsoft.com/office/drawing/2017/decorative" val="1"/>
              </a:ext>
            </a:extLst>
          </p:cNvPr>
          <p:cNvSpPr/>
          <p:nvPr/>
        </p:nvSpPr>
        <p:spPr>
          <a:xfrm>
            <a:off x="4297679" y="3695654"/>
            <a:ext cx="4761913" cy="945996"/>
          </a:xfrm>
          <a:prstGeom prst="rect">
            <a:avLst/>
          </a:prstGeom>
          <a:solidFill>
            <a:srgbClr val="004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i="1" dirty="0">
                <a:solidFill>
                  <a:schemeClr val="bg1"/>
                </a:solidFill>
              </a:rPr>
              <a:t>Des chercheurs et des installations de 12 centres de recherche s’associent à des partenaires universitaires et industriels</a:t>
            </a:r>
            <a:endParaRPr lang="en-CA" i="1" dirty="0">
              <a:solidFill>
                <a:schemeClr val="bg1"/>
              </a:solidFill>
            </a:endParaRPr>
          </a:p>
        </p:txBody>
      </p:sp>
      <p:sp>
        <p:nvSpPr>
          <p:cNvPr id="46" name="Slide Number Placeholder 1">
            <a:extLst>
              <a:ext uri="{C183D7F6-B498-43B3-948B-1728B52AA6E4}">
                <adec:decorative xmlns:adec="http://schemas.microsoft.com/office/drawing/2017/decorative" val="1"/>
              </a:ext>
            </a:extLst>
          </p:cNvPr>
          <p:cNvSpPr>
            <a:spLocks noGrp="1"/>
          </p:cNvSpPr>
          <p:nvPr>
            <p:ph type="sldNum" sz="quarter" idx="11"/>
          </p:nvPr>
        </p:nvSpPr>
        <p:spPr>
          <a:xfrm>
            <a:off x="8686800" y="4767264"/>
            <a:ext cx="457200" cy="273844"/>
          </a:xfrm>
        </p:spPr>
        <p:txBody>
          <a:bodyPr/>
          <a:lstStyle/>
          <a:p>
            <a:r>
              <a:rPr lang="en-US" dirty="0"/>
              <a:t>5</a:t>
            </a:r>
          </a:p>
        </p:txBody>
      </p:sp>
      <p:sp>
        <p:nvSpPr>
          <p:cNvPr id="44" name="TextBox 43"/>
          <p:cNvSpPr txBox="1"/>
          <p:nvPr/>
        </p:nvSpPr>
        <p:spPr>
          <a:xfrm>
            <a:off x="155675" y="4800554"/>
            <a:ext cx="7750840" cy="369332"/>
          </a:xfrm>
          <a:prstGeom prst="rect">
            <a:avLst/>
          </a:prstGeom>
          <a:noFill/>
        </p:spPr>
        <p:txBody>
          <a:bodyPr wrap="none" rtlCol="0">
            <a:spAutoFit/>
          </a:bodyPr>
          <a:lstStyle/>
          <a:p>
            <a:r>
              <a:rPr lang="fr-FR" dirty="0">
                <a:solidFill>
                  <a:schemeClr val="bg1"/>
                </a:solidFill>
              </a:rPr>
              <a:t>https://nrc.canada.ca/fr/recherche-developpement/recherche-collaboration</a:t>
            </a:r>
            <a:endParaRPr lang="en-CA" dirty="0">
              <a:solidFill>
                <a:schemeClr val="bg1"/>
              </a:solidFill>
            </a:endParaRPr>
          </a:p>
        </p:txBody>
      </p:sp>
    </p:spTree>
    <p:extLst>
      <p:ext uri="{BB962C8B-B14F-4D97-AF65-F5344CB8AC3E}">
        <p14:creationId xmlns:p14="http://schemas.microsoft.com/office/powerpoint/2010/main" val="90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4F47-CFD5-4659-BFC4-A06EB9CBD835}"/>
              </a:ext>
            </a:extLst>
          </p:cNvPr>
          <p:cNvSpPr>
            <a:spLocks noGrp="1"/>
          </p:cNvSpPr>
          <p:nvPr>
            <p:ph type="title"/>
          </p:nvPr>
        </p:nvSpPr>
        <p:spPr/>
        <p:txBody>
          <a:bodyPr/>
          <a:lstStyle/>
          <a:p>
            <a:r>
              <a:rPr lang="fr-FR" dirty="0">
                <a:solidFill>
                  <a:schemeClr val="accent2"/>
                </a:solidFill>
              </a:rPr>
              <a:t>Critères pour les programmes de défi</a:t>
            </a:r>
            <a:endParaRPr lang="en-CA" dirty="0">
              <a:solidFill>
                <a:schemeClr val="accent2"/>
              </a:solidFill>
            </a:endParaRPr>
          </a:p>
        </p:txBody>
      </p:sp>
      <p:sp>
        <p:nvSpPr>
          <p:cNvPr id="4" name="Text Placeholder 3" descr="Lorsqu’il détermine les domaines de défis potentiels, le CNRC tient compte des facteurs suivants :&#10;l’orientation générale de la politique publique du gouvernement.&#10;les domaines prioritaires du CNRC et où il est bien placé pour fournir&#10;possibilités d’avancement de la science et/ou des technologies transformatrices, nouvelles et émergentes qui portent sur des domaines prioritaires pour le Canada &#10;où le CNRC ajoute de la valeur grâce à des rôles de leadership, d’organisateur et de catalyseur.&#10;&#10;Cependant, il y a d’autres facteurs à prendre en compte une fois qu’un domaine de recherche a été sélectionné.  Cette présentation passe en revue des exemples de ces considérations, dans le contexte de deux des programmes de défi du CNRC : les programmes de recherche sur l’Arctique et Le vieillissement chez nous dans le Nord et le vieillissement chez nous.&#10;">
            <a:extLst>
              <a:ext uri="{FF2B5EF4-FFF2-40B4-BE49-F238E27FC236}">
                <a16:creationId xmlns:a16="http://schemas.microsoft.com/office/drawing/2014/main" id="{9510099A-4539-4A03-8CB7-57A2A7C80D0F}"/>
              </a:ext>
            </a:extLst>
          </p:cNvPr>
          <p:cNvSpPr>
            <a:spLocks noGrp="1"/>
          </p:cNvSpPr>
          <p:nvPr>
            <p:ph type="body" sz="quarter" idx="12"/>
          </p:nvPr>
        </p:nvSpPr>
        <p:spPr>
          <a:xfrm>
            <a:off x="426246" y="1158034"/>
            <a:ext cx="8664414" cy="3883080"/>
          </a:xfrm>
        </p:spPr>
        <p:txBody>
          <a:bodyPr>
            <a:noAutofit/>
          </a:bodyPr>
          <a:lstStyle/>
          <a:p>
            <a:pPr defTabSz="455613" fontAlgn="base">
              <a:spcBef>
                <a:spcPts val="0"/>
              </a:spcBef>
              <a:spcAft>
                <a:spcPts val="0"/>
              </a:spcAft>
            </a:pPr>
            <a:r>
              <a:rPr lang="fr-FR" sz="1800" dirty="0">
                <a:solidFill>
                  <a:schemeClr val="tx1"/>
                </a:solidFill>
                <a:ea typeface="ヒラギノ角ゴ Pro W3"/>
              </a:rPr>
              <a:t>Lorsqu’il détermine les domaines de défis potentiels, le CNRC tient compte des facteurs suivants :</a:t>
            </a:r>
          </a:p>
          <a:p>
            <a:pPr marL="285750" indent="-285750" defTabSz="455613" fontAlgn="base">
              <a:spcBef>
                <a:spcPts val="0"/>
              </a:spcBef>
              <a:spcAft>
                <a:spcPts val="0"/>
              </a:spcAft>
              <a:buFont typeface="Arial" panose="020B0604020202020204" pitchFamily="34" charset="0"/>
              <a:buChar char="•"/>
            </a:pPr>
            <a:r>
              <a:rPr lang="fr-FR" sz="1800" b="0" dirty="0">
                <a:solidFill>
                  <a:schemeClr val="tx1"/>
                </a:solidFill>
                <a:ea typeface="ヒラギノ角ゴ Pro W3"/>
              </a:rPr>
              <a:t>l’orientation générale de la politique publique du gouvernement.
les domaines prioritaires du CNRC et où il est bien placé pour fournir
possibilités d’avancement de la science et/ou des technologies transformatrices, nouvelles et émergentes qui portent sur des domaines prioritaires pour le Canada 
où le CNRC ajoute de </a:t>
            </a:r>
            <a:r>
              <a:rPr lang="fr-FR" sz="1800" b="0" dirty="0">
                <a:solidFill>
                  <a:schemeClr val="tx1"/>
                </a:solidFill>
              </a:rPr>
              <a:t>la valeur grâce à des rôles de leadership, d’organisateur et de catalyseur.</a:t>
            </a:r>
          </a:p>
          <a:p>
            <a:pPr defTabSz="455613" fontAlgn="base">
              <a:spcBef>
                <a:spcPts val="0"/>
              </a:spcBef>
              <a:spcAft>
                <a:spcPts val="0"/>
              </a:spcAft>
            </a:pPr>
            <a:endParaRPr lang="fr-FR" sz="1800" dirty="0">
              <a:solidFill>
                <a:schemeClr val="tx1"/>
              </a:solidFill>
              <a:ea typeface="ヒラギノ角ゴ Pro W3"/>
            </a:endParaRPr>
          </a:p>
          <a:p>
            <a:pPr defTabSz="455613" fontAlgn="base">
              <a:spcBef>
                <a:spcPts val="0"/>
              </a:spcBef>
              <a:spcAft>
                <a:spcPts val="0"/>
              </a:spcAft>
            </a:pPr>
            <a:r>
              <a:rPr lang="fr-FR" sz="1800" dirty="0">
                <a:solidFill>
                  <a:schemeClr val="tx1"/>
                </a:solidFill>
                <a:ea typeface="ヒラギノ角ゴ Pro W3"/>
              </a:rPr>
              <a:t>Cependant, il y a d’autres facteurs à prendre en compte une fois qu’un domaine de recherche a été sélectionné.  Cette présentation passe en revue des exemples de ces considérations, dans le contexte de deux des programmes de défi du CNRC : les programmes de recherche sur l’Arctique et Le vieillissement chez nous dans le Nord et le vieillissement chez nous.</a:t>
            </a:r>
            <a:endParaRPr lang="en-CA" sz="1800" b="1" dirty="0">
              <a:solidFill>
                <a:schemeClr val="tx1"/>
              </a:solidFill>
            </a:endParaRPr>
          </a:p>
        </p:txBody>
      </p:sp>
      <p:sp>
        <p:nvSpPr>
          <p:cNvPr id="3" name="Slide Number Placeholder 2">
            <a:extLst>
              <a:ext uri="{FF2B5EF4-FFF2-40B4-BE49-F238E27FC236}">
                <a16:creationId xmlns:a16="http://schemas.microsoft.com/office/drawing/2014/main" id="{E617CBC0-C212-4A86-92BE-B7AD162A19F8}"/>
              </a:ext>
              <a:ext uri="{C183D7F6-B498-43B3-948B-1728B52AA6E4}">
                <adec:decorative xmlns:adec="http://schemas.microsoft.com/office/drawing/2017/decorative" val="1"/>
              </a:ext>
            </a:extLst>
          </p:cNvPr>
          <p:cNvSpPr>
            <a:spLocks noGrp="1"/>
          </p:cNvSpPr>
          <p:nvPr>
            <p:ph type="sldNum" sz="quarter" idx="11"/>
          </p:nvPr>
        </p:nvSpPr>
        <p:spPr/>
        <p:txBody>
          <a:bodyPr/>
          <a:lstStyle/>
          <a:p>
            <a:fld id="{77E68ECE-59D7-452D-8595-BBB947F3BD2D}" type="slidenum">
              <a:rPr lang="en-US" smtClean="0"/>
              <a:pPr/>
              <a:t>4</a:t>
            </a:fld>
            <a:endParaRPr lang="en-US" dirty="0"/>
          </a:p>
        </p:txBody>
      </p:sp>
    </p:spTree>
    <p:extLst>
      <p:ext uri="{BB962C8B-B14F-4D97-AF65-F5344CB8AC3E}">
        <p14:creationId xmlns:p14="http://schemas.microsoft.com/office/powerpoint/2010/main" val="71106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descr="Établir des partenariats de recherche inclusifs&#10;"/>
          <p:cNvSpPr>
            <a:spLocks noGrp="1"/>
          </p:cNvSpPr>
          <p:nvPr>
            <p:ph type="title"/>
          </p:nvPr>
        </p:nvSpPr>
        <p:spPr>
          <a:xfrm>
            <a:off x="2946918" y="124079"/>
            <a:ext cx="5739882" cy="656976"/>
          </a:xfrm>
        </p:spPr>
        <p:txBody>
          <a:bodyPr>
            <a:normAutofit/>
          </a:bodyPr>
          <a:lstStyle/>
          <a:p>
            <a:r>
              <a:rPr lang="en-CA" sz="1800" dirty="0">
                <a:ea typeface="Calibri"/>
              </a:rPr>
              <a:t>Building research partnerships with Indigenous Organizations</a:t>
            </a:r>
            <a:endParaRPr lang="en-US" sz="1800" dirty="0"/>
          </a:p>
        </p:txBody>
      </p:sp>
      <p:sp>
        <p:nvSpPr>
          <p:cNvPr id="9" name="Title 2">
            <a:extLst>
              <a:ext uri="{C183D7F6-B498-43B3-948B-1728B52AA6E4}">
                <adec:decorative xmlns:adec="http://schemas.microsoft.com/office/drawing/2017/decorative" val="1"/>
              </a:ext>
            </a:extLst>
          </p:cNvPr>
          <p:cNvSpPr txBox="1">
            <a:spLocks/>
          </p:cNvSpPr>
          <p:nvPr/>
        </p:nvSpPr>
        <p:spPr>
          <a:xfrm>
            <a:off x="574681" y="490617"/>
            <a:ext cx="1865903" cy="2415768"/>
          </a:xfrm>
          <a:prstGeom prst="rect">
            <a:avLst/>
          </a:prstGeom>
        </p:spPr>
        <p:txBody>
          <a:bodyPr vert="horz" lIns="0" tIns="0" rIns="0" bIns="0" rtlCol="0" anchor="ctr">
            <a:normAutofit/>
          </a:bodyPr>
          <a:lstStyle>
            <a:lvl1pPr algn="l" defTabSz="914400" rtl="0" eaLnBrk="1" latinLnBrk="0" hangingPunct="1">
              <a:spcBef>
                <a:spcPct val="0"/>
              </a:spcBef>
              <a:buNone/>
              <a:defRPr sz="2000" b="1" kern="1200">
                <a:solidFill>
                  <a:schemeClr val="bg1"/>
                </a:solidFill>
                <a:latin typeface="Arial" panose="020B0604020202020204" pitchFamily="34" charset="0"/>
                <a:ea typeface="+mj-ea"/>
                <a:cs typeface="Arial" panose="020B0604020202020204" pitchFamily="34" charset="0"/>
              </a:defRPr>
            </a:lvl1pPr>
          </a:lstStyle>
          <a:p>
            <a:r>
              <a:rPr lang="en-CA" sz="1800" dirty="0">
                <a:ea typeface="Calibri"/>
              </a:rPr>
              <a:t>SAMPLE OF PICTURE WITH CAPTION SLIDE</a:t>
            </a:r>
            <a:endParaRPr lang="en-US" sz="1800" dirty="0"/>
          </a:p>
        </p:txBody>
      </p:sp>
      <p:pic>
        <p:nvPicPr>
          <p:cNvPr id="27" name="Picture Placeholder 26">
            <a:extLst>
              <a:ext uri="{FF2B5EF4-FFF2-40B4-BE49-F238E27FC236}">
                <a16:creationId xmlns:a16="http://schemas.microsoft.com/office/drawing/2014/main" id="{E0100249-113D-45B1-8493-C4B6296FFB74}"/>
              </a:ext>
              <a:ext uri="{C183D7F6-B498-43B3-948B-1728B52AA6E4}">
                <adec:decorative xmlns:adec="http://schemas.microsoft.com/office/drawing/2017/decorative" val="1"/>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b="15185"/>
          <a:stretch/>
        </p:blipFill>
        <p:spPr>
          <a:xfrm>
            <a:off x="0" y="781054"/>
            <a:ext cx="9144000" cy="4362451"/>
          </a:xfrm>
        </p:spPr>
      </p:pic>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735AFF2F-A477-40DD-9D5D-27D2519027E7}" type="slidenum">
              <a:rPr lang="en-US" smtClean="0"/>
              <a:pPr/>
              <a:t>5</a:t>
            </a:fld>
            <a:endParaRPr lang="en-US" dirty="0"/>
          </a:p>
        </p:txBody>
      </p:sp>
      <p:grpSp>
        <p:nvGrpSpPr>
          <p:cNvPr id="28" name="Group 27" descr="À quoi peut ressembler l’établissement de partenariats de recherche dans un contexte de recherche fédéral ?  Examinons quelques considérations, de la conception à l’exécution de la recherche.&#10;Message de base : L’établissement de partenariats de recherche avec des organisations autochtones peut se faire en établissant des relations pour la recherche pertinente, en tenant compte du respect, de la responsabilité et de la réciprocité.&#10;Promesse : Je vais vous aider à comprendre comment cela peut être fait et comment le mettre en œuvre dans la conception de votre programme et de votre projet.&#10;">
            <a:extLst>
              <a:ext uri="{FF2B5EF4-FFF2-40B4-BE49-F238E27FC236}">
                <a16:creationId xmlns:a16="http://schemas.microsoft.com/office/drawing/2014/main" id="{37E29C02-97E9-40EB-9983-D67FD5BED9B7}"/>
              </a:ext>
              <a:ext uri="{C183D7F6-B498-43B3-948B-1728B52AA6E4}">
                <adec:decorative xmlns:adec="http://schemas.microsoft.com/office/drawing/2017/decorative" val="0"/>
              </a:ext>
            </a:extLst>
          </p:cNvPr>
          <p:cNvGrpSpPr/>
          <p:nvPr/>
        </p:nvGrpSpPr>
        <p:grpSpPr>
          <a:xfrm>
            <a:off x="321512" y="243007"/>
            <a:ext cx="2372237" cy="2412496"/>
            <a:chOff x="370963" y="2015066"/>
            <a:chExt cx="1294739" cy="1316712"/>
          </a:xfrm>
        </p:grpSpPr>
        <p:pic>
          <p:nvPicPr>
            <p:cNvPr id="29" name="Picture 28">
              <a:extLst>
                <a:ext uri="{FF2B5EF4-FFF2-40B4-BE49-F238E27FC236}">
                  <a16:creationId xmlns:a16="http://schemas.microsoft.com/office/drawing/2014/main" id="{0B824900-D348-4CE4-9BD1-A4382A8EFE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white">
            <a:xfrm>
              <a:off x="370963" y="2015066"/>
              <a:ext cx="1294739" cy="1316712"/>
            </a:xfrm>
            <a:prstGeom prst="rect">
              <a:avLst/>
            </a:prstGeom>
          </p:spPr>
        </p:pic>
        <p:sp>
          <p:nvSpPr>
            <p:cNvPr id="30" name="Title 2">
              <a:extLst>
                <a:ext uri="{FF2B5EF4-FFF2-40B4-BE49-F238E27FC236}">
                  <a16:creationId xmlns:a16="http://schemas.microsoft.com/office/drawing/2014/main" id="{FF0E50AB-CC54-4FF9-8015-EE44175E1B03}"/>
                </a:ext>
              </a:extLst>
            </p:cNvPr>
            <p:cNvSpPr txBox="1">
              <a:spLocks/>
            </p:cNvSpPr>
            <p:nvPr/>
          </p:nvSpPr>
          <p:spPr>
            <a:xfrm>
              <a:off x="571134" y="2228468"/>
              <a:ext cx="912276" cy="889908"/>
            </a:xfrm>
            <a:prstGeom prst="rect">
              <a:avLst/>
            </a:prstGeom>
          </p:spPr>
          <p:txBody>
            <a:bodyPr vert="horz" lIns="0" tIns="0" rIns="0" bIns="0" rtlCol="0" anchor="ctr">
              <a:normAutofit/>
            </a:bodyPr>
            <a:lstStyle>
              <a:lvl1pPr algn="l" defTabSz="914400" rtl="0" eaLnBrk="1" latinLnBrk="0" hangingPunct="1">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fr-FR" sz="2000" dirty="0">
                  <a:ea typeface="Calibri"/>
                </a:rPr>
                <a:t>Établir des partenariats de recherche inclusifs</a:t>
              </a:r>
              <a:endParaRPr lang="en-US" sz="2000" dirty="0"/>
            </a:p>
          </p:txBody>
        </p:sp>
      </p:grpSp>
    </p:spTree>
    <p:extLst>
      <p:ext uri="{BB962C8B-B14F-4D97-AF65-F5344CB8AC3E}">
        <p14:creationId xmlns:p14="http://schemas.microsoft.com/office/powerpoint/2010/main" val="1535626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1B5663-787F-44AD-863D-AC64C7986E07}"/>
              </a:ext>
              <a:ext uri="{C183D7F6-B498-43B3-948B-1728B52AA6E4}">
                <adec:decorative xmlns:adec="http://schemas.microsoft.com/office/drawing/2017/decorative" val="1"/>
              </a:ext>
            </a:extLst>
          </p:cNvPr>
          <p:cNvSpPr>
            <a:spLocks noGrp="1"/>
          </p:cNvSpPr>
          <p:nvPr>
            <p:ph type="sldNum" sz="quarter" idx="12"/>
          </p:nvPr>
        </p:nvSpPr>
        <p:spPr/>
        <p:txBody>
          <a:bodyPr/>
          <a:lstStyle/>
          <a:p>
            <a:fld id="{41285BB0-B1DE-4363-8704-EED24EB0AC75}" type="slidenum">
              <a:rPr lang="en-CA" smtClean="0"/>
              <a:pPr/>
              <a:t>6</a:t>
            </a:fld>
            <a:endParaRPr lang="en-CA"/>
          </a:p>
        </p:txBody>
      </p:sp>
      <p:sp>
        <p:nvSpPr>
          <p:cNvPr id="7" name="TextBox 6">
            <a:extLst>
              <a:ext uri="{FF2B5EF4-FFF2-40B4-BE49-F238E27FC236}">
                <a16:creationId xmlns:a16="http://schemas.microsoft.com/office/drawing/2014/main" id="{1C439D2F-227F-4BA5-A297-6F0AB9E3378E}"/>
              </a:ext>
            </a:extLst>
          </p:cNvPr>
          <p:cNvSpPr txBox="1"/>
          <p:nvPr/>
        </p:nvSpPr>
        <p:spPr>
          <a:xfrm>
            <a:off x="0" y="4797985"/>
            <a:ext cx="8595360" cy="369332"/>
          </a:xfrm>
          <a:prstGeom prst="rect">
            <a:avLst/>
          </a:prstGeom>
          <a:noFill/>
        </p:spPr>
        <p:txBody>
          <a:bodyPr wrap="square">
            <a:spAutoFit/>
          </a:bodyPr>
          <a:lstStyle/>
          <a:p>
            <a:pPr marL="0" lvl="1" indent="-342891">
              <a:spcBef>
                <a:spcPts val="600"/>
              </a:spcBef>
              <a:defRPr/>
            </a:pPr>
            <a:r>
              <a:rPr lang="fr-FR" dirty="0">
                <a:latin typeface="Arial" panose="020B0604020202020204" pitchFamily="34" charset="0"/>
                <a:cs typeface="Arial" panose="020B0604020202020204" pitchFamily="34" charset="0"/>
              </a:rPr>
              <a:t>Source : Grappe des STIM autochtones (STIM-A) du gouvernement du Canada</a:t>
            </a:r>
            <a:endParaRPr lang="en-CA" dirty="0">
              <a:latin typeface="Arial" panose="020B0604020202020204" pitchFamily="34" charset="0"/>
              <a:cs typeface="Arial" panose="020B0604020202020204" pitchFamily="34" charset="0"/>
            </a:endParaRPr>
          </a:p>
        </p:txBody>
      </p:sp>
      <p:grpSp>
        <p:nvGrpSpPr>
          <p:cNvPr id="10" name="Group 9" descr="Mais au-delà du soutien financier, quels autres déterminants jouent un rôle dans le soutien efficace des communautés autochtones ?  Une façon de savoir quels pourraient être ces déterminants est de demander la rétroaction de ceux pour qui les programmes de recherche prétendent soutenir.  &#10;Les vérifications menées par les communautés et les organisations autochtones des programmes de recherche du gouvernement du Canada ont mis en évidence 7 piliers de la réussite des programmes ; des concepts qui, lorsqu’ils sont soigneusement inclus dans la conception des possibilités de financement, favoriseront de meilleurs résultats et auront un impact sur l’après-programme.  Bien que les audits aient été effectués au niveau des programmes, je pense qu’il y a aussi des choses à retenir pour la conception des projets.  C’est donc une façon de penser au développement global d’une opportunité de partenariat elle-même.   Qui est assis autour de la table pour développer l’opportunité de partenariat ?  Qui a un rôle à jouer dans sa gouvernance ?  Y a-t-il une vision à plus long terme des résultats de cette recherche ?&#10;Les 7 piliers d’une programmation réussie sont: vision à long terme; respect; perspective autochtone; partenariat; autodétermination et gouvernance; codéveloppment; et renforcement des capacités">
            <a:extLst>
              <a:ext uri="{FF2B5EF4-FFF2-40B4-BE49-F238E27FC236}">
                <a16:creationId xmlns:a16="http://schemas.microsoft.com/office/drawing/2014/main" id="{919A72E0-91C8-4D25-AD31-00749635792F}"/>
              </a:ext>
            </a:extLst>
          </p:cNvPr>
          <p:cNvGrpSpPr/>
          <p:nvPr/>
        </p:nvGrpSpPr>
        <p:grpSpPr>
          <a:xfrm>
            <a:off x="503956" y="-8101"/>
            <a:ext cx="8640044" cy="4744891"/>
            <a:chOff x="426246" y="1203938"/>
            <a:chExt cx="6634211" cy="3643339"/>
          </a:xfrm>
        </p:grpSpPr>
        <p:pic>
          <p:nvPicPr>
            <p:cNvPr id="6" name="Picture 5" descr="Mais au-delà du soutien financier, quels autres déterminants jouent un rôle dans le soutien efficace des communautés autochtones ?  Une façon de savoir quels pourraient être ces déterminants est de demander la rétroaction de ceux pour qui les programmes de recherche prétendent soutenir.  &#10;Les vérifications menées par les communautés et les organisations autochtones des programmes de recherche du gouvernement du Canada ont mis en évidence 7 piliers de la réussite des programmes ; des concepts qui, lorsqu’ils sont soigneusement inclus dans la conception des possibilités de financement, favoriseront de meilleurs résultats et auront un impact sur l’après-programme.  Bien que les audits aient été effectués au niveau des programmes, je pense qu’il y a aussi des choses à retenir pour la conception des projets.  C’est donc une façon de penser au développement global d’une opportunité de partenariat elle-même.   Qui est assis autour de la table pour développer l’opportunité de partenariat ?  Qui a un rôle à jouer dans sa gouvernance ?  Y a-t-il une vision à plus long terme des résultats de cette recherche ?&#10;Les 7 piliers d’une programmation réussie sont: vision à long terme; respect; perspective autochtone; partenariat; autodétermination et gouvernance; codéveloppment; et renforcement des capacités">
              <a:extLst>
                <a:ext uri="{FF2B5EF4-FFF2-40B4-BE49-F238E27FC236}">
                  <a16:creationId xmlns:a16="http://schemas.microsoft.com/office/drawing/2014/main" id="{C83C2A35-3A59-4551-AD02-31ABDCA05DC0}"/>
                </a:ext>
              </a:extLst>
            </p:cNvPr>
            <p:cNvPicPr>
              <a:picLocks noChangeAspect="1"/>
            </p:cNvPicPr>
            <p:nvPr/>
          </p:nvPicPr>
          <p:blipFill>
            <a:blip r:embed="rId3"/>
            <a:stretch>
              <a:fillRect/>
            </a:stretch>
          </p:blipFill>
          <p:spPr>
            <a:xfrm>
              <a:off x="426246" y="1203938"/>
              <a:ext cx="6634211" cy="3643339"/>
            </a:xfrm>
            <a:prstGeom prst="rect">
              <a:avLst/>
            </a:prstGeom>
          </p:spPr>
        </p:pic>
        <p:sp>
          <p:nvSpPr>
            <p:cNvPr id="8" name="TextBox 7">
              <a:extLst>
                <a:ext uri="{FF2B5EF4-FFF2-40B4-BE49-F238E27FC236}">
                  <a16:creationId xmlns:a16="http://schemas.microsoft.com/office/drawing/2014/main" id="{E802D930-1AB6-405A-BA5C-B8F3DB2FBF3A}"/>
                </a:ext>
              </a:extLst>
            </p:cNvPr>
            <p:cNvSpPr txBox="1"/>
            <p:nvPr/>
          </p:nvSpPr>
          <p:spPr>
            <a:xfrm>
              <a:off x="5182038" y="3259523"/>
              <a:ext cx="1658241" cy="246221"/>
            </a:xfrm>
            <a:prstGeom prst="rect">
              <a:avLst/>
            </a:prstGeom>
            <a:solidFill>
              <a:schemeClr val="bg1"/>
            </a:solidFill>
            <a:ln>
              <a:noFill/>
            </a:ln>
          </p:spPr>
          <p:txBody>
            <a:bodyPr wrap="square" rtlCol="0">
              <a:spAutoFit/>
            </a:bodyPr>
            <a:lstStyle/>
            <a:p>
              <a:r>
                <a:rPr lang="en-CA" sz="1000" b="1" dirty="0"/>
                <a:t>Perspective </a:t>
              </a:r>
              <a:r>
                <a:rPr lang="en-CA" sz="1000" b="1" dirty="0" err="1"/>
                <a:t>autochtone</a:t>
              </a:r>
              <a:endParaRPr lang="en-US" sz="1000" b="1" dirty="0"/>
            </a:p>
          </p:txBody>
        </p:sp>
      </p:grpSp>
      <p:sp>
        <p:nvSpPr>
          <p:cNvPr id="4" name="Title 3" descr="7 piliers d’une programmation réussie">
            <a:extLst>
              <a:ext uri="{FF2B5EF4-FFF2-40B4-BE49-F238E27FC236}">
                <a16:creationId xmlns:a16="http://schemas.microsoft.com/office/drawing/2014/main" id="{F1E4D39C-EDC5-4376-B344-7069C5E11158}"/>
              </a:ext>
            </a:extLst>
          </p:cNvPr>
          <p:cNvSpPr>
            <a:spLocks noGrp="1"/>
          </p:cNvSpPr>
          <p:nvPr>
            <p:ph type="title" idx="4294967295"/>
          </p:nvPr>
        </p:nvSpPr>
        <p:spPr>
          <a:xfrm>
            <a:off x="83820" y="-8101"/>
            <a:ext cx="4411980" cy="655787"/>
          </a:xfrm>
        </p:spPr>
        <p:txBody>
          <a:bodyPr>
            <a:normAutofit/>
          </a:bodyPr>
          <a:lstStyle/>
          <a:p>
            <a:r>
              <a:rPr lang="fr-FR" sz="2000" dirty="0"/>
              <a:t>7 piliers d’une programmation réussie</a:t>
            </a:r>
            <a:endParaRPr lang="en-CA" sz="2000" dirty="0"/>
          </a:p>
        </p:txBody>
      </p:sp>
    </p:spTree>
    <p:extLst>
      <p:ext uri="{BB962C8B-B14F-4D97-AF65-F5344CB8AC3E}">
        <p14:creationId xmlns:p14="http://schemas.microsoft.com/office/powerpoint/2010/main" val="1468469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descr="Au-delà de l'montant du financement (titre).  En tant que bailleurs de fonds et chercheurs, nous pouvons également réfléchir à la façon dont nous permettons le partenariat. Comment pouvez-vous mettre en œuvre une approche de plaidoyer qui favorise la multiplicité, l’inclusion et la création d’espace dans l’entreprise de recherche pour soutenir la recherche fondée sur les forces et amplifier les voix des communautés autochtones ?  Comment les organismes de financement peuvent-ils mieux reconnaître et apprécier la valeur des connaissances autochtones, et quelles stratégies peuvent-ils utiliser pour accroître l’accessibilité du financement pour les projets et les initiatives autochtones ?&#10;&#10;Une première étape consiste à se demander qui est même admissible à présenter une demande pour vos fonds de recherche ?  Se limite-t-il à une définition très étroite de qui, aux yeux de vos conditions, est autorisé à mener des recherches et à ses qualifications connexes ? Vaste admissibilité, y compris les organismes sans but lucratif, les sociétés de revendications territoriales, conformément aux appels des organisations autochtones.&#10;&#10;Et comment choisissez-vous d’amener les organisations autochtones à l’étape de l’idéation de la recherche ?  Une façon pourrait être de mettre en œuvre des subventions de développement ou similaires - des occasions d’établir des réseaux, de consulter les communautés sur leurs priorités et de soutenir le fait d’être sur place, dans les communautés, pour développer ces relations.  Comme nous le faisons ici, par exemple.  Parce que franchement, pourquoi participons-nous à cet événement ?  Cela se résume au réseautage, à la recherche d’opportunités, à l’apprentissage et à la diffusion de la recherche que nous avons menée. Il est clair que nous, et nos organisations respectives qui avons approuvé certains budgets de voyage pour se rendre à ces événements, croyons que c’est un investissement utile des coûts de voyage et du temps, pour forger quoi ?  Collaborations.&#10;&#10;Nous pouvons penser à l’ampleur de la recherche à mener.  Le programme de recherche que je dirige est axé sur l’Arctique, où les coûts sont élevés.  Il semble y avoir une tendance à mettre de l’avant des programmes de recherche financière de plus en plus importants, et il y a certainement un besoin pour cela, pour permettre de grands rêves et une grande réflexion.  Qu’en est-il des organisations qui sont nouvelles en recherche ou qui ont différents types de priorités en matière d’innovation ?  Un programme de plusieurs millions de dollars leur convient-il ?  Veulent-ils gérer de tels fonds ?   Votre plan de financement peut-il répondre à de plus petites demandes sans diminuer les priorités d’une communauté (c’est trop petit pour que nous puissions nous soucier de la paperasse) ?  Votre organisation reconnaît-elle que les « technologies transformationnelles » et l'« innovation de pointe » peuvent avoir une apparence différente dans différentes régions du monde et peuvent nécessiter un changement d’état d’esprit pour vos dirigeants ?&#10;Dans quelle mesure la pensée de votre organisation est-elle flexible ?  Êtes-vous prêt à aller au sommet pour demander des changements, pour chercher des moyens de filtrer les priorités de recherche autochtones à l’envers et non à l’extérieur ?  Il y a un grand mot en français, La paperasserie, qui se traduit généralement par une version dégrogatoire de la paperasse - des papiers qui sont bousculés.  Votre organisation fait-elle passer la paperasserie avant l’action ?&#10;Nous pouvons penser à qui fait la recherche et aux connaissances qu’ils apportent à la table.  Par exemple, Inuit Qaujimajatuqangit (IQ) (khow-yee-ma-yuu-tu-khaug-iit) est le terme utilisé pour décrire l’épistémologie inuite ou le savoir autochtone des Inuits. Le terme se traduit directement par « ce que les Inuits ont toujours su être vrai ». C’est le fondement sur lequel repose le bien-être social, émotionnel, spirituel, cognitif et physique. Cependant, les différences sont également importantes à noter et peuvent être très bénéfiques pour un environnement de recherche.  Nous devons garder à l’esprit qu’il n’existe pas d’approche universelle.  Il existe des distinctions dans tous les peuples, collectivités, régions et organisations autochtones.  Cela signifie que les relations sont primordiales, pour comprendre les différentes priorités et besoins. Équilibrer le financement entre les facteurs, y compris la géographie et les communautés autochtones (c.-à-d. les Inuits, les Métis et les Premières Nations). &#10;Et nous pouvons aussi penser à nous-mêmes, et à notre rôle en tant que collaborateur, plutôt qu’à une relation plus transactionnelle.  Nos partenariats avec les Autochtones mènent à des compétences complémentaires qui se réunissent pour une valeur ajoutée. s’assurer qu’il possède les compétences et les compétences nécessaires pour s’engager avec les partenaires autochtones dans l’élaboration de projets scientifiques connexes afin d’obtenir des résultats organisationnels mutuellement avantageux. Et cela ne s’applique pas seulement aux chercheurs.  Cela s’applique également à ceux qui fournissent les fonds.  Les bailleurs de fonds doivent être mieux éduqués pour comprendre la pertinence des connaissances autochtones dans des domaines spécifiques et veiller à ce qu’elles soient intégrées efficacement dans les initiatives de recherche.  Chaque organisation doit en tenir compte dans les plans de perfectionnement professionnel de ses employés.&#10;&#10;">
            <a:extLst>
              <a:ext uri="{FF2B5EF4-FFF2-40B4-BE49-F238E27FC236}">
                <a16:creationId xmlns:a16="http://schemas.microsoft.com/office/drawing/2014/main" id="{BD2320B4-EB0B-4D26-A48F-B183CCBA5FBC}"/>
              </a:ext>
            </a:extLst>
          </p:cNvPr>
          <p:cNvSpPr>
            <a:spLocks noGrp="1"/>
          </p:cNvSpPr>
          <p:nvPr>
            <p:ph type="title" idx="4294967295"/>
          </p:nvPr>
        </p:nvSpPr>
        <p:spPr>
          <a:xfrm>
            <a:off x="125008" y="80817"/>
            <a:ext cx="3137445" cy="749264"/>
          </a:xfrm>
        </p:spPr>
        <p:txBody>
          <a:bodyPr>
            <a:normAutofit fontScale="90000"/>
          </a:bodyPr>
          <a:lstStyle/>
          <a:p>
            <a:r>
              <a:rPr lang="fr-FR" dirty="0"/>
              <a:t>Au-delà de l'montant du financement</a:t>
            </a:r>
            <a:endParaRPr lang="en-US" dirty="0"/>
          </a:p>
        </p:txBody>
      </p:sp>
      <p:grpSp>
        <p:nvGrpSpPr>
          <p:cNvPr id="3" name="Group 2">
            <a:extLst>
              <a:ext uri="{FF2B5EF4-FFF2-40B4-BE49-F238E27FC236}">
                <a16:creationId xmlns:a16="http://schemas.microsoft.com/office/drawing/2014/main" id="{B48FD366-5FF9-4486-9131-C2FB19EC9AD6}"/>
              </a:ext>
              <a:ext uri="{C183D7F6-B498-43B3-948B-1728B52AA6E4}">
                <adec:decorative xmlns:adec="http://schemas.microsoft.com/office/drawing/2017/decorative" val="1"/>
              </a:ext>
            </a:extLst>
          </p:cNvPr>
          <p:cNvGrpSpPr/>
          <p:nvPr/>
        </p:nvGrpSpPr>
        <p:grpSpPr>
          <a:xfrm>
            <a:off x="2939142" y="759446"/>
            <a:ext cx="3260097" cy="3624608"/>
            <a:chOff x="2808139" y="1972867"/>
            <a:chExt cx="3544350" cy="3941157"/>
          </a:xfrm>
        </p:grpSpPr>
        <p:grpSp>
          <p:nvGrpSpPr>
            <p:cNvPr id="4" name="Group 3">
              <a:extLst>
                <a:ext uri="{FF2B5EF4-FFF2-40B4-BE49-F238E27FC236}">
                  <a16:creationId xmlns:a16="http://schemas.microsoft.com/office/drawing/2014/main" id="{A7F6D1EE-EF3B-404F-8F97-509F41B8A930}"/>
                </a:ext>
              </a:extLst>
            </p:cNvPr>
            <p:cNvGrpSpPr/>
            <p:nvPr/>
          </p:nvGrpSpPr>
          <p:grpSpPr>
            <a:xfrm>
              <a:off x="4024540" y="1972867"/>
              <a:ext cx="1103960" cy="1020909"/>
              <a:chOff x="4187424" y="1973745"/>
              <a:chExt cx="1368152" cy="1265226"/>
            </a:xfrm>
          </p:grpSpPr>
          <p:sp>
            <p:nvSpPr>
              <p:cNvPr id="20" name="Rectangle 19">
                <a:extLst>
                  <a:ext uri="{FF2B5EF4-FFF2-40B4-BE49-F238E27FC236}">
                    <a16:creationId xmlns:a16="http://schemas.microsoft.com/office/drawing/2014/main" id="{A028A865-E187-4DFA-BA86-8EF6500AB322}"/>
                  </a:ext>
                </a:extLst>
              </p:cNvPr>
              <p:cNvSpPr/>
              <p:nvPr/>
            </p:nvSpPr>
            <p:spPr>
              <a:xfrm>
                <a:off x="4187424" y="2517769"/>
                <a:ext cx="1368152" cy="72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21" name="Round Same Side Corner Rectangle 2">
                <a:extLst>
                  <a:ext uri="{FF2B5EF4-FFF2-40B4-BE49-F238E27FC236}">
                    <a16:creationId xmlns:a16="http://schemas.microsoft.com/office/drawing/2014/main" id="{2B211F91-A5DE-4D74-B9B0-7831F74A06E9}"/>
                  </a:ext>
                </a:extLst>
              </p:cNvPr>
              <p:cNvSpPr/>
              <p:nvPr/>
            </p:nvSpPr>
            <p:spPr>
              <a:xfrm rot="13500000">
                <a:off x="4238887"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2"/>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5" name="Group 4">
              <a:extLst>
                <a:ext uri="{FF2B5EF4-FFF2-40B4-BE49-F238E27FC236}">
                  <a16:creationId xmlns:a16="http://schemas.microsoft.com/office/drawing/2014/main" id="{0F375D4C-48E3-48D0-90AA-7FF14F1F46FE}"/>
                </a:ext>
              </a:extLst>
            </p:cNvPr>
            <p:cNvGrpSpPr/>
            <p:nvPr/>
          </p:nvGrpSpPr>
          <p:grpSpPr>
            <a:xfrm rot="3600000">
              <a:off x="5290055" y="2702554"/>
              <a:ext cx="1103960" cy="1020909"/>
              <a:chOff x="4187424" y="1973745"/>
              <a:chExt cx="1368152" cy="1265226"/>
            </a:xfrm>
          </p:grpSpPr>
          <p:sp>
            <p:nvSpPr>
              <p:cNvPr id="18" name="Rectangle 17">
                <a:extLst>
                  <a:ext uri="{FF2B5EF4-FFF2-40B4-BE49-F238E27FC236}">
                    <a16:creationId xmlns:a16="http://schemas.microsoft.com/office/drawing/2014/main" id="{5330847B-9134-41BE-9F47-4B3235CDC5E3}"/>
                  </a:ext>
                </a:extLst>
              </p:cNvPr>
              <p:cNvSpPr/>
              <p:nvPr/>
            </p:nvSpPr>
            <p:spPr>
              <a:xfrm>
                <a:off x="4187424" y="2517769"/>
                <a:ext cx="1368152" cy="72008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9" name="Round Same Side Corner Rectangle 2">
                <a:extLst>
                  <a:ext uri="{FF2B5EF4-FFF2-40B4-BE49-F238E27FC236}">
                    <a16:creationId xmlns:a16="http://schemas.microsoft.com/office/drawing/2014/main" id="{A520453A-A40D-459E-80D3-DD40842BFD13}"/>
                  </a:ext>
                </a:extLst>
              </p:cNvPr>
              <p:cNvSpPr/>
              <p:nvPr/>
            </p:nvSpPr>
            <p:spPr>
              <a:xfrm rot="13500000">
                <a:off x="4238887"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6" name="Group 5">
              <a:extLst>
                <a:ext uri="{FF2B5EF4-FFF2-40B4-BE49-F238E27FC236}">
                  <a16:creationId xmlns:a16="http://schemas.microsoft.com/office/drawing/2014/main" id="{8DD210C7-D584-4FB2-8AE6-DC0518D8502D}"/>
                </a:ext>
              </a:extLst>
            </p:cNvPr>
            <p:cNvGrpSpPr/>
            <p:nvPr/>
          </p:nvGrpSpPr>
          <p:grpSpPr>
            <a:xfrm rot="7200000">
              <a:off x="5290055" y="4174803"/>
              <a:ext cx="1103960" cy="1020909"/>
              <a:chOff x="4187424" y="1973748"/>
              <a:chExt cx="1368152" cy="1265226"/>
            </a:xfrm>
          </p:grpSpPr>
          <p:sp>
            <p:nvSpPr>
              <p:cNvPr id="16" name="Rectangle 15">
                <a:extLst>
                  <a:ext uri="{FF2B5EF4-FFF2-40B4-BE49-F238E27FC236}">
                    <a16:creationId xmlns:a16="http://schemas.microsoft.com/office/drawing/2014/main" id="{BAE1D78A-33E1-4775-BE9C-80FDEE1749EE}"/>
                  </a:ext>
                </a:extLst>
              </p:cNvPr>
              <p:cNvSpPr/>
              <p:nvPr/>
            </p:nvSpPr>
            <p:spPr>
              <a:xfrm>
                <a:off x="4187424" y="2517769"/>
                <a:ext cx="1368152" cy="720080"/>
              </a:xfrm>
              <a:prstGeom prst="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7" name="Round Same Side Corner Rectangle 2">
                <a:extLst>
                  <a:ext uri="{FF2B5EF4-FFF2-40B4-BE49-F238E27FC236}">
                    <a16:creationId xmlns:a16="http://schemas.microsoft.com/office/drawing/2014/main" id="{6ED69095-E9E8-425A-94A1-5AB64DE48C61}"/>
                  </a:ext>
                </a:extLst>
              </p:cNvPr>
              <p:cNvSpPr/>
              <p:nvPr/>
            </p:nvSpPr>
            <p:spPr>
              <a:xfrm rot="13500000">
                <a:off x="4238887" y="1973748"/>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6"/>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7" name="Group 6">
              <a:extLst>
                <a:ext uri="{FF2B5EF4-FFF2-40B4-BE49-F238E27FC236}">
                  <a16:creationId xmlns:a16="http://schemas.microsoft.com/office/drawing/2014/main" id="{5C6970B8-E820-453F-B9FF-9E27DFB9FEF8}"/>
                </a:ext>
              </a:extLst>
            </p:cNvPr>
            <p:cNvGrpSpPr/>
            <p:nvPr/>
          </p:nvGrpSpPr>
          <p:grpSpPr>
            <a:xfrm rot="10800000">
              <a:off x="4024540" y="4893115"/>
              <a:ext cx="1103960" cy="1020909"/>
              <a:chOff x="4187424" y="1973745"/>
              <a:chExt cx="1368152" cy="1265226"/>
            </a:xfrm>
          </p:grpSpPr>
          <p:sp>
            <p:nvSpPr>
              <p:cNvPr id="14" name="Rectangle 13">
                <a:extLst>
                  <a:ext uri="{FF2B5EF4-FFF2-40B4-BE49-F238E27FC236}">
                    <a16:creationId xmlns:a16="http://schemas.microsoft.com/office/drawing/2014/main" id="{CC12A1E8-F85B-431B-AAF3-4AE6DD86847B}"/>
                  </a:ext>
                </a:extLst>
              </p:cNvPr>
              <p:cNvSpPr/>
              <p:nvPr/>
            </p:nvSpPr>
            <p:spPr>
              <a:xfrm>
                <a:off x="4187424" y="2517769"/>
                <a:ext cx="1368152" cy="72008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5" name="Round Same Side Corner Rectangle 2">
                <a:extLst>
                  <a:ext uri="{FF2B5EF4-FFF2-40B4-BE49-F238E27FC236}">
                    <a16:creationId xmlns:a16="http://schemas.microsoft.com/office/drawing/2014/main" id="{5240D010-5CC3-4765-A90D-CA576D4688BB}"/>
                  </a:ext>
                </a:extLst>
              </p:cNvPr>
              <p:cNvSpPr/>
              <p:nvPr/>
            </p:nvSpPr>
            <p:spPr>
              <a:xfrm rot="13500000">
                <a:off x="4238887"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8" name="Group 7">
              <a:extLst>
                <a:ext uri="{FF2B5EF4-FFF2-40B4-BE49-F238E27FC236}">
                  <a16:creationId xmlns:a16="http://schemas.microsoft.com/office/drawing/2014/main" id="{DE448561-2288-4FC6-A921-EE7CF957A032}"/>
                </a:ext>
              </a:extLst>
            </p:cNvPr>
            <p:cNvGrpSpPr/>
            <p:nvPr/>
          </p:nvGrpSpPr>
          <p:grpSpPr>
            <a:xfrm rot="14400000">
              <a:off x="2766614" y="4174806"/>
              <a:ext cx="1103960" cy="1020909"/>
              <a:chOff x="4187424" y="1973745"/>
              <a:chExt cx="1368152" cy="1265226"/>
            </a:xfrm>
          </p:grpSpPr>
          <p:sp>
            <p:nvSpPr>
              <p:cNvPr id="12" name="Rectangle 11">
                <a:extLst>
                  <a:ext uri="{FF2B5EF4-FFF2-40B4-BE49-F238E27FC236}">
                    <a16:creationId xmlns:a16="http://schemas.microsoft.com/office/drawing/2014/main" id="{55584BDC-A1D3-4B56-BD7F-D05FF022F968}"/>
                  </a:ext>
                </a:extLst>
              </p:cNvPr>
              <p:cNvSpPr/>
              <p:nvPr/>
            </p:nvSpPr>
            <p:spPr>
              <a:xfrm>
                <a:off x="4187424" y="2517769"/>
                <a:ext cx="1368152" cy="72008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3" name="Round Same Side Corner Rectangle 2">
                <a:extLst>
                  <a:ext uri="{FF2B5EF4-FFF2-40B4-BE49-F238E27FC236}">
                    <a16:creationId xmlns:a16="http://schemas.microsoft.com/office/drawing/2014/main" id="{A9A7C5F1-2AB8-492C-992E-C17894ED7D7E}"/>
                  </a:ext>
                </a:extLst>
              </p:cNvPr>
              <p:cNvSpPr/>
              <p:nvPr/>
            </p:nvSpPr>
            <p:spPr>
              <a:xfrm rot="13500000">
                <a:off x="4238891" y="1973745"/>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4"/>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9" name="Group 8">
              <a:extLst>
                <a:ext uri="{FF2B5EF4-FFF2-40B4-BE49-F238E27FC236}">
                  <a16:creationId xmlns:a16="http://schemas.microsoft.com/office/drawing/2014/main" id="{ACF94C20-9D63-4CBF-9A50-219761E74F06}"/>
                </a:ext>
              </a:extLst>
            </p:cNvPr>
            <p:cNvGrpSpPr/>
            <p:nvPr/>
          </p:nvGrpSpPr>
          <p:grpSpPr>
            <a:xfrm rot="18000000">
              <a:off x="2766614" y="2702555"/>
              <a:ext cx="1103960" cy="1020909"/>
              <a:chOff x="4187424" y="1973744"/>
              <a:chExt cx="1368152" cy="1265226"/>
            </a:xfrm>
          </p:grpSpPr>
          <p:sp>
            <p:nvSpPr>
              <p:cNvPr id="10" name="Rectangle 9">
                <a:extLst>
                  <a:ext uri="{FF2B5EF4-FFF2-40B4-BE49-F238E27FC236}">
                    <a16:creationId xmlns:a16="http://schemas.microsoft.com/office/drawing/2014/main" id="{70744909-3E1D-4254-9EC9-D4E7ADDF4650}"/>
                  </a:ext>
                </a:extLst>
              </p:cNvPr>
              <p:cNvSpPr/>
              <p:nvPr/>
            </p:nvSpPr>
            <p:spPr>
              <a:xfrm>
                <a:off x="4187424" y="2517769"/>
                <a:ext cx="1368152" cy="72008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11" name="Round Same Side Corner Rectangle 2">
                <a:extLst>
                  <a:ext uri="{FF2B5EF4-FFF2-40B4-BE49-F238E27FC236}">
                    <a16:creationId xmlns:a16="http://schemas.microsoft.com/office/drawing/2014/main" id="{5C46D473-2DDD-4784-98EB-711F446F4F78}"/>
                  </a:ext>
                </a:extLst>
              </p:cNvPr>
              <p:cNvSpPr/>
              <p:nvPr/>
            </p:nvSpPr>
            <p:spPr>
              <a:xfrm rot="13500000">
                <a:off x="4238889" y="1973744"/>
                <a:ext cx="1265226" cy="1265226"/>
              </a:xfrm>
              <a:custGeom>
                <a:avLst/>
                <a:gdLst/>
                <a:ahLst/>
                <a:cxnLst/>
                <a:rect l="l" t="t" r="r" b="b"/>
                <a:pathLst>
                  <a:path w="1265226" h="1265226">
                    <a:moveTo>
                      <a:pt x="1265226" y="1265226"/>
                    </a:moveTo>
                    <a:lnTo>
                      <a:pt x="419226" y="1265226"/>
                    </a:lnTo>
                    <a:cubicBezTo>
                      <a:pt x="289991" y="1265226"/>
                      <a:pt x="185226" y="1160461"/>
                      <a:pt x="185226" y="1031226"/>
                    </a:cubicBezTo>
                    <a:cubicBezTo>
                      <a:pt x="185226" y="901991"/>
                      <a:pt x="289991" y="797226"/>
                      <a:pt x="419226" y="797226"/>
                    </a:cubicBezTo>
                    <a:lnTo>
                      <a:pt x="466301" y="797226"/>
                    </a:lnTo>
                    <a:lnTo>
                      <a:pt x="0" y="330926"/>
                    </a:lnTo>
                    <a:lnTo>
                      <a:pt x="330926" y="0"/>
                    </a:lnTo>
                    <a:lnTo>
                      <a:pt x="797225" y="466299"/>
                    </a:lnTo>
                    <a:lnTo>
                      <a:pt x="797225" y="419226"/>
                    </a:lnTo>
                    <a:cubicBezTo>
                      <a:pt x="797225" y="289991"/>
                      <a:pt x="901990" y="185226"/>
                      <a:pt x="1031225" y="185226"/>
                    </a:cubicBezTo>
                    <a:cubicBezTo>
                      <a:pt x="1160460" y="185226"/>
                      <a:pt x="1265225" y="289991"/>
                      <a:pt x="1265225" y="419226"/>
                    </a:cubicBezTo>
                    <a:lnTo>
                      <a:pt x="1265225" y="797226"/>
                    </a:lnTo>
                    <a:lnTo>
                      <a:pt x="1265226" y="797226"/>
                    </a:lnTo>
                    <a:close/>
                  </a:path>
                </a:pathLst>
              </a:custGeom>
              <a:solidFill>
                <a:schemeClr val="accent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grpSp>
        <p:nvGrpSpPr>
          <p:cNvPr id="22" name="Group 21" descr="Il existe diverses approches pour les considérations au-delà du montant du financement fourni.&#10;">
            <a:extLst>
              <a:ext uri="{FF2B5EF4-FFF2-40B4-BE49-F238E27FC236}">
                <a16:creationId xmlns:a16="http://schemas.microsoft.com/office/drawing/2014/main" id="{C3D8CEC9-A0DF-414F-B47F-F3714F02DE31}"/>
              </a:ext>
              <a:ext uri="{C183D7F6-B498-43B3-948B-1728B52AA6E4}">
                <adec:decorative xmlns:adec="http://schemas.microsoft.com/office/drawing/2017/decorative" val="0"/>
              </a:ext>
            </a:extLst>
          </p:cNvPr>
          <p:cNvGrpSpPr/>
          <p:nvPr/>
        </p:nvGrpSpPr>
        <p:grpSpPr>
          <a:xfrm>
            <a:off x="3617194" y="2139183"/>
            <a:ext cx="1837555" cy="1170085"/>
            <a:chOff x="3340671" y="1947423"/>
            <a:chExt cx="1429684" cy="809012"/>
          </a:xfrm>
        </p:grpSpPr>
        <p:sp>
          <p:nvSpPr>
            <p:cNvPr id="23" name="TextBox 22">
              <a:extLst>
                <a:ext uri="{FF2B5EF4-FFF2-40B4-BE49-F238E27FC236}">
                  <a16:creationId xmlns:a16="http://schemas.microsoft.com/office/drawing/2014/main" id="{72D13D8A-E59D-400A-84CC-046F3ADDF324}"/>
                </a:ext>
              </a:extLst>
            </p:cNvPr>
            <p:cNvSpPr txBox="1"/>
            <p:nvPr/>
          </p:nvSpPr>
          <p:spPr>
            <a:xfrm>
              <a:off x="3340671" y="1947423"/>
              <a:ext cx="1429684" cy="554070"/>
            </a:xfrm>
            <a:prstGeom prst="rect">
              <a:avLst/>
            </a:prstGeom>
            <a:noFill/>
          </p:spPr>
          <p:txBody>
            <a:bodyPr wrap="square" rtlCol="0">
              <a:spAutoFit/>
            </a:bodyPr>
            <a:lstStyle/>
            <a:p>
              <a:pPr algn="ctr"/>
              <a:r>
                <a:rPr lang="en-US" altLang="ko-KR" b="1" dirty="0" err="1">
                  <a:solidFill>
                    <a:schemeClr val="tx1">
                      <a:lumMod val="65000"/>
                      <a:lumOff val="35000"/>
                    </a:schemeClr>
                  </a:solidFill>
                  <a:cs typeface="Arial" pitchFamily="34" charset="0"/>
                </a:rPr>
                <a:t>Financement</a:t>
              </a:r>
              <a:endParaRPr lang="ko-KR" altLang="en-US" b="1" dirty="0">
                <a:solidFill>
                  <a:schemeClr val="tx1">
                    <a:lumMod val="65000"/>
                    <a:lumOff val="35000"/>
                  </a:schemeClr>
                </a:solidFill>
                <a:cs typeface="Arial" pitchFamily="34" charset="0"/>
              </a:endParaRPr>
            </a:p>
          </p:txBody>
        </p:sp>
        <p:sp>
          <p:nvSpPr>
            <p:cNvPr id="24" name="TextBox 23">
              <a:extLst>
                <a:ext uri="{FF2B5EF4-FFF2-40B4-BE49-F238E27FC236}">
                  <a16:creationId xmlns:a16="http://schemas.microsoft.com/office/drawing/2014/main" id="{47103F25-48AD-4791-9335-DB9201C802B4}"/>
                </a:ext>
              </a:extLst>
            </p:cNvPr>
            <p:cNvSpPr txBox="1"/>
            <p:nvPr/>
          </p:nvSpPr>
          <p:spPr>
            <a:xfrm>
              <a:off x="3340671" y="2219109"/>
              <a:ext cx="1429684" cy="537326"/>
            </a:xfrm>
            <a:prstGeom prst="rect">
              <a:avLst/>
            </a:prstGeom>
            <a:noFill/>
          </p:spPr>
          <p:txBody>
            <a:bodyPr wrap="square" rtlCol="0">
              <a:spAutoFit/>
            </a:bodyPr>
            <a:lstStyle/>
            <a:p>
              <a:pPr algn="ctr"/>
              <a:r>
                <a:rPr lang="en-US" altLang="ko-KR">
                  <a:solidFill>
                    <a:schemeClr val="tx1">
                      <a:lumMod val="65000"/>
                      <a:lumOff val="35000"/>
                    </a:schemeClr>
                  </a:solidFill>
                  <a:cs typeface="Arial" pitchFamily="34" charset="0"/>
                </a:rPr>
                <a:t>Diverses approches</a:t>
              </a:r>
              <a:endParaRPr lang="ko-KR" altLang="en-US" dirty="0">
                <a:solidFill>
                  <a:schemeClr val="tx1">
                    <a:lumMod val="65000"/>
                    <a:lumOff val="35000"/>
                  </a:schemeClr>
                </a:solidFill>
                <a:cs typeface="Arial" pitchFamily="34" charset="0"/>
              </a:endParaRPr>
            </a:p>
          </p:txBody>
        </p:sp>
      </p:grpSp>
      <p:sp>
        <p:nvSpPr>
          <p:cNvPr id="42" name="TextBox 41" descr="&#10;">
            <a:extLst>
              <a:ext uri="{FF2B5EF4-FFF2-40B4-BE49-F238E27FC236}">
                <a16:creationId xmlns:a16="http://schemas.microsoft.com/office/drawing/2014/main" id="{9F47E64B-52B0-4DA2-987E-4531671CD29F}"/>
              </a:ext>
            </a:extLst>
          </p:cNvPr>
          <p:cNvSpPr txBox="1"/>
          <p:nvPr/>
        </p:nvSpPr>
        <p:spPr>
          <a:xfrm>
            <a:off x="2723171" y="259931"/>
            <a:ext cx="3858974" cy="369332"/>
          </a:xfrm>
          <a:prstGeom prst="rect">
            <a:avLst/>
          </a:prstGeom>
          <a:noFill/>
        </p:spPr>
        <p:txBody>
          <a:bodyPr wrap="square" rtlCol="0">
            <a:spAutoFit/>
          </a:bodyPr>
          <a:lstStyle/>
          <a:p>
            <a:pPr algn="ctr"/>
            <a:r>
              <a:rPr lang="en-US" altLang="ko-KR" b="1" dirty="0" err="1">
                <a:solidFill>
                  <a:schemeClr val="tx1">
                    <a:lumMod val="75000"/>
                    <a:lumOff val="25000"/>
                  </a:schemeClr>
                </a:solidFill>
                <a:cs typeface="Arial" pitchFamily="34" charset="0"/>
              </a:rPr>
              <a:t>Vaste</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admissibilité</a:t>
            </a:r>
            <a:endParaRPr lang="ko-KR" altLang="en-US" b="1" dirty="0">
              <a:solidFill>
                <a:schemeClr val="tx1">
                  <a:lumMod val="75000"/>
                  <a:lumOff val="25000"/>
                </a:schemeClr>
              </a:solidFill>
              <a:cs typeface="Arial" pitchFamily="34" charset="0"/>
            </a:endParaRPr>
          </a:p>
        </p:txBody>
      </p:sp>
      <p:sp>
        <p:nvSpPr>
          <p:cNvPr id="33" name="TextBox 32">
            <a:extLst>
              <a:ext uri="{FF2B5EF4-FFF2-40B4-BE49-F238E27FC236}">
                <a16:creationId xmlns:a16="http://schemas.microsoft.com/office/drawing/2014/main" id="{91DDF999-8F69-4960-B20C-F6D47B59CA9A}"/>
              </a:ext>
            </a:extLst>
          </p:cNvPr>
          <p:cNvSpPr txBox="1"/>
          <p:nvPr/>
        </p:nvSpPr>
        <p:spPr>
          <a:xfrm>
            <a:off x="6375887" y="1228902"/>
            <a:ext cx="2436112" cy="646331"/>
          </a:xfrm>
          <a:prstGeom prst="rect">
            <a:avLst/>
          </a:prstGeom>
          <a:noFill/>
        </p:spPr>
        <p:txBody>
          <a:bodyPr wrap="square" rtlCol="0">
            <a:spAutoFit/>
          </a:bodyPr>
          <a:lstStyle/>
          <a:p>
            <a:r>
              <a:rPr lang="en-US" altLang="ko-KR" b="1" dirty="0">
                <a:solidFill>
                  <a:schemeClr val="tx1">
                    <a:lumMod val="75000"/>
                    <a:lumOff val="25000"/>
                  </a:schemeClr>
                </a:solidFill>
                <a:cs typeface="Arial" pitchFamily="34" charset="0"/>
              </a:rPr>
              <a:t>Subventions de </a:t>
            </a:r>
            <a:r>
              <a:rPr lang="en-US" altLang="ko-KR" b="1" dirty="0" err="1">
                <a:solidFill>
                  <a:schemeClr val="tx1">
                    <a:lumMod val="75000"/>
                    <a:lumOff val="25000"/>
                  </a:schemeClr>
                </a:solidFill>
                <a:cs typeface="Arial" pitchFamily="34" charset="0"/>
              </a:rPr>
              <a:t>développement</a:t>
            </a:r>
            <a:endParaRPr lang="ko-KR" altLang="en-US" b="1" dirty="0">
              <a:solidFill>
                <a:schemeClr val="tx1">
                  <a:lumMod val="75000"/>
                  <a:lumOff val="25000"/>
                </a:schemeClr>
              </a:solidFill>
              <a:cs typeface="Arial" pitchFamily="34" charset="0"/>
            </a:endParaRPr>
          </a:p>
        </p:txBody>
      </p:sp>
      <p:sp>
        <p:nvSpPr>
          <p:cNvPr id="30" name="TextBox 29" descr="&#10;">
            <a:extLst>
              <a:ext uri="{FF2B5EF4-FFF2-40B4-BE49-F238E27FC236}">
                <a16:creationId xmlns:a16="http://schemas.microsoft.com/office/drawing/2014/main" id="{B5A99D17-618B-42E0-973E-BDFB0742BC09}"/>
              </a:ext>
            </a:extLst>
          </p:cNvPr>
          <p:cNvSpPr txBox="1"/>
          <p:nvPr/>
        </p:nvSpPr>
        <p:spPr>
          <a:xfrm>
            <a:off x="6392117" y="3334010"/>
            <a:ext cx="2436112" cy="646331"/>
          </a:xfrm>
          <a:prstGeom prst="rect">
            <a:avLst/>
          </a:prstGeom>
          <a:noFill/>
        </p:spPr>
        <p:txBody>
          <a:bodyPr wrap="square" rtlCol="0">
            <a:spAutoFit/>
          </a:bodyPr>
          <a:lstStyle/>
          <a:p>
            <a:r>
              <a:rPr lang="en-US" altLang="ko-KR" b="1" dirty="0" err="1">
                <a:solidFill>
                  <a:schemeClr val="tx1">
                    <a:lumMod val="75000"/>
                    <a:lumOff val="25000"/>
                  </a:schemeClr>
                </a:solidFill>
                <a:cs typeface="Arial" pitchFamily="34" charset="0"/>
              </a:rPr>
              <a:t>Autoriser</a:t>
            </a:r>
            <a:r>
              <a:rPr lang="en-US" altLang="ko-KR" b="1" dirty="0">
                <a:solidFill>
                  <a:schemeClr val="tx1">
                    <a:lumMod val="75000"/>
                    <a:lumOff val="25000"/>
                  </a:schemeClr>
                </a:solidFill>
                <a:cs typeface="Arial" pitchFamily="34" charset="0"/>
              </a:rPr>
              <a:t> les petits </a:t>
            </a:r>
            <a:r>
              <a:rPr lang="en-US" altLang="ko-KR" b="1" dirty="0" err="1">
                <a:solidFill>
                  <a:schemeClr val="tx1">
                    <a:lumMod val="75000"/>
                    <a:lumOff val="25000"/>
                  </a:schemeClr>
                </a:solidFill>
                <a:cs typeface="Arial" pitchFamily="34" charset="0"/>
              </a:rPr>
              <a:t>projets</a:t>
            </a:r>
            <a:endParaRPr lang="ko-KR" altLang="en-US" b="1" dirty="0">
              <a:solidFill>
                <a:schemeClr val="tx1">
                  <a:lumMod val="75000"/>
                  <a:lumOff val="25000"/>
                </a:schemeClr>
              </a:solidFill>
              <a:cs typeface="Arial" pitchFamily="34" charset="0"/>
            </a:endParaRPr>
          </a:p>
        </p:txBody>
      </p:sp>
      <p:sp>
        <p:nvSpPr>
          <p:cNvPr id="27" name="TextBox 26">
            <a:extLst>
              <a:ext uri="{FF2B5EF4-FFF2-40B4-BE49-F238E27FC236}">
                <a16:creationId xmlns:a16="http://schemas.microsoft.com/office/drawing/2014/main" id="{F63333C9-D04E-4FEA-AD1E-8405B38CF23F}"/>
              </a:ext>
            </a:extLst>
          </p:cNvPr>
          <p:cNvSpPr txBox="1"/>
          <p:nvPr/>
        </p:nvSpPr>
        <p:spPr>
          <a:xfrm>
            <a:off x="3721869" y="4636946"/>
            <a:ext cx="1861578" cy="369332"/>
          </a:xfrm>
          <a:prstGeom prst="rect">
            <a:avLst/>
          </a:prstGeom>
          <a:noFill/>
        </p:spPr>
        <p:txBody>
          <a:bodyPr wrap="square" rtlCol="0">
            <a:spAutoFit/>
          </a:bodyPr>
          <a:lstStyle/>
          <a:p>
            <a:r>
              <a:rPr lang="en-US" altLang="ko-KR" b="1" dirty="0" err="1">
                <a:solidFill>
                  <a:schemeClr val="tx1">
                    <a:lumMod val="75000"/>
                    <a:lumOff val="25000"/>
                  </a:schemeClr>
                </a:solidFill>
                <a:cs typeface="Arial" pitchFamily="34" charset="0"/>
              </a:rPr>
              <a:t>Soyez</a:t>
            </a:r>
            <a:r>
              <a:rPr lang="en-US" altLang="ko-KR" b="1" dirty="0">
                <a:solidFill>
                  <a:schemeClr val="tx1">
                    <a:lumMod val="75000"/>
                    <a:lumOff val="25000"/>
                  </a:schemeClr>
                </a:solidFill>
                <a:cs typeface="Arial" pitchFamily="34" charset="0"/>
              </a:rPr>
              <a:t> flexible</a:t>
            </a:r>
            <a:endParaRPr lang="ko-KR" altLang="en-US" b="1" dirty="0">
              <a:solidFill>
                <a:schemeClr val="tx1">
                  <a:lumMod val="75000"/>
                  <a:lumOff val="25000"/>
                </a:schemeClr>
              </a:solidFill>
              <a:cs typeface="Arial" pitchFamily="34" charset="0"/>
            </a:endParaRPr>
          </a:p>
        </p:txBody>
      </p:sp>
      <p:sp>
        <p:nvSpPr>
          <p:cNvPr id="36" name="TextBox 35">
            <a:extLst>
              <a:ext uri="{FF2B5EF4-FFF2-40B4-BE49-F238E27FC236}">
                <a16:creationId xmlns:a16="http://schemas.microsoft.com/office/drawing/2014/main" id="{8BEC2C88-9317-4A28-B7CD-39C5541F2328}"/>
              </a:ext>
            </a:extLst>
          </p:cNvPr>
          <p:cNvSpPr txBox="1"/>
          <p:nvPr/>
        </p:nvSpPr>
        <p:spPr>
          <a:xfrm>
            <a:off x="353880" y="3445976"/>
            <a:ext cx="2436112" cy="646331"/>
          </a:xfrm>
          <a:prstGeom prst="rect">
            <a:avLst/>
          </a:prstGeom>
          <a:noFill/>
        </p:spPr>
        <p:txBody>
          <a:bodyPr wrap="square" rtlCol="0">
            <a:spAutoFit/>
          </a:bodyPr>
          <a:lstStyle/>
          <a:p>
            <a:pPr algn="r"/>
            <a:r>
              <a:rPr lang="en-US" altLang="ko-KR" b="1" dirty="0" err="1">
                <a:solidFill>
                  <a:schemeClr val="tx1">
                    <a:lumMod val="75000"/>
                    <a:lumOff val="25000"/>
                  </a:schemeClr>
                </a:solidFill>
                <a:cs typeface="Arial" pitchFamily="34" charset="0"/>
              </a:rPr>
              <a:t>Approche</a:t>
            </a:r>
            <a:r>
              <a:rPr lang="en-US" altLang="ko-KR" b="1" dirty="0">
                <a:solidFill>
                  <a:schemeClr val="tx1">
                    <a:lumMod val="75000"/>
                    <a:lumOff val="25000"/>
                  </a:schemeClr>
                </a:solidFill>
                <a:cs typeface="Arial" pitchFamily="34" charset="0"/>
              </a:rPr>
              <a:t> des distinctions</a:t>
            </a:r>
            <a:endParaRPr lang="ko-KR" altLang="en-US" b="1" dirty="0">
              <a:solidFill>
                <a:schemeClr val="tx1">
                  <a:lumMod val="75000"/>
                  <a:lumOff val="25000"/>
                </a:schemeClr>
              </a:solidFill>
              <a:cs typeface="Arial" pitchFamily="34" charset="0"/>
            </a:endParaRPr>
          </a:p>
        </p:txBody>
      </p:sp>
      <p:sp>
        <p:nvSpPr>
          <p:cNvPr id="39" name="TextBox 38">
            <a:extLst>
              <a:ext uri="{FF2B5EF4-FFF2-40B4-BE49-F238E27FC236}">
                <a16:creationId xmlns:a16="http://schemas.microsoft.com/office/drawing/2014/main" id="{435B6B04-15B4-4C0A-AF77-96A61C5A59C2}"/>
              </a:ext>
            </a:extLst>
          </p:cNvPr>
          <p:cNvSpPr txBox="1"/>
          <p:nvPr/>
        </p:nvSpPr>
        <p:spPr>
          <a:xfrm>
            <a:off x="-3573" y="1190649"/>
            <a:ext cx="2759089" cy="646331"/>
          </a:xfrm>
          <a:prstGeom prst="rect">
            <a:avLst/>
          </a:prstGeom>
          <a:noFill/>
        </p:spPr>
        <p:txBody>
          <a:bodyPr wrap="square" rtlCol="0">
            <a:spAutoFit/>
          </a:bodyPr>
          <a:lstStyle/>
          <a:p>
            <a:pPr algn="r"/>
            <a:r>
              <a:rPr lang="en-US" altLang="ko-KR" b="1" dirty="0">
                <a:solidFill>
                  <a:schemeClr val="tx1">
                    <a:lumMod val="75000"/>
                    <a:lumOff val="25000"/>
                  </a:schemeClr>
                </a:solidFill>
                <a:cs typeface="Arial" pitchFamily="34" charset="0"/>
              </a:rPr>
              <a:t>Formation </a:t>
            </a:r>
            <a:r>
              <a:rPr lang="en-US" altLang="ko-KR" b="1" dirty="0" err="1">
                <a:solidFill>
                  <a:schemeClr val="tx1">
                    <a:lumMod val="75000"/>
                    <a:lumOff val="25000"/>
                  </a:schemeClr>
                </a:solidFill>
                <a:cs typeface="Arial" pitchFamily="34" charset="0"/>
              </a:rPr>
              <a:t>en</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compétence</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culturelle</a:t>
            </a:r>
            <a:endParaRPr lang="ko-KR" altLang="en-US"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340648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C183D7F6-B498-43B3-948B-1728B52AA6E4}">
                <adec:decorative xmlns:adec="http://schemas.microsoft.com/office/drawing/2017/decorative" val="1"/>
              </a:ext>
            </a:extLst>
          </p:cNvPr>
          <p:cNvSpPr>
            <a:spLocks noGrp="1"/>
          </p:cNvSpPr>
          <p:nvPr>
            <p:ph type="sldNum" sz="quarter" idx="12"/>
          </p:nvPr>
        </p:nvSpPr>
        <p:spPr/>
        <p:txBody>
          <a:bodyPr/>
          <a:lstStyle/>
          <a:p>
            <a:fld id="{77E68ECE-59D7-452D-8595-BBB947F3BD2D}" type="slidenum">
              <a:rPr lang="en-US" smtClean="0"/>
              <a:pPr/>
              <a:t>8</a:t>
            </a:fld>
            <a:endParaRPr lang="en-US" dirty="0"/>
          </a:p>
        </p:txBody>
      </p:sp>
      <p:sp>
        <p:nvSpPr>
          <p:cNvPr id="2" name="Title 1" descr="Et que financez-vous ?  &#10;Pour ceux qui détiennent l’autorité budgétaire, nous pouvons penser différemment à ce que nous pouvons financer. Pouvez-vous planifier des budgets de voyage, pour vous amener régulièrement sur un site de projet avec vos partenaires et pour qu’ils co-présentent avec vous lors d’un événement ?  Avez-vous prévu un budget pour les coûts de traduction ?  Pouvez-vous penser à l’achat d’équipement, et si à la fin d’un projet, cet équipement peut rester en permanence avec vos partenaires ?  Pouvez-vous penser au renforcement des capacités, à l’embauche de techniciens locaux ou au co-développement d’un module de formation qui sera offert par une école ou un collège local comme héritage de votre projet ? Le financement des projets ne couvre-t-il que les activités de recherche directes, ou a-t-il tenu compte de l’importance des activités admissibles comme la consultation communautaire continue, le stockage et l’accès aux données et la mobilisation des connaissances après le rapport final du projet ?&#10;"/>
          <p:cNvSpPr>
            <a:spLocks noGrp="1"/>
          </p:cNvSpPr>
          <p:nvPr>
            <p:ph type="title" idx="4294967295"/>
          </p:nvPr>
        </p:nvSpPr>
        <p:spPr>
          <a:xfrm>
            <a:off x="134814" y="9325"/>
            <a:ext cx="8183563" cy="538295"/>
          </a:xfrm>
        </p:spPr>
        <p:txBody>
          <a:bodyPr>
            <a:normAutofit/>
          </a:bodyPr>
          <a:lstStyle/>
          <a:p>
            <a:r>
              <a:rPr lang="fr-FR" dirty="0"/>
              <a:t>Au-delà du montant du financement (suite)</a:t>
            </a:r>
            <a:endParaRPr lang="en-CA" dirty="0"/>
          </a:p>
        </p:txBody>
      </p:sp>
      <p:grpSp>
        <p:nvGrpSpPr>
          <p:cNvPr id="59" name="Group 58" descr="Quels sont vos termes et conditions ? Examiner de près les modalités de financement.  Faites l’effort de chercher des changements aux plus hauts niveaux pour que le financement fonctionne pour les candidats.&#10;&#10;">
            <a:extLst>
              <a:ext uri="{FF2B5EF4-FFF2-40B4-BE49-F238E27FC236}">
                <a16:creationId xmlns:a16="http://schemas.microsoft.com/office/drawing/2014/main" id="{08BDA7C9-43A4-4A61-A671-9A8B41608A5C}"/>
              </a:ext>
            </a:extLst>
          </p:cNvPr>
          <p:cNvGrpSpPr/>
          <p:nvPr/>
        </p:nvGrpSpPr>
        <p:grpSpPr>
          <a:xfrm>
            <a:off x="2665935" y="493039"/>
            <a:ext cx="3558318" cy="2654924"/>
            <a:chOff x="521649" y="3343901"/>
            <a:chExt cx="2820491" cy="5079373"/>
          </a:xfrm>
        </p:grpSpPr>
        <p:sp>
          <p:nvSpPr>
            <p:cNvPr id="60" name="TextBox 59" descr="What are your terms and conditions?&#10;">
              <a:extLst>
                <a:ext uri="{FF2B5EF4-FFF2-40B4-BE49-F238E27FC236}">
                  <a16:creationId xmlns:a16="http://schemas.microsoft.com/office/drawing/2014/main" id="{569A6F56-AD76-4543-8518-199B1CA16F72}"/>
                </a:ext>
              </a:extLst>
            </p:cNvPr>
            <p:cNvSpPr txBox="1"/>
            <p:nvPr/>
          </p:nvSpPr>
          <p:spPr>
            <a:xfrm>
              <a:off x="521649" y="3343901"/>
              <a:ext cx="2793959" cy="1231267"/>
            </a:xfrm>
            <a:prstGeom prst="rect">
              <a:avLst/>
            </a:prstGeom>
            <a:noFill/>
          </p:spPr>
          <p:txBody>
            <a:bodyPr wrap="square" rtlCol="0">
              <a:spAutoFit/>
            </a:bodyPr>
            <a:lstStyle/>
            <a:p>
              <a:pPr algn="ctr"/>
              <a:r>
                <a:rPr lang="fr-FR" altLang="ko-KR" b="1" dirty="0">
                  <a:solidFill>
                    <a:schemeClr val="tx1">
                      <a:lumMod val="85000"/>
                      <a:lumOff val="15000"/>
                    </a:schemeClr>
                  </a:solidFill>
                  <a:cs typeface="Arial" pitchFamily="34" charset="0"/>
                </a:rPr>
                <a:t>Quels sont vos termes et conditions ?</a:t>
              </a:r>
              <a:endParaRPr lang="ko-KR" altLang="en-US" b="1" dirty="0">
                <a:solidFill>
                  <a:schemeClr val="tx1">
                    <a:lumMod val="85000"/>
                    <a:lumOff val="15000"/>
                  </a:schemeClr>
                </a:solidFill>
                <a:cs typeface="Arial" pitchFamily="34" charset="0"/>
              </a:endParaRPr>
            </a:p>
          </p:txBody>
        </p:sp>
        <p:sp>
          <p:nvSpPr>
            <p:cNvPr id="61" name="TextBox 60">
              <a:extLst>
                <a:ext uri="{FF2B5EF4-FFF2-40B4-BE49-F238E27FC236}">
                  <a16:creationId xmlns:a16="http://schemas.microsoft.com/office/drawing/2014/main" id="{FC3CCBEF-6335-4C31-8DC4-2C1FA5F7B4B2}"/>
                </a:ext>
              </a:extLst>
            </p:cNvPr>
            <p:cNvSpPr txBox="1"/>
            <p:nvPr/>
          </p:nvSpPr>
          <p:spPr>
            <a:xfrm>
              <a:off x="548181" y="4236968"/>
              <a:ext cx="2793959" cy="4186306"/>
            </a:xfrm>
            <a:prstGeom prst="rect">
              <a:avLst/>
            </a:prstGeom>
            <a:noFill/>
          </p:spPr>
          <p:txBody>
            <a:bodyPr wrap="square" rtlCol="0">
              <a:spAutoFit/>
            </a:bodyPr>
            <a:lstStyle/>
            <a:p>
              <a:pPr algn="ctr"/>
              <a:r>
                <a:rPr lang="fr-FR" altLang="ko-KR" dirty="0">
                  <a:solidFill>
                    <a:schemeClr val="tx1">
                      <a:lumMod val="85000"/>
                      <a:lumOff val="15000"/>
                    </a:schemeClr>
                  </a:solidFill>
                  <a:cs typeface="Arial" pitchFamily="34" charset="0"/>
                </a:rPr>
                <a:t>Examiner de près les modalités de financement.  Faites l’effort de chercher des changements aux plus hauts niveaux pour que le financement fonctionne pour les candidats.</a:t>
              </a:r>
              <a:endParaRPr lang="ko-KR" altLang="en-US" dirty="0">
                <a:solidFill>
                  <a:schemeClr val="tx1">
                    <a:lumMod val="85000"/>
                    <a:lumOff val="15000"/>
                  </a:schemeClr>
                </a:solidFill>
                <a:cs typeface="Arial" pitchFamily="34" charset="0"/>
              </a:endParaRPr>
            </a:p>
          </p:txBody>
        </p:sp>
      </p:grpSp>
      <p:grpSp>
        <p:nvGrpSpPr>
          <p:cNvPr id="74" name="Group 73" descr="L’effort: Salaire de l’enquêteur principal, étudiants, honoraires, contrats des aînés et des gardiens du savoir&#10;">
            <a:extLst>
              <a:ext uri="{FF2B5EF4-FFF2-40B4-BE49-F238E27FC236}">
                <a16:creationId xmlns:a16="http://schemas.microsoft.com/office/drawing/2014/main" id="{795B7015-C8AB-45A4-81BC-C55DDD967F88}"/>
              </a:ext>
            </a:extLst>
          </p:cNvPr>
          <p:cNvGrpSpPr/>
          <p:nvPr/>
        </p:nvGrpSpPr>
        <p:grpSpPr>
          <a:xfrm>
            <a:off x="-258220" y="564032"/>
            <a:ext cx="2925223" cy="1769367"/>
            <a:chOff x="491148" y="3343901"/>
            <a:chExt cx="2584201" cy="3703901"/>
          </a:xfrm>
        </p:grpSpPr>
        <p:sp>
          <p:nvSpPr>
            <p:cNvPr id="75" name="TextBox 74">
              <a:extLst>
                <a:ext uri="{FF2B5EF4-FFF2-40B4-BE49-F238E27FC236}">
                  <a16:creationId xmlns:a16="http://schemas.microsoft.com/office/drawing/2014/main" id="{7D4549A1-33BA-42D7-AAC0-AF392085FE65}"/>
                </a:ext>
              </a:extLst>
            </p:cNvPr>
            <p:cNvSpPr txBox="1"/>
            <p:nvPr/>
          </p:nvSpPr>
          <p:spPr>
            <a:xfrm>
              <a:off x="491148" y="3343901"/>
              <a:ext cx="2584201" cy="492507"/>
            </a:xfrm>
            <a:prstGeom prst="rect">
              <a:avLst/>
            </a:prstGeom>
            <a:noFill/>
          </p:spPr>
          <p:txBody>
            <a:bodyPr wrap="square" rtlCol="0">
              <a:spAutoFit/>
            </a:bodyPr>
            <a:lstStyle/>
            <a:p>
              <a:pPr algn="r"/>
              <a:r>
                <a:rPr lang="en-US" altLang="ko-KR" b="1" dirty="0" err="1">
                  <a:solidFill>
                    <a:schemeClr val="tx1">
                      <a:lumMod val="85000"/>
                      <a:lumOff val="15000"/>
                    </a:schemeClr>
                  </a:solidFill>
                  <a:cs typeface="Arial" pitchFamily="34" charset="0"/>
                </a:rPr>
                <a:t>L’effort</a:t>
              </a:r>
              <a:endParaRPr lang="ko-KR" altLang="en-US" b="1" dirty="0">
                <a:solidFill>
                  <a:schemeClr val="tx1">
                    <a:lumMod val="85000"/>
                    <a:lumOff val="15000"/>
                  </a:schemeClr>
                </a:solidFill>
                <a:cs typeface="Arial" pitchFamily="34" charset="0"/>
              </a:endParaRPr>
            </a:p>
          </p:txBody>
        </p:sp>
        <p:sp>
          <p:nvSpPr>
            <p:cNvPr id="76" name="TextBox 75">
              <a:extLst>
                <a:ext uri="{FF2B5EF4-FFF2-40B4-BE49-F238E27FC236}">
                  <a16:creationId xmlns:a16="http://schemas.microsoft.com/office/drawing/2014/main" id="{68D3CB7C-2A21-4BA8-B77C-274601F4F6C1}"/>
                </a:ext>
              </a:extLst>
            </p:cNvPr>
            <p:cNvSpPr txBox="1"/>
            <p:nvPr/>
          </p:nvSpPr>
          <p:spPr>
            <a:xfrm>
              <a:off x="567270" y="3955240"/>
              <a:ext cx="2507136" cy="3092562"/>
            </a:xfrm>
            <a:prstGeom prst="rect">
              <a:avLst/>
            </a:prstGeom>
            <a:noFill/>
          </p:spPr>
          <p:txBody>
            <a:bodyPr wrap="square" rtlCol="0">
              <a:spAutoFit/>
            </a:bodyPr>
            <a:lstStyle/>
            <a:p>
              <a:pPr algn="r"/>
              <a:r>
                <a:rPr lang="fr-FR" altLang="ko-KR" dirty="0">
                  <a:solidFill>
                    <a:schemeClr val="tx1">
                      <a:lumMod val="85000"/>
                      <a:lumOff val="15000"/>
                    </a:schemeClr>
                  </a:solidFill>
                  <a:cs typeface="Arial" pitchFamily="34" charset="0"/>
                </a:rPr>
                <a:t>Salaire de l’enquêteur principal, étudiants, honoraires, contrats des aînés et des gardiens du savoir</a:t>
              </a:r>
              <a:endParaRPr lang="ko-KR" altLang="en-US" dirty="0">
                <a:solidFill>
                  <a:schemeClr val="tx1">
                    <a:lumMod val="85000"/>
                    <a:lumOff val="15000"/>
                  </a:schemeClr>
                </a:solidFill>
                <a:cs typeface="Arial" pitchFamily="34" charset="0"/>
              </a:endParaRPr>
            </a:p>
          </p:txBody>
        </p:sp>
      </p:grpSp>
      <p:grpSp>
        <p:nvGrpSpPr>
          <p:cNvPr id="62" name="Group 61" descr="Équipement: Équipement de recherche et aussi stockage de données et accès à long terme, outils de communication (wifi, téléphones)&#10;&#10;">
            <a:extLst>
              <a:ext uri="{FF2B5EF4-FFF2-40B4-BE49-F238E27FC236}">
                <a16:creationId xmlns:a16="http://schemas.microsoft.com/office/drawing/2014/main" id="{50B57AB9-8991-43BA-81B4-521F785E8964}"/>
              </a:ext>
            </a:extLst>
          </p:cNvPr>
          <p:cNvGrpSpPr/>
          <p:nvPr/>
        </p:nvGrpSpPr>
        <p:grpSpPr>
          <a:xfrm>
            <a:off x="6090667" y="523319"/>
            <a:ext cx="3175125" cy="1747988"/>
            <a:chOff x="546861" y="3384280"/>
            <a:chExt cx="2584201" cy="2330954"/>
          </a:xfrm>
        </p:grpSpPr>
        <p:sp>
          <p:nvSpPr>
            <p:cNvPr id="63" name="TextBox 62">
              <a:extLst>
                <a:ext uri="{FF2B5EF4-FFF2-40B4-BE49-F238E27FC236}">
                  <a16:creationId xmlns:a16="http://schemas.microsoft.com/office/drawing/2014/main" id="{2D611896-4331-48D2-9C7A-59E166D8DBC9}"/>
                </a:ext>
              </a:extLst>
            </p:cNvPr>
            <p:cNvSpPr txBox="1"/>
            <p:nvPr/>
          </p:nvSpPr>
          <p:spPr>
            <a:xfrm>
              <a:off x="546861" y="3384280"/>
              <a:ext cx="2584201" cy="492507"/>
            </a:xfrm>
            <a:prstGeom prst="rect">
              <a:avLst/>
            </a:prstGeom>
            <a:noFill/>
          </p:spPr>
          <p:txBody>
            <a:bodyPr wrap="square" rtlCol="0">
              <a:spAutoFit/>
            </a:bodyPr>
            <a:lstStyle/>
            <a:p>
              <a:r>
                <a:rPr lang="en-US" altLang="ko-KR" b="1" dirty="0" err="1">
                  <a:solidFill>
                    <a:schemeClr val="tx1">
                      <a:lumMod val="85000"/>
                      <a:lumOff val="15000"/>
                    </a:schemeClr>
                  </a:solidFill>
                  <a:cs typeface="Arial" pitchFamily="34" charset="0"/>
                </a:rPr>
                <a:t>Équipement</a:t>
              </a:r>
              <a:endParaRPr lang="ko-KR" altLang="en-US" b="1" dirty="0">
                <a:solidFill>
                  <a:schemeClr val="tx1">
                    <a:lumMod val="85000"/>
                    <a:lumOff val="15000"/>
                  </a:schemeClr>
                </a:solidFill>
                <a:cs typeface="Arial" pitchFamily="34" charset="0"/>
              </a:endParaRPr>
            </a:p>
          </p:txBody>
        </p:sp>
        <p:sp>
          <p:nvSpPr>
            <p:cNvPr id="64" name="TextBox 63">
              <a:extLst>
                <a:ext uri="{FF2B5EF4-FFF2-40B4-BE49-F238E27FC236}">
                  <a16:creationId xmlns:a16="http://schemas.microsoft.com/office/drawing/2014/main" id="{ACA63BDA-A837-42C6-A42F-EDD902DE0526}"/>
                </a:ext>
              </a:extLst>
            </p:cNvPr>
            <p:cNvSpPr txBox="1"/>
            <p:nvPr/>
          </p:nvSpPr>
          <p:spPr>
            <a:xfrm>
              <a:off x="546861" y="3745207"/>
              <a:ext cx="2485175" cy="1970027"/>
            </a:xfrm>
            <a:prstGeom prst="rect">
              <a:avLst/>
            </a:prstGeom>
            <a:noFill/>
          </p:spPr>
          <p:txBody>
            <a:bodyPr wrap="square" rtlCol="0">
              <a:spAutoFit/>
            </a:bodyPr>
            <a:lstStyle/>
            <a:p>
              <a:r>
                <a:rPr lang="fr-FR" altLang="ko-KR" dirty="0">
                  <a:solidFill>
                    <a:schemeClr val="tx1">
                      <a:lumMod val="85000"/>
                      <a:lumOff val="15000"/>
                    </a:schemeClr>
                  </a:solidFill>
                  <a:cs typeface="Arial" pitchFamily="34" charset="0"/>
                </a:rPr>
                <a:t>Équipement de recherche et aussi stockage de données et accès à long terme, outils de communication (wifi, téléphones)</a:t>
              </a:r>
              <a:endParaRPr lang="ko-KR" altLang="en-US" dirty="0">
                <a:solidFill>
                  <a:schemeClr val="tx1">
                    <a:lumMod val="85000"/>
                    <a:lumOff val="15000"/>
                  </a:schemeClr>
                </a:solidFill>
                <a:cs typeface="Arial" pitchFamily="34" charset="0"/>
              </a:endParaRPr>
            </a:p>
          </p:txBody>
        </p:sp>
      </p:grpSp>
      <p:grpSp>
        <p:nvGrpSpPr>
          <p:cNvPr id="68" name="Group 67" descr="Frais généraux: Ça existe et c’est beaucoup. Reconnaissez clairement le montant qui peut être couvert.&#10;">
            <a:extLst>
              <a:ext uri="{FF2B5EF4-FFF2-40B4-BE49-F238E27FC236}">
                <a16:creationId xmlns:a16="http://schemas.microsoft.com/office/drawing/2014/main" id="{7B18B468-B407-4F10-81F4-01033CFC4008}"/>
              </a:ext>
            </a:extLst>
          </p:cNvPr>
          <p:cNvGrpSpPr/>
          <p:nvPr/>
        </p:nvGrpSpPr>
        <p:grpSpPr>
          <a:xfrm>
            <a:off x="-208764" y="2962362"/>
            <a:ext cx="2215504" cy="2033367"/>
            <a:chOff x="491148" y="3343901"/>
            <a:chExt cx="1648097" cy="2711516"/>
          </a:xfrm>
        </p:grpSpPr>
        <p:sp>
          <p:nvSpPr>
            <p:cNvPr id="69" name="TextBox 68">
              <a:extLst>
                <a:ext uri="{FF2B5EF4-FFF2-40B4-BE49-F238E27FC236}">
                  <a16:creationId xmlns:a16="http://schemas.microsoft.com/office/drawing/2014/main" id="{16FC82B9-A08E-4F9A-BD48-AC4237AF0D32}"/>
                </a:ext>
              </a:extLst>
            </p:cNvPr>
            <p:cNvSpPr txBox="1"/>
            <p:nvPr/>
          </p:nvSpPr>
          <p:spPr>
            <a:xfrm>
              <a:off x="491148" y="3343901"/>
              <a:ext cx="1648097" cy="861889"/>
            </a:xfrm>
            <a:prstGeom prst="rect">
              <a:avLst/>
            </a:prstGeom>
            <a:noFill/>
          </p:spPr>
          <p:txBody>
            <a:bodyPr wrap="square" rtlCol="0">
              <a:spAutoFit/>
            </a:bodyPr>
            <a:lstStyle/>
            <a:p>
              <a:pPr algn="r"/>
              <a:r>
                <a:rPr lang="en-US" altLang="ko-KR" b="1" dirty="0">
                  <a:solidFill>
                    <a:schemeClr val="tx1">
                      <a:lumMod val="85000"/>
                      <a:lumOff val="15000"/>
                    </a:schemeClr>
                  </a:solidFill>
                  <a:cs typeface="Arial" pitchFamily="34" charset="0"/>
                </a:rPr>
                <a:t>Frais </a:t>
              </a:r>
              <a:r>
                <a:rPr lang="en-US" altLang="ko-KR" b="1" dirty="0" err="1">
                  <a:solidFill>
                    <a:schemeClr val="tx1">
                      <a:lumMod val="85000"/>
                      <a:lumOff val="15000"/>
                    </a:schemeClr>
                  </a:solidFill>
                  <a:cs typeface="Arial" pitchFamily="34" charset="0"/>
                </a:rPr>
                <a:t>généraux</a:t>
              </a:r>
              <a:endParaRPr lang="ko-KR" altLang="en-US" b="1" dirty="0">
                <a:solidFill>
                  <a:schemeClr val="tx1">
                    <a:lumMod val="85000"/>
                    <a:lumOff val="15000"/>
                  </a:schemeClr>
                </a:solidFill>
                <a:cs typeface="Arial" pitchFamily="34" charset="0"/>
              </a:endParaRPr>
            </a:p>
          </p:txBody>
        </p:sp>
        <p:sp>
          <p:nvSpPr>
            <p:cNvPr id="70" name="TextBox 69">
              <a:extLst>
                <a:ext uri="{FF2B5EF4-FFF2-40B4-BE49-F238E27FC236}">
                  <a16:creationId xmlns:a16="http://schemas.microsoft.com/office/drawing/2014/main" id="{828BB34E-C5B3-4B73-BD23-5E7F0E21D8E7}"/>
                </a:ext>
              </a:extLst>
            </p:cNvPr>
            <p:cNvSpPr txBox="1"/>
            <p:nvPr/>
          </p:nvSpPr>
          <p:spPr>
            <a:xfrm>
              <a:off x="619802" y="3716005"/>
              <a:ext cx="1494543" cy="2339412"/>
            </a:xfrm>
            <a:prstGeom prst="rect">
              <a:avLst/>
            </a:prstGeom>
            <a:noFill/>
          </p:spPr>
          <p:txBody>
            <a:bodyPr wrap="square" rtlCol="0">
              <a:spAutoFit/>
            </a:bodyPr>
            <a:lstStyle/>
            <a:p>
              <a:pPr algn="r"/>
              <a:r>
                <a:rPr lang="fr-FR" altLang="ko-KR" dirty="0">
                  <a:solidFill>
                    <a:schemeClr val="tx1">
                      <a:lumMod val="85000"/>
                      <a:lumOff val="15000"/>
                    </a:schemeClr>
                  </a:solidFill>
                  <a:cs typeface="Arial" pitchFamily="34" charset="0"/>
                </a:rPr>
                <a:t>Ça existe et c’est beaucoup. Reconnaissez clairement le montant qui peut être couvert.</a:t>
              </a:r>
              <a:endParaRPr lang="ko-KR" altLang="en-US" dirty="0">
                <a:solidFill>
                  <a:schemeClr val="tx1">
                    <a:lumMod val="85000"/>
                    <a:lumOff val="15000"/>
                  </a:schemeClr>
                </a:solidFill>
                <a:cs typeface="Arial" pitchFamily="34" charset="0"/>
              </a:endParaRPr>
            </a:p>
          </p:txBody>
        </p:sp>
      </p:grpSp>
      <p:grpSp>
        <p:nvGrpSpPr>
          <p:cNvPr id="65" name="Group 64" descr="Voyages: Les réunions virtuelles ont été positives pour l’inclusion des zones rurales.  Cependant, la confiance est difficile à développer au cours d’un appel.  Soyez présent et insistez-le pour la diffusion de la recherche.&#10;&#10;">
            <a:extLst>
              <a:ext uri="{FF2B5EF4-FFF2-40B4-BE49-F238E27FC236}">
                <a16:creationId xmlns:a16="http://schemas.microsoft.com/office/drawing/2014/main" id="{94E208E4-EEE3-4DE6-A4DA-DD81005F3ABE}"/>
              </a:ext>
            </a:extLst>
          </p:cNvPr>
          <p:cNvGrpSpPr/>
          <p:nvPr/>
        </p:nvGrpSpPr>
        <p:grpSpPr>
          <a:xfrm>
            <a:off x="2146326" y="3273078"/>
            <a:ext cx="1889856" cy="1177505"/>
            <a:chOff x="491148" y="3123089"/>
            <a:chExt cx="1653083" cy="2296883"/>
          </a:xfrm>
        </p:grpSpPr>
        <p:sp>
          <p:nvSpPr>
            <p:cNvPr id="66" name="TextBox 65">
              <a:extLst>
                <a:ext uri="{FF2B5EF4-FFF2-40B4-BE49-F238E27FC236}">
                  <a16:creationId xmlns:a16="http://schemas.microsoft.com/office/drawing/2014/main" id="{7C86BD63-58AB-47F7-80EA-3A07F169F505}"/>
                </a:ext>
              </a:extLst>
            </p:cNvPr>
            <p:cNvSpPr txBox="1"/>
            <p:nvPr/>
          </p:nvSpPr>
          <p:spPr>
            <a:xfrm>
              <a:off x="496134" y="3123089"/>
              <a:ext cx="1648097" cy="720432"/>
            </a:xfrm>
            <a:prstGeom prst="rect">
              <a:avLst/>
            </a:prstGeom>
            <a:noFill/>
          </p:spPr>
          <p:txBody>
            <a:bodyPr wrap="square" rtlCol="0">
              <a:spAutoFit/>
            </a:bodyPr>
            <a:lstStyle/>
            <a:p>
              <a:r>
                <a:rPr lang="en-US" altLang="ko-KR" b="1" dirty="0">
                  <a:solidFill>
                    <a:schemeClr val="tx1">
                      <a:lumMod val="85000"/>
                      <a:lumOff val="15000"/>
                    </a:schemeClr>
                  </a:solidFill>
                  <a:cs typeface="Arial" pitchFamily="34" charset="0"/>
                </a:rPr>
                <a:t>Voyages</a:t>
              </a:r>
              <a:endParaRPr lang="ko-KR" altLang="en-US" b="1" dirty="0">
                <a:solidFill>
                  <a:schemeClr val="tx1">
                    <a:lumMod val="85000"/>
                    <a:lumOff val="15000"/>
                  </a:schemeClr>
                </a:solidFill>
                <a:cs typeface="Arial" pitchFamily="34" charset="0"/>
              </a:endParaRPr>
            </a:p>
          </p:txBody>
        </p:sp>
        <p:sp>
          <p:nvSpPr>
            <p:cNvPr id="67" name="TextBox 66">
              <a:extLst>
                <a:ext uri="{FF2B5EF4-FFF2-40B4-BE49-F238E27FC236}">
                  <a16:creationId xmlns:a16="http://schemas.microsoft.com/office/drawing/2014/main" id="{3448F5E9-1F8F-4040-906F-AAC46F1787F3}"/>
                </a:ext>
              </a:extLst>
            </p:cNvPr>
            <p:cNvSpPr txBox="1"/>
            <p:nvPr/>
          </p:nvSpPr>
          <p:spPr>
            <a:xfrm>
              <a:off x="491148" y="3618892"/>
              <a:ext cx="1648097" cy="1801080"/>
            </a:xfrm>
            <a:prstGeom prst="rect">
              <a:avLst/>
            </a:prstGeom>
            <a:noFill/>
          </p:spPr>
          <p:txBody>
            <a:bodyPr wrap="square" rtlCol="0">
              <a:spAutoFit/>
            </a:bodyPr>
            <a:lstStyle/>
            <a:p>
              <a:r>
                <a:rPr lang="fr-FR" altLang="ko-KR" dirty="0">
                  <a:solidFill>
                    <a:schemeClr val="tx1">
                      <a:lumMod val="85000"/>
                      <a:lumOff val="15000"/>
                    </a:schemeClr>
                  </a:solidFill>
                  <a:cs typeface="Arial" pitchFamily="34" charset="0"/>
                </a:rPr>
                <a:t>Soyez présent et insistez-le pour la diffusion de la recherche.</a:t>
              </a:r>
              <a:endParaRPr lang="ko-KR" altLang="en-US" dirty="0">
                <a:solidFill>
                  <a:schemeClr val="tx1">
                    <a:lumMod val="85000"/>
                    <a:lumOff val="15000"/>
                  </a:schemeClr>
                </a:solidFill>
                <a:cs typeface="Arial" pitchFamily="34" charset="0"/>
              </a:endParaRPr>
            </a:p>
          </p:txBody>
        </p:sp>
      </p:grpSp>
      <p:grpSp>
        <p:nvGrpSpPr>
          <p:cNvPr id="56" name="Group 55" descr="Traduction: Il est d’autant plus facile de comprendre la recherche sans avoir à la traduire d’abord.&#10;">
            <a:extLst>
              <a:ext uri="{FF2B5EF4-FFF2-40B4-BE49-F238E27FC236}">
                <a16:creationId xmlns:a16="http://schemas.microsoft.com/office/drawing/2014/main" id="{8DA2B27F-E271-4861-8614-B99340E9FE0C}"/>
              </a:ext>
            </a:extLst>
          </p:cNvPr>
          <p:cNvGrpSpPr/>
          <p:nvPr/>
        </p:nvGrpSpPr>
        <p:grpSpPr>
          <a:xfrm>
            <a:off x="4855205" y="3477540"/>
            <a:ext cx="1829909" cy="1704850"/>
            <a:chOff x="491148" y="3343901"/>
            <a:chExt cx="1648097" cy="2060546"/>
          </a:xfrm>
        </p:grpSpPr>
        <p:sp>
          <p:nvSpPr>
            <p:cNvPr id="57" name="TextBox 56">
              <a:extLst>
                <a:ext uri="{FF2B5EF4-FFF2-40B4-BE49-F238E27FC236}">
                  <a16:creationId xmlns:a16="http://schemas.microsoft.com/office/drawing/2014/main" id="{4A8DC4AA-2D45-4A21-B67F-F98FDA0ACB8E}"/>
                </a:ext>
              </a:extLst>
            </p:cNvPr>
            <p:cNvSpPr txBox="1"/>
            <p:nvPr/>
          </p:nvSpPr>
          <p:spPr>
            <a:xfrm>
              <a:off x="491148" y="3343901"/>
              <a:ext cx="1648097" cy="492508"/>
            </a:xfrm>
            <a:prstGeom prst="rect">
              <a:avLst/>
            </a:prstGeom>
            <a:noFill/>
          </p:spPr>
          <p:txBody>
            <a:bodyPr wrap="square" rtlCol="0">
              <a:spAutoFit/>
            </a:bodyPr>
            <a:lstStyle/>
            <a:p>
              <a:pPr algn="r"/>
              <a:r>
                <a:rPr lang="en-US" altLang="ko-KR" b="1" dirty="0" err="1">
                  <a:solidFill>
                    <a:schemeClr val="tx1">
                      <a:lumMod val="85000"/>
                      <a:lumOff val="15000"/>
                    </a:schemeClr>
                  </a:solidFill>
                  <a:cs typeface="Arial" pitchFamily="34" charset="0"/>
                </a:rPr>
                <a:t>Traduction</a:t>
              </a:r>
              <a:endParaRPr lang="ko-KR" altLang="en-US" b="1" dirty="0">
                <a:solidFill>
                  <a:schemeClr val="tx1">
                    <a:lumMod val="85000"/>
                    <a:lumOff val="15000"/>
                  </a:schemeClr>
                </a:solidFill>
                <a:cs typeface="Arial" pitchFamily="34" charset="0"/>
              </a:endParaRPr>
            </a:p>
          </p:txBody>
        </p:sp>
        <p:sp>
          <p:nvSpPr>
            <p:cNvPr id="58" name="TextBox 57">
              <a:extLst>
                <a:ext uri="{FF2B5EF4-FFF2-40B4-BE49-F238E27FC236}">
                  <a16:creationId xmlns:a16="http://schemas.microsoft.com/office/drawing/2014/main" id="{05534168-F6B4-4795-8748-1543CEB0FBCB}"/>
                </a:ext>
              </a:extLst>
            </p:cNvPr>
            <p:cNvSpPr txBox="1"/>
            <p:nvPr/>
          </p:nvSpPr>
          <p:spPr>
            <a:xfrm>
              <a:off x="504566" y="3618891"/>
              <a:ext cx="1634678" cy="1785556"/>
            </a:xfrm>
            <a:prstGeom prst="rect">
              <a:avLst/>
            </a:prstGeom>
            <a:noFill/>
          </p:spPr>
          <p:txBody>
            <a:bodyPr wrap="square" rtlCol="0">
              <a:spAutoFit/>
            </a:bodyPr>
            <a:lstStyle/>
            <a:p>
              <a:pPr algn="r"/>
              <a:r>
                <a:rPr lang="fr-FR" altLang="ko-KR" dirty="0">
                  <a:solidFill>
                    <a:schemeClr val="tx1">
                      <a:lumMod val="85000"/>
                      <a:lumOff val="15000"/>
                    </a:schemeClr>
                  </a:solidFill>
                  <a:cs typeface="Arial" pitchFamily="34" charset="0"/>
                </a:rPr>
                <a:t>Il est plus facile de comprendre la recherche sans avoir à la traduire d’abord.</a:t>
              </a:r>
              <a:endParaRPr lang="ko-KR" altLang="en-US" dirty="0">
                <a:solidFill>
                  <a:schemeClr val="tx1">
                    <a:lumMod val="85000"/>
                    <a:lumOff val="15000"/>
                  </a:schemeClr>
                </a:solidFill>
                <a:cs typeface="Arial" pitchFamily="34" charset="0"/>
              </a:endParaRPr>
            </a:p>
          </p:txBody>
        </p:sp>
      </p:grpSp>
      <p:grpSp>
        <p:nvGrpSpPr>
          <p:cNvPr id="71" name="Group 70" descr="Formation: Formation locale, ateliers / cours sur l’héritage avec des organisations éducatives locales, économie du savoir !&#10;">
            <a:extLst>
              <a:ext uri="{FF2B5EF4-FFF2-40B4-BE49-F238E27FC236}">
                <a16:creationId xmlns:a16="http://schemas.microsoft.com/office/drawing/2014/main" id="{F1B6E74D-B7B4-4957-A4D5-80FC7B604340}"/>
              </a:ext>
            </a:extLst>
          </p:cNvPr>
          <p:cNvGrpSpPr/>
          <p:nvPr/>
        </p:nvGrpSpPr>
        <p:grpSpPr>
          <a:xfrm>
            <a:off x="6718657" y="3007716"/>
            <a:ext cx="2484884" cy="2397485"/>
            <a:chOff x="491148" y="3343902"/>
            <a:chExt cx="1468278" cy="6482238"/>
          </a:xfrm>
        </p:grpSpPr>
        <p:sp>
          <p:nvSpPr>
            <p:cNvPr id="72" name="TextBox 71">
              <a:extLst>
                <a:ext uri="{FF2B5EF4-FFF2-40B4-BE49-F238E27FC236}">
                  <a16:creationId xmlns:a16="http://schemas.microsoft.com/office/drawing/2014/main" id="{A454784C-C52C-4C07-B70B-3A738055CA5A}"/>
                </a:ext>
              </a:extLst>
            </p:cNvPr>
            <p:cNvSpPr txBox="1"/>
            <p:nvPr/>
          </p:nvSpPr>
          <p:spPr>
            <a:xfrm>
              <a:off x="491148" y="3343902"/>
              <a:ext cx="1424629" cy="893638"/>
            </a:xfrm>
            <a:prstGeom prst="rect">
              <a:avLst/>
            </a:prstGeom>
            <a:noFill/>
          </p:spPr>
          <p:txBody>
            <a:bodyPr wrap="square" rtlCol="0">
              <a:spAutoFit/>
            </a:bodyPr>
            <a:lstStyle/>
            <a:p>
              <a:r>
                <a:rPr lang="en-US" altLang="ko-KR" b="1" dirty="0">
                  <a:solidFill>
                    <a:schemeClr val="tx1">
                      <a:lumMod val="85000"/>
                      <a:lumOff val="15000"/>
                    </a:schemeClr>
                  </a:solidFill>
                  <a:cs typeface="Arial" pitchFamily="34" charset="0"/>
                </a:rPr>
                <a:t>Formation</a:t>
              </a:r>
              <a:endParaRPr lang="ko-KR" altLang="en-US" b="1" dirty="0">
                <a:solidFill>
                  <a:schemeClr val="tx1">
                    <a:lumMod val="85000"/>
                    <a:lumOff val="15000"/>
                  </a:schemeClr>
                </a:solidFill>
                <a:cs typeface="Arial" pitchFamily="34" charset="0"/>
              </a:endParaRPr>
            </a:p>
          </p:txBody>
        </p:sp>
        <p:sp>
          <p:nvSpPr>
            <p:cNvPr id="73" name="TextBox 72">
              <a:extLst>
                <a:ext uri="{FF2B5EF4-FFF2-40B4-BE49-F238E27FC236}">
                  <a16:creationId xmlns:a16="http://schemas.microsoft.com/office/drawing/2014/main" id="{602CB7EB-202A-4602-BC39-53D410AFFE17}"/>
                </a:ext>
              </a:extLst>
            </p:cNvPr>
            <p:cNvSpPr txBox="1"/>
            <p:nvPr/>
          </p:nvSpPr>
          <p:spPr>
            <a:xfrm>
              <a:off x="491149" y="4022614"/>
              <a:ext cx="1468277" cy="5803526"/>
            </a:xfrm>
            <a:prstGeom prst="rect">
              <a:avLst/>
            </a:prstGeom>
            <a:noFill/>
          </p:spPr>
          <p:txBody>
            <a:bodyPr wrap="square" rtlCol="0">
              <a:spAutoFit/>
            </a:bodyPr>
            <a:lstStyle/>
            <a:p>
              <a:r>
                <a:rPr lang="fr-FR" altLang="ko-KR" dirty="0">
                  <a:solidFill>
                    <a:schemeClr val="tx1">
                      <a:lumMod val="85000"/>
                      <a:lumOff val="15000"/>
                    </a:schemeClr>
                  </a:solidFill>
                  <a:cs typeface="Arial" pitchFamily="34" charset="0"/>
                </a:rPr>
                <a:t>Formation locale, ateliers / cours sur l’héritage avec des organisations éducatives locales, économie du savoir !</a:t>
              </a:r>
              <a:endParaRPr lang="ko-KR" altLang="en-US" dirty="0">
                <a:solidFill>
                  <a:schemeClr val="tx1">
                    <a:lumMod val="85000"/>
                    <a:lumOff val="15000"/>
                  </a:schemeClr>
                </a:solidFill>
                <a:cs typeface="Arial" pitchFamily="34" charset="0"/>
              </a:endParaRPr>
            </a:p>
          </p:txBody>
        </p:sp>
      </p:grpSp>
      <p:grpSp>
        <p:nvGrpSpPr>
          <p:cNvPr id="4" name="Group 3">
            <a:extLst>
              <a:ext uri="{FF2B5EF4-FFF2-40B4-BE49-F238E27FC236}">
                <a16:creationId xmlns:a16="http://schemas.microsoft.com/office/drawing/2014/main" id="{AFC8CEA6-C50A-47B6-AD4F-F578DE8D4C9C}"/>
              </a:ext>
              <a:ext uri="{C183D7F6-B498-43B3-948B-1728B52AA6E4}">
                <adec:decorative xmlns:adec="http://schemas.microsoft.com/office/drawing/2017/decorative" val="1"/>
              </a:ext>
            </a:extLst>
          </p:cNvPr>
          <p:cNvGrpSpPr/>
          <p:nvPr/>
        </p:nvGrpSpPr>
        <p:grpSpPr>
          <a:xfrm>
            <a:off x="708409" y="2366346"/>
            <a:ext cx="7727182" cy="1117934"/>
            <a:chOff x="701114" y="2290572"/>
            <a:chExt cx="7727182" cy="1117934"/>
          </a:xfrm>
        </p:grpSpPr>
        <p:grpSp>
          <p:nvGrpSpPr>
            <p:cNvPr id="40" name="Group 39">
              <a:extLst>
                <a:ext uri="{FF2B5EF4-FFF2-40B4-BE49-F238E27FC236}">
                  <a16:creationId xmlns:a16="http://schemas.microsoft.com/office/drawing/2014/main" id="{4736A125-6F68-4480-BF5C-8DC3463B1712}"/>
                </a:ext>
              </a:extLst>
            </p:cNvPr>
            <p:cNvGrpSpPr/>
            <p:nvPr/>
          </p:nvGrpSpPr>
          <p:grpSpPr>
            <a:xfrm>
              <a:off x="701114" y="2290572"/>
              <a:ext cx="7727182" cy="1117934"/>
              <a:chOff x="907041" y="3813427"/>
              <a:chExt cx="7329918" cy="1490773"/>
            </a:xfrm>
          </p:grpSpPr>
          <p:sp>
            <p:nvSpPr>
              <p:cNvPr id="41" name="Isosceles Triangle 40">
                <a:extLst>
                  <a:ext uri="{FF2B5EF4-FFF2-40B4-BE49-F238E27FC236}">
                    <a16:creationId xmlns:a16="http://schemas.microsoft.com/office/drawing/2014/main" id="{C5D38CD3-49B8-4C3D-8071-CE1BB8B531FA}"/>
                  </a:ext>
                </a:extLst>
              </p:cNvPr>
              <p:cNvSpPr/>
              <p:nvPr/>
            </p:nvSpPr>
            <p:spPr>
              <a:xfrm rot="5400000">
                <a:off x="7700624" y="3869026"/>
                <a:ext cx="576064" cy="4966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2" name="Rectangle 41">
                <a:extLst>
                  <a:ext uri="{FF2B5EF4-FFF2-40B4-BE49-F238E27FC236}">
                    <a16:creationId xmlns:a16="http://schemas.microsoft.com/office/drawing/2014/main" id="{73B2C388-4443-49C9-B4FF-E68AAFDB4216}"/>
                  </a:ext>
                </a:extLst>
              </p:cNvPr>
              <p:cNvSpPr/>
              <p:nvPr/>
            </p:nvSpPr>
            <p:spPr>
              <a:xfrm>
                <a:off x="5947657" y="3829298"/>
                <a:ext cx="1792695"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3" name="Freeform 56">
                <a:extLst>
                  <a:ext uri="{FF2B5EF4-FFF2-40B4-BE49-F238E27FC236}">
                    <a16:creationId xmlns:a16="http://schemas.microsoft.com/office/drawing/2014/main" id="{E23B13E1-6442-4F32-81BB-4CEDC5DD6323}"/>
                  </a:ext>
                </a:extLst>
              </p:cNvPr>
              <p:cNvSpPr/>
              <p:nvPr/>
            </p:nvSpPr>
            <p:spPr>
              <a:xfrm>
                <a:off x="5947658" y="3829297"/>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3">
                      <a:lumMod val="70000"/>
                    </a:schemeClr>
                  </a:gs>
                  <a:gs pos="97000">
                    <a:schemeClr val="accent3">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4" name="Isosceles Triangle 43">
                <a:extLst>
                  <a:ext uri="{FF2B5EF4-FFF2-40B4-BE49-F238E27FC236}">
                    <a16:creationId xmlns:a16="http://schemas.microsoft.com/office/drawing/2014/main" id="{68ECE19F-ED99-4A30-8A9C-443C953B3F4E}"/>
                  </a:ext>
                </a:extLst>
              </p:cNvPr>
              <p:cNvSpPr/>
              <p:nvPr/>
            </p:nvSpPr>
            <p:spPr>
              <a:xfrm rot="16200000">
                <a:off x="867313" y="3858140"/>
                <a:ext cx="576064" cy="4966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5" name="Rectangle 44">
                <a:extLst>
                  <a:ext uri="{FF2B5EF4-FFF2-40B4-BE49-F238E27FC236}">
                    <a16:creationId xmlns:a16="http://schemas.microsoft.com/office/drawing/2014/main" id="{E1C437FC-E335-4742-BE1C-35357DF6E540}"/>
                  </a:ext>
                </a:extLst>
              </p:cNvPr>
              <p:cNvSpPr/>
              <p:nvPr/>
            </p:nvSpPr>
            <p:spPr>
              <a:xfrm flipH="1">
                <a:off x="1403648" y="3822948"/>
                <a:ext cx="1792695"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6" name="Freeform 55">
                <a:extLst>
                  <a:ext uri="{FF2B5EF4-FFF2-40B4-BE49-F238E27FC236}">
                    <a16:creationId xmlns:a16="http://schemas.microsoft.com/office/drawing/2014/main" id="{E4655523-2A5D-4C10-B418-179F5214CD12}"/>
                  </a:ext>
                </a:extLst>
              </p:cNvPr>
              <p:cNvSpPr/>
              <p:nvPr/>
            </p:nvSpPr>
            <p:spPr>
              <a:xfrm flipH="1">
                <a:off x="1938705" y="3813427"/>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3">
                      <a:lumMod val="70000"/>
                    </a:schemeClr>
                  </a:gs>
                  <a:gs pos="97000">
                    <a:schemeClr val="accent3">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7" name="Rectangle 46">
                <a:extLst>
                  <a:ext uri="{FF2B5EF4-FFF2-40B4-BE49-F238E27FC236}">
                    <a16:creationId xmlns:a16="http://schemas.microsoft.com/office/drawing/2014/main" id="{061829B7-1FCC-4233-9F25-C74C2F1B77BD}"/>
                  </a:ext>
                </a:extLst>
              </p:cNvPr>
              <p:cNvSpPr/>
              <p:nvPr/>
            </p:nvSpPr>
            <p:spPr>
              <a:xfrm flipH="1">
                <a:off x="1938704" y="4117330"/>
                <a:ext cx="1792695"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8" name="Freeform 54">
                <a:extLst>
                  <a:ext uri="{FF2B5EF4-FFF2-40B4-BE49-F238E27FC236}">
                    <a16:creationId xmlns:a16="http://schemas.microsoft.com/office/drawing/2014/main" id="{8C0C35A7-C6C2-4393-9CDC-58A0C8A83010}"/>
                  </a:ext>
                </a:extLst>
              </p:cNvPr>
              <p:cNvSpPr/>
              <p:nvPr/>
            </p:nvSpPr>
            <p:spPr>
              <a:xfrm flipH="1">
                <a:off x="2473761" y="4117330"/>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2">
                      <a:lumMod val="70000"/>
                    </a:schemeClr>
                  </a:gs>
                  <a:gs pos="97000">
                    <a:schemeClr val="accent2">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49" name="Rectangle 48">
                <a:extLst>
                  <a:ext uri="{FF2B5EF4-FFF2-40B4-BE49-F238E27FC236}">
                    <a16:creationId xmlns:a16="http://schemas.microsoft.com/office/drawing/2014/main" id="{97492460-D5E4-42E6-9D23-995B8FAB5E7C}"/>
                  </a:ext>
                </a:extLst>
              </p:cNvPr>
              <p:cNvSpPr/>
              <p:nvPr/>
            </p:nvSpPr>
            <p:spPr>
              <a:xfrm>
                <a:off x="5412601" y="4136380"/>
                <a:ext cx="1792695"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0" name="Freeform 53">
                <a:extLst>
                  <a:ext uri="{FF2B5EF4-FFF2-40B4-BE49-F238E27FC236}">
                    <a16:creationId xmlns:a16="http://schemas.microsoft.com/office/drawing/2014/main" id="{2577D7D4-9E69-45B3-8C1E-900518994023}"/>
                  </a:ext>
                </a:extLst>
              </p:cNvPr>
              <p:cNvSpPr/>
              <p:nvPr/>
            </p:nvSpPr>
            <p:spPr>
              <a:xfrm>
                <a:off x="5412601" y="4120356"/>
                <a:ext cx="1257638"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2">
                      <a:lumMod val="70000"/>
                    </a:schemeClr>
                  </a:gs>
                  <a:gs pos="97000">
                    <a:schemeClr val="accent2">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1" name="Rectangle 50">
                <a:extLst>
                  <a:ext uri="{FF2B5EF4-FFF2-40B4-BE49-F238E27FC236}">
                    <a16:creationId xmlns:a16="http://schemas.microsoft.com/office/drawing/2014/main" id="{87E1003E-222B-413B-93DF-767ECB218213}"/>
                  </a:ext>
                </a:extLst>
              </p:cNvPr>
              <p:cNvSpPr/>
              <p:nvPr/>
            </p:nvSpPr>
            <p:spPr>
              <a:xfrm>
                <a:off x="4877544" y="4424412"/>
                <a:ext cx="1792695"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2" name="Rectangle 51">
                <a:extLst>
                  <a:ext uri="{FF2B5EF4-FFF2-40B4-BE49-F238E27FC236}">
                    <a16:creationId xmlns:a16="http://schemas.microsoft.com/office/drawing/2014/main" id="{7B9916AE-6E9F-4610-B2A9-AC9F7E0FC38E}"/>
                  </a:ext>
                </a:extLst>
              </p:cNvPr>
              <p:cNvSpPr/>
              <p:nvPr/>
            </p:nvSpPr>
            <p:spPr>
              <a:xfrm flipH="1">
                <a:off x="2473761" y="4424412"/>
                <a:ext cx="1792695"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3" name="Freeform 12">
                <a:extLst>
                  <a:ext uri="{FF2B5EF4-FFF2-40B4-BE49-F238E27FC236}">
                    <a16:creationId xmlns:a16="http://schemas.microsoft.com/office/drawing/2014/main" id="{077E78FD-0FC9-408A-AEEF-56F827EFA9D8}"/>
                  </a:ext>
                </a:extLst>
              </p:cNvPr>
              <p:cNvSpPr/>
              <p:nvPr/>
            </p:nvSpPr>
            <p:spPr>
              <a:xfrm>
                <a:off x="4872465" y="4424233"/>
                <a:ext cx="895077"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1">
                      <a:lumMod val="70000"/>
                    </a:schemeClr>
                  </a:gs>
                  <a:gs pos="97000">
                    <a:schemeClr val="accent1">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4" name="Freeform 52">
                <a:extLst>
                  <a:ext uri="{FF2B5EF4-FFF2-40B4-BE49-F238E27FC236}">
                    <a16:creationId xmlns:a16="http://schemas.microsoft.com/office/drawing/2014/main" id="{830CF42D-1BBC-4212-8D93-7F272F039795}"/>
                  </a:ext>
                </a:extLst>
              </p:cNvPr>
              <p:cNvSpPr/>
              <p:nvPr/>
            </p:nvSpPr>
            <p:spPr>
              <a:xfrm flipH="1">
                <a:off x="3386026" y="4421204"/>
                <a:ext cx="895077" cy="879967"/>
              </a:xfrm>
              <a:custGeom>
                <a:avLst/>
                <a:gdLst/>
                <a:ahLst/>
                <a:cxnLst/>
                <a:rect l="l" t="t" r="r" b="b"/>
                <a:pathLst>
                  <a:path w="895077" h="879967">
                    <a:moveTo>
                      <a:pt x="0" y="0"/>
                    </a:moveTo>
                    <a:lnTo>
                      <a:pt x="888256" y="300169"/>
                    </a:lnTo>
                    <a:lnTo>
                      <a:pt x="895077" y="301554"/>
                    </a:lnTo>
                    <a:lnTo>
                      <a:pt x="895077" y="879967"/>
                    </a:lnTo>
                    <a:lnTo>
                      <a:pt x="11956" y="582109"/>
                    </a:lnTo>
                    <a:lnTo>
                      <a:pt x="0" y="565456"/>
                    </a:lnTo>
                    <a:close/>
                  </a:path>
                </a:pathLst>
              </a:custGeom>
              <a:gradFill>
                <a:gsLst>
                  <a:gs pos="3000">
                    <a:schemeClr val="accent1">
                      <a:lumMod val="70000"/>
                    </a:schemeClr>
                  </a:gs>
                  <a:gs pos="97000">
                    <a:schemeClr val="accent1">
                      <a:lumMod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55" name="Rectangle 54">
                <a:extLst>
                  <a:ext uri="{FF2B5EF4-FFF2-40B4-BE49-F238E27FC236}">
                    <a16:creationId xmlns:a16="http://schemas.microsoft.com/office/drawing/2014/main" id="{C27FF94C-3F55-4E52-A191-1331F896649F}"/>
                  </a:ext>
                </a:extLst>
              </p:cNvPr>
              <p:cNvSpPr/>
              <p:nvPr/>
            </p:nvSpPr>
            <p:spPr>
              <a:xfrm>
                <a:off x="3383868" y="4725144"/>
                <a:ext cx="2381932"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sp>
          <p:nvSpPr>
            <p:cNvPr id="87" name="Rounded Rectangle 5">
              <a:extLst>
                <a:ext uri="{FF2B5EF4-FFF2-40B4-BE49-F238E27FC236}">
                  <a16:creationId xmlns:a16="http://schemas.microsoft.com/office/drawing/2014/main" id="{CF88F7C4-8D41-4650-A224-E67EBE72ED2B}"/>
                </a:ext>
              </a:extLst>
            </p:cNvPr>
            <p:cNvSpPr/>
            <p:nvPr/>
          </p:nvSpPr>
          <p:spPr>
            <a:xfrm flipH="1">
              <a:off x="5978080" y="2805518"/>
              <a:ext cx="409181" cy="337506"/>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p>
              <a:pPr algn="ctr"/>
              <a:endParaRPr lang="ko-KR" altLang="en-US" sz="2025" dirty="0"/>
            </a:p>
          </p:txBody>
        </p:sp>
        <p:sp>
          <p:nvSpPr>
            <p:cNvPr id="88" name="Freeform 18">
              <a:extLst>
                <a:ext uri="{FF2B5EF4-FFF2-40B4-BE49-F238E27FC236}">
                  <a16:creationId xmlns:a16="http://schemas.microsoft.com/office/drawing/2014/main" id="{5EED3A74-1264-462E-889F-8A62B5B9D5E6}"/>
                </a:ext>
              </a:extLst>
            </p:cNvPr>
            <p:cNvSpPr/>
            <p:nvPr/>
          </p:nvSpPr>
          <p:spPr>
            <a:xfrm>
              <a:off x="1197097" y="2300796"/>
              <a:ext cx="490821" cy="396077"/>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4" tIns="34287" rIns="68574" bIns="34287" numCol="1" spcCol="0" rtlCol="0" fromWordArt="0" anchor="ctr" anchorCtr="0" forceAA="0" compatLnSpc="1">
              <a:prstTxWarp prst="textNoShape">
                <a:avLst/>
              </a:prstTxWarp>
              <a:noAutofit/>
            </a:bodyPr>
            <a:lstStyle/>
            <a:p>
              <a:pPr algn="ctr"/>
              <a:endParaRPr lang="ko-KR" altLang="en-US" sz="2025" dirty="0"/>
            </a:p>
          </p:txBody>
        </p:sp>
        <p:sp>
          <p:nvSpPr>
            <p:cNvPr id="89" name="Round Same Side Corner Rectangle 6">
              <a:extLst>
                <a:ext uri="{FF2B5EF4-FFF2-40B4-BE49-F238E27FC236}">
                  <a16:creationId xmlns:a16="http://schemas.microsoft.com/office/drawing/2014/main" id="{77F2375B-FA51-49DC-864C-71785E6B77D2}"/>
                </a:ext>
              </a:extLst>
            </p:cNvPr>
            <p:cNvSpPr>
              <a:spLocks noChangeAspect="1"/>
            </p:cNvSpPr>
            <p:nvPr/>
          </p:nvSpPr>
          <p:spPr>
            <a:xfrm rot="2700000">
              <a:off x="2023151" y="2546303"/>
              <a:ext cx="89783" cy="360000"/>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3" tIns="45716" rIns="91433" bIns="45716" numCol="1" spcCol="0" rtlCol="0" fromWordArt="0" anchor="ctr" anchorCtr="0" forceAA="0" compatLnSpc="1">
              <a:prstTxWarp prst="textNoShape">
                <a:avLst/>
              </a:prstTxWarp>
              <a:noAutofit/>
            </a:bodyPr>
            <a:lstStyle/>
            <a:p>
              <a:pPr algn="ctr"/>
              <a:endParaRPr lang="ko-KR" altLang="en-US" sz="675"/>
            </a:p>
          </p:txBody>
        </p:sp>
        <p:sp>
          <p:nvSpPr>
            <p:cNvPr id="92" name="자유형: 도형 54">
              <a:extLst>
                <a:ext uri="{FF2B5EF4-FFF2-40B4-BE49-F238E27FC236}">
                  <a16:creationId xmlns:a16="http://schemas.microsoft.com/office/drawing/2014/main" id="{1C5C996A-3D26-4CE9-83FF-3F3440914EA8}"/>
                </a:ext>
              </a:extLst>
            </p:cNvPr>
            <p:cNvSpPr>
              <a:spLocks noChangeAspect="1"/>
            </p:cNvSpPr>
            <p:nvPr/>
          </p:nvSpPr>
          <p:spPr>
            <a:xfrm>
              <a:off x="4434320" y="2972826"/>
              <a:ext cx="262067" cy="424214"/>
            </a:xfrm>
            <a:custGeom>
              <a:avLst/>
              <a:gdLst>
                <a:gd name="connsiteX0" fmla="*/ 2288503 w 2628868"/>
                <a:gd name="connsiteY0" fmla="*/ 1437588 h 4255963"/>
                <a:gd name="connsiteX1" fmla="*/ 2055285 w 2628868"/>
                <a:gd name="connsiteY1" fmla="*/ 1235542 h 4255963"/>
                <a:gd name="connsiteX2" fmla="*/ 1750484 w 2628868"/>
                <a:gd name="connsiteY2" fmla="*/ 709069 h 4255963"/>
                <a:gd name="connsiteX3" fmla="*/ 1768957 w 2628868"/>
                <a:gd name="connsiteY3" fmla="*/ 395033 h 4255963"/>
                <a:gd name="connsiteX4" fmla="*/ 2507866 w 2628868"/>
                <a:gd name="connsiteY4" fmla="*/ 1244778 h 4255963"/>
                <a:gd name="connsiteX5" fmla="*/ 2288503 w 2628868"/>
                <a:gd name="connsiteY5" fmla="*/ 1437588 h 4255963"/>
                <a:gd name="connsiteX6" fmla="*/ 914400 w 2628868"/>
                <a:gd name="connsiteY6" fmla="*/ 2567085 h 4255963"/>
                <a:gd name="connsiteX7" fmla="*/ 0 w 2628868"/>
                <a:gd name="connsiteY7" fmla="*/ 1375594 h 4255963"/>
                <a:gd name="connsiteX8" fmla="*/ 886691 w 2628868"/>
                <a:gd name="connsiteY8" fmla="*/ 378067 h 4255963"/>
                <a:gd name="connsiteX9" fmla="*/ 886691 w 2628868"/>
                <a:gd name="connsiteY9" fmla="*/ 784467 h 4255963"/>
                <a:gd name="connsiteX10" fmla="*/ 905164 w 2628868"/>
                <a:gd name="connsiteY10" fmla="*/ 1310939 h 4255963"/>
                <a:gd name="connsiteX11" fmla="*/ 914400 w 2628868"/>
                <a:gd name="connsiteY11" fmla="*/ 2567085 h 4255963"/>
                <a:gd name="connsiteX12" fmla="*/ 1742177 w 2628868"/>
                <a:gd name="connsiteY12" fmla="*/ 3864625 h 4255963"/>
                <a:gd name="connsiteX13" fmla="*/ 1742177 w 2628868"/>
                <a:gd name="connsiteY13" fmla="*/ 3458225 h 4255963"/>
                <a:gd name="connsiteX14" fmla="*/ 1723704 w 2628868"/>
                <a:gd name="connsiteY14" fmla="*/ 2931753 h 4255963"/>
                <a:gd name="connsiteX15" fmla="*/ 1714468 w 2628868"/>
                <a:gd name="connsiteY15" fmla="*/ 1675607 h 4255963"/>
                <a:gd name="connsiteX16" fmla="*/ 2628868 w 2628868"/>
                <a:gd name="connsiteY16" fmla="*/ 2867098 h 4255963"/>
                <a:gd name="connsiteX17" fmla="*/ 1742177 w 2628868"/>
                <a:gd name="connsiteY17" fmla="*/ 3864625 h 4255963"/>
                <a:gd name="connsiteX18" fmla="*/ 886690 w 2628868"/>
                <a:gd name="connsiteY18" fmla="*/ 3869411 h 4255963"/>
                <a:gd name="connsiteX19" fmla="*/ 147781 w 2628868"/>
                <a:gd name="connsiteY19" fmla="*/ 3019666 h 4255963"/>
                <a:gd name="connsiteX20" fmla="*/ 600362 w 2628868"/>
                <a:gd name="connsiteY20" fmla="*/ 3028902 h 4255963"/>
                <a:gd name="connsiteX21" fmla="*/ 905163 w 2628868"/>
                <a:gd name="connsiteY21" fmla="*/ 3555375 h 4255963"/>
                <a:gd name="connsiteX22" fmla="*/ 1303568 w 2628868"/>
                <a:gd name="connsiteY22" fmla="*/ 4255963 h 4255963"/>
                <a:gd name="connsiteX23" fmla="*/ 1142559 w 2628868"/>
                <a:gd name="connsiteY23" fmla="*/ 4094954 h 4255963"/>
                <a:gd name="connsiteX24" fmla="*/ 1142560 w 2628868"/>
                <a:gd name="connsiteY24" fmla="*/ 161009 h 4255963"/>
                <a:gd name="connsiteX25" fmla="*/ 1303569 w 2628868"/>
                <a:gd name="connsiteY25" fmla="*/ 0 h 4255963"/>
                <a:gd name="connsiteX26" fmla="*/ 1303568 w 2628868"/>
                <a:gd name="connsiteY26" fmla="*/ 1 h 4255963"/>
                <a:gd name="connsiteX27" fmla="*/ 1464577 w 2628868"/>
                <a:gd name="connsiteY27" fmla="*/ 161010 h 4255963"/>
                <a:gd name="connsiteX28" fmla="*/ 1464577 w 2628868"/>
                <a:gd name="connsiteY28" fmla="*/ 4094954 h 4255963"/>
                <a:gd name="connsiteX29" fmla="*/ 1303568 w 2628868"/>
                <a:gd name="connsiteY29" fmla="*/ 4255963 h 425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28868" h="4255963">
                  <a:moveTo>
                    <a:pt x="2288503" y="1437588"/>
                  </a:moveTo>
                  <a:cubicBezTo>
                    <a:pt x="2182285" y="1436434"/>
                    <a:pt x="2073758" y="1369470"/>
                    <a:pt x="2055285" y="1235542"/>
                  </a:cubicBezTo>
                  <a:cubicBezTo>
                    <a:pt x="2061443" y="1112391"/>
                    <a:pt x="2086071" y="822985"/>
                    <a:pt x="1750484" y="709069"/>
                  </a:cubicBezTo>
                  <a:lnTo>
                    <a:pt x="1768957" y="395033"/>
                  </a:lnTo>
                  <a:cubicBezTo>
                    <a:pt x="2326220" y="493554"/>
                    <a:pt x="2495550" y="915347"/>
                    <a:pt x="2507866" y="1244778"/>
                  </a:cubicBezTo>
                  <a:cubicBezTo>
                    <a:pt x="2498630" y="1374088"/>
                    <a:pt x="2394721" y="1438743"/>
                    <a:pt x="2288503" y="1437588"/>
                  </a:cubicBezTo>
                  <a:close/>
                  <a:moveTo>
                    <a:pt x="914400" y="2567085"/>
                  </a:moveTo>
                  <a:cubicBezTo>
                    <a:pt x="193965" y="2299230"/>
                    <a:pt x="9236" y="1745049"/>
                    <a:pt x="0" y="1375594"/>
                  </a:cubicBezTo>
                  <a:cubicBezTo>
                    <a:pt x="36947" y="923011"/>
                    <a:pt x="360218" y="415012"/>
                    <a:pt x="886691" y="378067"/>
                  </a:cubicBezTo>
                  <a:lnTo>
                    <a:pt x="886691" y="784467"/>
                  </a:lnTo>
                  <a:cubicBezTo>
                    <a:pt x="689648" y="818333"/>
                    <a:pt x="548024" y="1193946"/>
                    <a:pt x="905164" y="1310939"/>
                  </a:cubicBezTo>
                  <a:cubicBezTo>
                    <a:pt x="908243" y="1729654"/>
                    <a:pt x="911321" y="2148370"/>
                    <a:pt x="914400" y="2567085"/>
                  </a:cubicBezTo>
                  <a:close/>
                  <a:moveTo>
                    <a:pt x="1742177" y="3864625"/>
                  </a:moveTo>
                  <a:lnTo>
                    <a:pt x="1742177" y="3458225"/>
                  </a:lnTo>
                  <a:cubicBezTo>
                    <a:pt x="1939220" y="3424359"/>
                    <a:pt x="2080844" y="3048746"/>
                    <a:pt x="1723704" y="2931753"/>
                  </a:cubicBezTo>
                  <a:cubicBezTo>
                    <a:pt x="1720625" y="2513038"/>
                    <a:pt x="1717547" y="2094322"/>
                    <a:pt x="1714468" y="1675607"/>
                  </a:cubicBezTo>
                  <a:cubicBezTo>
                    <a:pt x="2434903" y="1943462"/>
                    <a:pt x="2619632" y="2497643"/>
                    <a:pt x="2628868" y="2867098"/>
                  </a:cubicBezTo>
                  <a:cubicBezTo>
                    <a:pt x="2591921" y="3319681"/>
                    <a:pt x="2268650" y="3827680"/>
                    <a:pt x="1742177" y="3864625"/>
                  </a:cubicBezTo>
                  <a:close/>
                  <a:moveTo>
                    <a:pt x="886690" y="3869411"/>
                  </a:moveTo>
                  <a:cubicBezTo>
                    <a:pt x="329427" y="3770890"/>
                    <a:pt x="160097" y="3349097"/>
                    <a:pt x="147781" y="3019666"/>
                  </a:cubicBezTo>
                  <a:cubicBezTo>
                    <a:pt x="166253" y="2761046"/>
                    <a:pt x="563416" y="2761047"/>
                    <a:pt x="600362" y="3028902"/>
                  </a:cubicBezTo>
                  <a:cubicBezTo>
                    <a:pt x="594204" y="3152053"/>
                    <a:pt x="569576" y="3441459"/>
                    <a:pt x="905163" y="3555375"/>
                  </a:cubicBezTo>
                  <a:close/>
                  <a:moveTo>
                    <a:pt x="1303568" y="4255963"/>
                  </a:moveTo>
                  <a:cubicBezTo>
                    <a:pt x="1214645" y="4255963"/>
                    <a:pt x="1142559" y="4183877"/>
                    <a:pt x="1142559" y="4094954"/>
                  </a:cubicBezTo>
                  <a:cubicBezTo>
                    <a:pt x="1142559" y="2783639"/>
                    <a:pt x="1142560" y="1472324"/>
                    <a:pt x="1142560" y="161009"/>
                  </a:cubicBezTo>
                  <a:cubicBezTo>
                    <a:pt x="1142560" y="72086"/>
                    <a:pt x="1214646" y="0"/>
                    <a:pt x="1303569" y="0"/>
                  </a:cubicBezTo>
                  <a:lnTo>
                    <a:pt x="1303568" y="1"/>
                  </a:lnTo>
                  <a:cubicBezTo>
                    <a:pt x="1392491" y="1"/>
                    <a:pt x="1464577" y="72087"/>
                    <a:pt x="1464577" y="161010"/>
                  </a:cubicBezTo>
                  <a:lnTo>
                    <a:pt x="1464577" y="4094954"/>
                  </a:lnTo>
                  <a:cubicBezTo>
                    <a:pt x="1464577" y="4183877"/>
                    <a:pt x="1392491" y="4255963"/>
                    <a:pt x="1303568" y="42559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p>
              <a:pPr algn="ctr"/>
              <a:endParaRPr lang="ko-KR" altLang="en-US" sz="2025" dirty="0"/>
            </a:p>
          </p:txBody>
        </p:sp>
        <p:sp>
          <p:nvSpPr>
            <p:cNvPr id="94" name="Round Same Side Corner Rectangle 36">
              <a:extLst>
                <a:ext uri="{FF2B5EF4-FFF2-40B4-BE49-F238E27FC236}">
                  <a16:creationId xmlns:a16="http://schemas.microsoft.com/office/drawing/2014/main" id="{EF3A78CC-9023-435D-B389-4D6BD2A9802B}"/>
                </a:ext>
              </a:extLst>
            </p:cNvPr>
            <p:cNvSpPr/>
            <p:nvPr/>
          </p:nvSpPr>
          <p:spPr>
            <a:xfrm>
              <a:off x="2791119" y="2805518"/>
              <a:ext cx="444541" cy="31676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675" dirty="0"/>
            </a:p>
          </p:txBody>
        </p:sp>
        <p:sp>
          <p:nvSpPr>
            <p:cNvPr id="95" name="Oval 21">
              <a:extLst>
                <a:ext uri="{FF2B5EF4-FFF2-40B4-BE49-F238E27FC236}">
                  <a16:creationId xmlns:a16="http://schemas.microsoft.com/office/drawing/2014/main" id="{2432528E-30A4-4DF4-8EDB-3F428D0140D6}"/>
                </a:ext>
              </a:extLst>
            </p:cNvPr>
            <p:cNvSpPr/>
            <p:nvPr/>
          </p:nvSpPr>
          <p:spPr>
            <a:xfrm rot="20700000">
              <a:off x="7372163" y="2327713"/>
              <a:ext cx="416729" cy="365185"/>
            </a:xfrm>
            <a:custGeom>
              <a:avLst/>
              <a:gdLst/>
              <a:ahLst/>
              <a:cxnLst/>
              <a:rect l="l" t="t" r="r" b="b"/>
              <a:pathLst>
                <a:path w="4088377" h="3321003">
                  <a:moveTo>
                    <a:pt x="1365628" y="1622218"/>
                  </a:moveTo>
                  <a:cubicBezTo>
                    <a:pt x="1121373" y="1556771"/>
                    <a:pt x="870309" y="1701722"/>
                    <a:pt x="804861" y="1945977"/>
                  </a:cubicBezTo>
                  <a:cubicBezTo>
                    <a:pt x="739413" y="2190232"/>
                    <a:pt x="884365" y="2441296"/>
                    <a:pt x="1128620" y="2506744"/>
                  </a:cubicBezTo>
                  <a:cubicBezTo>
                    <a:pt x="1372875" y="2572191"/>
                    <a:pt x="1623939" y="2427240"/>
                    <a:pt x="1689387" y="2182985"/>
                  </a:cubicBezTo>
                  <a:cubicBezTo>
                    <a:pt x="1754835" y="1938730"/>
                    <a:pt x="1609883" y="1687666"/>
                    <a:pt x="1365628" y="1622218"/>
                  </a:cubicBezTo>
                  <a:close/>
                  <a:moveTo>
                    <a:pt x="1447099" y="1318163"/>
                  </a:moveTo>
                  <a:cubicBezTo>
                    <a:pt x="1859279" y="1428606"/>
                    <a:pt x="2103885" y="1852277"/>
                    <a:pt x="1993442" y="2264456"/>
                  </a:cubicBezTo>
                  <a:cubicBezTo>
                    <a:pt x="1882999" y="2676636"/>
                    <a:pt x="1459328" y="2921242"/>
                    <a:pt x="1047149" y="2810799"/>
                  </a:cubicBezTo>
                  <a:cubicBezTo>
                    <a:pt x="634969" y="2700356"/>
                    <a:pt x="390363" y="2276685"/>
                    <a:pt x="500806" y="1864505"/>
                  </a:cubicBezTo>
                  <a:cubicBezTo>
                    <a:pt x="611249" y="1452326"/>
                    <a:pt x="1034920" y="1207720"/>
                    <a:pt x="1447099" y="1318163"/>
                  </a:cubicBezTo>
                  <a:close/>
                  <a:moveTo>
                    <a:pt x="1476725" y="1207597"/>
                  </a:moveTo>
                  <a:cubicBezTo>
                    <a:pt x="1003481" y="1080792"/>
                    <a:pt x="517045" y="1361635"/>
                    <a:pt x="390240" y="1834879"/>
                  </a:cubicBezTo>
                  <a:cubicBezTo>
                    <a:pt x="263435" y="2308124"/>
                    <a:pt x="544279" y="2794559"/>
                    <a:pt x="1017523" y="2921365"/>
                  </a:cubicBezTo>
                  <a:cubicBezTo>
                    <a:pt x="1490767" y="3048170"/>
                    <a:pt x="1977202" y="2767326"/>
                    <a:pt x="2104008" y="2294082"/>
                  </a:cubicBezTo>
                  <a:cubicBezTo>
                    <a:pt x="2230813" y="1820838"/>
                    <a:pt x="1949969" y="1334403"/>
                    <a:pt x="1476725" y="1207597"/>
                  </a:cubicBezTo>
                  <a:close/>
                  <a:moveTo>
                    <a:pt x="3290290" y="1590224"/>
                  </a:moveTo>
                  <a:cubicBezTo>
                    <a:pt x="3269727" y="1586016"/>
                    <a:pt x="3248437" y="1583806"/>
                    <a:pt x="3226630" y="1583806"/>
                  </a:cubicBezTo>
                  <a:cubicBezTo>
                    <a:pt x="3052179" y="1583806"/>
                    <a:pt x="2910758" y="1725227"/>
                    <a:pt x="2910758" y="1899678"/>
                  </a:cubicBezTo>
                  <a:cubicBezTo>
                    <a:pt x="2910758" y="2074130"/>
                    <a:pt x="3052179" y="2215551"/>
                    <a:pt x="3226630" y="2215550"/>
                  </a:cubicBezTo>
                  <a:cubicBezTo>
                    <a:pt x="3401082" y="2215551"/>
                    <a:pt x="3542503" y="2074130"/>
                    <a:pt x="3542502" y="1899678"/>
                  </a:cubicBezTo>
                  <a:cubicBezTo>
                    <a:pt x="3542503" y="1747033"/>
                    <a:pt x="3434228" y="1619677"/>
                    <a:pt x="3290290" y="1590224"/>
                  </a:cubicBezTo>
                  <a:close/>
                  <a:moveTo>
                    <a:pt x="3334055" y="1377473"/>
                  </a:moveTo>
                  <a:cubicBezTo>
                    <a:pt x="3576950" y="1427177"/>
                    <a:pt x="3759665" y="1642090"/>
                    <a:pt x="3759665" y="1899678"/>
                  </a:cubicBezTo>
                  <a:cubicBezTo>
                    <a:pt x="3759665" y="2194064"/>
                    <a:pt x="3521017" y="2432713"/>
                    <a:pt x="3226630" y="2432713"/>
                  </a:cubicBezTo>
                  <a:cubicBezTo>
                    <a:pt x="2932244" y="2432712"/>
                    <a:pt x="2693596" y="2194065"/>
                    <a:pt x="2693596" y="1899678"/>
                  </a:cubicBezTo>
                  <a:cubicBezTo>
                    <a:pt x="2693596" y="1605292"/>
                    <a:pt x="2932244" y="1366644"/>
                    <a:pt x="3226630" y="1366644"/>
                  </a:cubicBezTo>
                  <a:cubicBezTo>
                    <a:pt x="3263429" y="1366644"/>
                    <a:pt x="3299356" y="1370373"/>
                    <a:pt x="3334055" y="1377473"/>
                  </a:cubicBezTo>
                  <a:close/>
                  <a:moveTo>
                    <a:pt x="1391137" y="789478"/>
                  </a:moveTo>
                  <a:lnTo>
                    <a:pt x="1759910" y="888290"/>
                  </a:lnTo>
                  <a:lnTo>
                    <a:pt x="1754625" y="1202375"/>
                  </a:lnTo>
                  <a:lnTo>
                    <a:pt x="1744979" y="1199790"/>
                  </a:lnTo>
                  <a:cubicBezTo>
                    <a:pt x="1823578" y="1244024"/>
                    <a:pt x="1894617" y="1298265"/>
                    <a:pt x="1954704" y="1362586"/>
                  </a:cubicBezTo>
                  <a:lnTo>
                    <a:pt x="2234317" y="1293059"/>
                  </a:lnTo>
                  <a:lnTo>
                    <a:pt x="2413554" y="1630152"/>
                  </a:lnTo>
                  <a:lnTo>
                    <a:pt x="2214321" y="1809770"/>
                  </a:lnTo>
                  <a:cubicBezTo>
                    <a:pt x="2239296" y="1900740"/>
                    <a:pt x="2251067" y="1995997"/>
                    <a:pt x="2246841" y="2092825"/>
                  </a:cubicBezTo>
                  <a:lnTo>
                    <a:pt x="2495698" y="2230974"/>
                  </a:lnTo>
                  <a:lnTo>
                    <a:pt x="2396885" y="2599747"/>
                  </a:lnTo>
                  <a:lnTo>
                    <a:pt x="2094912" y="2594668"/>
                  </a:lnTo>
                  <a:cubicBezTo>
                    <a:pt x="2056732" y="2658461"/>
                    <a:pt x="2010475" y="2715996"/>
                    <a:pt x="1958644" y="2767359"/>
                  </a:cubicBezTo>
                  <a:lnTo>
                    <a:pt x="2057814" y="3026193"/>
                  </a:lnTo>
                  <a:lnTo>
                    <a:pt x="1745078" y="3245174"/>
                  </a:lnTo>
                  <a:lnTo>
                    <a:pt x="1507869" y="3039237"/>
                  </a:lnTo>
                  <a:lnTo>
                    <a:pt x="1536736" y="3019025"/>
                  </a:lnTo>
                  <a:cubicBezTo>
                    <a:pt x="1445878" y="3048429"/>
                    <a:pt x="1349798" y="3062567"/>
                    <a:pt x="1251837" y="3062021"/>
                  </a:cubicBezTo>
                  <a:lnTo>
                    <a:pt x="1108065" y="3321003"/>
                  </a:lnTo>
                  <a:lnTo>
                    <a:pt x="739291" y="3222191"/>
                  </a:lnTo>
                  <a:lnTo>
                    <a:pt x="744274" y="2926021"/>
                  </a:lnTo>
                  <a:cubicBezTo>
                    <a:pt x="666128" y="2881484"/>
                    <a:pt x="595548" y="2827017"/>
                    <a:pt x="535891" y="2762576"/>
                  </a:cubicBezTo>
                  <a:lnTo>
                    <a:pt x="540671" y="2772825"/>
                  </a:lnTo>
                  <a:lnTo>
                    <a:pt x="232276" y="2832568"/>
                  </a:lnTo>
                  <a:lnTo>
                    <a:pt x="70927" y="2486556"/>
                  </a:lnTo>
                  <a:lnTo>
                    <a:pt x="279495" y="2317444"/>
                  </a:lnTo>
                  <a:cubicBezTo>
                    <a:pt x="257233" y="2235849"/>
                    <a:pt x="245603" y="2150814"/>
                    <a:pt x="245586" y="2064274"/>
                  </a:cubicBezTo>
                  <a:lnTo>
                    <a:pt x="0" y="1927940"/>
                  </a:lnTo>
                  <a:lnTo>
                    <a:pt x="98812" y="1559167"/>
                  </a:lnTo>
                  <a:lnTo>
                    <a:pt x="380240" y="1563901"/>
                  </a:lnTo>
                  <a:cubicBezTo>
                    <a:pt x="418421" y="1496524"/>
                    <a:pt x="464524" y="1435092"/>
                    <a:pt x="516679" y="1380105"/>
                  </a:cubicBezTo>
                  <a:lnTo>
                    <a:pt x="422419" y="1089378"/>
                  </a:lnTo>
                  <a:lnTo>
                    <a:pt x="746189" y="887063"/>
                  </a:lnTo>
                  <a:lnTo>
                    <a:pt x="972292" y="1105134"/>
                  </a:lnTo>
                  <a:lnTo>
                    <a:pt x="970019" y="1106554"/>
                  </a:lnTo>
                  <a:cubicBezTo>
                    <a:pt x="1058903" y="1078586"/>
                    <a:pt x="1152743" y="1065659"/>
                    <a:pt x="1248316" y="1066709"/>
                  </a:cubicBezTo>
                  <a:lnTo>
                    <a:pt x="1238669" y="1064125"/>
                  </a:lnTo>
                  <a:close/>
                  <a:moveTo>
                    <a:pt x="3349970" y="1300109"/>
                  </a:moveTo>
                  <a:cubicBezTo>
                    <a:pt x="3310130" y="1291957"/>
                    <a:pt x="3268880" y="1287676"/>
                    <a:pt x="3226630" y="1287676"/>
                  </a:cubicBezTo>
                  <a:cubicBezTo>
                    <a:pt x="2888631" y="1287676"/>
                    <a:pt x="2614628" y="1561679"/>
                    <a:pt x="2614628" y="1899678"/>
                  </a:cubicBezTo>
                  <a:cubicBezTo>
                    <a:pt x="2614628" y="2237678"/>
                    <a:pt x="2888630" y="2511680"/>
                    <a:pt x="3226630" y="2511681"/>
                  </a:cubicBezTo>
                  <a:cubicBezTo>
                    <a:pt x="3564630" y="2511681"/>
                    <a:pt x="3838633" y="2237678"/>
                    <a:pt x="3838633" y="1899678"/>
                  </a:cubicBezTo>
                  <a:cubicBezTo>
                    <a:pt x="3838632" y="1603928"/>
                    <a:pt x="3628849" y="1357176"/>
                    <a:pt x="3349970" y="1300109"/>
                  </a:cubicBezTo>
                  <a:close/>
                  <a:moveTo>
                    <a:pt x="3358324" y="1024334"/>
                  </a:moveTo>
                  <a:lnTo>
                    <a:pt x="3410883" y="1234575"/>
                  </a:lnTo>
                  <a:lnTo>
                    <a:pt x="3403994" y="1234575"/>
                  </a:lnTo>
                  <a:cubicBezTo>
                    <a:pt x="3464268" y="1250018"/>
                    <a:pt x="3521292" y="1273478"/>
                    <a:pt x="3572818" y="1305612"/>
                  </a:cubicBezTo>
                  <a:lnTo>
                    <a:pt x="3746730" y="1209354"/>
                  </a:lnTo>
                  <a:lnTo>
                    <a:pt x="3926358" y="1401981"/>
                  </a:lnTo>
                  <a:lnTo>
                    <a:pt x="3825667" y="1557247"/>
                  </a:lnTo>
                  <a:cubicBezTo>
                    <a:pt x="3858552" y="1613408"/>
                    <a:pt x="3883404" y="1674784"/>
                    <a:pt x="3897877" y="1740062"/>
                  </a:cubicBezTo>
                  <a:lnTo>
                    <a:pt x="4088377" y="1787686"/>
                  </a:lnTo>
                  <a:lnTo>
                    <a:pt x="4088377" y="2051071"/>
                  </a:lnTo>
                  <a:lnTo>
                    <a:pt x="3886243" y="2101605"/>
                  </a:lnTo>
                  <a:cubicBezTo>
                    <a:pt x="3872191" y="2150933"/>
                    <a:pt x="3851639" y="2197531"/>
                    <a:pt x="3826272" y="2241013"/>
                  </a:cubicBezTo>
                  <a:lnTo>
                    <a:pt x="3938572" y="2395786"/>
                  </a:lnTo>
                  <a:lnTo>
                    <a:pt x="3769272" y="2597551"/>
                  </a:lnTo>
                  <a:lnTo>
                    <a:pt x="3574432" y="2502674"/>
                  </a:lnTo>
                  <a:lnTo>
                    <a:pt x="3590059" y="2484050"/>
                  </a:lnTo>
                  <a:cubicBezTo>
                    <a:pt x="3534764" y="2519868"/>
                    <a:pt x="3473263" y="2546445"/>
                    <a:pt x="3407886" y="2563572"/>
                  </a:cubicBezTo>
                  <a:lnTo>
                    <a:pt x="3358323" y="2761823"/>
                  </a:lnTo>
                  <a:lnTo>
                    <a:pt x="3094938" y="2761823"/>
                  </a:lnTo>
                  <a:lnTo>
                    <a:pt x="3045375" y="2563574"/>
                  </a:lnTo>
                  <a:cubicBezTo>
                    <a:pt x="2985349" y="2547848"/>
                    <a:pt x="2928591" y="2524155"/>
                    <a:pt x="2877330" y="2491865"/>
                  </a:cubicBezTo>
                  <a:lnTo>
                    <a:pt x="2882346" y="2497841"/>
                  </a:lnTo>
                  <a:lnTo>
                    <a:pt x="2687507" y="2592718"/>
                  </a:lnTo>
                  <a:lnTo>
                    <a:pt x="2518206" y="2390954"/>
                  </a:lnTo>
                  <a:lnTo>
                    <a:pt x="2626994" y="2241021"/>
                  </a:lnTo>
                  <a:cubicBezTo>
                    <a:pt x="2597591" y="2190623"/>
                    <a:pt x="2574657" y="2136035"/>
                    <a:pt x="2559194" y="2078370"/>
                  </a:cubicBezTo>
                  <a:lnTo>
                    <a:pt x="2371198" y="2031371"/>
                  </a:lnTo>
                  <a:lnTo>
                    <a:pt x="2371198" y="1767986"/>
                  </a:lnTo>
                  <a:lnTo>
                    <a:pt x="2559579" y="1720890"/>
                  </a:lnTo>
                  <a:cubicBezTo>
                    <a:pt x="2572992" y="1669175"/>
                    <a:pt x="2592745" y="1620006"/>
                    <a:pt x="2617681" y="1574051"/>
                  </a:cubicBezTo>
                  <a:lnTo>
                    <a:pt x="2502958" y="1397149"/>
                  </a:lnTo>
                  <a:lnTo>
                    <a:pt x="2682587" y="1204520"/>
                  </a:lnTo>
                  <a:lnTo>
                    <a:pt x="2872193" y="1309466"/>
                  </a:lnTo>
                  <a:lnTo>
                    <a:pt x="2870932" y="1310818"/>
                  </a:lnTo>
                  <a:cubicBezTo>
                    <a:pt x="2925169" y="1276310"/>
                    <a:pt x="2985393" y="1250941"/>
                    <a:pt x="3049268" y="1234575"/>
                  </a:cubicBezTo>
                  <a:lnTo>
                    <a:pt x="3042378" y="1234576"/>
                  </a:lnTo>
                  <a:lnTo>
                    <a:pt x="3094939" y="1024334"/>
                  </a:lnTo>
                  <a:close/>
                  <a:moveTo>
                    <a:pt x="2786480" y="402820"/>
                  </a:moveTo>
                  <a:cubicBezTo>
                    <a:pt x="2745900" y="389943"/>
                    <a:pt x="2701172" y="388627"/>
                    <a:pt x="2657264" y="401580"/>
                  </a:cubicBezTo>
                  <a:cubicBezTo>
                    <a:pt x="2540176" y="436121"/>
                    <a:pt x="2473258" y="559041"/>
                    <a:pt x="2507800" y="676128"/>
                  </a:cubicBezTo>
                  <a:cubicBezTo>
                    <a:pt x="2542340" y="793216"/>
                    <a:pt x="2665260" y="860133"/>
                    <a:pt x="2782348" y="825592"/>
                  </a:cubicBezTo>
                  <a:cubicBezTo>
                    <a:pt x="2899435" y="791051"/>
                    <a:pt x="2966353" y="668132"/>
                    <a:pt x="2931812" y="551045"/>
                  </a:cubicBezTo>
                  <a:cubicBezTo>
                    <a:pt x="2910223" y="477864"/>
                    <a:pt x="2854113" y="424282"/>
                    <a:pt x="2786480" y="402820"/>
                  </a:cubicBezTo>
                  <a:close/>
                  <a:moveTo>
                    <a:pt x="2932202" y="47278"/>
                  </a:moveTo>
                  <a:lnTo>
                    <a:pt x="3090904" y="140999"/>
                  </a:lnTo>
                  <a:lnTo>
                    <a:pt x="3054065" y="265147"/>
                  </a:lnTo>
                  <a:cubicBezTo>
                    <a:pt x="3087256" y="296329"/>
                    <a:pt x="3116089" y="332603"/>
                    <a:pt x="3138727" y="373550"/>
                  </a:cubicBezTo>
                  <a:lnTo>
                    <a:pt x="3276016" y="367796"/>
                  </a:lnTo>
                  <a:lnTo>
                    <a:pt x="3328165" y="544574"/>
                  </a:lnTo>
                  <a:lnTo>
                    <a:pt x="3202503" y="618514"/>
                  </a:lnTo>
                  <a:cubicBezTo>
                    <a:pt x="3202838" y="654403"/>
                    <a:pt x="3198271" y="689748"/>
                    <a:pt x="3189855" y="723955"/>
                  </a:cubicBezTo>
                  <a:lnTo>
                    <a:pt x="3295873" y="805599"/>
                  </a:lnTo>
                  <a:lnTo>
                    <a:pt x="3222192" y="974540"/>
                  </a:lnTo>
                  <a:lnTo>
                    <a:pt x="3072634" y="949439"/>
                  </a:lnTo>
                  <a:lnTo>
                    <a:pt x="3079435" y="933845"/>
                  </a:lnTo>
                  <a:cubicBezTo>
                    <a:pt x="3049413" y="968833"/>
                    <a:pt x="3013398" y="998848"/>
                    <a:pt x="2972910" y="1023288"/>
                  </a:cubicBezTo>
                  <a:lnTo>
                    <a:pt x="2978897" y="1166163"/>
                  </a:lnTo>
                  <a:lnTo>
                    <a:pt x="2802119" y="1218312"/>
                  </a:lnTo>
                  <a:lnTo>
                    <a:pt x="2729602" y="1095065"/>
                  </a:lnTo>
                  <a:cubicBezTo>
                    <a:pt x="2686199" y="1096396"/>
                    <a:pt x="2643414" y="1091732"/>
                    <a:pt x="2602615" y="1080209"/>
                  </a:cubicBezTo>
                  <a:lnTo>
                    <a:pt x="2607165" y="1083226"/>
                  </a:lnTo>
                  <a:lnTo>
                    <a:pt x="2495179" y="1185484"/>
                  </a:lnTo>
                  <a:lnTo>
                    <a:pt x="2341599" y="1083585"/>
                  </a:lnTo>
                  <a:lnTo>
                    <a:pt x="2384929" y="961414"/>
                  </a:lnTo>
                  <a:cubicBezTo>
                    <a:pt x="2355215" y="933409"/>
                    <a:pt x="2329015" y="901312"/>
                    <a:pt x="2307218" y="865670"/>
                  </a:cubicBezTo>
                  <a:lnTo>
                    <a:pt x="2171734" y="871348"/>
                  </a:lnTo>
                  <a:lnTo>
                    <a:pt x="2119584" y="694571"/>
                  </a:lnTo>
                  <a:lnTo>
                    <a:pt x="2236697" y="625662"/>
                  </a:lnTo>
                  <a:cubicBezTo>
                    <a:pt x="2235459" y="588297"/>
                    <a:pt x="2238982" y="551385"/>
                    <a:pt x="2246620" y="515603"/>
                  </a:cubicBezTo>
                  <a:lnTo>
                    <a:pt x="2134594" y="419585"/>
                  </a:lnTo>
                  <a:lnTo>
                    <a:pt x="2217016" y="254732"/>
                  </a:lnTo>
                  <a:lnTo>
                    <a:pt x="2365055" y="287627"/>
                  </a:lnTo>
                  <a:lnTo>
                    <a:pt x="2364476" y="288784"/>
                  </a:lnTo>
                  <a:cubicBezTo>
                    <a:pt x="2394046" y="254885"/>
                    <a:pt x="2429444" y="225933"/>
                    <a:pt x="2469075" y="202302"/>
                  </a:cubicBezTo>
                  <a:lnTo>
                    <a:pt x="2464452" y="203666"/>
                  </a:lnTo>
                  <a:lnTo>
                    <a:pt x="2458102" y="52150"/>
                  </a:lnTo>
                  <a:lnTo>
                    <a:pt x="2634880" y="0"/>
                  </a:lnTo>
                  <a:lnTo>
                    <a:pt x="2711784" y="130703"/>
                  </a:lnTo>
                  <a:lnTo>
                    <a:pt x="2707159" y="132067"/>
                  </a:lnTo>
                  <a:cubicBezTo>
                    <a:pt x="2750672" y="130497"/>
                    <a:pt x="2793590" y="134953"/>
                    <a:pt x="2834535" y="1463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4" tIns="34287" rIns="68574" bIns="34287" numCol="1" spcCol="0" rtlCol="0" fromWordArt="0" anchor="ctr" anchorCtr="0" forceAA="0" compatLnSpc="1">
              <a:prstTxWarp prst="textNoShape">
                <a:avLst/>
              </a:prstTxWarp>
              <a:noAutofit/>
            </a:bodyPr>
            <a:lstStyle/>
            <a:p>
              <a:pPr algn="ctr"/>
              <a:endParaRPr lang="ko-KR" altLang="en-US" sz="2025" dirty="0"/>
            </a:p>
          </p:txBody>
        </p:sp>
        <p:sp>
          <p:nvSpPr>
            <p:cNvPr id="96" name="Rectangle 9">
              <a:extLst>
                <a:ext uri="{FF2B5EF4-FFF2-40B4-BE49-F238E27FC236}">
                  <a16:creationId xmlns:a16="http://schemas.microsoft.com/office/drawing/2014/main" id="{F9800A51-5A92-411E-88B9-FB757BE716D8}"/>
                </a:ext>
              </a:extLst>
            </p:cNvPr>
            <p:cNvSpPr/>
            <p:nvPr/>
          </p:nvSpPr>
          <p:spPr>
            <a:xfrm>
              <a:off x="6851015" y="2565561"/>
              <a:ext cx="376185" cy="35209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ko-KR" altLang="en-US" sz="675"/>
            </a:p>
          </p:txBody>
        </p:sp>
      </p:grpSp>
    </p:spTree>
    <p:extLst>
      <p:ext uri="{BB962C8B-B14F-4D97-AF65-F5344CB8AC3E}">
        <p14:creationId xmlns:p14="http://schemas.microsoft.com/office/powerpoint/2010/main" val="3152343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C183D7F6-B498-43B3-948B-1728B52AA6E4}">
                <adec:decorative xmlns:adec="http://schemas.microsoft.com/office/drawing/2017/decorative" val="1"/>
              </a:ext>
            </a:extLst>
          </p:cNvPr>
          <p:cNvSpPr>
            <a:spLocks noGrp="1"/>
          </p:cNvSpPr>
          <p:nvPr>
            <p:ph type="sldNum" sz="quarter" idx="12"/>
          </p:nvPr>
        </p:nvSpPr>
        <p:spPr/>
        <p:txBody>
          <a:bodyPr/>
          <a:lstStyle/>
          <a:p>
            <a:fld id="{A5580D42-4309-42CB-9101-536F0D1551A5}" type="slidenum">
              <a:rPr lang="en-US" smtClean="0"/>
              <a:pPr/>
              <a:t>9</a:t>
            </a:fld>
            <a:endParaRPr lang="en-US" dirty="0"/>
          </a:p>
        </p:txBody>
      </p:sp>
      <p:sp>
        <p:nvSpPr>
          <p:cNvPr id="2" name="Title 1" descr="Enfin, nous pouvons prendre le temps de nous asseoir avec des partenaires pour discuter et évaluer les résultats de la recherche et les impacts potentiels.  Nous avons tous des mesures dans nos organisations ; rendons-les significatifs.  Nous pouvons revenir sur nos 7 piliers de programmation réussie et élaborer des mesures qui en parlent.&#10;Ce faisant, on peut voir les avantages qui pourraient être apparents, tant dans les résultats de la recherche que dans les impacts.   Ainsi, commencer à penser à ces facettes tôt, à un stade d’idéation, peut conduire à une meilleure recherche à la fin du projet ou du programme.&#10;"/>
          <p:cNvSpPr>
            <a:spLocks noGrp="1"/>
          </p:cNvSpPr>
          <p:nvPr>
            <p:ph type="title" idx="4294967295"/>
          </p:nvPr>
        </p:nvSpPr>
        <p:spPr>
          <a:xfrm>
            <a:off x="129540" y="43532"/>
            <a:ext cx="8884920" cy="445099"/>
          </a:xfrm>
        </p:spPr>
        <p:txBody>
          <a:bodyPr>
            <a:normAutofit/>
          </a:bodyPr>
          <a:lstStyle/>
          <a:p>
            <a:r>
              <a:rPr lang="fr-FR" dirty="0"/>
              <a:t>Menant à...résultats et impacts de la recherche</a:t>
            </a:r>
            <a:endParaRPr lang="en-CA" dirty="0"/>
          </a:p>
        </p:txBody>
      </p:sp>
      <p:grpSp>
        <p:nvGrpSpPr>
          <p:cNvPr id="6" name="Group 5" descr="RÉSULTATS IMMÉDIATS:&#10;Mise en œuvre d’activités de recherche/ projet pilote / démonstration &#10;mener à des pratiques exemplaires et à l’innovation technologique &#10;adoptés et déployés par les communautés&#10;"/>
          <p:cNvGrpSpPr/>
          <p:nvPr/>
        </p:nvGrpSpPr>
        <p:grpSpPr>
          <a:xfrm>
            <a:off x="129540" y="507785"/>
            <a:ext cx="7059007" cy="1198891"/>
            <a:chOff x="2319546" y="1339200"/>
            <a:chExt cx="4533325" cy="752828"/>
          </a:xfrm>
          <a:solidFill>
            <a:srgbClr val="007799"/>
          </a:solidFill>
        </p:grpSpPr>
        <p:sp>
          <p:nvSpPr>
            <p:cNvPr id="10" name="Rectangle 18"/>
            <p:cNvSpPr>
              <a:spLocks noChangeArrowheads="1"/>
            </p:cNvSpPr>
            <p:nvPr/>
          </p:nvSpPr>
          <p:spPr bwMode="auto">
            <a:xfrm>
              <a:off x="2319546" y="1339200"/>
              <a:ext cx="4526823" cy="752828"/>
            </a:xfrm>
            <a:prstGeom prst="rect">
              <a:avLst/>
            </a:prstGeom>
            <a:grpFill/>
            <a:ln>
              <a:noFill/>
            </a:ln>
          </p:spPr>
          <p:txBody>
            <a:bodyPr vert="horz" wrap="square" lIns="68580" tIns="34291" rIns="68580" bIns="34291" numCol="1" anchor="ctr" anchorCtr="0" compatLnSpc="1">
              <a:prstTxWarp prst="textNoShape">
                <a:avLst/>
              </a:prstTxWarp>
            </a:bodyPr>
            <a:lstStyle/>
            <a:p>
              <a:endParaRPr lang="en-US" sz="1351">
                <a:solidFill>
                  <a:schemeClr val="bg1"/>
                </a:solidFill>
              </a:endParaRPr>
            </a:p>
          </p:txBody>
        </p:sp>
        <p:sp>
          <p:nvSpPr>
            <p:cNvPr id="14" name="Freeform 65"/>
            <p:cNvSpPr>
              <a:spLocks/>
            </p:cNvSpPr>
            <p:nvPr/>
          </p:nvSpPr>
          <p:spPr bwMode="auto">
            <a:xfrm>
              <a:off x="2319547" y="1339202"/>
              <a:ext cx="4533324" cy="721157"/>
            </a:xfrm>
            <a:prstGeom prst="roundRect">
              <a:avLst/>
            </a:prstGeom>
            <a:noFill/>
            <a:ln w="0">
              <a:noFill/>
              <a:prstDash val="solid"/>
              <a:round/>
              <a:headEnd/>
              <a:tailEnd/>
            </a:ln>
          </p:spPr>
          <p:txBody>
            <a:bodyPr vert="horz" wrap="square" lIns="68580" tIns="34291" rIns="68580" bIns="34291" numCol="1" anchor="ctr" anchorCtr="0" compatLnSpc="1">
              <a:prstTxWarp prst="textNoShape">
                <a:avLst/>
              </a:prstTxWarp>
            </a:bodyPr>
            <a:lstStyle/>
            <a:p>
              <a:pPr algn="ctr">
                <a:buNone/>
              </a:pPr>
              <a:r>
                <a:rPr lang="en-US" b="1" dirty="0">
                  <a:solidFill>
                    <a:schemeClr val="bg1"/>
                  </a:solidFill>
                  <a:cs typeface="Arial" pitchFamily="34" charset="0"/>
                </a:rPr>
                <a:t>RÉSULTATS IMMÉDIATS</a:t>
              </a:r>
            </a:p>
            <a:p>
              <a:pPr algn="ctr">
                <a:buNone/>
              </a:pPr>
              <a:r>
                <a:rPr lang="fr-FR" dirty="0">
                  <a:solidFill>
                    <a:schemeClr val="bg1"/>
                  </a:solidFill>
                  <a:cs typeface="Arial" pitchFamily="34" charset="0"/>
                </a:rPr>
                <a:t>Mise en œuvre d’activités de recherche/ projet pilote/ démonstration mener à des pratiques exemplaires et à l’innovation technologique adoptés et déployés par les communautés</a:t>
              </a:r>
              <a:endParaRPr lang="en-US" b="1" dirty="0">
                <a:solidFill>
                  <a:schemeClr val="bg1"/>
                </a:solidFill>
                <a:cs typeface="Arial" pitchFamily="34" charset="0"/>
              </a:endParaRPr>
            </a:p>
          </p:txBody>
        </p:sp>
      </p:grpSp>
      <p:grpSp>
        <p:nvGrpSpPr>
          <p:cNvPr id="4" name="Group 3" descr="RÉSULTATS INTERMÉDIAIRES:&#10;Technologies, outils et infrastructures qui reflètent les besoins des Inuits, des Premières Nations et des Métis;&#10;Réductions de coûts pour la construction, l’exploitation et l’entretien&#10;"/>
          <p:cNvGrpSpPr/>
          <p:nvPr/>
        </p:nvGrpSpPr>
        <p:grpSpPr>
          <a:xfrm>
            <a:off x="129540" y="1700019"/>
            <a:ext cx="7059009" cy="1202646"/>
            <a:chOff x="2319546" y="2124840"/>
            <a:chExt cx="4533327" cy="917129"/>
          </a:xfrm>
          <a:solidFill>
            <a:srgbClr val="649FB2"/>
          </a:solidFill>
        </p:grpSpPr>
        <p:sp>
          <p:nvSpPr>
            <p:cNvPr id="12" name="Rectangle 21"/>
            <p:cNvSpPr>
              <a:spLocks noChangeArrowheads="1"/>
            </p:cNvSpPr>
            <p:nvPr/>
          </p:nvSpPr>
          <p:spPr bwMode="auto">
            <a:xfrm>
              <a:off x="2319546" y="2124840"/>
              <a:ext cx="4526823" cy="917129"/>
            </a:xfrm>
            <a:prstGeom prst="rect">
              <a:avLst/>
            </a:prstGeom>
            <a:grpFill/>
            <a:ln>
              <a:noFill/>
            </a:ln>
          </p:spPr>
          <p:txBody>
            <a:bodyPr vert="horz" wrap="square" lIns="68580" tIns="34291" rIns="68580" bIns="34291" numCol="1" anchor="t" anchorCtr="0" compatLnSpc="1">
              <a:prstTxWarp prst="textNoShape">
                <a:avLst/>
              </a:prstTxWarp>
            </a:bodyPr>
            <a:lstStyle/>
            <a:p>
              <a:endParaRPr lang="en-US"/>
            </a:p>
          </p:txBody>
        </p:sp>
        <p:sp>
          <p:nvSpPr>
            <p:cNvPr id="13" name="Freeform 55"/>
            <p:cNvSpPr>
              <a:spLocks/>
            </p:cNvSpPr>
            <p:nvPr/>
          </p:nvSpPr>
          <p:spPr bwMode="auto">
            <a:xfrm>
              <a:off x="2326050" y="2136859"/>
              <a:ext cx="4526823" cy="877812"/>
            </a:xfrm>
            <a:prstGeom prst="roundRect">
              <a:avLst/>
            </a:prstGeom>
            <a:noFill/>
            <a:ln w="0">
              <a:noFill/>
              <a:prstDash val="solid"/>
              <a:round/>
              <a:headEnd/>
              <a:tailEnd/>
            </a:ln>
          </p:spPr>
          <p:txBody>
            <a:bodyPr vert="horz" wrap="square" lIns="68580" tIns="34291" rIns="68580" bIns="34291" numCol="1" anchor="ctr" anchorCtr="0" compatLnSpc="1">
              <a:prstTxWarp prst="textNoShape">
                <a:avLst/>
              </a:prstTxWarp>
            </a:bodyPr>
            <a:lstStyle/>
            <a:p>
              <a:pPr algn="ctr"/>
              <a:r>
                <a:rPr lang="en-CA" b="1" dirty="0">
                  <a:cs typeface="Arial" pitchFamily="34" charset="0"/>
                </a:rPr>
                <a:t>RÉSULTATS INTERMÉDIAIRES</a:t>
              </a:r>
            </a:p>
            <a:p>
              <a:pPr algn="ctr"/>
              <a:r>
                <a:rPr lang="fr-FR" dirty="0">
                  <a:solidFill>
                    <a:schemeClr val="accent1">
                      <a:lumMod val="50000"/>
                    </a:schemeClr>
                  </a:solidFill>
                  <a:cs typeface="Arial" pitchFamily="34" charset="0"/>
                </a:rPr>
                <a:t>Technologies, outils et infrastructures qui reflètent les besoins des Inuits, des Premières Nations et des Métis; Réductions de coûts pour la construction, l’exploitation et l’entretien</a:t>
              </a:r>
              <a:endParaRPr lang="en-US" dirty="0">
                <a:solidFill>
                  <a:schemeClr val="accent1">
                    <a:lumMod val="50000"/>
                  </a:schemeClr>
                </a:solidFill>
                <a:cs typeface="Arial" pitchFamily="34" charset="0"/>
              </a:endParaRPr>
            </a:p>
          </p:txBody>
        </p:sp>
      </p:grpSp>
      <p:grpSp>
        <p:nvGrpSpPr>
          <p:cNvPr id="8" name="Group 7" descr="RÉSULTATS À LONG TERME:&#10;Renforcement des capacités dans les collectivités;&#10;L’autodétermination des Autochtones dans la recherche;&#10;Résilience climatique, y compris l’amélioration de la durée de vie nominale et de la capacité d’adaptation&#10;"/>
          <p:cNvGrpSpPr/>
          <p:nvPr/>
        </p:nvGrpSpPr>
        <p:grpSpPr>
          <a:xfrm>
            <a:off x="119406" y="2906735"/>
            <a:ext cx="7048880" cy="1333273"/>
            <a:chOff x="2334653" y="3051298"/>
            <a:chExt cx="4526823" cy="846396"/>
          </a:xfrm>
          <a:solidFill>
            <a:srgbClr val="4EB3C3"/>
          </a:solidFill>
        </p:grpSpPr>
        <p:sp>
          <p:nvSpPr>
            <p:cNvPr id="11" name="Rectangle 20"/>
            <p:cNvSpPr>
              <a:spLocks noChangeArrowheads="1"/>
            </p:cNvSpPr>
            <p:nvPr/>
          </p:nvSpPr>
          <p:spPr bwMode="auto">
            <a:xfrm>
              <a:off x="2334653" y="3051298"/>
              <a:ext cx="4526823" cy="846396"/>
            </a:xfrm>
            <a:prstGeom prst="rect">
              <a:avLst/>
            </a:prstGeom>
            <a:grpFill/>
            <a:ln>
              <a:noFill/>
            </a:ln>
          </p:spPr>
          <p:txBody>
            <a:bodyPr vert="horz" wrap="square" lIns="68580" tIns="34291" rIns="68580" bIns="34291" numCol="1" anchor="t" anchorCtr="0" compatLnSpc="1">
              <a:prstTxWarp prst="textNoShape">
                <a:avLst/>
              </a:prstTxWarp>
            </a:bodyPr>
            <a:lstStyle/>
            <a:p>
              <a:endParaRPr lang="en-US"/>
            </a:p>
          </p:txBody>
        </p:sp>
        <p:sp>
          <p:nvSpPr>
            <p:cNvPr id="15" name="Freeform 55"/>
            <p:cNvSpPr>
              <a:spLocks/>
            </p:cNvSpPr>
            <p:nvPr/>
          </p:nvSpPr>
          <p:spPr bwMode="auto">
            <a:xfrm>
              <a:off x="2403287" y="3083315"/>
              <a:ext cx="4328436" cy="778096"/>
            </a:xfrm>
            <a:prstGeom prst="roundRect">
              <a:avLst/>
            </a:prstGeom>
            <a:grpFill/>
            <a:ln w="0">
              <a:noFill/>
              <a:prstDash val="solid"/>
              <a:round/>
              <a:headEnd/>
              <a:tailEnd/>
            </a:ln>
          </p:spPr>
          <p:txBody>
            <a:bodyPr vert="horz" wrap="square" lIns="68580" tIns="34291" rIns="68580" bIns="34291" numCol="1" anchor="ctr" anchorCtr="0" compatLnSpc="1">
              <a:prstTxWarp prst="textNoShape">
                <a:avLst/>
              </a:prstTxWarp>
            </a:bodyPr>
            <a:lstStyle/>
            <a:p>
              <a:pPr algn="ctr"/>
              <a:r>
                <a:rPr lang="en-US" b="1" dirty="0">
                  <a:cs typeface="Arial" pitchFamily="34" charset="0"/>
                </a:rPr>
                <a:t>RÉSULTATS À LONG TERME: </a:t>
              </a:r>
              <a:r>
                <a:rPr lang="fr-FR" dirty="0">
                  <a:solidFill>
                    <a:schemeClr val="accent1">
                      <a:lumMod val="50000"/>
                    </a:schemeClr>
                  </a:solidFill>
                  <a:cs typeface="Arial" pitchFamily="34" charset="0"/>
                </a:rPr>
                <a:t>Renforcement des capacités dans les collectivités; l’autodétermination des Autochtones dans la recherche; résilience climatique, y compris l’amélioration de la durée de vie nominale et de la capacité d’adaptation</a:t>
              </a:r>
              <a:endParaRPr lang="en-US" dirty="0">
                <a:solidFill>
                  <a:schemeClr val="accent1">
                    <a:lumMod val="50000"/>
                  </a:schemeClr>
                </a:solidFill>
                <a:cs typeface="Arial" pitchFamily="34" charset="0"/>
              </a:endParaRPr>
            </a:p>
          </p:txBody>
        </p:sp>
      </p:grpSp>
      <p:grpSp>
        <p:nvGrpSpPr>
          <p:cNvPr id="9" name="Group 8" descr="IMPACTS: &#10;Amélioration de la qualité de vie des résidents du Nord;&#10;Diversification de l’économie locale;&#10;L’économie du savoir dans le Nord canadien&#10;"/>
          <p:cNvGrpSpPr/>
          <p:nvPr/>
        </p:nvGrpSpPr>
        <p:grpSpPr>
          <a:xfrm>
            <a:off x="119406" y="4182854"/>
            <a:ext cx="7048880" cy="910948"/>
            <a:chOff x="2319546" y="4159622"/>
            <a:chExt cx="4526823" cy="814086"/>
          </a:xfrm>
          <a:solidFill>
            <a:srgbClr val="E4E4E4"/>
          </a:solidFill>
        </p:grpSpPr>
        <p:sp>
          <p:nvSpPr>
            <p:cNvPr id="16" name="Rectangle 20"/>
            <p:cNvSpPr>
              <a:spLocks noChangeArrowheads="1"/>
            </p:cNvSpPr>
            <p:nvPr/>
          </p:nvSpPr>
          <p:spPr bwMode="auto">
            <a:xfrm>
              <a:off x="2319546" y="4159622"/>
              <a:ext cx="4526823" cy="814085"/>
            </a:xfrm>
            <a:prstGeom prst="rect">
              <a:avLst/>
            </a:prstGeom>
            <a:grpFill/>
            <a:ln>
              <a:noFill/>
            </a:ln>
          </p:spPr>
          <p:txBody>
            <a:bodyPr vert="horz" wrap="square" lIns="68580" tIns="34291" rIns="68580" bIns="34291" numCol="1" anchor="t" anchorCtr="0" compatLnSpc="1">
              <a:prstTxWarp prst="textNoShape">
                <a:avLst/>
              </a:prstTxWarp>
            </a:bodyPr>
            <a:lstStyle/>
            <a:p>
              <a:endParaRPr lang="en-US"/>
            </a:p>
          </p:txBody>
        </p:sp>
        <p:sp>
          <p:nvSpPr>
            <p:cNvPr id="17" name="Freeform 55"/>
            <p:cNvSpPr>
              <a:spLocks/>
            </p:cNvSpPr>
            <p:nvPr/>
          </p:nvSpPr>
          <p:spPr bwMode="auto">
            <a:xfrm>
              <a:off x="2319547" y="4159623"/>
              <a:ext cx="4526822" cy="814085"/>
            </a:xfrm>
            <a:prstGeom prst="roundRect">
              <a:avLst/>
            </a:prstGeom>
            <a:grpFill/>
            <a:ln w="0">
              <a:noFill/>
              <a:prstDash val="solid"/>
              <a:round/>
              <a:headEnd/>
              <a:tailEnd/>
            </a:ln>
          </p:spPr>
          <p:txBody>
            <a:bodyPr vert="horz" wrap="square" lIns="68580" tIns="34291" rIns="68580" bIns="34291" numCol="1" anchor="ctr" anchorCtr="0" compatLnSpc="1">
              <a:prstTxWarp prst="textNoShape">
                <a:avLst/>
              </a:prstTxWarp>
            </a:bodyPr>
            <a:lstStyle/>
            <a:p>
              <a:pPr algn="ctr"/>
              <a:r>
                <a:rPr lang="en-US" b="1" dirty="0">
                  <a:cs typeface="Arial" pitchFamily="34" charset="0"/>
                </a:rPr>
                <a:t>IMPACTS: </a:t>
              </a:r>
              <a:r>
                <a:rPr lang="fr-FR" dirty="0">
                  <a:solidFill>
                    <a:schemeClr val="accent1">
                      <a:lumMod val="50000"/>
                    </a:schemeClr>
                  </a:solidFill>
                  <a:cs typeface="Arial" pitchFamily="34" charset="0"/>
                </a:rPr>
                <a:t>Amélioration de la qualité de vie des résidents du Nord; Diversification de l’économie locale; L’économie du savoir dans le Nord canadien</a:t>
              </a:r>
              <a:endParaRPr lang="en-US" dirty="0">
                <a:solidFill>
                  <a:schemeClr val="accent1">
                    <a:lumMod val="50000"/>
                  </a:schemeClr>
                </a:solidFill>
                <a:cs typeface="Arial" pitchFamily="34" charset="0"/>
              </a:endParaRPr>
            </a:p>
          </p:txBody>
        </p:sp>
      </p:grpSp>
      <p:grpSp>
        <p:nvGrpSpPr>
          <p:cNvPr id="19" name="Group 18" descr="À quoi ressemble le succès ?  &#10;Déterminé par un examen externe et des critères, pas seulement des mesures internes&#10;">
            <a:extLst>
              <a:ext uri="{FF2B5EF4-FFF2-40B4-BE49-F238E27FC236}">
                <a16:creationId xmlns:a16="http://schemas.microsoft.com/office/drawing/2014/main" id="{FB13C917-C9B2-45BE-B655-C4EBFA7CE3D2}"/>
              </a:ext>
            </a:extLst>
          </p:cNvPr>
          <p:cNvGrpSpPr/>
          <p:nvPr/>
        </p:nvGrpSpPr>
        <p:grpSpPr>
          <a:xfrm>
            <a:off x="7073112" y="571316"/>
            <a:ext cx="2034087" cy="4572184"/>
            <a:chOff x="7330983" y="3398170"/>
            <a:chExt cx="1294739" cy="1286927"/>
          </a:xfrm>
        </p:grpSpPr>
        <p:pic>
          <p:nvPicPr>
            <p:cNvPr id="20" name="Picture 19">
              <a:extLst>
                <a:ext uri="{FF2B5EF4-FFF2-40B4-BE49-F238E27FC236}">
                  <a16:creationId xmlns:a16="http://schemas.microsoft.com/office/drawing/2014/main" id="{D071B77A-9EBA-41B1-A3BF-75C14F5AAB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white">
            <a:xfrm>
              <a:off x="7330983" y="3398170"/>
              <a:ext cx="1294739" cy="1286927"/>
            </a:xfrm>
            <a:prstGeom prst="rect">
              <a:avLst/>
            </a:prstGeom>
            <a:noFill/>
          </p:spPr>
        </p:pic>
        <p:sp>
          <p:nvSpPr>
            <p:cNvPr id="21" name="Title 2">
              <a:extLst>
                <a:ext uri="{FF2B5EF4-FFF2-40B4-BE49-F238E27FC236}">
                  <a16:creationId xmlns:a16="http://schemas.microsoft.com/office/drawing/2014/main" id="{5C002213-33D1-4B0A-BE8E-7EC18090AD3F}"/>
                </a:ext>
              </a:extLst>
            </p:cNvPr>
            <p:cNvSpPr txBox="1">
              <a:spLocks/>
            </p:cNvSpPr>
            <p:nvPr/>
          </p:nvSpPr>
          <p:spPr>
            <a:xfrm>
              <a:off x="7527075" y="3565455"/>
              <a:ext cx="874708" cy="957683"/>
            </a:xfrm>
            <a:prstGeom prst="rect">
              <a:avLst/>
            </a:prstGeom>
          </p:spPr>
          <p:txBody>
            <a:bodyPr vert="horz" lIns="0" tIns="0" rIns="0" bIns="0" rtlCol="0" anchor="ctr">
              <a:noAutofit/>
            </a:bodyPr>
            <a:lstStyle>
              <a:lvl1pPr algn="l" defTabSz="914400" rtl="0" eaLnBrk="1" latinLnBrk="0" hangingPunct="1">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ctr"/>
              <a:r>
                <a:rPr lang="fr-FR" sz="1800" dirty="0"/>
                <a:t>À quoi ressemble le succès ?  </a:t>
              </a:r>
              <a:br>
                <a:rPr lang="fr-FR" sz="1800" dirty="0"/>
              </a:br>
              <a:r>
                <a:rPr lang="fr-FR" sz="1800" dirty="0"/>
                <a:t>Déterminé par un examen externe et des critères, pas seulement des mesures internes</a:t>
              </a:r>
              <a:endParaRPr lang="en-US" sz="1800" dirty="0"/>
            </a:p>
          </p:txBody>
        </p:sp>
      </p:grpSp>
    </p:spTree>
    <p:extLst>
      <p:ext uri="{BB962C8B-B14F-4D97-AF65-F5344CB8AC3E}">
        <p14:creationId xmlns:p14="http://schemas.microsoft.com/office/powerpoint/2010/main" val="418178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fr-FR" dirty="0">
                <a:solidFill>
                  <a:schemeClr val="accent2"/>
                </a:solidFill>
              </a:rPr>
              <a:t>Programme Défi Arctique et Nord : </a:t>
            </a:r>
            <a:br>
              <a:rPr lang="fr-FR" dirty="0">
                <a:solidFill>
                  <a:schemeClr val="accent2"/>
                </a:solidFill>
              </a:rPr>
            </a:br>
            <a:r>
              <a:rPr lang="fr-FR" dirty="0">
                <a:solidFill>
                  <a:schemeClr val="accent2"/>
                </a:solidFill>
              </a:rPr>
              <a:t>Principes directeurs</a:t>
            </a:r>
            <a:endParaRPr lang="en-CA" dirty="0">
              <a:solidFill>
                <a:schemeClr val="accent2"/>
              </a:solidFill>
            </a:endParaRPr>
          </a:p>
        </p:txBody>
      </p:sp>
      <p:sp>
        <p:nvSpPr>
          <p:cNvPr id="4" name="Text Placeholder 3" descr="Donc, une fois cette planification terminée, à quoi peut ressembler l’avancement de la recherche ?  Pour le programme Défi Arctique et Nord du CNRC, ce programme de recherche a été élaboré sur un certain nombre d’années, prenant intentionnellement le temps d’un engagement réfléchi.  Cela comprenait 22 séances virtuelles dans le Nord, des sondages en ligne, des conversations avec d’autres ministères et des commentaires très délibérés des dirigeants autochtones.  Ce dernier comprenait un comité externe d’examen des programmes, composé exclusivement de représentants du Nord, dont la première tâche était de travailler en collaboration avec le CNRC pour façonner les principes directeurs du programme de recherche, présentés ici, qui imprègnent toutes les décisions que nous prenons.  &#10;Pour permettre au programme d’aller de l’avant dans le bon sens, le programme dispose également d’un comité consultatif du programme qui fournit des conseils stratégiques et examine le portefeuille de projets du programme Défi Arctique et Nord. Le comité est composé de membres choisis parmi les organisations et les collectivités nordiques et autochtones du Canada, et fournit des conseils stratégiques sur le PCA, examine et évalue les projets à la discrétion du Conseil de gestion du programme et appuie l’orientation stratégique globale, tout en aidant à s’assurer que ceux-ci restent alignés sur les domaines de résultats du CNRC en matière de soutien à l’innovation en affaires ;  appuyer les décisions stratégiques du gouvernement et faire progresser les connaissances scientifiques.&#10;"/>
          <p:cNvSpPr>
            <a:spLocks noGrp="1"/>
          </p:cNvSpPr>
          <p:nvPr>
            <p:ph type="body" sz="quarter" idx="12"/>
          </p:nvPr>
        </p:nvSpPr>
        <p:spPr>
          <a:xfrm>
            <a:off x="282987" y="1355013"/>
            <a:ext cx="8185912" cy="2973388"/>
          </a:xfrm>
        </p:spPr>
        <p:txBody>
          <a:bodyPr>
            <a:normAutofit lnSpcReduction="10000"/>
          </a:bodyPr>
          <a:lstStyle/>
          <a:p>
            <a:pPr marL="285744" indent="-285744">
              <a:spcBef>
                <a:spcPts val="600"/>
              </a:spcBef>
              <a:buFont typeface="Arial" panose="020B0604020202020204" pitchFamily="34" charset="0"/>
              <a:buChar char="•"/>
            </a:pPr>
            <a:r>
              <a:rPr lang="fr-FR" sz="2000" kern="0" dirty="0">
                <a:solidFill>
                  <a:schemeClr val="accent2"/>
                </a:solidFill>
              </a:rPr>
              <a:t>Favoriser l’autodétermination des Autochtones
Maintenir la souveraineté des données et l’éthique de la recherche
Favoriser la collaboration
Respecter et inclure explicitement les savoirs traditionnels
Encourager les prestations </a:t>
            </a:r>
            <a:br>
              <a:rPr lang="fr-FR" sz="2000" kern="0" dirty="0">
                <a:solidFill>
                  <a:schemeClr val="accent2"/>
                </a:solidFill>
              </a:rPr>
            </a:br>
            <a:r>
              <a:rPr lang="fr-FR" sz="2000" kern="0" dirty="0">
                <a:solidFill>
                  <a:schemeClr val="accent2"/>
                </a:solidFill>
              </a:rPr>
              <a:t>durables
Renforcer la diversité et l’équité</a:t>
            </a:r>
            <a:endParaRPr lang="en-CA" sz="2000" kern="0" dirty="0">
              <a:solidFill>
                <a:schemeClr val="accent2"/>
              </a:solidFill>
            </a:endParaRP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11"/>
          </p:nvPr>
        </p:nvSpPr>
        <p:spPr/>
        <p:txBody>
          <a:bodyPr/>
          <a:lstStyle/>
          <a:p>
            <a:fld id="{41285BB0-B1DE-4363-8704-EED24EB0AC75}" type="slidenum">
              <a:rPr lang="en-CA" smtClean="0"/>
              <a:t>10</a:t>
            </a:fld>
            <a:endParaRPr lang="en-CA"/>
          </a:p>
        </p:txBody>
      </p:sp>
    </p:spTree>
    <p:extLst>
      <p:ext uri="{BB962C8B-B14F-4D97-AF65-F5344CB8AC3E}">
        <p14:creationId xmlns:p14="http://schemas.microsoft.com/office/powerpoint/2010/main" val="1273155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11723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descr="Programme Défi Arctique et Nord : Domaines de recherche"/>
          <p:cNvSpPr>
            <a:spLocks noGrp="1"/>
          </p:cNvSpPr>
          <p:nvPr>
            <p:ph type="title" idx="4294967295"/>
          </p:nvPr>
        </p:nvSpPr>
        <p:spPr>
          <a:xfrm>
            <a:off x="4223209" y="209128"/>
            <a:ext cx="4846910" cy="754063"/>
          </a:xfrm>
        </p:spPr>
        <p:txBody>
          <a:bodyPr>
            <a:normAutofit fontScale="90000"/>
          </a:bodyPr>
          <a:lstStyle/>
          <a:p>
            <a:r>
              <a:rPr lang="fr-FR" dirty="0">
                <a:solidFill>
                  <a:schemeClr val="bg1"/>
                </a:solidFill>
              </a:rPr>
              <a:t>Programme Défi Arctique et Nord : Domaines de recherche</a:t>
            </a:r>
            <a:endParaRPr lang="en-CA" dirty="0">
              <a:solidFill>
                <a:schemeClr val="bg1"/>
              </a:solidFill>
            </a:endParaRPr>
          </a:p>
        </p:txBody>
      </p:sp>
      <p:sp>
        <p:nvSpPr>
          <p:cNvPr id="5" name="Rectangle 4" descr="Le vision du programme est: Guidée par les résidants du Nord, la vie quotidienne des peuples de l’Arctique et du Nord sera améliorée grâce à la technologie appliquée et à l’innovation.&#10;&#10;">
            <a:extLst>
              <a:ext uri="{FF2B5EF4-FFF2-40B4-BE49-F238E27FC236}">
                <a16:creationId xmlns:a16="http://schemas.microsoft.com/office/drawing/2014/main" id="{9E16E815-BCB2-4660-86CF-609FD159AD0B}"/>
              </a:ext>
            </a:extLst>
          </p:cNvPr>
          <p:cNvSpPr/>
          <p:nvPr/>
        </p:nvSpPr>
        <p:spPr>
          <a:xfrm>
            <a:off x="0" y="1172308"/>
            <a:ext cx="9144000" cy="745781"/>
          </a:xfrm>
          <a:prstGeom prst="rect">
            <a:avLst/>
          </a:prstGeom>
          <a:solidFill>
            <a:srgbClr val="006D8E"/>
          </a:solidFill>
          <a:ln>
            <a:solidFill>
              <a:srgbClr val="006D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Vision : Guidée par les résidants du Nord, la vie quotidienne des peuples de l’Arctique et du Nord sera améliorée grâce à la technologie appliquée et à l’innovation.</a:t>
            </a:r>
            <a:endParaRPr lang="en-CA" dirty="0">
              <a:solidFill>
                <a:schemeClr val="bg1"/>
              </a:solidFill>
            </a:endParaRPr>
          </a:p>
        </p:txBody>
      </p:sp>
      <p:sp>
        <p:nvSpPr>
          <p:cNvPr id="19" name="Title 1" descr="Grâce à cet engagement, le CNRC a élaboré ce programme différemment.  Plutôt que de choisir un domaine de recherche prioritaire à l’interne, de chercher des partenaires avec lesquels travailler sur ce sujet de recherche, nous avons plutôt inversé la conversation pour dire : « Voici l’expertise que le CNRC peut offrir pour résoudre vos domaines prioritaires – comment pouvons-nous vous aider ? »  Cela a conduit à la vision présentée ici, et au CNRC a reçu 4 domaines thématiques prioritaires à aborder, avec deux domaines transversaux à l’appui de ceux-ci.  &#10;Et les résultats du Programme sont également différents.  Il ne s’agit pas du développement d’une technologie ou d’un résultat de recherche en particulier, mais plutôt de résultats qui concernent la façon dont la recherche est effectuée :&#10;Les peuples de l’Arctique et du Nord participent à la conception, à la gouvernance, à la prestation et à la diffusion de la recherche appliquée pour relever les défis qu’ils ont cernés&#10;Accroître la capacité de R-D dans le Nord (individuelle, organisationnelle et communautaire) afin de résoudre les problèmes urgents auxquels sont confrontés les peuples de l’Arctique et du Nord&#10;&#10;Les thèmes de recherche et domaines transversaux du programme sont:&#10;">
            <a:extLst>
              <a:ext uri="{FF2B5EF4-FFF2-40B4-BE49-F238E27FC236}">
                <a16:creationId xmlns:a16="http://schemas.microsoft.com/office/drawing/2014/main" id="{E3C5EF25-C209-4770-A9C1-84789B31CE6D}"/>
              </a:ext>
            </a:extLst>
          </p:cNvPr>
          <p:cNvSpPr txBox="1">
            <a:spLocks/>
          </p:cNvSpPr>
          <p:nvPr/>
        </p:nvSpPr>
        <p:spPr>
          <a:xfrm>
            <a:off x="1552745" y="3969006"/>
            <a:ext cx="6133344" cy="332464"/>
          </a:xfrm>
          <a:prstGeom prst="rect">
            <a:avLst/>
          </a:prstGeom>
        </p:spPr>
        <p:txBody>
          <a:bodyPr/>
          <a:lstStyle>
            <a:lvl1pPr algn="l" defTabSz="914400"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a:lstStyle>
          <a:p>
            <a:pPr algn="ctr"/>
            <a:r>
              <a:rPr lang="fr-FR" sz="1800" dirty="0"/>
              <a:t>Thèmes de recherche et domaines transversaux</a:t>
            </a:r>
            <a:endParaRPr lang="en-CA" sz="1800" dirty="0"/>
          </a:p>
        </p:txBody>
      </p:sp>
      <p:pic>
        <p:nvPicPr>
          <p:cNvPr id="7" name="Picture 14">
            <a:extLst>
              <a:ext uri="{FF2B5EF4-FFF2-40B4-BE49-F238E27FC236}">
                <a16:creationId xmlns:a16="http://schemas.microsoft.com/office/drawing/2014/main" id="{5BD69408-4809-4CF6-B725-9CA78AAF4DD7}"/>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2911" y="2013333"/>
            <a:ext cx="1437605" cy="1440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descr="Logement&#10;Améliorer la pertinence, l’adéquation et l’abordabilité des maisons du Nord.&#10;&#10;">
            <a:extLst>
              <a:ext uri="{FF2B5EF4-FFF2-40B4-BE49-F238E27FC236}">
                <a16:creationId xmlns:a16="http://schemas.microsoft.com/office/drawing/2014/main" id="{1A4F6BA6-9611-4E0A-8CD8-35D62489A298}"/>
              </a:ext>
            </a:extLst>
          </p:cNvPr>
          <p:cNvSpPr/>
          <p:nvPr/>
        </p:nvSpPr>
        <p:spPr>
          <a:xfrm>
            <a:off x="1452911" y="3440063"/>
            <a:ext cx="1479463" cy="646331"/>
          </a:xfrm>
          <a:prstGeom prst="rect">
            <a:avLst/>
          </a:prstGeom>
        </p:spPr>
        <p:txBody>
          <a:bodyPr wrap="square">
            <a:spAutoFit/>
          </a:bodyPr>
          <a:lstStyle/>
          <a:p>
            <a:pPr algn="ctr"/>
            <a:r>
              <a:rPr lang="fr-FR" b="1" u="sng" dirty="0">
                <a:solidFill>
                  <a:srgbClr val="284162"/>
                </a:solidFill>
              </a:rPr>
              <a:t>Logement</a:t>
            </a:r>
            <a:r>
              <a:rPr lang="fr-FR" b="1" u="sng" dirty="0">
                <a:solidFill>
                  <a:srgbClr val="0535D2"/>
                </a:solidFill>
              </a:rPr>
              <a:t>
</a:t>
            </a:r>
            <a:endParaRPr lang="en-CA" dirty="0">
              <a:solidFill>
                <a:srgbClr val="284162"/>
              </a:solidFill>
            </a:endParaRPr>
          </a:p>
        </p:txBody>
      </p:sp>
      <p:pic>
        <p:nvPicPr>
          <p:cNvPr id="8" name="Picture 15">
            <a:extLst>
              <a:ext uri="{FF2B5EF4-FFF2-40B4-BE49-F238E27FC236}">
                <a16:creationId xmlns:a16="http://schemas.microsoft.com/office/drawing/2014/main" id="{29DD9D6A-B408-4B8A-A462-A3A0847F5A26}"/>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34217" y="2013333"/>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descr="Santé&#10;Améliorer l’accessibilité, l’exhaustivité et la pertinence des ressources en santé du Nord.&#10;&#10;">
            <a:extLst>
              <a:ext uri="{FF2B5EF4-FFF2-40B4-BE49-F238E27FC236}">
                <a16:creationId xmlns:a16="http://schemas.microsoft.com/office/drawing/2014/main" id="{AA125E03-1859-4102-9450-B362E2D7E497}"/>
              </a:ext>
            </a:extLst>
          </p:cNvPr>
          <p:cNvSpPr/>
          <p:nvPr/>
        </p:nvSpPr>
        <p:spPr>
          <a:xfrm>
            <a:off x="3048574" y="3440057"/>
            <a:ext cx="1341603" cy="646331"/>
          </a:xfrm>
          <a:prstGeom prst="rect">
            <a:avLst/>
          </a:prstGeom>
        </p:spPr>
        <p:txBody>
          <a:bodyPr wrap="square">
            <a:spAutoFit/>
          </a:bodyPr>
          <a:lstStyle/>
          <a:p>
            <a:pPr algn="ctr"/>
            <a:r>
              <a:rPr lang="fr-FR" b="1" u="sng" dirty="0">
                <a:solidFill>
                  <a:srgbClr val="284162"/>
                </a:solidFill>
              </a:rPr>
              <a:t>Santé
</a:t>
            </a:r>
            <a:endParaRPr lang="en-CA" dirty="0">
              <a:solidFill>
                <a:srgbClr val="284162"/>
              </a:solidFill>
            </a:endParaRPr>
          </a:p>
        </p:txBody>
      </p:sp>
      <p:pic>
        <p:nvPicPr>
          <p:cNvPr id="9" name="Picture 17">
            <a:extLst>
              <a:ext uri="{FF2B5EF4-FFF2-40B4-BE49-F238E27FC236}">
                <a16:creationId xmlns:a16="http://schemas.microsoft.com/office/drawing/2014/main" id="{821D7538-99FF-4AB5-A501-5F19913FB223}"/>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9417" y="2013333"/>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descr="Alimentation&#10;Améliorer l’accessibilité, la disponibilité et la qualité des ressources alimentaires du Nord.&#10;&#10;">
            <a:extLst>
              <a:ext uri="{FF2B5EF4-FFF2-40B4-BE49-F238E27FC236}">
                <a16:creationId xmlns:a16="http://schemas.microsoft.com/office/drawing/2014/main" id="{59D16091-7D04-4A1A-AAE8-4076934DA671}"/>
              </a:ext>
              <a:ext uri="{C183D7F6-B498-43B3-948B-1728B52AA6E4}">
                <adec:decorative xmlns:adec="http://schemas.microsoft.com/office/drawing/2017/decorative" val="0"/>
              </a:ext>
            </a:extLst>
          </p:cNvPr>
          <p:cNvSpPr/>
          <p:nvPr/>
        </p:nvSpPr>
        <p:spPr>
          <a:xfrm>
            <a:off x="4573003" y="3401217"/>
            <a:ext cx="1632913" cy="646331"/>
          </a:xfrm>
          <a:prstGeom prst="rect">
            <a:avLst/>
          </a:prstGeom>
        </p:spPr>
        <p:txBody>
          <a:bodyPr wrap="square">
            <a:spAutoFit/>
          </a:bodyPr>
          <a:lstStyle/>
          <a:p>
            <a:pPr algn="ctr"/>
            <a:r>
              <a:rPr lang="fr-FR" b="1" u="sng" dirty="0">
                <a:solidFill>
                  <a:srgbClr val="284162"/>
                </a:solidFill>
              </a:rPr>
              <a:t>Alimentation
</a:t>
            </a:r>
            <a:endParaRPr lang="en-CA" dirty="0">
              <a:solidFill>
                <a:srgbClr val="284162"/>
              </a:solidFill>
            </a:endParaRPr>
          </a:p>
        </p:txBody>
      </p:sp>
      <p:pic>
        <p:nvPicPr>
          <p:cNvPr id="10" name="Picture 18">
            <a:extLst>
              <a:ext uri="{FF2B5EF4-FFF2-40B4-BE49-F238E27FC236}">
                <a16:creationId xmlns:a16="http://schemas.microsoft.com/office/drawing/2014/main" id="{BBD4F248-F798-4392-913F-0831F78769F4}"/>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04619" y="2013333"/>
            <a:ext cx="1437604" cy="14400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descr="L’eau&#10;Améliorer la disponibilité, l’accessibilité et la qualité des ressources en eau du Nord.&#10;&#10;">
            <a:extLst>
              <a:ext uri="{FF2B5EF4-FFF2-40B4-BE49-F238E27FC236}">
                <a16:creationId xmlns:a16="http://schemas.microsoft.com/office/drawing/2014/main" id="{314C77C4-A7F2-43EB-AA5B-3CD07B3D401B}"/>
              </a:ext>
            </a:extLst>
          </p:cNvPr>
          <p:cNvSpPr/>
          <p:nvPr/>
        </p:nvSpPr>
        <p:spPr>
          <a:xfrm>
            <a:off x="6214494" y="3440055"/>
            <a:ext cx="1417873" cy="369332"/>
          </a:xfrm>
          <a:prstGeom prst="rect">
            <a:avLst/>
          </a:prstGeom>
        </p:spPr>
        <p:txBody>
          <a:bodyPr wrap="square">
            <a:spAutoFit/>
          </a:bodyPr>
          <a:lstStyle/>
          <a:p>
            <a:pPr algn="ctr"/>
            <a:r>
              <a:rPr lang="fr-FR" b="1" u="sng" dirty="0">
                <a:solidFill>
                  <a:srgbClr val="284162"/>
                </a:solidFill>
              </a:rPr>
              <a:t>L’eau</a:t>
            </a:r>
            <a:endParaRPr lang="en-CA" dirty="0">
              <a:solidFill>
                <a:srgbClr val="284162"/>
              </a:solidFill>
            </a:endParaRPr>
          </a:p>
        </p:txBody>
      </p:sp>
      <p:pic>
        <p:nvPicPr>
          <p:cNvPr id="15" name="Picture 20">
            <a:extLst>
              <a:ext uri="{FF2B5EF4-FFF2-40B4-BE49-F238E27FC236}">
                <a16:creationId xmlns:a16="http://schemas.microsoft.com/office/drawing/2014/main" id="{C5F0906C-AE3A-40B4-9EE6-593B4B9A9B5D}"/>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667" y="3092281"/>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descr="Renforcement des capacités&#10;Accroître la capacité de R-D du Nord et des Autochtones (individuelle, organisationnelle et communautaire)&#10;&#10;">
            <a:extLst>
              <a:ext uri="{FF2B5EF4-FFF2-40B4-BE49-F238E27FC236}">
                <a16:creationId xmlns:a16="http://schemas.microsoft.com/office/drawing/2014/main" id="{6EB8F4E8-C48D-4978-BD08-BD05E451ED37}"/>
              </a:ext>
            </a:extLst>
          </p:cNvPr>
          <p:cNvSpPr/>
          <p:nvPr/>
        </p:nvSpPr>
        <p:spPr>
          <a:xfrm>
            <a:off x="125646" y="4558507"/>
            <a:ext cx="3799817" cy="646331"/>
          </a:xfrm>
          <a:prstGeom prst="rect">
            <a:avLst/>
          </a:prstGeom>
        </p:spPr>
        <p:txBody>
          <a:bodyPr wrap="square">
            <a:spAutoFit/>
          </a:bodyPr>
          <a:lstStyle/>
          <a:p>
            <a:r>
              <a:rPr lang="fr-FR" b="1" u="sng" dirty="0">
                <a:solidFill>
                  <a:srgbClr val="284162"/>
                </a:solidFill>
              </a:rPr>
              <a:t>Renforcement des capacités
</a:t>
            </a:r>
            <a:endParaRPr lang="en-CA" dirty="0">
              <a:solidFill>
                <a:srgbClr val="333333"/>
              </a:solidFill>
            </a:endParaRPr>
          </a:p>
        </p:txBody>
      </p:sp>
      <p:pic>
        <p:nvPicPr>
          <p:cNvPr id="16" name="Picture 22">
            <a:extLst>
              <a:ext uri="{FF2B5EF4-FFF2-40B4-BE49-F238E27FC236}">
                <a16:creationId xmlns:a16="http://schemas.microsoft.com/office/drawing/2014/main" id="{7FDEE170-DA3F-422A-8BCD-FA7F7F12B3C3}"/>
              </a:ext>
              <a:ext uri="{C183D7F6-B498-43B3-948B-1728B52AA6E4}">
                <adec:decorative xmlns:adec="http://schemas.microsoft.com/office/drawing/2017/decorative" val="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91435" y="3057402"/>
            <a:ext cx="1437604" cy="1440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descr="Connaissances autochtones&#10;Tressez le savoir autochtone avec la conception de l’étude, la collecte de données, la mise en œuvre de projets, la formation et / ou l’avancement technologique&#10;">
            <a:extLst>
              <a:ext uri="{FF2B5EF4-FFF2-40B4-BE49-F238E27FC236}">
                <a16:creationId xmlns:a16="http://schemas.microsoft.com/office/drawing/2014/main" id="{3DBE983F-3C50-41E2-B58A-CD971A138F31}"/>
              </a:ext>
            </a:extLst>
          </p:cNvPr>
          <p:cNvSpPr/>
          <p:nvPr/>
        </p:nvSpPr>
        <p:spPr>
          <a:xfrm>
            <a:off x="4176038" y="4532281"/>
            <a:ext cx="4941251" cy="646331"/>
          </a:xfrm>
          <a:prstGeom prst="rect">
            <a:avLst/>
          </a:prstGeom>
        </p:spPr>
        <p:txBody>
          <a:bodyPr wrap="square">
            <a:spAutoFit/>
          </a:bodyPr>
          <a:lstStyle/>
          <a:p>
            <a:pPr algn="r"/>
            <a:r>
              <a:rPr lang="fr-FR" b="1" u="sng" dirty="0">
                <a:solidFill>
                  <a:srgbClr val="284162"/>
                </a:solidFill>
              </a:rPr>
              <a:t>Connaissances autochtones</a:t>
            </a:r>
            <a:r>
              <a:rPr lang="fr-FR" dirty="0">
                <a:solidFill>
                  <a:srgbClr val="284162"/>
                </a:solidFill>
              </a:rPr>
              <a:t>
</a:t>
            </a:r>
            <a:endParaRPr lang="en-CA" dirty="0">
              <a:solidFill>
                <a:srgbClr val="284162"/>
              </a:solidFill>
            </a:endParaRPr>
          </a:p>
        </p:txBody>
      </p:sp>
    </p:spTree>
    <p:extLst>
      <p:ext uri="{BB962C8B-B14F-4D97-AF65-F5344CB8AC3E}">
        <p14:creationId xmlns:p14="http://schemas.microsoft.com/office/powerpoint/2010/main" val="401191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inons un deuxième programme au CNRC, pour voir comment il cherche à l’inclure dans sa conception et son exécution.  Le programme de défi Vieillir chez vous.&#10;">
            <a:extLst>
              <a:ext uri="{FF2B5EF4-FFF2-40B4-BE49-F238E27FC236}">
                <a16:creationId xmlns:a16="http://schemas.microsoft.com/office/drawing/2014/main" id="{E8147A78-F717-90B5-713D-0F2BB586A27E}"/>
              </a:ext>
            </a:extLst>
          </p:cNvPr>
          <p:cNvSpPr>
            <a:spLocks noGrp="1"/>
          </p:cNvSpPr>
          <p:nvPr>
            <p:ph type="ctrTitle"/>
          </p:nvPr>
        </p:nvSpPr>
        <p:spPr>
          <a:xfrm>
            <a:off x="425450" y="1920949"/>
            <a:ext cx="6477000" cy="1441511"/>
          </a:xfrm>
        </p:spPr>
        <p:txBody>
          <a:bodyPr>
            <a:normAutofit/>
          </a:bodyPr>
          <a:lstStyle/>
          <a:p>
            <a:r>
              <a:rPr lang="fr-CA" dirty="0"/>
              <a:t>Programme défi “Vieillir chez soi”: technologie et innovation pour un vieillissement sain et en santé</a:t>
            </a:r>
            <a:endParaRPr lang="en-US" dirty="0"/>
          </a:p>
        </p:txBody>
      </p:sp>
      <p:sp>
        <p:nvSpPr>
          <p:cNvPr id="4" name="Rectangle 3">
            <a:extLst>
              <a:ext uri="{FF2B5EF4-FFF2-40B4-BE49-F238E27FC236}">
                <a16:creationId xmlns:a16="http://schemas.microsoft.com/office/drawing/2014/main" id="{69F6DC9F-5F28-1A58-5007-60FFD7937EEA}"/>
              </a:ext>
              <a:ext uri="{C183D7F6-B498-43B3-948B-1728B52AA6E4}">
                <adec:decorative xmlns:adec="http://schemas.microsoft.com/office/drawing/2017/decorative" val="1"/>
              </a:ext>
            </a:extLst>
          </p:cNvPr>
          <p:cNvSpPr/>
          <p:nvPr/>
        </p:nvSpPr>
        <p:spPr>
          <a:xfrm>
            <a:off x="0" y="4633993"/>
            <a:ext cx="9144000" cy="519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A" sz="1600" dirty="0">
              <a:solidFill>
                <a:schemeClr val="bg1"/>
              </a:solidFill>
            </a:endParaRPr>
          </a:p>
        </p:txBody>
      </p:sp>
      <p:pic>
        <p:nvPicPr>
          <p:cNvPr id="6" name="NRC Signature">
            <a:extLst>
              <a:ext uri="{FF2B5EF4-FFF2-40B4-BE49-F238E27FC236}">
                <a16:creationId xmlns:a16="http://schemas.microsoft.com/office/drawing/2014/main" id="{0C8316D8-3E94-3B7E-2BF3-17AC793872E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544" y="4701954"/>
            <a:ext cx="2307081" cy="451577"/>
          </a:xfrm>
          <a:prstGeom prst="rect">
            <a:avLst/>
          </a:prstGeom>
        </p:spPr>
      </p:pic>
      <p:pic>
        <p:nvPicPr>
          <p:cNvPr id="7" name="Canada Wordmark">
            <a:extLst>
              <a:ext uri="{FF2B5EF4-FFF2-40B4-BE49-F238E27FC236}">
                <a16:creationId xmlns:a16="http://schemas.microsoft.com/office/drawing/2014/main" id="{28BC9DD1-7C96-B357-88C7-25787A4293E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509196" y="4541927"/>
            <a:ext cx="1435147" cy="699454"/>
          </a:xfrm>
          <a:prstGeom prst="rect">
            <a:avLst/>
          </a:prstGeom>
        </p:spPr>
      </p:pic>
      <p:pic>
        <p:nvPicPr>
          <p:cNvPr id="8" name="Picture 7">
            <a:extLst>
              <a:ext uri="{FF2B5EF4-FFF2-40B4-BE49-F238E27FC236}">
                <a16:creationId xmlns:a16="http://schemas.microsoft.com/office/drawing/2014/main" id="{096DD1EE-B165-754D-098C-F8CA3C09FA1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4482" y="557811"/>
            <a:ext cx="874060" cy="874060"/>
          </a:xfrm>
          <a:prstGeom prst="rect">
            <a:avLst/>
          </a:prstGeom>
        </p:spPr>
      </p:pic>
    </p:spTree>
    <p:extLst>
      <p:ext uri="{BB962C8B-B14F-4D97-AF65-F5344CB8AC3E}">
        <p14:creationId xmlns:p14="http://schemas.microsoft.com/office/powerpoint/2010/main" val="11685875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e programme Vieillir chez nous a pour mandat d’appuyer la résolution de ce défi en matière de politique publique. Le programme a été officiellement lancé il y a un an et fait partie de la deuxième ronde des programmes de défi du CNRC. La vision du programme est que les Canadiens âgés et leurs aidants naturels jouissent d’une vie sécuritaire, saine et socialement liée au sein de leur foyer et de la collectivité de leur choix.  Son objectif est de développer la technologie et l’innovation qui peuvent être utilisées au besoin par les individus pour soutenir leur choix de vieillir chez eux.  Et l’énoncé du défi du programme est qu’à la fin du programme, sa recherche a conduit à une augmentation de 20% du nombre de personnes âgées qui vivent dans les maisons et les communautés de leur choix d’ici 2031, grâce à des technologies innovantes qui soutiennent une vie sûre, saine et socialement connectée.&#10;Une analyse des lacunes nous a permis d’identifier les 4 piliers qui doivent être abordés pour atteindre les objectifs du programme.&#10;Sécurité, santé, connexion et normes.&#10;La sécurité et la santé en examinant ce qui peut être fait à l’intérieur des maisons ; Le pilier de la connexion concerne ce qui se passe à l’extérieur des maisons et, enfin, les normes examineront comment éclairer les décisions stratégiques fédérales et provinciales en contribuant à l’élaboration de normes et de lignes directrices fondées sur des données probantes&#10;(2031 est l’année correspondant à la première vague de baby-boomers atteignant l’âge de 85 ans)&#10;"/>
          <p:cNvSpPr>
            <a:spLocks noGrp="1"/>
          </p:cNvSpPr>
          <p:nvPr>
            <p:ph type="title"/>
          </p:nvPr>
        </p:nvSpPr>
        <p:spPr>
          <a:xfrm>
            <a:off x="432000" y="1152000"/>
            <a:ext cx="8261350" cy="2700000"/>
          </a:xfrm>
        </p:spPr>
        <p:txBody>
          <a:bodyPr/>
          <a:lstStyle/>
          <a:p>
            <a:r>
              <a:rPr lang="en-CA" b="1" dirty="0">
                <a:solidFill>
                  <a:schemeClr val="bg1"/>
                </a:solidFill>
              </a:rPr>
              <a:t>Vision</a:t>
            </a:r>
            <a:r>
              <a:rPr lang="en-CA" dirty="0">
                <a:solidFill>
                  <a:schemeClr val="bg1"/>
                </a:solidFill>
              </a:rPr>
              <a:t>: </a:t>
            </a:r>
            <a:r>
              <a:rPr lang="fr-FR" dirty="0">
                <a:solidFill>
                  <a:schemeClr val="bg1"/>
                </a:solidFill>
              </a:rPr>
              <a:t>que les personnes âgées et leurs proches aidants puissent continuer à vivre en santé, en sécurité et de manière intégrée à la société au domicile et dans la communauté de leur choix</a:t>
            </a:r>
            <a:br>
              <a:rPr lang="en-CA" dirty="0">
                <a:solidFill>
                  <a:schemeClr val="bg1"/>
                </a:solidFill>
              </a:rPr>
            </a:br>
            <a:br>
              <a:rPr lang="en-CA" dirty="0">
                <a:solidFill>
                  <a:schemeClr val="bg1"/>
                </a:solidFill>
              </a:rPr>
            </a:br>
            <a:r>
              <a:rPr lang="en-CA" b="1" dirty="0">
                <a:solidFill>
                  <a:schemeClr val="bg1"/>
                </a:solidFill>
              </a:rPr>
              <a:t>Objectif</a:t>
            </a:r>
            <a:r>
              <a:rPr lang="en-CA" dirty="0">
                <a:solidFill>
                  <a:schemeClr val="bg1"/>
                </a:solidFill>
              </a:rPr>
              <a:t>: </a:t>
            </a:r>
            <a:r>
              <a:rPr lang="fr-FR" dirty="0">
                <a:solidFill>
                  <a:schemeClr val="bg1"/>
                </a:solidFill>
              </a:rPr>
              <a:t>mettre au point des technologies et des innovations pour aider les personnes âgées qui veulent continuer à vivre au domicile ou dans la communauté de leur choix</a:t>
            </a:r>
            <a:br>
              <a:rPr lang="en-CA" dirty="0">
                <a:solidFill>
                  <a:schemeClr val="bg1"/>
                </a:solidFill>
              </a:rPr>
            </a:br>
            <a:endParaRPr lang="en-CA" dirty="0">
              <a:solidFill>
                <a:schemeClr val="bg1"/>
              </a:solidFill>
            </a:endParaRPr>
          </a:p>
        </p:txBody>
      </p:sp>
    </p:spTree>
    <p:extLst>
      <p:ext uri="{BB962C8B-B14F-4D97-AF65-F5344CB8AC3E}">
        <p14:creationId xmlns:p14="http://schemas.microsoft.com/office/powerpoint/2010/main" val="112339434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9C09-5935-4A7A-89FE-2E6530B29D9B}"/>
              </a:ext>
            </a:extLst>
          </p:cNvPr>
          <p:cNvSpPr>
            <a:spLocks noGrp="1"/>
          </p:cNvSpPr>
          <p:nvPr>
            <p:ph type="title" idx="4294967295"/>
          </p:nvPr>
        </p:nvSpPr>
        <p:spPr>
          <a:xfrm>
            <a:off x="426246" y="59413"/>
            <a:ext cx="8717754" cy="753439"/>
          </a:xfrm>
        </p:spPr>
        <p:txBody>
          <a:bodyPr>
            <a:normAutofit fontScale="90000"/>
          </a:bodyPr>
          <a:lstStyle/>
          <a:p>
            <a:r>
              <a:rPr lang="fr-CA" sz="2800" dirty="0">
                <a:solidFill>
                  <a:schemeClr val="tx1"/>
                </a:solidFill>
              </a:rPr>
              <a:t>Vieillir chez soi: Plan de programme et domaines d’intérêt</a:t>
            </a:r>
            <a:endParaRPr lang="en-US" dirty="0">
              <a:solidFill>
                <a:schemeClr val="tx1"/>
              </a:solidFill>
            </a:endParaRPr>
          </a:p>
        </p:txBody>
      </p:sp>
      <p:pic>
        <p:nvPicPr>
          <p:cNvPr id="9" name="Content Placeholder 4" descr="Le programme appuiera trois résultats clés : prévenir les transitions dans les soins grâce à l’amélioration de la santé et du bien-être ; permettre aux gens de continuer à bien vivre avec des progrès en matière de fragilité, de mauvaise santé et d’autres facteurs de risque de transition dans les soins ; et la création de collectivités-amies des aînés et d’infrastructures sociales.&#10;">
            <a:extLst>
              <a:ext uri="{FF2B5EF4-FFF2-40B4-BE49-F238E27FC236}">
                <a16:creationId xmlns:a16="http://schemas.microsoft.com/office/drawing/2014/main" id="{0359600F-E5B7-43F3-A9A5-5E3C9C352F00}"/>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426246" y="889027"/>
            <a:ext cx="8218351" cy="4067084"/>
          </a:xfrm>
          <a:prstGeom prst="rect">
            <a:avLst/>
          </a:prstGeom>
          <a:effectLst>
            <a:outerShdw blurRad="133758" dist="38100" dir="5400000" sx="100298" sy="100298" algn="t" rotWithShape="0">
              <a:prstClr val="black">
                <a:alpha val="36674"/>
              </a:prstClr>
            </a:outerShdw>
          </a:effectLst>
        </p:spPr>
      </p:pic>
    </p:spTree>
    <p:extLst>
      <p:ext uri="{BB962C8B-B14F-4D97-AF65-F5344CB8AC3E}">
        <p14:creationId xmlns:p14="http://schemas.microsoft.com/office/powerpoint/2010/main" val="363734612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C183D7F6-B498-43B3-948B-1728B52AA6E4}">
                <adec:decorative xmlns:adec="http://schemas.microsoft.com/office/drawing/2017/decorative" val="1"/>
              </a:ext>
            </a:extLst>
          </p:cNvPr>
          <p:cNvSpPr>
            <a:spLocks noGrp="1"/>
          </p:cNvSpPr>
          <p:nvPr>
            <p:ph type="sldNum" sz="quarter" idx="11"/>
          </p:nvPr>
        </p:nvSpPr>
        <p:spPr/>
        <p:txBody>
          <a:bodyPr/>
          <a:lstStyle/>
          <a:p>
            <a:fld id="{77E68ECE-59D7-452D-8595-BBB947F3BD2D}" type="slidenum">
              <a:rPr lang="en-US" smtClean="0"/>
              <a:pPr/>
              <a:t>15</a:t>
            </a:fld>
            <a:endParaRPr lang="en-US" dirty="0"/>
          </a:p>
        </p:txBody>
      </p:sp>
      <p:sp>
        <p:nvSpPr>
          <p:cNvPr id="2" name="Title 1">
            <a:extLst>
              <a:ext uri="{FF2B5EF4-FFF2-40B4-BE49-F238E27FC236}">
                <a16:creationId xmlns:a16="http://schemas.microsoft.com/office/drawing/2014/main" id="{49BF9446-86CF-4DD9-BE46-ABA8B6AA39FF}"/>
              </a:ext>
            </a:extLst>
          </p:cNvPr>
          <p:cNvSpPr>
            <a:spLocks noGrp="1"/>
          </p:cNvSpPr>
          <p:nvPr>
            <p:ph type="title" idx="4294967295"/>
          </p:nvPr>
        </p:nvSpPr>
        <p:spPr>
          <a:xfrm>
            <a:off x="5098210" y="32708"/>
            <a:ext cx="4045789" cy="753439"/>
          </a:xfrm>
        </p:spPr>
        <p:txBody>
          <a:bodyPr>
            <a:normAutofit/>
          </a:bodyPr>
          <a:lstStyle/>
          <a:p>
            <a:r>
              <a:rPr lang="en-US" dirty="0">
                <a:solidFill>
                  <a:schemeClr val="bg1"/>
                </a:solidFill>
              </a:rPr>
              <a:t>Experts par </a:t>
            </a:r>
            <a:r>
              <a:rPr lang="en-US" dirty="0" err="1">
                <a:solidFill>
                  <a:schemeClr val="bg1"/>
                </a:solidFill>
              </a:rPr>
              <a:t>expérience</a:t>
            </a:r>
            <a:endParaRPr lang="en-US" dirty="0">
              <a:solidFill>
                <a:schemeClr val="bg1"/>
              </a:solidFill>
            </a:endParaRPr>
          </a:p>
        </p:txBody>
      </p:sp>
      <p:sp>
        <p:nvSpPr>
          <p:cNvPr id="5" name="Text Placeholder 3" descr="Engagement du public visant une participation significative à la recherche  des experts par expérience (EPE) via le co-développement&#10;&#10;Pour relever notre défi, nous comptons sur experts par expérience pour nous assurer que nous sommes sur la bonne voie pour atteindre notre impact. Nous savons que lorsqu’il s’agit de recherche sur le vieillissement, il est préférable de faire participer de manière significative ceux qui ont des expériences de première main. Plus qu’une simple pratique exemplaire, il est essentiel de s’assurer que la technologie développée répond à un besoin, sera utilisable et a plus de chances d’être adoptée.&#10;Nous avons 3 niveaux d’engagement du public :&#10;Au niveau du programme, un comité consultatif composé de 10 à 15 personnes âgées de partout au Canada et de divers groupes&#10;Au niveau du projet, nous avons établi une exigence obligatoire d’avoir au moins un conseiller par projet de collaboration. Je veux faire une pause ici et réitérer l’importance de cette exigence. Vieillir chez soi est quelque chose de très concret pour de nombreux Canadiens et j’aimerais que vous réfléchissiez tous à la façon dont la technologie sur laquelle vous travaillez peut affecter concrètement ces personnes parce qu’elle est vraiment essentielle.&#10;Et enfin, nous avons des membres de la communauté, environ 150 maintenant, qui sont des personnes qui ont exprimé un intérêt à recevoir de l’information et potentiellement participer à la recherche.&#10;&#10;Les EPE sont des personnes âgées et des proches aidants qui ont l’expérience vécue de vieillir au Canada&#10;Les EPE aident le programme à mieux comprendre le vécu des personnes âgées&#10;Les EPE nous permettent d’assurer que la recherche est liée à des besoins réels de la communauté, que la technologie développée est utilisable  et a des chances réelles de pouvoir être utile et adoptée&#10;"/>
          <p:cNvSpPr>
            <a:spLocks noGrp="1"/>
          </p:cNvSpPr>
          <p:nvPr>
            <p:ph type="body" sz="quarter" idx="12"/>
          </p:nvPr>
        </p:nvSpPr>
        <p:spPr>
          <a:xfrm>
            <a:off x="322380" y="967687"/>
            <a:ext cx="8596161" cy="2973388"/>
          </a:xfrm>
        </p:spPr>
        <p:txBody>
          <a:bodyPr>
            <a:normAutofit/>
          </a:bodyPr>
          <a:lstStyle/>
          <a:p>
            <a:r>
              <a:rPr lang="fr-CA" sz="1800" dirty="0"/>
              <a:t>Engagement du public visant une participation significative à la recherche  des experts par expérience (EPE) via le co-développement</a:t>
            </a:r>
          </a:p>
          <a:p>
            <a:pPr marL="285750" indent="-285750">
              <a:buFont typeface="Arial" panose="020B0604020202020204" pitchFamily="34" charset="0"/>
              <a:buChar char="•"/>
            </a:pPr>
            <a:r>
              <a:rPr lang="fr-CA" sz="1800" b="0" dirty="0">
                <a:solidFill>
                  <a:schemeClr val="tx1"/>
                </a:solidFill>
              </a:rPr>
              <a:t>Les EPE sont des personnes âgées et des proches aidants qui ont l’expérience vécue de vieillir au Canada</a:t>
            </a:r>
          </a:p>
          <a:p>
            <a:pPr marL="285750" indent="-285750">
              <a:spcBef>
                <a:spcPts val="600"/>
              </a:spcBef>
              <a:buFont typeface="Arial" panose="020B0604020202020204" pitchFamily="34" charset="0"/>
              <a:buChar char="•"/>
            </a:pPr>
            <a:r>
              <a:rPr lang="fr-CA" sz="1800" b="0" dirty="0">
                <a:solidFill>
                  <a:schemeClr val="tx1"/>
                </a:solidFill>
              </a:rPr>
              <a:t>Les EPE aident le programme à mieux comprendre le vécu des personnes âgées</a:t>
            </a:r>
          </a:p>
          <a:p>
            <a:pPr marL="285750" indent="-285750">
              <a:spcBef>
                <a:spcPts val="600"/>
              </a:spcBef>
              <a:buFont typeface="Arial" panose="020B0604020202020204" pitchFamily="34" charset="0"/>
              <a:buChar char="•"/>
            </a:pPr>
            <a:r>
              <a:rPr lang="fr-CA" sz="1800" b="0" dirty="0">
                <a:solidFill>
                  <a:schemeClr val="tx1"/>
                </a:solidFill>
              </a:rPr>
              <a:t>Les EPE nous permettent d’assurer que la recherche est liée à des besoins réels de la communauté, que la technologie développée est utilisable  et a des chances réelles de pouvoir être utile et adoptée</a:t>
            </a:r>
          </a:p>
        </p:txBody>
      </p:sp>
      <p:pic>
        <p:nvPicPr>
          <p:cNvPr id="7" name="Picture 6" descr="Images des personnes ainés, qui faisaient des activités.">
            <a:extLst>
              <a:ext uri="{FF2B5EF4-FFF2-40B4-BE49-F238E27FC236}">
                <a16:creationId xmlns:a16="http://schemas.microsoft.com/office/drawing/2014/main" id="{5F510BD7-133C-412B-8823-21EC0A2B6E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992" t="-469" r="-937" b="469"/>
          <a:stretch/>
        </p:blipFill>
        <p:spPr>
          <a:xfrm>
            <a:off x="4833711" y="3627842"/>
            <a:ext cx="1300826" cy="1276350"/>
          </a:xfrm>
          <a:prstGeom prst="rect">
            <a:avLst/>
          </a:prstGeom>
        </p:spPr>
      </p:pic>
      <p:pic>
        <p:nvPicPr>
          <p:cNvPr id="8" name="Picture 7">
            <a:extLst>
              <a:ext uri="{FF2B5EF4-FFF2-40B4-BE49-F238E27FC236}">
                <a16:creationId xmlns:a16="http://schemas.microsoft.com/office/drawing/2014/main" id="{CB4FB0E2-7D15-4510-8FE9-AC43DE040E6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0169" t="11610" r="14242" b="15091"/>
          <a:stretch/>
        </p:blipFill>
        <p:spPr>
          <a:xfrm>
            <a:off x="6461837" y="3455260"/>
            <a:ext cx="1823242" cy="1309653"/>
          </a:xfrm>
          <a:prstGeom prst="rect">
            <a:avLst/>
          </a:prstGeom>
        </p:spPr>
      </p:pic>
      <p:pic>
        <p:nvPicPr>
          <p:cNvPr id="9" name="Picture 8">
            <a:extLst>
              <a:ext uri="{FF2B5EF4-FFF2-40B4-BE49-F238E27FC236}">
                <a16:creationId xmlns:a16="http://schemas.microsoft.com/office/drawing/2014/main" id="{DAD6833F-97D7-4D29-B2AB-607AD9D600A5}"/>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828" r="4951"/>
          <a:stretch/>
        </p:blipFill>
        <p:spPr>
          <a:xfrm>
            <a:off x="2988067" y="3690808"/>
            <a:ext cx="1518345" cy="1419984"/>
          </a:xfrm>
          <a:prstGeom prst="rect">
            <a:avLst/>
          </a:prstGeom>
        </p:spPr>
      </p:pic>
      <p:pic>
        <p:nvPicPr>
          <p:cNvPr id="11" name="Picture 10">
            <a:extLst>
              <a:ext uri="{FF2B5EF4-FFF2-40B4-BE49-F238E27FC236}">
                <a16:creationId xmlns:a16="http://schemas.microsoft.com/office/drawing/2014/main" id="{D191AF0C-8043-4DE2-A1E0-559FE3DDC9D4}"/>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5780" y="3760486"/>
            <a:ext cx="1981200" cy="1280628"/>
          </a:xfrm>
          <a:prstGeom prst="rect">
            <a:avLst/>
          </a:prstGeom>
        </p:spPr>
      </p:pic>
    </p:spTree>
    <p:extLst>
      <p:ext uri="{BB962C8B-B14F-4D97-AF65-F5344CB8AC3E}">
        <p14:creationId xmlns:p14="http://schemas.microsoft.com/office/powerpoint/2010/main" val="2971902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descr="Être inclusif par conception intègre le respect, la pertinence, la réciprocité et la responsabilité pour et avec les relations que nous développons au Canada et dans le monde.  Que pouvez-vous faire dans votre organisation et comment vous menez la recherche ?&#10;">
            <a:extLst>
              <a:ext uri="{FF2B5EF4-FFF2-40B4-BE49-F238E27FC236}">
                <a16:creationId xmlns:a16="http://schemas.microsoft.com/office/drawing/2014/main" id="{DE2382CA-A0F1-43A5-A768-5B1A7A960532}"/>
              </a:ext>
            </a:extLst>
          </p:cNvPr>
          <p:cNvSpPr>
            <a:spLocks noGrp="1"/>
          </p:cNvSpPr>
          <p:nvPr>
            <p:ph type="title"/>
          </p:nvPr>
        </p:nvSpPr>
        <p:spPr/>
        <p:txBody>
          <a:bodyPr>
            <a:normAutofit fontScale="90000"/>
          </a:bodyPr>
          <a:lstStyle/>
          <a:p>
            <a:r>
              <a:rPr lang="fr-FR" dirty="0">
                <a:solidFill>
                  <a:schemeClr val="tx1"/>
                </a:solidFill>
              </a:rPr>
              <a:t>Respect, pertinence, réciprocité, responsabilité, relations</a:t>
            </a:r>
            <a:endParaRPr lang="en-US" dirty="0">
              <a:solidFill>
                <a:schemeClr val="tx1"/>
              </a:solidFill>
            </a:endParaRPr>
          </a:p>
        </p:txBody>
      </p:sp>
    </p:spTree>
    <p:extLst>
      <p:ext uri="{BB962C8B-B14F-4D97-AF65-F5344CB8AC3E}">
        <p14:creationId xmlns:p14="http://schemas.microsoft.com/office/powerpoint/2010/main" val="3929671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7019" y="383167"/>
            <a:ext cx="5642841" cy="813173"/>
          </a:xfrm>
        </p:spPr>
        <p:txBody>
          <a:bodyPr/>
          <a:lstStyle/>
          <a:p>
            <a:pPr algn="ctr"/>
            <a:r>
              <a:rPr lang="en-CA" dirty="0"/>
              <a:t>Merci!</a:t>
            </a:r>
          </a:p>
        </p:txBody>
      </p:sp>
      <p:sp>
        <p:nvSpPr>
          <p:cNvPr id="6" name="Subtitle 2">
            <a:extLst>
              <a:ext uri="{FF2B5EF4-FFF2-40B4-BE49-F238E27FC236}">
                <a16:creationId xmlns:a16="http://schemas.microsoft.com/office/drawing/2014/main" id="{825DBA19-30F3-46D8-B67D-18B24186CA77}"/>
              </a:ext>
            </a:extLst>
          </p:cNvPr>
          <p:cNvSpPr>
            <a:spLocks noGrp="1"/>
          </p:cNvSpPr>
          <p:nvPr>
            <p:ph type="subTitle" idx="1"/>
          </p:nvPr>
        </p:nvSpPr>
        <p:spPr>
          <a:xfrm>
            <a:off x="175868" y="2745545"/>
            <a:ext cx="5287672" cy="1347702"/>
          </a:xfrm>
        </p:spPr>
        <p:txBody>
          <a:bodyPr>
            <a:noAutofit/>
          </a:bodyPr>
          <a:lstStyle/>
          <a:p>
            <a:pPr algn="ctr"/>
            <a:r>
              <a:rPr lang="en-CA" sz="1800" dirty="0"/>
              <a:t>NRC.Arctic&amp;Northern-Arctique&amp;Nord.CNRC@nrc-cnrc.gc.ca</a:t>
            </a:r>
          </a:p>
          <a:p>
            <a:pPr algn="ctr"/>
            <a:r>
              <a:rPr lang="fr-FR" sz="1800" dirty="0"/>
              <a:t>https://nrc.canada.ca/fr/recherche-developpement/recherche-collaboration/programmes/programme-defi-larctique-nord</a:t>
            </a:r>
            <a:endParaRPr lang="en-CA" sz="1800" dirty="0"/>
          </a:p>
        </p:txBody>
      </p:sp>
      <p:sp>
        <p:nvSpPr>
          <p:cNvPr id="10" name="TextBox 9">
            <a:extLst>
              <a:ext uri="{FF2B5EF4-FFF2-40B4-BE49-F238E27FC236}">
                <a16:creationId xmlns:a16="http://schemas.microsoft.com/office/drawing/2014/main" id="{41EB07D3-4774-4B17-B589-A79E3805BEBF}"/>
              </a:ext>
            </a:extLst>
          </p:cNvPr>
          <p:cNvSpPr txBox="1"/>
          <p:nvPr/>
        </p:nvSpPr>
        <p:spPr>
          <a:xfrm>
            <a:off x="-120032" y="1471902"/>
            <a:ext cx="6703711" cy="1154162"/>
          </a:xfrm>
          <a:prstGeom prst="rect">
            <a:avLst/>
          </a:prstGeom>
          <a:noFill/>
        </p:spPr>
        <p:txBody>
          <a:bodyPr wrap="square">
            <a:spAutoFit/>
          </a:bodyPr>
          <a:lstStyle/>
          <a:p>
            <a:pPr algn="ctr" defTabSz="914377">
              <a:spcBef>
                <a:spcPts val="1200"/>
              </a:spcBef>
              <a:spcAft>
                <a:spcPts val="600"/>
              </a:spcAft>
            </a:pPr>
            <a:r>
              <a:rPr lang="en-CA" dirty="0">
                <a:solidFill>
                  <a:schemeClr val="bg1"/>
                </a:solidFill>
                <a:latin typeface="Arial" panose="020B0604020202020204" pitchFamily="34" charset="0"/>
                <a:cs typeface="Arial" panose="020B0604020202020204" pitchFamily="34" charset="0"/>
              </a:rPr>
              <a:t>NRC.AgingInPlace-VieillirChezSoi.CNRC@nrc-cnrc.gc.ca</a:t>
            </a:r>
          </a:p>
          <a:p>
            <a:pPr algn="ctr" defTabSz="914377">
              <a:spcBef>
                <a:spcPts val="1200"/>
              </a:spcBef>
              <a:spcAft>
                <a:spcPts val="600"/>
              </a:spcAft>
            </a:pPr>
            <a:r>
              <a:rPr lang="fr-FR" dirty="0">
                <a:solidFill>
                  <a:schemeClr val="bg1"/>
                </a:solidFill>
                <a:latin typeface="Arial" panose="020B0604020202020204" pitchFamily="34" charset="0"/>
                <a:cs typeface="Arial" panose="020B0604020202020204" pitchFamily="34" charset="0"/>
              </a:rPr>
              <a:t>https://nrc.canada.ca/fr/recherche-developpement/recherche-collaboration/programmes/programme-defi-vieillir-soiCanada</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5599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BASIC  template">
  <a:themeElements>
    <a:clrScheme name="NRC 2018 Colours">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0099AA"/>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ASIC  template">
  <a:themeElements>
    <a:clrScheme name="NRC 2018 Colours">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0099AA"/>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6394e7d-bb77-4d04-b189-d6980e0b1240">
      <Value>89</Value>
      <Value>410</Value>
      <Value>1</Value>
      <Value>5</Value>
    </TaxCatchAll>
    <lcf76f155ced4ddcb4097134ff3c332f xmlns="a7d86d78-0ff1-41f0-ab23-d2692a4332af">
      <Terms xmlns="http://schemas.microsoft.com/office/infopath/2007/PartnerControls"/>
    </lcf76f155ced4ddcb4097134ff3c332f>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b7f8ff9b-d484-41e1-a6b0-e0e511ed9303" ContentTypeId="0x010100430A7D5AB8084318937587729E25C4A5A511" PreviousValue="false"/>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5EA36D-F77D-4B8D-9657-5CD7EA89DB0F}">
  <ds:schemaRefs>
    <ds:schemaRef ds:uri="http://www.w3.org/XML/1998/namespace"/>
    <ds:schemaRef ds:uri="http://purl.org/dc/elements/1.1/"/>
    <ds:schemaRef ds:uri="http://schemas.microsoft.com/office/2006/metadata/properties"/>
    <ds:schemaRef ds:uri="http://schemas.microsoft.com/office/2006/documentManagement/types"/>
    <ds:schemaRef ds:uri="afbef2df-8439-476f-8165-fe5eca0dae03"/>
    <ds:schemaRef ds:uri="http://purl.org/dc/terms/"/>
    <ds:schemaRef ds:uri="http://schemas.microsoft.com/office/infopath/2007/PartnerControls"/>
    <ds:schemaRef ds:uri="http://schemas.openxmlformats.org/package/2006/metadata/core-properties"/>
    <ds:schemaRef ds:uri="79d94806-fce4-4973-b23c-a463fd061353"/>
    <ds:schemaRef ds:uri="http://purl.org/dc/dcmitype/"/>
  </ds:schemaRefs>
</ds:datastoreItem>
</file>

<file path=customXml/itemProps2.xml><?xml version="1.0" encoding="utf-8"?>
<ds:datastoreItem xmlns:ds="http://schemas.openxmlformats.org/officeDocument/2006/customXml" ds:itemID="{7690B77D-9CB8-4247-81AC-2BF6172C4C5E}">
  <ds:schemaRefs>
    <ds:schemaRef ds:uri="http://schemas.microsoft.com/sharepoint/events"/>
  </ds:schemaRefs>
</ds:datastoreItem>
</file>

<file path=customXml/itemProps3.xml><?xml version="1.0" encoding="utf-8"?>
<ds:datastoreItem xmlns:ds="http://schemas.openxmlformats.org/officeDocument/2006/customXml" ds:itemID="{C84CCAB4-5E4E-4BB8-B9BC-D6F340F9127C}"/>
</file>

<file path=customXml/itemProps4.xml><?xml version="1.0" encoding="utf-8"?>
<ds:datastoreItem xmlns:ds="http://schemas.openxmlformats.org/officeDocument/2006/customXml" ds:itemID="{9F9CE98B-FF36-4E85-A614-025BE4680AB7}">
  <ds:schemaRefs>
    <ds:schemaRef ds:uri="Microsoft.SharePoint.Taxonomy.ContentTypeSync"/>
  </ds:schemaRefs>
</ds:datastoreItem>
</file>

<file path=customXml/itemProps5.xml><?xml version="1.0" encoding="utf-8"?>
<ds:datastoreItem xmlns:ds="http://schemas.openxmlformats.org/officeDocument/2006/customXml" ds:itemID="{AD24F0BA-38C7-4FF6-858F-0C061513B3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PowerPoint_basic_1</Template>
  <TotalTime>0</TotalTime>
  <Words>3790</Words>
  <Application>Microsoft Office PowerPoint</Application>
  <PresentationFormat>On-screen Show (16:9)</PresentationFormat>
  <Paragraphs>131</Paragraphs>
  <Slides>17</Slides>
  <Notes>17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Calibri</vt:lpstr>
      <vt:lpstr>Open Sans</vt:lpstr>
      <vt:lpstr>BASIC  template</vt:lpstr>
      <vt:lpstr>1_BASIC  template</vt:lpstr>
      <vt:lpstr> Inclusivement par conception : Partager les connaissances sur les résultats et la sagesse pour un bénéfice mutuel</vt:lpstr>
      <vt:lpstr>LE CONSEIL NATIONAL DE RECHERCHE DU CANADA</vt:lpstr>
      <vt:lpstr>Programmes de collaboration : Programmes de défis</vt:lpstr>
      <vt:lpstr>Critères pour les programmes de défi</vt:lpstr>
      <vt:lpstr>Building research partnerships with Indigenous Organizations</vt:lpstr>
      <vt:lpstr>7 piliers d’une programmation réussie</vt:lpstr>
      <vt:lpstr>Au-delà de l'montant du financement</vt:lpstr>
      <vt:lpstr>Au-delà du montant du financement (suite)</vt:lpstr>
      <vt:lpstr>Menant à...résultats et impacts de la recherche</vt:lpstr>
      <vt:lpstr>Programme Défi Arctique et Nord :  Principes directeurs</vt:lpstr>
      <vt:lpstr>Programme Défi Arctique et Nord : Domaines de recherche</vt:lpstr>
      <vt:lpstr>Programme défi “Vieillir chez soi”: technologie et innovation pour un vieillissement sain et en santé</vt:lpstr>
      <vt:lpstr>Vision: que les personnes âgées et leurs proches aidants puissent continuer à vivre en santé, en sécurité et de manière intégrée à la société au domicile et dans la communauté de leur choix  Objectif: mettre au point des technologies et des innovations pour aider les personnes âgées qui veulent continuer à vivre au domicile ou dans la communauté de leur choix </vt:lpstr>
      <vt:lpstr>Vieillir chez soi: Plan de programme et domaines d’intérêt</vt:lpstr>
      <vt:lpstr>Experts par expérience</vt:lpstr>
      <vt:lpstr>Respect, pertinence, réciprocité, responsabilité, relations</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ANCP_SEC_ 2021-11-02_draft</dc:title>
  <dc:creator/>
  <cp:keywords/>
  <cp:lastModifiedBy/>
  <cp:revision>1</cp:revision>
  <dcterms:created xsi:type="dcterms:W3CDTF">2018-10-30T13:28:11Z</dcterms:created>
  <dcterms:modified xsi:type="dcterms:W3CDTF">2024-04-16T21:03:42Z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RCProject">
    <vt:lpwstr/>
  </property>
  <property fmtid="{D5CDD505-2E9C-101B-9397-08002B2CF9AE}" pid="3" name="NRCSecurityClassification">
    <vt:lpwstr>5;#Unclassified|03724d9f-e818-48c5-9ef5-c080aac8461f</vt:lpwstr>
  </property>
  <property fmtid="{D5CDD505-2E9C-101B-9397-08002B2CF9AE}" pid="4" name="f73fa9820b2348d6b2255a1d0a5359df">
    <vt:lpwstr/>
  </property>
  <property fmtid="{D5CDD505-2E9C-101B-9397-08002B2CF9AE}" pid="5" name="TaxKeyword">
    <vt:lpwstr/>
  </property>
  <property fmtid="{D5CDD505-2E9C-101B-9397-08002B2CF9AE}" pid="6" name="Order">
    <vt:r8>9200</vt:r8>
  </property>
  <property fmtid="{D5CDD505-2E9C-101B-9397-08002B2CF9AE}" pid="7" name="NRCLanguage">
    <vt:lpwstr>1;#English|f94c6bab-a461-4bd5-a4c3-0ae39bf930ba</vt:lpwstr>
  </property>
  <property fmtid="{D5CDD505-2E9C-101B-9397-08002B2CF9AE}" pid="8" name="NRCDocumentType">
    <vt:lpwstr>89;#Project material|891c2cae-d0e6-423e-ab8e-5ae2a3272a77</vt:lpwstr>
  </property>
  <property fmtid="{D5CDD505-2E9C-101B-9397-08002B2CF9AE}" pid="9" name="NRCActivity">
    <vt:lpwstr>410;#Program development|35dd76c4-a9b9-4cf6-83ad-a9f149fdaa25</vt:lpwstr>
  </property>
  <property fmtid="{D5CDD505-2E9C-101B-9397-08002B2CF9AE}" pid="10" name="ContentTypeId">
    <vt:lpwstr>0x0101008CBEEE064259734EBC4DA888343C829E</vt:lpwstr>
  </property>
  <property fmtid="{D5CDD505-2E9C-101B-9397-08002B2CF9AE}" pid="11" name="NRCClientExternal">
    <vt:lpwstr/>
  </property>
  <property fmtid="{D5CDD505-2E9C-101B-9397-08002B2CF9AE}" pid="12" name="NRCCommittee">
    <vt:lpwstr/>
  </property>
  <property fmtid="{D5CDD505-2E9C-101B-9397-08002B2CF9AE}" pid="13" name="NRCClientInternal">
    <vt:lpwstr/>
  </property>
  <property fmtid="{D5CDD505-2E9C-101B-9397-08002B2CF9AE}" pid="14" name="_dlc_DocIdItemGuid">
    <vt:lpwstr>f58bd386-a794-4d93-a556-f99842d2de73</vt:lpwstr>
  </property>
  <property fmtid="{D5CDD505-2E9C-101B-9397-08002B2CF9AE}" pid="15" name="NRCExternalAuthor">
    <vt:lpwstr/>
  </property>
  <property fmtid="{D5CDD505-2E9C-101B-9397-08002B2CF9AE}" pid="16" name="NRCLocation2">
    <vt:lpwstr/>
  </property>
  <property fmtid="{D5CDD505-2E9C-101B-9397-08002B2CF9AE}" pid="17" name="NRCJobClassification">
    <vt:lpwstr/>
  </property>
  <property fmtid="{D5CDD505-2E9C-101B-9397-08002B2CF9AE}" pid="18" name="NRCFiscalYear">
    <vt:lpwstr/>
  </property>
  <property fmtid="{D5CDD505-2E9C-101B-9397-08002B2CF9AE}" pid="19" name="NRCMediaType">
    <vt:lpwstr/>
  </property>
</Properties>
</file>