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25"/>
  </p:notesMasterIdLst>
  <p:sldIdLst>
    <p:sldId id="337" r:id="rId5"/>
    <p:sldId id="338" r:id="rId6"/>
    <p:sldId id="2146847619" r:id="rId7"/>
    <p:sldId id="591" r:id="rId8"/>
    <p:sldId id="2146847608" r:id="rId9"/>
    <p:sldId id="2146847624" r:id="rId10"/>
    <p:sldId id="2146847620" r:id="rId11"/>
    <p:sldId id="2146847628" r:id="rId12"/>
    <p:sldId id="2146847621" r:id="rId13"/>
    <p:sldId id="2146847626" r:id="rId14"/>
    <p:sldId id="2146847609" r:id="rId15"/>
    <p:sldId id="2146847615" r:id="rId16"/>
    <p:sldId id="2146847623" r:id="rId17"/>
    <p:sldId id="2146847622" r:id="rId18"/>
    <p:sldId id="373" r:id="rId19"/>
    <p:sldId id="371" r:id="rId20"/>
    <p:sldId id="2146847592" r:id="rId21"/>
    <p:sldId id="2146847607" r:id="rId22"/>
    <p:sldId id="2146847618" r:id="rId23"/>
    <p:sldId id="2146847627" r:id="rId24"/>
  </p:sldIdLst>
  <p:sldSz cx="12192000" cy="6858000"/>
  <p:notesSz cx="6858000" cy="9144000"/>
  <p:embeddedFontLst>
    <p:embeddedFont>
      <p:font typeface="Calibri" panose="020F0502020204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838D06-38CE-226D-AA1E-38035CC0A559}" name="Martina Fongyen" initials="MF" userId="S::martina.fongyen@wheelhousegroup.com::aa7ca096-46c3-4392-87a9-9eab17db5418" providerId="AD"/>
  <p188:author id="{AF42AB35-62B0-7A41-8F2C-D04DA8DA9576}" name="Corinne Weible" initials="CW" userId="S::corinne.weible@wheelhousegroup.com::fb6d0dca-9758-4cf6-b1bd-ea0f7731abcb" providerId="AD"/>
  <p188:author id="{D791903B-5DA7-2777-B9C8-30CBE5C96810}" name="Bill Curtis-Davidson" initials="BCD" userId="S::bill.curtis-davidson@wheelhousegroup.com::0dffdb4d-7c08-4c5d-ae97-d558c0c1f014" providerId="AD"/>
  <p188:author id="{28D80949-75FD-E360-3C1F-579031C8C16F}" name="Alexa Huth" initials="AH" userId="Alexa Huth" providerId="None"/>
  <p188:author id="{E46A7E6B-A354-7D26-1B05-67CC31DF16C3}" name="Ashley Coffey" initials="AC" userId="S::ashley.coffey@wheelhousegroup.com::45c3afdd-ba20-4cbf-84e2-67db063b552a" providerId="AD"/>
  <p188:author id="{60FD5170-60E4-227D-1026-47AB1EF29217}" name="Loretta Cooper" initials="LC" userId="S::loretta.cooper@wheelhousegroup.com::f144cf91-e8a6-4905-b57e-41bda4f29f3f" providerId="AD"/>
  <p188:author id="{2588DA75-9A2E-734A-F359-D3D73216AFF9}" name="Lex Huth" initials="LH" userId="S::Lex.Huth@cadmusgroup.com::f64d8746-cc78-4e30-b788-081bd05a7b17" providerId="AD"/>
  <p188:author id="{915AAF84-D888-641E-8ED4-8DD8DBB4918D}" name="Loretta Cooper" initials="LC" userId="Loretta Cooper" providerId="None"/>
  <p188:author id="{A5C26796-3999-FE26-DF71-55199EB03F8B}" name="Cunningham, Nathan - ODEP" initials="CO" userId="S::cunningham.nathan_dol.gov#ext#@wheelhousegroup.com::fe7fd284-fa08-428c-a2ef-adeaf73dd1a4" providerId="AD"/>
  <p188:author id="{4A228896-F6B0-79F7-BF96-A29250CFBF8D}" name="Martina Fongyen" initials="MF" userId="Martina Fongyen" providerId="None"/>
  <p188:author id="{CE8A4FA0-6D1A-DFBF-6A68-1610C46BE8F7}" name="Corinne Weible" initials="CW" userId="S::Corinne.Weible@cadmusgroup.com::973c4102-35f6-4509-a7d2-0fb3c15e400b" providerId="AD"/>
  <p188:author id="{B79AD3A4-421D-730E-6984-76D911C23076}" name="Alexa Huth" initials="AH" userId="S::alexa.huth@wheelhousegroup.com::5976f99a-b8cd-4b0e-bebd-bf40fb4888e0" providerId="AD"/>
  <p188:author id="{2F2948BF-CA19-27A2-E89E-D2712ABF55B4}" name="Lex Huth" initials="LH" userId="S::lex.huth@cadmusgroup.com::f64d8746-cc78-4e30-b788-081bd05a7b17" providerId="AD"/>
  <p188:author id="{304931C7-53E8-980B-5D25-A427BB750BEA}" name="Danielle Germain" initials="DG" userId="S::danielle.germain@wheelhousegroup.com::b5f98239-f8cf-44a0-8333-52569517d10c" providerId="AD"/>
  <p188:author id="{F0CB4AD7-A753-B6AB-1604-F6B50BBF1F4E}" name="Joiwind Ronen" initials="JR" userId="S::joiwind.ronen@wheelhousegroup.com::f341fed5-0713-443a-be4d-edf957aff93e" providerId="AD"/>
  <p188:author id="{ECBDB6E8-7994-8A3F-373D-7C897BD070F9}" name="Bill Curtis-Davidson" initials="BCD" userId="S::William.Curtis-Davidson@cadmusgroup.com::caebfd47-95f2-4478-8f83-d7b263c923ff" providerId="AD"/>
  <p188:author id="{B357A1F3-29AE-58A6-6872-CCD101C955D9}" name="Cunningham, Nathan - ODEP" initials="CO" userId="S::cunningham.nathan_dol.gov#ext#@cadmus.onmicrosoft.com::ba544e4a-58d5-4466-91d0-93975f5fb1c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sh Christianson" initials="JC" lastIdx="1" clrIdx="0">
    <p:extLst>
      <p:ext uri="{19B8F6BF-5375-455C-9EA6-DF929625EA0E}">
        <p15:presenceInfo xmlns:p15="http://schemas.microsoft.com/office/powerpoint/2012/main" userId="S::josh.christianson@wheelhousegroup.com::9c03672b-a9f3-4315-8b6c-a77b0f736c44" providerId="AD"/>
      </p:ext>
    </p:extLst>
  </p:cmAuthor>
  <p:cmAuthor id="2" name="Corinne Weible" initials="CW" lastIdx="7" clrIdx="1">
    <p:extLst>
      <p:ext uri="{19B8F6BF-5375-455C-9EA6-DF929625EA0E}">
        <p15:presenceInfo xmlns:p15="http://schemas.microsoft.com/office/powerpoint/2012/main" userId="S::corinne.weible@wheelhousegroup.com::fb6d0dca-9758-4cf6-b1bd-ea0f7731abcb" providerId="AD"/>
      </p:ext>
    </p:extLst>
  </p:cmAuthor>
  <p:cmAuthor id="3" name="Devin Boyle" initials="DB" lastIdx="8" clrIdx="2">
    <p:extLst>
      <p:ext uri="{19B8F6BF-5375-455C-9EA6-DF929625EA0E}">
        <p15:presenceInfo xmlns:p15="http://schemas.microsoft.com/office/powerpoint/2012/main" userId="S::devin.boyle@wheelhousegroup.com::928e438f-64dd-463b-88aa-207ec84d6f75" providerId="AD"/>
      </p:ext>
    </p:extLst>
  </p:cmAuthor>
  <p:cmAuthor id="4" name="Microsoft Office User" initials="MOU" lastIdx="2" clrIdx="3">
    <p:extLst>
      <p:ext uri="{19B8F6BF-5375-455C-9EA6-DF929625EA0E}">
        <p15:presenceInfo xmlns:p15="http://schemas.microsoft.com/office/powerpoint/2012/main" userId="Microsoft Office User" providerId="None"/>
      </p:ext>
    </p:extLst>
  </p:cmAuthor>
  <p:cmAuthor id="5" name="Bill Curtis-Davidson" initials="BCD" lastIdx="4" clrIdx="4">
    <p:extLst>
      <p:ext uri="{19B8F6BF-5375-455C-9EA6-DF929625EA0E}">
        <p15:presenceInfo xmlns:p15="http://schemas.microsoft.com/office/powerpoint/2012/main" userId="S::bill.curtis-davidson@wheelhousegroup.com::0dffdb4d-7c08-4c5d-ae97-d558c0c1f0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F21"/>
    <a:srgbClr val="D36028"/>
    <a:srgbClr val="000000"/>
    <a:srgbClr val="F57E20"/>
    <a:srgbClr val="FEC20E"/>
    <a:srgbClr val="669C41"/>
    <a:srgbClr val="D6DF27"/>
    <a:srgbClr val="1D386A"/>
    <a:srgbClr val="32C5EF"/>
    <a:srgbClr val="258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08" y="144"/>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x Huth" userId="f64d8746-cc78-4e30-b788-081bd05a7b17" providerId="ADAL" clId="{3F48CE19-F9E9-4DAE-A945-0EC54EA19C7E}"/>
    <pc:docChg chg="undo custSel modSld">
      <pc:chgData name="Lex Huth" userId="f64d8746-cc78-4e30-b788-081bd05a7b17" providerId="ADAL" clId="{3F48CE19-F9E9-4DAE-A945-0EC54EA19C7E}" dt="2024-04-26T18:32:49.855" v="20" actId="1076"/>
      <pc:docMkLst>
        <pc:docMk/>
      </pc:docMkLst>
      <pc:sldChg chg="modSp mod">
        <pc:chgData name="Lex Huth" userId="f64d8746-cc78-4e30-b788-081bd05a7b17" providerId="ADAL" clId="{3F48CE19-F9E9-4DAE-A945-0EC54EA19C7E}" dt="2024-04-26T18:30:32.728" v="7" actId="13244"/>
        <pc:sldMkLst>
          <pc:docMk/>
          <pc:sldMk cId="729779467" sldId="338"/>
        </pc:sldMkLst>
        <pc:spChg chg="ord">
          <ac:chgData name="Lex Huth" userId="f64d8746-cc78-4e30-b788-081bd05a7b17" providerId="ADAL" clId="{3F48CE19-F9E9-4DAE-A945-0EC54EA19C7E}" dt="2024-04-26T18:30:27.405" v="6" actId="13244"/>
          <ac:spMkLst>
            <pc:docMk/>
            <pc:sldMk cId="729779467" sldId="338"/>
            <ac:spMk id="5" creationId="{548273B8-1BF0-90EC-1378-0B992B6328CE}"/>
          </ac:spMkLst>
        </pc:spChg>
        <pc:picChg chg="ord">
          <ac:chgData name="Lex Huth" userId="f64d8746-cc78-4e30-b788-081bd05a7b17" providerId="ADAL" clId="{3F48CE19-F9E9-4DAE-A945-0EC54EA19C7E}" dt="2024-04-26T18:30:32.728" v="7" actId="13244"/>
          <ac:picMkLst>
            <pc:docMk/>
            <pc:sldMk cId="729779467" sldId="338"/>
            <ac:picMk id="2" creationId="{6BA8F88B-A405-0CDB-CCE7-9502E6A02020}"/>
          </ac:picMkLst>
        </pc:picChg>
      </pc:sldChg>
      <pc:sldChg chg="modSp mod">
        <pc:chgData name="Lex Huth" userId="f64d8746-cc78-4e30-b788-081bd05a7b17" providerId="ADAL" clId="{3F48CE19-F9E9-4DAE-A945-0EC54EA19C7E}" dt="2024-04-26T18:30:53.772" v="8" actId="13244"/>
        <pc:sldMkLst>
          <pc:docMk/>
          <pc:sldMk cId="10618493" sldId="591"/>
        </pc:sldMkLst>
        <pc:spChg chg="ord">
          <ac:chgData name="Lex Huth" userId="f64d8746-cc78-4e30-b788-081bd05a7b17" providerId="ADAL" clId="{3F48CE19-F9E9-4DAE-A945-0EC54EA19C7E}" dt="2024-04-26T18:30:53.772" v="8" actId="13244"/>
          <ac:spMkLst>
            <pc:docMk/>
            <pc:sldMk cId="10618493" sldId="591"/>
            <ac:spMk id="13" creationId="{17F0FE27-46CD-E70A-711D-A7C2D0931608}"/>
          </ac:spMkLst>
        </pc:spChg>
      </pc:sldChg>
      <pc:sldChg chg="modSp mod">
        <pc:chgData name="Lex Huth" userId="f64d8746-cc78-4e30-b788-081bd05a7b17" providerId="ADAL" clId="{3F48CE19-F9E9-4DAE-A945-0EC54EA19C7E}" dt="2024-04-26T18:32:49.855" v="20" actId="1076"/>
        <pc:sldMkLst>
          <pc:docMk/>
          <pc:sldMk cId="2068348004" sldId="2146847620"/>
        </pc:sldMkLst>
        <pc:spChg chg="mod ord">
          <ac:chgData name="Lex Huth" userId="f64d8746-cc78-4e30-b788-081bd05a7b17" providerId="ADAL" clId="{3F48CE19-F9E9-4DAE-A945-0EC54EA19C7E}" dt="2024-04-26T18:32:49.855" v="20" actId="1076"/>
          <ac:spMkLst>
            <pc:docMk/>
            <pc:sldMk cId="2068348004" sldId="2146847620"/>
            <ac:spMk id="3" creationId="{C723C791-4313-5D0C-1966-9983C87C56D9}"/>
          </ac:spMkLst>
        </pc:spChg>
        <pc:spChg chg="ord">
          <ac:chgData name="Lex Huth" userId="f64d8746-cc78-4e30-b788-081bd05a7b17" providerId="ADAL" clId="{3F48CE19-F9E9-4DAE-A945-0EC54EA19C7E}" dt="2024-04-26T18:31:45.934" v="12" actId="13244"/>
          <ac:spMkLst>
            <pc:docMk/>
            <pc:sldMk cId="2068348004" sldId="2146847620"/>
            <ac:spMk id="4" creationId="{675DF664-1CEF-4D9A-4B5D-9721A1B53A1F}"/>
          </ac:spMkLst>
        </pc:spChg>
        <pc:spChg chg="mod">
          <ac:chgData name="Lex Huth" userId="f64d8746-cc78-4e30-b788-081bd05a7b17" providerId="ADAL" clId="{3F48CE19-F9E9-4DAE-A945-0EC54EA19C7E}" dt="2024-04-26T18:31:23.903" v="9" actId="1076"/>
          <ac:spMkLst>
            <pc:docMk/>
            <pc:sldMk cId="2068348004" sldId="2146847620"/>
            <ac:spMk id="7" creationId="{F8A208B6-CB99-F559-E252-398C2C5A0BDB}"/>
          </ac:spMkLst>
        </pc:spChg>
        <pc:spChg chg="ord">
          <ac:chgData name="Lex Huth" userId="f64d8746-cc78-4e30-b788-081bd05a7b17" providerId="ADAL" clId="{3F48CE19-F9E9-4DAE-A945-0EC54EA19C7E}" dt="2024-04-26T18:32:04.919" v="15" actId="13244"/>
          <ac:spMkLst>
            <pc:docMk/>
            <pc:sldMk cId="2068348004" sldId="2146847620"/>
            <ac:spMk id="18" creationId="{445076DB-4557-BEA4-D89F-7CD62D71F43D}"/>
          </ac:spMkLst>
        </pc:spChg>
        <pc:spChg chg="mod">
          <ac:chgData name="Lex Huth" userId="f64d8746-cc78-4e30-b788-081bd05a7b17" providerId="ADAL" clId="{3F48CE19-F9E9-4DAE-A945-0EC54EA19C7E}" dt="2024-04-26T18:31:26.382" v="10" actId="1076"/>
          <ac:spMkLst>
            <pc:docMk/>
            <pc:sldMk cId="2068348004" sldId="2146847620"/>
            <ac:spMk id="20" creationId="{5DA56715-CCA5-AFED-28A2-934E57294442}"/>
          </ac:spMkLst>
        </pc:spChg>
        <pc:picChg chg="ord">
          <ac:chgData name="Lex Huth" userId="f64d8746-cc78-4e30-b788-081bd05a7b17" providerId="ADAL" clId="{3F48CE19-F9E9-4DAE-A945-0EC54EA19C7E}" dt="2024-04-26T18:31:58.754" v="14" actId="13244"/>
          <ac:picMkLst>
            <pc:docMk/>
            <pc:sldMk cId="2068348004" sldId="2146847620"/>
            <ac:picMk id="2" creationId="{B3E21A2A-1877-AC24-E856-6CC3D156A677}"/>
          </ac:picMkLst>
        </pc:picChg>
        <pc:picChg chg="mod ord">
          <ac:chgData name="Lex Huth" userId="f64d8746-cc78-4e30-b788-081bd05a7b17" providerId="ADAL" clId="{3F48CE19-F9E9-4DAE-A945-0EC54EA19C7E}" dt="2024-04-26T18:32:32.967" v="18" actId="13244"/>
          <ac:picMkLst>
            <pc:docMk/>
            <pc:sldMk cId="2068348004" sldId="2146847620"/>
            <ac:picMk id="6" creationId="{A2DA19EC-10A8-45F4-54B9-778D53333AF5}"/>
          </ac:picMkLst>
        </pc:picChg>
      </pc:sldChg>
      <pc:sldChg chg="addSp delSp modSp mod">
        <pc:chgData name="Lex Huth" userId="f64d8746-cc78-4e30-b788-081bd05a7b17" providerId="ADAL" clId="{3F48CE19-F9E9-4DAE-A945-0EC54EA19C7E}" dt="2024-04-26T18:29:47.305" v="4" actId="207"/>
        <pc:sldMkLst>
          <pc:docMk/>
          <pc:sldMk cId="2176456104" sldId="2146847621"/>
        </pc:sldMkLst>
        <pc:spChg chg="add del mod">
          <ac:chgData name="Lex Huth" userId="f64d8746-cc78-4e30-b788-081bd05a7b17" providerId="ADAL" clId="{3F48CE19-F9E9-4DAE-A945-0EC54EA19C7E}" dt="2024-04-26T18:29:35.675" v="1" actId="478"/>
          <ac:spMkLst>
            <pc:docMk/>
            <pc:sldMk cId="2176456104" sldId="2146847621"/>
            <ac:spMk id="5" creationId="{C2F0AA64-E2BF-1C3E-E023-84906F455A45}"/>
          </ac:spMkLst>
        </pc:spChg>
        <pc:spChg chg="add del mod">
          <ac:chgData name="Lex Huth" userId="f64d8746-cc78-4e30-b788-081bd05a7b17" providerId="ADAL" clId="{3F48CE19-F9E9-4DAE-A945-0EC54EA19C7E}" dt="2024-04-26T18:29:47.305" v="4" actId="207"/>
          <ac:spMkLst>
            <pc:docMk/>
            <pc:sldMk cId="2176456104" sldId="2146847621"/>
            <ac:spMk id="7" creationId="{9529DB11-24EA-D19C-6590-C3DD4E3CFAFD}"/>
          </ac:spMkLst>
        </pc:spChg>
      </pc:sldChg>
      <pc:sldChg chg="modSp mod">
        <pc:chgData name="Lex Huth" userId="f64d8746-cc78-4e30-b788-081bd05a7b17" providerId="ADAL" clId="{3F48CE19-F9E9-4DAE-A945-0EC54EA19C7E}" dt="2024-04-26T18:30:01.978" v="5" actId="207"/>
        <pc:sldMkLst>
          <pc:docMk/>
          <pc:sldMk cId="837441503" sldId="2146847623"/>
        </pc:sldMkLst>
        <pc:spChg chg="mod">
          <ac:chgData name="Lex Huth" userId="f64d8746-cc78-4e30-b788-081bd05a7b17" providerId="ADAL" clId="{3F48CE19-F9E9-4DAE-A945-0EC54EA19C7E}" dt="2024-04-26T18:30:01.978" v="5" actId="207"/>
          <ac:spMkLst>
            <pc:docMk/>
            <pc:sldMk cId="837441503" sldId="2146847623"/>
            <ac:spMk id="3" creationId="{A85BCD85-E844-3DEA-815A-53F2D74A59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7392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1059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9409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6502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7061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819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0100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5244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416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6296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42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3349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9207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27882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33229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1675A0"/>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5600" b="1">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chemeClr val="bg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 name="Google Shape;26;p3">
            <a:extLst>
              <a:ext uri="{FF2B5EF4-FFF2-40B4-BE49-F238E27FC236}">
                <a16:creationId xmlns:a16="http://schemas.microsoft.com/office/drawing/2014/main" id="{0332D521-0BF9-0F46-9E4B-E5C968BB3FAD}"/>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solidFill>
                  <a:schemeClr val="bg1"/>
                </a:solidFill>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A12EC40D-F3AE-1D48-B3FC-45DF15C04189}"/>
              </a:ext>
              <a:ext uri="{C183D7F6-B498-43B3-948B-1728B52AA6E4}">
                <adec:decorative xmlns:adec="http://schemas.microsoft.com/office/drawing/2017/decorative" val="1"/>
              </a:ext>
            </a:extLst>
          </p:cNvPr>
          <p:cNvPicPr>
            <a:picLocks noChangeAspect="1"/>
          </p:cNvPicPr>
          <p:nvPr userDrawn="1"/>
        </p:nvPicPr>
        <p:blipFill rotWithShape="1">
          <a:blip r:embed="rId2">
            <a:alphaModFix amt="9000"/>
          </a:blip>
          <a:srcRect t="-5604" b="10279"/>
          <a:stretch/>
        </p:blipFill>
        <p:spPr>
          <a:xfrm>
            <a:off x="1" y="1491916"/>
            <a:ext cx="4343400" cy="5366084"/>
          </a:xfrm>
          <a:prstGeom prst="rect">
            <a:avLst/>
          </a:prstGeom>
        </p:spPr>
      </p:pic>
      <p:pic>
        <p:nvPicPr>
          <p:cNvPr id="8" name="Picture 7" descr="PEAT Logo">
            <a:extLst>
              <a:ext uri="{FF2B5EF4-FFF2-40B4-BE49-F238E27FC236}">
                <a16:creationId xmlns:a16="http://schemas.microsoft.com/office/drawing/2014/main" id="{A1FE19B1-0611-584B-9DF8-EC50F390B191}"/>
              </a:ext>
            </a:extLst>
          </p:cNvPr>
          <p:cNvPicPr>
            <a:picLocks noChangeAspect="1"/>
          </p:cNvPicPr>
          <p:nvPr userDrawn="1"/>
        </p:nvPicPr>
        <p:blipFill>
          <a:blip r:embed="rId3"/>
          <a:srcRect/>
          <a:stretch/>
        </p:blipFill>
        <p:spPr>
          <a:xfrm>
            <a:off x="9316800" y="5594798"/>
            <a:ext cx="2595800" cy="98970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1675A0"/>
        </a:solidFill>
        <a:effectLst/>
      </p:bgPr>
    </p:bg>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5600" b="1">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chemeClr val="bg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 name="Google Shape;26;p3">
            <a:extLst>
              <a:ext uri="{FF2B5EF4-FFF2-40B4-BE49-F238E27FC236}">
                <a16:creationId xmlns:a16="http://schemas.microsoft.com/office/drawing/2014/main" id="{0332D521-0BF9-0F46-9E4B-E5C968BB3FAD}"/>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solidFill>
                  <a:schemeClr val="bg1"/>
                </a:solidFill>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A12EC40D-F3AE-1D48-B3FC-45DF15C04189}"/>
              </a:ext>
              <a:ext uri="{C183D7F6-B498-43B3-948B-1728B52AA6E4}">
                <adec:decorative xmlns:adec="http://schemas.microsoft.com/office/drawing/2017/decorative" val="1"/>
              </a:ext>
            </a:extLst>
          </p:cNvPr>
          <p:cNvPicPr>
            <a:picLocks noChangeAspect="1"/>
          </p:cNvPicPr>
          <p:nvPr userDrawn="1"/>
        </p:nvPicPr>
        <p:blipFill rotWithShape="1">
          <a:blip r:embed="rId2">
            <a:alphaModFix amt="9000"/>
          </a:blip>
          <a:srcRect t="-5604" b="10279"/>
          <a:stretch/>
        </p:blipFill>
        <p:spPr>
          <a:xfrm>
            <a:off x="1" y="1491916"/>
            <a:ext cx="4343400" cy="5366084"/>
          </a:xfrm>
          <a:prstGeom prst="rect">
            <a:avLst/>
          </a:prstGeom>
        </p:spPr>
      </p:pic>
      <p:pic>
        <p:nvPicPr>
          <p:cNvPr id="8" name="Picture 7" descr="PEAT Logo">
            <a:extLst>
              <a:ext uri="{FF2B5EF4-FFF2-40B4-BE49-F238E27FC236}">
                <a16:creationId xmlns:a16="http://schemas.microsoft.com/office/drawing/2014/main" id="{A1FE19B1-0611-584B-9DF8-EC50F390B191}"/>
              </a:ext>
            </a:extLst>
          </p:cNvPr>
          <p:cNvPicPr>
            <a:picLocks noChangeAspect="1"/>
          </p:cNvPicPr>
          <p:nvPr userDrawn="1"/>
        </p:nvPicPr>
        <p:blipFill>
          <a:blip r:embed="rId3"/>
          <a:srcRect/>
          <a:stretch/>
        </p:blipFill>
        <p:spPr>
          <a:xfrm>
            <a:off x="9316800" y="5594798"/>
            <a:ext cx="2595800" cy="989703"/>
          </a:xfrm>
          <a:prstGeom prst="rect">
            <a:avLst/>
          </a:prstGeom>
        </p:spPr>
      </p:pic>
    </p:spTree>
    <p:extLst>
      <p:ext uri="{BB962C8B-B14F-4D97-AF65-F5344CB8AC3E}">
        <p14:creationId xmlns:p14="http://schemas.microsoft.com/office/powerpoint/2010/main" val="247608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6"/>
            <a:ext cx="10515600" cy="1116834"/>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b="1">
                <a:solidFill>
                  <a:srgbClr val="1675A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625933"/>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625933"/>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 name="Google Shape;26;p3">
            <a:extLst>
              <a:ext uri="{FF2B5EF4-FFF2-40B4-BE49-F238E27FC236}">
                <a16:creationId xmlns:a16="http://schemas.microsoft.com/office/drawing/2014/main" id="{7CFE12AD-67AF-D046-9458-8AD8CC5B4285}"/>
              </a:ext>
            </a:extLst>
          </p:cNvPr>
          <p:cNvSpPr txBox="1">
            <a:spLocks noGrp="1"/>
          </p:cNvSpPr>
          <p:nvPr>
            <p:ph type="sldNum" idx="12"/>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10" name="Picture 9">
            <a:extLst>
              <a:ext uri="{FF2B5EF4-FFF2-40B4-BE49-F238E27FC236}">
                <a16:creationId xmlns:a16="http://schemas.microsoft.com/office/drawing/2014/main" id="{A6A60A2B-25FB-5F49-A206-C844726FC088}"/>
              </a:ext>
              <a:ext uri="{C183D7F6-B498-43B3-948B-1728B52AA6E4}">
                <adec:decorative xmlns:adec="http://schemas.microsoft.com/office/drawing/2017/decorative" val="1"/>
              </a:ext>
            </a:extLst>
          </p:cNvPr>
          <p:cNvPicPr>
            <a:picLocks noChangeAspect="1"/>
          </p:cNvPicPr>
          <p:nvPr userDrawn="1"/>
        </p:nvPicPr>
        <p:blipFill>
          <a:blip r:embed="rId2">
            <a:alphaModFix amt="8000"/>
          </a:blip>
          <a:srcRect l="1438" r="1438"/>
          <a:stretch/>
        </p:blipFill>
        <p:spPr>
          <a:xfrm>
            <a:off x="0" y="2934256"/>
            <a:ext cx="3856382" cy="3970577"/>
          </a:xfrm>
          <a:prstGeom prst="rect">
            <a:avLst/>
          </a:prstGeom>
        </p:spPr>
      </p:pic>
      <p:pic>
        <p:nvPicPr>
          <p:cNvPr id="11" name="Picture 10" descr="PEAT Logo">
            <a:extLst>
              <a:ext uri="{FF2B5EF4-FFF2-40B4-BE49-F238E27FC236}">
                <a16:creationId xmlns:a16="http://schemas.microsoft.com/office/drawing/2014/main" id="{92B09DEE-470E-9A43-9133-F2E3E170EA0C}"/>
              </a:ext>
            </a:extLst>
          </p:cNvPr>
          <p:cNvPicPr>
            <a:picLocks noChangeAspect="1"/>
          </p:cNvPicPr>
          <p:nvPr userDrawn="1"/>
        </p:nvPicPr>
        <p:blipFill>
          <a:blip r:embed="rId3"/>
          <a:srcRect/>
          <a:stretch/>
        </p:blipFill>
        <p:spPr>
          <a:xfrm>
            <a:off x="9644743" y="-32436"/>
            <a:ext cx="2364700" cy="103652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2173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6_Full 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3CE42F-DF72-46FE-BE42-48C2D133724A}"/>
              </a:ext>
            </a:extLst>
          </p:cNvPr>
          <p:cNvSpPr>
            <a:spLocks noGrp="1"/>
          </p:cNvSpPr>
          <p:nvPr>
            <p:ph type="title"/>
          </p:nvPr>
        </p:nvSpPr>
        <p:spPr>
          <a:xfrm>
            <a:off x="838201" y="493274"/>
            <a:ext cx="10599057" cy="499456"/>
          </a:xfrm>
        </p:spPr>
        <p:txBody>
          <a:bodyPr>
            <a:noAutofit/>
          </a:bodyPr>
          <a:lstStyle>
            <a:lvl1pPr algn="ctr">
              <a:defRPr sz="2999" b="0">
                <a:latin typeface="+mj-lt"/>
              </a:defRPr>
            </a:lvl1pPr>
          </a:lstStyle>
          <a:p>
            <a:r>
              <a:rPr lang="en-US"/>
              <a:t>Click to edit Master title style</a:t>
            </a:r>
          </a:p>
        </p:txBody>
      </p:sp>
      <p:sp>
        <p:nvSpPr>
          <p:cNvPr id="42" name="Picture Placeholder 41">
            <a:extLst>
              <a:ext uri="{FF2B5EF4-FFF2-40B4-BE49-F238E27FC236}">
                <a16:creationId xmlns:a16="http://schemas.microsoft.com/office/drawing/2014/main" id="{E199CA31-6785-4661-83F0-79A1416FF1D0}"/>
              </a:ext>
            </a:extLst>
          </p:cNvPr>
          <p:cNvSpPr>
            <a:spLocks noGrp="1"/>
          </p:cNvSpPr>
          <p:nvPr>
            <p:ph type="pic" sz="quarter" idx="10"/>
          </p:nvPr>
        </p:nvSpPr>
        <p:spPr>
          <a:xfrm>
            <a:off x="853883"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3" name="Picture Placeholder 42">
            <a:extLst>
              <a:ext uri="{FF2B5EF4-FFF2-40B4-BE49-F238E27FC236}">
                <a16:creationId xmlns:a16="http://schemas.microsoft.com/office/drawing/2014/main" id="{42F4CFAB-177E-402F-8FA8-7435F25402AC}"/>
              </a:ext>
            </a:extLst>
          </p:cNvPr>
          <p:cNvSpPr>
            <a:spLocks noGrp="1"/>
          </p:cNvSpPr>
          <p:nvPr>
            <p:ph type="pic" sz="quarter" idx="11"/>
          </p:nvPr>
        </p:nvSpPr>
        <p:spPr>
          <a:xfrm>
            <a:off x="3606476"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4" name="Picture Placeholder 43">
            <a:extLst>
              <a:ext uri="{FF2B5EF4-FFF2-40B4-BE49-F238E27FC236}">
                <a16:creationId xmlns:a16="http://schemas.microsoft.com/office/drawing/2014/main" id="{18E44FA8-EAC9-476A-9326-1581589C38B7}"/>
              </a:ext>
            </a:extLst>
          </p:cNvPr>
          <p:cNvSpPr>
            <a:spLocks noGrp="1"/>
          </p:cNvSpPr>
          <p:nvPr>
            <p:ph type="pic" sz="quarter" idx="12"/>
          </p:nvPr>
        </p:nvSpPr>
        <p:spPr>
          <a:xfrm>
            <a:off x="6359068" y="1690719"/>
            <a:ext cx="2239818" cy="2241262"/>
          </a:xfrm>
          <a:custGeom>
            <a:avLst/>
            <a:gdLst>
              <a:gd name="connsiteX0" fmla="*/ 1233488 w 2463800"/>
              <a:gd name="connsiteY0" fmla="*/ 0 h 2465388"/>
              <a:gd name="connsiteX1" fmla="*/ 2463800 w 2463800"/>
              <a:gd name="connsiteY1" fmla="*/ 1233488 h 2465388"/>
              <a:gd name="connsiteX2" fmla="*/ 1233488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8" y="0"/>
                </a:moveTo>
                <a:lnTo>
                  <a:pt x="2463800" y="1233488"/>
                </a:lnTo>
                <a:lnTo>
                  <a:pt x="1233488" y="2465388"/>
                </a:lnTo>
                <a:lnTo>
                  <a:pt x="0" y="1233488"/>
                </a:lnTo>
                <a:close/>
              </a:path>
            </a:pathLst>
          </a:custGeom>
        </p:spPr>
        <p:txBody>
          <a:bodyPr wrap="square">
            <a:noAutofit/>
          </a:bodyPr>
          <a:lstStyle/>
          <a:p>
            <a:endParaRPr lang="en-US" dirty="0"/>
          </a:p>
        </p:txBody>
      </p:sp>
      <p:sp>
        <p:nvSpPr>
          <p:cNvPr id="45" name="Picture Placeholder 44">
            <a:extLst>
              <a:ext uri="{FF2B5EF4-FFF2-40B4-BE49-F238E27FC236}">
                <a16:creationId xmlns:a16="http://schemas.microsoft.com/office/drawing/2014/main" id="{34D713D3-24B4-4840-88CF-91DFD9A497E7}"/>
              </a:ext>
            </a:extLst>
          </p:cNvPr>
          <p:cNvSpPr>
            <a:spLocks noGrp="1"/>
          </p:cNvSpPr>
          <p:nvPr>
            <p:ph type="pic" sz="quarter" idx="13"/>
          </p:nvPr>
        </p:nvSpPr>
        <p:spPr>
          <a:xfrm>
            <a:off x="9111658" y="1690719"/>
            <a:ext cx="2239818" cy="2241262"/>
          </a:xfrm>
          <a:custGeom>
            <a:avLst/>
            <a:gdLst>
              <a:gd name="connsiteX0" fmla="*/ 1233487 w 2463800"/>
              <a:gd name="connsiteY0" fmla="*/ 0 h 2465388"/>
              <a:gd name="connsiteX1" fmla="*/ 2463800 w 2463800"/>
              <a:gd name="connsiteY1" fmla="*/ 1233488 h 2465388"/>
              <a:gd name="connsiteX2" fmla="*/ 1233487 w 2463800"/>
              <a:gd name="connsiteY2" fmla="*/ 2465388 h 2465388"/>
              <a:gd name="connsiteX3" fmla="*/ 0 w 2463800"/>
              <a:gd name="connsiteY3" fmla="*/ 1233488 h 2465388"/>
            </a:gdLst>
            <a:ahLst/>
            <a:cxnLst>
              <a:cxn ang="0">
                <a:pos x="connsiteX0" y="connsiteY0"/>
              </a:cxn>
              <a:cxn ang="0">
                <a:pos x="connsiteX1" y="connsiteY1"/>
              </a:cxn>
              <a:cxn ang="0">
                <a:pos x="connsiteX2" y="connsiteY2"/>
              </a:cxn>
              <a:cxn ang="0">
                <a:pos x="connsiteX3" y="connsiteY3"/>
              </a:cxn>
            </a:cxnLst>
            <a:rect l="l" t="t" r="r" b="b"/>
            <a:pathLst>
              <a:path w="2463800" h="2465388">
                <a:moveTo>
                  <a:pt x="1233487" y="0"/>
                </a:moveTo>
                <a:lnTo>
                  <a:pt x="2463800" y="1233488"/>
                </a:lnTo>
                <a:lnTo>
                  <a:pt x="1233487" y="2465388"/>
                </a:lnTo>
                <a:lnTo>
                  <a:pt x="0" y="1233488"/>
                </a:lnTo>
                <a:close/>
              </a:path>
            </a:pathLst>
          </a:custGeom>
        </p:spPr>
        <p:txBody>
          <a:bodyPr wrap="square">
            <a:noAutofit/>
          </a:bodyPr>
          <a:lstStyle/>
          <a:p>
            <a:endParaRPr lang="en-US" dirty="0"/>
          </a:p>
        </p:txBody>
      </p:sp>
      <p:sp>
        <p:nvSpPr>
          <p:cNvPr id="18" name="Rectangle 17">
            <a:extLst>
              <a:ext uri="{FF2B5EF4-FFF2-40B4-BE49-F238E27FC236}">
                <a16:creationId xmlns:a16="http://schemas.microsoft.com/office/drawing/2014/main" id="{1338B83C-8925-451C-AF0D-BF65D5331B05}"/>
              </a:ext>
            </a:extLst>
          </p:cNvPr>
          <p:cNvSpPr/>
          <p:nvPr userDrawn="1"/>
        </p:nvSpPr>
        <p:spPr>
          <a:xfrm>
            <a:off x="11437256" y="6408953"/>
            <a:ext cx="754743" cy="305895"/>
          </a:xfrm>
          <a:prstGeom prst="rect">
            <a:avLst/>
          </a:prstGeom>
          <a:solidFill>
            <a:srgbClr val="629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9" name="Slide Number Placeholder 13">
            <a:extLst>
              <a:ext uri="{FF2B5EF4-FFF2-40B4-BE49-F238E27FC236}">
                <a16:creationId xmlns:a16="http://schemas.microsoft.com/office/drawing/2014/main" id="{96C39586-7C8D-475A-BBB6-45D32A170931}"/>
              </a:ext>
            </a:extLst>
          </p:cNvPr>
          <p:cNvSpPr>
            <a:spLocks noGrp="1"/>
          </p:cNvSpPr>
          <p:nvPr>
            <p:ph type="sldNum" sz="quarter" idx="4"/>
          </p:nvPr>
        </p:nvSpPr>
        <p:spPr>
          <a:xfrm>
            <a:off x="11463468" y="6436172"/>
            <a:ext cx="392051" cy="249385"/>
          </a:xfrm>
          <a:prstGeom prst="rect">
            <a:avLst/>
          </a:prstGeom>
        </p:spPr>
        <p:txBody>
          <a:bodyPr vert="horz" lIns="91440" tIns="45720" rIns="91440" bIns="45720" rtlCol="0" anchor="ctr"/>
          <a:lstStyle>
            <a:lvl1pPr algn="ctr">
              <a:defRPr sz="1200" b="1">
                <a:solidFill>
                  <a:schemeClr val="bg1"/>
                </a:solidFill>
              </a:defRPr>
            </a:lvl1pPr>
          </a:lstStyle>
          <a:p>
            <a:fld id="{1F70EEBF-E97C-49FF-B05B-3B4D348638DC}" type="slidenum">
              <a:rPr lang="en-US" smtClean="0"/>
              <a:pPr/>
              <a:t>‹#›</a:t>
            </a:fld>
            <a:endParaRPr lang="en-US" dirty="0"/>
          </a:p>
        </p:txBody>
      </p:sp>
    </p:spTree>
    <p:extLst>
      <p:ext uri="{BB962C8B-B14F-4D97-AF65-F5344CB8AC3E}">
        <p14:creationId xmlns:p14="http://schemas.microsoft.com/office/powerpoint/2010/main" val="310313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3F162-391A-F645-9231-658DEDAD802F}"/>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01F050DC-1EE9-DA41-87FE-754CCE7F8C66}"/>
              </a:ext>
            </a:extLst>
          </p:cNvPr>
          <p:cNvSpPr>
            <a:spLocks noGrp="1"/>
          </p:cNvSpPr>
          <p:nvPr>
            <p:ph type="sldNum" sz="quarter" idx="12"/>
          </p:nvPr>
        </p:nvSpPr>
        <p:spPr/>
        <p:txBody>
          <a:bodyPr/>
          <a:lstStyle/>
          <a:p>
            <a:fld id="{5C371CC4-ADC1-2F46-8EED-F9728F09111D}" type="slidenum">
              <a:rPr lang="en-US" smtClean="0"/>
              <a:t>‹#›</a:t>
            </a:fld>
            <a:endParaRPr lang="en-US" dirty="0"/>
          </a:p>
        </p:txBody>
      </p:sp>
      <p:sp>
        <p:nvSpPr>
          <p:cNvPr id="6" name="Rectangle 5">
            <a:extLst>
              <a:ext uri="{FF2B5EF4-FFF2-40B4-BE49-F238E27FC236}">
                <a16:creationId xmlns:a16="http://schemas.microsoft.com/office/drawing/2014/main" id="{8DD3C08E-B4C8-4ED6-A4F0-5DCDBE22E1DD}"/>
              </a:ext>
            </a:extLst>
          </p:cNvPr>
          <p:cNvSpPr/>
          <p:nvPr userDrawn="1"/>
        </p:nvSpPr>
        <p:spPr>
          <a:xfrm>
            <a:off x="11437256" y="6408953"/>
            <a:ext cx="754743" cy="305895"/>
          </a:xfrm>
          <a:prstGeom prst="rect">
            <a:avLst/>
          </a:prstGeom>
          <a:solidFill>
            <a:srgbClr val="629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7" name="Slide Number Placeholder 13">
            <a:extLst>
              <a:ext uri="{FF2B5EF4-FFF2-40B4-BE49-F238E27FC236}">
                <a16:creationId xmlns:a16="http://schemas.microsoft.com/office/drawing/2014/main" id="{3FF2A5A8-E9A6-4F9F-B59D-B1FBB33958B9}"/>
              </a:ext>
            </a:extLst>
          </p:cNvPr>
          <p:cNvSpPr txBox="1">
            <a:spLocks/>
          </p:cNvSpPr>
          <p:nvPr userDrawn="1"/>
        </p:nvSpPr>
        <p:spPr>
          <a:xfrm>
            <a:off x="11463468" y="6436172"/>
            <a:ext cx="392051" cy="249385"/>
          </a:xfrm>
          <a:prstGeom prst="rect">
            <a:avLst/>
          </a:prstGeom>
        </p:spPr>
        <p:txBody>
          <a:bodyPr vert="horz" lIns="91440" tIns="45720" rIns="91440" bIns="45720" rtlCol="0" anchor="ctr"/>
          <a:lstStyle>
            <a:defPPr>
              <a:defRPr lang="en-US"/>
            </a:defPPr>
            <a:lvl1pPr marL="0" algn="ctr" defTabSz="1218987" rtl="0" eaLnBrk="1" latinLnBrk="0" hangingPunct="1">
              <a:defRPr sz="1200" b="1" kern="1200">
                <a:solidFill>
                  <a:schemeClr val="bg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fld id="{1F70EEBF-E97C-49FF-B05B-3B4D348638DC}" type="slidenum">
              <a:rPr lang="en-US" sz="1200" smtClean="0"/>
              <a:pPr/>
              <a:t>‹#›</a:t>
            </a:fld>
            <a:endParaRPr lang="en-US" sz="1200" dirty="0"/>
          </a:p>
        </p:txBody>
      </p:sp>
    </p:spTree>
    <p:extLst>
      <p:ext uri="{BB962C8B-B14F-4D97-AF65-F5344CB8AC3E}">
        <p14:creationId xmlns:p14="http://schemas.microsoft.com/office/powerpoint/2010/main" val="313626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ody Slide-Option5">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F536F0-9F23-F918-DFD7-BA55BFFA47BB}"/>
              </a:ext>
            </a:extLst>
          </p:cNvPr>
          <p:cNvSpPr>
            <a:spLocks noGrp="1"/>
          </p:cNvSpPr>
          <p:nvPr>
            <p:ph type="title"/>
          </p:nvPr>
        </p:nvSpPr>
        <p:spPr>
          <a:xfrm>
            <a:off x="463091" y="373973"/>
            <a:ext cx="11076237" cy="1345499"/>
          </a:xfrm>
        </p:spPr>
        <p:txBody>
          <a:bodyPr/>
          <a:lstStyle>
            <a:lvl1pPr>
              <a:defRPr b="1">
                <a:latin typeface="Arial" panose="020B0604020202020204" pitchFamily="34" charset="0"/>
                <a:cs typeface="Arial" panose="020B0604020202020204" pitchFamily="34" charset="0"/>
              </a:defRPr>
            </a:lvl1pPr>
          </a:lstStyle>
          <a:p>
            <a:endParaRPr lang="en-US"/>
          </a:p>
        </p:txBody>
      </p:sp>
      <p:sp>
        <p:nvSpPr>
          <p:cNvPr id="8" name="Content Placeholder 2">
            <a:extLst>
              <a:ext uri="{FF2B5EF4-FFF2-40B4-BE49-F238E27FC236}">
                <a16:creationId xmlns:a16="http://schemas.microsoft.com/office/drawing/2014/main" id="{823E88C9-CD23-C958-0D57-2EC161F09BD0}"/>
              </a:ext>
            </a:extLst>
          </p:cNvPr>
          <p:cNvSpPr>
            <a:spLocks noGrp="1"/>
          </p:cNvSpPr>
          <p:nvPr>
            <p:ph idx="10" hasCustomPrompt="1"/>
          </p:nvPr>
        </p:nvSpPr>
        <p:spPr>
          <a:xfrm>
            <a:off x="457200" y="1887002"/>
            <a:ext cx="11082129" cy="3718667"/>
          </a:xfrm>
        </p:spPr>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to add information</a:t>
            </a:r>
          </a:p>
        </p:txBody>
      </p:sp>
    </p:spTree>
    <p:extLst>
      <p:ext uri="{BB962C8B-B14F-4D97-AF65-F5344CB8AC3E}">
        <p14:creationId xmlns:p14="http://schemas.microsoft.com/office/powerpoint/2010/main" val="288330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1"/>
        <p:cNvGrpSpPr/>
        <p:nvPr/>
      </p:nvGrpSpPr>
      <p:grpSpPr>
        <a:xfrm>
          <a:off x="0" y="0"/>
          <a:ext cx="0" cy="0"/>
          <a:chOff x="0" y="0"/>
          <a:chExt cx="0" cy="0"/>
        </a:xfrm>
      </p:grpSpPr>
      <p:sp>
        <p:nvSpPr>
          <p:cNvPr id="23" name="Google Shape;23;p3"/>
          <p:cNvSpPr txBox="1">
            <a:spLocks noGrp="1"/>
          </p:cNvSpPr>
          <p:nvPr>
            <p:ph type="body" idx="1"/>
          </p:nvPr>
        </p:nvSpPr>
        <p:spPr>
          <a:xfrm>
            <a:off x="838202" y="1605516"/>
            <a:ext cx="8291623" cy="4433776"/>
          </a:xfrm>
          <a:prstGeom prst="rect">
            <a:avLst/>
          </a:prstGeom>
          <a:noFill/>
          <a:ln>
            <a:noFill/>
          </a:ln>
        </p:spPr>
        <p:txBody>
          <a:bodyPr spcFirstLastPara="1" wrap="square" lIns="91425" tIns="45700" rIns="91425" bIns="45700" anchor="t" anchorCtr="0"/>
          <a:lstStyle>
            <a:lvl1pPr marL="342891" lvl="0" indent="-257168" algn="l">
              <a:lnSpc>
                <a:spcPct val="90000"/>
              </a:lnSpc>
              <a:spcBef>
                <a:spcPts val="751"/>
              </a:spcBef>
              <a:spcAft>
                <a:spcPts val="0"/>
              </a:spcAft>
              <a:buClr>
                <a:schemeClr val="dk1"/>
              </a:buClr>
              <a:buSzPct val="100000"/>
              <a:buChar char="•"/>
              <a:defRPr sz="2600"/>
            </a:lvl1pPr>
            <a:lvl2pPr marL="685783" lvl="1" indent="-257168" algn="l">
              <a:lnSpc>
                <a:spcPct val="90000"/>
              </a:lnSpc>
              <a:spcBef>
                <a:spcPts val="375"/>
              </a:spcBef>
              <a:spcAft>
                <a:spcPts val="0"/>
              </a:spcAft>
              <a:buClr>
                <a:schemeClr val="dk1"/>
              </a:buClr>
              <a:buSzPts val="1800"/>
              <a:buChar char="•"/>
              <a:defRPr/>
            </a:lvl2pPr>
            <a:lvl3pPr marL="1028674"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9"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1"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26" name="Google Shape;26;p3"/>
          <p:cNvSpPr txBox="1">
            <a:spLocks noGrp="1"/>
          </p:cNvSpPr>
          <p:nvPr>
            <p:ph type="sldNum" idx="12"/>
          </p:nvPr>
        </p:nvSpPr>
        <p:spPr>
          <a:xfrm>
            <a:off x="279400" y="6356352"/>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pic>
        <p:nvPicPr>
          <p:cNvPr id="9" name="Picture 8">
            <a:extLst>
              <a:ext uri="{FF2B5EF4-FFF2-40B4-BE49-F238E27FC236}">
                <a16:creationId xmlns:a16="http://schemas.microsoft.com/office/drawing/2014/main" id="{85719713-5811-EE4A-BF0E-D513CF2B0037}"/>
              </a:ext>
              <a:ext uri="{C183D7F6-B498-43B3-948B-1728B52AA6E4}">
                <adec:decorative xmlns:adec="http://schemas.microsoft.com/office/drawing/2017/decorative" val="1"/>
              </a:ext>
            </a:extLst>
          </p:cNvPr>
          <p:cNvPicPr>
            <a:picLocks noChangeAspect="1"/>
          </p:cNvPicPr>
          <p:nvPr userDrawn="1"/>
        </p:nvPicPr>
        <p:blipFill>
          <a:blip r:embed="rId2" cstate="hqprint">
            <a:alphaModFix amt="8000"/>
            <a:extLst>
              <a:ext uri="{28A0092B-C50C-407E-A947-70E740481C1C}">
                <a14:useLocalDpi xmlns:a14="http://schemas.microsoft.com/office/drawing/2010/main" val="0"/>
              </a:ext>
            </a:extLst>
          </a:blip>
          <a:srcRect l="1438" r="1438"/>
          <a:stretch/>
        </p:blipFill>
        <p:spPr>
          <a:xfrm>
            <a:off x="2" y="3583173"/>
            <a:ext cx="3856383" cy="3321663"/>
          </a:xfrm>
          <a:prstGeom prst="rect">
            <a:avLst/>
          </a:prstGeom>
        </p:spPr>
      </p:pic>
      <p:sp>
        <p:nvSpPr>
          <p:cNvPr id="8" name="Google Shape;22;p3">
            <a:extLst>
              <a:ext uri="{FF2B5EF4-FFF2-40B4-BE49-F238E27FC236}">
                <a16:creationId xmlns:a16="http://schemas.microsoft.com/office/drawing/2014/main" id="{37AB4D22-795A-944F-BFA5-AD2F41D9880C}"/>
              </a:ext>
            </a:extLst>
          </p:cNvPr>
          <p:cNvSpPr txBox="1">
            <a:spLocks noGrp="1"/>
          </p:cNvSpPr>
          <p:nvPr>
            <p:ph type="title"/>
          </p:nvPr>
        </p:nvSpPr>
        <p:spPr>
          <a:xfrm>
            <a:off x="334402" y="221425"/>
            <a:ext cx="10515600" cy="990761"/>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sz="4800" b="1">
                <a:solidFill>
                  <a:srgbClr val="1675A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4218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13902"/>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26;p3">
            <a:extLst>
              <a:ext uri="{FF2B5EF4-FFF2-40B4-BE49-F238E27FC236}">
                <a16:creationId xmlns:a16="http://schemas.microsoft.com/office/drawing/2014/main" id="{1350A5CE-4F8F-AA4A-933B-6012D8D9D307}"/>
              </a:ext>
            </a:extLst>
          </p:cNvPr>
          <p:cNvSpPr txBox="1">
            <a:spLocks noGrp="1"/>
          </p:cNvSpPr>
          <p:nvPr>
            <p:ph type="sldNum" idx="4"/>
          </p:nvPr>
        </p:nvSpPr>
        <p:spPr>
          <a:xfrm>
            <a:off x="279400"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b="0" i="0">
                <a:latin typeface="Calibri" panose="020F0502020204030204" pitchFamily="34" charset="0"/>
                <a:cs typeface="Calibri" panose="020F0502020204030204" pitchFamily="34"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50" r:id="rId1"/>
    <p:sldLayoutId id="2147483676" r:id="rId2"/>
    <p:sldLayoutId id="2147483651" r:id="rId3"/>
    <p:sldLayoutId id="2147483652" r:id="rId4"/>
    <p:sldLayoutId id="2147483673" r:id="rId5"/>
    <p:sldLayoutId id="2147483674" r:id="rId6"/>
    <p:sldLayoutId id="2147483677" r:id="rId7"/>
    <p:sldLayoutId id="2147483678"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rgbClr val="0073A7"/>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accenture.com/content/dam/accenture/final/accenture-com/document-2/Disability-Inclusion-Report-Business-Imperative.pdf"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l.gov/newsroom/releases/odep/odep20230417"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www.peatworks.org/disability-led-innovation-report/"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eeoc.gov/newsroom/eeoc-releases-new-resource-artificial-intelligence-and-title-vii" TargetMode="External"/><Relationship Id="rId13" Type="http://schemas.openxmlformats.org/officeDocument/2006/relationships/hyperlink" Target="https://pages.nist.gov/AIRMF/" TargetMode="External"/><Relationship Id="rId3" Type="http://schemas.openxmlformats.org/officeDocument/2006/relationships/hyperlink" Target="https://www.whitehouse.gov/ostp/news-updates/2022/10/04/fact-sheet-biden-harris-administration-announces-key-actions-to-advance-tech-accountability-and-protect-the-rights-of-the-american-public/" TargetMode="External"/><Relationship Id="rId7" Type="http://schemas.openxmlformats.org/officeDocument/2006/relationships/hyperlink" Target="https://www.eeoc.gov/laws/guidance/americans-disabilities-act-and-use-software-algorithms-and-artificial-intelligence" TargetMode="External"/><Relationship Id="rId12" Type="http://schemas.openxmlformats.org/officeDocument/2006/relationships/hyperlink" Target="https://www.nist.gov/itl/ai-risk-management-framework" TargetMode="External"/><Relationship Id="rId2" Type="http://schemas.openxmlformats.org/officeDocument/2006/relationships/hyperlink" Target="https://www.whitehouse.gov/ostp/ai-bill-of-rights/" TargetMode="External"/><Relationship Id="rId1" Type="http://schemas.openxmlformats.org/officeDocument/2006/relationships/slideLayout" Target="../slideLayouts/slideLayout3.xml"/><Relationship Id="rId6" Type="http://schemas.openxmlformats.org/officeDocument/2006/relationships/hyperlink" Target="https://www.whitehouse.gov/wp-content/uploads/2024/03/M-24-10-Advancing-Governance-Innovation-and-Risk-Management-for-Agency-Use-of-Artificial-Intelligence.pdf" TargetMode="External"/><Relationship Id="rId11" Type="http://schemas.openxmlformats.org/officeDocument/2006/relationships/hyperlink" Target="https://www.nist.gov/publications/towards-standard-identifying-and-managing-bias-artificial-intelligence" TargetMode="External"/><Relationship Id="rId5" Type="http://schemas.openxmlformats.org/officeDocument/2006/relationships/hyperlink" Target="https://www.whitehouse.gov/briefing-room/presidential-actions/2023/10/30/executive-order-on-the-safe-secure-and-trustworthy-development-and-use-of-artificial-intelligence/" TargetMode="External"/><Relationship Id="rId10" Type="http://schemas.openxmlformats.org/officeDocument/2006/relationships/hyperlink" Target="https://www.eeoc.gov/joint-statement-enforcement-civil-rights-fair-competition-consumer-protection-and-equal-opportunity" TargetMode="External"/><Relationship Id="rId4" Type="http://schemas.openxmlformats.org/officeDocument/2006/relationships/hyperlink" Target="https://www.whitehouse.gov/ostp/news-updates/2023/05/01/hearing-from-the-american-people-how-are-automated-tools-being-used-to-surveil-monitor-and-manage-workers/" TargetMode="External"/><Relationship Id="rId9" Type="http://schemas.openxmlformats.org/officeDocument/2006/relationships/hyperlink" Target="https://www.eeoc.gov/joint-statement-enforcement-efforts-against-discrimination-and-bias-automated-systems" TargetMode="External"/><Relationship Id="rId14" Type="http://schemas.openxmlformats.org/officeDocument/2006/relationships/hyperlink" Target="https://www.ntia.gov/issues/artificial-intelligence/ai-accountability-policy-repor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nist.gov/itl/ai-risk-management-framework" TargetMode="External"/><Relationship Id="rId7" Type="http://schemas.openxmlformats.org/officeDocument/2006/relationships/image" Target="../media/image6.png"/><Relationship Id="rId2" Type="http://schemas.openxmlformats.org/officeDocument/2006/relationships/hyperlink" Target="https://www.dol.gov/newsroom/releases/odep/odep20230417" TargetMode="Externa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www.peatworks.org/peat-ai-think-tank-report/"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peatworks.org/disability-led-innovation-report/beginners-checklist-for-inclusive-ai/" TargetMode="External"/><Relationship Id="rId7" Type="http://schemas.openxmlformats.org/officeDocument/2006/relationships/hyperlink" Target="https://www.peatworks.org/employer-topics/artificial-intelligence-ai/"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peatworks.org/reduce-bias-increase-inclusion-in-your-ai-hiring-technology/" TargetMode="External"/><Relationship Id="rId5" Type="http://schemas.openxmlformats.org/officeDocument/2006/relationships/hyperlink" Target="https://www.peatworks.org/podcast-deia-driven-by-ai/" TargetMode="External"/><Relationship Id="rId4" Type="http://schemas.openxmlformats.org/officeDocument/2006/relationships/hyperlink" Target="https://www.peatworks.org/peat-ai-think-tank-repor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eatworks.org/enew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hyperlink" Target="https://www.peatworks.org/contact/" TargetMode="External"/><Relationship Id="rId4" Type="http://schemas.openxmlformats.org/officeDocument/2006/relationships/hyperlink" Target="https://www.linkedin.com/company/partnership-on-employment-accessible-technology/"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22B96C-841E-794D-A715-BF49EE19FE17}"/>
              </a:ext>
              <a:ext uri="{C183D7F6-B498-43B3-948B-1728B52AA6E4}">
                <adec:decorative xmlns:adec="http://schemas.microsoft.com/office/drawing/2017/decorative" val="0"/>
              </a:ext>
            </a:extLst>
          </p:cNvPr>
          <p:cNvSpPr>
            <a:spLocks noGrp="1"/>
          </p:cNvSpPr>
          <p:nvPr>
            <p:ph type="title" idx="4294967295"/>
          </p:nvPr>
        </p:nvSpPr>
        <p:spPr>
          <a:xfrm>
            <a:off x="-6031" y="3839691"/>
            <a:ext cx="12192000" cy="1325563"/>
          </a:xfrm>
        </p:spPr>
        <p:txBody>
          <a:bodyPr/>
          <a:lstStyle/>
          <a:p>
            <a:pPr algn="ctr"/>
            <a:r>
              <a:rPr lang="en-US" b="1" dirty="0">
                <a:solidFill>
                  <a:schemeClr val="tx1"/>
                </a:solidFill>
                <a:latin typeface="+mj-lt"/>
              </a:rPr>
              <a:t>Artificial Intelligence in the Workplace: </a:t>
            </a:r>
            <a:br>
              <a:rPr lang="en-US" dirty="0">
                <a:solidFill>
                  <a:schemeClr val="tx1"/>
                </a:solidFill>
                <a:latin typeface="+mj-lt"/>
              </a:rPr>
            </a:br>
            <a:r>
              <a:rPr lang="en-US" dirty="0">
                <a:solidFill>
                  <a:schemeClr val="tx1"/>
                </a:solidFill>
                <a:latin typeface="+mj-lt"/>
              </a:rPr>
              <a:t>Barriers and Benefits</a:t>
            </a:r>
            <a:endParaRPr lang="en-US" sz="4000" dirty="0">
              <a:solidFill>
                <a:schemeClr val="tx1"/>
              </a:solidFill>
              <a:latin typeface="+mj-lt"/>
            </a:endParaRPr>
          </a:p>
        </p:txBody>
      </p:sp>
      <p:pic>
        <p:nvPicPr>
          <p:cNvPr id="5" name="Picture 4" descr="PEAT logo - Building a future that works">
            <a:extLst>
              <a:ext uri="{FF2B5EF4-FFF2-40B4-BE49-F238E27FC236}">
                <a16:creationId xmlns:a16="http://schemas.microsoft.com/office/drawing/2014/main" id="{D1594ACD-311E-DC4F-A8F6-00EAAC2980C2}"/>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3896118" y="1500437"/>
            <a:ext cx="4399764" cy="1928563"/>
          </a:xfrm>
          <a:prstGeom prst="rect">
            <a:avLst/>
          </a:prstGeom>
        </p:spPr>
      </p:pic>
      <p:sp>
        <p:nvSpPr>
          <p:cNvPr id="2" name="Rectangle 1">
            <a:extLst>
              <a:ext uri="{FF2B5EF4-FFF2-40B4-BE49-F238E27FC236}">
                <a16:creationId xmlns:a16="http://schemas.microsoft.com/office/drawing/2014/main" id="{DD1EF9A8-EE75-BE42-9A74-1D47C9A059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5878286"/>
            <a:ext cx="12192000" cy="97971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t> 2024</a:t>
            </a:r>
            <a:endParaRPr lang="en-US" sz="3200" dirty="0">
              <a:cs typeface="Arial"/>
            </a:endParaRPr>
          </a:p>
        </p:txBody>
      </p:sp>
      <p:sp>
        <p:nvSpPr>
          <p:cNvPr id="4" name="Rectangle 3">
            <a:extLst>
              <a:ext uri="{FF2B5EF4-FFF2-40B4-BE49-F238E27FC236}">
                <a16:creationId xmlns:a16="http://schemas.microsoft.com/office/drawing/2014/main" id="{CADA72ED-062F-2893-3FA7-74467FE810C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6317"/>
            <a:ext cx="12192000" cy="1325563"/>
          </a:xfrm>
          <a:prstGeom prst="rect">
            <a:avLst/>
          </a:prstGeom>
          <a:solidFill>
            <a:srgbClr val="2B80C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dirty="0"/>
              <a:t> </a:t>
            </a:r>
            <a:endParaRPr lang="en-US" sz="3200" dirty="0">
              <a:cs typeface="Arial"/>
            </a:endParaRPr>
          </a:p>
        </p:txBody>
      </p:sp>
    </p:spTree>
    <p:extLst>
      <p:ext uri="{BB962C8B-B14F-4D97-AF65-F5344CB8AC3E}">
        <p14:creationId xmlns:p14="http://schemas.microsoft.com/office/powerpoint/2010/main" val="226016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3897122-A413-E708-195B-5BB824FAC5DC}"/>
              </a:ext>
              <a:ext uri="{C183D7F6-B498-43B3-948B-1728B52AA6E4}">
                <adec:decorative xmlns:adec="http://schemas.microsoft.com/office/drawing/2017/decorative" val="1"/>
              </a:ext>
            </a:extLst>
          </p:cNvPr>
          <p:cNvSpPr/>
          <p:nvPr/>
        </p:nvSpPr>
        <p:spPr>
          <a:xfrm>
            <a:off x="7749309" y="0"/>
            <a:ext cx="4442691"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3">
            <a:extLst>
              <a:ext uri="{FF2B5EF4-FFF2-40B4-BE49-F238E27FC236}">
                <a16:creationId xmlns:a16="http://schemas.microsoft.com/office/drawing/2014/main" id="{6D89EDCF-37C9-7B3F-5426-7E9ED280AC3F}"/>
              </a:ext>
            </a:extLst>
          </p:cNvPr>
          <p:cNvSpPr>
            <a:spLocks noGrp="1"/>
          </p:cNvSpPr>
          <p:nvPr>
            <p:ph type="title"/>
          </p:nvPr>
        </p:nvSpPr>
        <p:spPr>
          <a:xfrm>
            <a:off x="334402" y="456225"/>
            <a:ext cx="8795423" cy="990761"/>
          </a:xfrm>
        </p:spPr>
        <p:txBody>
          <a:bodyPr/>
          <a:lstStyle/>
          <a:p>
            <a:r>
              <a:rPr lang="en-US" dirty="0">
                <a:latin typeface="+mj-lt"/>
              </a:rPr>
              <a:t>Welcome!</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idx="10"/>
          </p:nvPr>
        </p:nvSpPr>
        <p:spPr>
          <a:xfrm>
            <a:off x="293478" y="1446986"/>
            <a:ext cx="7027373" cy="4081179"/>
          </a:xfrm>
        </p:spPr>
        <p:txBody>
          <a:bodyPr>
            <a:normAutofit lnSpcReduction="10000"/>
          </a:bodyPr>
          <a:lstStyle/>
          <a:p>
            <a:r>
              <a:rPr lang="en-US" sz="3200" b="1" dirty="0">
                <a:solidFill>
                  <a:srgbClr val="002060"/>
                </a:solidFill>
                <a:latin typeface="Calibri" panose="020F0502020204030204" pitchFamily="34" charset="0"/>
                <a:cs typeface="Calibri" panose="020F0502020204030204" pitchFamily="34" charset="0"/>
              </a:rPr>
              <a:t>The Partnership on Employment &amp; Accessible Technology (PEAT)</a:t>
            </a:r>
            <a:br>
              <a:rPr lang="en-US" sz="3200" b="1" dirty="0">
                <a:latin typeface="Calibri" panose="020F0502020204030204" pitchFamily="34" charset="0"/>
                <a:cs typeface="Calibri" panose="020F0502020204030204" pitchFamily="34" charset="0"/>
              </a:rPr>
            </a:br>
            <a:endParaRPr lang="en-US" sz="12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We are funded by the U.S. Department of Labor’s Office of Disability Employment Policy (ODEP).</a:t>
            </a:r>
            <a:br>
              <a:rPr lang="en-US" sz="2400" dirty="0">
                <a:latin typeface="Calibri" panose="020F0502020204030204" pitchFamily="34" charset="0"/>
                <a:cs typeface="Calibri" panose="020F0502020204030204" pitchFamily="34" charset="0"/>
              </a:rPr>
            </a:br>
            <a:endParaRPr lang="en-US" sz="9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We foster collaborations in the technology space that build inclusive workplaces for people with disabilities.</a:t>
            </a:r>
            <a:endParaRPr lang="en-US" sz="9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Our mission is to build a future where new and emerging technologies are accessible to the workforce by design.</a:t>
            </a:r>
          </a:p>
        </p:txBody>
      </p:sp>
      <p:sp>
        <p:nvSpPr>
          <p:cNvPr id="5" name="Oval 4">
            <a:extLst>
              <a:ext uri="{FF2B5EF4-FFF2-40B4-BE49-F238E27FC236}">
                <a16:creationId xmlns:a16="http://schemas.microsoft.com/office/drawing/2014/main" id="{548273B8-1BF0-90EC-1378-0B992B6328CE}"/>
              </a:ext>
              <a:ext uri="{C183D7F6-B498-43B3-948B-1728B52AA6E4}">
                <adec:decorative xmlns:adec="http://schemas.microsoft.com/office/drawing/2017/decorative" val="1"/>
              </a:ext>
            </a:extLst>
          </p:cNvPr>
          <p:cNvSpPr/>
          <p:nvPr/>
        </p:nvSpPr>
        <p:spPr>
          <a:xfrm>
            <a:off x="8589619" y="1147555"/>
            <a:ext cx="2963284" cy="29632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Josh Christianson Headshot">
            <a:extLst>
              <a:ext uri="{FF2B5EF4-FFF2-40B4-BE49-F238E27FC236}">
                <a16:creationId xmlns:a16="http://schemas.microsoft.com/office/drawing/2014/main" id="{6BA8F88B-A405-0CDB-CCE7-9502E6A02020}"/>
              </a:ext>
            </a:extLst>
          </p:cNvPr>
          <p:cNvPicPr>
            <a:picLocks noChangeAspect="1"/>
          </p:cNvPicPr>
          <p:nvPr/>
        </p:nvPicPr>
        <p:blipFill rotWithShape="1">
          <a:blip r:embed="rId2"/>
          <a:srcRect l="1277" t="16921"/>
          <a:stretch/>
        </p:blipFill>
        <p:spPr>
          <a:xfrm>
            <a:off x="8692857" y="1215448"/>
            <a:ext cx="2756807" cy="2963284"/>
          </a:xfrm>
          <a:prstGeom prst="ellipse">
            <a:avLst/>
          </a:prstGeom>
        </p:spPr>
      </p:pic>
      <p:sp>
        <p:nvSpPr>
          <p:cNvPr id="7" name="TextBox 6">
            <a:extLst>
              <a:ext uri="{FF2B5EF4-FFF2-40B4-BE49-F238E27FC236}">
                <a16:creationId xmlns:a16="http://schemas.microsoft.com/office/drawing/2014/main" id="{77D5A378-46AD-8891-3872-32DDA0B4E822}"/>
              </a:ext>
            </a:extLst>
          </p:cNvPr>
          <p:cNvSpPr txBox="1"/>
          <p:nvPr/>
        </p:nvSpPr>
        <p:spPr>
          <a:xfrm>
            <a:off x="8177760" y="4332042"/>
            <a:ext cx="3585783" cy="1107996"/>
          </a:xfrm>
          <a:prstGeom prst="rect">
            <a:avLst/>
          </a:prstGeom>
          <a:noFill/>
        </p:spPr>
        <p:txBody>
          <a:bodyPr wrap="square">
            <a:spAutoFit/>
          </a:bodyPr>
          <a:lstStyle/>
          <a:p>
            <a:pPr algn="ctr"/>
            <a:r>
              <a:rPr lang="en-US" sz="2800" b="1" dirty="0">
                <a:solidFill>
                  <a:schemeClr val="bg1"/>
                </a:solidFill>
                <a:latin typeface="+mn-lt"/>
              </a:rPr>
              <a:t>Josh Christianson</a:t>
            </a:r>
          </a:p>
          <a:p>
            <a:pPr algn="ctr"/>
            <a:r>
              <a:rPr lang="en-US" sz="2400" dirty="0">
                <a:solidFill>
                  <a:schemeClr val="bg1"/>
                </a:solidFill>
                <a:latin typeface="+mn-lt"/>
              </a:rPr>
              <a:t>PEAT</a:t>
            </a:r>
          </a:p>
          <a:p>
            <a:pPr algn="ctr"/>
            <a:endParaRPr lang="en-US" dirty="0">
              <a:latin typeface="+mn-lt"/>
            </a:endParaRPr>
          </a:p>
        </p:txBody>
      </p:sp>
      <p:pic>
        <p:nvPicPr>
          <p:cNvPr id="4" name="Picture 3" descr="PEAT logo: Building a future that works">
            <a:extLst>
              <a:ext uri="{FF2B5EF4-FFF2-40B4-BE49-F238E27FC236}">
                <a16:creationId xmlns:a16="http://schemas.microsoft.com/office/drawing/2014/main" id="{2437C4EC-0477-1B1D-73C6-DFBAA4C7A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191" y="5762470"/>
            <a:ext cx="2138484" cy="946859"/>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4">
            <a:extLst>
              <a:ext uri="{FF2B5EF4-FFF2-40B4-BE49-F238E27FC236}">
                <a16:creationId xmlns:a16="http://schemas.microsoft.com/office/drawing/2014/main" id="{DAC07FD5-1826-2102-C9EF-83C43FA6179E}"/>
              </a:ext>
            </a:extLst>
          </p:cNvPr>
          <p:cNvSpPr txBox="1">
            <a:spLocks/>
          </p:cNvSpPr>
          <p:nvPr/>
        </p:nvSpPr>
        <p:spPr>
          <a:xfrm>
            <a:off x="279400" y="6356350"/>
            <a:ext cx="27432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smtClean="0"/>
              <a:pPr/>
              <a:t>2</a:t>
            </a:fld>
            <a:endParaRPr lang="en-US" dirty="0"/>
          </a:p>
        </p:txBody>
      </p:sp>
    </p:spTree>
    <p:extLst>
      <p:ext uri="{BB962C8B-B14F-4D97-AF65-F5344CB8AC3E}">
        <p14:creationId xmlns:p14="http://schemas.microsoft.com/office/powerpoint/2010/main" val="72977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8795423" cy="990761"/>
          </a:xfrm>
        </p:spPr>
        <p:txBody>
          <a:bodyPr/>
          <a:lstStyle/>
          <a:p>
            <a:r>
              <a:rPr lang="en-US" dirty="0">
                <a:latin typeface="+mj-lt"/>
              </a:rPr>
              <a:t>Topics</a:t>
            </a:r>
          </a:p>
        </p:txBody>
      </p:sp>
      <p:sp>
        <p:nvSpPr>
          <p:cNvPr id="2" name="Text Placeholder 1">
            <a:extLst>
              <a:ext uri="{FF2B5EF4-FFF2-40B4-BE49-F238E27FC236}">
                <a16:creationId xmlns:a16="http://schemas.microsoft.com/office/drawing/2014/main" id="{3622C40E-D9E6-AEB4-E631-151CD641E29A}"/>
              </a:ext>
            </a:extLst>
          </p:cNvPr>
          <p:cNvSpPr>
            <a:spLocks noGrp="1"/>
          </p:cNvSpPr>
          <p:nvPr>
            <p:ph type="body" idx="1"/>
          </p:nvPr>
        </p:nvSpPr>
        <p:spPr>
          <a:xfrm>
            <a:off x="403600" y="1903211"/>
            <a:ext cx="7324554" cy="3654696"/>
          </a:xfrm>
        </p:spPr>
        <p:txBody>
          <a:bodyPr/>
          <a:lstStyle/>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The ROI of Disability Inclusion</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Background on AI in the Workplace</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Spotlight on AI in Hiring Tech</a:t>
            </a:r>
          </a:p>
          <a:p>
            <a:pPr marL="342900" indent="-342900">
              <a:spcBef>
                <a:spcPts val="1200"/>
              </a:spcBef>
              <a:spcAft>
                <a:spcPts val="1200"/>
              </a:spcAft>
              <a:buFont typeface="Arial" panose="020B0604020202020204" pitchFamily="34" charset="0"/>
              <a:buChar char="•"/>
            </a:pPr>
            <a:r>
              <a:rPr lang="en-US" sz="3600" dirty="0">
                <a:latin typeface="Calibri" panose="020F0502020204030204" pitchFamily="34" charset="0"/>
                <a:cs typeface="Calibri" panose="020F0502020204030204" pitchFamily="34" charset="0"/>
              </a:rPr>
              <a:t>Learn More</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pPr/>
              <a:t>3</a:t>
            </a:fld>
            <a:endParaRPr lang="en-US" dirty="0"/>
          </a:p>
        </p:txBody>
      </p:sp>
      <p:pic>
        <p:nvPicPr>
          <p:cNvPr id="1026" name="Picture 2" descr="Woman faced away from camera looking out into abstract neon looping circles visualization">
            <a:extLst>
              <a:ext uri="{FF2B5EF4-FFF2-40B4-BE49-F238E27FC236}">
                <a16:creationId xmlns:a16="http://schemas.microsoft.com/office/drawing/2014/main" id="{608CF03F-3CAC-D82C-FE93-C92110436A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967"/>
          <a:stretch/>
        </p:blipFill>
        <p:spPr bwMode="auto">
          <a:xfrm>
            <a:off x="7788965" y="0"/>
            <a:ext cx="44030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3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10053182" cy="990761"/>
          </a:xfrm>
        </p:spPr>
        <p:txBody>
          <a:bodyPr/>
          <a:lstStyle/>
          <a:p>
            <a:r>
              <a:rPr lang="en-US" dirty="0">
                <a:latin typeface="+mj-lt"/>
              </a:rPr>
              <a:t>The ROI of Disability Inclusion</a:t>
            </a:r>
          </a:p>
        </p:txBody>
      </p:sp>
      <p:sp>
        <p:nvSpPr>
          <p:cNvPr id="11" name="Google Shape;105;p4">
            <a:extLst>
              <a:ext uri="{FF2B5EF4-FFF2-40B4-BE49-F238E27FC236}">
                <a16:creationId xmlns:a16="http://schemas.microsoft.com/office/drawing/2014/main" id="{91E268C5-5D2B-35C0-E1BB-B881F66026C4}"/>
              </a:ext>
            </a:extLst>
          </p:cNvPr>
          <p:cNvSpPr txBox="1">
            <a:spLocks noGrp="1"/>
          </p:cNvSpPr>
          <p:nvPr>
            <p:ph type="body" idx="1"/>
          </p:nvPr>
        </p:nvSpPr>
        <p:spPr>
          <a:xfrm>
            <a:off x="617225" y="2149735"/>
            <a:ext cx="5565648" cy="4206081"/>
          </a:xfrm>
          <a:prstGeom prst="rect">
            <a:avLst/>
          </a:prstGeom>
          <a:noFill/>
          <a:ln>
            <a:noFill/>
          </a:ln>
        </p:spPr>
        <p:txBody>
          <a:bodyPr spcFirstLastPara="1" wrap="square" lIns="121900" tIns="60933" rIns="121900" bIns="60933" anchor="t" anchorCtr="0">
            <a:noAutofit/>
          </a:bodyPr>
          <a:lstStyle/>
          <a:p>
            <a:pPr marL="0" indent="0">
              <a:spcBef>
                <a:spcPts val="0"/>
              </a:spcBef>
              <a:buNone/>
            </a:pPr>
            <a:r>
              <a:rPr lang="en-US" dirty="0"/>
              <a:t>“Specifically, companies that have led on key disability inclusion criteria during that time have realized: </a:t>
            </a:r>
            <a:r>
              <a:rPr lang="en-US" b="1" dirty="0"/>
              <a:t>1.6x more revenue, 2.6x more net income, and 2x more economic profit</a:t>
            </a:r>
            <a:r>
              <a:rPr lang="en-US" dirty="0"/>
              <a:t> than other participants in Disability:IN’s annual benchmark survey.” – Accenture.</a:t>
            </a:r>
            <a:endParaRPr dirty="0"/>
          </a:p>
          <a:p>
            <a:pPr marL="0" indent="0">
              <a:spcBef>
                <a:spcPts val="1200"/>
              </a:spcBef>
              <a:buNone/>
            </a:pPr>
            <a:endParaRPr dirty="0"/>
          </a:p>
          <a:p>
            <a:pPr marL="0" indent="0">
              <a:spcBef>
                <a:spcPts val="1200"/>
              </a:spcBef>
              <a:buNone/>
            </a:pPr>
            <a:endParaRPr dirty="0"/>
          </a:p>
        </p:txBody>
      </p:sp>
      <p:sp>
        <p:nvSpPr>
          <p:cNvPr id="13" name="Google Shape;107;p4">
            <a:extLst>
              <a:ext uri="{FF2B5EF4-FFF2-40B4-BE49-F238E27FC236}">
                <a16:creationId xmlns:a16="http://schemas.microsoft.com/office/drawing/2014/main" id="{17F0FE27-46CD-E70A-711D-A7C2D0931608}"/>
              </a:ext>
            </a:extLst>
          </p:cNvPr>
          <p:cNvSpPr txBox="1"/>
          <p:nvPr/>
        </p:nvSpPr>
        <p:spPr>
          <a:xfrm>
            <a:off x="704599" y="5120694"/>
            <a:ext cx="6510000" cy="369277"/>
          </a:xfrm>
          <a:prstGeom prst="rect">
            <a:avLst/>
          </a:prstGeom>
          <a:noFill/>
          <a:ln>
            <a:noFill/>
          </a:ln>
        </p:spPr>
        <p:txBody>
          <a:bodyPr spcFirstLastPara="1" wrap="square" lIns="121900" tIns="60933" rIns="121900" bIns="60933" anchor="t" anchorCtr="0">
            <a:spAutoFit/>
          </a:bodyPr>
          <a:lstStyle/>
          <a:p>
            <a:r>
              <a:rPr lang="en-US" sz="1600" u="sng" dirty="0">
                <a:solidFill>
                  <a:schemeClr val="dk1"/>
                </a:solidFill>
                <a:hlinkClick r:id="rId3">
                  <a:extLst>
                    <a:ext uri="{A12FA001-AC4F-418D-AE19-62706E023703}">
                      <ahyp:hlinkClr xmlns:ahyp="http://schemas.microsoft.com/office/drawing/2018/hyperlinkcolor" val="tx"/>
                    </a:ext>
                  </a:extLst>
                </a:hlinkClick>
              </a:rPr>
              <a:t>Source: The Disability Inclusion Imperative (accenture.com)</a:t>
            </a:r>
            <a:endParaRPr sz="1600" dirty="0">
              <a:solidFill>
                <a:schemeClr val="dk1"/>
              </a:solidFill>
            </a:endParaRPr>
          </a:p>
        </p:txBody>
      </p:sp>
      <p:pic>
        <p:nvPicPr>
          <p:cNvPr id="12" name="Google Shape;106;p4" descr="Screenshot of Accenture's The Disability inclusion Imperative Report that shows, Financial performance and disability inclusion today, Disability Inclusion Leaders (see box) realize marked business gains over other participants. A purple bar chart showing 1.6 times more revenue, 2.6 times more net income, and 2 times more economic profit.">
            <a:extLst>
              <a:ext uri="{FF2B5EF4-FFF2-40B4-BE49-F238E27FC236}">
                <a16:creationId xmlns:a16="http://schemas.microsoft.com/office/drawing/2014/main" id="{71848B51-1192-1F24-7A79-D4FA5104E2DE}"/>
              </a:ext>
            </a:extLst>
          </p:cNvPr>
          <p:cNvPicPr preferRelativeResize="0"/>
          <p:nvPr/>
        </p:nvPicPr>
        <p:blipFill rotWithShape="1">
          <a:blip r:embed="rId4">
            <a:alphaModFix/>
          </a:blip>
          <a:srcRect r="6679" b="3047"/>
          <a:stretch/>
        </p:blipFill>
        <p:spPr>
          <a:xfrm>
            <a:off x="6705601" y="1770670"/>
            <a:ext cx="4966721" cy="4950807"/>
          </a:xfrm>
          <a:prstGeom prst="rect">
            <a:avLst/>
          </a:prstGeom>
          <a:noFill/>
          <a:ln>
            <a:noFill/>
          </a:ln>
        </p:spPr>
      </p:pic>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pPr/>
              <a:t>4</a:t>
            </a:fld>
            <a:endParaRPr lang="en-US" dirty="0"/>
          </a:p>
        </p:txBody>
      </p:sp>
    </p:spTree>
    <p:extLst>
      <p:ext uri="{BB962C8B-B14F-4D97-AF65-F5344CB8AC3E}">
        <p14:creationId xmlns:p14="http://schemas.microsoft.com/office/powerpoint/2010/main" val="1061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831850" y="1736726"/>
            <a:ext cx="10515600" cy="2852737"/>
          </a:xfrm>
        </p:spPr>
        <p:txBody>
          <a:bodyPr/>
          <a:lstStyle/>
          <a:p>
            <a:r>
              <a:rPr lang="en-US" dirty="0">
                <a:latin typeface="+mj-lt"/>
              </a:rPr>
              <a:t>Background on AI in the Workplace</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5</a:t>
            </a:fld>
            <a:endParaRPr lang="en-US" dirty="0"/>
          </a:p>
        </p:txBody>
      </p:sp>
    </p:spTree>
    <p:extLst>
      <p:ext uri="{BB962C8B-B14F-4D97-AF65-F5344CB8AC3E}">
        <p14:creationId xmlns:p14="http://schemas.microsoft.com/office/powerpoint/2010/main" val="1842476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8795423" cy="990761"/>
          </a:xfrm>
        </p:spPr>
        <p:txBody>
          <a:bodyPr/>
          <a:lstStyle/>
          <a:p>
            <a:r>
              <a:rPr lang="en-US" sz="4400" dirty="0">
                <a:latin typeface="+mj-lt"/>
              </a:rPr>
              <a:t>The Fast Pace of AI Adoption</a:t>
            </a:r>
          </a:p>
        </p:txBody>
      </p:sp>
      <p:sp>
        <p:nvSpPr>
          <p:cNvPr id="2" name="Text Placeholder 1">
            <a:extLst>
              <a:ext uri="{FF2B5EF4-FFF2-40B4-BE49-F238E27FC236}">
                <a16:creationId xmlns:a16="http://schemas.microsoft.com/office/drawing/2014/main" id="{3622C40E-D9E6-AEB4-E631-151CD641E29A}"/>
              </a:ext>
            </a:extLst>
          </p:cNvPr>
          <p:cNvSpPr>
            <a:spLocks noGrp="1"/>
          </p:cNvSpPr>
          <p:nvPr>
            <p:ph type="body" idx="1"/>
          </p:nvPr>
        </p:nvSpPr>
        <p:spPr>
          <a:xfrm>
            <a:off x="415793" y="1471483"/>
            <a:ext cx="8069445" cy="4654013"/>
          </a:xfrm>
        </p:spPr>
        <p:txBody>
          <a:bodyPr/>
          <a:lstStyle/>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The speed of AI adoption has outpaced clear guidelines, standards, and regulatory structures </a:t>
            </a:r>
            <a:r>
              <a:rPr lang="en-US" sz="2800" dirty="0">
                <a:latin typeface="Calibri" panose="020F0502020204030204" pitchFamily="34" charset="0"/>
                <a:cs typeface="Calibri" panose="020F0502020204030204" pitchFamily="34" charset="0"/>
              </a:rPr>
              <a:t>on equitable technology design and implementations.</a:t>
            </a:r>
          </a:p>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AI workplace tools are already in the market </a:t>
            </a:r>
            <a:r>
              <a:rPr lang="en-US" sz="2800" dirty="0">
                <a:latin typeface="Calibri" panose="020F0502020204030204" pitchFamily="34" charset="0"/>
                <a:cs typeface="Calibri" panose="020F0502020204030204" pitchFamily="34" charset="0"/>
              </a:rPr>
              <a:t>without having met independent testing criteria—despite clear risks that researchers have identified.</a:t>
            </a:r>
          </a:p>
          <a:p>
            <a:pPr marL="342900" indent="-342900">
              <a:spcBef>
                <a:spcPts val="1200"/>
              </a:spcBef>
              <a:spcAft>
                <a:spcPts val="1200"/>
              </a:spcAft>
              <a:buFont typeface="Arial" panose="020B0604020202020204" pitchFamily="34" charset="0"/>
              <a:buChar char="•"/>
            </a:pPr>
            <a:r>
              <a:rPr lang="en-US" sz="2800" b="1" dirty="0">
                <a:latin typeface="Calibri" panose="020F0502020204030204" pitchFamily="34" charset="0"/>
                <a:cs typeface="Calibri" panose="020F0502020204030204" pitchFamily="34" charset="0"/>
              </a:rPr>
              <a:t>Tools not designed with equity in mind </a:t>
            </a:r>
            <a:r>
              <a:rPr lang="en-US" sz="2800" dirty="0">
                <a:latin typeface="Calibri" panose="020F0502020204030204" pitchFamily="34" charset="0"/>
                <a:cs typeface="Calibri" panose="020F0502020204030204" pitchFamily="34" charset="0"/>
              </a:rPr>
              <a:t>can lead to discriminatory practices against people with disabilities and other underrepresented groups.</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pPr/>
              <a:t>6</a:t>
            </a:fld>
            <a:endParaRPr lang="en-US" dirty="0"/>
          </a:p>
        </p:txBody>
      </p:sp>
      <p:pic>
        <p:nvPicPr>
          <p:cNvPr id="5" name="Picture 4" descr="A person smiling while looking down at a laptop screen.">
            <a:extLst>
              <a:ext uri="{FF2B5EF4-FFF2-40B4-BE49-F238E27FC236}">
                <a16:creationId xmlns:a16="http://schemas.microsoft.com/office/drawing/2014/main" id="{A674682D-A1D5-34FA-4733-C9D5611A3E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964"/>
          <a:stretch/>
        </p:blipFill>
        <p:spPr bwMode="auto">
          <a:xfrm>
            <a:off x="8643526" y="1636314"/>
            <a:ext cx="3548474" cy="2483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310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270931"/>
            <a:ext cx="11326767" cy="990761"/>
          </a:xfrm>
        </p:spPr>
        <p:txBody>
          <a:bodyPr/>
          <a:lstStyle/>
          <a:p>
            <a:r>
              <a:rPr lang="en-US" sz="3600" dirty="0">
                <a:latin typeface="+mj-lt"/>
              </a:rPr>
              <a:t>AI in the Workplace: </a:t>
            </a:r>
            <a:r>
              <a:rPr lang="en-US" sz="3600" b="0" dirty="0">
                <a:latin typeface="+mj-lt"/>
              </a:rPr>
              <a:t>AI for Human Assistance</a:t>
            </a:r>
          </a:p>
        </p:txBody>
      </p:sp>
      <p:pic>
        <p:nvPicPr>
          <p:cNvPr id="2" name="Google Shape;130;p7" descr="Woman speaking using ASL (Sign Language) with hand, arm and face tracking graphics overlaid suggested computer vision/AI">
            <a:extLst>
              <a:ext uri="{FF2B5EF4-FFF2-40B4-BE49-F238E27FC236}">
                <a16:creationId xmlns:a16="http://schemas.microsoft.com/office/drawing/2014/main" id="{B3E21A2A-1877-AC24-E856-6CC3D156A677}"/>
              </a:ext>
            </a:extLst>
          </p:cNvPr>
          <p:cNvPicPr preferRelativeResize="0"/>
          <p:nvPr/>
        </p:nvPicPr>
        <p:blipFill rotWithShape="1">
          <a:blip r:embed="rId2">
            <a:alphaModFix/>
          </a:blip>
          <a:srcRect r="44184"/>
          <a:stretch/>
        </p:blipFill>
        <p:spPr>
          <a:xfrm>
            <a:off x="442451" y="1289257"/>
            <a:ext cx="1441035" cy="1359670"/>
          </a:xfrm>
          <a:prstGeom prst="ellipse">
            <a:avLst/>
          </a:prstGeom>
          <a:noFill/>
          <a:ln w="38100" cap="flat" cmpd="sng">
            <a:solidFill>
              <a:schemeClr val="accent5"/>
            </a:solidFill>
            <a:prstDash val="solid"/>
            <a:round/>
            <a:headEnd type="none" w="sm" len="sm"/>
            <a:tailEnd type="none" w="sm" len="sm"/>
          </a:ln>
        </p:spPr>
      </p:pic>
      <p:sp>
        <p:nvSpPr>
          <p:cNvPr id="18" name="Google Shape;146;p8">
            <a:extLst>
              <a:ext uri="{FF2B5EF4-FFF2-40B4-BE49-F238E27FC236}">
                <a16:creationId xmlns:a16="http://schemas.microsoft.com/office/drawing/2014/main" id="{445076DB-4557-BEA4-D89F-7CD62D71F43D}"/>
              </a:ext>
            </a:extLst>
          </p:cNvPr>
          <p:cNvSpPr txBox="1"/>
          <p:nvPr/>
        </p:nvSpPr>
        <p:spPr>
          <a:xfrm>
            <a:off x="2072345" y="1382632"/>
            <a:ext cx="8340015"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Communication</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Speech recognition, transcription, note taking</a:t>
            </a:r>
            <a:endParaRPr lang="en-US"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Translating between speech, text, sign language</a:t>
            </a:r>
            <a:endParaRPr lang="en-US" sz="2400" dirty="0">
              <a:latin typeface="Calibri" panose="020F0502020204030204" pitchFamily="34" charset="0"/>
              <a:cs typeface="Calibri" panose="020F0502020204030204" pitchFamily="34" charset="0"/>
            </a:endParaRPr>
          </a:p>
        </p:txBody>
      </p:sp>
      <p:pic>
        <p:nvPicPr>
          <p:cNvPr id="5" name="Google Shape;131;p7" descr="Cisco WebEx Conferencing using AI - screen with individual and view of group seated around table in conference room">
            <a:extLst>
              <a:ext uri="{FF2B5EF4-FFF2-40B4-BE49-F238E27FC236}">
                <a16:creationId xmlns:a16="http://schemas.microsoft.com/office/drawing/2014/main" id="{7D850AA1-FE2F-17DF-6B97-F6A62E4E1E4F}"/>
              </a:ext>
            </a:extLst>
          </p:cNvPr>
          <p:cNvPicPr preferRelativeResize="0"/>
          <p:nvPr/>
        </p:nvPicPr>
        <p:blipFill rotWithShape="1">
          <a:blip r:embed="rId3">
            <a:alphaModFix/>
          </a:blip>
          <a:srcRect l="35434" t="6403" r="13861" b="6802"/>
          <a:stretch/>
        </p:blipFill>
        <p:spPr>
          <a:xfrm>
            <a:off x="422994" y="2906464"/>
            <a:ext cx="1473713" cy="1421903"/>
          </a:xfrm>
          <a:prstGeom prst="ellipse">
            <a:avLst/>
          </a:prstGeom>
          <a:noFill/>
          <a:ln w="38100" cap="flat" cmpd="sng">
            <a:solidFill>
              <a:schemeClr val="accent1"/>
            </a:solidFill>
            <a:prstDash val="solid"/>
            <a:round/>
            <a:headEnd type="none" w="sm" len="sm"/>
            <a:tailEnd type="none" w="sm" len="sm"/>
          </a:ln>
        </p:spPr>
      </p:pic>
      <p:sp>
        <p:nvSpPr>
          <p:cNvPr id="19" name="Google Shape;147;p8">
            <a:extLst>
              <a:ext uri="{FF2B5EF4-FFF2-40B4-BE49-F238E27FC236}">
                <a16:creationId xmlns:a16="http://schemas.microsoft.com/office/drawing/2014/main" id="{551CB735-128C-1A68-6B27-2188D2FFF245}"/>
              </a:ext>
            </a:extLst>
          </p:cNvPr>
          <p:cNvSpPr txBox="1"/>
          <p:nvPr/>
        </p:nvSpPr>
        <p:spPr>
          <a:xfrm>
            <a:off x="2072346" y="2758017"/>
            <a:ext cx="9893512"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Collaboration</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Smaller/larger settings, in-person/hybrid/virtual</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Collaborative notes, comments, follow-ups</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Meeting tools with digital assistants</a:t>
            </a:r>
            <a:endParaRPr sz="2400" dirty="0">
              <a:latin typeface="Calibri" panose="020F0502020204030204" pitchFamily="34" charset="0"/>
              <a:cs typeface="Calibri" panose="020F0502020204030204" pitchFamily="34" charset="0"/>
            </a:endParaRPr>
          </a:p>
        </p:txBody>
      </p:sp>
      <p:pic>
        <p:nvPicPr>
          <p:cNvPr id="6" name="Google Shape;132;p7" descr="Person holding mobile phone while using Seeing AI to read a printed document's text">
            <a:extLst>
              <a:ext uri="{FF2B5EF4-FFF2-40B4-BE49-F238E27FC236}">
                <a16:creationId xmlns:a16="http://schemas.microsoft.com/office/drawing/2014/main" id="{A2DA19EC-10A8-45F4-54B9-778D53333AF5}"/>
              </a:ext>
            </a:extLst>
          </p:cNvPr>
          <p:cNvPicPr preferRelativeResize="0"/>
          <p:nvPr/>
        </p:nvPicPr>
        <p:blipFill rotWithShape="1">
          <a:blip r:embed="rId4">
            <a:alphaModFix/>
          </a:blip>
          <a:srcRect l="23214" r="23215" b="6795"/>
          <a:stretch/>
        </p:blipFill>
        <p:spPr>
          <a:xfrm>
            <a:off x="422994" y="4519049"/>
            <a:ext cx="1434798" cy="1404737"/>
          </a:xfrm>
          <a:prstGeom prst="ellipse">
            <a:avLst/>
          </a:prstGeom>
          <a:noFill/>
          <a:ln w="38100" cap="flat" cmpd="sng">
            <a:solidFill>
              <a:srgbClr val="FEDA89"/>
            </a:solidFill>
            <a:prstDash val="solid"/>
            <a:round/>
            <a:headEnd type="none" w="sm" len="sm"/>
            <a:tailEnd type="none" w="sm" len="sm"/>
          </a:ln>
        </p:spPr>
      </p:pic>
      <p:sp>
        <p:nvSpPr>
          <p:cNvPr id="20" name="Google Shape;148;p8">
            <a:extLst>
              <a:ext uri="{FF2B5EF4-FFF2-40B4-BE49-F238E27FC236}">
                <a16:creationId xmlns:a16="http://schemas.microsoft.com/office/drawing/2014/main" id="{5DA56715-CCA5-AFED-28A2-934E57294442}"/>
              </a:ext>
            </a:extLst>
          </p:cNvPr>
          <p:cNvSpPr txBox="1"/>
          <p:nvPr/>
        </p:nvSpPr>
        <p:spPr>
          <a:xfrm>
            <a:off x="2072345" y="4620946"/>
            <a:ext cx="9992800"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Assistive Technologies</a:t>
            </a:r>
            <a:endParaRPr sz="2400" dirty="0">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Workplace accommodations, Computer vision (e.g. Seeing AI)</a:t>
            </a:r>
            <a:endParaRPr lang="en-US" sz="2400" dirty="0">
              <a:solidFill>
                <a:schemeClr val="dk1"/>
              </a:solidFill>
              <a:latin typeface="Calibri" panose="020F0502020204030204" pitchFamily="34" charset="0"/>
              <a:cs typeface="Calibri" panose="020F0502020204030204" pitchFamily="34" charset="0"/>
            </a:endParaRPr>
          </a:p>
          <a:p>
            <a:pPr marL="304792" indent="-287859">
              <a:lnSpc>
                <a:spcPct val="90000"/>
              </a:lnSpc>
              <a:spcBef>
                <a:spcPts val="400"/>
              </a:spcBef>
              <a:buClr>
                <a:schemeClr val="dk1"/>
              </a:buClr>
              <a:buSzPts val="1600"/>
              <a:buFont typeface="Arial"/>
              <a:buChar char="•"/>
            </a:pPr>
            <a:r>
              <a:rPr lang="en-US" sz="2400" dirty="0">
                <a:solidFill>
                  <a:schemeClr val="dk1"/>
                </a:solidFill>
                <a:latin typeface="Calibri" panose="020F0502020204030204" pitchFamily="34" charset="0"/>
                <a:cs typeface="Calibri" panose="020F0502020204030204" pitchFamily="34" charset="0"/>
                <a:sym typeface="Century Gothic"/>
              </a:rPr>
              <a:t>Multimodal communication tools</a:t>
            </a:r>
            <a:endParaRPr lang="en-US" sz="2400" dirty="0">
              <a:solidFill>
                <a:schemeClr val="dk1"/>
              </a:solidFill>
              <a:latin typeface="Calibri" panose="020F0502020204030204" pitchFamily="34" charset="0"/>
              <a:cs typeface="Calibri" panose="020F0502020204030204" pitchFamily="34" charset="0"/>
            </a:endParaRPr>
          </a:p>
        </p:txBody>
      </p:sp>
      <p:sp>
        <p:nvSpPr>
          <p:cNvPr id="7" name="Text Placeholder 1">
            <a:extLst>
              <a:ext uri="{FF2B5EF4-FFF2-40B4-BE49-F238E27FC236}">
                <a16:creationId xmlns:a16="http://schemas.microsoft.com/office/drawing/2014/main" id="{F8A208B6-CB99-F559-E252-398C2C5A0BDB}"/>
              </a:ext>
            </a:extLst>
          </p:cNvPr>
          <p:cNvSpPr>
            <a:spLocks noGrp="1"/>
          </p:cNvSpPr>
          <p:nvPr>
            <p:ph type="body" idx="1"/>
          </p:nvPr>
        </p:nvSpPr>
        <p:spPr>
          <a:xfrm>
            <a:off x="0" y="6103107"/>
            <a:ext cx="12192000" cy="754893"/>
          </a:xfrm>
          <a:solidFill>
            <a:schemeClr val="accent2">
              <a:lumMod val="50000"/>
            </a:schemeClr>
          </a:solidFill>
        </p:spPr>
        <p:txBody>
          <a:bodyPr/>
          <a:lstStyle/>
          <a:p>
            <a:pPr marL="85723" indent="0">
              <a:spcBef>
                <a:spcPts val="0"/>
              </a:spcBef>
              <a:spcAft>
                <a:spcPts val="600"/>
              </a:spcAft>
              <a:buNone/>
            </a:pPr>
            <a:r>
              <a:rPr lang="en-US" sz="2000" b="1" dirty="0">
                <a:solidFill>
                  <a:schemeClr val="bg1"/>
                </a:solidFill>
                <a:latin typeface="+mn-lt"/>
                <a:ea typeface="Century Gothic"/>
                <a:cs typeface="Century Gothic"/>
                <a:sym typeface="Century Gothic"/>
              </a:rPr>
              <a:t>AI can be used to assist humans but can also be used to assess humans. </a:t>
            </a:r>
          </a:p>
          <a:p>
            <a:pPr marL="85723" indent="0">
              <a:spcBef>
                <a:spcPts val="0"/>
              </a:spcBef>
              <a:spcAft>
                <a:spcPts val="600"/>
              </a:spcAft>
              <a:buNone/>
            </a:pPr>
            <a:r>
              <a:rPr lang="en-US" sz="2000" dirty="0">
                <a:solidFill>
                  <a:schemeClr val="bg1"/>
                </a:solidFill>
                <a:latin typeface="+mn-lt"/>
                <a:ea typeface="Century Gothic"/>
                <a:cs typeface="Century Gothic"/>
                <a:sym typeface="Century Gothic"/>
              </a:rPr>
              <a:t>Regardless, AI can open new possibilities, but can also exacerbate or introduce new risks or harms.</a:t>
            </a:r>
            <a:endParaRPr lang="en-US" sz="2000" dirty="0">
              <a:solidFill>
                <a:schemeClr val="bg1"/>
              </a:solidFill>
              <a:latin typeface="+mn-lt"/>
            </a:endParaRPr>
          </a:p>
          <a:p>
            <a:pPr marL="85723" indent="0">
              <a:spcBef>
                <a:spcPts val="0"/>
              </a:spcBef>
              <a:spcAft>
                <a:spcPts val="600"/>
              </a:spcAft>
              <a:buNone/>
            </a:pPr>
            <a:endParaRPr lang="en-US" sz="2000" b="1" dirty="0">
              <a:solidFill>
                <a:schemeClr val="bg1"/>
              </a:solidFill>
              <a:latin typeface="+mn-lt"/>
            </a:endParaRP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a:xfrm>
            <a:off x="139959" y="5713272"/>
            <a:ext cx="2743200" cy="365125"/>
          </a:xfrm>
        </p:spPr>
        <p:txBody>
          <a:bodyPr/>
          <a:lstStyle/>
          <a:p>
            <a:fld id="{00000000-1234-1234-1234-123412341234}" type="slidenum">
              <a:rPr lang="en-US" smtClean="0"/>
              <a:pPr/>
              <a:t>7</a:t>
            </a:fld>
            <a:endParaRPr lang="en-US" dirty="0"/>
          </a:p>
        </p:txBody>
      </p:sp>
    </p:spTree>
    <p:extLst>
      <p:ext uri="{BB962C8B-B14F-4D97-AF65-F5344CB8AC3E}">
        <p14:creationId xmlns:p14="http://schemas.microsoft.com/office/powerpoint/2010/main" val="206834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349371"/>
            <a:ext cx="11326767" cy="990761"/>
          </a:xfrm>
        </p:spPr>
        <p:txBody>
          <a:bodyPr/>
          <a:lstStyle/>
          <a:p>
            <a:r>
              <a:rPr lang="en-US" sz="3600" dirty="0">
                <a:latin typeface="+mj-lt"/>
              </a:rPr>
              <a:t>AI in the Workplace: </a:t>
            </a:r>
            <a:r>
              <a:rPr lang="en-US" sz="3600" b="0" dirty="0">
                <a:latin typeface="+mj-lt"/>
              </a:rPr>
              <a:t>AI for Human Assessment</a:t>
            </a:r>
          </a:p>
        </p:txBody>
      </p:sp>
      <p:pic>
        <p:nvPicPr>
          <p:cNvPr id="15" name="Google Shape;143;p8" descr="Woman sitting in a wheelchair at her desk typing on her laptop while enjoying a latte and a sunny view">
            <a:extLst>
              <a:ext uri="{FF2B5EF4-FFF2-40B4-BE49-F238E27FC236}">
                <a16:creationId xmlns:a16="http://schemas.microsoft.com/office/drawing/2014/main" id="{D43D9F39-506B-71EC-DCAA-F0351FA6161F}"/>
              </a:ext>
            </a:extLst>
          </p:cNvPr>
          <p:cNvPicPr preferRelativeResize="0"/>
          <p:nvPr/>
        </p:nvPicPr>
        <p:blipFill rotWithShape="1">
          <a:blip r:embed="rId2">
            <a:alphaModFix/>
          </a:blip>
          <a:srcRect l="3995" r="24223"/>
          <a:stretch/>
        </p:blipFill>
        <p:spPr>
          <a:xfrm>
            <a:off x="442452" y="1359678"/>
            <a:ext cx="1434799" cy="1350887"/>
          </a:xfrm>
          <a:prstGeom prst="ellipse">
            <a:avLst/>
          </a:prstGeom>
          <a:noFill/>
          <a:ln w="41275" cap="flat" cmpd="sng">
            <a:solidFill>
              <a:srgbClr val="F57D1F"/>
            </a:solidFill>
            <a:prstDash val="solid"/>
            <a:round/>
            <a:headEnd type="none" w="sm" len="sm"/>
            <a:tailEnd type="none" w="sm" len="sm"/>
          </a:ln>
        </p:spPr>
      </p:pic>
      <p:sp>
        <p:nvSpPr>
          <p:cNvPr id="18" name="Google Shape;146;p8">
            <a:extLst>
              <a:ext uri="{FF2B5EF4-FFF2-40B4-BE49-F238E27FC236}">
                <a16:creationId xmlns:a16="http://schemas.microsoft.com/office/drawing/2014/main" id="{445076DB-4557-BEA4-D89F-7CD62D71F43D}"/>
              </a:ext>
            </a:extLst>
          </p:cNvPr>
          <p:cNvSpPr txBox="1"/>
          <p:nvPr/>
        </p:nvSpPr>
        <p:spPr>
          <a:xfrm>
            <a:off x="2072345" y="1441624"/>
            <a:ext cx="8340015"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Recruiting &amp; Hiring</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Job matching and resume screening</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Algorithmic interviews and applicant testing</a:t>
            </a:r>
            <a:endParaRPr sz="2400" dirty="0">
              <a:latin typeface="Calibri" panose="020F0502020204030204" pitchFamily="34" charset="0"/>
              <a:cs typeface="Calibri" panose="020F0502020204030204" pitchFamily="34" charset="0"/>
            </a:endParaRPr>
          </a:p>
        </p:txBody>
      </p:sp>
      <p:pic>
        <p:nvPicPr>
          <p:cNvPr id="16" name="Google Shape;144;p8" descr="Woman's face with overlay of dot nodes and lines indicating facial recognition">
            <a:extLst>
              <a:ext uri="{FF2B5EF4-FFF2-40B4-BE49-F238E27FC236}">
                <a16:creationId xmlns:a16="http://schemas.microsoft.com/office/drawing/2014/main" id="{3F3F336F-CC18-D27F-5E6E-7B146A8DBCB5}"/>
              </a:ext>
            </a:extLst>
          </p:cNvPr>
          <p:cNvPicPr preferRelativeResize="0"/>
          <p:nvPr/>
        </p:nvPicPr>
        <p:blipFill rotWithShape="1">
          <a:blip r:embed="rId3">
            <a:alphaModFix/>
          </a:blip>
          <a:srcRect l="19565" t="1832" r="18479" b="6677"/>
          <a:stretch/>
        </p:blipFill>
        <p:spPr>
          <a:xfrm>
            <a:off x="442452" y="2965456"/>
            <a:ext cx="1434799" cy="1350887"/>
          </a:xfrm>
          <a:prstGeom prst="ellipse">
            <a:avLst/>
          </a:prstGeom>
          <a:noFill/>
          <a:ln w="38100" cap="flat" cmpd="sng">
            <a:solidFill>
              <a:srgbClr val="D7DE3D"/>
            </a:solidFill>
            <a:prstDash val="solid"/>
            <a:round/>
            <a:headEnd type="none" w="sm" len="sm"/>
            <a:tailEnd type="none" w="sm" len="sm"/>
          </a:ln>
        </p:spPr>
      </p:pic>
      <p:sp>
        <p:nvSpPr>
          <p:cNvPr id="19" name="Google Shape;147;p8">
            <a:extLst>
              <a:ext uri="{FF2B5EF4-FFF2-40B4-BE49-F238E27FC236}">
                <a16:creationId xmlns:a16="http://schemas.microsoft.com/office/drawing/2014/main" id="{551CB735-128C-1A68-6B27-2188D2FFF245}"/>
              </a:ext>
            </a:extLst>
          </p:cNvPr>
          <p:cNvSpPr txBox="1"/>
          <p:nvPr/>
        </p:nvSpPr>
        <p:spPr>
          <a:xfrm>
            <a:off x="2072346" y="2965456"/>
            <a:ext cx="9893512"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Surveillance</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Productivity tracking</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Ability-based monitoring (e.g., keyboard tracking, gaze tracking, etc.)</a:t>
            </a:r>
            <a:endParaRPr sz="2400" dirty="0">
              <a:latin typeface="Calibri" panose="020F0502020204030204" pitchFamily="34" charset="0"/>
              <a:cs typeface="Calibri" panose="020F0502020204030204" pitchFamily="34" charset="0"/>
            </a:endParaRPr>
          </a:p>
        </p:txBody>
      </p:sp>
      <p:pic>
        <p:nvPicPr>
          <p:cNvPr id="17" name="Google Shape;145;p8" descr="Young Black man wearing VR goggles and holding up arms to make gesture commands">
            <a:extLst>
              <a:ext uri="{FF2B5EF4-FFF2-40B4-BE49-F238E27FC236}">
                <a16:creationId xmlns:a16="http://schemas.microsoft.com/office/drawing/2014/main" id="{463265A1-87D9-38D7-24D5-659BBF911888}"/>
              </a:ext>
            </a:extLst>
          </p:cNvPr>
          <p:cNvPicPr preferRelativeResize="0"/>
          <p:nvPr/>
        </p:nvPicPr>
        <p:blipFill rotWithShape="1">
          <a:blip r:embed="rId4">
            <a:alphaModFix/>
          </a:blip>
          <a:srcRect/>
          <a:stretch/>
        </p:blipFill>
        <p:spPr>
          <a:xfrm>
            <a:off x="442452" y="4528297"/>
            <a:ext cx="1434799" cy="1373878"/>
          </a:xfrm>
          <a:prstGeom prst="rect">
            <a:avLst/>
          </a:prstGeom>
          <a:noFill/>
          <a:ln>
            <a:noFill/>
          </a:ln>
        </p:spPr>
      </p:pic>
      <p:sp>
        <p:nvSpPr>
          <p:cNvPr id="20" name="Google Shape;148;p8">
            <a:extLst>
              <a:ext uri="{FF2B5EF4-FFF2-40B4-BE49-F238E27FC236}">
                <a16:creationId xmlns:a16="http://schemas.microsoft.com/office/drawing/2014/main" id="{5DA56715-CCA5-AFED-28A2-934E57294442}"/>
              </a:ext>
            </a:extLst>
          </p:cNvPr>
          <p:cNvSpPr txBox="1"/>
          <p:nvPr/>
        </p:nvSpPr>
        <p:spPr>
          <a:xfrm>
            <a:off x="2072346" y="4331628"/>
            <a:ext cx="9992800" cy="989600"/>
          </a:xfrm>
          <a:prstGeom prst="rect">
            <a:avLst/>
          </a:prstGeom>
          <a:noFill/>
          <a:ln>
            <a:noFill/>
          </a:ln>
        </p:spPr>
        <p:txBody>
          <a:bodyPr spcFirstLastPara="1" wrap="square" lIns="121900" tIns="60933" rIns="121900" bIns="60933" anchor="t" anchorCtr="0">
            <a:noAutofit/>
          </a:bodyPr>
          <a:lstStyle/>
          <a:p>
            <a:pPr>
              <a:lnSpc>
                <a:spcPct val="90000"/>
              </a:lnSpc>
              <a:spcAft>
                <a:spcPts val="300"/>
              </a:spcAft>
              <a:buClr>
                <a:schemeClr val="dk1"/>
              </a:buClr>
              <a:buSzPts val="1800"/>
            </a:pPr>
            <a:r>
              <a:rPr lang="en-US" sz="2400" b="1" dirty="0">
                <a:solidFill>
                  <a:schemeClr val="dk1"/>
                </a:solidFill>
                <a:latin typeface="Calibri" panose="020F0502020204030204" pitchFamily="34" charset="0"/>
                <a:ea typeface="Century Gothic"/>
                <a:cs typeface="Calibri" panose="020F0502020204030204" pitchFamily="34" charset="0"/>
                <a:sym typeface="Century Gothic"/>
              </a:rPr>
              <a:t>Training</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Completing documentation</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Job simulation (e.g., virtual reality)</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Training personalization</a:t>
            </a:r>
            <a:endParaRPr sz="2400" dirty="0">
              <a:latin typeface="Calibri" panose="020F0502020204030204" pitchFamily="34" charset="0"/>
              <a:cs typeface="Calibri" panose="020F0502020204030204" pitchFamily="34" charset="0"/>
            </a:endParaRPr>
          </a:p>
          <a:p>
            <a:pPr marL="304792" indent="-287859">
              <a:lnSpc>
                <a:spcPct val="90000"/>
              </a:lnSpc>
              <a:spcAft>
                <a:spcPts val="300"/>
              </a:spcAft>
              <a:buClr>
                <a:schemeClr val="dk1"/>
              </a:buClr>
              <a:buSzPts val="1600"/>
              <a:buFont typeface="Arial"/>
              <a:buChar char="•"/>
            </a:pPr>
            <a:r>
              <a:rPr lang="en-US" sz="2400" dirty="0">
                <a:solidFill>
                  <a:schemeClr val="dk1"/>
                </a:solidFill>
                <a:latin typeface="Calibri" panose="020F0502020204030204" pitchFamily="34" charset="0"/>
                <a:ea typeface="Century Gothic"/>
                <a:cs typeface="Calibri" panose="020F0502020204030204" pitchFamily="34" charset="0"/>
                <a:sym typeface="Century Gothic"/>
              </a:rPr>
              <a:t>Career development</a:t>
            </a:r>
            <a:endParaRPr sz="24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pPr/>
              <a:t>8</a:t>
            </a:fld>
            <a:endParaRPr lang="en-US" dirty="0"/>
          </a:p>
        </p:txBody>
      </p:sp>
    </p:spTree>
    <p:extLst>
      <p:ext uri="{BB962C8B-B14F-4D97-AF65-F5344CB8AC3E}">
        <p14:creationId xmlns:p14="http://schemas.microsoft.com/office/powerpoint/2010/main" val="2205322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5DF664-1CEF-4D9A-4B5D-9721A1B53A1F}"/>
              </a:ext>
            </a:extLst>
          </p:cNvPr>
          <p:cNvSpPr>
            <a:spLocks noGrp="1"/>
          </p:cNvSpPr>
          <p:nvPr>
            <p:ph type="title"/>
          </p:nvPr>
        </p:nvSpPr>
        <p:spPr>
          <a:xfrm>
            <a:off x="334402" y="456225"/>
            <a:ext cx="11177894" cy="990761"/>
          </a:xfrm>
        </p:spPr>
        <p:txBody>
          <a:bodyPr/>
          <a:lstStyle/>
          <a:p>
            <a:r>
              <a:rPr lang="en-US" dirty="0">
                <a:latin typeface="+mj-lt"/>
              </a:rPr>
              <a:t>Discussion: </a:t>
            </a:r>
            <a:r>
              <a:rPr lang="en-US" b="0" dirty="0">
                <a:latin typeface="+mj-lt"/>
              </a:rPr>
              <a:t>Using AI-Enabled Tools</a:t>
            </a:r>
          </a:p>
        </p:txBody>
      </p:sp>
      <p:sp>
        <p:nvSpPr>
          <p:cNvPr id="3" name="Slide Number Placeholder 2">
            <a:extLst>
              <a:ext uri="{FF2B5EF4-FFF2-40B4-BE49-F238E27FC236}">
                <a16:creationId xmlns:a16="http://schemas.microsoft.com/office/drawing/2014/main" id="{C723C791-4313-5D0C-1966-9983C87C56D9}"/>
              </a:ext>
            </a:extLst>
          </p:cNvPr>
          <p:cNvSpPr>
            <a:spLocks noGrp="1"/>
          </p:cNvSpPr>
          <p:nvPr>
            <p:ph type="sldNum" idx="12"/>
          </p:nvPr>
        </p:nvSpPr>
        <p:spPr/>
        <p:txBody>
          <a:bodyPr/>
          <a:lstStyle/>
          <a:p>
            <a:fld id="{00000000-1234-1234-1234-123412341234}" type="slidenum">
              <a:rPr lang="en-US" smtClean="0"/>
              <a:pPr/>
              <a:t>9</a:t>
            </a:fld>
            <a:endParaRPr lang="en-US" dirty="0"/>
          </a:p>
        </p:txBody>
      </p:sp>
      <p:sp>
        <p:nvSpPr>
          <p:cNvPr id="7" name="Text Placeholder 6">
            <a:extLst>
              <a:ext uri="{FF2B5EF4-FFF2-40B4-BE49-F238E27FC236}">
                <a16:creationId xmlns:a16="http://schemas.microsoft.com/office/drawing/2014/main" id="{9529DB11-24EA-D19C-6590-C3DD4E3CFAFD}"/>
              </a:ext>
            </a:extLst>
          </p:cNvPr>
          <p:cNvSpPr>
            <a:spLocks noGrp="1"/>
          </p:cNvSpPr>
          <p:nvPr>
            <p:ph type="body" idx="1"/>
          </p:nvPr>
        </p:nvSpPr>
        <p:spPr>
          <a:xfrm>
            <a:off x="0" y="2759574"/>
            <a:ext cx="12192000" cy="1649866"/>
          </a:xfrm>
          <a:solidFill>
            <a:srgbClr val="002060"/>
          </a:solidFill>
        </p:spPr>
        <p:txBody>
          <a:bodyPr/>
          <a:lstStyle/>
          <a:p>
            <a:pPr marL="85723" indent="0" algn="ctr">
              <a:buNone/>
            </a:pPr>
            <a:r>
              <a:rPr lang="en-US" sz="4800" b="1" dirty="0">
                <a:solidFill>
                  <a:schemeClr val="bg1"/>
                </a:solidFill>
                <a:latin typeface="Calibri" panose="020F0502020204030204" pitchFamily="34" charset="0"/>
                <a:cs typeface="Calibri" panose="020F0502020204030204" pitchFamily="34" charset="0"/>
              </a:rPr>
              <a:t>Do you use any AI-enabled tools at work? </a:t>
            </a:r>
            <a:br>
              <a:rPr lang="en-US" sz="4800" b="1" dirty="0">
                <a:solidFill>
                  <a:schemeClr val="bg1"/>
                </a:solidFill>
                <a:latin typeface="Calibri" panose="020F0502020204030204" pitchFamily="34" charset="0"/>
                <a:cs typeface="Calibri" panose="020F0502020204030204" pitchFamily="34" charset="0"/>
              </a:rPr>
            </a:br>
            <a:r>
              <a:rPr lang="en-US" sz="4800" b="1" dirty="0">
                <a:solidFill>
                  <a:schemeClr val="bg1"/>
                </a:solidFill>
                <a:latin typeface="Calibri" panose="020F0502020204030204" pitchFamily="34" charset="0"/>
                <a:cs typeface="Calibri" panose="020F0502020204030204" pitchFamily="34" charset="0"/>
              </a:rPr>
              <a:t>What benefits do they bring?</a:t>
            </a:r>
            <a:endParaRPr lang="en-US" sz="4400" b="1" dirty="0">
              <a:solidFill>
                <a:schemeClr val="bg1"/>
              </a:solidFill>
              <a:latin typeface="Calibri" panose="020F0502020204030204" pitchFamily="34" charset="0"/>
              <a:cs typeface="Calibri" panose="020F0502020204030204" pitchFamily="34" charset="0"/>
            </a:endParaRPr>
          </a:p>
          <a:p>
            <a:pPr algn="ctr"/>
            <a:endParaRPr lang="en-US" sz="4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645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831850" y="1736726"/>
            <a:ext cx="10515600" cy="2852737"/>
          </a:xfrm>
        </p:spPr>
        <p:txBody>
          <a:bodyPr/>
          <a:lstStyle/>
          <a:p>
            <a:r>
              <a:rPr lang="en-US" dirty="0">
                <a:latin typeface="+mj-lt"/>
              </a:rPr>
              <a:t>Spotlight on AI in Hiring Technologies</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10</a:t>
            </a:fld>
            <a:endParaRPr lang="en-US" dirty="0"/>
          </a:p>
        </p:txBody>
      </p:sp>
    </p:spTree>
    <p:extLst>
      <p:ext uri="{BB962C8B-B14F-4D97-AF65-F5344CB8AC3E}">
        <p14:creationId xmlns:p14="http://schemas.microsoft.com/office/powerpoint/2010/main" val="4287486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Highlighting Hiring Bias</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477097"/>
            <a:ext cx="8150989" cy="4761143"/>
          </a:xfrm>
        </p:spPr>
        <p:txBody>
          <a:bodyPr/>
          <a:lstStyle/>
          <a:p>
            <a:pPr marL="359844">
              <a:spcBef>
                <a:spcPts val="0"/>
              </a:spcBef>
              <a:buSzPct val="100000"/>
            </a:pPr>
            <a:r>
              <a:rPr lang="en-US" dirty="0">
                <a:latin typeface="Calibri" panose="020F0502020204030204" pitchFamily="34" charset="0"/>
                <a:cs typeface="Calibri" panose="020F0502020204030204" pitchFamily="34" charset="0"/>
              </a:rPr>
              <a:t>The </a:t>
            </a:r>
            <a:r>
              <a:rPr lang="en-US" b="1" dirty="0">
                <a:latin typeface="Calibri" panose="020F0502020204030204" pitchFamily="34" charset="0"/>
                <a:cs typeface="Calibri" panose="020F0502020204030204" pitchFamily="34" charset="0"/>
              </a:rPr>
              <a:t>data available on employees </a:t>
            </a:r>
            <a:r>
              <a:rPr lang="en-US" dirty="0">
                <a:latin typeface="Calibri" panose="020F0502020204030204" pitchFamily="34" charset="0"/>
                <a:cs typeface="Calibri" panose="020F0502020204030204" pitchFamily="34" charset="0"/>
              </a:rPr>
              <a:t>is usually flawed.</a:t>
            </a:r>
          </a:p>
          <a:p>
            <a:pPr marL="359844">
              <a:spcBef>
                <a:spcPts val="1867"/>
              </a:spcBef>
              <a:buSzPct val="100000"/>
            </a:pPr>
            <a:r>
              <a:rPr lang="en-US" dirty="0">
                <a:latin typeface="Calibri" panose="020F0502020204030204" pitchFamily="34" charset="0"/>
                <a:cs typeface="Calibri" panose="020F0502020204030204" pitchFamily="34" charset="0"/>
              </a:rPr>
              <a:t>AI </a:t>
            </a:r>
            <a:r>
              <a:rPr lang="en-US" b="1" dirty="0">
                <a:latin typeface="Calibri" panose="020F0502020204030204" pitchFamily="34" charset="0"/>
                <a:cs typeface="Calibri" panose="020F0502020204030204" pitchFamily="34" charset="0"/>
              </a:rPr>
              <a:t>takes shortcuts </a:t>
            </a:r>
            <a:r>
              <a:rPr lang="en-US" dirty="0">
                <a:latin typeface="Calibri" panose="020F0502020204030204" pitchFamily="34" charset="0"/>
                <a:cs typeface="Calibri" panose="020F0502020204030204" pitchFamily="34" charset="0"/>
              </a:rPr>
              <a:t>whenever possible.</a:t>
            </a:r>
          </a:p>
          <a:p>
            <a:pPr marL="817044" lvl="1">
              <a:spcBef>
                <a:spcPts val="1867"/>
              </a:spcBef>
              <a:buSzPct val="100000"/>
            </a:pPr>
            <a:r>
              <a:rPr lang="en-US" dirty="0">
                <a:latin typeface="Calibri" panose="020F0502020204030204" pitchFamily="34" charset="0"/>
                <a:cs typeface="Calibri" panose="020F0502020204030204" pitchFamily="34" charset="0"/>
              </a:rPr>
              <a:t>It looks for easy correlations in data and can quickly become more biased than its training data.</a:t>
            </a:r>
          </a:p>
          <a:p>
            <a:pPr marL="359844">
              <a:spcBef>
                <a:spcPts val="1867"/>
              </a:spcBef>
              <a:buSzPct val="100000"/>
            </a:pPr>
            <a:r>
              <a:rPr lang="en-US" dirty="0">
                <a:latin typeface="Calibri" panose="020F0502020204030204" pitchFamily="34" charset="0"/>
                <a:cs typeface="Calibri" panose="020F0502020204030204" pitchFamily="34" charset="0"/>
              </a:rPr>
              <a:t>AI </a:t>
            </a:r>
            <a:r>
              <a:rPr lang="en-US" b="1" dirty="0">
                <a:latin typeface="Calibri" panose="020F0502020204030204" pitchFamily="34" charset="0"/>
                <a:cs typeface="Calibri" panose="020F0502020204030204" pitchFamily="34" charset="0"/>
              </a:rPr>
              <a:t>reflects implicit biases of people who design it</a:t>
            </a:r>
            <a:r>
              <a:rPr lang="en-US" dirty="0">
                <a:latin typeface="Calibri" panose="020F0502020204030204" pitchFamily="34" charset="0"/>
                <a:cs typeface="Calibri" panose="020F0502020204030204" pitchFamily="34" charset="0"/>
              </a:rPr>
              <a:t>. </a:t>
            </a:r>
          </a:p>
          <a:p>
            <a:pPr marL="359844">
              <a:spcBef>
                <a:spcPts val="1867"/>
              </a:spcBef>
              <a:spcAft>
                <a:spcPts val="1867"/>
              </a:spcAft>
              <a:buSzPct val="100000"/>
            </a:pPr>
            <a:r>
              <a:rPr lang="en-US" b="1" dirty="0">
                <a:latin typeface="Calibri" panose="020F0502020204030204" pitchFamily="34" charset="0"/>
                <a:cs typeface="Calibri" panose="020F0502020204030204" pitchFamily="34" charset="0"/>
              </a:rPr>
              <a:t>Many vendors consider the inner workings of their technology to be proprietary</a:t>
            </a:r>
            <a:r>
              <a:rPr lang="en-US" dirty="0">
                <a:latin typeface="Calibri" panose="020F0502020204030204" pitchFamily="34" charset="0"/>
                <a:cs typeface="Calibri" panose="020F0502020204030204" pitchFamily="34" charset="0"/>
              </a:rPr>
              <a:t>; it can be impossible to know how an AI is making decisions.</a:t>
            </a: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11</a:t>
            </a:fld>
            <a:endParaRPr lang="en-US" dirty="0"/>
          </a:p>
        </p:txBody>
      </p:sp>
      <p:pic>
        <p:nvPicPr>
          <p:cNvPr id="4" name="Picture 3" descr="Black male face with layers of digital information symbolizes data">
            <a:extLst>
              <a:ext uri="{FF2B5EF4-FFF2-40B4-BE49-F238E27FC236}">
                <a16:creationId xmlns:a16="http://schemas.microsoft.com/office/drawing/2014/main" id="{7D67EF1A-2350-A2F0-64BD-5858FDB50598}"/>
              </a:ext>
            </a:extLst>
          </p:cNvPr>
          <p:cNvPicPr>
            <a:picLocks noChangeAspect="1"/>
          </p:cNvPicPr>
          <p:nvPr/>
        </p:nvPicPr>
        <p:blipFill>
          <a:blip r:embed="rId3"/>
          <a:stretch>
            <a:fillRect/>
          </a:stretch>
        </p:blipFill>
        <p:spPr>
          <a:xfrm>
            <a:off x="8450963" y="1404468"/>
            <a:ext cx="3741037" cy="3756613"/>
          </a:xfrm>
          <a:prstGeom prst="ellipse">
            <a:avLst/>
          </a:prstGeom>
        </p:spPr>
      </p:pic>
    </p:spTree>
    <p:extLst>
      <p:ext uri="{BB962C8B-B14F-4D97-AF65-F5344CB8AC3E}">
        <p14:creationId xmlns:p14="http://schemas.microsoft.com/office/powerpoint/2010/main" val="34178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8731125" cy="1116834"/>
          </a:xfrm>
        </p:spPr>
        <p:txBody>
          <a:bodyPr/>
          <a:lstStyle/>
          <a:p>
            <a:r>
              <a:rPr lang="en-US" sz="3600" dirty="0">
                <a:latin typeface="+mj-lt"/>
              </a:rPr>
              <a:t>Key Takeaways from PEAT’s Inclusive AI in Hiring Think Tank </a:t>
            </a:r>
            <a:r>
              <a:rPr lang="en-US" sz="3600" b="0" dirty="0">
                <a:latin typeface="+mj-lt"/>
              </a:rPr>
              <a:t>(April 2023)</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33129"/>
            <a:ext cx="11248773" cy="4500289"/>
          </a:xfrm>
        </p:spPr>
        <p:txBody>
          <a:bodyPr/>
          <a:lstStyle/>
          <a:p>
            <a:pPr marL="359844">
              <a:spcBef>
                <a:spcPts val="600"/>
              </a:spcBef>
              <a:spcAft>
                <a:spcPts val="600"/>
              </a:spcAft>
              <a:buSzPct val="100000"/>
              <a:buFont typeface="Arial" panose="020B0604020202020204" pitchFamily="34" charset="0"/>
              <a:buChar char="•"/>
            </a:pPr>
            <a:r>
              <a:rPr lang="en-US" sz="2200" b="1" dirty="0"/>
              <a:t>Involve people with disabilities in technology design and use</a:t>
            </a:r>
            <a:r>
              <a:rPr lang="en-US" sz="2200" dirty="0"/>
              <a:t>. We must ensure people with diverse lived experiences are in the loop at every stage to provide human oversight, while always considering who is not in the room and working to include them.</a:t>
            </a:r>
          </a:p>
          <a:p>
            <a:pPr marL="359844">
              <a:spcBef>
                <a:spcPts val="600"/>
              </a:spcBef>
              <a:spcAft>
                <a:spcPts val="600"/>
              </a:spcAft>
              <a:buSzPct val="100000"/>
              <a:buFont typeface="Arial" panose="020B0604020202020204" pitchFamily="34" charset="0"/>
              <a:buChar char="•"/>
            </a:pPr>
            <a:r>
              <a:rPr lang="en-US" sz="2200" b="1" dirty="0"/>
              <a:t>Share risk management duties across organizations</a:t>
            </a:r>
            <a:r>
              <a:rPr lang="en-US" sz="2200" dirty="0"/>
              <a:t>. We cannot expect one group of vendors, employers, or policymakers to handle all risk management responsibilities on their own. </a:t>
            </a:r>
          </a:p>
          <a:p>
            <a:pPr marL="359844">
              <a:spcBef>
                <a:spcPts val="600"/>
              </a:spcBef>
              <a:spcAft>
                <a:spcPts val="600"/>
              </a:spcAft>
              <a:buSzPct val="100000"/>
              <a:buFont typeface="Arial" panose="020B0604020202020204" pitchFamily="34" charset="0"/>
              <a:buChar char="•"/>
            </a:pPr>
            <a:r>
              <a:rPr lang="en-US" sz="2200" b="1" dirty="0"/>
              <a:t>Notify end users about AI tools and hold organizations accountable</a:t>
            </a:r>
            <a:r>
              <a:rPr lang="en-US" sz="2200" dirty="0"/>
              <a:t>. Offering plain language notices can help end users learn how AI tools work, speak up about potential harms, and choose whether to opt out.</a:t>
            </a:r>
          </a:p>
          <a:p>
            <a:pPr marL="359844">
              <a:spcBef>
                <a:spcPts val="600"/>
              </a:spcBef>
              <a:spcAft>
                <a:spcPts val="600"/>
              </a:spcAft>
              <a:buSzPct val="100000"/>
              <a:buFont typeface="Arial" panose="020B0604020202020204" pitchFamily="34" charset="0"/>
              <a:buChar char="•"/>
            </a:pPr>
            <a:r>
              <a:rPr lang="en-US" sz="2200" b="1" dirty="0"/>
              <a:t>Staff at all levels need to support a culture of AI fairness</a:t>
            </a:r>
            <a:r>
              <a:rPr lang="en-US" sz="2200" dirty="0"/>
              <a:t>. When they adopt AI hiring tools, organizations cannot simply check a box and consider them inclusive. Instead, leadership and staff need to champion fairness by establishing processes to continually evaluate their use.  </a:t>
            </a:r>
          </a:p>
          <a:p>
            <a:pPr marL="690363">
              <a:spcBef>
                <a:spcPts val="1200"/>
              </a:spcBef>
              <a:buSzPct val="100000"/>
              <a:buFont typeface="Arial" panose="020B0604020202020204" pitchFamily="34" charset="0"/>
              <a:buChar char="•"/>
            </a:pPr>
            <a:endParaRPr lang="en-US" sz="2200" dirty="0"/>
          </a:p>
        </p:txBody>
      </p:sp>
      <p:sp>
        <p:nvSpPr>
          <p:cNvPr id="8" name="Google Shape;189;p13">
            <a:extLst>
              <a:ext uri="{FF2B5EF4-FFF2-40B4-BE49-F238E27FC236}">
                <a16:creationId xmlns:a16="http://schemas.microsoft.com/office/drawing/2014/main" id="{BBF96D44-0F2F-9596-40F2-038A97B3C22F}"/>
              </a:ext>
            </a:extLst>
          </p:cNvPr>
          <p:cNvSpPr txBox="1"/>
          <p:nvPr/>
        </p:nvSpPr>
        <p:spPr>
          <a:xfrm>
            <a:off x="569976" y="5969818"/>
            <a:ext cx="9950540" cy="527200"/>
          </a:xfrm>
          <a:prstGeom prst="rect">
            <a:avLst/>
          </a:prstGeom>
          <a:noFill/>
          <a:ln>
            <a:noFill/>
          </a:ln>
        </p:spPr>
        <p:txBody>
          <a:bodyPr spcFirstLastPara="1" wrap="square" lIns="91400" tIns="45700" rIns="91400" bIns="45700" anchor="t" anchorCtr="0">
            <a:noAutofit/>
          </a:bodyPr>
          <a:lstStyle/>
          <a:p>
            <a:pPr marL="114294">
              <a:lnSpc>
                <a:spcPct val="90000"/>
              </a:lnSpc>
              <a:spcAft>
                <a:spcPts val="1200"/>
              </a:spcAft>
              <a:buClr>
                <a:schemeClr val="dk1"/>
              </a:buClr>
              <a:buSzPts val="1800"/>
            </a:pPr>
            <a:r>
              <a:rPr lang="en-US" sz="20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3"/>
              </a:rPr>
              <a:t>PEAT Think Tank to Apply NIST AI RMF to Inclusive Hiring</a:t>
            </a:r>
            <a:r>
              <a:rPr lang="en-US" sz="2000" dirty="0">
                <a:solidFill>
                  <a:schemeClr val="tx1"/>
                </a:solidFill>
                <a:latin typeface="Calibri" panose="020F0502020204030204" pitchFamily="34" charset="0"/>
                <a:ea typeface="Source Sans Pro" panose="020B0503030403020204" pitchFamily="34" charset="0"/>
                <a:cs typeface="Calibri" panose="020F0502020204030204" pitchFamily="34" charset="0"/>
              </a:rPr>
              <a:t> (April 2023)</a:t>
            </a: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12</a:t>
            </a:fld>
            <a:endParaRPr lang="en-US" dirty="0"/>
          </a:p>
        </p:txBody>
      </p:sp>
    </p:spTree>
    <p:extLst>
      <p:ext uri="{BB962C8B-B14F-4D97-AF65-F5344CB8AC3E}">
        <p14:creationId xmlns:p14="http://schemas.microsoft.com/office/powerpoint/2010/main" val="20398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Disability-Led Innovation</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0" y="1358310"/>
            <a:ext cx="12191999" cy="1116834"/>
          </a:xfrm>
          <a:solidFill>
            <a:srgbClr val="002060"/>
          </a:solidFill>
        </p:spPr>
        <p:txBody>
          <a:bodyPr/>
          <a:lstStyle/>
          <a:p>
            <a:pPr marL="347463" indent="0" algn="ctr">
              <a:spcBef>
                <a:spcPts val="1200"/>
              </a:spcBef>
              <a:buNone/>
            </a:pPr>
            <a:r>
              <a:rPr lang="en-US" b="1" dirty="0">
                <a:solidFill>
                  <a:schemeClr val="bg1"/>
                </a:solidFill>
                <a:latin typeface="+mn-lt"/>
              </a:rPr>
              <a:t>We amplify the voices and work of disabled innovators </a:t>
            </a:r>
            <a:br>
              <a:rPr lang="en-US" b="1" dirty="0">
                <a:solidFill>
                  <a:schemeClr val="bg1"/>
                </a:solidFill>
                <a:latin typeface="+mn-lt"/>
              </a:rPr>
            </a:br>
            <a:r>
              <a:rPr lang="en-US" b="1" dirty="0">
                <a:solidFill>
                  <a:schemeClr val="bg1"/>
                </a:solidFill>
                <a:latin typeface="+mn-lt"/>
              </a:rPr>
              <a:t>who build inclusive AI-enabled workplace technologies.</a:t>
            </a:r>
          </a:p>
          <a:p>
            <a:pPr marL="347463" indent="0" algn="ctr">
              <a:spcBef>
                <a:spcPts val="1200"/>
              </a:spcBef>
              <a:buNone/>
            </a:pPr>
            <a:endParaRPr lang="en-US" dirty="0">
              <a:solidFill>
                <a:schemeClr val="bg1"/>
              </a:solidFill>
              <a:latin typeface="+mn-lt"/>
            </a:endParaRPr>
          </a:p>
        </p:txBody>
      </p:sp>
      <p:pic>
        <p:nvPicPr>
          <p:cNvPr id="4" name="Picture 4" descr="Disability-Led Innovation: Artificial intelligence &amp; Automated Hiring Practices">
            <a:extLst>
              <a:ext uri="{FF2B5EF4-FFF2-40B4-BE49-F238E27FC236}">
                <a16:creationId xmlns:a16="http://schemas.microsoft.com/office/drawing/2014/main" id="{47CA0A02-E670-FA42-9CEB-0C9E425FA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81" y="2573701"/>
            <a:ext cx="7367155" cy="15765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John Robinson Headshot">
            <a:extLst>
              <a:ext uri="{FF2B5EF4-FFF2-40B4-BE49-F238E27FC236}">
                <a16:creationId xmlns:a16="http://schemas.microsoft.com/office/drawing/2014/main" id="{BC5C4CF0-FB18-4996-8274-7ED4DEC75D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837" t="1487" r="13073" b="65931"/>
          <a:stretch/>
        </p:blipFill>
        <p:spPr bwMode="auto">
          <a:xfrm>
            <a:off x="1286060" y="4747491"/>
            <a:ext cx="1413011" cy="14025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1547E7A-A99D-9510-EF0A-BEA68DE470AA}"/>
              </a:ext>
            </a:extLst>
          </p:cNvPr>
          <p:cNvSpPr txBox="1"/>
          <p:nvPr/>
        </p:nvSpPr>
        <p:spPr>
          <a:xfrm>
            <a:off x="1339425" y="6150016"/>
            <a:ext cx="1413010" cy="373564"/>
          </a:xfrm>
          <a:prstGeom prst="rect">
            <a:avLst/>
          </a:prstGeom>
          <a:noFill/>
        </p:spPr>
        <p:txBody>
          <a:bodyPr wrap="square" rtlCol="0">
            <a:spAutoFit/>
          </a:bodyPr>
          <a:lstStyle/>
          <a:p>
            <a:pPr algn="ctr">
              <a:lnSpc>
                <a:spcPct val="85000"/>
              </a:lnSpc>
            </a:pPr>
            <a:r>
              <a:rPr lang="en-US" sz="1100" b="1" dirty="0"/>
              <a:t>John Robinson </a:t>
            </a:r>
            <a:br>
              <a:rPr lang="en-US" sz="1100" dirty="0"/>
            </a:br>
            <a:r>
              <a:rPr lang="en-US" sz="1050" dirty="0"/>
              <a:t>Our Ability</a:t>
            </a:r>
            <a:endParaRPr lang="en-US" sz="1100" dirty="0"/>
          </a:p>
        </p:txBody>
      </p:sp>
      <p:pic>
        <p:nvPicPr>
          <p:cNvPr id="10" name="Picture 4" descr="Guy Tonye Headshot">
            <a:extLst>
              <a:ext uri="{FF2B5EF4-FFF2-40B4-BE49-F238E27FC236}">
                <a16:creationId xmlns:a16="http://schemas.microsoft.com/office/drawing/2014/main" id="{986BECA4-E346-E865-E1CB-CF02636D04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519"/>
          <a:stretch/>
        </p:blipFill>
        <p:spPr bwMode="auto">
          <a:xfrm>
            <a:off x="2699070" y="4751197"/>
            <a:ext cx="1491866" cy="139881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F64F689-9E16-C4B8-1B4B-A2B125875F6F}"/>
              </a:ext>
            </a:extLst>
          </p:cNvPr>
          <p:cNvSpPr txBox="1"/>
          <p:nvPr/>
        </p:nvSpPr>
        <p:spPr>
          <a:xfrm>
            <a:off x="2805800" y="6150016"/>
            <a:ext cx="1450184" cy="373564"/>
          </a:xfrm>
          <a:prstGeom prst="rect">
            <a:avLst/>
          </a:prstGeom>
          <a:noFill/>
        </p:spPr>
        <p:txBody>
          <a:bodyPr wrap="square" rtlCol="0">
            <a:spAutoFit/>
          </a:bodyPr>
          <a:lstStyle/>
          <a:p>
            <a:pPr algn="ctr">
              <a:lnSpc>
                <a:spcPct val="85000"/>
              </a:lnSpc>
            </a:pPr>
            <a:r>
              <a:rPr lang="en-US" sz="1100" b="1" dirty="0"/>
              <a:t>Guy Tonye </a:t>
            </a:r>
            <a:br>
              <a:rPr lang="en-US" sz="1100" dirty="0"/>
            </a:br>
            <a:r>
              <a:rPr lang="en-US" sz="1050" dirty="0"/>
              <a:t>Zammo.ai</a:t>
            </a:r>
            <a:endParaRPr lang="en-US" sz="1100" dirty="0"/>
          </a:p>
        </p:txBody>
      </p:sp>
      <p:pic>
        <p:nvPicPr>
          <p:cNvPr id="12" name="Picture 6" descr="Ross Barchacky - Director of Partnerships - Inclusively | LinkedIn">
            <a:extLst>
              <a:ext uri="{FF2B5EF4-FFF2-40B4-BE49-F238E27FC236}">
                <a16:creationId xmlns:a16="http://schemas.microsoft.com/office/drawing/2014/main" id="{A33BDA12-35F1-9F17-C415-EBFF6A4EC44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478" r="18254" b="31256"/>
          <a:stretch/>
        </p:blipFill>
        <p:spPr bwMode="auto">
          <a:xfrm>
            <a:off x="4177778" y="4747490"/>
            <a:ext cx="1450184" cy="13988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3273611-E397-9E70-5E64-F1C70702090D}"/>
              </a:ext>
            </a:extLst>
          </p:cNvPr>
          <p:cNvSpPr txBox="1"/>
          <p:nvPr/>
        </p:nvSpPr>
        <p:spPr>
          <a:xfrm>
            <a:off x="4179098" y="6150016"/>
            <a:ext cx="1450184" cy="373564"/>
          </a:xfrm>
          <a:prstGeom prst="rect">
            <a:avLst/>
          </a:prstGeom>
          <a:noFill/>
        </p:spPr>
        <p:txBody>
          <a:bodyPr wrap="square" rtlCol="0">
            <a:spAutoFit/>
          </a:bodyPr>
          <a:lstStyle/>
          <a:p>
            <a:pPr algn="ctr">
              <a:lnSpc>
                <a:spcPct val="85000"/>
              </a:lnSpc>
            </a:pPr>
            <a:r>
              <a:rPr lang="en-US" sz="1100" b="1" dirty="0"/>
              <a:t>Ross Barchacky</a:t>
            </a:r>
            <a:br>
              <a:rPr lang="en-US" sz="1100" dirty="0"/>
            </a:br>
            <a:r>
              <a:rPr lang="en-US" sz="1050" dirty="0"/>
              <a:t>Inclusively</a:t>
            </a:r>
            <a:endParaRPr lang="en-US" sz="1100" dirty="0"/>
          </a:p>
        </p:txBody>
      </p:sp>
      <p:pic>
        <p:nvPicPr>
          <p:cNvPr id="14" name="Picture 6" descr="Jhillika Kumar Headshot">
            <a:extLst>
              <a:ext uri="{FF2B5EF4-FFF2-40B4-BE49-F238E27FC236}">
                <a16:creationId xmlns:a16="http://schemas.microsoft.com/office/drawing/2014/main" id="{F7ABE3AD-1D2D-9402-F24D-0600FEC80E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484" t="9550" r="40209" b="37966"/>
          <a:stretch/>
        </p:blipFill>
        <p:spPr bwMode="auto">
          <a:xfrm>
            <a:off x="5639645" y="4747490"/>
            <a:ext cx="1516326" cy="139881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331B81C-D494-5A00-537C-9D5C13A04AA3}"/>
              </a:ext>
            </a:extLst>
          </p:cNvPr>
          <p:cNvSpPr txBox="1"/>
          <p:nvPr/>
        </p:nvSpPr>
        <p:spPr>
          <a:xfrm>
            <a:off x="5629282" y="6150016"/>
            <a:ext cx="1502227" cy="373564"/>
          </a:xfrm>
          <a:prstGeom prst="rect">
            <a:avLst/>
          </a:prstGeom>
          <a:noFill/>
        </p:spPr>
        <p:txBody>
          <a:bodyPr wrap="square" rtlCol="0">
            <a:spAutoFit/>
          </a:bodyPr>
          <a:lstStyle/>
          <a:p>
            <a:pPr algn="ctr">
              <a:lnSpc>
                <a:spcPct val="85000"/>
              </a:lnSpc>
            </a:pPr>
            <a:r>
              <a:rPr lang="en-US" sz="1100" b="1" dirty="0"/>
              <a:t>Jhillika Kumar </a:t>
            </a:r>
            <a:br>
              <a:rPr lang="en-US" sz="1100" dirty="0"/>
            </a:br>
            <a:r>
              <a:rPr lang="en-US" sz="1050" dirty="0"/>
              <a:t>Mentra</a:t>
            </a:r>
            <a:endParaRPr lang="en-US" sz="1100" dirty="0"/>
          </a:p>
        </p:txBody>
      </p:sp>
      <p:pic>
        <p:nvPicPr>
          <p:cNvPr id="6" name="Picture 2" descr="Lightbulb with cog icon">
            <a:extLst>
              <a:ext uri="{FF2B5EF4-FFF2-40B4-BE49-F238E27FC236}">
                <a16:creationId xmlns:a16="http://schemas.microsoft.com/office/drawing/2014/main" id="{AE215A88-9A3A-6118-1247-4B407E02BB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66" y="2542775"/>
            <a:ext cx="3555999" cy="355599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13</a:t>
            </a:fld>
            <a:endParaRPr lang="en-US" dirty="0"/>
          </a:p>
        </p:txBody>
      </p:sp>
    </p:spTree>
    <p:extLst>
      <p:ext uri="{BB962C8B-B14F-4D97-AF65-F5344CB8AC3E}">
        <p14:creationId xmlns:p14="http://schemas.microsoft.com/office/powerpoint/2010/main" val="83744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sz="3600" dirty="0">
                <a:latin typeface="+mj-lt"/>
                <a:cs typeface="Calibri" panose="020F0502020204030204" pitchFamily="34" charset="0"/>
              </a:rPr>
              <a:t>How to Mitigate Bias in AI Hiring Tools</a:t>
            </a:r>
          </a:p>
        </p:txBody>
      </p:sp>
      <p:pic>
        <p:nvPicPr>
          <p:cNvPr id="7" name="Google Shape;197;p14" descr="Five key tips for procuring and tailoring AI systems to reduce bias - from PEAT Disability Led Innovation Report ">
            <a:extLst>
              <a:ext uri="{FF2B5EF4-FFF2-40B4-BE49-F238E27FC236}">
                <a16:creationId xmlns:a16="http://schemas.microsoft.com/office/drawing/2014/main" id="{9602D70D-7F61-C229-BCBC-8727044480E9}"/>
              </a:ext>
            </a:extLst>
          </p:cNvPr>
          <p:cNvPicPr preferRelativeResize="0"/>
          <p:nvPr/>
        </p:nvPicPr>
        <p:blipFill rotWithShape="1">
          <a:blip r:embed="rId3">
            <a:alphaModFix/>
          </a:blip>
          <a:srcRect l="20879" t="24144" r="4730" b="21982"/>
          <a:stretch/>
        </p:blipFill>
        <p:spPr>
          <a:xfrm>
            <a:off x="632684" y="1417334"/>
            <a:ext cx="10929664" cy="4452268"/>
          </a:xfrm>
          <a:prstGeom prst="rect">
            <a:avLst/>
          </a:prstGeom>
          <a:noFill/>
          <a:ln>
            <a:noFill/>
          </a:ln>
        </p:spPr>
      </p:pic>
      <p:sp>
        <p:nvSpPr>
          <p:cNvPr id="9" name="Google Shape;198;p14">
            <a:extLst>
              <a:ext uri="{FF2B5EF4-FFF2-40B4-BE49-F238E27FC236}">
                <a16:creationId xmlns:a16="http://schemas.microsoft.com/office/drawing/2014/main" id="{D2A1D2D6-34DC-33BE-1180-DD6904318EAD}"/>
              </a:ext>
            </a:extLst>
          </p:cNvPr>
          <p:cNvSpPr txBox="1"/>
          <p:nvPr/>
        </p:nvSpPr>
        <p:spPr>
          <a:xfrm>
            <a:off x="632684" y="5882468"/>
            <a:ext cx="8534400" cy="527200"/>
          </a:xfrm>
          <a:prstGeom prst="rect">
            <a:avLst/>
          </a:prstGeom>
          <a:noFill/>
          <a:ln>
            <a:noFill/>
          </a:ln>
        </p:spPr>
        <p:txBody>
          <a:bodyPr spcFirstLastPara="1" wrap="square" lIns="91400" tIns="45700" rIns="91400" bIns="45700" anchor="t" anchorCtr="0">
            <a:noAutofit/>
          </a:bodyPr>
          <a:lstStyle/>
          <a:p>
            <a:pPr marL="114294">
              <a:lnSpc>
                <a:spcPct val="90000"/>
              </a:lnSpc>
              <a:spcAft>
                <a:spcPts val="1200"/>
              </a:spcAft>
              <a:buClr>
                <a:schemeClr val="dk1"/>
              </a:buClr>
              <a:buSzPts val="1800"/>
            </a:pPr>
            <a:r>
              <a:rPr lang="en-US" sz="16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www.peatworks.org/disability-led-innovation-report/</a:t>
            </a:r>
            <a:r>
              <a:rPr lang="en-US" sz="1600" dirty="0">
                <a:solidFill>
                  <a:schemeClr val="dk1"/>
                </a:solidFill>
                <a:latin typeface="Calibri"/>
                <a:ea typeface="Calibri"/>
                <a:cs typeface="Calibri"/>
                <a:sym typeface="Calibri"/>
              </a:rPr>
              <a:t> </a:t>
            </a:r>
            <a:endParaRPr sz="1600" dirty="0"/>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14</a:t>
            </a:fld>
            <a:endParaRPr lang="en-US" dirty="0"/>
          </a:p>
        </p:txBody>
      </p:sp>
    </p:spTree>
    <p:extLst>
      <p:ext uri="{BB962C8B-B14F-4D97-AF65-F5344CB8AC3E}">
        <p14:creationId xmlns:p14="http://schemas.microsoft.com/office/powerpoint/2010/main" val="1226644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0B5A-71F2-6634-B231-2F58237228DC}"/>
              </a:ext>
            </a:extLst>
          </p:cNvPr>
          <p:cNvSpPr>
            <a:spLocks noGrp="1"/>
          </p:cNvSpPr>
          <p:nvPr>
            <p:ph type="title"/>
          </p:nvPr>
        </p:nvSpPr>
        <p:spPr>
          <a:xfrm>
            <a:off x="342900" y="322312"/>
            <a:ext cx="9220200" cy="1116834"/>
          </a:xfrm>
        </p:spPr>
        <p:txBody>
          <a:bodyPr>
            <a:noAutofit/>
          </a:bodyPr>
          <a:lstStyle/>
          <a:p>
            <a:r>
              <a:rPr lang="en-US" sz="2800" dirty="0">
                <a:latin typeface="+mj-lt"/>
              </a:rPr>
              <a:t>U.S. Federal Policy, Regulatory &amp; Standards Related to Nondiscrimination AI in Hiring Technology</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type="body" idx="1"/>
          </p:nvPr>
        </p:nvSpPr>
        <p:spPr>
          <a:xfrm>
            <a:off x="342899" y="1527611"/>
            <a:ext cx="11750777" cy="4351338"/>
          </a:xfrm>
        </p:spPr>
        <p:txBody>
          <a:bodyPr>
            <a:noAutofit/>
          </a:bodyPr>
          <a:lstStyle/>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White House Office of Science &amp; Technology Policy</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2"/>
              </a:rPr>
              <a:t>Blueprint for an AI Bill of Rights</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&amp;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3"/>
              </a:rPr>
              <a:t>Fact Sheet</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(Oct 2022)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4"/>
              </a:rPr>
              <a:t>RFI on Worker Surveillance</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(May 2023)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5"/>
              </a:rPr>
              <a:t>Executive Order on the Safe, Secure &amp; Trustworthy Development and Use of AI</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(Oct 2023)</a:t>
            </a:r>
          </a:p>
          <a:p>
            <a:pPr lvl="1">
              <a:spcBef>
                <a:spcPts val="0"/>
              </a:spcBef>
              <a:spcAft>
                <a:spcPts val="600"/>
              </a:spcAft>
              <a:buSzPct val="100000"/>
            </a:pPr>
            <a:r>
              <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OMB Memo: Advancing Governance, Innovation &amp; Risk </a:t>
            </a:r>
            <a:r>
              <a:rPr lang="en-US" sz="1800" u="sng" dirty="0" err="1">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Mmgtt</a:t>
            </a:r>
            <a:r>
              <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 for Agency Use of AI</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(Mar 2024)</a:t>
            </a:r>
          </a:p>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Federal Agencies</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7"/>
              </a:rPr>
              <a:t>EEOC Guidance on the ADA and AI Hiring Tech</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(May 2022) and on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8"/>
              </a:rPr>
              <a:t>AI and Title VII</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(May 2023)</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9"/>
              </a:rPr>
              <a:t>Joint Statement: Enforcement Efforts Against Discrimination &amp; Bias in Automated Systems</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(Apr 2023) </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0"/>
              </a:rPr>
              <a:t>Joint Statement on Enforcement of Civil Rights, Fair Competition, Consumer Protection &amp; Equal Opportunity Laws in Automated Systems</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(Apr 2024)</a:t>
            </a:r>
          </a:p>
          <a:p>
            <a:pPr marL="285750" indent="-285750">
              <a:spcBef>
                <a:spcPts val="0"/>
              </a:spcBef>
              <a:spcAft>
                <a:spcPts val="600"/>
              </a:spcAft>
              <a:buSzPct val="100000"/>
              <a:buFont typeface="Arial" panose="020B0604020202020204" pitchFamily="34" charset="0"/>
              <a:buChar char="•"/>
            </a:pPr>
            <a:r>
              <a:rPr lang="en-US" sz="2200" b="1" dirty="0">
                <a:solidFill>
                  <a:schemeClr val="tx1"/>
                </a:solidFill>
                <a:latin typeface="Calibri" panose="020F0502020204030204" pitchFamily="34" charset="0"/>
                <a:ea typeface="Source Sans Pro" panose="020B0503030403020204" pitchFamily="34" charset="0"/>
                <a:cs typeface="Calibri" panose="020F0502020204030204" pitchFamily="34" charset="0"/>
              </a:rPr>
              <a:t>National Institute of Standards &amp; Technology (NIST) &amp; National Telecommunications &amp; Information Administration (NTIA)</a:t>
            </a:r>
            <a:endParaRPr lang="en-US" sz="2200" dirty="0">
              <a:solidFill>
                <a:schemeClr val="tx1"/>
              </a:solidFill>
              <a:latin typeface="Calibri" panose="020F0502020204030204" pitchFamily="34" charset="0"/>
              <a:ea typeface="Source Sans Pro" panose="020B0503030403020204" pitchFamily="34" charset="0"/>
              <a:cs typeface="Calibri" panose="020F0502020204030204" pitchFamily="34" charset="0"/>
            </a:endParaRP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1"/>
              </a:rPr>
              <a:t>NIST SP 1270:</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Towards a Standard for Identifying and Managing Bias in AI (2021)</a:t>
            </a:r>
          </a:p>
          <a:p>
            <a:pPr lvl="1">
              <a:spcBef>
                <a:spcPts val="0"/>
              </a:spcBef>
              <a:spcAft>
                <a:spcPts val="600"/>
              </a:spcAft>
              <a:buSzPct val="100000"/>
            </a:pP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2"/>
              </a:rPr>
              <a:t>NIST AI Risk Management Framework (RMF)</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&amp; </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hlinkClick r:id="rId13"/>
              </a:rPr>
              <a:t>Playbook</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(Jan. 2023)</a:t>
            </a:r>
          </a:p>
          <a:p>
            <a:pPr lvl="1">
              <a:spcBef>
                <a:spcPts val="0"/>
              </a:spcBef>
              <a:spcAft>
                <a:spcPts val="600"/>
              </a:spcAft>
              <a:buSzPct val="100000"/>
            </a:pPr>
            <a:r>
              <a:rPr lang="en-US" sz="18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14"/>
              </a:rPr>
              <a:t>NTIA – AI Accountability Policy Report</a:t>
            </a:r>
            <a:r>
              <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rPr>
              <a:t> (Mar 2024)</a:t>
            </a:r>
            <a:endParaRPr lang="en-US" sz="1800" u="sng" dirty="0">
              <a:solidFill>
                <a:srgbClr val="0000FF"/>
              </a:solidFill>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SzPct val="100000"/>
            </a:pPr>
            <a:endParaRPr lang="en-US" sz="1800" dirty="0">
              <a:solidFill>
                <a:schemeClr val="tx1"/>
              </a:solidFill>
              <a:latin typeface="Calibri" panose="020F0502020204030204" pitchFamily="34" charset="0"/>
              <a:ea typeface="Source Sans Pro" panose="020B050303040302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B35BB273-E58D-89F0-67E0-69C25C942CD7}"/>
              </a:ext>
            </a:extLst>
          </p:cNvPr>
          <p:cNvSpPr>
            <a:spLocks noGrp="1"/>
          </p:cNvSpPr>
          <p:nvPr>
            <p:ph type="sldNum" idx="12"/>
          </p:nvPr>
        </p:nvSpPr>
        <p:spPr>
          <a:xfrm>
            <a:off x="279400" y="6356350"/>
            <a:ext cx="2743200" cy="365125"/>
          </a:xfrm>
        </p:spPr>
        <p:txBody>
          <a:bodyPr/>
          <a:lstStyle/>
          <a:p>
            <a:fld id="{00000000-1234-1234-1234-123412341234}" type="slidenum">
              <a:rPr lang="en-US" smtClean="0"/>
              <a:pPr/>
              <a:t>15</a:t>
            </a:fld>
            <a:endParaRPr lang="en-US" dirty="0"/>
          </a:p>
        </p:txBody>
      </p:sp>
    </p:spTree>
    <p:extLst>
      <p:ext uri="{BB962C8B-B14F-4D97-AF65-F5344CB8AC3E}">
        <p14:creationId xmlns:p14="http://schemas.microsoft.com/office/powerpoint/2010/main" val="1899325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0B5A-71F2-6634-B231-2F58237228DC}"/>
              </a:ext>
            </a:extLst>
          </p:cNvPr>
          <p:cNvSpPr>
            <a:spLocks noGrp="1"/>
          </p:cNvSpPr>
          <p:nvPr>
            <p:ph type="title"/>
          </p:nvPr>
        </p:nvSpPr>
        <p:spPr>
          <a:xfrm>
            <a:off x="612059" y="365126"/>
            <a:ext cx="10515600" cy="1116834"/>
          </a:xfrm>
        </p:spPr>
        <p:txBody>
          <a:bodyPr>
            <a:normAutofit fontScale="90000"/>
          </a:bodyPr>
          <a:lstStyle/>
          <a:p>
            <a:r>
              <a:rPr lang="en-US" dirty="0">
                <a:latin typeface="+mj-lt"/>
              </a:rPr>
              <a:t>PEAT’s Collaboration with NIST on </a:t>
            </a:r>
            <a:br>
              <a:rPr lang="en-US" dirty="0">
                <a:latin typeface="+mj-lt"/>
              </a:rPr>
            </a:br>
            <a:r>
              <a:rPr lang="en-US" dirty="0">
                <a:latin typeface="+mj-lt"/>
              </a:rPr>
              <a:t>an AI RMF Profile on Inclusive Hiring</a:t>
            </a:r>
          </a:p>
        </p:txBody>
      </p:sp>
      <p:sp>
        <p:nvSpPr>
          <p:cNvPr id="3" name="Content Placeholder 2">
            <a:extLst>
              <a:ext uri="{FF2B5EF4-FFF2-40B4-BE49-F238E27FC236}">
                <a16:creationId xmlns:a16="http://schemas.microsoft.com/office/drawing/2014/main" id="{4B3854D7-6597-B024-0755-723D00DDE95D}"/>
              </a:ext>
            </a:extLst>
          </p:cNvPr>
          <p:cNvSpPr>
            <a:spLocks noGrp="1"/>
          </p:cNvSpPr>
          <p:nvPr>
            <p:ph type="body" idx="1"/>
          </p:nvPr>
        </p:nvSpPr>
        <p:spPr>
          <a:xfrm>
            <a:off x="612058" y="1719414"/>
            <a:ext cx="8443451" cy="4129421"/>
          </a:xfrm>
        </p:spPr>
        <p:txBody>
          <a:bodyPr>
            <a:noAutofit/>
          </a:bodyPr>
          <a:lstStyle/>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On April 17, 2023, PEAT hosted a </a:t>
            </a:r>
            <a:r>
              <a:rPr lang="en-US" sz="2400" i="0" u="sng" dirty="0">
                <a:solidFill>
                  <a:srgbClr val="115878"/>
                </a:solidFill>
                <a:effectLst/>
                <a:latin typeface="+mn-lt"/>
                <a:ea typeface="Source Sans Pro" panose="020B0503030403020204" pitchFamily="34" charset="0"/>
                <a:hlinkClick r:id="rId2"/>
              </a:rPr>
              <a:t>virtual Think Tank on the use of AI tools in hiring</a:t>
            </a:r>
            <a:r>
              <a:rPr lang="en-US" sz="2400" i="0" dirty="0">
                <a:effectLst/>
                <a:latin typeface="+mn-lt"/>
                <a:ea typeface="Source Sans Pro" panose="020B0503030403020204" pitchFamily="34" charset="0"/>
              </a:rPr>
              <a:t> in collaboration with NIST.</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PEAT is now leading a community effort to create an AI Hiring Technologies use case profile based on the </a:t>
            </a:r>
            <a:r>
              <a:rPr lang="en-US" sz="2400" i="0" u="sng" dirty="0">
                <a:solidFill>
                  <a:srgbClr val="115878"/>
                </a:solidFill>
                <a:effectLst/>
                <a:latin typeface="+mn-lt"/>
                <a:ea typeface="Source Sans Pro" panose="020B0503030403020204" pitchFamily="34" charset="0"/>
                <a:hlinkClick r:id="rId3"/>
              </a:rPr>
              <a:t>NIST AI Risk Management Framework (AI RMF)</a:t>
            </a:r>
            <a:r>
              <a:rPr lang="en-US" sz="2400" i="0" dirty="0">
                <a:effectLst/>
                <a:latin typeface="+mn-lt"/>
                <a:ea typeface="Source Sans Pro" panose="020B0503030403020204" pitchFamily="34" charset="0"/>
              </a:rPr>
              <a:t>.</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Profile will be published on PEAT’s website this summer.</a:t>
            </a:r>
          </a:p>
          <a:p>
            <a:pPr marL="342900" indent="-342900">
              <a:spcBef>
                <a:spcPts val="0"/>
              </a:spcBef>
              <a:spcAft>
                <a:spcPts val="1200"/>
              </a:spcAft>
              <a:buSzPct val="100000"/>
              <a:buFont typeface="Arial" panose="020B0604020202020204" pitchFamily="34" charset="0"/>
              <a:buChar char="•"/>
            </a:pPr>
            <a:r>
              <a:rPr lang="en-US" sz="2400" i="0" dirty="0">
                <a:effectLst/>
                <a:latin typeface="+mn-lt"/>
                <a:ea typeface="Source Sans Pro" panose="020B0503030403020204" pitchFamily="34" charset="0"/>
              </a:rPr>
              <a:t>It will serve as a policy framework that employers who adopt the NIST AI RMF can use to manage risk and help ensure fairness when they deploy AI hiring technologies.  </a:t>
            </a:r>
          </a:p>
          <a:p>
            <a:pPr marL="342900" indent="-342900">
              <a:spcBef>
                <a:spcPts val="0"/>
              </a:spcBef>
              <a:spcAft>
                <a:spcPts val="1200"/>
              </a:spcAft>
              <a:buSzPct val="100000"/>
              <a:buFont typeface="Arial" panose="020B0604020202020204" pitchFamily="34" charset="0"/>
              <a:buChar char="•"/>
            </a:pPr>
            <a:r>
              <a:rPr lang="en-US" sz="2400" dirty="0">
                <a:latin typeface="+mn-lt"/>
                <a:ea typeface="Source Sans Pro" panose="020B0503030403020204" pitchFamily="34" charset="0"/>
                <a:cs typeface="Calibri" panose="020F0502020204030204" pitchFamily="34" charset="0"/>
              </a:rPr>
              <a:t>Read the </a:t>
            </a:r>
            <a:r>
              <a:rPr lang="en-US" sz="2400" dirty="0">
                <a:solidFill>
                  <a:srgbClr val="4A4E57"/>
                </a:solidFill>
                <a:latin typeface="+mn-lt"/>
                <a:ea typeface="Source Sans Pro" panose="020B0503030403020204" pitchFamily="34" charset="0"/>
                <a:cs typeface="Calibri" panose="020F0502020204030204" pitchFamily="34" charset="0"/>
                <a:hlinkClick r:id="rId4"/>
              </a:rPr>
              <a:t>PEAT AI Think Tank Report</a:t>
            </a:r>
            <a:r>
              <a:rPr lang="en-US" sz="2400" dirty="0">
                <a:solidFill>
                  <a:srgbClr val="4A4E57"/>
                </a:solidFill>
                <a:latin typeface="+mn-lt"/>
                <a:ea typeface="Source Sans Pro" panose="020B0503030403020204" pitchFamily="34" charset="0"/>
                <a:cs typeface="Calibri" panose="020F0502020204030204" pitchFamily="34" charset="0"/>
              </a:rPr>
              <a:t>.</a:t>
            </a:r>
            <a:endParaRPr lang="en-US" sz="2400" dirty="0">
              <a:solidFill>
                <a:schemeClr val="tx1"/>
              </a:solidFill>
              <a:latin typeface="+mn-lt"/>
              <a:ea typeface="Source Sans Pro" panose="020B0503030403020204" pitchFamily="34" charset="0"/>
              <a:cs typeface="Calibri" panose="020F0502020204030204" pitchFamily="34" charset="0"/>
            </a:endParaRPr>
          </a:p>
          <a:p>
            <a:pPr marL="342900" indent="-342900">
              <a:buFont typeface="Arial" panose="020B0604020202020204" pitchFamily="34" charset="0"/>
              <a:buChar char="•"/>
            </a:pPr>
            <a:endParaRPr lang="en-US" sz="2400" dirty="0">
              <a:latin typeface="+mn-lt"/>
            </a:endParaRPr>
          </a:p>
        </p:txBody>
      </p:sp>
      <p:pic>
        <p:nvPicPr>
          <p:cNvPr id="4" name="Picture 4" descr="NIST Logo - National Institute of Standards and Technology - U.S. Department of Commerce">
            <a:extLst>
              <a:ext uri="{FF2B5EF4-FFF2-40B4-BE49-F238E27FC236}">
                <a16:creationId xmlns:a16="http://schemas.microsoft.com/office/drawing/2014/main" id="{D77D0143-13AA-8CD4-9AC9-9E35CCDBF2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8144" y="1695449"/>
            <a:ext cx="2423517" cy="10758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AT AI Think Tank Report logo (light bulb with brain/circuit icon)">
            <a:extLst>
              <a:ext uri="{FF2B5EF4-FFF2-40B4-BE49-F238E27FC236}">
                <a16:creationId xmlns:a16="http://schemas.microsoft.com/office/drawing/2014/main" id="{0553C0EB-AFCC-6B6D-BBED-1C847B2E93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8144" y="2982794"/>
            <a:ext cx="2729337" cy="11099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EAT logo: Building a future that works">
            <a:extLst>
              <a:ext uri="{FF2B5EF4-FFF2-40B4-BE49-F238E27FC236}">
                <a16:creationId xmlns:a16="http://schemas.microsoft.com/office/drawing/2014/main" id="{C18468A8-B72D-9CE1-8297-887568CEB8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41053" y="4236150"/>
            <a:ext cx="2423517" cy="107306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4">
            <a:extLst>
              <a:ext uri="{FF2B5EF4-FFF2-40B4-BE49-F238E27FC236}">
                <a16:creationId xmlns:a16="http://schemas.microsoft.com/office/drawing/2014/main" id="{8305367E-B92A-7662-74C8-A66A491D1459}"/>
              </a:ext>
            </a:extLst>
          </p:cNvPr>
          <p:cNvSpPr>
            <a:spLocks noGrp="1"/>
          </p:cNvSpPr>
          <p:nvPr>
            <p:ph type="sldNum" idx="12"/>
          </p:nvPr>
        </p:nvSpPr>
        <p:spPr>
          <a:xfrm>
            <a:off x="279400" y="6356350"/>
            <a:ext cx="2743200" cy="365125"/>
          </a:xfrm>
        </p:spPr>
        <p:txBody>
          <a:bodyPr/>
          <a:lstStyle/>
          <a:p>
            <a:fld id="{00000000-1234-1234-1234-123412341234}" type="slidenum">
              <a:rPr lang="en-US" smtClean="0"/>
              <a:pPr/>
              <a:t>16</a:t>
            </a:fld>
            <a:endParaRPr lang="en-US" dirty="0"/>
          </a:p>
        </p:txBody>
      </p:sp>
    </p:spTree>
    <p:extLst>
      <p:ext uri="{BB962C8B-B14F-4D97-AF65-F5344CB8AC3E}">
        <p14:creationId xmlns:p14="http://schemas.microsoft.com/office/powerpoint/2010/main" val="861663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p:txBody>
          <a:bodyPr/>
          <a:lstStyle/>
          <a:p>
            <a:r>
              <a:rPr lang="en-US" dirty="0">
                <a:latin typeface="+mj-lt"/>
              </a:rPr>
              <a:t>Learn More</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17</a:t>
            </a:fld>
            <a:endParaRPr lang="en-US" dirty="0"/>
          </a:p>
        </p:txBody>
      </p:sp>
    </p:spTree>
    <p:extLst>
      <p:ext uri="{BB962C8B-B14F-4D97-AF65-F5344CB8AC3E}">
        <p14:creationId xmlns:p14="http://schemas.microsoft.com/office/powerpoint/2010/main" val="2446260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PEAT’s AI Resources</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27200"/>
            <a:ext cx="6597820" cy="4250186"/>
          </a:xfrm>
        </p:spPr>
        <p:txBody>
          <a:bodyPr/>
          <a:lstStyle/>
          <a:p>
            <a:pPr marL="342891" indent="-325959">
              <a:spcBef>
                <a:spcPts val="0"/>
              </a:spcBef>
              <a:buSzPct val="100000"/>
              <a:buChar char="•"/>
            </a:pPr>
            <a:r>
              <a:rPr lang="en-US" u="sng" dirty="0">
                <a:solidFill>
                  <a:srgbClr val="1C2F42"/>
                </a:solidFill>
                <a:hlinkClick r:id="rId3">
                  <a:extLst>
                    <a:ext uri="{A12FA001-AC4F-418D-AE19-62706E023703}">
                      <ahyp:hlinkClr xmlns:ahyp="http://schemas.microsoft.com/office/drawing/2018/hyperlinkcolor" val="tx"/>
                    </a:ext>
                  </a:extLst>
                </a:hlinkClick>
              </a:rPr>
              <a:t>Beginner’s Checklist for Inclusive AI</a:t>
            </a:r>
            <a:endParaRPr lang="en-US" dirty="0">
              <a:solidFill>
                <a:srgbClr val="1C2F42"/>
              </a:solidFill>
            </a:endParaRPr>
          </a:p>
          <a:p>
            <a:pPr marL="342891" indent="-325959">
              <a:spcBef>
                <a:spcPts val="1800"/>
              </a:spcBef>
              <a:buSzPct val="100000"/>
              <a:buChar char="•"/>
            </a:pPr>
            <a:r>
              <a:rPr lang="en-US" u="sng" dirty="0">
                <a:solidFill>
                  <a:srgbClr val="1C2F42"/>
                </a:solidFill>
                <a:hlinkClick r:id="rId4">
                  <a:extLst>
                    <a:ext uri="{A12FA001-AC4F-418D-AE19-62706E023703}">
                      <ahyp:hlinkClr xmlns:ahyp="http://schemas.microsoft.com/office/drawing/2018/hyperlinkcolor" val="tx"/>
                    </a:ext>
                  </a:extLst>
                </a:hlinkClick>
              </a:rPr>
              <a:t>PEAT AI Think Tank Report</a:t>
            </a:r>
            <a:endParaRPr lang="en-US" dirty="0">
              <a:solidFill>
                <a:srgbClr val="1C2F42"/>
              </a:solidFill>
            </a:endParaRPr>
          </a:p>
          <a:p>
            <a:pPr marL="342891" indent="-325959">
              <a:spcBef>
                <a:spcPts val="1800"/>
              </a:spcBef>
              <a:buSzPct val="100000"/>
              <a:buChar char="•"/>
            </a:pPr>
            <a:r>
              <a:rPr lang="en-US" u="sng" dirty="0">
                <a:solidFill>
                  <a:srgbClr val="1C2F42"/>
                </a:solidFill>
                <a:hlinkClick r:id="rId5">
                  <a:extLst>
                    <a:ext uri="{A12FA001-AC4F-418D-AE19-62706E023703}">
                      <ahyp:hlinkClr xmlns:ahyp="http://schemas.microsoft.com/office/drawing/2018/hyperlinkcolor" val="tx"/>
                    </a:ext>
                  </a:extLst>
                </a:hlinkClick>
              </a:rPr>
              <a:t>Podcast: DEIA Driven by AI</a:t>
            </a:r>
            <a:endParaRPr lang="en-US" dirty="0">
              <a:solidFill>
                <a:srgbClr val="1C2F42"/>
              </a:solidFill>
            </a:endParaRPr>
          </a:p>
          <a:p>
            <a:pPr marL="342891" indent="-325959">
              <a:spcBef>
                <a:spcPts val="1800"/>
              </a:spcBef>
              <a:buSzPct val="100000"/>
              <a:buChar char="•"/>
            </a:pPr>
            <a:r>
              <a:rPr lang="en-US" u="sng" dirty="0">
                <a:solidFill>
                  <a:srgbClr val="1C2F42"/>
                </a:solidFill>
                <a:hlinkClick r:id="rId6">
                  <a:extLst>
                    <a:ext uri="{A12FA001-AC4F-418D-AE19-62706E023703}">
                      <ahyp:hlinkClr xmlns:ahyp="http://schemas.microsoft.com/office/drawing/2018/hyperlinkcolor" val="tx"/>
                    </a:ext>
                  </a:extLst>
                </a:hlinkClick>
              </a:rPr>
              <a:t>Reduce Bias &amp; Increase Inclusion in Your AI Hiring Technology Blog Post</a:t>
            </a:r>
            <a:endParaRPr lang="en-US" dirty="0">
              <a:solidFill>
                <a:srgbClr val="1C2F42"/>
              </a:solidFill>
            </a:endParaRPr>
          </a:p>
          <a:p>
            <a:pPr marL="342891" indent="-325959">
              <a:spcBef>
                <a:spcPts val="1800"/>
              </a:spcBef>
              <a:buSzPct val="100000"/>
              <a:buChar char="•"/>
            </a:pPr>
            <a:r>
              <a:rPr lang="en-US" u="sng" dirty="0">
                <a:solidFill>
                  <a:srgbClr val="1C2F42"/>
                </a:solidFill>
                <a:hlinkClick r:id="rId7">
                  <a:extLst>
                    <a:ext uri="{A12FA001-AC4F-418D-AE19-62706E023703}">
                      <ahyp:hlinkClr xmlns:ahyp="http://schemas.microsoft.com/office/drawing/2018/hyperlinkcolor" val="tx"/>
                    </a:ext>
                  </a:extLst>
                </a:hlinkClick>
              </a:rPr>
              <a:t>Artificial Intelligence (AI) Resource Library</a:t>
            </a:r>
            <a:endParaRPr lang="en-US" dirty="0">
              <a:solidFill>
                <a:srgbClr val="1C2F42"/>
              </a:solidFill>
            </a:endParaRPr>
          </a:p>
          <a:p>
            <a:pPr marL="0" indent="0">
              <a:spcBef>
                <a:spcPts val="1800"/>
              </a:spcBef>
              <a:buSzPct val="100000"/>
              <a:buNone/>
            </a:pPr>
            <a:endParaRPr lang="en-US" dirty="0"/>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18</a:t>
            </a:fld>
            <a:endParaRPr lang="en-US" dirty="0"/>
          </a:p>
        </p:txBody>
      </p:sp>
      <p:pic>
        <p:nvPicPr>
          <p:cNvPr id="4" name="Google Shape;207;p15" descr="A screenshot of the first page of PEAT's Beginners Checklist for Inclusive AI.">
            <a:extLst>
              <a:ext uri="{FF2B5EF4-FFF2-40B4-BE49-F238E27FC236}">
                <a16:creationId xmlns:a16="http://schemas.microsoft.com/office/drawing/2014/main" id="{B1C5291C-2CFF-D94F-9FFD-806735D94041}"/>
              </a:ext>
            </a:extLst>
          </p:cNvPr>
          <p:cNvPicPr preferRelativeResize="0"/>
          <p:nvPr/>
        </p:nvPicPr>
        <p:blipFill rotWithShape="1">
          <a:blip r:embed="rId8">
            <a:alphaModFix/>
          </a:blip>
          <a:srcRect l="31896" t="16706" r="36551" b="19385"/>
          <a:stretch/>
        </p:blipFill>
        <p:spPr>
          <a:xfrm>
            <a:off x="7216878" y="1215957"/>
            <a:ext cx="4832179" cy="5505518"/>
          </a:xfrm>
          <a:prstGeom prst="rect">
            <a:avLst/>
          </a:prstGeom>
          <a:noFill/>
          <a:ln>
            <a:noFill/>
          </a:ln>
        </p:spPr>
      </p:pic>
    </p:spTree>
    <p:extLst>
      <p:ext uri="{BB962C8B-B14F-4D97-AF65-F5344CB8AC3E}">
        <p14:creationId xmlns:p14="http://schemas.microsoft.com/office/powerpoint/2010/main" val="3878742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a:xfrm>
            <a:off x="373251" y="287634"/>
            <a:ext cx="10515600" cy="1116834"/>
          </a:xfrm>
        </p:spPr>
        <p:txBody>
          <a:bodyPr/>
          <a:lstStyle/>
          <a:p>
            <a:r>
              <a:rPr lang="en-US" dirty="0">
                <a:latin typeface="+mj-lt"/>
              </a:rPr>
              <a:t>Reach Out to PEAT</a:t>
            </a:r>
          </a:p>
        </p:txBody>
      </p:sp>
      <p:sp>
        <p:nvSpPr>
          <p:cNvPr id="3" name="Text Placeholder 2">
            <a:extLst>
              <a:ext uri="{FF2B5EF4-FFF2-40B4-BE49-F238E27FC236}">
                <a16:creationId xmlns:a16="http://schemas.microsoft.com/office/drawing/2014/main" id="{A85BCD85-E844-3DEA-815A-53F2D74A5925}"/>
              </a:ext>
            </a:extLst>
          </p:cNvPr>
          <p:cNvSpPr>
            <a:spLocks noGrp="1"/>
          </p:cNvSpPr>
          <p:nvPr>
            <p:ph type="body" idx="1"/>
          </p:nvPr>
        </p:nvSpPr>
        <p:spPr>
          <a:xfrm>
            <a:off x="373251" y="1727200"/>
            <a:ext cx="11729706" cy="4250186"/>
          </a:xfrm>
        </p:spPr>
        <p:txBody>
          <a:bodyPr/>
          <a:lstStyle/>
          <a:p>
            <a:pPr>
              <a:spcAft>
                <a:spcPts val="1000"/>
              </a:spcAft>
              <a:buSzPct val="100000"/>
            </a:pPr>
            <a:r>
              <a:rPr lang="en-US" dirty="0">
                <a:latin typeface="+mn-lt"/>
              </a:rPr>
              <a:t>Sign up for our newsletter: </a:t>
            </a:r>
            <a:r>
              <a:rPr lang="en-US" dirty="0">
                <a:latin typeface="+mn-lt"/>
                <a:hlinkClick r:id="rId3"/>
              </a:rPr>
              <a:t>https://www.peatworks.org/enews/</a:t>
            </a:r>
            <a:r>
              <a:rPr lang="en-US" dirty="0">
                <a:latin typeface="+mn-lt"/>
              </a:rPr>
              <a:t> </a:t>
            </a:r>
          </a:p>
          <a:p>
            <a:pPr>
              <a:spcAft>
                <a:spcPts val="1000"/>
              </a:spcAft>
              <a:buSzPct val="100000"/>
            </a:pPr>
            <a:r>
              <a:rPr lang="en-US" dirty="0">
                <a:latin typeface="+mn-lt"/>
              </a:rPr>
              <a:t>Follow us on Twitter: @PEATWorks</a:t>
            </a:r>
          </a:p>
          <a:p>
            <a:pPr>
              <a:spcAft>
                <a:spcPts val="1000"/>
              </a:spcAft>
              <a:buSzPct val="100000"/>
            </a:pPr>
            <a:r>
              <a:rPr lang="en-US" dirty="0">
                <a:latin typeface="+mn-lt"/>
              </a:rPr>
              <a:t>Follow us on LinkedIn: </a:t>
            </a:r>
            <a:r>
              <a:rPr lang="en-US" dirty="0">
                <a:latin typeface="+mn-lt"/>
                <a:hlinkClick r:id="rId4"/>
              </a:rPr>
              <a:t>https://www.linkedin.com/company/partnership-on-employment-accessible-technology/</a:t>
            </a:r>
            <a:r>
              <a:rPr lang="en-US" dirty="0">
                <a:latin typeface="+mn-lt"/>
              </a:rPr>
              <a:t> </a:t>
            </a:r>
          </a:p>
          <a:p>
            <a:pPr>
              <a:spcAft>
                <a:spcPts val="1000"/>
              </a:spcAft>
              <a:buSzPct val="100000"/>
            </a:pPr>
            <a:r>
              <a:rPr lang="en-US" dirty="0">
                <a:latin typeface="+mn-lt"/>
              </a:rPr>
              <a:t>Send us a message: </a:t>
            </a:r>
            <a:r>
              <a:rPr lang="en-US" dirty="0">
                <a:latin typeface="+mn-lt"/>
                <a:hlinkClick r:id="rId5"/>
              </a:rPr>
              <a:t>https://www.peatworks.org/contact/</a:t>
            </a:r>
            <a:r>
              <a:rPr lang="en-US" dirty="0">
                <a:latin typeface="+mn-lt"/>
              </a:rPr>
              <a:t> </a:t>
            </a:r>
            <a:endParaRPr lang="en-US" sz="2400" dirty="0">
              <a:latin typeface="+mn-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19</a:t>
            </a:fld>
            <a:endParaRPr lang="en-US" dirty="0"/>
          </a:p>
        </p:txBody>
      </p:sp>
    </p:spTree>
    <p:extLst>
      <p:ext uri="{BB962C8B-B14F-4D97-AF65-F5344CB8AC3E}">
        <p14:creationId xmlns:p14="http://schemas.microsoft.com/office/powerpoint/2010/main" val="3512079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0E4-E9FB-7C1E-B371-FFBDC8C7887B}"/>
              </a:ext>
            </a:extLst>
          </p:cNvPr>
          <p:cNvSpPr>
            <a:spLocks noGrp="1"/>
          </p:cNvSpPr>
          <p:nvPr>
            <p:ph type="title"/>
          </p:nvPr>
        </p:nvSpPr>
        <p:spPr/>
        <p:txBody>
          <a:bodyPr/>
          <a:lstStyle/>
          <a:p>
            <a:r>
              <a:rPr lang="en-US" dirty="0">
                <a:latin typeface="+mj-lt"/>
              </a:rPr>
              <a:t>Thank you!</a:t>
            </a:r>
            <a:endParaRPr lang="en-US" b="0" dirty="0">
              <a:latin typeface="+mj-lt"/>
            </a:endParaRPr>
          </a:p>
        </p:txBody>
      </p:sp>
      <p:sp>
        <p:nvSpPr>
          <p:cNvPr id="5" name="Slide Number Placeholder 4">
            <a:extLst>
              <a:ext uri="{FF2B5EF4-FFF2-40B4-BE49-F238E27FC236}">
                <a16:creationId xmlns:a16="http://schemas.microsoft.com/office/drawing/2014/main" id="{1EA9BCD8-3EC5-7A2A-729E-14B0854D0E76}"/>
              </a:ext>
            </a:extLst>
          </p:cNvPr>
          <p:cNvSpPr>
            <a:spLocks noGrp="1"/>
          </p:cNvSpPr>
          <p:nvPr>
            <p:ph type="sldNum" idx="12"/>
          </p:nvPr>
        </p:nvSpPr>
        <p:spPr/>
        <p:txBody>
          <a:bodyPr/>
          <a:lstStyle/>
          <a:p>
            <a:fld id="{00000000-1234-1234-1234-123412341234}" type="slidenum">
              <a:rPr lang="en-US" smtClean="0"/>
              <a:pPr/>
              <a:t>20</a:t>
            </a:fld>
            <a:endParaRPr lang="en-US" dirty="0"/>
          </a:p>
        </p:txBody>
      </p:sp>
    </p:spTree>
    <p:extLst>
      <p:ext uri="{BB962C8B-B14F-4D97-AF65-F5344CB8AC3E}">
        <p14:creationId xmlns:p14="http://schemas.microsoft.com/office/powerpoint/2010/main" val="393883034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6394e7d-bb77-4d04-b189-d6980e0b1240">
      <UserInfo>
        <DisplayName>Corinne Weible</DisplayName>
        <AccountId>20</AccountId>
        <AccountType/>
      </UserInfo>
      <UserInfo>
        <DisplayName>Martina Fongyen</DisplayName>
        <AccountId>28</AccountId>
        <AccountType/>
      </UserInfo>
      <UserInfo>
        <DisplayName>Lex Huth</DisplayName>
        <AccountId>186</AccountId>
        <AccountType/>
      </UserInfo>
      <UserInfo>
        <DisplayName>Bill Curtis-Davidson</DisplayName>
        <AccountId>13</AccountId>
        <AccountType/>
      </UserInfo>
    </SharedWithUsers>
    <lcf76f155ced4ddcb4097134ff3c332f xmlns="a7d86d78-0ff1-41f0-ab23-d2692a4332af">
      <Terms xmlns="http://schemas.microsoft.com/office/infopath/2007/PartnerControls"/>
    </lcf76f155ced4ddcb4097134ff3c332f>
    <MediaLengthInSeconds xmlns="a7d86d78-0ff1-41f0-ab23-d2692a4332af" xsi:nil="true"/>
    <TaxCatchAll xmlns="b6394e7d-bb77-4d04-b189-d6980e0b124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D9B95C-63CF-4874-B272-F9C6593D97F9}">
  <ds:schemaRefs>
    <ds:schemaRef ds:uri="http://schemas.microsoft.com/sharepoint/v3/contenttype/forms"/>
  </ds:schemaRefs>
</ds:datastoreItem>
</file>

<file path=customXml/itemProps2.xml><?xml version="1.0" encoding="utf-8"?>
<ds:datastoreItem xmlns:ds="http://schemas.openxmlformats.org/officeDocument/2006/customXml" ds:itemID="{C3472CCC-D37C-43B8-A7C5-11E39BDD3D93}">
  <ds:schemaRefs>
    <ds:schemaRef ds:uri="b1ca4938-7fba-49db-8b3a-12b9187ea918"/>
    <ds:schemaRef ds:uri="5fa7f51c-649e-4052-9f84-0bcf4160d562"/>
    <ds:schemaRef ds:uri="http://purl.org/dc/terms/"/>
    <ds:schemaRef ds:uri="http://purl.org/dc/dcmitype/"/>
    <ds:schemaRef ds:uri="http://schemas.microsoft.com/office/2006/metadata/properties"/>
    <ds:schemaRef ds:uri="c83f70e4-beab-4fc9-a127-dd518640d55b"/>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859d1c9a-4b33-4de5-87a1-41e178649937"/>
  </ds:schemaRefs>
</ds:datastoreItem>
</file>

<file path=customXml/itemProps3.xml><?xml version="1.0" encoding="utf-8"?>
<ds:datastoreItem xmlns:ds="http://schemas.openxmlformats.org/officeDocument/2006/customXml" ds:itemID="{627F0342-8AD4-4FA9-A538-B0286C7E5A2C}"/>
</file>

<file path=docProps/app.xml><?xml version="1.0" encoding="utf-8"?>
<Properties xmlns="http://schemas.openxmlformats.org/officeDocument/2006/extended-properties" xmlns:vt="http://schemas.openxmlformats.org/officeDocument/2006/docPropsVTypes">
  <Template/>
  <TotalTime>339</TotalTime>
  <Words>1207</Words>
  <Application>Microsoft Office PowerPoint</Application>
  <PresentationFormat>Widescreen</PresentationFormat>
  <Paragraphs>139</Paragraphs>
  <Slides>20</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Office Theme</vt:lpstr>
      <vt:lpstr>Artificial Intelligence in the Workplace:  Barriers and Benefits</vt:lpstr>
      <vt:lpstr>Welcome!</vt:lpstr>
      <vt:lpstr>Topics</vt:lpstr>
      <vt:lpstr>The ROI of Disability Inclusion</vt:lpstr>
      <vt:lpstr>Background on AI in the Workplace</vt:lpstr>
      <vt:lpstr>The Fast Pace of AI Adoption</vt:lpstr>
      <vt:lpstr>AI in the Workplace: AI for Human Assistance</vt:lpstr>
      <vt:lpstr>AI in the Workplace: AI for Human Assessment</vt:lpstr>
      <vt:lpstr>Discussion: Using AI-Enabled Tools</vt:lpstr>
      <vt:lpstr>Spotlight on AI in Hiring Technologies</vt:lpstr>
      <vt:lpstr>Highlighting Hiring Bias</vt:lpstr>
      <vt:lpstr>Key Takeaways from PEAT’s Inclusive AI in Hiring Think Tank (April 2023)</vt:lpstr>
      <vt:lpstr>Disability-Led Innovation</vt:lpstr>
      <vt:lpstr>How to Mitigate Bias in AI Hiring Tools</vt:lpstr>
      <vt:lpstr>U.S. Federal Policy, Regulatory &amp; Standards Related to Nondiscrimination AI in Hiring Technology</vt:lpstr>
      <vt:lpstr>PEAT’s Collaboration with NIST on  an AI RMF Profile on Inclusive Hiring</vt:lpstr>
      <vt:lpstr>Learn More</vt:lpstr>
      <vt:lpstr>PEAT’s AI Resources</vt:lpstr>
      <vt:lpstr>Reach Out to PEAT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PeatWorks.org: Staff Training Resources for Employers  </dc:title>
  <cp:lastModifiedBy>Lex Huth</cp:lastModifiedBy>
  <cp:revision>4</cp:revision>
  <dcterms:modified xsi:type="dcterms:W3CDTF">2024-04-26T18:33:00Z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GUID">
    <vt:lpwstr>b2bfa71a-09a9-4ee4-b967-3540c5cc8339</vt:lpwstr>
  </property>
  <property fmtid="{D5CDD505-2E9C-101B-9397-08002B2CF9AE}" pid="10" name="xd_Signature">
    <vt:bool>false</vt:bool>
  </property>
  <property fmtid="{D5CDD505-2E9C-101B-9397-08002B2CF9AE}" pid="11" name="ob7115503d3248d88d0a9bb6d77c332e">
    <vt:lpwstr/>
  </property>
  <property fmtid="{D5CDD505-2E9C-101B-9397-08002B2CF9AE}" pid="12" name="CGContractOrganization">
    <vt:lpwstr/>
  </property>
  <property fmtid="{D5CDD505-2E9C-101B-9397-08002B2CF9AE}" pid="13" name="CGContractSub">
    <vt:lpwstr/>
  </property>
  <property fmtid="{D5CDD505-2E9C-101B-9397-08002B2CF9AE}" pid="14" name="CGDocumentClassification">
    <vt:lpwstr/>
  </property>
  <property fmtid="{D5CDD505-2E9C-101B-9397-08002B2CF9AE}" pid="15" name="b3a54ece0e27466b945e8cda02b67573">
    <vt:lpwstr/>
  </property>
  <property fmtid="{D5CDD505-2E9C-101B-9397-08002B2CF9AE}" pid="16" name="f6bb934ddfce41b0bcf5b2ac9ca7be15">
    <vt:lpwstr/>
  </property>
  <property fmtid="{D5CDD505-2E9C-101B-9397-08002B2CF9AE}" pid="17" name="CGContractPrime">
    <vt:lpwstr/>
  </property>
  <property fmtid="{D5CDD505-2E9C-101B-9397-08002B2CF9AE}" pid="18" name="CGContractCostpointNumber">
    <vt:lpwstr/>
  </property>
  <property fmtid="{D5CDD505-2E9C-101B-9397-08002B2CF9AE}" pid="19" name="g533004445324752b25c40e670d5c974">
    <vt:lpwstr/>
  </property>
  <property fmtid="{D5CDD505-2E9C-101B-9397-08002B2CF9AE}" pid="20" name="idbf7648795d4786b51a148454dacad7">
    <vt:lpwstr/>
  </property>
  <property fmtid="{D5CDD505-2E9C-101B-9397-08002B2CF9AE}" pid="21" name="CGContractCustomer">
    <vt:lpwstr/>
  </property>
  <property fmtid="{D5CDD505-2E9C-101B-9397-08002B2CF9AE}" pid="22" name="a1e27986701e47dda991f489fc6385df">
    <vt:lpwstr/>
  </property>
</Properties>
</file>