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Lst>
  <p:notesMasterIdLst>
    <p:notesMasterId r:id="rId25"/>
  </p:notesMasterIdLst>
  <p:sldIdLst>
    <p:sldId id="337" r:id="rId5"/>
    <p:sldId id="338" r:id="rId6"/>
    <p:sldId id="2146847619" r:id="rId7"/>
    <p:sldId id="591" r:id="rId8"/>
    <p:sldId id="2146847608" r:id="rId9"/>
    <p:sldId id="2146847624" r:id="rId10"/>
    <p:sldId id="2146847620" r:id="rId11"/>
    <p:sldId id="2146847628" r:id="rId12"/>
    <p:sldId id="2146847621" r:id="rId13"/>
    <p:sldId id="2146847626" r:id="rId14"/>
    <p:sldId id="2146847609" r:id="rId15"/>
    <p:sldId id="2146847615" r:id="rId16"/>
    <p:sldId id="2146847623" r:id="rId17"/>
    <p:sldId id="2146847622" r:id="rId18"/>
    <p:sldId id="373" r:id="rId19"/>
    <p:sldId id="371" r:id="rId20"/>
    <p:sldId id="2146847592" r:id="rId21"/>
    <p:sldId id="2146847607" r:id="rId22"/>
    <p:sldId id="2146847618" r:id="rId23"/>
    <p:sldId id="2146847627" r:id="rId24"/>
  </p:sldIdLst>
  <p:sldSz cx="12192000" cy="6858000"/>
  <p:notesSz cx="6858000" cy="9144000"/>
  <p:embeddedFontLst>
    <p:embeddedFont>
      <p:font typeface="Calibri" panose="020F050202020403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838D06-38CE-226D-AA1E-38035CC0A559}" name="Martina Fongyen" initials="MF" userId="S::martina.fongyen@wheelhousegroup.com::aa7ca096-46c3-4392-87a9-9eab17db5418" providerId="AD"/>
  <p188:author id="{AF42AB35-62B0-7A41-8F2C-D04DA8DA9576}" name="Corinne Weible" initials="CW" userId="S::corinne.weible@wheelhousegroup.com::fb6d0dca-9758-4cf6-b1bd-ea0f7731abcb" providerId="AD"/>
  <p188:author id="{D791903B-5DA7-2777-B9C8-30CBE5C96810}" name="Bill Curtis-Davidson" initials="BCD" userId="S::bill.curtis-davidson@wheelhousegroup.com::0dffdb4d-7c08-4c5d-ae97-d558c0c1f014" providerId="AD"/>
  <p188:author id="{28D80949-75FD-E360-3C1F-579031C8C16F}" name="Alexa Huth" initials="AH" userId="Alexa Huth" providerId="None"/>
  <p188:author id="{E46A7E6B-A354-7D26-1B05-67CC31DF16C3}" name="Ashley Coffey" initials="AC" userId="S::ashley.coffey@wheelhousegroup.com::45c3afdd-ba20-4cbf-84e2-67db063b552a" providerId="AD"/>
  <p188:author id="{60FD5170-60E4-227D-1026-47AB1EF29217}" name="Loretta Cooper" initials="LC" userId="S::loretta.cooper@wheelhousegroup.com::f144cf91-e8a6-4905-b57e-41bda4f29f3f" providerId="AD"/>
  <p188:author id="{2588DA75-9A2E-734A-F359-D3D73216AFF9}" name="Lex Huth" initials="LH" userId="S::Lex.Huth@cadmusgroup.com::f64d8746-cc78-4e30-b788-081bd05a7b17" providerId="AD"/>
  <p188:author id="{915AAF84-D888-641E-8ED4-8DD8DBB4918D}" name="Loretta Cooper" initials="LC" userId="Loretta Cooper" providerId="None"/>
  <p188:author id="{A5C26796-3999-FE26-DF71-55199EB03F8B}" name="Cunningham, Nathan - ODEP" initials="CO" userId="S::cunningham.nathan_dol.gov#ext#@wheelhousegroup.com::fe7fd284-fa08-428c-a2ef-adeaf73dd1a4" providerId="AD"/>
  <p188:author id="{4A228896-F6B0-79F7-BF96-A29250CFBF8D}" name="Martina Fongyen" initials="MF" userId="Martina Fongyen" providerId="None"/>
  <p188:author id="{CE8A4FA0-6D1A-DFBF-6A68-1610C46BE8F7}" name="Corinne Weible" initials="CW" userId="S::Corinne.Weible@cadmusgroup.com::973c4102-35f6-4509-a7d2-0fb3c15e400b" providerId="AD"/>
  <p188:author id="{B79AD3A4-421D-730E-6984-76D911C23076}" name="Alexa Huth" initials="AH" userId="S::alexa.huth@wheelhousegroup.com::5976f99a-b8cd-4b0e-bebd-bf40fb4888e0" providerId="AD"/>
  <p188:author id="{2F2948BF-CA19-27A2-E89E-D2712ABF55B4}" name="Lex Huth" initials="LH" userId="S::lex.huth@cadmusgroup.com::f64d8746-cc78-4e30-b788-081bd05a7b17" providerId="AD"/>
  <p188:author id="{304931C7-53E8-980B-5D25-A427BB750BEA}" name="Danielle Germain" initials="DG" userId="S::danielle.germain@wheelhousegroup.com::b5f98239-f8cf-44a0-8333-52569517d10c" providerId="AD"/>
  <p188:author id="{F0CB4AD7-A753-B6AB-1604-F6B50BBF1F4E}" name="Joiwind Ronen" initials="JR" userId="S::joiwind.ronen@wheelhousegroup.com::f341fed5-0713-443a-be4d-edf957aff93e" providerId="AD"/>
  <p188:author id="{ECBDB6E8-7994-8A3F-373D-7C897BD070F9}" name="Bill Curtis-Davidson" initials="BCD" userId="S::William.Curtis-Davidson@cadmusgroup.com::caebfd47-95f2-4478-8f83-d7b263c923ff" providerId="AD"/>
  <p188:author id="{B357A1F3-29AE-58A6-6872-CCD101C955D9}" name="Cunningham, Nathan - ODEP" initials="CO" userId="S::cunningham.nathan_dol.gov#ext#@cadmus.onmicrosoft.com::ba544e4a-58d5-4466-91d0-93975f5fb1c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sh Christianson" initials="JC" lastIdx="1" clrIdx="0">
    <p:extLst>
      <p:ext uri="{19B8F6BF-5375-455C-9EA6-DF929625EA0E}">
        <p15:presenceInfo xmlns:p15="http://schemas.microsoft.com/office/powerpoint/2012/main" userId="S::josh.christianson@wheelhousegroup.com::9c03672b-a9f3-4315-8b6c-a77b0f736c44" providerId="AD"/>
      </p:ext>
    </p:extLst>
  </p:cmAuthor>
  <p:cmAuthor id="2" name="Corinne Weible" initials="CW" lastIdx="7" clrIdx="1">
    <p:extLst>
      <p:ext uri="{19B8F6BF-5375-455C-9EA6-DF929625EA0E}">
        <p15:presenceInfo xmlns:p15="http://schemas.microsoft.com/office/powerpoint/2012/main" userId="S::corinne.weible@wheelhousegroup.com::fb6d0dca-9758-4cf6-b1bd-ea0f7731abcb" providerId="AD"/>
      </p:ext>
    </p:extLst>
  </p:cmAuthor>
  <p:cmAuthor id="3" name="Devin Boyle" initials="DB" lastIdx="8" clrIdx="2">
    <p:extLst>
      <p:ext uri="{19B8F6BF-5375-455C-9EA6-DF929625EA0E}">
        <p15:presenceInfo xmlns:p15="http://schemas.microsoft.com/office/powerpoint/2012/main" userId="S::devin.boyle@wheelhousegroup.com::928e438f-64dd-463b-88aa-207ec84d6f75" providerId="AD"/>
      </p:ext>
    </p:extLst>
  </p:cmAuthor>
  <p:cmAuthor id="4" name="Microsoft Office User" initials="MOU" lastIdx="2" clrIdx="3">
    <p:extLst>
      <p:ext uri="{19B8F6BF-5375-455C-9EA6-DF929625EA0E}">
        <p15:presenceInfo xmlns:p15="http://schemas.microsoft.com/office/powerpoint/2012/main" userId="Microsoft Office User" providerId="None"/>
      </p:ext>
    </p:extLst>
  </p:cmAuthor>
  <p:cmAuthor id="5" name="Bill Curtis-Davidson" initials="BCD" lastIdx="4" clrIdx="4">
    <p:extLst>
      <p:ext uri="{19B8F6BF-5375-455C-9EA6-DF929625EA0E}">
        <p15:presenceInfo xmlns:p15="http://schemas.microsoft.com/office/powerpoint/2012/main" userId="S::bill.curtis-davidson@wheelhousegroup.com::0dffdb4d-7c08-4c5d-ae97-d558c0c1f0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F21"/>
    <a:srgbClr val="D36028"/>
    <a:srgbClr val="000000"/>
    <a:srgbClr val="F57E20"/>
    <a:srgbClr val="FEC20E"/>
    <a:srgbClr val="669C41"/>
    <a:srgbClr val="D6DF27"/>
    <a:srgbClr val="1D386A"/>
    <a:srgbClr val="32C5EF"/>
    <a:srgbClr val="258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08" y="144"/>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x Huth" userId="f64d8746-cc78-4e30-b788-081bd05a7b17" providerId="ADAL" clId="{3F48CE19-F9E9-4DAE-A945-0EC54EA19C7E}"/>
    <pc:docChg chg="undo custSel modSld">
      <pc:chgData name="Lex Huth" userId="f64d8746-cc78-4e30-b788-081bd05a7b17" providerId="ADAL" clId="{3F48CE19-F9E9-4DAE-A945-0EC54EA19C7E}" dt="2024-04-26T18:32:49.855" v="20" actId="1076"/>
      <pc:docMkLst>
        <pc:docMk/>
      </pc:docMkLst>
      <pc:sldChg chg="modSp mod">
        <pc:chgData name="Lex Huth" userId="f64d8746-cc78-4e30-b788-081bd05a7b17" providerId="ADAL" clId="{3F48CE19-F9E9-4DAE-A945-0EC54EA19C7E}" dt="2024-04-26T18:30:32.728" v="7" actId="13244"/>
        <pc:sldMkLst>
          <pc:docMk/>
          <pc:sldMk cId="729779467" sldId="338"/>
        </pc:sldMkLst>
        <pc:spChg chg="ord">
          <ac:chgData name="Lex Huth" userId="f64d8746-cc78-4e30-b788-081bd05a7b17" providerId="ADAL" clId="{3F48CE19-F9E9-4DAE-A945-0EC54EA19C7E}" dt="2024-04-26T18:30:27.405" v="6" actId="13244"/>
          <ac:spMkLst>
            <pc:docMk/>
            <pc:sldMk cId="729779467" sldId="338"/>
            <ac:spMk id="5" creationId="{548273B8-1BF0-90EC-1378-0B992B6328CE}"/>
          </ac:spMkLst>
        </pc:spChg>
        <pc:picChg chg="ord">
          <ac:chgData name="Lex Huth" userId="f64d8746-cc78-4e30-b788-081bd05a7b17" providerId="ADAL" clId="{3F48CE19-F9E9-4DAE-A945-0EC54EA19C7E}" dt="2024-04-26T18:30:32.728" v="7" actId="13244"/>
          <ac:picMkLst>
            <pc:docMk/>
            <pc:sldMk cId="729779467" sldId="338"/>
            <ac:picMk id="2" creationId="{6BA8F88B-A405-0CDB-CCE7-9502E6A02020}"/>
          </ac:picMkLst>
        </pc:picChg>
      </pc:sldChg>
      <pc:sldChg chg="modSp mod">
        <pc:chgData name="Lex Huth" userId="f64d8746-cc78-4e30-b788-081bd05a7b17" providerId="ADAL" clId="{3F48CE19-F9E9-4DAE-A945-0EC54EA19C7E}" dt="2024-04-26T18:30:53.772" v="8" actId="13244"/>
        <pc:sldMkLst>
          <pc:docMk/>
          <pc:sldMk cId="10618493" sldId="591"/>
        </pc:sldMkLst>
        <pc:spChg chg="ord">
          <ac:chgData name="Lex Huth" userId="f64d8746-cc78-4e30-b788-081bd05a7b17" providerId="ADAL" clId="{3F48CE19-F9E9-4DAE-A945-0EC54EA19C7E}" dt="2024-04-26T18:30:53.772" v="8" actId="13244"/>
          <ac:spMkLst>
            <pc:docMk/>
            <pc:sldMk cId="10618493" sldId="591"/>
            <ac:spMk id="13" creationId="{17F0FE27-46CD-E70A-711D-A7C2D0931608}"/>
          </ac:spMkLst>
        </pc:spChg>
      </pc:sldChg>
      <pc:sldChg chg="modSp mod">
        <pc:chgData name="Lex Huth" userId="f64d8746-cc78-4e30-b788-081bd05a7b17" providerId="ADAL" clId="{3F48CE19-F9E9-4DAE-A945-0EC54EA19C7E}" dt="2024-04-26T18:32:49.855" v="20" actId="1076"/>
        <pc:sldMkLst>
          <pc:docMk/>
          <pc:sldMk cId="2068348004" sldId="2146847620"/>
        </pc:sldMkLst>
        <pc:spChg chg="mod ord">
          <ac:chgData name="Lex Huth" userId="f64d8746-cc78-4e30-b788-081bd05a7b17" providerId="ADAL" clId="{3F48CE19-F9E9-4DAE-A945-0EC54EA19C7E}" dt="2024-04-26T18:32:49.855" v="20" actId="1076"/>
          <ac:spMkLst>
            <pc:docMk/>
            <pc:sldMk cId="2068348004" sldId="2146847620"/>
            <ac:spMk id="3" creationId="{C723C791-4313-5D0C-1966-9983C87C56D9}"/>
          </ac:spMkLst>
        </pc:spChg>
        <pc:spChg chg="ord">
          <ac:chgData name="Lex Huth" userId="f64d8746-cc78-4e30-b788-081bd05a7b17" providerId="ADAL" clId="{3F48CE19-F9E9-4DAE-A945-0EC54EA19C7E}" dt="2024-04-26T18:31:45.934" v="12" actId="13244"/>
          <ac:spMkLst>
            <pc:docMk/>
            <pc:sldMk cId="2068348004" sldId="2146847620"/>
            <ac:spMk id="4" creationId="{675DF664-1CEF-4D9A-4B5D-9721A1B53A1F}"/>
          </ac:spMkLst>
        </pc:spChg>
        <pc:spChg chg="mod">
          <ac:chgData name="Lex Huth" userId="f64d8746-cc78-4e30-b788-081bd05a7b17" providerId="ADAL" clId="{3F48CE19-F9E9-4DAE-A945-0EC54EA19C7E}" dt="2024-04-26T18:31:23.903" v="9" actId="1076"/>
          <ac:spMkLst>
            <pc:docMk/>
            <pc:sldMk cId="2068348004" sldId="2146847620"/>
            <ac:spMk id="7" creationId="{F8A208B6-CB99-F559-E252-398C2C5A0BDB}"/>
          </ac:spMkLst>
        </pc:spChg>
        <pc:spChg chg="ord">
          <ac:chgData name="Lex Huth" userId="f64d8746-cc78-4e30-b788-081bd05a7b17" providerId="ADAL" clId="{3F48CE19-F9E9-4DAE-A945-0EC54EA19C7E}" dt="2024-04-26T18:32:04.919" v="15" actId="13244"/>
          <ac:spMkLst>
            <pc:docMk/>
            <pc:sldMk cId="2068348004" sldId="2146847620"/>
            <ac:spMk id="18" creationId="{445076DB-4557-BEA4-D89F-7CD62D71F43D}"/>
          </ac:spMkLst>
        </pc:spChg>
        <pc:spChg chg="mod">
          <ac:chgData name="Lex Huth" userId="f64d8746-cc78-4e30-b788-081bd05a7b17" providerId="ADAL" clId="{3F48CE19-F9E9-4DAE-A945-0EC54EA19C7E}" dt="2024-04-26T18:31:26.382" v="10" actId="1076"/>
          <ac:spMkLst>
            <pc:docMk/>
            <pc:sldMk cId="2068348004" sldId="2146847620"/>
            <ac:spMk id="20" creationId="{5DA56715-CCA5-AFED-28A2-934E57294442}"/>
          </ac:spMkLst>
        </pc:spChg>
        <pc:picChg chg="ord">
          <ac:chgData name="Lex Huth" userId="f64d8746-cc78-4e30-b788-081bd05a7b17" providerId="ADAL" clId="{3F48CE19-F9E9-4DAE-A945-0EC54EA19C7E}" dt="2024-04-26T18:31:58.754" v="14" actId="13244"/>
          <ac:picMkLst>
            <pc:docMk/>
            <pc:sldMk cId="2068348004" sldId="2146847620"/>
            <ac:picMk id="2" creationId="{B3E21A2A-1877-AC24-E856-6CC3D156A677}"/>
          </ac:picMkLst>
        </pc:picChg>
        <pc:picChg chg="mod ord">
          <ac:chgData name="Lex Huth" userId="f64d8746-cc78-4e30-b788-081bd05a7b17" providerId="ADAL" clId="{3F48CE19-F9E9-4DAE-A945-0EC54EA19C7E}" dt="2024-04-26T18:32:32.967" v="18" actId="13244"/>
          <ac:picMkLst>
            <pc:docMk/>
            <pc:sldMk cId="2068348004" sldId="2146847620"/>
            <ac:picMk id="6" creationId="{A2DA19EC-10A8-45F4-54B9-778D53333AF5}"/>
          </ac:picMkLst>
        </pc:picChg>
      </pc:sldChg>
      <pc:sldChg chg="addSp delSp modSp mod">
        <pc:chgData name="Lex Huth" userId="f64d8746-cc78-4e30-b788-081bd05a7b17" providerId="ADAL" clId="{3F48CE19-F9E9-4DAE-A945-0EC54EA19C7E}" dt="2024-04-26T18:29:47.305" v="4" actId="207"/>
        <pc:sldMkLst>
          <pc:docMk/>
          <pc:sldMk cId="2176456104" sldId="2146847621"/>
        </pc:sldMkLst>
        <pc:spChg chg="add del mod">
          <ac:chgData name="Lex Huth" userId="f64d8746-cc78-4e30-b788-081bd05a7b17" providerId="ADAL" clId="{3F48CE19-F9E9-4DAE-A945-0EC54EA19C7E}" dt="2024-04-26T18:29:35.675" v="1" actId="478"/>
          <ac:spMkLst>
            <pc:docMk/>
            <pc:sldMk cId="2176456104" sldId="2146847621"/>
            <ac:spMk id="5" creationId="{C2F0AA64-E2BF-1C3E-E023-84906F455A45}"/>
          </ac:spMkLst>
        </pc:spChg>
        <pc:spChg chg="add del mod">
          <ac:chgData name="Lex Huth" userId="f64d8746-cc78-4e30-b788-081bd05a7b17" providerId="ADAL" clId="{3F48CE19-F9E9-4DAE-A945-0EC54EA19C7E}" dt="2024-04-26T18:29:47.305" v="4" actId="207"/>
          <ac:spMkLst>
            <pc:docMk/>
            <pc:sldMk cId="2176456104" sldId="2146847621"/>
            <ac:spMk id="7" creationId="{9529DB11-24EA-D19C-6590-C3DD4E3CFAFD}"/>
          </ac:spMkLst>
        </pc:spChg>
      </pc:sldChg>
      <pc:sldChg chg="modSp mod">
        <pc:chgData name="Lex Huth" userId="f64d8746-cc78-4e30-b788-081bd05a7b17" providerId="ADAL" clId="{3F48CE19-F9E9-4DAE-A945-0EC54EA19C7E}" dt="2024-04-26T18:30:01.978" v="5" actId="207"/>
        <pc:sldMkLst>
          <pc:docMk/>
          <pc:sldMk cId="837441503" sldId="2146847623"/>
        </pc:sldMkLst>
        <pc:spChg chg="mod">
          <ac:chgData name="Lex Huth" userId="f64d8746-cc78-4e30-b788-081bd05a7b17" providerId="ADAL" clId="{3F48CE19-F9E9-4DAE-A945-0EC54EA19C7E}" dt="2024-04-26T18:30:01.978" v="5" actId="207"/>
          <ac:spMkLst>
            <pc:docMk/>
            <pc:sldMk cId="837441503" sldId="2146847623"/>
            <ac:spMk id="3" creationId="{A85BCD85-E844-3DEA-815A-53F2D74A59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7392099"/>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1059853"/>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9409692"/>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6502110"/>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7061673"/>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819083"/>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le monde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0100620"/>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5244593"/>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4165918"/>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6296979"/>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42821"/>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3349630"/>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9207397"/>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27882869"/>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33229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1675A0"/>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5600" b="1">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chemeClr val="bg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 name="Google Shape;26;p3">
            <a:extLst>
              <a:ext uri="{FF2B5EF4-FFF2-40B4-BE49-F238E27FC236}">
                <a16:creationId xmlns:a16="http://schemas.microsoft.com/office/drawing/2014/main" id="{0332D521-0BF9-0F46-9E4B-E5C968BB3FAD}"/>
              </a:ext>
            </a:extLst>
          </p:cNvPr>
          <p:cNvSpPr txBox="1">
            <a:spLocks noGrp="1"/>
          </p:cNvSpPr>
          <p:nvPr>
            <p:ph type="sldNum" idx="12"/>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solidFill>
                  <a:schemeClr val="bg1"/>
                </a:solidFill>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9" name="Picture 8">
            <a:extLst>
              <a:ext uri="{FF2B5EF4-FFF2-40B4-BE49-F238E27FC236}">
                <a16:creationId xmlns:a16="http://schemas.microsoft.com/office/drawing/2014/main" id="{A12EC40D-F3AE-1D48-B3FC-45DF15C04189}"/>
              </a:ext>
              <a:ext uri="{C183D7F6-B498-43B3-948B-1728B52AA6E4}">
                <adec:decorative xmlns:adec="http://schemas.microsoft.com/office/drawing/2017/decorative" val="1"/>
              </a:ext>
            </a:extLst>
          </p:cNvPr>
          <p:cNvPicPr>
            <a:picLocks noChangeAspect="1"/>
          </p:cNvPicPr>
          <p:nvPr userDrawn="1"/>
        </p:nvPicPr>
        <p:blipFill rotWithShape="1">
          <a:blip r:embed="rId2">
            <a:alphaModFix amt="9000"/>
          </a:blip>
          <a:srcRect t="-5604" b="10279"/>
          <a:stretch/>
        </p:blipFill>
        <p:spPr>
          <a:xfrm>
            <a:off x="1" y="1491916"/>
            <a:ext cx="4343400" cy="5366084"/>
          </a:xfrm>
          <a:prstGeom prst="rect">
            <a:avLst/>
          </a:prstGeom>
        </p:spPr>
      </p:pic>
      <p:pic>
        <p:nvPicPr>
          <p:cNvPr id="8" name="Picture 7" descr="PEAT Logo">
            <a:extLst>
              <a:ext uri="{FF2B5EF4-FFF2-40B4-BE49-F238E27FC236}">
                <a16:creationId xmlns:a16="http://schemas.microsoft.com/office/drawing/2014/main" id="{A1FE19B1-0611-584B-9DF8-EC50F390B191}"/>
              </a:ext>
            </a:extLst>
          </p:cNvPr>
          <p:cNvPicPr>
            <a:picLocks noChangeAspect="1"/>
          </p:cNvPicPr>
          <p:nvPr userDrawn="1"/>
        </p:nvPicPr>
        <p:blipFill>
          <a:blip r:embed="rId3"/>
          <a:srcRect/>
          <a:stretch/>
        </p:blipFill>
        <p:spPr>
          <a:xfrm>
            <a:off x="9316800" y="5594798"/>
            <a:ext cx="2595800" cy="98970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1675A0"/>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5600" b="1">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chemeClr val="bg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 name="Google Shape;26;p3">
            <a:extLst>
              <a:ext uri="{FF2B5EF4-FFF2-40B4-BE49-F238E27FC236}">
                <a16:creationId xmlns:a16="http://schemas.microsoft.com/office/drawing/2014/main" id="{0332D521-0BF9-0F46-9E4B-E5C968BB3FAD}"/>
              </a:ext>
            </a:extLst>
          </p:cNvPr>
          <p:cNvSpPr txBox="1">
            <a:spLocks noGrp="1"/>
          </p:cNvSpPr>
          <p:nvPr>
            <p:ph type="sldNum" idx="12"/>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solidFill>
                  <a:schemeClr val="bg1"/>
                </a:solidFill>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9" name="Picture 8">
            <a:extLst>
              <a:ext uri="{FF2B5EF4-FFF2-40B4-BE49-F238E27FC236}">
                <a16:creationId xmlns:a16="http://schemas.microsoft.com/office/drawing/2014/main" id="{A12EC40D-F3AE-1D48-B3FC-45DF15C04189}"/>
              </a:ext>
              <a:ext uri="{C183D7F6-B498-43B3-948B-1728B52AA6E4}">
                <adec:decorative xmlns:adec="http://schemas.microsoft.com/office/drawing/2017/decorative" val="1"/>
              </a:ext>
            </a:extLst>
          </p:cNvPr>
          <p:cNvPicPr>
            <a:picLocks noChangeAspect="1"/>
          </p:cNvPicPr>
          <p:nvPr userDrawn="1"/>
        </p:nvPicPr>
        <p:blipFill rotWithShape="1">
          <a:blip r:embed="rId2">
            <a:alphaModFix amt="9000"/>
          </a:blip>
          <a:srcRect t="-5604" b="10279"/>
          <a:stretch/>
        </p:blipFill>
        <p:spPr>
          <a:xfrm>
            <a:off x="1" y="1491916"/>
            <a:ext cx="4343400" cy="5366084"/>
          </a:xfrm>
          <a:prstGeom prst="rect">
            <a:avLst/>
          </a:prstGeom>
        </p:spPr>
      </p:pic>
      <p:pic>
        <p:nvPicPr>
          <p:cNvPr id="8" name="Picture 7" descr="PEAT Logo">
            <a:extLst>
              <a:ext uri="{FF2B5EF4-FFF2-40B4-BE49-F238E27FC236}">
                <a16:creationId xmlns:a16="http://schemas.microsoft.com/office/drawing/2014/main" id="{A1FE19B1-0611-584B-9DF8-EC50F390B191}"/>
              </a:ext>
            </a:extLst>
          </p:cNvPr>
          <p:cNvPicPr>
            <a:picLocks noChangeAspect="1"/>
          </p:cNvPicPr>
          <p:nvPr userDrawn="1"/>
        </p:nvPicPr>
        <p:blipFill>
          <a:blip r:embed="rId3"/>
          <a:srcRect/>
          <a:stretch/>
        </p:blipFill>
        <p:spPr>
          <a:xfrm>
            <a:off x="9316800" y="5594798"/>
            <a:ext cx="2595800" cy="989703"/>
          </a:xfrm>
          <a:prstGeom prst="rect">
            <a:avLst/>
          </a:prstGeom>
        </p:spPr>
      </p:pic>
    </p:spTree>
    <p:extLst>
      <p:ext uri="{BB962C8B-B14F-4D97-AF65-F5344CB8AC3E}">
        <p14:creationId xmlns:p14="http://schemas.microsoft.com/office/powerpoint/2010/main" val="247608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6"/>
            <a:ext cx="10515600" cy="1116834"/>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b="1">
                <a:solidFill>
                  <a:srgbClr val="1675A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625933"/>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625933"/>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 name="Google Shape;26;p3">
            <a:extLst>
              <a:ext uri="{FF2B5EF4-FFF2-40B4-BE49-F238E27FC236}">
                <a16:creationId xmlns:a16="http://schemas.microsoft.com/office/drawing/2014/main" id="{7CFE12AD-67AF-D046-9458-8AD8CC5B4285}"/>
              </a:ext>
            </a:extLst>
          </p:cNvPr>
          <p:cNvSpPr txBox="1">
            <a:spLocks noGrp="1"/>
          </p:cNvSpPr>
          <p:nvPr>
            <p:ph type="sldNum" idx="12"/>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10" name="Picture 9">
            <a:extLst>
              <a:ext uri="{FF2B5EF4-FFF2-40B4-BE49-F238E27FC236}">
                <a16:creationId xmlns:a16="http://schemas.microsoft.com/office/drawing/2014/main" id="{A6A60A2B-25FB-5F49-A206-C844726FC088}"/>
              </a:ext>
              <a:ext uri="{C183D7F6-B498-43B3-948B-1728B52AA6E4}">
                <adec:decorative xmlns:adec="http://schemas.microsoft.com/office/drawing/2017/decorative" val="1"/>
              </a:ext>
            </a:extLst>
          </p:cNvPr>
          <p:cNvPicPr>
            <a:picLocks noChangeAspect="1"/>
          </p:cNvPicPr>
          <p:nvPr userDrawn="1"/>
        </p:nvPicPr>
        <p:blipFill>
          <a:blip r:embed="rId2">
            <a:alphaModFix amt="8000"/>
          </a:blip>
          <a:srcRect l="1438" r="1438"/>
          <a:stretch/>
        </p:blipFill>
        <p:spPr>
          <a:xfrm>
            <a:off x="0" y="2934256"/>
            <a:ext cx="3856382" cy="3970577"/>
          </a:xfrm>
          <a:prstGeom prst="rect">
            <a:avLst/>
          </a:prstGeom>
        </p:spPr>
      </p:pic>
      <p:pic>
        <p:nvPicPr>
          <p:cNvPr id="11" name="Picture 10" descr="PEAT Logo">
            <a:extLst>
              <a:ext uri="{FF2B5EF4-FFF2-40B4-BE49-F238E27FC236}">
                <a16:creationId xmlns:a16="http://schemas.microsoft.com/office/drawing/2014/main" id="{92B09DEE-470E-9A43-9133-F2E3E170EA0C}"/>
              </a:ext>
            </a:extLst>
          </p:cNvPr>
          <p:cNvPicPr>
            <a:picLocks noChangeAspect="1"/>
          </p:cNvPicPr>
          <p:nvPr userDrawn="1"/>
        </p:nvPicPr>
        <p:blipFill>
          <a:blip r:embed="rId3"/>
          <a:srcRect/>
          <a:stretch/>
        </p:blipFill>
        <p:spPr>
          <a:xfrm>
            <a:off x="9644743" y="-32436"/>
            <a:ext cx="2364700" cy="103652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2173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6_Full 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3CE42F-DF72-46FE-BE42-48C2D133724A}"/>
              </a:ext>
            </a:extLst>
          </p:cNvPr>
          <p:cNvSpPr>
            <a:spLocks noGrp="1"/>
          </p:cNvSpPr>
          <p:nvPr>
            <p:ph type="title"/>
          </p:nvPr>
        </p:nvSpPr>
        <p:spPr>
          <a:xfrm>
            <a:off x="838201" y="493274"/>
            <a:ext cx="10599057" cy="499456"/>
          </a:xfrm>
        </p:spPr>
        <p:txBody>
          <a:bodyPr>
            <a:noAutofit/>
          </a:bodyPr>
          <a:lstStyle>
            <a:lvl1pPr algn="ctr">
              <a:defRPr sz="2999" b="0">
                <a:latin typeface="+mj-lt"/>
              </a:defRPr>
            </a:lvl1pPr>
          </a:lstStyle>
          <a:p>
            <a:r>
              <a:rPr lang="en-US"/>
              <a:t>Click to edit Master title style</a:t>
            </a:r>
          </a:p>
        </p:txBody>
      </p:sp>
      <p:sp>
        <p:nvSpPr>
          <p:cNvPr id="42" name="Picture Placeholder 41">
            <a:extLst>
              <a:ext uri="{FF2B5EF4-FFF2-40B4-BE49-F238E27FC236}">
                <a16:creationId xmlns:a16="http://schemas.microsoft.com/office/drawing/2014/main" id="{E199CA31-6785-4661-83F0-79A1416FF1D0}"/>
              </a:ext>
            </a:extLst>
          </p:cNvPr>
          <p:cNvSpPr>
            <a:spLocks noGrp="1"/>
          </p:cNvSpPr>
          <p:nvPr>
            <p:ph type="pic" sz="quarter" idx="10"/>
          </p:nvPr>
        </p:nvSpPr>
        <p:spPr>
          <a:xfrm>
            <a:off x="853883" y="1690719"/>
            <a:ext cx="2239818" cy="2241262"/>
          </a:xfrm>
          <a:custGeom>
            <a:avLst/>
            <a:gdLst>
              <a:gd name="connsiteX0" fmla="*/ 1233488 w 2463800"/>
              <a:gd name="connsiteY0" fmla="*/ 0 h 2465388"/>
              <a:gd name="connsiteX1" fmla="*/ 2463800 w 2463800"/>
              <a:gd name="connsiteY1" fmla="*/ 1233488 h 2465388"/>
              <a:gd name="connsiteX2" fmla="*/ 1233488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8" y="0"/>
                </a:moveTo>
                <a:lnTo>
                  <a:pt x="2463800" y="1233488"/>
                </a:lnTo>
                <a:lnTo>
                  <a:pt x="1233488" y="2465388"/>
                </a:lnTo>
                <a:lnTo>
                  <a:pt x="0" y="1233488"/>
                </a:lnTo>
                <a:close/>
              </a:path>
            </a:pathLst>
          </a:custGeom>
        </p:spPr>
        <p:txBody>
          <a:bodyPr wrap="square">
            <a:noAutofit/>
          </a:bodyPr>
          <a:lstStyle/>
          <a:p>
            <a:endParaRPr lang="en-US" dirty="0"/>
          </a:p>
        </p:txBody>
      </p:sp>
      <p:sp>
        <p:nvSpPr>
          <p:cNvPr id="43" name="Picture Placeholder 42">
            <a:extLst>
              <a:ext uri="{FF2B5EF4-FFF2-40B4-BE49-F238E27FC236}">
                <a16:creationId xmlns:a16="http://schemas.microsoft.com/office/drawing/2014/main" id="{42F4CFAB-177E-402F-8FA8-7435F25402AC}"/>
              </a:ext>
            </a:extLst>
          </p:cNvPr>
          <p:cNvSpPr>
            <a:spLocks noGrp="1"/>
          </p:cNvSpPr>
          <p:nvPr>
            <p:ph type="pic" sz="quarter" idx="11"/>
          </p:nvPr>
        </p:nvSpPr>
        <p:spPr>
          <a:xfrm>
            <a:off x="3606476" y="1690719"/>
            <a:ext cx="2239818" cy="2241262"/>
          </a:xfrm>
          <a:custGeom>
            <a:avLst/>
            <a:gdLst>
              <a:gd name="connsiteX0" fmla="*/ 1233488 w 2463800"/>
              <a:gd name="connsiteY0" fmla="*/ 0 h 2465388"/>
              <a:gd name="connsiteX1" fmla="*/ 2463800 w 2463800"/>
              <a:gd name="connsiteY1" fmla="*/ 1233488 h 2465388"/>
              <a:gd name="connsiteX2" fmla="*/ 1233488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8" y="0"/>
                </a:moveTo>
                <a:lnTo>
                  <a:pt x="2463800" y="1233488"/>
                </a:lnTo>
                <a:lnTo>
                  <a:pt x="1233488" y="2465388"/>
                </a:lnTo>
                <a:lnTo>
                  <a:pt x="0" y="1233488"/>
                </a:lnTo>
                <a:close/>
              </a:path>
            </a:pathLst>
          </a:custGeom>
        </p:spPr>
        <p:txBody>
          <a:bodyPr wrap="square">
            <a:noAutofit/>
          </a:bodyPr>
          <a:lstStyle/>
          <a:p>
            <a:endParaRPr lang="en-US" dirty="0"/>
          </a:p>
        </p:txBody>
      </p:sp>
      <p:sp>
        <p:nvSpPr>
          <p:cNvPr id="44" name="Picture Placeholder 43">
            <a:extLst>
              <a:ext uri="{FF2B5EF4-FFF2-40B4-BE49-F238E27FC236}">
                <a16:creationId xmlns:a16="http://schemas.microsoft.com/office/drawing/2014/main" id="{18E44FA8-EAC9-476A-9326-1581589C38B7}"/>
              </a:ext>
            </a:extLst>
          </p:cNvPr>
          <p:cNvSpPr>
            <a:spLocks noGrp="1"/>
          </p:cNvSpPr>
          <p:nvPr>
            <p:ph type="pic" sz="quarter" idx="12"/>
          </p:nvPr>
        </p:nvSpPr>
        <p:spPr>
          <a:xfrm>
            <a:off x="6359068" y="1690719"/>
            <a:ext cx="2239818" cy="2241262"/>
          </a:xfrm>
          <a:custGeom>
            <a:avLst/>
            <a:gdLst>
              <a:gd name="connsiteX0" fmla="*/ 1233488 w 2463800"/>
              <a:gd name="connsiteY0" fmla="*/ 0 h 2465388"/>
              <a:gd name="connsiteX1" fmla="*/ 2463800 w 2463800"/>
              <a:gd name="connsiteY1" fmla="*/ 1233488 h 2465388"/>
              <a:gd name="connsiteX2" fmla="*/ 1233488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8" y="0"/>
                </a:moveTo>
                <a:lnTo>
                  <a:pt x="2463800" y="1233488"/>
                </a:lnTo>
                <a:lnTo>
                  <a:pt x="1233488" y="2465388"/>
                </a:lnTo>
                <a:lnTo>
                  <a:pt x="0" y="1233488"/>
                </a:lnTo>
                <a:close/>
              </a:path>
            </a:pathLst>
          </a:custGeom>
        </p:spPr>
        <p:txBody>
          <a:bodyPr wrap="square">
            <a:noAutofit/>
          </a:bodyPr>
          <a:lstStyle/>
          <a:p>
            <a:endParaRPr lang="en-US" dirty="0"/>
          </a:p>
        </p:txBody>
      </p:sp>
      <p:sp>
        <p:nvSpPr>
          <p:cNvPr id="45" name="Picture Placeholder 44">
            <a:extLst>
              <a:ext uri="{FF2B5EF4-FFF2-40B4-BE49-F238E27FC236}">
                <a16:creationId xmlns:a16="http://schemas.microsoft.com/office/drawing/2014/main" id="{34D713D3-24B4-4840-88CF-91DFD9A497E7}"/>
              </a:ext>
            </a:extLst>
          </p:cNvPr>
          <p:cNvSpPr>
            <a:spLocks noGrp="1"/>
          </p:cNvSpPr>
          <p:nvPr>
            <p:ph type="pic" sz="quarter" idx="13"/>
          </p:nvPr>
        </p:nvSpPr>
        <p:spPr>
          <a:xfrm>
            <a:off x="9111658" y="1690719"/>
            <a:ext cx="2239818" cy="2241262"/>
          </a:xfrm>
          <a:custGeom>
            <a:avLst/>
            <a:gdLst>
              <a:gd name="connsiteX0" fmla="*/ 1233487 w 2463800"/>
              <a:gd name="connsiteY0" fmla="*/ 0 h 2465388"/>
              <a:gd name="connsiteX1" fmla="*/ 2463800 w 2463800"/>
              <a:gd name="connsiteY1" fmla="*/ 1233488 h 2465388"/>
              <a:gd name="connsiteX2" fmla="*/ 1233487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7" y="0"/>
                </a:moveTo>
                <a:lnTo>
                  <a:pt x="2463800" y="1233488"/>
                </a:lnTo>
                <a:lnTo>
                  <a:pt x="1233487" y="2465388"/>
                </a:lnTo>
                <a:lnTo>
                  <a:pt x="0" y="1233488"/>
                </a:lnTo>
                <a:close/>
              </a:path>
            </a:pathLst>
          </a:custGeom>
        </p:spPr>
        <p:txBody>
          <a:bodyPr wrap="square">
            <a:noAutofit/>
          </a:bodyPr>
          <a:lstStyle/>
          <a:p>
            <a:endParaRPr lang="en-US" dirty="0"/>
          </a:p>
        </p:txBody>
      </p:sp>
      <p:sp>
        <p:nvSpPr>
          <p:cNvPr id="18" name="Rectangle 17">
            <a:extLst>
              <a:ext uri="{FF2B5EF4-FFF2-40B4-BE49-F238E27FC236}">
                <a16:creationId xmlns:a16="http://schemas.microsoft.com/office/drawing/2014/main" id="{1338B83C-8925-451C-AF0D-BF65D5331B05}"/>
              </a:ext>
            </a:extLst>
          </p:cNvPr>
          <p:cNvSpPr/>
          <p:nvPr userDrawn="1"/>
        </p:nvSpPr>
        <p:spPr>
          <a:xfrm>
            <a:off x="11437256" y="6408953"/>
            <a:ext cx="754743" cy="305895"/>
          </a:xfrm>
          <a:prstGeom prst="rect">
            <a:avLst/>
          </a:prstGeom>
          <a:solidFill>
            <a:srgbClr val="629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9" name="Slide Number Placeholder 13">
            <a:extLst>
              <a:ext uri="{FF2B5EF4-FFF2-40B4-BE49-F238E27FC236}">
                <a16:creationId xmlns:a16="http://schemas.microsoft.com/office/drawing/2014/main" id="{96C39586-7C8D-475A-BBB6-45D32A170931}"/>
              </a:ext>
            </a:extLst>
          </p:cNvPr>
          <p:cNvSpPr>
            <a:spLocks noGrp="1"/>
          </p:cNvSpPr>
          <p:nvPr>
            <p:ph type="sldNum" sz="quarter" idx="4"/>
          </p:nvPr>
        </p:nvSpPr>
        <p:spPr>
          <a:xfrm>
            <a:off x="11463468" y="6436172"/>
            <a:ext cx="392051" cy="249385"/>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spTree>
    <p:extLst>
      <p:ext uri="{BB962C8B-B14F-4D97-AF65-F5344CB8AC3E}">
        <p14:creationId xmlns:p14="http://schemas.microsoft.com/office/powerpoint/2010/main" val="310313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3F162-391A-F645-9231-658DEDAD802F}"/>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01F050DC-1EE9-DA41-87FE-754CCE7F8C66}"/>
              </a:ext>
            </a:extLst>
          </p:cNvPr>
          <p:cNvSpPr>
            <a:spLocks noGrp="1"/>
          </p:cNvSpPr>
          <p:nvPr>
            <p:ph type="sldNum" sz="quarter" idx="12"/>
          </p:nvPr>
        </p:nvSpPr>
        <p:spPr/>
        <p:txBody>
          <a:bodyPr/>
          <a:lstStyle/>
          <a:p>
            <a:fld id="{5C371CC4-ADC1-2F46-8EED-F9728F09111D}" type="slidenum">
              <a:rPr lang="en-US" smtClean="0"/>
              <a:t>‹#›</a:t>
            </a:fld>
            <a:endParaRPr lang="en-US" dirty="0"/>
          </a:p>
        </p:txBody>
      </p:sp>
      <p:sp>
        <p:nvSpPr>
          <p:cNvPr id="6" name="Rectangle 5">
            <a:extLst>
              <a:ext uri="{FF2B5EF4-FFF2-40B4-BE49-F238E27FC236}">
                <a16:creationId xmlns:a16="http://schemas.microsoft.com/office/drawing/2014/main" id="{8DD3C08E-B4C8-4ED6-A4F0-5DCDBE22E1DD}"/>
              </a:ext>
            </a:extLst>
          </p:cNvPr>
          <p:cNvSpPr/>
          <p:nvPr userDrawn="1"/>
        </p:nvSpPr>
        <p:spPr>
          <a:xfrm>
            <a:off x="11437256" y="6408953"/>
            <a:ext cx="754743" cy="305895"/>
          </a:xfrm>
          <a:prstGeom prst="rect">
            <a:avLst/>
          </a:prstGeom>
          <a:solidFill>
            <a:srgbClr val="629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7" name="Slide Number Placeholder 13">
            <a:extLst>
              <a:ext uri="{FF2B5EF4-FFF2-40B4-BE49-F238E27FC236}">
                <a16:creationId xmlns:a16="http://schemas.microsoft.com/office/drawing/2014/main" id="{3FF2A5A8-E9A6-4F9F-B59D-B1FBB33958B9}"/>
              </a:ext>
            </a:extLst>
          </p:cNvPr>
          <p:cNvSpPr txBox="1">
            <a:spLocks/>
          </p:cNvSpPr>
          <p:nvPr userDrawn="1"/>
        </p:nvSpPr>
        <p:spPr>
          <a:xfrm>
            <a:off x="11463468" y="6436172"/>
            <a:ext cx="392051" cy="249385"/>
          </a:xfrm>
          <a:prstGeom prst="rect">
            <a:avLst/>
          </a:prstGeom>
        </p:spPr>
        <p:txBody>
          <a:bodyPr vert="horz" lIns="91440" tIns="45720" rIns="91440" bIns="45720" rtlCol="0" anchor="ctr"/>
          <a:lstStyle>
            <a:defPPr>
              <a:defRPr lang="en-US"/>
            </a:defPPr>
            <a:lvl1pPr marL="0" algn="ctr" defTabSz="1218987" rtl="0" eaLnBrk="1" latinLnBrk="0" hangingPunct="1">
              <a:defRPr sz="1200" b="1" kern="1200">
                <a:solidFill>
                  <a:schemeClr val="bg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fld id="{1F70EEBF-E97C-49FF-B05B-3B4D348638DC}" type="slidenum">
              <a:rPr lang="en-US" sz="1200" smtClean="0"/>
              <a:pPr/>
              <a:t>‹#›</a:t>
            </a:fld>
            <a:endParaRPr lang="en-US" sz="1200" dirty="0"/>
          </a:p>
        </p:txBody>
      </p:sp>
    </p:spTree>
    <p:extLst>
      <p:ext uri="{BB962C8B-B14F-4D97-AF65-F5344CB8AC3E}">
        <p14:creationId xmlns:p14="http://schemas.microsoft.com/office/powerpoint/2010/main" val="313626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ody Slide-Option5">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F536F0-9F23-F918-DFD7-BA55BFFA47BB}"/>
              </a:ext>
            </a:extLst>
          </p:cNvPr>
          <p:cNvSpPr>
            <a:spLocks noGrp="1"/>
          </p:cNvSpPr>
          <p:nvPr>
            <p:ph type="title"/>
          </p:nvPr>
        </p:nvSpPr>
        <p:spPr>
          <a:xfrm>
            <a:off x="463091" y="373973"/>
            <a:ext cx="11076237" cy="1345499"/>
          </a:xfrm>
        </p:spPr>
        <p:txBody>
          <a:bodyPr/>
          <a:lstStyle>
            <a:lvl1pPr>
              <a:defRPr b="1">
                <a:latin typeface="Arial" panose="020B0604020202020204" pitchFamily="34" charset="0"/>
                <a:cs typeface="Arial" panose="020B0604020202020204" pitchFamily="34" charset="0"/>
              </a:defRPr>
            </a:lvl1pPr>
          </a:lstStyle>
          <a:p>
            <a:endParaRPr lang="en-US"/>
          </a:p>
        </p:txBody>
      </p:sp>
      <p:sp>
        <p:nvSpPr>
          <p:cNvPr id="8" name="Content Placeholder 2">
            <a:extLst>
              <a:ext uri="{FF2B5EF4-FFF2-40B4-BE49-F238E27FC236}">
                <a16:creationId xmlns:a16="http://schemas.microsoft.com/office/drawing/2014/main" id="{823E88C9-CD23-C958-0D57-2EC161F09BD0}"/>
              </a:ext>
            </a:extLst>
          </p:cNvPr>
          <p:cNvSpPr>
            <a:spLocks noGrp="1"/>
          </p:cNvSpPr>
          <p:nvPr>
            <p:ph idx="10" hasCustomPrompt="1"/>
          </p:nvPr>
        </p:nvSpPr>
        <p:spPr>
          <a:xfrm>
            <a:off x="457200" y="1887002"/>
            <a:ext cx="11082129" cy="3718667"/>
          </a:xfrm>
        </p:spPr>
        <p:txBody>
          <a:bodyPr>
            <a:normAutofit/>
          </a:bodyPr>
          <a:lstStyle>
            <a:lvl1pPr marL="0" indent="0">
              <a:buNone/>
              <a:defRPr sz="2000">
                <a:latin typeface="Arial" panose="020B0604020202020204" pitchFamily="34" charset="0"/>
                <a:cs typeface="Arial" panose="020B0604020202020204" pitchFamily="34" charset="0"/>
              </a:defRPr>
            </a:lvl1pPr>
          </a:lstStyle>
          <a:p>
            <a:r>
              <a:rPr lang="en-US"/>
              <a:t>Click to add information</a:t>
            </a:r>
          </a:p>
        </p:txBody>
      </p:sp>
    </p:spTree>
    <p:extLst>
      <p:ext uri="{BB962C8B-B14F-4D97-AF65-F5344CB8AC3E}">
        <p14:creationId xmlns:p14="http://schemas.microsoft.com/office/powerpoint/2010/main" val="288330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21"/>
        <p:cNvGrpSpPr/>
        <p:nvPr/>
      </p:nvGrpSpPr>
      <p:grpSpPr>
        <a:xfrm>
          <a:off x="0" y="0"/>
          <a:ext cx="0" cy="0"/>
          <a:chOff x="0" y="0"/>
          <a:chExt cx="0" cy="0"/>
        </a:xfrm>
      </p:grpSpPr>
      <p:sp>
        <p:nvSpPr>
          <p:cNvPr id="23" name="Google Shape;23;p3"/>
          <p:cNvSpPr txBox="1">
            <a:spLocks noGrp="1"/>
          </p:cNvSpPr>
          <p:nvPr>
            <p:ph type="body" idx="1"/>
          </p:nvPr>
        </p:nvSpPr>
        <p:spPr>
          <a:xfrm>
            <a:off x="838202" y="1605516"/>
            <a:ext cx="8291623" cy="4433776"/>
          </a:xfrm>
          <a:prstGeom prst="rect">
            <a:avLst/>
          </a:prstGeom>
          <a:noFill/>
          <a:ln>
            <a:noFill/>
          </a:ln>
        </p:spPr>
        <p:txBody>
          <a:bodyPr spcFirstLastPara="1" wrap="square" lIns="91425" tIns="45700" rIns="91425" bIns="45700" anchor="t" anchorCtr="0"/>
          <a:lstStyle>
            <a:lvl1pPr marL="342891" lvl="0" indent="-257168" algn="l">
              <a:lnSpc>
                <a:spcPct val="90000"/>
              </a:lnSpc>
              <a:spcBef>
                <a:spcPts val="751"/>
              </a:spcBef>
              <a:spcAft>
                <a:spcPts val="0"/>
              </a:spcAft>
              <a:buClr>
                <a:schemeClr val="dk1"/>
              </a:buClr>
              <a:buSzPct val="100000"/>
              <a:buChar char="•"/>
              <a:defRPr sz="2600"/>
            </a:lvl1pPr>
            <a:lvl2pPr marL="685783" lvl="1" indent="-257168" algn="l">
              <a:lnSpc>
                <a:spcPct val="90000"/>
              </a:lnSpc>
              <a:spcBef>
                <a:spcPts val="375"/>
              </a:spcBef>
              <a:spcAft>
                <a:spcPts val="0"/>
              </a:spcAft>
              <a:buClr>
                <a:schemeClr val="dk1"/>
              </a:buClr>
              <a:buSzPts val="1800"/>
              <a:buChar char="•"/>
              <a:defRPr/>
            </a:lvl2pPr>
            <a:lvl3pPr marL="1028674"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9"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1"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26" name="Google Shape;26;p3"/>
          <p:cNvSpPr txBox="1">
            <a:spLocks noGrp="1"/>
          </p:cNvSpPr>
          <p:nvPr>
            <p:ph type="sldNum" idx="12"/>
          </p:nvPr>
        </p:nvSpPr>
        <p:spPr>
          <a:xfrm>
            <a:off x="279400" y="6356352"/>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9" name="Picture 8">
            <a:extLst>
              <a:ext uri="{FF2B5EF4-FFF2-40B4-BE49-F238E27FC236}">
                <a16:creationId xmlns:a16="http://schemas.microsoft.com/office/drawing/2014/main" id="{85719713-5811-EE4A-BF0E-D513CF2B0037}"/>
              </a:ext>
              <a:ext uri="{C183D7F6-B498-43B3-948B-1728B52AA6E4}">
                <adec:decorative xmlns:adec="http://schemas.microsoft.com/office/drawing/2017/decorative" val="1"/>
              </a:ext>
            </a:extLst>
          </p:cNvPr>
          <p:cNvPicPr>
            <a:picLocks noChangeAspect="1"/>
          </p:cNvPicPr>
          <p:nvPr userDrawn="1"/>
        </p:nvPicPr>
        <p:blipFill>
          <a:blip r:embed="rId2" cstate="hqprint">
            <a:alphaModFix amt="8000"/>
            <a:extLst>
              <a:ext uri="{28A0092B-C50C-407E-A947-70E740481C1C}">
                <a14:useLocalDpi xmlns:a14="http://schemas.microsoft.com/office/drawing/2010/main" val="0"/>
              </a:ext>
            </a:extLst>
          </a:blip>
          <a:srcRect l="1438" r="1438"/>
          <a:stretch/>
        </p:blipFill>
        <p:spPr>
          <a:xfrm>
            <a:off x="2" y="3583173"/>
            <a:ext cx="3856383" cy="3321663"/>
          </a:xfrm>
          <a:prstGeom prst="rect">
            <a:avLst/>
          </a:prstGeom>
        </p:spPr>
      </p:pic>
      <p:sp>
        <p:nvSpPr>
          <p:cNvPr id="8" name="Google Shape;22;p3">
            <a:extLst>
              <a:ext uri="{FF2B5EF4-FFF2-40B4-BE49-F238E27FC236}">
                <a16:creationId xmlns:a16="http://schemas.microsoft.com/office/drawing/2014/main" id="{37AB4D22-795A-944F-BFA5-AD2F41D9880C}"/>
              </a:ext>
            </a:extLst>
          </p:cNvPr>
          <p:cNvSpPr txBox="1">
            <a:spLocks noGrp="1"/>
          </p:cNvSpPr>
          <p:nvPr>
            <p:ph type="title"/>
          </p:nvPr>
        </p:nvSpPr>
        <p:spPr>
          <a:xfrm>
            <a:off x="334402" y="221425"/>
            <a:ext cx="10515600" cy="990761"/>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sz="4800" b="1">
                <a:solidFill>
                  <a:srgbClr val="1675A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4218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16="http://schemas.microsoft.com/office/drawing/2014/main"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13902"/>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26;p3">
            <a:extLst>
              <a:ext uri="{FF2B5EF4-FFF2-40B4-BE49-F238E27FC236}">
                <a16:creationId xmlns:a16="http://schemas.microsoft.com/office/drawing/2014/main" id="{1350A5CE-4F8F-AA4A-933B-6012D8D9D307}"/>
              </a:ext>
            </a:extLst>
          </p:cNvPr>
          <p:cNvSpPr txBox="1">
            <a:spLocks noGrp="1"/>
          </p:cNvSpPr>
          <p:nvPr>
            <p:ph type="sldNum" idx="4"/>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latin typeface="Calibri" panose="020F0502020204030204" pitchFamily="34" charset="0"/>
                <a:cs typeface="Calibri" panose="020F0502020204030204" pitchFamily="34"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t>'#'</a:t>
            </a:fld>
            <a:endParaRPr lang="en-US" dirty="0"/>
          </a:p>
        </p:txBody>
      </p:sp>
    </p:spTree>
  </p:cSld>
  <p:clrMap bg1="lt1" tx1="dk1" bg2="dk2" tx2="lt2" accent1="accent1" accent2="accent2" accent3="accent3" accent4="accent4" accent5="accent5" accent6="accent6" hlink="hlink" folHlink="folHlink"/>
  <p:sldLayoutIdLst>
    <p:sldLayoutId id="2147483650" r:id="rId1"/>
    <p:sldLayoutId id="2147483676" r:id="rId2"/>
    <p:sldLayoutId id="2147483651" r:id="rId3"/>
    <p:sldLayoutId id="2147483652" r:id="rId4"/>
    <p:sldLayoutId id="2147483673" r:id="rId5"/>
    <p:sldLayoutId id="2147483674" r:id="rId6"/>
    <p:sldLayoutId id="2147483677" r:id="rId7"/>
    <p:sldLayoutId id="2147483678"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a:solidFill>
            <a:srgbClr val="0073A7"/>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accenture.com/content/dam/accenture/final/accenture-com/document-2/Disability-Inclusion-Report-Business-Imperative.pdf"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dol.gov/newsroom/releases/odep/odep20230417"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www.peatworks.org/disability-led-innovation-report/"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eeoc.gov/newsroom/eeoc-releases-new-resource-artificial-intelligence-and-title-vii" TargetMode="External"/><Relationship Id="rId13" Type="http://schemas.openxmlformats.org/officeDocument/2006/relationships/hyperlink" Target="https://pages.nist.gov/AIRMF/" TargetMode="External"/><Relationship Id="rId3" Type="http://schemas.openxmlformats.org/officeDocument/2006/relationships/hyperlink" Target="https://www.whitehouse.gov/ostp/news-updates/2022/10/04/fact-sheet-biden-harris-administration-announces-key-actions-to-advance-tech-accountability-and-protect-the-rights-of-the-american-public/" TargetMode="External"/><Relationship Id="rId7" Type="http://schemas.openxmlformats.org/officeDocument/2006/relationships/hyperlink" Target="https://www.eeoc.gov/laws/guidance/americans-disabilities-act-and-use-software-algorithms-and-artificial-intelligence" TargetMode="External"/><Relationship Id="rId12" Type="http://schemas.openxmlformats.org/officeDocument/2006/relationships/hyperlink" Target="https://www.nist.gov/itl/ai-risk-management-framework" TargetMode="External"/><Relationship Id="rId2" Type="http://schemas.openxmlformats.org/officeDocument/2006/relationships/hyperlink" Target="https://www.whitehouse.gov/ostp/ai-bill-of-rights/" TargetMode="External"/><Relationship Id="rId1" Type="http://schemas.openxmlformats.org/officeDocument/2006/relationships/slideLayout" Target="../slideLayouts/slideLayout3.xml"/><Relationship Id="rId6" Type="http://schemas.openxmlformats.org/officeDocument/2006/relationships/hyperlink" Target="https://www.whitehouse.gov/wp-content/uploads/2024/03/M-24-10-Advancing-Governance-Innovation-and-Risk-Management-for-Agency-Use-of-Artificial-Intelligence.pdf" TargetMode="External"/><Relationship Id="rId11" Type="http://schemas.openxmlformats.org/officeDocument/2006/relationships/hyperlink" Target="https://www.nist.gov/publications/towards-standard-identifying-and-managing-bias-artificial-intelligence" TargetMode="External"/><Relationship Id="rId5" Type="http://schemas.openxmlformats.org/officeDocument/2006/relationships/hyperlink" Target="https://www.whitehouse.gov/briefing-room/presidential-actions/2023/10/30/executive-order-on-the-safe-secure-and-trustworthy-development-and-use-of-artificial-intelligence/" TargetMode="External"/><Relationship Id="rId10" Type="http://schemas.openxmlformats.org/officeDocument/2006/relationships/hyperlink" Target="https://www.eeoc.gov/joint-statement-enforcement-civil-rights-fair-competition-consumer-protection-and-equal-opportunity" TargetMode="External"/><Relationship Id="rId4" Type="http://schemas.openxmlformats.org/officeDocument/2006/relationships/hyperlink" Target="https://www.whitehouse.gov/ostp/news-updates/2023/05/01/hearing-from-the-american-people-how-are-automated-tools-being-used-to-surveil-monitor-and-manage-workers/" TargetMode="External"/><Relationship Id="rId9" Type="http://schemas.openxmlformats.org/officeDocument/2006/relationships/hyperlink" Target="https://www.eeoc.gov/joint-statement-enforcement-efforts-against-discrimination-and-bias-automated-systems" TargetMode="External"/><Relationship Id="rId14" Type="http://schemas.openxmlformats.org/officeDocument/2006/relationships/hyperlink" Target="https://www.ntia.gov/issues/artificial-intelligence/ai-accountability-policy-repor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nist.gov/itl/ai-risk-management-framework" TargetMode="External"/><Relationship Id="rId7" Type="http://schemas.openxmlformats.org/officeDocument/2006/relationships/image" Target="../media/image6.png"/><Relationship Id="rId2" Type="http://schemas.openxmlformats.org/officeDocument/2006/relationships/hyperlink" Target="https://www.dol.gov/newsroom/releases/odep/odep20230417" TargetMode="Externa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www.peatworks.org/peat-ai-think-tank-report/"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www.peatworks.org/disability-led-innovation-report/beginners-checklist-for-inclusive-ai/" TargetMode="External"/><Relationship Id="rId7" Type="http://schemas.openxmlformats.org/officeDocument/2006/relationships/hyperlink" Target="https://www.peatworks.org/employer-topics/artificial-intelligence-ai/"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peatworks.org/reduce-bias-increase-inclusion-in-your-ai-hiring-technology/" TargetMode="External"/><Relationship Id="rId5" Type="http://schemas.openxmlformats.org/officeDocument/2006/relationships/hyperlink" Target="https://www.peatworks.org/podcast-deia-driven-by-ai/" TargetMode="External"/><Relationship Id="rId4" Type="http://schemas.openxmlformats.org/officeDocument/2006/relationships/hyperlink" Target="https://www.peatworks.org/peat-ai-think-tank-repor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eatworks.org/enew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hyperlink" Target="https://www.peatworks.org/contact/" TargetMode="External"/><Relationship Id="rId4" Type="http://schemas.openxmlformats.org/officeDocument/2006/relationships/hyperlink" Target="https://www.linkedin.com/company/partnership-on-employment-accessible-technology/"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22B96C-841E-794D-A715-BF49EE19FE17}"/>
              </a:ext>
              <a:ext uri="{C183D7F6-B498-43B3-948B-1728B52AA6E4}">
                <adec:decorative xmlns:adec="http://schemas.microsoft.com/office/drawing/2017/decorative" val="0"/>
              </a:ext>
            </a:extLst>
          </p:cNvPr>
          <p:cNvSpPr>
            <a:spLocks noGrp="1"/>
          </p:cNvSpPr>
          <p:nvPr>
            <p:ph type="title" idx="4294967295"/>
          </p:nvPr>
        </p:nvSpPr>
        <p:spPr>
          <a:xfrm>
            <a:off x="-6031" y="3839691"/>
            <a:ext cx="12192000" cy="1325563"/>
          </a:xfrm>
        </p:spPr>
        <p:txBody>
          <a:bodyPr/>
          <a:lstStyle/>
          <a:p>
            <a:pPr algn="ctr"/>
            <a:r>
              <a:rPr lang="en-US" b="1" dirty="0">
                <a:solidFill>
                  <a:schemeClr val="tx1"/>
                </a:solidFill>
                <a:latin typeface="+mj-lt"/>
              </a:rPr>
              <a:t>L'intelligence artificielle sur le lieu de travail : </a:t>
            </a:r>
            <a:br>
              <a:rPr lang="en-US" dirty="0">
                <a:solidFill>
                  <a:schemeClr val="tx1"/>
                </a:solidFill>
                <a:latin typeface="+mj-lt"/>
              </a:rPr>
            </a:br>
            <a:r>
              <a:rPr lang="en-US" dirty="0">
                <a:solidFill>
                  <a:schemeClr val="tx1"/>
                </a:solidFill>
                <a:latin typeface="+mj-lt"/>
              </a:rPr>
              <a:t>Obstacles et avantages</a:t>
            </a:r>
            <a:endParaRPr lang="en-US" sz="4000" dirty="0">
              <a:solidFill>
                <a:schemeClr val="tx1"/>
              </a:solidFill>
              <a:latin typeface="+mj-lt"/>
            </a:endParaRPr>
          </a:p>
        </p:txBody>
      </p:sp>
      <p:pic>
        <p:nvPicPr>
          <p:cNvPr id="5" name="Picture 4" descr="PEAT logo - Building a future that works">
            <a:extLst>
              <a:ext uri="{FF2B5EF4-FFF2-40B4-BE49-F238E27FC236}">
                <a16:creationId xmlns:a16="http://schemas.microsoft.com/office/drawing/2014/main" id="{D1594ACD-311E-DC4F-A8F6-00EAAC2980C2}"/>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3896118" y="1500437"/>
            <a:ext cx="4399764" cy="1928563"/>
          </a:xfrm>
          <a:prstGeom prst="rect">
            <a:avLst/>
          </a:prstGeom>
        </p:spPr>
      </p:pic>
      <p:sp>
        <p:nvSpPr>
          <p:cNvPr id="2" name="Rectangle 1">
            <a:extLst>
              <a:ext uri="{FF2B5EF4-FFF2-40B4-BE49-F238E27FC236}">
                <a16:creationId xmlns:a16="http://schemas.microsoft.com/office/drawing/2014/main" id="{DD1EF9A8-EE75-BE42-9A74-1D47C9A059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5878286"/>
            <a:ext cx="12192000" cy="97971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t> 2024</a:t>
            </a:r>
            <a:endParaRPr lang="en-US" sz="3200" dirty="0">
              <a:cs typeface="Arial"/>
            </a:endParaRPr>
          </a:p>
        </p:txBody>
      </p:sp>
      <p:sp>
        <p:nvSpPr>
          <p:cNvPr id="4" name="Rectangle 3">
            <a:extLst>
              <a:ext uri="{FF2B5EF4-FFF2-40B4-BE49-F238E27FC236}">
                <a16:creationId xmlns:a16="http://schemas.microsoft.com/office/drawing/2014/main" id="{CADA72ED-062F-2893-3FA7-74467FE810C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6317"/>
            <a:ext cx="12192000" cy="1325563"/>
          </a:xfrm>
          <a:prstGeom prst="rect">
            <a:avLst/>
          </a:prstGeom>
          <a:solidFill>
            <a:srgbClr val="2B80C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t> </a:t>
            </a:r>
            <a:endParaRPr lang="en-US" sz="3200" dirty="0">
              <a:cs typeface="Arial"/>
            </a:endParaRPr>
          </a:p>
        </p:txBody>
      </p:sp>
    </p:spTree>
    <p:extLst>
      <p:ext uri="{BB962C8B-B14F-4D97-AF65-F5344CB8AC3E}">
        <p14:creationId xmlns:p14="http://schemas.microsoft.com/office/powerpoint/2010/main" val="2260166409"/>
      </p:ext>
    </p:extLst>
  </p:cSld>
  <p:clrMapOvr>
    <a:masterClrMapping/>
  </p:clrMapOvr>
</p:sld>
</file>

<file path=ppt/slides/slide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3897122-A413-E708-195B-5BB824FAC5DC}"/>
              </a:ext>
              <a:ext uri="{C183D7F6-B498-43B3-948B-1728B52AA6E4}">
                <adec:decorative xmlns:adec="http://schemas.microsoft.com/office/drawing/2017/decorative" val="1"/>
              </a:ext>
            </a:extLst>
          </p:cNvPr>
          <p:cNvSpPr/>
          <p:nvPr/>
        </p:nvSpPr>
        <p:spPr>
          <a:xfrm>
            <a:off x="7749309" y="0"/>
            <a:ext cx="4442691"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3">
            <a:extLst>
              <a:ext uri="{FF2B5EF4-FFF2-40B4-BE49-F238E27FC236}">
                <a16:creationId xmlns:a16="http://schemas.microsoft.com/office/drawing/2014/main" id="{6D89EDCF-37C9-7B3F-5426-7E9ED280AC3F}"/>
              </a:ext>
            </a:extLst>
          </p:cNvPr>
          <p:cNvSpPr>
            <a:spLocks noGrp="1"/>
          </p:cNvSpPr>
          <p:nvPr>
            <p:ph type="title"/>
          </p:nvPr>
        </p:nvSpPr>
        <p:spPr>
          <a:xfrm>
            <a:off x="334402" y="456225"/>
            <a:ext cx="8795423" cy="990761"/>
          </a:xfrm>
        </p:spPr>
        <p:txBody>
          <a:bodyPr/>
          <a:lstStyle/>
          <a:p>
            <a:r>
              <a:rPr lang="en-US" dirty="0">
                <a:latin typeface="+mj-lt"/>
              </a:rPr>
              <a:t>Bienvenue !</a:t>
            </a:r>
          </a:p>
        </p:txBody>
      </p:sp>
      <p:sp>
        <p:nvSpPr>
          <p:cNvPr id="3" name="Content Placeholder 2">
            <a:extLst>
              <a:ext uri="{FF2B5EF4-FFF2-40B4-BE49-F238E27FC236}">
                <a16:creationId xmlns:a16="http://schemas.microsoft.com/office/drawing/2014/main" id="{4B3854D7-6597-B024-0755-723D00DDE95D}"/>
              </a:ext>
            </a:extLst>
          </p:cNvPr>
          <p:cNvSpPr>
            <a:spLocks noGrp="1"/>
          </p:cNvSpPr>
          <p:nvPr>
            <p:ph idx="10"/>
          </p:nvPr>
        </p:nvSpPr>
        <p:spPr>
          <a:xfrm>
            <a:off x="293478" y="1446986"/>
            <a:ext cx="7027373" cy="4081179"/>
          </a:xfrm>
        </p:spPr>
        <p:txBody>
          <a:bodyPr>
            <a:normAutofit lnSpcReduction="10000"/>
          </a:bodyPr>
          <a:lstStyle/>
          <a:p>
            <a:r>
              <a:rPr lang="en-US" sz="3200" b="1" dirty="0">
                <a:solidFill>
                  <a:srgbClr val="002060"/>
                </a:solidFill>
                <a:latin typeface="Calibri" panose="020F0502020204030204" pitchFamily="34" charset="0"/>
                <a:cs typeface="Calibri" panose="020F0502020204030204" pitchFamily="34" charset="0"/>
              </a:rPr>
              <a:t>Le partenariat pour l'emploi et les technologies accessibles (PEAT)</a:t>
            </a:r>
            <a:br>
              <a:rPr lang="en-US" sz="3200" b="1" dirty="0">
                <a:latin typeface="Calibri" panose="020F0502020204030204" pitchFamily="34" charset="0"/>
                <a:cs typeface="Calibri" panose="020F0502020204030204" pitchFamily="34" charset="0"/>
              </a:rPr>
            </a:br>
            <a:endParaRPr lang="en-US" sz="12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Nous sommes financés par l'Office of Disability Employment Policy (ODEP) du ministère américain du travail.</a:t>
            </a:r>
            <a:br>
              <a:rPr lang="en-US" sz="2400" dirty="0">
                <a:latin typeface="Calibri" panose="020F0502020204030204" pitchFamily="34" charset="0"/>
                <a:cs typeface="Calibri" panose="020F0502020204030204" pitchFamily="34" charset="0"/>
              </a:rPr>
            </a:br>
            <a:endParaRPr lang="en-US" sz="9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Nous encourageons les collaborations dans l'espace technologique qui créent des lieux de travail inclusifs pour les personnes handicapées.</a:t>
            </a:r>
            <a:endParaRPr lang="en-US" sz="9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Notre mission est de construire un avenir où les technologies nouvelles et émergentes sont accessibles à la main-d'œuvre dès leur conception.</a:t>
            </a:r>
          </a:p>
        </p:txBody>
      </p:sp>
      <p:sp>
        <p:nvSpPr>
          <p:cNvPr id="5" name="Oval 4">
            <a:extLst>
              <a:ext uri="{FF2B5EF4-FFF2-40B4-BE49-F238E27FC236}">
                <a16:creationId xmlns:a16="http://schemas.microsoft.com/office/drawing/2014/main" id="{548273B8-1BF0-90EC-1378-0B992B6328CE}"/>
              </a:ext>
              <a:ext uri="{C183D7F6-B498-43B3-948B-1728B52AA6E4}">
                <adec:decorative xmlns:adec="http://schemas.microsoft.com/office/drawing/2017/decorative" val="1"/>
              </a:ext>
            </a:extLst>
          </p:cNvPr>
          <p:cNvSpPr/>
          <p:nvPr/>
        </p:nvSpPr>
        <p:spPr>
          <a:xfrm>
            <a:off x="8589619" y="1147555"/>
            <a:ext cx="2963284" cy="29632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Josh Christianson Headshot">
            <a:extLst>
              <a:ext uri="{FF2B5EF4-FFF2-40B4-BE49-F238E27FC236}">
                <a16:creationId xmlns:a16="http://schemas.microsoft.com/office/drawing/2014/main" id="{6BA8F88B-A405-0CDB-CCE7-9502E6A02020}"/>
              </a:ext>
            </a:extLst>
          </p:cNvPr>
          <p:cNvPicPr>
            <a:picLocks noChangeAspect="1"/>
          </p:cNvPicPr>
          <p:nvPr/>
        </p:nvPicPr>
        <p:blipFill rotWithShape="1">
          <a:blip r:embed="rId2"/>
          <a:srcRect l="1277" t="16921"/>
          <a:stretch/>
        </p:blipFill>
        <p:spPr>
          <a:xfrm>
            <a:off x="8692857" y="1215448"/>
            <a:ext cx="2756807" cy="2963284"/>
          </a:xfrm>
          <a:prstGeom prst="ellipse">
            <a:avLst/>
          </a:prstGeom>
        </p:spPr>
      </p:pic>
      <p:sp>
        <p:nvSpPr>
          <p:cNvPr id="7" name="TextBox 6">
            <a:extLst>
              <a:ext uri="{FF2B5EF4-FFF2-40B4-BE49-F238E27FC236}">
                <a16:creationId xmlns:a16="http://schemas.microsoft.com/office/drawing/2014/main" id="{77D5A378-46AD-8891-3872-32DDA0B4E822}"/>
              </a:ext>
            </a:extLst>
          </p:cNvPr>
          <p:cNvSpPr txBox="1"/>
          <p:nvPr/>
        </p:nvSpPr>
        <p:spPr>
          <a:xfrm>
            <a:off x="8177760" y="4332042"/>
            <a:ext cx="3585783" cy="1107996"/>
          </a:xfrm>
          <a:prstGeom prst="rect">
            <a:avLst/>
          </a:prstGeom>
          <a:noFill/>
        </p:spPr>
        <p:txBody>
          <a:bodyPr wrap="square">
            <a:spAutoFit/>
          </a:bodyPr>
          <a:lstStyle/>
          <a:p>
            <a:pPr algn="ctr"/>
            <a:r>
              <a:rPr lang="en-US" sz="2800" b="1" dirty="0">
                <a:solidFill>
                  <a:schemeClr val="bg1"/>
                </a:solidFill>
                <a:latin typeface="+mn-lt"/>
              </a:rPr>
              <a:t>Josh Christianson</a:t>
            </a:r>
          </a:p>
          <a:p>
            <a:pPr algn="ctr"/>
            <a:r>
              <a:rPr lang="en-US" sz="2400" dirty="0">
                <a:solidFill>
                  <a:schemeClr val="bg1"/>
                </a:solidFill>
                <a:latin typeface="+mn-lt"/>
              </a:rPr>
              <a:t>PEAT</a:t>
            </a:r>
          </a:p>
          <a:p>
            <a:pPr algn="ctr"/>
            <a:endParaRPr lang="en-US" dirty="0">
              <a:latin typeface="+mn-lt"/>
            </a:endParaRPr>
          </a:p>
        </p:txBody>
      </p:sp>
      <p:pic>
        <p:nvPicPr>
          <p:cNvPr id="4" name="Picture 3" descr="PEAT logo: Building a future that works">
            <a:extLst>
              <a:ext uri="{FF2B5EF4-FFF2-40B4-BE49-F238E27FC236}">
                <a16:creationId xmlns:a16="http://schemas.microsoft.com/office/drawing/2014/main" id="{2437C4EC-0477-1B1D-73C6-DFBAA4C7A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1191" y="5762470"/>
            <a:ext cx="2138484" cy="946859"/>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4">
            <a:extLst>
              <a:ext uri="{FF2B5EF4-FFF2-40B4-BE49-F238E27FC236}">
                <a16:creationId xmlns:a16="http://schemas.microsoft.com/office/drawing/2014/main" id="{DAC07FD5-1826-2102-C9EF-83C43FA6179E}"/>
              </a:ext>
            </a:extLst>
          </p:cNvPr>
          <p:cNvSpPr txBox="1">
            <a:spLocks/>
          </p:cNvSpPr>
          <p:nvPr/>
        </p:nvSpPr>
        <p:spPr>
          <a:xfrm>
            <a:off x="279400" y="6356350"/>
            <a:ext cx="2743200"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smtClean="0"/>
              <a:t>2</a:t>
            </a:fld>
            <a:endParaRPr lang="en-US" dirty="0"/>
          </a:p>
        </p:txBody>
      </p:sp>
    </p:spTree>
    <p:extLst>
      <p:ext uri="{BB962C8B-B14F-4D97-AF65-F5344CB8AC3E}">
        <p14:creationId xmlns:p14="http://schemas.microsoft.com/office/powerpoint/2010/main" val="729779467"/>
      </p:ext>
    </p:extLst>
  </p:cSld>
  <p:clrMapOvr>
    <a:masterClrMapping/>
  </p:clrMapOvr>
</p:sld>
</file>

<file path=ppt/slides/slide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8795423" cy="990761"/>
          </a:xfrm>
        </p:spPr>
        <p:txBody>
          <a:bodyPr/>
          <a:lstStyle/>
          <a:p>
            <a:r>
              <a:rPr lang="en-US" dirty="0">
                <a:latin typeface="+mj-lt"/>
              </a:rPr>
              <a:t>Thèmes</a:t>
            </a:r>
          </a:p>
        </p:txBody>
      </p:sp>
      <p:sp>
        <p:nvSpPr>
          <p:cNvPr id="2" name="Text Placeholder 1">
            <a:extLst>
              <a:ext uri="{FF2B5EF4-FFF2-40B4-BE49-F238E27FC236}">
                <a16:creationId xmlns:a16="http://schemas.microsoft.com/office/drawing/2014/main" id="{3622C40E-D9E6-AEB4-E631-151CD641E29A}"/>
              </a:ext>
            </a:extLst>
          </p:cNvPr>
          <p:cNvSpPr>
            <a:spLocks noGrp="1"/>
          </p:cNvSpPr>
          <p:nvPr>
            <p:ph type="body" idx="1"/>
          </p:nvPr>
        </p:nvSpPr>
        <p:spPr>
          <a:xfrm>
            <a:off x="403600" y="1903211"/>
            <a:ext cx="7324554" cy="3654696"/>
          </a:xfrm>
        </p:spPr>
        <p:txBody>
          <a:bodyPr/>
          <a:lstStyle/>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Le retour sur investissement de l'intégration des personnes handicapées</a:t>
            </a:r>
          </a:p>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Contexte de l'IA sur le lieu de travail</a:t>
            </a:r>
          </a:p>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Pleins feux sur l'IA dans les technologies de recrutement</a:t>
            </a:r>
          </a:p>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En savoir plus</a:t>
            </a: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t>3</a:t>
            </a:fld>
            <a:endParaRPr lang="en-US" dirty="0"/>
          </a:p>
        </p:txBody>
      </p:sp>
      <p:pic>
        <p:nvPicPr>
          <p:cNvPr id="1026" name="Picture 2" descr="Woman faced away from camera looking out into abstract neon looping circles visualization">
            <a:extLst>
              <a:ext uri="{FF2B5EF4-FFF2-40B4-BE49-F238E27FC236}">
                <a16:creationId xmlns:a16="http://schemas.microsoft.com/office/drawing/2014/main" id="{608CF03F-3CAC-D82C-FE93-C92110436A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967"/>
          <a:stretch/>
        </p:blipFill>
        <p:spPr bwMode="auto">
          <a:xfrm>
            <a:off x="7788965" y="0"/>
            <a:ext cx="44030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31901"/>
      </p:ext>
    </p:extLst>
  </p:cSld>
  <p:clrMapOvr>
    <a:masterClrMapping/>
  </p:clrMapOvr>
</p:sld>
</file>

<file path=ppt/slides/slide4.xml><?xml version="1.0" encoding="utf-8"?>
<p:sld xmlns:a16="http://schemas.microsoft.com/office/drawing/2014/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10053182" cy="990761"/>
          </a:xfrm>
        </p:spPr>
        <p:txBody>
          <a:bodyPr/>
          <a:lstStyle/>
          <a:p>
            <a:r>
              <a:rPr lang="en-US" dirty="0">
                <a:latin typeface="+mj-lt"/>
              </a:rPr>
              <a:t>Le retour sur investissement de l'intégration des personnes handicapées</a:t>
            </a:r>
          </a:p>
        </p:txBody>
      </p:sp>
      <p:sp>
        <p:nvSpPr>
          <p:cNvPr id="11" name="Google Shape;105;p4">
            <a:extLst>
              <a:ext uri="{FF2B5EF4-FFF2-40B4-BE49-F238E27FC236}">
                <a16:creationId xmlns:a16="http://schemas.microsoft.com/office/drawing/2014/main" id="{91E268C5-5D2B-35C0-E1BB-B881F66026C4}"/>
              </a:ext>
            </a:extLst>
          </p:cNvPr>
          <p:cNvSpPr txBox="1">
            <a:spLocks noGrp="1"/>
          </p:cNvSpPr>
          <p:nvPr>
            <p:ph type="body" idx="1"/>
          </p:nvPr>
        </p:nvSpPr>
        <p:spPr>
          <a:xfrm>
            <a:off x="617225" y="2149735"/>
            <a:ext cx="5565648" cy="4206081"/>
          </a:xfrm>
          <a:prstGeom prst="rect">
            <a:avLst/>
          </a:prstGeom>
          <a:noFill/>
          <a:ln>
            <a:noFill/>
          </a:ln>
        </p:spPr>
        <p:txBody>
          <a:bodyPr spcFirstLastPara="1" wrap="square" lIns="121900" tIns="60933" rIns="121900" bIns="60933" anchor="t" anchorCtr="0">
            <a:noAutofit/>
          </a:bodyPr>
          <a:lstStyle/>
          <a:p>
            <a:pPr marL="0" indent="0">
              <a:spcBef>
                <a:spcPts val="0"/>
              </a:spcBef>
              <a:buNone/>
            </a:pPr>
            <a:r>
              <a:rPr lang="en-US" dirty="0"/>
              <a:t>"Plus précisément, les entreprises qui se sont distinguées sur les principaux critères d'inclusion des personnes handicapées au cours de cette période ont réalisé : </a:t>
            </a:r>
            <a:r>
              <a:rPr lang="en-US" b="1" dirty="0"/>
              <a:t>1,6 fois plus de revenus, 2,6 fois plus de bénéfices nets et 2 fois plus de profits économiques </a:t>
            </a:r>
            <a:r>
              <a:rPr lang="en-US" dirty="0"/>
              <a:t>que les autres participants à l'enquête de référence annuelle de Disability:IN". - Accenture.</a:t>
            </a:r>
            <a:endParaRPr dirty="0"/>
          </a:p>
          <a:p>
            <a:pPr marL="0" indent="0">
              <a:spcBef>
                <a:spcPts val="1200"/>
              </a:spcBef>
              <a:buNone/>
            </a:pPr>
            <a:endParaRPr dirty="0"/>
          </a:p>
          <a:p>
            <a:pPr marL="0" indent="0">
              <a:spcBef>
                <a:spcPts val="1200"/>
              </a:spcBef>
              <a:buNone/>
            </a:pPr>
            <a:endParaRPr dirty="0"/>
          </a:p>
        </p:txBody>
      </p:sp>
      <p:sp>
        <p:nvSpPr>
          <p:cNvPr id="13" name="Google Shape;107;p4">
            <a:extLst>
              <a:ext uri="{FF2B5EF4-FFF2-40B4-BE49-F238E27FC236}">
                <a16:creationId xmlns:a16="http://schemas.microsoft.com/office/drawing/2014/main" id="{17F0FE27-46CD-E70A-711D-A7C2D0931608}"/>
              </a:ext>
            </a:extLst>
          </p:cNvPr>
          <p:cNvSpPr txBox="1"/>
          <p:nvPr/>
        </p:nvSpPr>
        <p:spPr>
          <a:xfrm>
            <a:off x="704599" y="5120694"/>
            <a:ext cx="6510000" cy="369277"/>
          </a:xfrm>
          <a:prstGeom prst="rect">
            <a:avLst/>
          </a:prstGeom>
          <a:noFill/>
          <a:ln>
            <a:noFill/>
          </a:ln>
        </p:spPr>
        <p:txBody>
          <a:bodyPr spcFirstLastPara="1" wrap="square" lIns="121900" tIns="60933" rIns="121900" bIns="60933" anchor="t" anchorCtr="0">
            <a:spAutoFit/>
          </a:bodyPr>
          <a:lstStyle/>
          <a:p>
            <a:r>
              <a:rPr lang="en-US" sz="1600" u="sng" dirty="0">
                <a:solidFill>
                  <a:schemeClr val="dk1"/>
                </a:solidFill>
                <a:hlinkClick r:id="rId3">
                  <a:extLst>
                    <a:ext uri="{A12FA001-AC4F-418D-AE19-62706E023703}">
                      <ahyp:hlinkClr xmlns:ahyp="http://schemas.microsoft.com/office/drawing/2018/hyperlinkcolor" val="tx"/>
                    </a:ext>
                  </a:extLst>
                </a:hlinkClick>
              </a:rPr>
              <a:t>Source : L'impératif d'inclusion des personnes handicapées (accenture.com)</a:t>
            </a:r>
            <a:endParaRPr sz="1600" dirty="0">
              <a:solidFill>
                <a:schemeClr val="dk1"/>
              </a:solidFill>
            </a:endParaRPr>
          </a:p>
        </p:txBody>
      </p:sp>
      <p:pic>
        <p:nvPicPr>
          <p:cNvPr id="12" name="Google Shape;106;p4" descr="Screenshot of Accenture's The Disability inclusion Imperative Report that shows, Financial performance and disability inclusion today, Disability Inclusion Leaders (see box) realize marked business gains over other participants. A purple bar chart showing 1.6 times more revenue, 2.6 times more net income, and 2 times more economic profit.">
            <a:extLst>
              <a:ext uri="{FF2B5EF4-FFF2-40B4-BE49-F238E27FC236}">
                <a16:creationId xmlns:a16="http://schemas.microsoft.com/office/drawing/2014/main" id="{71848B51-1192-1F24-7A79-D4FA5104E2DE}"/>
              </a:ext>
            </a:extLst>
          </p:cNvPr>
          <p:cNvPicPr preferRelativeResize="0"/>
          <p:nvPr/>
        </p:nvPicPr>
        <p:blipFill rotWithShape="1">
          <a:blip r:embed="rId4">
            <a:alphaModFix/>
          </a:blip>
          <a:srcRect r="6679" b="3047"/>
          <a:stretch/>
        </p:blipFill>
        <p:spPr>
          <a:xfrm>
            <a:off x="6705601" y="1770670"/>
            <a:ext cx="4966721" cy="4950807"/>
          </a:xfrm>
          <a:prstGeom prst="rect">
            <a:avLst/>
          </a:prstGeom>
          <a:noFill/>
          <a:ln>
            <a:noFill/>
          </a:ln>
        </p:spPr>
      </p:pic>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t>4</a:t>
            </a:fld>
            <a:endParaRPr lang="en-US" dirty="0"/>
          </a:p>
        </p:txBody>
      </p:sp>
    </p:spTree>
    <p:extLst>
      <p:ext uri="{BB962C8B-B14F-4D97-AF65-F5344CB8AC3E}">
        <p14:creationId xmlns:p14="http://schemas.microsoft.com/office/powerpoint/2010/main" val="10618493"/>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831850" y="1736726"/>
            <a:ext cx="10515600" cy="2852737"/>
          </a:xfrm>
        </p:spPr>
        <p:txBody>
          <a:bodyPr/>
          <a:lstStyle/>
          <a:p>
            <a:r>
              <a:rPr lang="en-US" dirty="0">
                <a:latin typeface="+mj-lt"/>
              </a:rPr>
              <a:t>Contexte de l'IA sur le lieu de travail</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5</a:t>
            </a:fld>
            <a:endParaRPr lang="en-US" dirty="0"/>
          </a:p>
        </p:txBody>
      </p:sp>
    </p:spTree>
    <p:extLst>
      <p:ext uri="{BB962C8B-B14F-4D97-AF65-F5344CB8AC3E}">
        <p14:creationId xmlns:p14="http://schemas.microsoft.com/office/powerpoint/2010/main" val="1842476455"/>
      </p:ext>
    </p:extLst>
  </p:cSld>
  <p:clrMapOvr>
    <a:masterClrMapping/>
  </p:clrMapOvr>
</p:sld>
</file>

<file path=ppt/slides/slide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8795423" cy="990761"/>
          </a:xfrm>
        </p:spPr>
        <p:txBody>
          <a:bodyPr/>
          <a:lstStyle/>
          <a:p>
            <a:r>
              <a:rPr lang="en-US" sz="4400" dirty="0">
                <a:latin typeface="+mj-lt"/>
              </a:rPr>
              <a:t>Le rythme rapide de l'adoption de l'IA</a:t>
            </a:r>
          </a:p>
        </p:txBody>
      </p:sp>
      <p:sp>
        <p:nvSpPr>
          <p:cNvPr id="2" name="Text Placeholder 1">
            <a:extLst>
              <a:ext uri="{FF2B5EF4-FFF2-40B4-BE49-F238E27FC236}">
                <a16:creationId xmlns:a16="http://schemas.microsoft.com/office/drawing/2014/main" id="{3622C40E-D9E6-AEB4-E631-151CD641E29A}"/>
              </a:ext>
            </a:extLst>
          </p:cNvPr>
          <p:cNvSpPr>
            <a:spLocks noGrp="1"/>
          </p:cNvSpPr>
          <p:nvPr>
            <p:ph type="body" idx="1"/>
          </p:nvPr>
        </p:nvSpPr>
        <p:spPr>
          <a:xfrm>
            <a:off x="415793" y="1471483"/>
            <a:ext cx="8069445" cy="4654013"/>
          </a:xfrm>
        </p:spPr>
        <p:txBody>
          <a:bodyPr/>
          <a:lstStyle/>
          <a:p>
            <a:pPr marL="342900" indent="-342900">
              <a:spcBef>
                <a:spcPts val="1200"/>
              </a:spcBef>
              <a:spcAft>
                <a:spcPts val="12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La vitesse d'adoption de l'IA a dépassé les lignes directrices, les normes et les structures réglementaires claires </a:t>
            </a:r>
            <a:r>
              <a:rPr lang="en-US" sz="2800" dirty="0">
                <a:latin typeface="Calibri" panose="020F0502020204030204" pitchFamily="34" charset="0"/>
                <a:cs typeface="Calibri" panose="020F0502020204030204" pitchFamily="34" charset="0"/>
              </a:rPr>
              <a:t>sur la conception et la mise en œuvre de technologies équitables.</a:t>
            </a:r>
          </a:p>
          <a:p>
            <a:pPr marL="342900" indent="-342900">
              <a:spcBef>
                <a:spcPts val="1200"/>
              </a:spcBef>
              <a:spcAft>
                <a:spcPts val="12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Des outils d'IA sur le lieu de travail sont déjà sur le marché </a:t>
            </a:r>
            <a:r>
              <a:rPr lang="en-US" sz="2800" dirty="0">
                <a:latin typeface="Calibri" panose="020F0502020204030204" pitchFamily="34" charset="0"/>
                <a:cs typeface="Calibri" panose="020F0502020204030204" pitchFamily="34" charset="0"/>
              </a:rPr>
              <a:t>sans avoir satisfait à des critères de test indépendants, malgré les risques évidents identifiés par les chercheurs.</a:t>
            </a:r>
          </a:p>
          <a:p>
            <a:pPr marL="342900" indent="-342900">
              <a:spcBef>
                <a:spcPts val="1200"/>
              </a:spcBef>
              <a:spcAft>
                <a:spcPts val="12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Les outils qui ne sont pas conçus dans un souci d'équité </a:t>
            </a:r>
            <a:r>
              <a:rPr lang="en-US" sz="2800" dirty="0">
                <a:latin typeface="Calibri" panose="020F0502020204030204" pitchFamily="34" charset="0"/>
                <a:cs typeface="Calibri" panose="020F0502020204030204" pitchFamily="34" charset="0"/>
              </a:rPr>
              <a:t>peuvent donner lieu à des pratiques discriminatoires à l'encontre des personnes handicapées et d'autres groupes sous-représentés.</a:t>
            </a: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t>6</a:t>
            </a:fld>
            <a:endParaRPr lang="en-US" dirty="0"/>
          </a:p>
        </p:txBody>
      </p:sp>
      <p:pic>
        <p:nvPicPr>
          <p:cNvPr id="5" name="Picture 4" descr="A person smiling while looking down at a laptop screen.">
            <a:extLst>
              <a:ext uri="{FF2B5EF4-FFF2-40B4-BE49-F238E27FC236}">
                <a16:creationId xmlns:a16="http://schemas.microsoft.com/office/drawing/2014/main" id="{A674682D-A1D5-34FA-4733-C9D5611A3E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964"/>
          <a:stretch/>
        </p:blipFill>
        <p:spPr bwMode="auto">
          <a:xfrm>
            <a:off x="8643526" y="1636314"/>
            <a:ext cx="3548474" cy="2483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310662"/>
      </p:ext>
    </p:extLst>
  </p:cSld>
  <p:clrMapOvr>
    <a:masterClrMapping/>
  </p:clrMapOvr>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270931"/>
            <a:ext cx="11326767" cy="990761"/>
          </a:xfrm>
        </p:spPr>
        <p:txBody>
          <a:bodyPr/>
          <a:lstStyle/>
          <a:p>
            <a:r>
              <a:rPr lang="en-US" sz="3600" dirty="0">
                <a:latin typeface="+mj-lt"/>
              </a:rPr>
              <a:t>L'IA sur le lieu de travail : </a:t>
            </a:r>
            <a:r>
              <a:rPr lang="en-US" sz="3600" b="0" dirty="0">
                <a:latin typeface="+mj-lt"/>
              </a:rPr>
              <a:t>L'IA pour l'assistance humaine</a:t>
            </a:r>
          </a:p>
        </p:txBody>
      </p:sp>
      <p:pic>
        <p:nvPicPr>
          <p:cNvPr id="2" name="Google Shape;130;p7" descr="Woman speaking using ASL (Sign Language) with hand, arm and face tracking graphics overlaid suggested computer vision/AI">
            <a:extLst>
              <a:ext uri="{FF2B5EF4-FFF2-40B4-BE49-F238E27FC236}">
                <a16:creationId xmlns:a16="http://schemas.microsoft.com/office/drawing/2014/main" id="{B3E21A2A-1877-AC24-E856-6CC3D156A677}"/>
              </a:ext>
            </a:extLst>
          </p:cNvPr>
          <p:cNvPicPr preferRelativeResize="0"/>
          <p:nvPr/>
        </p:nvPicPr>
        <p:blipFill rotWithShape="1">
          <a:blip r:embed="rId2">
            <a:alphaModFix/>
          </a:blip>
          <a:srcRect r="44184"/>
          <a:stretch/>
        </p:blipFill>
        <p:spPr>
          <a:xfrm>
            <a:off x="442451" y="1289257"/>
            <a:ext cx="1441035" cy="1359670"/>
          </a:xfrm>
          <a:prstGeom prst="ellipse">
            <a:avLst/>
          </a:prstGeom>
          <a:noFill/>
          <a:ln w="38100" cap="flat" cmpd="sng">
            <a:solidFill>
              <a:schemeClr val="accent5"/>
            </a:solidFill>
            <a:prstDash val="solid"/>
            <a:round/>
            <a:headEnd type="none" w="sm" len="sm"/>
            <a:tailEnd type="none" w="sm" len="sm"/>
          </a:ln>
        </p:spPr>
      </p:pic>
      <p:sp>
        <p:nvSpPr>
          <p:cNvPr id="18" name="Google Shape;146;p8">
            <a:extLst>
              <a:ext uri="{FF2B5EF4-FFF2-40B4-BE49-F238E27FC236}">
                <a16:creationId xmlns:a16="http://schemas.microsoft.com/office/drawing/2014/main" id="{445076DB-4557-BEA4-D89F-7CD62D71F43D}"/>
              </a:ext>
            </a:extLst>
          </p:cNvPr>
          <p:cNvSpPr txBox="1"/>
          <p:nvPr/>
        </p:nvSpPr>
        <p:spPr>
          <a:xfrm>
            <a:off x="2072345" y="1382632"/>
            <a:ext cx="8340015"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Communication</a:t>
            </a:r>
            <a:endParaRPr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Reconnaissance vocale, transcription, prise de notes</a:t>
            </a:r>
            <a:endParaRPr lang="en-US"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Traduire entre la parole, le texte et la langue des signes</a:t>
            </a:r>
            <a:endParaRPr lang="en-US" sz="2400" dirty="0">
              <a:latin typeface="Calibri" panose="020F0502020204030204" pitchFamily="34" charset="0"/>
              <a:cs typeface="Calibri" panose="020F0502020204030204" pitchFamily="34" charset="0"/>
            </a:endParaRPr>
          </a:p>
        </p:txBody>
      </p:sp>
      <p:pic>
        <p:nvPicPr>
          <p:cNvPr id="5" name="Google Shape;131;p7" descr="Cisco WebEx Conferencing using AI - screen with individual and view of group seated around table in conference room">
            <a:extLst>
              <a:ext uri="{FF2B5EF4-FFF2-40B4-BE49-F238E27FC236}">
                <a16:creationId xmlns:a16="http://schemas.microsoft.com/office/drawing/2014/main" id="{7D850AA1-FE2F-17DF-6B97-F6A62E4E1E4F}"/>
              </a:ext>
            </a:extLst>
          </p:cNvPr>
          <p:cNvPicPr preferRelativeResize="0"/>
          <p:nvPr/>
        </p:nvPicPr>
        <p:blipFill rotWithShape="1">
          <a:blip r:embed="rId3">
            <a:alphaModFix/>
          </a:blip>
          <a:srcRect l="35434" t="6403" r="13861" b="6802"/>
          <a:stretch/>
        </p:blipFill>
        <p:spPr>
          <a:xfrm>
            <a:off x="422994" y="2906464"/>
            <a:ext cx="1473713" cy="1421903"/>
          </a:xfrm>
          <a:prstGeom prst="ellipse">
            <a:avLst/>
          </a:prstGeom>
          <a:noFill/>
          <a:ln w="38100" cap="flat" cmpd="sng">
            <a:solidFill>
              <a:schemeClr val="accent1"/>
            </a:solidFill>
            <a:prstDash val="solid"/>
            <a:round/>
            <a:headEnd type="none" w="sm" len="sm"/>
            <a:tailEnd type="none" w="sm" len="sm"/>
          </a:ln>
        </p:spPr>
      </p:pic>
      <p:sp>
        <p:nvSpPr>
          <p:cNvPr id="19" name="Google Shape;147;p8">
            <a:extLst>
              <a:ext uri="{FF2B5EF4-FFF2-40B4-BE49-F238E27FC236}">
                <a16:creationId xmlns:a16="http://schemas.microsoft.com/office/drawing/2014/main" id="{551CB735-128C-1A68-6B27-2188D2FFF245}"/>
              </a:ext>
            </a:extLst>
          </p:cNvPr>
          <p:cNvSpPr txBox="1"/>
          <p:nvPr/>
        </p:nvSpPr>
        <p:spPr>
          <a:xfrm>
            <a:off x="2072346" y="2758017"/>
            <a:ext cx="9893512"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Collaboration</a:t>
            </a:r>
            <a:endParaRPr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Cadre plus petit/plus grand, en personne/hybride/virtuel</a:t>
            </a:r>
            <a:endParaRPr lang="en-US" sz="2400" dirty="0">
              <a:solidFill>
                <a:schemeClr val="dk1"/>
              </a:solidFill>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Notes de collaboration, commentaires, suivis</a:t>
            </a:r>
            <a:endParaRPr lang="en-US" sz="2400" dirty="0">
              <a:solidFill>
                <a:schemeClr val="dk1"/>
              </a:solidFill>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Outils de réunion avec les assistants numériques</a:t>
            </a:r>
            <a:endParaRPr sz="2400" dirty="0">
              <a:latin typeface="Calibri" panose="020F0502020204030204" pitchFamily="34" charset="0"/>
              <a:cs typeface="Calibri" panose="020F0502020204030204" pitchFamily="34" charset="0"/>
            </a:endParaRPr>
          </a:p>
        </p:txBody>
      </p:sp>
      <p:pic>
        <p:nvPicPr>
          <p:cNvPr id="6" name="Google Shape;132;p7" descr="Person holding mobile phone while using Seeing AI to read a printed document's text">
            <a:extLst>
              <a:ext uri="{FF2B5EF4-FFF2-40B4-BE49-F238E27FC236}">
                <a16:creationId xmlns:a16="http://schemas.microsoft.com/office/drawing/2014/main" id="{A2DA19EC-10A8-45F4-54B9-778D53333AF5}"/>
              </a:ext>
            </a:extLst>
          </p:cNvPr>
          <p:cNvPicPr preferRelativeResize="0"/>
          <p:nvPr/>
        </p:nvPicPr>
        <p:blipFill rotWithShape="1">
          <a:blip r:embed="rId4">
            <a:alphaModFix/>
          </a:blip>
          <a:srcRect l="23214" r="23215" b="6795"/>
          <a:stretch/>
        </p:blipFill>
        <p:spPr>
          <a:xfrm>
            <a:off x="422994" y="4519049"/>
            <a:ext cx="1434798" cy="1404737"/>
          </a:xfrm>
          <a:prstGeom prst="ellipse">
            <a:avLst/>
          </a:prstGeom>
          <a:noFill/>
          <a:ln w="38100" cap="flat" cmpd="sng">
            <a:solidFill>
              <a:srgbClr val="FEDA89"/>
            </a:solidFill>
            <a:prstDash val="solid"/>
            <a:round/>
            <a:headEnd type="none" w="sm" len="sm"/>
            <a:tailEnd type="none" w="sm" len="sm"/>
          </a:ln>
        </p:spPr>
      </p:pic>
      <p:sp>
        <p:nvSpPr>
          <p:cNvPr id="20" name="Google Shape;148;p8">
            <a:extLst>
              <a:ext uri="{FF2B5EF4-FFF2-40B4-BE49-F238E27FC236}">
                <a16:creationId xmlns:a16="http://schemas.microsoft.com/office/drawing/2014/main" id="{5DA56715-CCA5-AFED-28A2-934E57294442}"/>
              </a:ext>
            </a:extLst>
          </p:cNvPr>
          <p:cNvSpPr txBox="1"/>
          <p:nvPr/>
        </p:nvSpPr>
        <p:spPr>
          <a:xfrm>
            <a:off x="2072345" y="4620946"/>
            <a:ext cx="9992800"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Technologies d'assistance</a:t>
            </a:r>
            <a:endParaRPr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Aménagements du lieu de travail, Vision par ordinateur (par exemple, voir l'IA)</a:t>
            </a:r>
            <a:endParaRPr lang="en-US" sz="2400" dirty="0">
              <a:solidFill>
                <a:schemeClr val="dk1"/>
              </a:solidFill>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Outils de communication multimodale</a:t>
            </a:r>
            <a:endParaRPr lang="en-US" sz="2400" dirty="0">
              <a:solidFill>
                <a:schemeClr val="dk1"/>
              </a:solidFill>
              <a:latin typeface="Calibri" panose="020F0502020204030204" pitchFamily="34" charset="0"/>
              <a:cs typeface="Calibri" panose="020F0502020204030204" pitchFamily="34" charset="0"/>
            </a:endParaRPr>
          </a:p>
        </p:txBody>
      </p:sp>
      <p:sp>
        <p:nvSpPr>
          <p:cNvPr id="7" name="Text Placeholder 1">
            <a:extLst>
              <a:ext uri="{FF2B5EF4-FFF2-40B4-BE49-F238E27FC236}">
                <a16:creationId xmlns:a16="http://schemas.microsoft.com/office/drawing/2014/main" id="{F8A208B6-CB99-F559-E252-398C2C5A0BDB}"/>
              </a:ext>
            </a:extLst>
          </p:cNvPr>
          <p:cNvSpPr>
            <a:spLocks noGrp="1"/>
          </p:cNvSpPr>
          <p:nvPr>
            <p:ph type="body" idx="1"/>
          </p:nvPr>
        </p:nvSpPr>
        <p:spPr>
          <a:xfrm>
            <a:off x="0" y="6103107"/>
            <a:ext cx="12192000" cy="754893"/>
          </a:xfrm>
          <a:solidFill>
            <a:schemeClr val="accent2">
              <a:lumMod val="50000"/>
            </a:schemeClr>
          </a:solidFill>
        </p:spPr>
        <p:txBody>
          <a:bodyPr/>
          <a:lstStyle/>
          <a:p>
            <a:pPr marL="85723" indent="0">
              <a:spcBef>
                <a:spcPts val="0"/>
              </a:spcBef>
              <a:spcAft>
                <a:spcPts val="600"/>
              </a:spcAft>
              <a:buNone/>
            </a:pPr>
            <a:r>
              <a:rPr lang="en-US" sz="2000" b="1" dirty="0">
                <a:solidFill>
                  <a:schemeClr val="bg1"/>
                </a:solidFill>
                <a:latin typeface="+mn-lt"/>
                <a:ea typeface="Century Gothic"/>
                <a:cs typeface="Century Gothic"/>
                <a:sym typeface="Century Gothic"/>
              </a:rPr>
              <a:t>L'IA peut être utilisée pour aider les humains, mais aussi pour les évaluer. </a:t>
            </a:r>
          </a:p>
          <a:p>
            <a:pPr marL="85723" indent="0">
              <a:spcBef>
                <a:spcPts val="0"/>
              </a:spcBef>
              <a:spcAft>
                <a:spcPts val="600"/>
              </a:spcAft>
              <a:buNone/>
            </a:pPr>
            <a:r>
              <a:rPr lang="en-US" sz="2000" dirty="0">
                <a:solidFill>
                  <a:schemeClr val="bg1"/>
                </a:solidFill>
                <a:latin typeface="+mn-lt"/>
                <a:ea typeface="Century Gothic"/>
                <a:cs typeface="Century Gothic"/>
                <a:sym typeface="Century Gothic"/>
              </a:rPr>
              <a:t>Quoi qu'il en soit, l'IA peut ouvrir de nouvelles possibilités, mais elle peut aussi exacerber ou introduire de nouveaux risques ou préjudices.</a:t>
            </a:r>
            <a:endParaRPr lang="en-US" sz="2000" dirty="0">
              <a:solidFill>
                <a:schemeClr val="bg1"/>
              </a:solidFill>
              <a:latin typeface="+mn-lt"/>
            </a:endParaRPr>
          </a:p>
          <a:p>
            <a:pPr marL="85723" indent="0">
              <a:spcBef>
                <a:spcPts val="0"/>
              </a:spcBef>
              <a:spcAft>
                <a:spcPts val="600"/>
              </a:spcAft>
              <a:buNone/>
            </a:pPr>
            <a:endParaRPr lang="en-US" sz="2000" b="1" dirty="0">
              <a:solidFill>
                <a:schemeClr val="bg1"/>
              </a:solidFill>
              <a:latin typeface="+mn-lt"/>
            </a:endParaRP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a:xfrm>
            <a:off x="139959" y="5713272"/>
            <a:ext cx="2743200" cy="365125"/>
          </a:xfrm>
        </p:spPr>
        <p:txBody>
          <a:bodyPr/>
          <a:lstStyle/>
          <a:p>
            <a:fld id="{00000000-1234-1234-1234-123412341234}" type="slidenum">
              <a:rPr lang="en-US" smtClean="0"/>
              <a:t>7</a:t>
            </a:fld>
            <a:endParaRPr lang="en-US" dirty="0"/>
          </a:p>
        </p:txBody>
      </p:sp>
    </p:spTree>
    <p:extLst>
      <p:ext uri="{BB962C8B-B14F-4D97-AF65-F5344CB8AC3E}">
        <p14:creationId xmlns:p14="http://schemas.microsoft.com/office/powerpoint/2010/main" val="2068348004"/>
      </p:ext>
    </p:extLst>
  </p:cSld>
  <p:clrMapOvr>
    <a:masterClrMapping/>
  </p:clrMapOvr>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349371"/>
            <a:ext cx="11326767" cy="990761"/>
          </a:xfrm>
        </p:spPr>
        <p:txBody>
          <a:bodyPr/>
          <a:lstStyle/>
          <a:p>
            <a:r>
              <a:rPr lang="en-US" sz="3600" dirty="0">
                <a:latin typeface="+mj-lt"/>
              </a:rPr>
              <a:t>L'IA sur le lieu de travail : </a:t>
            </a:r>
            <a:r>
              <a:rPr lang="en-US" sz="3600" b="0" dirty="0">
                <a:latin typeface="+mj-lt"/>
              </a:rPr>
              <a:t>L'IA pour l'évaluation humaine</a:t>
            </a:r>
          </a:p>
        </p:txBody>
      </p:sp>
      <p:pic>
        <p:nvPicPr>
          <p:cNvPr id="15" name="Google Shape;143;p8" descr="Woman sitting in a wheelchair at her desk typing on her laptop while enjoying a latte and a sunny view">
            <a:extLst>
              <a:ext uri="{FF2B5EF4-FFF2-40B4-BE49-F238E27FC236}">
                <a16:creationId xmlns:a16="http://schemas.microsoft.com/office/drawing/2014/main" id="{D43D9F39-506B-71EC-DCAA-F0351FA6161F}"/>
              </a:ext>
            </a:extLst>
          </p:cNvPr>
          <p:cNvPicPr preferRelativeResize="0"/>
          <p:nvPr/>
        </p:nvPicPr>
        <p:blipFill rotWithShape="1">
          <a:blip r:embed="rId2">
            <a:alphaModFix/>
          </a:blip>
          <a:srcRect l="3995" r="24223"/>
          <a:stretch/>
        </p:blipFill>
        <p:spPr>
          <a:xfrm>
            <a:off x="442452" y="1359678"/>
            <a:ext cx="1434799" cy="1350887"/>
          </a:xfrm>
          <a:prstGeom prst="ellipse">
            <a:avLst/>
          </a:prstGeom>
          <a:noFill/>
          <a:ln w="41275" cap="flat" cmpd="sng">
            <a:solidFill>
              <a:srgbClr val="F57D1F"/>
            </a:solidFill>
            <a:prstDash val="solid"/>
            <a:round/>
            <a:headEnd type="none" w="sm" len="sm"/>
            <a:tailEnd type="none" w="sm" len="sm"/>
          </a:ln>
        </p:spPr>
      </p:pic>
      <p:sp>
        <p:nvSpPr>
          <p:cNvPr id="18" name="Google Shape;146;p8">
            <a:extLst>
              <a:ext uri="{FF2B5EF4-FFF2-40B4-BE49-F238E27FC236}">
                <a16:creationId xmlns:a16="http://schemas.microsoft.com/office/drawing/2014/main" id="{445076DB-4557-BEA4-D89F-7CD62D71F43D}"/>
              </a:ext>
            </a:extLst>
          </p:cNvPr>
          <p:cNvSpPr txBox="1"/>
          <p:nvPr/>
        </p:nvSpPr>
        <p:spPr>
          <a:xfrm>
            <a:off x="2072345" y="1441624"/>
            <a:ext cx="8340015"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Recrutement et embauche</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Recherche d'emploi et sélection de CV</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Entretiens algorithmiques et tests de candidats</a:t>
            </a:r>
            <a:endParaRPr sz="2400" dirty="0">
              <a:latin typeface="Calibri" panose="020F0502020204030204" pitchFamily="34" charset="0"/>
              <a:cs typeface="Calibri" panose="020F0502020204030204" pitchFamily="34" charset="0"/>
            </a:endParaRPr>
          </a:p>
        </p:txBody>
      </p:sp>
      <p:pic>
        <p:nvPicPr>
          <p:cNvPr id="16" name="Google Shape;144;p8" descr="Woman's face with overlay of dot nodes and lines indicating facial recognition">
            <a:extLst>
              <a:ext uri="{FF2B5EF4-FFF2-40B4-BE49-F238E27FC236}">
                <a16:creationId xmlns:a16="http://schemas.microsoft.com/office/drawing/2014/main" id="{3F3F336F-CC18-D27F-5E6E-7B146A8DBCB5}"/>
              </a:ext>
            </a:extLst>
          </p:cNvPr>
          <p:cNvPicPr preferRelativeResize="0"/>
          <p:nvPr/>
        </p:nvPicPr>
        <p:blipFill rotWithShape="1">
          <a:blip r:embed="rId3">
            <a:alphaModFix/>
          </a:blip>
          <a:srcRect l="19565" t="1832" r="18479" b="6677"/>
          <a:stretch/>
        </p:blipFill>
        <p:spPr>
          <a:xfrm>
            <a:off x="442452" y="2965456"/>
            <a:ext cx="1434799" cy="1350887"/>
          </a:xfrm>
          <a:prstGeom prst="ellipse">
            <a:avLst/>
          </a:prstGeom>
          <a:noFill/>
          <a:ln w="38100" cap="flat" cmpd="sng">
            <a:solidFill>
              <a:srgbClr val="D7DE3D"/>
            </a:solidFill>
            <a:prstDash val="solid"/>
            <a:round/>
            <a:headEnd type="none" w="sm" len="sm"/>
            <a:tailEnd type="none" w="sm" len="sm"/>
          </a:ln>
        </p:spPr>
      </p:pic>
      <p:sp>
        <p:nvSpPr>
          <p:cNvPr id="19" name="Google Shape;147;p8">
            <a:extLst>
              <a:ext uri="{FF2B5EF4-FFF2-40B4-BE49-F238E27FC236}">
                <a16:creationId xmlns:a16="http://schemas.microsoft.com/office/drawing/2014/main" id="{551CB735-128C-1A68-6B27-2188D2FFF245}"/>
              </a:ext>
            </a:extLst>
          </p:cNvPr>
          <p:cNvSpPr txBox="1"/>
          <p:nvPr/>
        </p:nvSpPr>
        <p:spPr>
          <a:xfrm>
            <a:off x="2072346" y="2965456"/>
            <a:ext cx="9893512"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Surveillance</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Suivi de la productivité</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Suivi basé sur les capacités (par exemple, suivi du clavier, suivi du regard, etc.)</a:t>
            </a:r>
            <a:endParaRPr sz="2400" dirty="0">
              <a:latin typeface="Calibri" panose="020F0502020204030204" pitchFamily="34" charset="0"/>
              <a:cs typeface="Calibri" panose="020F0502020204030204" pitchFamily="34" charset="0"/>
            </a:endParaRPr>
          </a:p>
        </p:txBody>
      </p:sp>
      <p:pic>
        <p:nvPicPr>
          <p:cNvPr id="17" name="Google Shape;145;p8" descr="Young Black man wearing VR goggles and holding up arms to make gesture commands">
            <a:extLst>
              <a:ext uri="{FF2B5EF4-FFF2-40B4-BE49-F238E27FC236}">
                <a16:creationId xmlns:a16="http://schemas.microsoft.com/office/drawing/2014/main" id="{463265A1-87D9-38D7-24D5-659BBF911888}"/>
              </a:ext>
            </a:extLst>
          </p:cNvPr>
          <p:cNvPicPr preferRelativeResize="0"/>
          <p:nvPr/>
        </p:nvPicPr>
        <p:blipFill rotWithShape="1">
          <a:blip r:embed="rId4">
            <a:alphaModFix/>
          </a:blip>
          <a:srcRect/>
          <a:stretch/>
        </p:blipFill>
        <p:spPr>
          <a:xfrm>
            <a:off x="442452" y="4528297"/>
            <a:ext cx="1434799" cy="1373878"/>
          </a:xfrm>
          <a:prstGeom prst="rect">
            <a:avLst/>
          </a:prstGeom>
          <a:noFill/>
          <a:ln>
            <a:noFill/>
          </a:ln>
        </p:spPr>
      </p:pic>
      <p:sp>
        <p:nvSpPr>
          <p:cNvPr id="20" name="Google Shape;148;p8">
            <a:extLst>
              <a:ext uri="{FF2B5EF4-FFF2-40B4-BE49-F238E27FC236}">
                <a16:creationId xmlns:a16="http://schemas.microsoft.com/office/drawing/2014/main" id="{5DA56715-CCA5-AFED-28A2-934E57294442}"/>
              </a:ext>
            </a:extLst>
          </p:cNvPr>
          <p:cNvSpPr txBox="1"/>
          <p:nvPr/>
        </p:nvSpPr>
        <p:spPr>
          <a:xfrm>
            <a:off x="2072346" y="4331628"/>
            <a:ext cx="9992800"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Formation</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Compléter la documentation</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Simulation d'emploi (par exemple, réalité virtuelle)</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Personnalisation de la formation</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Développement de carrière</a:t>
            </a:r>
            <a:endParaRPr sz="24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t>8</a:t>
            </a:fld>
            <a:endParaRPr lang="en-US" dirty="0"/>
          </a:p>
        </p:txBody>
      </p:sp>
    </p:spTree>
    <p:extLst>
      <p:ext uri="{BB962C8B-B14F-4D97-AF65-F5344CB8AC3E}">
        <p14:creationId xmlns:p14="http://schemas.microsoft.com/office/powerpoint/2010/main" val="2205322225"/>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11177894" cy="990761"/>
          </a:xfrm>
        </p:spPr>
        <p:txBody>
          <a:bodyPr/>
          <a:lstStyle/>
          <a:p>
            <a:r>
              <a:rPr lang="en-US" dirty="0">
                <a:latin typeface="+mj-lt"/>
              </a:rPr>
              <a:t>Discussion : </a:t>
            </a:r>
            <a:r>
              <a:rPr lang="en-US" b="0" dirty="0">
                <a:latin typeface="+mj-lt"/>
              </a:rPr>
              <a:t>Utilisation d'outils basés sur l'IA</a:t>
            </a: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t>9</a:t>
            </a:fld>
            <a:endParaRPr lang="en-US" dirty="0"/>
          </a:p>
        </p:txBody>
      </p:sp>
      <p:sp>
        <p:nvSpPr>
          <p:cNvPr id="7" name="Text Placeholder 6">
            <a:extLst>
              <a:ext uri="{FF2B5EF4-FFF2-40B4-BE49-F238E27FC236}">
                <a16:creationId xmlns:a16="http://schemas.microsoft.com/office/drawing/2014/main" id="{9529DB11-24EA-D19C-6590-C3DD4E3CFAFD}"/>
              </a:ext>
            </a:extLst>
          </p:cNvPr>
          <p:cNvSpPr>
            <a:spLocks noGrp="1"/>
          </p:cNvSpPr>
          <p:nvPr>
            <p:ph type="body" idx="1"/>
          </p:nvPr>
        </p:nvSpPr>
        <p:spPr>
          <a:xfrm>
            <a:off x="0" y="2759574"/>
            <a:ext cx="12192000" cy="1649866"/>
          </a:xfrm>
          <a:solidFill>
            <a:srgbClr val="002060"/>
          </a:solidFill>
        </p:spPr>
        <p:txBody>
          <a:bodyPr/>
          <a:lstStyle/>
          <a:p>
            <a:pPr marL="85723" indent="0" algn="ctr">
              <a:buNone/>
            </a:pPr>
            <a:r>
              <a:rPr lang="en-US" sz="4800" b="1" dirty="0">
                <a:solidFill>
                  <a:schemeClr val="bg1"/>
                </a:solidFill>
                <a:latin typeface="Calibri" panose="020F0502020204030204" pitchFamily="34" charset="0"/>
                <a:cs typeface="Calibri" panose="020F0502020204030204" pitchFamily="34" charset="0"/>
              </a:rPr>
              <a:t>Utilisez-vous des outils basés sur l'IA dans le cadre de votre travail ? </a:t>
            </a:r>
            <a:br>
              <a:rPr lang="en-US" sz="4800" b="1" dirty="0">
                <a:solidFill>
                  <a:schemeClr val="bg1"/>
                </a:solidFill>
                <a:latin typeface="Calibri" panose="020F0502020204030204" pitchFamily="34" charset="0"/>
                <a:cs typeface="Calibri" panose="020F0502020204030204" pitchFamily="34" charset="0"/>
              </a:rPr>
            </a:br>
            <a:r>
              <a:rPr lang="en-US" sz="4800" b="1" dirty="0">
                <a:solidFill>
                  <a:schemeClr val="bg1"/>
                </a:solidFill>
                <a:latin typeface="Calibri" panose="020F0502020204030204" pitchFamily="34" charset="0"/>
                <a:cs typeface="Calibri" panose="020F0502020204030204" pitchFamily="34" charset="0"/>
              </a:rPr>
              <a:t>Quels sont les avantages qu'ils apportent ?</a:t>
            </a:r>
            <a:endParaRPr lang="en-US" sz="4400" b="1" dirty="0">
              <a:solidFill>
                <a:schemeClr val="bg1"/>
              </a:solidFill>
              <a:latin typeface="Calibri" panose="020F0502020204030204" pitchFamily="34" charset="0"/>
              <a:cs typeface="Calibri" panose="020F0502020204030204" pitchFamily="34" charset="0"/>
            </a:endParaRPr>
          </a:p>
          <a:p>
            <a:pPr algn="ctr"/>
            <a:endParaRPr lang="en-US" sz="4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6456104"/>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831850" y="1736726"/>
            <a:ext cx="10515600" cy="2852737"/>
          </a:xfrm>
        </p:spPr>
        <p:txBody>
          <a:bodyPr/>
          <a:lstStyle/>
          <a:p>
            <a:r>
              <a:rPr lang="en-US" dirty="0">
                <a:latin typeface="+mj-lt"/>
              </a:rPr>
              <a:t>Pleins feux sur l'IA dans les technologies de recrutement</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10</a:t>
            </a:fld>
            <a:endParaRPr lang="en-US" dirty="0"/>
          </a:p>
        </p:txBody>
      </p:sp>
    </p:spTree>
    <p:extLst>
      <p:ext uri="{BB962C8B-B14F-4D97-AF65-F5344CB8AC3E}">
        <p14:creationId xmlns:p14="http://schemas.microsoft.com/office/powerpoint/2010/main" val="4287486477"/>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Mettre en évidence les préjugés en matière d'embauche</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477097"/>
            <a:ext cx="8150989" cy="4761143"/>
          </a:xfrm>
        </p:spPr>
        <p:txBody>
          <a:bodyPr/>
          <a:lstStyle/>
          <a:p>
            <a:pPr marL="359844">
              <a:spcBef>
                <a:spcPts val="0"/>
              </a:spcBef>
              <a:buSzPct val="100000"/>
            </a:pPr>
            <a:r>
              <a:rPr lang="en-US" dirty="0">
                <a:latin typeface="Calibri" panose="020F0502020204030204" pitchFamily="34" charset="0"/>
                <a:cs typeface="Calibri" panose="020F0502020204030204" pitchFamily="34" charset="0"/>
              </a:rPr>
              <a:t>Les </a:t>
            </a:r>
            <a:r>
              <a:rPr lang="en-US" b="1" dirty="0">
                <a:latin typeface="Calibri" panose="020F0502020204030204" pitchFamily="34" charset="0"/>
                <a:cs typeface="Calibri" panose="020F0502020204030204" pitchFamily="34" charset="0"/>
              </a:rPr>
              <a:t>données disponibles sur les salariés </a:t>
            </a:r>
            <a:r>
              <a:rPr lang="en-US" dirty="0">
                <a:latin typeface="Calibri" panose="020F0502020204030204" pitchFamily="34" charset="0"/>
                <a:cs typeface="Calibri" panose="020F0502020204030204" pitchFamily="34" charset="0"/>
              </a:rPr>
              <a:t>sont généralement erronées.</a:t>
            </a:r>
          </a:p>
          <a:p>
            <a:pPr marL="359844">
              <a:spcBef>
                <a:spcPts val="1867"/>
              </a:spcBef>
              <a:buSzPct val="100000"/>
            </a:pPr>
            <a:r>
              <a:rPr lang="en-US" dirty="0">
                <a:latin typeface="Calibri" panose="020F0502020204030204" pitchFamily="34" charset="0"/>
                <a:cs typeface="Calibri" panose="020F0502020204030204" pitchFamily="34" charset="0"/>
              </a:rPr>
              <a:t>L'IA </a:t>
            </a:r>
            <a:r>
              <a:rPr lang="en-US" b="1" dirty="0">
                <a:latin typeface="Calibri" panose="020F0502020204030204" pitchFamily="34" charset="0"/>
                <a:cs typeface="Calibri" panose="020F0502020204030204" pitchFamily="34" charset="0"/>
              </a:rPr>
              <a:t>prend des raccourcis </a:t>
            </a:r>
            <a:r>
              <a:rPr lang="en-US" dirty="0">
                <a:latin typeface="Calibri" panose="020F0502020204030204" pitchFamily="34" charset="0"/>
                <a:cs typeface="Calibri" panose="020F0502020204030204" pitchFamily="34" charset="0"/>
              </a:rPr>
              <a:t>chaque fois que cela est possible.</a:t>
            </a:r>
          </a:p>
          <a:p>
            <a:pPr marL="817044" lvl="1">
              <a:spcBef>
                <a:spcPts val="1867"/>
              </a:spcBef>
              <a:buSzPct val="100000"/>
            </a:pPr>
            <a:r>
              <a:rPr lang="en-US" dirty="0">
                <a:latin typeface="Calibri" panose="020F0502020204030204" pitchFamily="34" charset="0"/>
                <a:cs typeface="Calibri" panose="020F0502020204030204" pitchFamily="34" charset="0"/>
              </a:rPr>
              <a:t>Il recherche des corrélations faciles dans les données et peut rapidement devenir plus biaisé que ses données d'apprentissage.</a:t>
            </a:r>
          </a:p>
          <a:p>
            <a:pPr marL="359844">
              <a:spcBef>
                <a:spcPts val="1867"/>
              </a:spcBef>
              <a:buSzPct val="100000"/>
            </a:pPr>
            <a:r>
              <a:rPr lang="en-US" dirty="0">
                <a:latin typeface="Calibri" panose="020F0502020204030204" pitchFamily="34" charset="0"/>
                <a:cs typeface="Calibri" panose="020F0502020204030204" pitchFamily="34" charset="0"/>
              </a:rPr>
              <a:t>L'</a:t>
            </a:r>
            <a:r>
              <a:rPr lang="en-US" dirty="0">
                <a:latin typeface="Calibri" panose="020F0502020204030204" pitchFamily="34" charset="0"/>
                <a:cs typeface="Calibri" panose="020F0502020204030204" pitchFamily="34" charset="0"/>
              </a:rPr>
              <a:t>IA </a:t>
            </a:r>
            <a:r>
              <a:rPr lang="en-US" b="1" dirty="0">
                <a:latin typeface="Calibri" panose="020F0502020204030204" pitchFamily="34" charset="0"/>
                <a:cs typeface="Calibri" panose="020F0502020204030204" pitchFamily="34" charset="0"/>
              </a:rPr>
              <a:t>reflète les préjugés implicites des personnes qui la conçoivent. </a:t>
            </a:r>
          </a:p>
          <a:p>
            <a:pPr marL="359844">
              <a:spcBef>
                <a:spcPts val="1867"/>
              </a:spcBef>
              <a:spcAft>
                <a:spcPts val="1867"/>
              </a:spcAft>
              <a:buSzPct val="100000"/>
            </a:pPr>
            <a:r>
              <a:rPr lang="en-US" b="1" dirty="0">
                <a:latin typeface="Calibri" panose="020F0502020204030204" pitchFamily="34" charset="0"/>
                <a:cs typeface="Calibri" panose="020F0502020204030204" pitchFamily="34" charset="0"/>
              </a:rPr>
              <a:t>De nombreux fournisseurs considèrent que le fonctionnement interne de leur technologie est propriétaire </a:t>
            </a:r>
            <a:r>
              <a:rPr lang="en-US" dirty="0">
                <a:latin typeface="Calibri" panose="020F0502020204030204" pitchFamily="34" charset="0"/>
                <a:cs typeface="Calibri" panose="020F0502020204030204" pitchFamily="34" charset="0"/>
              </a:rPr>
              <a:t>; il peut être impossible de savoir comment une IA prend ses décisions.</a:t>
            </a: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11</a:t>
            </a:fld>
            <a:endParaRPr lang="en-US" dirty="0"/>
          </a:p>
        </p:txBody>
      </p:sp>
      <p:pic>
        <p:nvPicPr>
          <p:cNvPr id="4" name="Picture 3" descr="Black male face with layers of digital information symbolizes data">
            <a:extLst>
              <a:ext uri="{FF2B5EF4-FFF2-40B4-BE49-F238E27FC236}">
                <a16:creationId xmlns:a16="http://schemas.microsoft.com/office/drawing/2014/main" id="{7D67EF1A-2350-A2F0-64BD-5858FDB50598}"/>
              </a:ext>
            </a:extLst>
          </p:cNvPr>
          <p:cNvPicPr>
            <a:picLocks noChangeAspect="1"/>
          </p:cNvPicPr>
          <p:nvPr/>
        </p:nvPicPr>
        <p:blipFill>
          <a:blip r:embed="rId3"/>
          <a:stretch>
            <a:fillRect/>
          </a:stretch>
        </p:blipFill>
        <p:spPr>
          <a:xfrm>
            <a:off x="8450963" y="1404468"/>
            <a:ext cx="3741037" cy="3756613"/>
          </a:xfrm>
          <a:prstGeom prst="ellipse">
            <a:avLst/>
          </a:prstGeom>
        </p:spPr>
      </p:pic>
    </p:spTree>
    <p:extLst>
      <p:ext uri="{BB962C8B-B14F-4D97-AF65-F5344CB8AC3E}">
        <p14:creationId xmlns:p14="http://schemas.microsoft.com/office/powerpoint/2010/main" val="341789010"/>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8731125" cy="1116834"/>
          </a:xfrm>
        </p:spPr>
        <p:txBody>
          <a:bodyPr/>
          <a:lstStyle/>
          <a:p>
            <a:r>
              <a:rPr lang="en-US" sz="3600" dirty="0">
                <a:latin typeface="+mj-lt"/>
              </a:rPr>
              <a:t>Principaux enseignements du groupe de réflexion du PEAT sur l'IA inclusive dans le recrutement </a:t>
            </a:r>
            <a:r>
              <a:rPr lang="en-US" sz="3600" b="0" dirty="0">
                <a:latin typeface="+mj-lt"/>
              </a:rPr>
              <a:t>(avril 2023)</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733129"/>
            <a:ext cx="11248773" cy="4500289"/>
          </a:xfrm>
        </p:spPr>
        <p:txBody>
          <a:bodyPr/>
          <a:lstStyle/>
          <a:p>
            <a:pPr marL="359844">
              <a:spcBef>
                <a:spcPts val="600"/>
              </a:spcBef>
              <a:spcAft>
                <a:spcPts val="600"/>
              </a:spcAft>
              <a:buSzPct val="100000"/>
              <a:buFont typeface="Arial" panose="020B0604020202020204" pitchFamily="34" charset="0"/>
              <a:buChar char="•"/>
            </a:pPr>
            <a:r>
              <a:rPr lang="en-US" sz="2200" b="1" dirty="0"/>
              <a:t>Impliquer les personnes handicapées dans la conception et l'utilisation des technologies</a:t>
            </a:r>
            <a:r>
              <a:rPr lang="en-US" sz="2200" dirty="0"/>
              <a:t>. Nous devons veiller à ce que des personnes ayant des expériences diverses soient présentes à chaque étape pour assurer une surveillance humaine, tout en tenant compte des personnes absentes et en s'efforçant de les inclure.</a:t>
            </a:r>
          </a:p>
          <a:p>
            <a:pPr marL="359844">
              <a:spcBef>
                <a:spcPts val="600"/>
              </a:spcBef>
              <a:spcAft>
                <a:spcPts val="600"/>
              </a:spcAft>
              <a:buSzPct val="100000"/>
              <a:buFont typeface="Arial" panose="020B0604020202020204" pitchFamily="34" charset="0"/>
              <a:buChar char="•"/>
            </a:pPr>
            <a:r>
              <a:rPr lang="en-US" sz="2200" b="1" dirty="0"/>
              <a:t>Partager les tâches de gestion des risques entre les organisations</a:t>
            </a:r>
            <a:r>
              <a:rPr lang="en-US" sz="2200" dirty="0"/>
              <a:t>. Nous ne pouvons pas attendre d'un groupe de vendeurs, d'employeurs ou de décideurs politiques qu'ils assument seuls toutes les responsabilités en matière de gestion des risques. </a:t>
            </a:r>
          </a:p>
          <a:p>
            <a:pPr marL="359844">
              <a:spcBef>
                <a:spcPts val="600"/>
              </a:spcBef>
              <a:spcAft>
                <a:spcPts val="600"/>
              </a:spcAft>
              <a:buSzPct val="100000"/>
              <a:buFont typeface="Arial" panose="020B0604020202020204" pitchFamily="34" charset="0"/>
              <a:buChar char="•"/>
            </a:pPr>
            <a:r>
              <a:rPr lang="en-US" sz="2200" b="1" dirty="0"/>
              <a:t>Informer les utilisateurs finaux sur les outils d'IA et responsabiliser les organisations</a:t>
            </a:r>
            <a:r>
              <a:rPr lang="en-US" sz="2200" dirty="0"/>
              <a:t>. Des avis rédigés en langage clair peuvent aider les utilisateurs finaux à comprendre le fonctionnement des outils d'IA, à s'exprimer sur les préjudices potentiels et à choisir de se désengager ou non.</a:t>
            </a:r>
          </a:p>
          <a:p>
            <a:pPr marL="359844">
              <a:spcBef>
                <a:spcPts val="600"/>
              </a:spcBef>
              <a:spcAft>
                <a:spcPts val="600"/>
              </a:spcAft>
              <a:buSzPct val="100000"/>
              <a:buFont typeface="Arial" panose="020B0604020202020204" pitchFamily="34" charset="0"/>
              <a:buChar char="•"/>
            </a:pPr>
            <a:r>
              <a:rPr lang="en-US" sz="2200" b="1" dirty="0"/>
              <a:t>Le personnel à tous les niveaux doit soutenir une culture d'équité en matière d'IA</a:t>
            </a:r>
            <a:r>
              <a:rPr lang="en-US" sz="2200" dirty="0"/>
              <a:t>. Lorsqu'elles adoptent des outils d'embauche par IA, les organisations ne peuvent pas se contenter de cocher une case et de les considérer comme inclusifs. Au contraire, la direction et le personnel doivent se faire les champions de l'équité en établissant des processus d'évaluation continue de leur utilisation.  </a:t>
            </a:r>
          </a:p>
          <a:p>
            <a:pPr marL="690363">
              <a:spcBef>
                <a:spcPts val="1200"/>
              </a:spcBef>
              <a:buSzPct val="100000"/>
              <a:buFont typeface="Arial" panose="020B0604020202020204" pitchFamily="34" charset="0"/>
              <a:buChar char="•"/>
            </a:pPr>
            <a:endParaRPr lang="en-US" sz="2200" dirty="0"/>
          </a:p>
        </p:txBody>
      </p:sp>
      <p:sp>
        <p:nvSpPr>
          <p:cNvPr id="8" name="Google Shape;189;p13">
            <a:extLst>
              <a:ext uri="{FF2B5EF4-FFF2-40B4-BE49-F238E27FC236}">
                <a16:creationId xmlns:a16="http://schemas.microsoft.com/office/drawing/2014/main" id="{BBF96D44-0F2F-9596-40F2-038A97B3C22F}"/>
              </a:ext>
            </a:extLst>
          </p:cNvPr>
          <p:cNvSpPr txBox="1"/>
          <p:nvPr/>
        </p:nvSpPr>
        <p:spPr>
          <a:xfrm>
            <a:off x="569976" y="5969818"/>
            <a:ext cx="9950540" cy="527200"/>
          </a:xfrm>
          <a:prstGeom prst="rect">
            <a:avLst/>
          </a:prstGeom>
          <a:noFill/>
          <a:ln>
            <a:noFill/>
          </a:ln>
        </p:spPr>
        <p:txBody>
          <a:bodyPr spcFirstLastPara="1" wrap="square" lIns="91400" tIns="45700" rIns="91400" bIns="45700" anchor="t" anchorCtr="0">
            <a:noAutofit/>
          </a:bodyPr>
          <a:lstStyle/>
          <a:p>
            <a:pPr marL="114294">
              <a:lnSpc>
                <a:spcPct val="90000"/>
              </a:lnSpc>
              <a:spcAft>
                <a:spcPts val="1200"/>
              </a:spcAft>
              <a:buClr>
                <a:schemeClr val="dk1"/>
              </a:buClr>
              <a:buSzPts val="1800"/>
            </a:pPr>
            <a:r>
              <a:rPr lang="en-US" sz="20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3"/>
              </a:rPr>
              <a:t>Le groupe de réflexion PEAT applique le RMF AI du NIST à l'embauche inclusive </a:t>
            </a:r>
            <a:r>
              <a:rPr lang="en-US" sz="2000" dirty="0">
                <a:solidFill>
                  <a:schemeClr val="tx1"/>
                </a:solidFill>
                <a:latin typeface="Calibri" panose="020F0502020204030204" pitchFamily="34" charset="0"/>
                <a:ea typeface="Source Sans Pro" panose="020B0503030403020204" pitchFamily="34" charset="0"/>
                <a:cs typeface="Calibri" panose="020F0502020204030204" pitchFamily="34" charset="0"/>
              </a:rPr>
              <a:t>(avril 2023)</a:t>
            </a: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12</a:t>
            </a:fld>
            <a:endParaRPr lang="en-US" dirty="0"/>
          </a:p>
        </p:txBody>
      </p:sp>
    </p:spTree>
    <p:extLst>
      <p:ext uri="{BB962C8B-B14F-4D97-AF65-F5344CB8AC3E}">
        <p14:creationId xmlns:p14="http://schemas.microsoft.com/office/powerpoint/2010/main" val="20398864"/>
      </p:ext>
    </p:extLst>
  </p:cSld>
  <p:clrMapOvr>
    <a:masterClrMapping/>
  </p:clrMapOvr>
</p:sld>
</file>

<file path=ppt/slides/slide1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Innovation fondée sur le handicap</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0" y="1358310"/>
            <a:ext cx="12191999" cy="1116834"/>
          </a:xfrm>
          <a:solidFill>
            <a:srgbClr val="002060"/>
          </a:solidFill>
        </p:spPr>
        <p:txBody>
          <a:bodyPr/>
          <a:lstStyle/>
          <a:p>
            <a:pPr marL="347463" indent="0" algn="ctr">
              <a:spcBef>
                <a:spcPts val="1200"/>
              </a:spcBef>
              <a:buNone/>
            </a:pPr>
            <a:r>
              <a:rPr lang="en-US" b="1" dirty="0">
                <a:solidFill>
                  <a:schemeClr val="bg1"/>
                </a:solidFill>
                <a:latin typeface="+mn-lt"/>
              </a:rPr>
              <a:t>Nous amplifions les voix et le travail des innovateurs handicapés </a:t>
            </a:r>
            <a:br>
              <a:rPr lang="en-US" b="1" dirty="0">
                <a:solidFill>
                  <a:schemeClr val="bg1"/>
                </a:solidFill>
                <a:latin typeface="+mn-lt"/>
              </a:rPr>
            </a:br>
            <a:r>
              <a:rPr lang="en-US" b="1" dirty="0">
                <a:solidFill>
                  <a:schemeClr val="bg1"/>
                </a:solidFill>
                <a:latin typeface="+mn-lt"/>
              </a:rPr>
              <a:t>qui développent des technologies d'IA inclusives sur le lieu de travail.</a:t>
            </a:r>
          </a:p>
          <a:p>
            <a:pPr marL="347463" indent="0" algn="ctr">
              <a:spcBef>
                <a:spcPts val="1200"/>
              </a:spcBef>
              <a:buNone/>
            </a:pPr>
            <a:endParaRPr lang="en-US" dirty="0">
              <a:solidFill>
                <a:schemeClr val="bg1"/>
              </a:solidFill>
              <a:latin typeface="+mn-lt"/>
            </a:endParaRPr>
          </a:p>
        </p:txBody>
      </p:sp>
      <p:pic>
        <p:nvPicPr>
          <p:cNvPr id="4" name="Picture 4" descr="Disability-Led Innovation: Artificial intelligence &amp; Automated Hiring Practices">
            <a:extLst>
              <a:ext uri="{FF2B5EF4-FFF2-40B4-BE49-F238E27FC236}">
                <a16:creationId xmlns:a16="http://schemas.microsoft.com/office/drawing/2014/main" id="{47CA0A02-E670-FA42-9CEB-0C9E425FA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681" y="2573701"/>
            <a:ext cx="7367155" cy="15765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John Robinson Headshot">
            <a:extLst>
              <a:ext uri="{FF2B5EF4-FFF2-40B4-BE49-F238E27FC236}">
                <a16:creationId xmlns:a16="http://schemas.microsoft.com/office/drawing/2014/main" id="{BC5C4CF0-FB18-4996-8274-7ED4DEC75D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837" t="1487" r="13073" b="65931"/>
          <a:stretch/>
        </p:blipFill>
        <p:spPr bwMode="auto">
          <a:xfrm>
            <a:off x="1286060" y="4747491"/>
            <a:ext cx="1413011" cy="14025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1547E7A-A99D-9510-EF0A-BEA68DE470AA}"/>
              </a:ext>
            </a:extLst>
          </p:cNvPr>
          <p:cNvSpPr txBox="1"/>
          <p:nvPr/>
        </p:nvSpPr>
        <p:spPr>
          <a:xfrm>
            <a:off x="1339425" y="6150016"/>
            <a:ext cx="1413010" cy="373564"/>
          </a:xfrm>
          <a:prstGeom prst="rect">
            <a:avLst/>
          </a:prstGeom>
          <a:noFill/>
        </p:spPr>
        <p:txBody>
          <a:bodyPr wrap="square" rtlCol="0">
            <a:spAutoFit/>
          </a:bodyPr>
          <a:lstStyle/>
          <a:p>
            <a:pPr algn="ctr">
              <a:lnSpc>
                <a:spcPct val="85000"/>
              </a:lnSpc>
            </a:pPr>
            <a:r>
              <a:rPr lang="en-US" sz="1100" b="1" dirty="0"/>
              <a:t>John Robinson </a:t>
            </a:r>
            <a:br>
              <a:rPr lang="en-US" sz="1100" dirty="0"/>
            </a:br>
            <a:r>
              <a:rPr lang="en-US" sz="1050" dirty="0"/>
              <a:t>Notre capacité</a:t>
            </a:r>
            <a:endParaRPr lang="en-US" sz="1100" dirty="0"/>
          </a:p>
        </p:txBody>
      </p:sp>
      <p:pic>
        <p:nvPicPr>
          <p:cNvPr id="10" name="Picture 4" descr="Guy Tonye Headshot">
            <a:extLst>
              <a:ext uri="{FF2B5EF4-FFF2-40B4-BE49-F238E27FC236}">
                <a16:creationId xmlns:a16="http://schemas.microsoft.com/office/drawing/2014/main" id="{986BECA4-E346-E865-E1CB-CF02636D04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519"/>
          <a:stretch/>
        </p:blipFill>
        <p:spPr bwMode="auto">
          <a:xfrm>
            <a:off x="2699070" y="4751197"/>
            <a:ext cx="1491866" cy="139881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F64F689-9E16-C4B8-1B4B-A2B125875F6F}"/>
              </a:ext>
            </a:extLst>
          </p:cNvPr>
          <p:cNvSpPr txBox="1"/>
          <p:nvPr/>
        </p:nvSpPr>
        <p:spPr>
          <a:xfrm>
            <a:off x="2805800" y="6150016"/>
            <a:ext cx="1450184" cy="373564"/>
          </a:xfrm>
          <a:prstGeom prst="rect">
            <a:avLst/>
          </a:prstGeom>
          <a:noFill/>
        </p:spPr>
        <p:txBody>
          <a:bodyPr wrap="square" rtlCol="0">
            <a:spAutoFit/>
          </a:bodyPr>
          <a:lstStyle/>
          <a:p>
            <a:pPr algn="ctr">
              <a:lnSpc>
                <a:spcPct val="85000"/>
              </a:lnSpc>
            </a:pPr>
            <a:r>
              <a:rPr lang="en-US" sz="1100" b="1" dirty="0"/>
              <a:t>Guy Tonye </a:t>
            </a:r>
            <a:br>
              <a:rPr lang="en-US" sz="1100" dirty="0"/>
            </a:br>
            <a:r>
              <a:rPr lang="en-US" sz="1050" dirty="0"/>
              <a:t>Zammo.ai</a:t>
            </a:r>
            <a:endParaRPr lang="en-US" sz="1100" dirty="0"/>
          </a:p>
        </p:txBody>
      </p:sp>
      <p:pic>
        <p:nvPicPr>
          <p:cNvPr id="12" name="Picture 6" descr="Ross Barchacky - Director of Partnerships - Inclusively | LinkedIn">
            <a:extLst>
              <a:ext uri="{FF2B5EF4-FFF2-40B4-BE49-F238E27FC236}">
                <a16:creationId xmlns:a16="http://schemas.microsoft.com/office/drawing/2014/main" id="{A33BDA12-35F1-9F17-C415-EBFF6A4EC44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478" r="18254" b="31256"/>
          <a:stretch/>
        </p:blipFill>
        <p:spPr bwMode="auto">
          <a:xfrm>
            <a:off x="4177778" y="4747490"/>
            <a:ext cx="1450184" cy="13988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3273611-E397-9E70-5E64-F1C70702090D}"/>
              </a:ext>
            </a:extLst>
          </p:cNvPr>
          <p:cNvSpPr txBox="1"/>
          <p:nvPr/>
        </p:nvSpPr>
        <p:spPr>
          <a:xfrm>
            <a:off x="4179098" y="6150016"/>
            <a:ext cx="1450184" cy="373564"/>
          </a:xfrm>
          <a:prstGeom prst="rect">
            <a:avLst/>
          </a:prstGeom>
          <a:noFill/>
        </p:spPr>
        <p:txBody>
          <a:bodyPr wrap="square" rtlCol="0">
            <a:spAutoFit/>
          </a:bodyPr>
          <a:lstStyle/>
          <a:p>
            <a:pPr algn="ctr">
              <a:lnSpc>
                <a:spcPct val="85000"/>
              </a:lnSpc>
            </a:pPr>
            <a:r>
              <a:rPr lang="en-US" sz="1100" b="1" dirty="0"/>
              <a:t>Ross Barchacky</a:t>
            </a:r>
            <a:br>
              <a:rPr lang="en-US" sz="1100" dirty="0"/>
            </a:br>
            <a:r>
              <a:rPr lang="en-US" sz="1050" dirty="0"/>
              <a:t>Inclusivement</a:t>
            </a:r>
            <a:endParaRPr lang="en-US" sz="1100" dirty="0"/>
          </a:p>
        </p:txBody>
      </p:sp>
      <p:pic>
        <p:nvPicPr>
          <p:cNvPr id="14" name="Picture 6" descr="Jhillika Kumar Headshot">
            <a:extLst>
              <a:ext uri="{FF2B5EF4-FFF2-40B4-BE49-F238E27FC236}">
                <a16:creationId xmlns:a16="http://schemas.microsoft.com/office/drawing/2014/main" id="{F7ABE3AD-1D2D-9402-F24D-0600FEC80EF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484" t="9550" r="40209" b="37966"/>
          <a:stretch/>
        </p:blipFill>
        <p:spPr bwMode="auto">
          <a:xfrm>
            <a:off x="5639645" y="4747490"/>
            <a:ext cx="1516326" cy="139881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331B81C-D494-5A00-537C-9D5C13A04AA3}"/>
              </a:ext>
            </a:extLst>
          </p:cNvPr>
          <p:cNvSpPr txBox="1"/>
          <p:nvPr/>
        </p:nvSpPr>
        <p:spPr>
          <a:xfrm>
            <a:off x="5629282" y="6150016"/>
            <a:ext cx="1502227" cy="373564"/>
          </a:xfrm>
          <a:prstGeom prst="rect">
            <a:avLst/>
          </a:prstGeom>
          <a:noFill/>
        </p:spPr>
        <p:txBody>
          <a:bodyPr wrap="square" rtlCol="0">
            <a:spAutoFit/>
          </a:bodyPr>
          <a:lstStyle/>
          <a:p>
            <a:pPr algn="ctr">
              <a:lnSpc>
                <a:spcPct val="85000"/>
              </a:lnSpc>
            </a:pPr>
            <a:r>
              <a:rPr lang="en-US" sz="1100" b="1" dirty="0"/>
              <a:t>Jhillika Kumar </a:t>
            </a:r>
            <a:br>
              <a:rPr lang="en-US" sz="1100" dirty="0"/>
            </a:br>
            <a:r>
              <a:rPr lang="en-US" sz="1050" dirty="0"/>
              <a:t>Mentra</a:t>
            </a:r>
            <a:endParaRPr lang="en-US" sz="1100" dirty="0"/>
          </a:p>
        </p:txBody>
      </p:sp>
      <p:pic>
        <p:nvPicPr>
          <p:cNvPr id="6" name="Picture 2" descr="Lightbulb with cog icon">
            <a:extLst>
              <a:ext uri="{FF2B5EF4-FFF2-40B4-BE49-F238E27FC236}">
                <a16:creationId xmlns:a16="http://schemas.microsoft.com/office/drawing/2014/main" id="{AE215A88-9A3A-6118-1247-4B407E02BB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66" y="2542775"/>
            <a:ext cx="3555999" cy="355599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13</a:t>
            </a:fld>
            <a:endParaRPr lang="en-US" dirty="0"/>
          </a:p>
        </p:txBody>
      </p:sp>
    </p:spTree>
    <p:extLst>
      <p:ext uri="{BB962C8B-B14F-4D97-AF65-F5344CB8AC3E}">
        <p14:creationId xmlns:p14="http://schemas.microsoft.com/office/powerpoint/2010/main" val="837441503"/>
      </p:ext>
    </p:extLst>
  </p:cSld>
  <p:clrMapOvr>
    <a:masterClrMapping/>
  </p:clrMapOvr>
</p:sld>
</file>

<file path=ppt/slides/slide14.xml><?xml version="1.0" encoding="utf-8"?>
<p:sld xmlns:a16="http://schemas.microsoft.com/office/drawing/2014/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sz="3600" dirty="0">
                <a:latin typeface="+mj-lt"/>
                <a:cs typeface="Calibri" panose="020F0502020204030204" pitchFamily="34" charset="0"/>
              </a:rPr>
              <a:t>Comment atténuer les biais dans les outils d'embauche de l'IA</a:t>
            </a:r>
          </a:p>
        </p:txBody>
      </p:sp>
      <p:pic>
        <p:nvPicPr>
          <p:cNvPr id="7" name="Google Shape;197;p14" descr="Five key tips for procuring and tailoring AI systems to reduce bias - from PEAT Disability Led Innovation Report ">
            <a:extLst>
              <a:ext uri="{FF2B5EF4-FFF2-40B4-BE49-F238E27FC236}">
                <a16:creationId xmlns:a16="http://schemas.microsoft.com/office/drawing/2014/main" id="{9602D70D-7F61-C229-BCBC-8727044480E9}"/>
              </a:ext>
            </a:extLst>
          </p:cNvPr>
          <p:cNvPicPr preferRelativeResize="0"/>
          <p:nvPr/>
        </p:nvPicPr>
        <p:blipFill rotWithShape="1">
          <a:blip r:embed="rId3">
            <a:alphaModFix/>
          </a:blip>
          <a:srcRect l="20879" t="24144" r="4730" b="21982"/>
          <a:stretch/>
        </p:blipFill>
        <p:spPr>
          <a:xfrm>
            <a:off x="632684" y="1417334"/>
            <a:ext cx="10929664" cy="4452268"/>
          </a:xfrm>
          <a:prstGeom prst="rect">
            <a:avLst/>
          </a:prstGeom>
          <a:noFill/>
          <a:ln>
            <a:noFill/>
          </a:ln>
        </p:spPr>
      </p:pic>
      <p:sp>
        <p:nvSpPr>
          <p:cNvPr id="9" name="Google Shape;198;p14">
            <a:extLst>
              <a:ext uri="{FF2B5EF4-FFF2-40B4-BE49-F238E27FC236}">
                <a16:creationId xmlns:a16="http://schemas.microsoft.com/office/drawing/2014/main" id="{D2A1D2D6-34DC-33BE-1180-DD6904318EAD}"/>
              </a:ext>
            </a:extLst>
          </p:cNvPr>
          <p:cNvSpPr txBox="1"/>
          <p:nvPr/>
        </p:nvSpPr>
        <p:spPr>
          <a:xfrm>
            <a:off x="632684" y="5882468"/>
            <a:ext cx="8534400" cy="527200"/>
          </a:xfrm>
          <a:prstGeom prst="rect">
            <a:avLst/>
          </a:prstGeom>
          <a:noFill/>
          <a:ln>
            <a:noFill/>
          </a:ln>
        </p:spPr>
        <p:txBody>
          <a:bodyPr spcFirstLastPara="1" wrap="square" lIns="91400" tIns="45700" rIns="91400" bIns="45700" anchor="t" anchorCtr="0">
            <a:noAutofit/>
          </a:bodyPr>
          <a:lstStyle/>
          <a:p>
            <a:pPr marL="114294">
              <a:lnSpc>
                <a:spcPct val="90000"/>
              </a:lnSpc>
              <a:spcAft>
                <a:spcPts val="1200"/>
              </a:spcAft>
              <a:buClr>
                <a:schemeClr val="dk1"/>
              </a:buClr>
              <a:buSzPts val="1800"/>
            </a:pPr>
            <a:r>
              <a:rPr lang="en-US" sz="16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www.peatworks.org/disability-led-innovation-report/ </a:t>
            </a:r>
            <a:endParaRPr sz="1600" dirty="0"/>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14</a:t>
            </a:fld>
            <a:endParaRPr lang="en-US" dirty="0"/>
          </a:p>
        </p:txBody>
      </p:sp>
    </p:spTree>
    <p:extLst>
      <p:ext uri="{BB962C8B-B14F-4D97-AF65-F5344CB8AC3E}">
        <p14:creationId xmlns:p14="http://schemas.microsoft.com/office/powerpoint/2010/main" val="1226644952"/>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0B5A-71F2-6634-B231-2F58237228DC}"/>
              </a:ext>
            </a:extLst>
          </p:cNvPr>
          <p:cNvSpPr>
            <a:spLocks noGrp="1"/>
          </p:cNvSpPr>
          <p:nvPr>
            <p:ph type="title"/>
          </p:nvPr>
        </p:nvSpPr>
        <p:spPr>
          <a:xfrm>
            <a:off x="342900" y="322312"/>
            <a:ext cx="9220200" cy="1116834"/>
          </a:xfrm>
        </p:spPr>
        <p:txBody>
          <a:bodyPr>
            <a:noAutofit/>
          </a:bodyPr>
          <a:lstStyle/>
          <a:p>
            <a:r>
              <a:rPr lang="en-US" sz="2800" dirty="0">
                <a:latin typeface="+mj-lt"/>
              </a:rPr>
              <a:t>Politique, réglementation et normes fédérales américaines relatives à l'IA non discriminatoire dans les technologies d'embauche</a:t>
            </a:r>
          </a:p>
        </p:txBody>
      </p:sp>
      <p:sp>
        <p:nvSpPr>
          <p:cNvPr id="3" name="Content Placeholder 2">
            <a:extLst>
              <a:ext uri="{FF2B5EF4-FFF2-40B4-BE49-F238E27FC236}">
                <a16:creationId xmlns:a16="http://schemas.microsoft.com/office/drawing/2014/main" id="{4B3854D7-6597-B024-0755-723D00DDE95D}"/>
              </a:ext>
            </a:extLst>
          </p:cNvPr>
          <p:cNvSpPr>
            <a:spLocks noGrp="1"/>
          </p:cNvSpPr>
          <p:nvPr>
            <p:ph type="body" idx="1"/>
          </p:nvPr>
        </p:nvSpPr>
        <p:spPr>
          <a:xfrm>
            <a:off x="342899" y="1527611"/>
            <a:ext cx="11750777" cy="4351338"/>
          </a:xfrm>
        </p:spPr>
        <p:txBody>
          <a:bodyPr>
            <a:noAutofit/>
          </a:bodyPr>
          <a:lstStyle/>
          <a:p>
            <a:pPr marL="285750" indent="-285750">
              <a:spcBef>
                <a:spcPts val="0"/>
              </a:spcBef>
              <a:spcAft>
                <a:spcPts val="600"/>
              </a:spcAft>
              <a:buSzPct val="100000"/>
              <a:buFont typeface="Arial" panose="020B0604020202020204" pitchFamily="34" charset="0"/>
              <a:buChar char="•"/>
            </a:pPr>
            <a:r>
              <a:rPr lang="en-US" sz="2200" b="1" dirty="0">
                <a:solidFill>
                  <a:schemeClr val="tx1"/>
                </a:solidFill>
                <a:latin typeface="Calibri" panose="020F0502020204030204" pitchFamily="34" charset="0"/>
                <a:ea typeface="Source Sans Pro" panose="020B0503030403020204" pitchFamily="34" charset="0"/>
                <a:cs typeface="Calibri" panose="020F0502020204030204" pitchFamily="34" charset="0"/>
              </a:rPr>
              <a:t>Bureau de la politique scientifique et technologique de la Maison Blanche</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2"/>
              </a:rPr>
              <a:t>Projet de charte des droits de l'IA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et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3"/>
              </a:rPr>
              <a:t>fiche d'information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(oct. 2022) </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4"/>
              </a:rPr>
              <a:t>Demande d'information sur la surveillance des travailleurs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(mai 2023) </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5"/>
              </a:rPr>
              <a:t>Décret sur le développement et l'utilisation sûrs, sécurisés et dignes de confiance de l'IA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(octobre 2023)</a:t>
            </a:r>
          </a:p>
          <a:p>
            <a:pPr lvl="1">
              <a:spcBef>
                <a:spcPts val="0"/>
              </a:spcBef>
              <a:spcAft>
                <a:spcPts val="600"/>
              </a:spcAft>
              <a:buSzPct val="100000"/>
            </a:pPr>
            <a:r>
              <a:rPr lang="en-US" sz="18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Mémo de l'OMB : Faire progresser la gouvernance, l'innovation et le risque </a:t>
            </a:r>
            <a:r>
              <a:rPr lang="en-US" sz="1800" u="sng" dirty="0" err="1">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Mmgtt </a:t>
            </a:r>
            <a:r>
              <a:rPr lang="en-US" sz="18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pour l'utilisation de l'IA par les agences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(mars 2024)</a:t>
            </a:r>
          </a:p>
          <a:p>
            <a:pPr marL="285750" indent="-285750">
              <a:spcBef>
                <a:spcPts val="0"/>
              </a:spcBef>
              <a:spcAft>
                <a:spcPts val="600"/>
              </a:spcAft>
              <a:buSzPct val="100000"/>
              <a:buFont typeface="Arial" panose="020B0604020202020204" pitchFamily="34" charset="0"/>
              <a:buChar char="•"/>
            </a:pPr>
            <a:r>
              <a:rPr lang="en-US" sz="2200" b="1" dirty="0">
                <a:solidFill>
                  <a:schemeClr val="tx1"/>
                </a:solidFill>
                <a:latin typeface="Calibri" panose="020F0502020204030204" pitchFamily="34" charset="0"/>
                <a:ea typeface="Source Sans Pro" panose="020B0503030403020204" pitchFamily="34" charset="0"/>
                <a:cs typeface="Calibri" panose="020F0502020204030204" pitchFamily="34" charset="0"/>
              </a:rPr>
              <a:t>Agences fédérales</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7"/>
              </a:rPr>
              <a:t>Directives de l'EEOC sur l'ADA et les technologies d'embauche de l'IA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(mai 2022) et sur l'</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8"/>
              </a:rPr>
              <a:t>IA et le titre VII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(mai 2023)</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9"/>
              </a:rPr>
              <a:t>Déclaration commune : Efforts de mise en œuvre contre la discrimination et les préjugés dans les systèmes automatisés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(avril 2023) </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0"/>
              </a:rPr>
              <a:t>Déclaration commune sur l'application des lois relatives aux droits civils, à la concurrence loyale, à la protection des consommateurs et à l'égalité des chances dans les systèmes automatisés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(avril 2024)</a:t>
            </a:r>
          </a:p>
          <a:p>
            <a:pPr marL="285750" indent="-285750">
              <a:spcBef>
                <a:spcPts val="0"/>
              </a:spcBef>
              <a:spcAft>
                <a:spcPts val="600"/>
              </a:spcAft>
              <a:buSzPct val="100000"/>
              <a:buFont typeface="Arial" panose="020B0604020202020204" pitchFamily="34" charset="0"/>
              <a:buChar char="•"/>
            </a:pPr>
            <a:r>
              <a:rPr lang="en-US" sz="2200" b="1" dirty="0">
                <a:solidFill>
                  <a:schemeClr val="tx1"/>
                </a:solidFill>
                <a:latin typeface="Calibri" panose="020F0502020204030204" pitchFamily="34" charset="0"/>
                <a:ea typeface="Source Sans Pro" panose="020B0503030403020204" pitchFamily="34" charset="0"/>
                <a:cs typeface="Calibri" panose="020F0502020204030204" pitchFamily="34" charset="0"/>
              </a:rPr>
              <a:t>National Institute of Standards &amp; Technology (NIST) &amp; National Telecommunications &amp; Information Administration (NTIA)</a:t>
            </a:r>
            <a:endParaRPr lang="en-US" sz="2200" dirty="0">
              <a:solidFill>
                <a:schemeClr val="tx1"/>
              </a:solidFill>
              <a:latin typeface="Calibri" panose="020F0502020204030204" pitchFamily="34" charset="0"/>
              <a:ea typeface="Source Sans Pro" panose="020B0503030403020204" pitchFamily="34" charset="0"/>
              <a:cs typeface="Calibri" panose="020F0502020204030204" pitchFamily="34" charset="0"/>
            </a:endParaRP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1"/>
              </a:rPr>
              <a:t>NIST SP 1270 :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Vers une norme pour l'identification et la gestion des biais dans l'IA (2021)</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2"/>
              </a:rPr>
              <a:t>Cadre de gestion des risques liés à l'IA du NIST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2"/>
              </a:rPr>
              <a:t>RMF)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et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3"/>
              </a:rPr>
              <a:t>guide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(janvier 2023)</a:t>
            </a:r>
          </a:p>
          <a:p>
            <a:pPr lvl="1">
              <a:spcBef>
                <a:spcPts val="0"/>
              </a:spcBef>
              <a:spcAft>
                <a:spcPts val="600"/>
              </a:spcAft>
              <a:buSzPct val="100000"/>
            </a:pPr>
            <a:r>
              <a:rPr lang="en-US" sz="18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14"/>
              </a:rPr>
              <a:t>NTIA - Rapport sur la politique de responsabilité en matière d'IA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(mars 2024)</a:t>
            </a:r>
            <a:endParaRPr lang="en-US" sz="1800" u="sng" dirty="0">
              <a:solidFill>
                <a:srgbClr val="0000FF"/>
              </a:solidFill>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SzPct val="100000"/>
            </a:pPr>
            <a:endPar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B35BB273-E58D-89F0-67E0-69C25C942CD7}"/>
              </a:ext>
            </a:extLst>
          </p:cNvPr>
          <p:cNvSpPr>
            <a:spLocks noGrp="1"/>
          </p:cNvSpPr>
          <p:nvPr>
            <p:ph type="sldNum" idx="12"/>
          </p:nvPr>
        </p:nvSpPr>
        <p:spPr>
          <a:xfrm>
            <a:off x="279400" y="6356350"/>
            <a:ext cx="2743200" cy="365125"/>
          </a:xfrm>
        </p:spPr>
        <p:txBody>
          <a:bodyPr/>
          <a:lstStyle/>
          <a:p>
            <a:fld id="{00000000-1234-1234-1234-123412341234}" type="slidenum">
              <a:rPr lang="en-US" smtClean="0"/>
              <a:t>15</a:t>
            </a:fld>
            <a:endParaRPr lang="en-US" dirty="0"/>
          </a:p>
        </p:txBody>
      </p:sp>
    </p:spTree>
    <p:extLst>
      <p:ext uri="{BB962C8B-B14F-4D97-AF65-F5344CB8AC3E}">
        <p14:creationId xmlns:p14="http://schemas.microsoft.com/office/powerpoint/2010/main" val="1899325922"/>
      </p:ext>
    </p:extLst>
  </p:cSld>
  <p:clrMapOvr>
    <a:masterClrMapping/>
  </p:clrMapOvr>
</p:sld>
</file>

<file path=ppt/slides/slide1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0B5A-71F2-6634-B231-2F58237228DC}"/>
              </a:ext>
            </a:extLst>
          </p:cNvPr>
          <p:cNvSpPr>
            <a:spLocks noGrp="1"/>
          </p:cNvSpPr>
          <p:nvPr>
            <p:ph type="title"/>
          </p:nvPr>
        </p:nvSpPr>
        <p:spPr>
          <a:xfrm>
            <a:off x="612059" y="365126"/>
            <a:ext cx="10515600" cy="1116834"/>
          </a:xfrm>
        </p:spPr>
        <p:txBody>
          <a:bodyPr>
            <a:normAutofit fontScale="90000"/>
          </a:bodyPr>
          <a:lstStyle/>
          <a:p>
            <a:r>
              <a:rPr lang="en-US" dirty="0">
                <a:latin typeface="+mj-lt"/>
              </a:rPr>
              <a:t>Collaboration du PEAT avec le NIST sur </a:t>
            </a:r>
            <a:br>
              <a:rPr lang="en-US" dirty="0">
                <a:latin typeface="+mj-lt"/>
              </a:rPr>
            </a:br>
            <a:r>
              <a:rPr lang="en-US" dirty="0">
                <a:latin typeface="+mj-lt"/>
              </a:rPr>
              <a:t>un profil AI RMF sur l'embauche inclusive</a:t>
            </a:r>
          </a:p>
        </p:txBody>
      </p:sp>
      <p:sp>
        <p:nvSpPr>
          <p:cNvPr id="3" name="Content Placeholder 2">
            <a:extLst>
              <a:ext uri="{FF2B5EF4-FFF2-40B4-BE49-F238E27FC236}">
                <a16:creationId xmlns:a16="http://schemas.microsoft.com/office/drawing/2014/main" id="{4B3854D7-6597-B024-0755-723D00DDE95D}"/>
              </a:ext>
            </a:extLst>
          </p:cNvPr>
          <p:cNvSpPr>
            <a:spLocks noGrp="1"/>
          </p:cNvSpPr>
          <p:nvPr>
            <p:ph type="body" idx="1"/>
          </p:nvPr>
        </p:nvSpPr>
        <p:spPr>
          <a:xfrm>
            <a:off x="612058" y="1719414"/>
            <a:ext cx="8443451" cy="4129421"/>
          </a:xfrm>
        </p:spPr>
        <p:txBody>
          <a:bodyPr>
            <a:noAutofit/>
          </a:bodyPr>
          <a:lstStyle/>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Le 17 avril 2023, le PEAT a organisé un </a:t>
            </a:r>
            <a:r>
              <a:rPr lang="en-US" sz="2400" i="0" u="sng" dirty="0">
                <a:solidFill>
                  <a:srgbClr val="115878"/>
                </a:solidFill>
                <a:effectLst/>
                <a:latin typeface="+mn-lt"/>
                <a:ea typeface="Source Sans Pro" panose="020B0503030403020204" pitchFamily="34" charset="0"/>
                <a:hlinkClick r:id="rId2"/>
              </a:rPr>
              <a:t>groupe de réflexion virtuel sur l'utilisation des outils d'IA dans l'embauche</a:t>
            </a:r>
            <a:r>
              <a:rPr lang="en-US" sz="2400" i="0" dirty="0">
                <a:effectLst/>
                <a:latin typeface="+mn-lt"/>
                <a:ea typeface="Source Sans Pro" panose="020B0503030403020204" pitchFamily="34" charset="0"/>
              </a:rPr>
              <a:t>, en collaboration avec le NIST.</a:t>
            </a:r>
          </a:p>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Le </a:t>
            </a:r>
            <a:r>
              <a:rPr lang="en-US" sz="2400" i="0" dirty="0">
                <a:effectLst/>
                <a:latin typeface="+mn-lt"/>
                <a:ea typeface="Source Sans Pro" panose="020B0503030403020204" pitchFamily="34" charset="0"/>
              </a:rPr>
              <a:t>PEAT dirige actuellement un effort communautaire visant à créer un profil de cas d'utilisation des technologies d'embauche de l'IA basé sur le </a:t>
            </a:r>
            <a:r>
              <a:rPr lang="en-US" sz="2400" i="0" u="sng" dirty="0">
                <a:solidFill>
                  <a:srgbClr val="115878"/>
                </a:solidFill>
                <a:effectLst/>
                <a:latin typeface="+mn-lt"/>
                <a:ea typeface="Source Sans Pro" panose="020B0503030403020204" pitchFamily="34" charset="0"/>
                <a:hlinkClick r:id="rId3"/>
              </a:rPr>
              <a:t>cadre de gestion des risques de l'IA du NIST (AI RMF).</a:t>
            </a:r>
          </a:p>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Le profil sera publié sur le site web du PEAT cet été.</a:t>
            </a:r>
          </a:p>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Il servira de cadre stratégique que les employeurs qui adoptent le RMF IA du NIST pourront utiliser pour gérer les risques et contribuer à garantir l'équité lorsqu'ils déploient des technologies d'embauche basées sur l'IA.  </a:t>
            </a:r>
          </a:p>
          <a:p>
            <a:pPr marL="342900" indent="-342900">
              <a:spcBef>
                <a:spcPts val="0"/>
              </a:spcBef>
              <a:spcAft>
                <a:spcPts val="1200"/>
              </a:spcAft>
              <a:buSzPct val="100000"/>
              <a:buFont typeface="Arial" panose="020B0604020202020204" pitchFamily="34" charset="0"/>
              <a:buChar char="•"/>
            </a:pPr>
            <a:r>
              <a:rPr lang="en-US" sz="2400" dirty="0">
                <a:latin typeface="+mn-lt"/>
                <a:ea typeface="Source Sans Pro" panose="020B0503030403020204" pitchFamily="34" charset="0"/>
                <a:cs typeface="Calibri" panose="020F0502020204030204" pitchFamily="34" charset="0"/>
              </a:rPr>
              <a:t>Lire le </a:t>
            </a:r>
            <a:r>
              <a:rPr lang="en-US" sz="2400" dirty="0">
                <a:solidFill>
                  <a:srgbClr val="4A4E57"/>
                </a:solidFill>
                <a:latin typeface="+mn-lt"/>
                <a:ea typeface="Source Sans Pro" panose="020B0503030403020204" pitchFamily="34" charset="0"/>
                <a:cs typeface="Calibri" panose="020F0502020204030204" pitchFamily="34" charset="0"/>
                <a:hlinkClick r:id="rId4"/>
              </a:rPr>
              <a:t>rapport du groupe de réflexion sur l'IA du PEAT</a:t>
            </a:r>
            <a:r>
              <a:rPr lang="en-US" sz="2400" dirty="0">
                <a:solidFill>
                  <a:srgbClr val="4A4E57"/>
                </a:solidFill>
                <a:latin typeface="+mn-lt"/>
                <a:ea typeface="Source Sans Pro" panose="020B0503030403020204" pitchFamily="34" charset="0"/>
                <a:cs typeface="Calibri" panose="020F0502020204030204" pitchFamily="34" charset="0"/>
              </a:rPr>
              <a:t>.</a:t>
            </a:r>
            <a:endParaRPr lang="en-US" sz="2400" dirty="0">
              <a:solidFill>
                <a:schemeClr val="tx1"/>
              </a:solidFill>
              <a:latin typeface="+mn-lt"/>
              <a:ea typeface="Source Sans Pro" panose="020B0503030403020204" pitchFamily="34" charset="0"/>
              <a:cs typeface="Calibri" panose="020F0502020204030204" pitchFamily="34" charset="0"/>
            </a:endParaRPr>
          </a:p>
          <a:p>
            <a:pPr marL="342900" indent="-342900">
              <a:buFont typeface="Arial" panose="020B0604020202020204" pitchFamily="34" charset="0"/>
              <a:buChar char="•"/>
            </a:pPr>
            <a:endParaRPr lang="en-US" sz="2400" dirty="0">
              <a:latin typeface="+mn-lt"/>
            </a:endParaRPr>
          </a:p>
        </p:txBody>
      </p:sp>
      <p:pic>
        <p:nvPicPr>
          <p:cNvPr id="4" name="Picture 4" descr="NIST Logo - National Institute of Standards and Technology - U.S. Department of Commerce">
            <a:extLst>
              <a:ext uri="{FF2B5EF4-FFF2-40B4-BE49-F238E27FC236}">
                <a16:creationId xmlns:a16="http://schemas.microsoft.com/office/drawing/2014/main" id="{D77D0143-13AA-8CD4-9AC9-9E35CCDBF2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8144" y="1695449"/>
            <a:ext cx="2423517" cy="10758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EAT AI Think Tank Report logo (light bulb with brain/circuit icon)">
            <a:extLst>
              <a:ext uri="{FF2B5EF4-FFF2-40B4-BE49-F238E27FC236}">
                <a16:creationId xmlns:a16="http://schemas.microsoft.com/office/drawing/2014/main" id="{0553C0EB-AFCC-6B6D-BBED-1C847B2E93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88144" y="2982794"/>
            <a:ext cx="2729337" cy="11099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EAT logo: Building a future that works">
            <a:extLst>
              <a:ext uri="{FF2B5EF4-FFF2-40B4-BE49-F238E27FC236}">
                <a16:creationId xmlns:a16="http://schemas.microsoft.com/office/drawing/2014/main" id="{C18468A8-B72D-9CE1-8297-887568CEB8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41053" y="4236150"/>
            <a:ext cx="2423517" cy="107306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4">
            <a:extLst>
              <a:ext uri="{FF2B5EF4-FFF2-40B4-BE49-F238E27FC236}">
                <a16:creationId xmlns:a16="http://schemas.microsoft.com/office/drawing/2014/main" id="{8305367E-B92A-7662-74C8-A66A491D1459}"/>
              </a:ext>
            </a:extLst>
          </p:cNvPr>
          <p:cNvSpPr>
            <a:spLocks noGrp="1"/>
          </p:cNvSpPr>
          <p:nvPr>
            <p:ph type="sldNum" idx="12"/>
          </p:nvPr>
        </p:nvSpPr>
        <p:spPr>
          <a:xfrm>
            <a:off x="279400" y="6356350"/>
            <a:ext cx="2743200" cy="365125"/>
          </a:xfrm>
        </p:spPr>
        <p:txBody>
          <a:bodyPr/>
          <a:lstStyle/>
          <a:p>
            <a:fld id="{00000000-1234-1234-1234-123412341234}" type="slidenum">
              <a:rPr lang="en-US" smtClean="0"/>
              <a:t>16</a:t>
            </a:fld>
            <a:endParaRPr lang="en-US" dirty="0"/>
          </a:p>
        </p:txBody>
      </p:sp>
    </p:spTree>
    <p:extLst>
      <p:ext uri="{BB962C8B-B14F-4D97-AF65-F5344CB8AC3E}">
        <p14:creationId xmlns:p14="http://schemas.microsoft.com/office/powerpoint/2010/main" val="861663429"/>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p:txBody>
          <a:bodyPr/>
          <a:lstStyle/>
          <a:p>
            <a:r>
              <a:rPr lang="en-US" dirty="0">
                <a:latin typeface="+mj-lt"/>
              </a:rPr>
              <a:t>En savoir plus</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17</a:t>
            </a:fld>
            <a:endParaRPr lang="en-US" dirty="0"/>
          </a:p>
        </p:txBody>
      </p:sp>
    </p:spTree>
    <p:extLst>
      <p:ext uri="{BB962C8B-B14F-4D97-AF65-F5344CB8AC3E}">
        <p14:creationId xmlns:p14="http://schemas.microsoft.com/office/powerpoint/2010/main" val="2446260782"/>
      </p:ext>
    </p:extLst>
  </p:cSld>
  <p:clrMapOvr>
    <a:masterClrMapping/>
  </p:clrMapOvr>
</p:sld>
</file>

<file path=ppt/slides/slide18.xml><?xml version="1.0" encoding="utf-8"?>
<p:sld xmlns:a16="http://schemas.microsoft.com/office/drawing/2014/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Ressources du PEAT en matière d'IA</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727200"/>
            <a:ext cx="6597820" cy="4250186"/>
          </a:xfrm>
        </p:spPr>
        <p:txBody>
          <a:bodyPr/>
          <a:lstStyle/>
          <a:p>
            <a:pPr marL="342891" indent="-325959">
              <a:spcBef>
                <a:spcPts val="0"/>
              </a:spcBef>
              <a:buSzPct val="100000"/>
              <a:buChar char="•"/>
            </a:pPr>
            <a:r>
              <a:rPr lang="en-US" u="sng" dirty="0">
                <a:solidFill>
                  <a:srgbClr val="1C2F42"/>
                </a:solidFill>
                <a:hlinkClick r:id="rId3">
                  <a:extLst>
                    <a:ext uri="{A12FA001-AC4F-418D-AE19-62706E023703}">
                      <ahyp:hlinkClr xmlns:ahyp="http://schemas.microsoft.com/office/drawing/2018/hyperlinkcolor" val="tx"/>
                    </a:ext>
                  </a:extLst>
                </a:hlinkClick>
              </a:rPr>
              <a:t>Liste de contrôle pour les débutants en matière d'IA inclusive</a:t>
            </a:r>
            <a:endParaRPr lang="en-US" dirty="0">
              <a:solidFill>
                <a:srgbClr val="1C2F42"/>
              </a:solidFill>
            </a:endParaRPr>
          </a:p>
          <a:p>
            <a:pPr marL="342891" indent="-325959">
              <a:spcBef>
                <a:spcPts val="1800"/>
              </a:spcBef>
              <a:buSzPct val="100000"/>
              <a:buChar char="•"/>
            </a:pPr>
            <a:r>
              <a:rPr lang="en-US" u="sng" dirty="0">
                <a:solidFill>
                  <a:srgbClr val="1C2F42"/>
                </a:solidFill>
                <a:hlinkClick r:id="rId4">
                  <a:extLst>
                    <a:ext uri="{A12FA001-AC4F-418D-AE19-62706E023703}">
                      <ahyp:hlinkClr xmlns:ahyp="http://schemas.microsoft.com/office/drawing/2018/hyperlinkcolor" val="tx"/>
                    </a:ext>
                  </a:extLst>
                </a:hlinkClick>
              </a:rPr>
              <a:t>Rapport du groupe de réflexion sur l'IA du PEAT</a:t>
            </a:r>
            <a:endParaRPr lang="en-US" dirty="0">
              <a:solidFill>
                <a:srgbClr val="1C2F42"/>
              </a:solidFill>
            </a:endParaRPr>
          </a:p>
          <a:p>
            <a:pPr marL="342891" indent="-325959">
              <a:spcBef>
                <a:spcPts val="1800"/>
              </a:spcBef>
              <a:buSzPct val="100000"/>
              <a:buChar char="•"/>
            </a:pPr>
            <a:r>
              <a:rPr lang="en-US" u="sng" dirty="0">
                <a:solidFill>
                  <a:srgbClr val="1C2F42"/>
                </a:solidFill>
                <a:hlinkClick r:id="rId5">
                  <a:extLst>
                    <a:ext uri="{A12FA001-AC4F-418D-AE19-62706E023703}">
                      <ahyp:hlinkClr xmlns:ahyp="http://schemas.microsoft.com/office/drawing/2018/hyperlinkcolor" val="tx"/>
                    </a:ext>
                  </a:extLst>
                </a:hlinkClick>
              </a:rPr>
              <a:t>Podcast : DEIA piloté par l'IA</a:t>
            </a:r>
            <a:endParaRPr lang="en-US" dirty="0">
              <a:solidFill>
                <a:srgbClr val="1C2F42"/>
              </a:solidFill>
            </a:endParaRPr>
          </a:p>
          <a:p>
            <a:pPr marL="342891" indent="-325959">
              <a:spcBef>
                <a:spcPts val="1800"/>
              </a:spcBef>
              <a:buSzPct val="100000"/>
              <a:buChar char="•"/>
            </a:pPr>
            <a:r>
              <a:rPr lang="en-US" u="sng" dirty="0">
                <a:solidFill>
                  <a:srgbClr val="1C2F42"/>
                </a:solidFill>
                <a:hlinkClick r:id="rId6">
                  <a:extLst>
                    <a:ext uri="{A12FA001-AC4F-418D-AE19-62706E023703}">
                      <ahyp:hlinkClr xmlns:ahyp="http://schemas.microsoft.com/office/drawing/2018/hyperlinkcolor" val="tx"/>
                    </a:ext>
                  </a:extLst>
                </a:hlinkClick>
              </a:rPr>
              <a:t>Réduire les préjugés et augmenter l'inclusion dans votre technologie d'embauche AI Blog Post</a:t>
            </a:r>
            <a:endParaRPr lang="en-US" dirty="0">
              <a:solidFill>
                <a:srgbClr val="1C2F42"/>
              </a:solidFill>
            </a:endParaRPr>
          </a:p>
          <a:p>
            <a:pPr marL="342891" indent="-325959">
              <a:spcBef>
                <a:spcPts val="1800"/>
              </a:spcBef>
              <a:buSzPct val="100000"/>
              <a:buChar char="•"/>
            </a:pPr>
            <a:r>
              <a:rPr lang="en-US" u="sng" dirty="0">
                <a:solidFill>
                  <a:srgbClr val="1C2F42"/>
                </a:solidFill>
                <a:hlinkClick r:id="rId7">
                  <a:extLst>
                    <a:ext uri="{A12FA001-AC4F-418D-AE19-62706E023703}">
                      <ahyp:hlinkClr xmlns:ahyp="http://schemas.microsoft.com/office/drawing/2018/hyperlinkcolor" val="tx"/>
                    </a:ext>
                  </a:extLst>
                </a:hlinkClick>
              </a:rPr>
              <a:t>Bibliothèque de ressources sur l'intelligence artificielle (IA)</a:t>
            </a:r>
            <a:endParaRPr lang="en-US" dirty="0">
              <a:solidFill>
                <a:srgbClr val="1C2F42"/>
              </a:solidFill>
            </a:endParaRPr>
          </a:p>
          <a:p>
            <a:pPr marL="0" indent="0">
              <a:spcBef>
                <a:spcPts val="1800"/>
              </a:spcBef>
              <a:buSzPct val="100000"/>
              <a:buNone/>
            </a:pPr>
            <a:endParaRPr lang="en-US" dirty="0"/>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18</a:t>
            </a:fld>
            <a:endParaRPr lang="en-US" dirty="0"/>
          </a:p>
        </p:txBody>
      </p:sp>
      <p:pic>
        <p:nvPicPr>
          <p:cNvPr id="4" name="Google Shape;207;p15" descr="A screenshot of the first page of PEAT's Beginners Checklist for Inclusive AI.">
            <a:extLst>
              <a:ext uri="{FF2B5EF4-FFF2-40B4-BE49-F238E27FC236}">
                <a16:creationId xmlns:a16="http://schemas.microsoft.com/office/drawing/2014/main" id="{B1C5291C-2CFF-D94F-9FFD-806735D94041}"/>
              </a:ext>
            </a:extLst>
          </p:cNvPr>
          <p:cNvPicPr preferRelativeResize="0"/>
          <p:nvPr/>
        </p:nvPicPr>
        <p:blipFill rotWithShape="1">
          <a:blip r:embed="rId8">
            <a:alphaModFix/>
          </a:blip>
          <a:srcRect l="31896" t="16706" r="36551" b="19385"/>
          <a:stretch/>
        </p:blipFill>
        <p:spPr>
          <a:xfrm>
            <a:off x="7216878" y="1215957"/>
            <a:ext cx="4832179" cy="5505518"/>
          </a:xfrm>
          <a:prstGeom prst="rect">
            <a:avLst/>
          </a:prstGeom>
          <a:noFill/>
          <a:ln>
            <a:noFill/>
          </a:ln>
        </p:spPr>
      </p:pic>
    </p:spTree>
    <p:extLst>
      <p:ext uri="{BB962C8B-B14F-4D97-AF65-F5344CB8AC3E}">
        <p14:creationId xmlns:p14="http://schemas.microsoft.com/office/powerpoint/2010/main" val="3878742320"/>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Contacter le PEAT</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727200"/>
            <a:ext cx="11729706" cy="4250186"/>
          </a:xfrm>
        </p:spPr>
        <p:txBody>
          <a:bodyPr/>
          <a:lstStyle/>
          <a:p>
            <a:pPr>
              <a:spcAft>
                <a:spcPts val="1000"/>
              </a:spcAft>
              <a:buSzPct val="100000"/>
            </a:pPr>
            <a:r>
              <a:rPr lang="en-US" dirty="0">
                <a:latin typeface="+mn-lt"/>
              </a:rPr>
              <a:t>Inscrivez-vous à notre lettre d'information </a:t>
            </a:r>
            <a:r>
              <a:rPr lang="en-US" dirty="0">
                <a:latin typeface="+mn-lt"/>
                <a:hlinkClick r:id="rId3"/>
              </a:rPr>
              <a:t>: </a:t>
            </a:r>
            <a:r>
              <a:rPr lang="en-US" dirty="0">
                <a:latin typeface="+mn-lt"/>
              </a:rPr>
              <a:t>https://www.peatworks.org/enews/ </a:t>
            </a:r>
          </a:p>
          <a:p>
            <a:pPr>
              <a:spcAft>
                <a:spcPts val="1000"/>
              </a:spcAft>
              <a:buSzPct val="100000"/>
            </a:pPr>
            <a:r>
              <a:rPr lang="en-US" dirty="0">
                <a:latin typeface="+mn-lt"/>
              </a:rPr>
              <a:t>Suivez-nous sur Twitter : @PEATWorks</a:t>
            </a:r>
          </a:p>
          <a:p>
            <a:pPr>
              <a:spcAft>
                <a:spcPts val="1000"/>
              </a:spcAft>
              <a:buSzPct val="100000"/>
            </a:pPr>
            <a:r>
              <a:rPr lang="en-US" dirty="0">
                <a:latin typeface="+mn-lt"/>
              </a:rPr>
              <a:t>Suivez-nous sur LinkedIn </a:t>
            </a:r>
            <a:r>
              <a:rPr lang="en-US" dirty="0">
                <a:latin typeface="+mn-lt"/>
                <a:hlinkClick r:id="rId4"/>
              </a:rPr>
              <a:t>: </a:t>
            </a:r>
            <a:r>
              <a:rPr lang="en-US" dirty="0">
                <a:latin typeface="+mn-lt"/>
              </a:rPr>
              <a:t>https://www.linkedin.com/company/partnership-on-employment-accessible-technology/ </a:t>
            </a:r>
          </a:p>
          <a:p>
            <a:pPr>
              <a:spcAft>
                <a:spcPts val="1000"/>
              </a:spcAft>
              <a:buSzPct val="100000"/>
            </a:pPr>
            <a:r>
              <a:rPr lang="en-US" dirty="0">
                <a:latin typeface="+mn-lt"/>
              </a:rPr>
              <a:t>Envoyez-nous un message </a:t>
            </a:r>
            <a:r>
              <a:rPr lang="en-US" dirty="0">
                <a:latin typeface="+mn-lt"/>
                <a:hlinkClick r:id="rId5"/>
              </a:rPr>
              <a:t>: </a:t>
            </a:r>
            <a:r>
              <a:rPr lang="en-US" dirty="0">
                <a:latin typeface="+mn-lt"/>
              </a:rPr>
              <a:t>https://www.peatworks.org/contact/ </a:t>
            </a:r>
            <a:endParaRPr lang="en-US" sz="2400" dirty="0">
              <a:latin typeface="+mn-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19</a:t>
            </a:fld>
            <a:endParaRPr lang="en-US" dirty="0"/>
          </a:p>
        </p:txBody>
      </p:sp>
    </p:spTree>
    <p:extLst>
      <p:ext uri="{BB962C8B-B14F-4D97-AF65-F5344CB8AC3E}">
        <p14:creationId xmlns:p14="http://schemas.microsoft.com/office/powerpoint/2010/main" val="3512079309"/>
      </p:ext>
    </p:extLst>
  </p:cSld>
  <p:clrMapOvr>
    <a:masterClrMapping/>
  </p:clrMapOvr>
</p:sld>
</file>

<file path=ppt/slides/slide2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p:txBody>
          <a:bodyPr/>
          <a:lstStyle/>
          <a:p>
            <a:r>
              <a:rPr lang="en-US" dirty="0">
                <a:latin typeface="+mj-lt"/>
              </a:rPr>
              <a:t>Merci de votre attention !</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t>20</a:t>
            </a:fld>
            <a:endParaRPr lang="en-US" dirty="0"/>
          </a:p>
        </p:txBody>
      </p:sp>
    </p:spTree>
    <p:extLst>
      <p:ext uri="{BB962C8B-B14F-4D97-AF65-F5344CB8AC3E}">
        <p14:creationId xmlns:p14="http://schemas.microsoft.com/office/powerpoint/2010/main" val="393883034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6394e7d-bb77-4d04-b189-d6980e0b1240">
      <UserInfo>
        <DisplayName>Corinne Weible</DisplayName>
        <AccountId>20</AccountId>
        <AccountType/>
      </UserInfo>
      <UserInfo>
        <DisplayName>Martina Fongyen</DisplayName>
        <AccountId>28</AccountId>
        <AccountType/>
      </UserInfo>
      <UserInfo>
        <DisplayName>Lex Huth</DisplayName>
        <AccountId>186</AccountId>
        <AccountType/>
      </UserInfo>
      <UserInfo>
        <DisplayName>Bill Curtis-Davidson</DisplayName>
        <AccountId>13</AccountId>
        <AccountType/>
      </UserInfo>
    </SharedWithUsers>
    <lcf76f155ced4ddcb4097134ff3c332f xmlns="a7d86d78-0ff1-41f0-ab23-d2692a4332af">
      <Terms xmlns="http://schemas.microsoft.com/office/infopath/2007/PartnerControls"/>
    </lcf76f155ced4ddcb4097134ff3c332f>
    <MediaLengthInSeconds xmlns="a7d86d78-0ff1-41f0-ab23-d2692a4332af" xsi:nil="true"/>
    <TaxCatchAll xmlns="b6394e7d-bb77-4d04-b189-d6980e0b124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D9B95C-63CF-4874-B272-F9C6593D97F9}">
  <ds:schemaRefs>
    <ds:schemaRef ds:uri="http://schemas.microsoft.com/sharepoint/v3/contenttype/forms"/>
  </ds:schemaRefs>
</ds:datastoreItem>
</file>

<file path=customXml/itemProps2.xml><?xml version="1.0" encoding="utf-8"?>
<ds:datastoreItem xmlns:ds="http://schemas.openxmlformats.org/officeDocument/2006/customXml" ds:itemID="{C3472CCC-D37C-43B8-A7C5-11E39BDD3D93}">
  <ds:schemaRefs>
    <ds:schemaRef ds:uri="b1ca4938-7fba-49db-8b3a-12b9187ea918"/>
    <ds:schemaRef ds:uri="5fa7f51c-649e-4052-9f84-0bcf4160d562"/>
    <ds:schemaRef ds:uri="http://purl.org/dc/terms/"/>
    <ds:schemaRef ds:uri="http://purl.org/dc/dcmitype/"/>
    <ds:schemaRef ds:uri="http://schemas.microsoft.com/office/2006/metadata/properties"/>
    <ds:schemaRef ds:uri="c83f70e4-beab-4fc9-a127-dd518640d55b"/>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859d1c9a-4b33-4de5-87a1-41e178649937"/>
  </ds:schemaRefs>
</ds:datastoreItem>
</file>

<file path=customXml/itemProps3.xml><?xml version="1.0" encoding="utf-8"?>
<ds:datastoreItem xmlns:ds="http://schemas.openxmlformats.org/officeDocument/2006/customXml" ds:itemID="{627F0342-8AD4-4FA9-A538-B0286C7E5A2C}"/>
</file>

<file path=docProps/app.xml><?xml version="1.0" encoding="utf-8"?>
<ap:Properties xmlns:vt="http://schemas.openxmlformats.org/officeDocument/2006/docPropsVTypes" xmlns:ap="http://schemas.openxmlformats.org/officeDocument/2006/extended-properties">
  <ap:Template/>
  <ap:TotalTime>339</ap:TotalTime>
  <ap:Words>1207</ap:Words>
  <ap:Application>Microsoft Office PowerPoint</ap:Application>
  <ap:PresentationFormat>Widescreen</ap:PresentationFormat>
  <ap:Paragraphs>139</ap:Paragraphs>
  <ap:Slides>20</ap:Slides>
  <ap:Notes>15</ap:Notes>
  <ap:HiddenSlides>0</ap:HiddenSlides>
  <ap:MMClips>0</ap:MMClips>
  <ap:ScaleCrop>false</ap:ScaleCrop>
  <ap:HeadingPairs>
    <vt:vector baseType="variant" size="6">
      <vt:variant>
        <vt:lpstr>Fonts Used</vt:lpstr>
      </vt:variant>
      <vt:variant>
        <vt:i4>2</vt:i4>
      </vt:variant>
      <vt:variant>
        <vt:lpstr>Theme</vt:lpstr>
      </vt:variant>
      <vt:variant>
        <vt:i4>1</vt:i4>
      </vt:variant>
      <vt:variant>
        <vt:lpstr>Slide Titles</vt:lpstr>
      </vt:variant>
      <vt:variant>
        <vt:i4>20</vt:i4>
      </vt:variant>
    </vt:vector>
  </ap:HeadingPairs>
  <ap:TitlesOfParts>
    <vt:vector baseType="lpstr" size="23">
      <vt:lpstr>Calibri</vt:lpstr>
      <vt:lpstr>Arial</vt:lpstr>
      <vt:lpstr>Office Theme</vt:lpstr>
      <vt:lpstr>Artificial Intelligence in the Workplace:  Barriers and Benefits</vt:lpstr>
      <vt:lpstr>Welcome!</vt:lpstr>
      <vt:lpstr>Topics</vt:lpstr>
      <vt:lpstr>The ROI of Disability Inclusion</vt:lpstr>
      <vt:lpstr>Background on AI in the Workplace</vt:lpstr>
      <vt:lpstr>The Fast Pace of AI Adoption</vt:lpstr>
      <vt:lpstr>AI in the Workplace: AI for Human Assistance</vt:lpstr>
      <vt:lpstr>AI in the Workplace: AI for Human Assessment</vt:lpstr>
      <vt:lpstr>Discussion: Using AI-Enabled Tools</vt:lpstr>
      <vt:lpstr>Spotlight on AI in Hiring Technologies</vt:lpstr>
      <vt:lpstr>Highlighting Hiring Bias</vt:lpstr>
      <vt:lpstr>Key Takeaways from PEAT’s Inclusive AI in Hiring Think Tank (April 2023)</vt:lpstr>
      <vt:lpstr>Disability-Led Innovation</vt:lpstr>
      <vt:lpstr>How to Mitigate Bias in AI Hiring Tools</vt:lpstr>
      <vt:lpstr>U.S. Federal Policy, Regulatory &amp; Standards Related to Nondiscrimination AI in Hiring Technology</vt:lpstr>
      <vt:lpstr>PEAT’s Collaboration with NIST on  an AI RMF Profile on Inclusive Hiring</vt:lpstr>
      <vt:lpstr>Learn More</vt:lpstr>
      <vt:lpstr>PEAT’s AI Resources</vt:lpstr>
      <vt:lpstr>Reach Out to PEAT</vt:lpstr>
      <vt:lpstr>Thank you!</vt:lpstr>
    </vt:vector>
  </ap:TitlesOfParts>
  <ap:LinksUpToDate>false</ap:LinksUpToDate>
  <ap:SharedDoc>false</ap:SharedDoc>
  <ap:HyperlinksChanged>false</ap:HyperlinksChanged>
  <ap:AppVersion>16.0000</ap:AppVersion>
</ap:Properties>
</file>

<file path=docProps/core.xml><?xml version="1.0" encoding="utf-8"?>
<coreProperties xmlns:dc="http://purl.org/dc/elements/1.1/" xmlns:dcterms="http://purl.org/dc/terms/" xmlns:xsi="http://www.w3.org/2001/XMLSchema-instance" xmlns="http://schemas.openxmlformats.org/package/2006/metadata/core-properties">
  <dc:title> PeatWorks.org: Staff Training Resources for Employers  </dc:title>
  <lastModifiedBy>Lex Huth</lastModifiedBy>
  <revision>4</revision>
  <dcterms:modified xsi:type="dcterms:W3CDTF">2024-04-26T18:33:00.0000000Z</dcterms:modified>
  <keywords>, docId:1E2DFC683485475868E3D0068B2536C5</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GUID">
    <vt:lpwstr>b2bfa71a-09a9-4ee4-b967-3540c5cc8339</vt:lpwstr>
  </property>
  <property fmtid="{D5CDD505-2E9C-101B-9397-08002B2CF9AE}" pid="10" name="xd_Signature">
    <vt:bool>false</vt:bool>
  </property>
  <property fmtid="{D5CDD505-2E9C-101B-9397-08002B2CF9AE}" pid="11" name="ob7115503d3248d88d0a9bb6d77c332e">
    <vt:lpwstr/>
  </property>
  <property fmtid="{D5CDD505-2E9C-101B-9397-08002B2CF9AE}" pid="12" name="CGContractOrganization">
    <vt:lpwstr/>
  </property>
  <property fmtid="{D5CDD505-2E9C-101B-9397-08002B2CF9AE}" pid="13" name="CGContractSub">
    <vt:lpwstr/>
  </property>
  <property fmtid="{D5CDD505-2E9C-101B-9397-08002B2CF9AE}" pid="14" name="CGDocumentClassification">
    <vt:lpwstr/>
  </property>
  <property fmtid="{D5CDD505-2E9C-101B-9397-08002B2CF9AE}" pid="15" name="b3a54ece0e27466b945e8cda02b67573">
    <vt:lpwstr/>
  </property>
  <property fmtid="{D5CDD505-2E9C-101B-9397-08002B2CF9AE}" pid="16" name="f6bb934ddfce41b0bcf5b2ac9ca7be15">
    <vt:lpwstr/>
  </property>
  <property fmtid="{D5CDD505-2E9C-101B-9397-08002B2CF9AE}" pid="17" name="CGContractPrime">
    <vt:lpwstr/>
  </property>
  <property fmtid="{D5CDD505-2E9C-101B-9397-08002B2CF9AE}" pid="18" name="CGContractCostpointNumber">
    <vt:lpwstr/>
  </property>
  <property fmtid="{D5CDD505-2E9C-101B-9397-08002B2CF9AE}" pid="19" name="g533004445324752b25c40e670d5c974">
    <vt:lpwstr/>
  </property>
  <property fmtid="{D5CDD505-2E9C-101B-9397-08002B2CF9AE}" pid="20" name="idbf7648795d4786b51a148454dacad7">
    <vt:lpwstr/>
  </property>
  <property fmtid="{D5CDD505-2E9C-101B-9397-08002B2CF9AE}" pid="21" name="CGContractCustomer">
    <vt:lpwstr/>
  </property>
  <property fmtid="{D5CDD505-2E9C-101B-9397-08002B2CF9AE}" pid="22" name="a1e27986701e47dda991f489fc6385df">
    <vt:lpwstr/>
  </property>
</Properties>
</file>