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notesSlides/notesSlide14.xml" ContentType="application/vnd.openxmlformats-officedocument.presentationml.notesSlide+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7.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6" r:id="rId17"/>
    <p:sldId id="271" r:id="rId18"/>
    <p:sldId id="272" r:id="rId19"/>
    <p:sldId id="273" r:id="rId20"/>
    <p:sldId id="274" r:id="rId21"/>
    <p:sldId id="275" r:id="rId22"/>
  </p:sldIdLst>
  <p:sldSz cx="9144000" cy="5143500" type="screen16x9"/>
  <p:notesSz cx="6858000" cy="9144000"/>
  <p:embeddedFontLst>
    <p:embeddedFont>
      <p:font typeface="Poppins" panose="00000500000000000000" pitchFamily="2" charset="0"/>
      <p:regular r:id="rId24"/>
      <p:bold r:id="rId25"/>
      <p:italic r:id="rId26"/>
      <p:boldItalic r:id="rId27"/>
    </p:embeddedFont>
    <p:embeddedFont>
      <p:font typeface="Poppins Medium" panose="00000600000000000000" pitchFamily="2" charset="0"/>
      <p:regular r:id="rId28"/>
      <p:bold r:id="rId29"/>
      <p:italic r:id="rId30"/>
      <p:boldItalic r:id="rId31"/>
    </p:embeddedFont>
    <p:embeddedFont>
      <p:font typeface="Poppins SemiBold" panose="00000700000000000000" pitchFamily="2"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98" d="100"/>
          <a:sy n="198" d="100"/>
        </p:scale>
        <p:origin x="714" y="16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1.fntdata"/><Relationship Id="rId42"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viewProps" Target="viewProps.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6e55eaa06f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6e55eaa06f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12700" algn="l" rtl="0">
              <a:lnSpc>
                <a:spcPct val="150000"/>
              </a:lnSpc>
              <a:spcBef>
                <a:spcPts val="0"/>
              </a:spcBef>
              <a:spcAft>
                <a:spcPts val="0"/>
              </a:spcAft>
              <a:buNone/>
            </a:pPr>
            <a:r>
              <a:rPr lang="en-GB" sz="1200">
                <a:solidFill>
                  <a:schemeClr val="dk1"/>
                </a:solidFill>
                <a:latin typeface="Poppins"/>
                <a:ea typeface="Poppins"/>
                <a:cs typeface="Poppins"/>
                <a:sym typeface="Poppins"/>
              </a:rPr>
              <a:t>My research project focuses on </a:t>
            </a:r>
            <a:r>
              <a:rPr lang="en-GB" sz="1200" b="1">
                <a:solidFill>
                  <a:schemeClr val="dk1"/>
                </a:solidFill>
                <a:latin typeface="Poppins"/>
                <a:ea typeface="Poppins"/>
                <a:cs typeface="Poppins"/>
                <a:sym typeface="Poppins"/>
              </a:rPr>
              <a:t>creating an interactive and accessible digital experience </a:t>
            </a:r>
            <a:r>
              <a:rPr lang="en-GB" sz="1200">
                <a:solidFill>
                  <a:schemeClr val="dk1"/>
                </a:solidFill>
                <a:latin typeface="Poppins"/>
                <a:ea typeface="Poppins"/>
                <a:cs typeface="Poppins"/>
                <a:sym typeface="Poppins"/>
              </a:rPr>
              <a:t>consisting of personal stories of a dyslexic adult with late detection.</a:t>
            </a:r>
            <a:endParaRPr sz="1200">
              <a:solidFill>
                <a:schemeClr val="dk1"/>
              </a:solidFill>
              <a:latin typeface="Poppins"/>
              <a:ea typeface="Poppins"/>
              <a:cs typeface="Poppins"/>
              <a:sym typeface="Poppins"/>
            </a:endParaRPr>
          </a:p>
          <a:p>
            <a:pPr marL="0" lvl="0" indent="12700" algn="l" rtl="0">
              <a:lnSpc>
                <a:spcPct val="150000"/>
              </a:lnSpc>
              <a:spcBef>
                <a:spcPts val="600"/>
              </a:spcBef>
              <a:spcAft>
                <a:spcPts val="0"/>
              </a:spcAft>
              <a:buClr>
                <a:schemeClr val="dk1"/>
              </a:buClr>
              <a:buSzPts val="1100"/>
              <a:buFont typeface="Arial"/>
              <a:buNone/>
            </a:pPr>
            <a:endParaRPr sz="1200">
              <a:solidFill>
                <a:schemeClr val="dk1"/>
              </a:solidFill>
              <a:latin typeface="Poppins"/>
              <a:ea typeface="Poppins"/>
              <a:cs typeface="Poppins"/>
              <a:sym typeface="Poppins"/>
            </a:endParaRPr>
          </a:p>
          <a:p>
            <a:pPr marL="0" lvl="0" indent="0" algn="l" rtl="0">
              <a:spcBef>
                <a:spcPts val="60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6f074f58cd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6f074f58cd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26e55eaa06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26e55eaa06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26e55eaa06f_0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26e55eaa06f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solidFill>
                  <a:schemeClr val="dk1"/>
                </a:solidFill>
                <a:latin typeface="Poppins"/>
                <a:ea typeface="Poppins"/>
                <a:cs typeface="Poppins"/>
                <a:sym typeface="Poppins"/>
              </a:rPr>
              <a:t>Self-reflections and discoveries are essential to understanding one’s capabilities and enabling the feeling of being in charge of every aspect of a dyslexic life.</a:t>
            </a:r>
            <a:r>
              <a:rPr lang="en-GB" sz="2000" baseline="30000">
                <a:solidFill>
                  <a:schemeClr val="dk1"/>
                </a:solidFill>
                <a:latin typeface="Poppins"/>
                <a:ea typeface="Poppins"/>
                <a:cs typeface="Poppins"/>
                <a:sym typeface="Poppins"/>
              </a:rPr>
              <a:t>[1]</a:t>
            </a:r>
            <a:r>
              <a:rPr lang="en-GB" sz="1200">
                <a:solidFill>
                  <a:schemeClr val="dk1"/>
                </a:solidFill>
                <a:latin typeface="Poppins"/>
                <a:ea typeface="Poppins"/>
                <a:cs typeface="Poppins"/>
                <a:sym typeface="Poppins"/>
              </a:rPr>
              <a:t> </a:t>
            </a:r>
            <a:endParaRPr sz="1200">
              <a:solidFill>
                <a:schemeClr val="dk1"/>
              </a:solidFill>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GB" sz="1200">
                <a:solidFill>
                  <a:schemeClr val="dk1"/>
                </a:solidFill>
                <a:latin typeface="Poppins"/>
                <a:ea typeface="Poppins"/>
                <a:cs typeface="Poppins"/>
                <a:sym typeface="Poppins"/>
              </a:rPr>
              <a:t>embracing the diversity and differences among individuals, which is their greatest asset. The uniqueness of the individuals’ differences allows them to be an expert on their differences, creating innovative and generative explorations.</a:t>
            </a:r>
            <a:endParaRPr sz="1200">
              <a:solidFill>
                <a:schemeClr val="dk1"/>
              </a:solidFill>
              <a:latin typeface="Poppins"/>
              <a:ea typeface="Poppins"/>
              <a:cs typeface="Poppins"/>
              <a:sym typeface="Poppins"/>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6e55eaa06f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6e55eaa06f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6e55eaa06f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6e55eaa06f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6e55eaa06f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26e55eaa06f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1st dimension - </a:t>
            </a:r>
            <a:r>
              <a:rPr lang="en-GB" sz="1200">
                <a:solidFill>
                  <a:schemeClr val="dk1"/>
                </a:solidFill>
                <a:latin typeface="Poppins"/>
                <a:ea typeface="Poppins"/>
                <a:cs typeface="Poppins"/>
                <a:sym typeface="Poppins"/>
              </a:rPr>
              <a:t>Self-reflections and discoveries are essential to understanding one’s capabilities and enabling the feeling of being in charge of every aspect of a dyslexic life.</a:t>
            </a:r>
            <a:r>
              <a:rPr lang="en-GB" sz="2000" baseline="30000">
                <a:solidFill>
                  <a:schemeClr val="dk1"/>
                </a:solidFill>
                <a:latin typeface="Poppins"/>
                <a:ea typeface="Poppins"/>
                <a:cs typeface="Poppins"/>
                <a:sym typeface="Poppins"/>
              </a:rPr>
              <a:t>[1]</a:t>
            </a:r>
            <a:r>
              <a:rPr lang="en-GB" sz="1200">
                <a:solidFill>
                  <a:schemeClr val="dk1"/>
                </a:solidFill>
                <a:latin typeface="Poppins"/>
                <a:ea typeface="Poppins"/>
                <a:cs typeface="Poppins"/>
                <a:sym typeface="Poppins"/>
              </a:rPr>
              <a:t> </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embracing the diversity and differences among individuals, which is their greatest asset. </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The uniqueness of the individuals’ differences allows them to be an expert on their differences, creating innovative and generative explorations.</a:t>
            </a:r>
            <a:endParaRPr sz="1200">
              <a:solidFill>
                <a:schemeClr val="dk1"/>
              </a:solidFill>
              <a:latin typeface="Poppins"/>
              <a:ea typeface="Poppins"/>
              <a:cs typeface="Poppins"/>
              <a:sym typeface="Poppins"/>
            </a:endParaRPr>
          </a:p>
          <a:p>
            <a:pPr marL="0" lvl="0" indent="0" algn="l" rtl="0">
              <a:spcBef>
                <a:spcPts val="0"/>
              </a:spcBef>
              <a:spcAft>
                <a:spcPts val="0"/>
              </a:spcAft>
              <a:buNone/>
            </a:pPr>
            <a:r>
              <a:rPr lang="en-GB" sz="1200">
                <a:solidFill>
                  <a:schemeClr val="dk1"/>
                </a:solidFill>
                <a:latin typeface="Poppins"/>
                <a:ea typeface="Poppins"/>
                <a:cs typeface="Poppins"/>
                <a:sym typeface="Poppins"/>
              </a:rPr>
              <a:t>2nd dimension - I have been co-creating each process thoroughly in the project. </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Another aspect of my reflections highlighted the usage of a hybrid version of interventions for me due to my late diagnosis. </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The co-creation of personal interventions and existing standard interventions together have developed an adaptive and effective structure for me</a:t>
            </a:r>
            <a:endParaRPr sz="1200">
              <a:solidFill>
                <a:schemeClr val="dk1"/>
              </a:solidFill>
              <a:latin typeface="Poppins"/>
              <a:ea typeface="Poppins"/>
              <a:cs typeface="Poppins"/>
              <a:sym typeface="Poppins"/>
            </a:endParaRPr>
          </a:p>
          <a:p>
            <a:pPr marL="0" lvl="0" indent="0" algn="l" rtl="0">
              <a:spcBef>
                <a:spcPts val="0"/>
              </a:spcBef>
              <a:spcAft>
                <a:spcPts val="0"/>
              </a:spcAft>
              <a:buNone/>
            </a:pPr>
            <a:r>
              <a:rPr lang="en-GB" sz="1200">
                <a:solidFill>
                  <a:schemeClr val="dk1"/>
                </a:solidFill>
                <a:latin typeface="Poppins"/>
                <a:ea typeface="Poppins"/>
                <a:cs typeface="Poppins"/>
                <a:sym typeface="Poppins"/>
              </a:rPr>
              <a:t>3rd dimension - complex system with multiple layers nested within, influencing it.</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I decoded the layers of my influences: my stories and emotions, education- university and school, workplace- employer and culture, home- family, social- friends, personal struggles, and interventions, standardized interventions, and the dyslexia community, medical approach, society</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autoethnography and reflexivity have enabled me to understand each layer and address it in depth to understand their influence on each othe</a:t>
            </a:r>
            <a:endParaRPr sz="1200">
              <a:solidFill>
                <a:schemeClr val="dk1"/>
              </a:solidFill>
              <a:latin typeface="Poppins"/>
              <a:ea typeface="Poppins"/>
              <a:cs typeface="Poppins"/>
              <a:sym typeface="Poppi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26e55eaa06f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26e55eaa06f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400">
                <a:solidFill>
                  <a:srgbClr val="595959"/>
                </a:solidFill>
                <a:latin typeface="Poppins"/>
                <a:ea typeface="Poppins"/>
                <a:cs typeface="Poppins"/>
                <a:sym typeface="Poppins"/>
              </a:rPr>
              <a:t>Mindmapping </a:t>
            </a:r>
            <a:endParaRPr sz="1400">
              <a:solidFill>
                <a:srgbClr val="595959"/>
              </a:solidFill>
              <a:latin typeface="Poppins"/>
              <a:ea typeface="Poppins"/>
              <a:cs typeface="Poppins"/>
              <a:sym typeface="Poppins"/>
            </a:endParaRPr>
          </a:p>
          <a:p>
            <a:pPr marL="0" lvl="0" indent="0" algn="l" rtl="0">
              <a:lnSpc>
                <a:spcPct val="115000"/>
              </a:lnSpc>
              <a:spcBef>
                <a:spcPts val="0"/>
              </a:spcBef>
              <a:spcAft>
                <a:spcPts val="0"/>
              </a:spcAft>
              <a:buNone/>
            </a:pPr>
            <a:r>
              <a:rPr lang="en-GB" sz="1400">
                <a:solidFill>
                  <a:srgbClr val="595959"/>
                </a:solidFill>
                <a:latin typeface="Poppins"/>
                <a:ea typeface="Poppins"/>
                <a:cs typeface="Poppins"/>
                <a:sym typeface="Poppins"/>
              </a:rPr>
              <a:t>- Collecting my stories</a:t>
            </a:r>
            <a:endParaRPr sz="1400">
              <a:solidFill>
                <a:srgbClr val="595959"/>
              </a:solidFill>
              <a:latin typeface="Poppins"/>
              <a:ea typeface="Poppins"/>
              <a:cs typeface="Poppins"/>
              <a:sym typeface="Poppins"/>
            </a:endParaRPr>
          </a:p>
          <a:p>
            <a:pPr marL="0" lvl="0" indent="0" algn="l" rtl="0">
              <a:lnSpc>
                <a:spcPct val="115000"/>
              </a:lnSpc>
              <a:spcBef>
                <a:spcPts val="0"/>
              </a:spcBef>
              <a:spcAft>
                <a:spcPts val="0"/>
              </a:spcAft>
              <a:buClr>
                <a:schemeClr val="dk1"/>
              </a:buClr>
              <a:buSzPts val="1100"/>
              <a:buFont typeface="Arial"/>
              <a:buNone/>
            </a:pPr>
            <a:r>
              <a:rPr lang="en-GB" sz="1400">
                <a:solidFill>
                  <a:srgbClr val="595959"/>
                </a:solidFill>
                <a:latin typeface="Poppins"/>
                <a:ea typeface="Poppins"/>
                <a:cs typeface="Poppins"/>
                <a:sym typeface="Poppins"/>
              </a:rPr>
              <a:t>- Speaking with my friends and family about me</a:t>
            </a:r>
            <a:endParaRPr sz="1400">
              <a:solidFill>
                <a:srgbClr val="595959"/>
              </a:solidFill>
              <a:latin typeface="Poppins"/>
              <a:ea typeface="Poppins"/>
              <a:cs typeface="Poppins"/>
              <a:sym typeface="Poppins"/>
            </a:endParaRPr>
          </a:p>
          <a:p>
            <a:pPr marL="0" lvl="0" indent="0" algn="l" rtl="0">
              <a:lnSpc>
                <a:spcPct val="115000"/>
              </a:lnSpc>
              <a:spcBef>
                <a:spcPts val="0"/>
              </a:spcBef>
              <a:spcAft>
                <a:spcPts val="0"/>
              </a:spcAft>
              <a:buNone/>
            </a:pPr>
            <a:r>
              <a:rPr lang="en-GB" sz="1400">
                <a:solidFill>
                  <a:srgbClr val="595959"/>
                </a:solidFill>
                <a:latin typeface="Poppins"/>
                <a:ea typeface="Poppins"/>
                <a:cs typeface="Poppins"/>
                <a:sym typeface="Poppins"/>
              </a:rPr>
              <a:t>- Resources and knowledge about dyslexia in adulthood </a:t>
            </a:r>
            <a:endParaRPr sz="1400">
              <a:solidFill>
                <a:srgbClr val="595959"/>
              </a:solidFill>
              <a:latin typeface="Poppins"/>
              <a:ea typeface="Poppins"/>
              <a:cs typeface="Poppins"/>
              <a:sym typeface="Poppins"/>
            </a:endParaRPr>
          </a:p>
          <a:p>
            <a:pPr marL="0" lvl="0" indent="0" algn="l" rtl="0">
              <a:lnSpc>
                <a:spcPct val="115000"/>
              </a:lnSpc>
              <a:spcBef>
                <a:spcPts val="0"/>
              </a:spcBef>
              <a:spcAft>
                <a:spcPts val="0"/>
              </a:spcAft>
              <a:buNone/>
            </a:pPr>
            <a:r>
              <a:rPr lang="en-GB" sz="1400">
                <a:solidFill>
                  <a:srgbClr val="595959"/>
                </a:solidFill>
                <a:latin typeface="Poppins"/>
                <a:ea typeface="Poppins"/>
                <a:cs typeface="Poppins"/>
                <a:sym typeface="Poppins"/>
              </a:rPr>
              <a:t>Tables </a:t>
            </a:r>
            <a:endParaRPr sz="1400">
              <a:solidFill>
                <a:srgbClr val="595959"/>
              </a:solidFill>
              <a:latin typeface="Poppins"/>
              <a:ea typeface="Poppins"/>
              <a:cs typeface="Poppins"/>
              <a:sym typeface="Poppins"/>
            </a:endParaRPr>
          </a:p>
          <a:p>
            <a:pPr marL="457200" lvl="0" indent="-317500" algn="l" rtl="0">
              <a:lnSpc>
                <a:spcPct val="115000"/>
              </a:lnSpc>
              <a:spcBef>
                <a:spcPts val="0"/>
              </a:spcBef>
              <a:spcAft>
                <a:spcPts val="0"/>
              </a:spcAft>
              <a:buClr>
                <a:srgbClr val="595959"/>
              </a:buClr>
              <a:buSzPts val="1400"/>
              <a:buFont typeface="Poppins"/>
              <a:buChar char="-"/>
            </a:pPr>
            <a:r>
              <a:rPr lang="en-GB" sz="1400">
                <a:solidFill>
                  <a:srgbClr val="595959"/>
                </a:solidFill>
                <a:latin typeface="Poppins"/>
                <a:ea typeface="Poppins"/>
                <a:cs typeface="Poppins"/>
                <a:sym typeface="Poppins"/>
              </a:rPr>
              <a:t>Organising the chaos of all the mindmap and information </a:t>
            </a:r>
            <a:endParaRPr sz="1400">
              <a:solidFill>
                <a:srgbClr val="595959"/>
              </a:solidFill>
              <a:latin typeface="Poppins"/>
              <a:ea typeface="Poppins"/>
              <a:cs typeface="Poppins"/>
              <a:sym typeface="Poppins"/>
            </a:endParaRPr>
          </a:p>
          <a:p>
            <a:pPr marL="457200" lvl="0" indent="-317500" algn="l" rtl="0">
              <a:lnSpc>
                <a:spcPct val="115000"/>
              </a:lnSpc>
              <a:spcBef>
                <a:spcPts val="0"/>
              </a:spcBef>
              <a:spcAft>
                <a:spcPts val="0"/>
              </a:spcAft>
              <a:buClr>
                <a:srgbClr val="595959"/>
              </a:buClr>
              <a:buSzPts val="1400"/>
              <a:buFont typeface="Poppins"/>
              <a:buChar char="-"/>
            </a:pPr>
            <a:r>
              <a:rPr lang="en-GB" sz="1400">
                <a:solidFill>
                  <a:srgbClr val="595959"/>
                </a:solidFill>
                <a:latin typeface="Poppins"/>
                <a:ea typeface="Poppins"/>
                <a:cs typeface="Poppins"/>
                <a:sym typeface="Poppins"/>
              </a:rPr>
              <a:t>Difference, intervention, emotion, stories, resources connections</a:t>
            </a:r>
            <a:endParaRPr sz="1400">
              <a:solidFill>
                <a:srgbClr val="595959"/>
              </a:solidFill>
              <a:latin typeface="Poppins"/>
              <a:ea typeface="Poppins"/>
              <a:cs typeface="Poppins"/>
              <a:sym typeface="Poppins"/>
            </a:endParaRPr>
          </a:p>
          <a:p>
            <a:pPr marL="457200" lvl="0" indent="-317500" algn="l" rtl="0">
              <a:lnSpc>
                <a:spcPct val="115000"/>
              </a:lnSpc>
              <a:spcBef>
                <a:spcPts val="0"/>
              </a:spcBef>
              <a:spcAft>
                <a:spcPts val="0"/>
              </a:spcAft>
              <a:buClr>
                <a:srgbClr val="595959"/>
              </a:buClr>
              <a:buSzPts val="1400"/>
              <a:buFont typeface="Poppins"/>
              <a:buChar char="-"/>
            </a:pPr>
            <a:r>
              <a:rPr lang="en-GB" sz="1200">
                <a:solidFill>
                  <a:schemeClr val="dk1"/>
                </a:solidFill>
                <a:latin typeface="Poppins"/>
                <a:ea typeface="Poppins"/>
                <a:cs typeface="Poppins"/>
                <a:sym typeface="Poppins"/>
              </a:rPr>
              <a:t>With this proper tabular format, I could see similar or repetitive information, which enabled me to analyse the data accordingly.</a:t>
            </a:r>
            <a:endParaRPr sz="1200">
              <a:solidFill>
                <a:schemeClr val="dk1"/>
              </a:solidFill>
              <a:latin typeface="Poppins"/>
              <a:ea typeface="Poppins"/>
              <a:cs typeface="Poppins"/>
              <a:sym typeface="Poppins"/>
            </a:endParaRPr>
          </a:p>
          <a:p>
            <a:pPr marL="457200" lvl="0" indent="-304800" algn="l" rtl="0">
              <a:lnSpc>
                <a:spcPct val="115000"/>
              </a:lnSpc>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The process of data analysis provided me with insights about my struggles with dyslexia and their impact on me.</a:t>
            </a:r>
            <a:endParaRPr sz="1200">
              <a:solidFill>
                <a:schemeClr val="dk1"/>
              </a:solidFill>
              <a:latin typeface="Poppins"/>
              <a:ea typeface="Poppins"/>
              <a:cs typeface="Poppins"/>
              <a:sym typeface="Poppins"/>
            </a:endParaRPr>
          </a:p>
          <a:p>
            <a:pPr marL="0" lvl="0" indent="0" algn="l" rtl="0">
              <a:lnSpc>
                <a:spcPct val="115000"/>
              </a:lnSpc>
              <a:spcBef>
                <a:spcPts val="0"/>
              </a:spcBef>
              <a:spcAft>
                <a:spcPts val="0"/>
              </a:spcAft>
              <a:buNone/>
            </a:pPr>
            <a:r>
              <a:rPr lang="en-GB" sz="1200">
                <a:solidFill>
                  <a:schemeClr val="dk1"/>
                </a:solidFill>
                <a:latin typeface="Poppins"/>
                <a:ea typeface="Poppins"/>
                <a:cs typeface="Poppins"/>
                <a:sym typeface="Poppins"/>
              </a:rPr>
              <a:t>Illustrations </a:t>
            </a:r>
            <a:endParaRPr sz="1200">
              <a:solidFill>
                <a:schemeClr val="dk1"/>
              </a:solidFill>
              <a:latin typeface="Poppins"/>
              <a:ea typeface="Poppins"/>
              <a:cs typeface="Poppins"/>
              <a:sym typeface="Poppins"/>
            </a:endParaRPr>
          </a:p>
          <a:p>
            <a:pPr marL="457200" lvl="0" indent="-304800" algn="l" rtl="0">
              <a:lnSpc>
                <a:spcPct val="115000"/>
              </a:lnSpc>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Data generation and analysis were followed by visualisation and creation. </a:t>
            </a:r>
            <a:endParaRPr sz="1200">
              <a:solidFill>
                <a:schemeClr val="dk1"/>
              </a:solidFill>
              <a:latin typeface="Poppins"/>
              <a:ea typeface="Poppins"/>
              <a:cs typeface="Poppins"/>
              <a:sym typeface="Poppins"/>
            </a:endParaRPr>
          </a:p>
          <a:p>
            <a:pPr marL="457200" lvl="0" indent="-304800" algn="l" rtl="0">
              <a:lnSpc>
                <a:spcPct val="115000"/>
              </a:lnSpc>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I started illustrating my stories to give the audience a visual context of my incidents.</a:t>
            </a:r>
            <a:endParaRPr sz="1200">
              <a:solidFill>
                <a:schemeClr val="dk1"/>
              </a:solidFill>
              <a:latin typeface="Poppins"/>
              <a:ea typeface="Poppins"/>
              <a:cs typeface="Poppins"/>
              <a:sym typeface="Poppins"/>
            </a:endParaRPr>
          </a:p>
          <a:p>
            <a:pPr marL="457200" lvl="0" indent="-304800" algn="l" rtl="0">
              <a:lnSpc>
                <a:spcPct val="115000"/>
              </a:lnSpc>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Emotions and character development</a:t>
            </a:r>
            <a:endParaRPr sz="1200">
              <a:solidFill>
                <a:schemeClr val="dk1"/>
              </a:solidFill>
              <a:latin typeface="Poppins"/>
              <a:ea typeface="Poppins"/>
              <a:cs typeface="Poppins"/>
              <a:sym typeface="Poppins"/>
            </a:endParaRPr>
          </a:p>
          <a:p>
            <a:pPr marL="0" lvl="0" indent="0" algn="l" rtl="0">
              <a:lnSpc>
                <a:spcPct val="115000"/>
              </a:lnSpc>
              <a:spcBef>
                <a:spcPts val="0"/>
              </a:spcBef>
              <a:spcAft>
                <a:spcPts val="0"/>
              </a:spcAft>
              <a:buNone/>
            </a:pPr>
            <a:r>
              <a:rPr lang="en-GB" sz="1200">
                <a:solidFill>
                  <a:schemeClr val="dk1"/>
                </a:solidFill>
                <a:latin typeface="Poppins"/>
                <a:ea typeface="Poppins"/>
                <a:cs typeface="Poppins"/>
                <a:sym typeface="Poppins"/>
              </a:rPr>
              <a:t>Storytelling</a:t>
            </a:r>
            <a:endParaRPr sz="1200">
              <a:solidFill>
                <a:schemeClr val="dk1"/>
              </a:solidFill>
              <a:latin typeface="Poppins"/>
              <a:ea typeface="Poppins"/>
              <a:cs typeface="Poppins"/>
              <a:sym typeface="Poppins"/>
            </a:endParaRPr>
          </a:p>
          <a:p>
            <a:pPr marL="457200" lvl="0" indent="-304800" algn="l" rtl="0">
              <a:lnSpc>
                <a:spcPct val="115000"/>
              </a:lnSpc>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Narrative structure- understand to showcases overlaps between stories and explore branching structures and non linear structure of storytelling</a:t>
            </a:r>
            <a:endParaRPr sz="1200">
              <a:solidFill>
                <a:schemeClr val="dk1"/>
              </a:solidFill>
              <a:latin typeface="Poppins"/>
              <a:ea typeface="Poppins"/>
              <a:cs typeface="Poppins"/>
              <a:sym typeface="Poppins"/>
            </a:endParaRPr>
          </a:p>
          <a:p>
            <a:pPr marL="457200" lvl="0" indent="-304800" algn="l" rtl="0">
              <a:lnSpc>
                <a:spcPct val="115000"/>
              </a:lnSpc>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Used twine to explore and understand the overlaps visualise between stories.</a:t>
            </a:r>
            <a:endParaRPr sz="1200">
              <a:solidFill>
                <a:schemeClr val="dk1"/>
              </a:solidFill>
              <a:latin typeface="Poppins"/>
              <a:ea typeface="Poppins"/>
              <a:cs typeface="Poppins"/>
              <a:sym typeface="Poppins"/>
            </a:endParaRPr>
          </a:p>
          <a:p>
            <a:pPr marL="457200" lvl="0" indent="-304800" algn="l" rtl="0">
              <a:lnSpc>
                <a:spcPct val="115000"/>
              </a:lnSpc>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How i could connect different stories and loop them with overlapping emotions.</a:t>
            </a:r>
            <a:endParaRPr sz="1200">
              <a:solidFill>
                <a:schemeClr val="dk1"/>
              </a:solidFill>
              <a:latin typeface="Poppins"/>
              <a:ea typeface="Poppins"/>
              <a:cs typeface="Poppins"/>
              <a:sym typeface="Poppi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26e55eaa06f_0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26e55eaa06f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Defined accessible guidelines from w3g and book by regina who mentioned several basic guidelines to ensure inclusivity - font, size, line spacing, color contrast, </a:t>
            </a:r>
            <a:endParaRPr/>
          </a:p>
          <a:p>
            <a:pPr marL="457200" lvl="0" indent="-298450" algn="l" rtl="0">
              <a:spcBef>
                <a:spcPts val="0"/>
              </a:spcBef>
              <a:spcAft>
                <a:spcPts val="0"/>
              </a:spcAft>
              <a:buSzPts val="1100"/>
              <a:buChar char="-"/>
            </a:pPr>
            <a:r>
              <a:rPr lang="en-GB"/>
              <a:t>Viewing multiple interactive documentaries and narrative structures examples through thoroughly studying the prison valley, after strom and vimy- to understand the narrative and idea for visualisation </a:t>
            </a:r>
            <a:endParaRPr/>
          </a:p>
          <a:p>
            <a:pPr marL="914400" lvl="1" indent="-298450" algn="l" rtl="0">
              <a:spcBef>
                <a:spcPts val="0"/>
              </a:spcBef>
              <a:spcAft>
                <a:spcPts val="0"/>
              </a:spcAft>
              <a:buSzPts val="1100"/>
              <a:buChar char="-"/>
            </a:pPr>
            <a:r>
              <a:rPr lang="en-GB"/>
              <a:t>Yesterday , today tomorrow project - showcased representation of data with emotions and visualisation using color and shapes to convey large chunk of data</a:t>
            </a:r>
            <a:endParaRPr/>
          </a:p>
          <a:p>
            <a:pPr marL="457200" lvl="0" indent="-298450" algn="l" rtl="0">
              <a:spcBef>
                <a:spcPts val="0"/>
              </a:spcBef>
              <a:spcAft>
                <a:spcPts val="0"/>
              </a:spcAft>
              <a:buSzPts val="1100"/>
              <a:buChar char="-"/>
            </a:pPr>
            <a:r>
              <a:rPr lang="en-GB"/>
              <a:t>Design research methodology - supported defining goal, increased understanding about the goal, creation of specific design guidelines with all the research and conducting some testing</a:t>
            </a:r>
            <a:endParaRPr/>
          </a:p>
          <a:p>
            <a:pPr marL="457200" lvl="0" indent="-298450" algn="l" rtl="0">
              <a:spcBef>
                <a:spcPts val="0"/>
              </a:spcBef>
              <a:spcAft>
                <a:spcPts val="0"/>
              </a:spcAft>
              <a:buSzPts val="1100"/>
              <a:buChar char="-"/>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6e55eaa06f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26e55eaa06f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which is an amalgamation of inclusive web accessibilities for dyslexics (ref- 2.3.5) and interactive documentary and narrative (ref-2.4). I have been drawing deep inspiration for the designing process using these guidelines to create efficient design that is inclusive for the individuals from the community</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Anchoring my project design and decision making upon these principles and along with w3g guidelines</a:t>
            </a:r>
            <a:endParaRPr sz="1200">
              <a:solidFill>
                <a:schemeClr val="dk1"/>
              </a:solidFill>
              <a:latin typeface="Poppins"/>
              <a:ea typeface="Poppins"/>
              <a:cs typeface="Poppins"/>
              <a:sym typeface="Poppi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6e55eaa06f_0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26e55eaa06f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Iterative cycle for the development of the characters and design was a continuous process</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My iteration cycle was generating and refining the design on Figma (software web/mobile). With each cycle, I became more aware of the usability, purpose, navigation, information visualisation, and accessibility issues.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6e55eaa06f_0_2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26e55eaa06f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Use of color and shapes are very strong visual points for the dyslexic individuals - </a:t>
            </a:r>
            <a:endParaRPr/>
          </a:p>
          <a:p>
            <a:pPr marL="457200" lvl="0" indent="-298450" algn="l" rtl="0">
              <a:spcBef>
                <a:spcPts val="0"/>
              </a:spcBef>
              <a:spcAft>
                <a:spcPts val="0"/>
              </a:spcAft>
              <a:buSzPts val="1100"/>
              <a:buChar char="-"/>
            </a:pPr>
            <a:r>
              <a:rPr lang="en-GB"/>
              <a:t>I map the emotions with colour - using paul ekman - emotions are resultant to each situation and a important aspect</a:t>
            </a:r>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I chose to work with five primary emotions – anger, sadness, fear, disgust, and joy</a:t>
            </a:r>
            <a:endParaRPr sz="1200">
              <a:solidFill>
                <a:srgbClr val="272727"/>
              </a:solidFill>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Each emotion impacts distinctive signals, physiologies, and</a:t>
            </a:r>
            <a:r>
              <a:rPr lang="en-GB" sz="1200">
                <a:solidFill>
                  <a:srgbClr val="272727"/>
                </a:solidFill>
                <a:highlight>
                  <a:srgbClr val="FFFFFF"/>
                </a:highlight>
                <a:latin typeface="Poppins"/>
                <a:ea typeface="Poppins"/>
                <a:cs typeface="Poppins"/>
                <a:sym typeface="Poppins"/>
              </a:rPr>
              <a:t> timelines.</a:t>
            </a:r>
            <a:endParaRPr sz="1200">
              <a:solidFill>
                <a:srgbClr val="272727"/>
              </a:solidFill>
              <a:highlight>
                <a:srgbClr val="FFFFFF"/>
              </a:highlight>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I began to unpack the physical impact , expression, body gestures and feeling for each of them</a:t>
            </a:r>
            <a:endParaRPr sz="1200">
              <a:solidFill>
                <a:srgbClr val="272727"/>
              </a:solidFill>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To further develop the character</a:t>
            </a:r>
            <a:endParaRPr sz="1200">
              <a:solidFill>
                <a:srgbClr val="272727"/>
              </a:solidFill>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These character went through multiple iteration and correction - exploring with limbs, static vs moving and expression</a:t>
            </a:r>
            <a:endParaRPr sz="1200">
              <a:solidFill>
                <a:srgbClr val="272727"/>
              </a:solidFill>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Studying the anime, cartoon characters to understand how to expression exaggerated movement and expressions</a:t>
            </a:r>
            <a:endParaRPr sz="1200">
              <a:solidFill>
                <a:srgbClr val="272727"/>
              </a:solidFill>
              <a:latin typeface="Poppins"/>
              <a:ea typeface="Poppins"/>
              <a:cs typeface="Poppins"/>
              <a:sym typeface="Poppi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6e55eaa06f_0_3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26e55eaa06f_0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Use of color and shapes are very strong visual points for the dyslexic individuals - </a:t>
            </a:r>
            <a:endParaRPr/>
          </a:p>
          <a:p>
            <a:pPr marL="457200" lvl="0" indent="-298450" algn="l" rtl="0">
              <a:spcBef>
                <a:spcPts val="0"/>
              </a:spcBef>
              <a:spcAft>
                <a:spcPts val="0"/>
              </a:spcAft>
              <a:buSzPts val="1100"/>
              <a:buChar char="-"/>
            </a:pPr>
            <a:r>
              <a:rPr lang="en-GB"/>
              <a:t>I map the emotions with colour - using paul ekman - emotions are resultant to each situation and a important aspect</a:t>
            </a:r>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I chose to work with five primary emotions – anger, sadness, fear, disgust, and joy</a:t>
            </a:r>
            <a:endParaRPr sz="1200">
              <a:solidFill>
                <a:srgbClr val="272727"/>
              </a:solidFill>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Each emotion impacts distinctive signals, physiologies, and</a:t>
            </a:r>
            <a:r>
              <a:rPr lang="en-GB" sz="1200">
                <a:solidFill>
                  <a:srgbClr val="272727"/>
                </a:solidFill>
                <a:highlight>
                  <a:srgbClr val="FFFFFF"/>
                </a:highlight>
                <a:latin typeface="Poppins"/>
                <a:ea typeface="Poppins"/>
                <a:cs typeface="Poppins"/>
                <a:sym typeface="Poppins"/>
              </a:rPr>
              <a:t> timelines.</a:t>
            </a:r>
            <a:endParaRPr sz="1200">
              <a:solidFill>
                <a:srgbClr val="272727"/>
              </a:solidFill>
              <a:highlight>
                <a:srgbClr val="FFFFFF"/>
              </a:highlight>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I began to unpack the physical impact , expression, body gestures and feeling for each of them</a:t>
            </a:r>
            <a:endParaRPr sz="1200">
              <a:solidFill>
                <a:srgbClr val="272727"/>
              </a:solidFill>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To further develop the character</a:t>
            </a:r>
            <a:endParaRPr sz="1200">
              <a:solidFill>
                <a:srgbClr val="272727"/>
              </a:solidFill>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These character went through multiple iteration and correction - exploring with limbs, static vs moving and expression</a:t>
            </a:r>
            <a:endParaRPr sz="1200">
              <a:solidFill>
                <a:srgbClr val="272727"/>
              </a:solidFill>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Studying the anime, cartoon characters to understand how to expression exaggerated movement and expressions</a:t>
            </a:r>
            <a:endParaRPr sz="1200">
              <a:solidFill>
                <a:srgbClr val="272727"/>
              </a:solidFill>
              <a:latin typeface="Poppins"/>
              <a:ea typeface="Poppins"/>
              <a:cs typeface="Poppins"/>
              <a:sym typeface="Poppi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6e55eaa06f_0_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26e55eaa06f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Follow the design guidelines and web accessbilties requirement from w3g was a constant in the design process</a:t>
            </a:r>
            <a:endParaRPr/>
          </a:p>
          <a:p>
            <a:pPr marL="0" lvl="0" indent="0" algn="l" rtl="0">
              <a:spcBef>
                <a:spcPts val="0"/>
              </a:spcBef>
              <a:spcAft>
                <a:spcPts val="0"/>
              </a:spcAft>
              <a:buNone/>
            </a:pPr>
            <a:r>
              <a:rPr lang="en-GB"/>
              <a:t>1st prototype - </a:t>
            </a:r>
            <a:r>
              <a:rPr lang="en-GB" sz="1200">
                <a:solidFill>
                  <a:schemeClr val="dk1"/>
                </a:solidFill>
                <a:latin typeface="Poppins"/>
                <a:ea typeface="Poppins"/>
                <a:cs typeface="Poppins"/>
                <a:sym typeface="Poppins"/>
              </a:rPr>
              <a:t>The first version focused on creating the base structure and flow of the digital experience. </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Inspired - These were projects with narrative structures, information architecture, engagement, navigation, thematic designing and detailing, and interaction with different elements,</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Once the structure began to stablise - accessbilities rules were applied- font size, font type, minimal text and simple text, readability, audio - visual based format to communicate information as dyslexic prefer less reading based content, providing more customisation with the experience, subtitle of the stories and immersive reader</a:t>
            </a:r>
            <a:endParaRPr sz="1200">
              <a:solidFill>
                <a:schemeClr val="dk1"/>
              </a:solidFill>
              <a:latin typeface="Poppins"/>
              <a:ea typeface="Poppins"/>
              <a:cs typeface="Poppins"/>
              <a:sym typeface="Poppins"/>
            </a:endParaRPr>
          </a:p>
          <a:p>
            <a:pPr marL="0" lvl="0" indent="0" algn="l" rtl="0">
              <a:spcBef>
                <a:spcPts val="0"/>
              </a:spcBef>
              <a:spcAft>
                <a:spcPts val="0"/>
              </a:spcAft>
              <a:buNone/>
            </a:pPr>
            <a:r>
              <a:rPr lang="en-GB" sz="1200">
                <a:solidFill>
                  <a:schemeClr val="dk1"/>
                </a:solidFill>
                <a:latin typeface="Poppins"/>
                <a:ea typeface="Poppins"/>
                <a:cs typeface="Poppins"/>
                <a:sym typeface="Poppins"/>
              </a:rPr>
              <a:t>2nd prototype - After feedback and some testing - focused on developing the introduction, homepage and interactions details - how to maintain the intrigue for the audience?</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Constantly developing different features and testing them in the process of creation and iteration</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Developing different type of use cases of users to avoid friction or trouble using the experience</a:t>
            </a:r>
            <a:endParaRPr sz="1200">
              <a:solidFill>
                <a:schemeClr val="dk1"/>
              </a:solidFill>
              <a:latin typeface="Poppins"/>
              <a:ea typeface="Poppins"/>
              <a:cs typeface="Poppins"/>
              <a:sym typeface="Poppi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6e55eaa06f_0_3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26e55eaa06f_0_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After the initial cycle established majorit of the structure but the refinmeent an detailing happened in the 3th and 4th prototype cycles</a:t>
            </a:r>
            <a:endParaRPr/>
          </a:p>
          <a:p>
            <a:pPr marL="457200" lvl="0" indent="-298450" algn="l" rtl="0">
              <a:spcBef>
                <a:spcPts val="0"/>
              </a:spcBef>
              <a:spcAft>
                <a:spcPts val="0"/>
              </a:spcAft>
              <a:buSzPts val="1100"/>
              <a:buChar char="-"/>
            </a:pPr>
            <a:r>
              <a:rPr lang="en-GB"/>
              <a:t>Giving more control to the audience - adding buttons and more context</a:t>
            </a:r>
            <a:endParaRPr/>
          </a:p>
          <a:p>
            <a:pPr marL="457200" lvl="0" indent="-298450" algn="l" rtl="0">
              <a:spcBef>
                <a:spcPts val="0"/>
              </a:spcBef>
              <a:spcAft>
                <a:spcPts val="0"/>
              </a:spcAft>
              <a:buSzPts val="1100"/>
              <a:buChar char="-"/>
            </a:pPr>
            <a:r>
              <a:rPr lang="en-GB"/>
              <a:t>Better navigation - ensuring it is seamless and not broken in the journey</a:t>
            </a:r>
            <a:endParaRPr/>
          </a:p>
          <a:p>
            <a:pPr marL="457200" lvl="0" indent="-298450" algn="l" rtl="0">
              <a:spcBef>
                <a:spcPts val="0"/>
              </a:spcBef>
              <a:spcAft>
                <a:spcPts val="0"/>
              </a:spcAft>
              <a:buSzPts val="1100"/>
              <a:buChar char="-"/>
            </a:pPr>
            <a:r>
              <a:rPr lang="en-GB"/>
              <a:t>Ensuring familiarity in the design and establishing a space for navigation bar</a:t>
            </a:r>
            <a:endParaRPr/>
          </a:p>
          <a:p>
            <a:pPr marL="457200" lvl="0" indent="-298450" algn="l" rtl="0">
              <a:spcBef>
                <a:spcPts val="0"/>
              </a:spcBef>
              <a:spcAft>
                <a:spcPts val="0"/>
              </a:spcAft>
              <a:buSzPts val="1100"/>
              <a:buChar char="-"/>
            </a:pPr>
            <a:r>
              <a:rPr lang="en-GB"/>
              <a:t>Doing contrast check and audio visual features</a:t>
            </a:r>
            <a:endParaRPr/>
          </a:p>
          <a:p>
            <a:pPr marL="457200" lvl="0" indent="-298450" algn="l" rtl="0">
              <a:spcBef>
                <a:spcPts val="0"/>
              </a:spcBef>
              <a:spcAft>
                <a:spcPts val="0"/>
              </a:spcAft>
              <a:buSzPts val="1100"/>
              <a:buChar char="-"/>
            </a:pPr>
            <a:r>
              <a:rPr lang="en-GB"/>
              <a:t>Adding timeline </a:t>
            </a:r>
            <a:endParaRPr/>
          </a:p>
          <a:p>
            <a:pPr marL="457200" lvl="0" indent="-298450" algn="l" rtl="0">
              <a:spcBef>
                <a:spcPts val="0"/>
              </a:spcBef>
              <a:spcAft>
                <a:spcPts val="0"/>
              </a:spcAft>
              <a:buSzPts val="1100"/>
              <a:buChar char="-"/>
            </a:pPr>
            <a:r>
              <a:rPr lang="en-GB"/>
              <a:t>Adding uniformity in the design through icons, forms, locations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6e55eaa06f_0_3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26e55eaa06f_0_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After the initial cycle established majorit of the structure but the refinmeent an detailing happened in the 3th and 4th prototype cycles</a:t>
            </a:r>
            <a:endParaRPr/>
          </a:p>
          <a:p>
            <a:pPr marL="457200" lvl="0" indent="-298450" algn="l" rtl="0">
              <a:spcBef>
                <a:spcPts val="0"/>
              </a:spcBef>
              <a:spcAft>
                <a:spcPts val="0"/>
              </a:spcAft>
              <a:buSzPts val="1100"/>
              <a:buChar char="-"/>
            </a:pPr>
            <a:r>
              <a:rPr lang="en-GB"/>
              <a:t>Giving more control to the audience - adding buttons and more context</a:t>
            </a:r>
            <a:endParaRPr/>
          </a:p>
          <a:p>
            <a:pPr marL="457200" lvl="0" indent="-298450" algn="l" rtl="0">
              <a:spcBef>
                <a:spcPts val="0"/>
              </a:spcBef>
              <a:spcAft>
                <a:spcPts val="0"/>
              </a:spcAft>
              <a:buSzPts val="1100"/>
              <a:buChar char="-"/>
            </a:pPr>
            <a:r>
              <a:rPr lang="en-GB"/>
              <a:t>Better navigation - ensuring it is seamless and not broken in the journey</a:t>
            </a:r>
            <a:endParaRPr/>
          </a:p>
          <a:p>
            <a:pPr marL="457200" lvl="0" indent="-298450" algn="l" rtl="0">
              <a:spcBef>
                <a:spcPts val="0"/>
              </a:spcBef>
              <a:spcAft>
                <a:spcPts val="0"/>
              </a:spcAft>
              <a:buSzPts val="1100"/>
              <a:buChar char="-"/>
            </a:pPr>
            <a:r>
              <a:rPr lang="en-GB"/>
              <a:t>Ensuring familiarity in the design and establishing a space for navigation bar</a:t>
            </a:r>
            <a:endParaRPr/>
          </a:p>
          <a:p>
            <a:pPr marL="457200" lvl="0" indent="-298450" algn="l" rtl="0">
              <a:spcBef>
                <a:spcPts val="0"/>
              </a:spcBef>
              <a:spcAft>
                <a:spcPts val="0"/>
              </a:spcAft>
              <a:buSzPts val="1100"/>
              <a:buChar char="-"/>
            </a:pPr>
            <a:r>
              <a:rPr lang="en-GB"/>
              <a:t>Doing contrast check and audio visual features</a:t>
            </a:r>
            <a:endParaRPr/>
          </a:p>
          <a:p>
            <a:pPr marL="457200" lvl="0" indent="-298450" algn="l" rtl="0">
              <a:spcBef>
                <a:spcPts val="0"/>
              </a:spcBef>
              <a:spcAft>
                <a:spcPts val="0"/>
              </a:spcAft>
              <a:buSzPts val="1100"/>
              <a:buChar char="-"/>
            </a:pPr>
            <a:r>
              <a:rPr lang="en-GB"/>
              <a:t>Adding timeline </a:t>
            </a:r>
            <a:endParaRPr/>
          </a:p>
          <a:p>
            <a:pPr marL="457200" lvl="0" indent="-298450" algn="l" rtl="0">
              <a:spcBef>
                <a:spcPts val="0"/>
              </a:spcBef>
              <a:spcAft>
                <a:spcPts val="0"/>
              </a:spcAft>
              <a:buSzPts val="1100"/>
              <a:buChar char="-"/>
            </a:pPr>
            <a:r>
              <a:rPr lang="en-GB"/>
              <a:t>Adding uniformity in the design through icons, forms, locations</a:t>
            </a:r>
            <a:endParaRPr/>
          </a:p>
        </p:txBody>
      </p:sp>
    </p:spTree>
    <p:extLst>
      <p:ext uri="{BB962C8B-B14F-4D97-AF65-F5344CB8AC3E}">
        <p14:creationId xmlns:p14="http://schemas.microsoft.com/office/powerpoint/2010/main" val="339186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26e55eaa06f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26e55eaa06f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sz="1200">
                <a:solidFill>
                  <a:schemeClr val="dk1"/>
                </a:solidFill>
                <a:latin typeface="Poppins"/>
                <a:ea typeface="Poppins"/>
                <a:cs typeface="Poppins"/>
                <a:sym typeface="Poppins"/>
              </a:rPr>
              <a:t>create a mobile wireframe that maintained the same visual language of the web experience</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navigation for mobile phones had to be different because of the touch-based interaction, which limited the gestures</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content should be decluttered and minimal, reducing any visual disruptions and facilitating ease of navigation</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redesigned some screens to visualise usability and cohesion</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The interactions required more detail as the transitions between the screens were limited to touch and click</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Auditing the experience with accessibility - readability, size of text, control and choice being provided - constantly testing in that regard</a:t>
            </a:r>
            <a:endParaRPr sz="1200">
              <a:solidFill>
                <a:schemeClr val="dk1"/>
              </a:solidFill>
              <a:latin typeface="Poppins"/>
              <a:ea typeface="Poppins"/>
              <a:cs typeface="Poppins"/>
              <a:sym typeface="Poppi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26e55eaa06f_0_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26e55eaa06f_0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marR="0" lvl="0" indent="-304800" algn="l" rtl="0">
              <a:lnSpc>
                <a:spcPct val="150000"/>
              </a:lnSpc>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participants grasp the concept of the website/mobile experience</a:t>
            </a:r>
            <a:endParaRPr sz="1200">
              <a:solidFill>
                <a:schemeClr val="dk1"/>
              </a:solidFill>
              <a:latin typeface="Poppins"/>
              <a:ea typeface="Poppins"/>
              <a:cs typeface="Poppins"/>
              <a:sym typeface="Poppins"/>
            </a:endParaRPr>
          </a:p>
          <a:p>
            <a:pPr marL="457200" lvl="0" indent="-298450" algn="l" rtl="0">
              <a:spcBef>
                <a:spcPts val="0"/>
              </a:spcBef>
              <a:spcAft>
                <a:spcPts val="0"/>
              </a:spcAft>
              <a:buSzPts val="1100"/>
              <a:buChar char="-"/>
            </a:pPr>
            <a:r>
              <a:rPr lang="en-GB" sz="1200">
                <a:solidFill>
                  <a:schemeClr val="dk1"/>
                </a:solidFill>
                <a:latin typeface="Poppins"/>
                <a:ea typeface="Poppins"/>
                <a:cs typeface="Poppins"/>
                <a:sym typeface="Poppins"/>
              </a:rPr>
              <a:t>if participants are seamlessly able to navigate through the experience</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6 participants mix of neuro diverse and neuro typical folks in the testing to ensure everyone feels comfortable in the experience</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Testing learning</a:t>
            </a:r>
            <a:endParaRPr sz="1200">
              <a:solidFill>
                <a:schemeClr val="dk1"/>
              </a:solidFill>
              <a:latin typeface="Poppins"/>
              <a:ea typeface="Poppins"/>
              <a:cs typeface="Poppins"/>
              <a:sym typeface="Poppins"/>
            </a:endParaRPr>
          </a:p>
          <a:p>
            <a:pPr marL="914400" lvl="1"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Great representation and characters were enjoyable</a:t>
            </a:r>
            <a:endParaRPr sz="1200">
              <a:solidFill>
                <a:schemeClr val="dk1"/>
              </a:solidFill>
              <a:latin typeface="Poppins"/>
              <a:ea typeface="Poppins"/>
              <a:cs typeface="Poppins"/>
              <a:sym typeface="Poppins"/>
            </a:endParaRPr>
          </a:p>
          <a:p>
            <a:pPr marL="914400" lvl="1"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Audio stories were relatable  and visuals support - for the neuro diverse folks</a:t>
            </a:r>
            <a:endParaRPr sz="1200">
              <a:solidFill>
                <a:schemeClr val="dk1"/>
              </a:solidFill>
              <a:latin typeface="Poppins"/>
              <a:ea typeface="Poppins"/>
              <a:cs typeface="Poppins"/>
              <a:sym typeface="Poppins"/>
            </a:endParaRPr>
          </a:p>
          <a:p>
            <a:pPr marL="914400" lvl="1"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Support and library button add value</a:t>
            </a:r>
            <a:endParaRPr sz="1200">
              <a:solidFill>
                <a:schemeClr val="dk1"/>
              </a:solidFill>
              <a:latin typeface="Poppins"/>
              <a:ea typeface="Poppins"/>
              <a:cs typeface="Poppins"/>
              <a:sym typeface="Poppins"/>
            </a:endParaRPr>
          </a:p>
          <a:p>
            <a:pPr marL="914400" lvl="1"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The neurotypical participants were intrigued by the stories and recognized the depth of emotions</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Highlighted issues like - navigational issues in the phone </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Need for tutorial in the web experience - making these addition help in user experience</a:t>
            </a:r>
            <a:endParaRPr sz="1200">
              <a:solidFill>
                <a:schemeClr val="dk1"/>
              </a:solidFill>
              <a:latin typeface="Poppins"/>
              <a:ea typeface="Poppins"/>
              <a:cs typeface="Poppins"/>
              <a:sym typeface="Poppi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26e55eaa06f_0_2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26e55eaa06f_0_2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26e55eaa06f_0_2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26e55eaa06f_0_2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Look and feel of the experience was enjoyable - characters , interactivity of the experience, storytelling, details in drawing, </a:t>
            </a:r>
            <a:endParaRPr/>
          </a:p>
          <a:p>
            <a:pPr marL="457200" lvl="0" indent="-298450" algn="l" rtl="0">
              <a:spcBef>
                <a:spcPts val="0"/>
              </a:spcBef>
              <a:spcAft>
                <a:spcPts val="0"/>
              </a:spcAft>
              <a:buSzPts val="1100"/>
              <a:buChar char="-"/>
            </a:pPr>
            <a:r>
              <a:rPr lang="en-GB"/>
              <a:t>Relatability and connections with themselves</a:t>
            </a:r>
            <a:endParaRPr/>
          </a:p>
          <a:p>
            <a:pPr marL="457200" lvl="0" indent="-298450" algn="l" rtl="0">
              <a:spcBef>
                <a:spcPts val="0"/>
              </a:spcBef>
              <a:spcAft>
                <a:spcPts val="0"/>
              </a:spcAft>
              <a:buSzPts val="1100"/>
              <a:buChar char="-"/>
            </a:pPr>
            <a:r>
              <a:rPr lang="en-GB"/>
              <a:t>Empathy for the dyslexic and their daily struggles, deep reflection and experience sharing is valuable</a:t>
            </a:r>
            <a:endParaRPr/>
          </a:p>
          <a:p>
            <a:pPr marL="457200" lvl="0" indent="-298450" algn="l" rtl="0">
              <a:spcBef>
                <a:spcPts val="0"/>
              </a:spcBef>
              <a:spcAft>
                <a:spcPts val="0"/>
              </a:spcAft>
              <a:buSzPts val="1100"/>
              <a:buChar char="-"/>
            </a:pPr>
            <a:r>
              <a:rPr lang="en-GB"/>
              <a:t>Bravery for me to share such vulnerable stories with the world</a:t>
            </a:r>
            <a:endParaRPr/>
          </a:p>
          <a:p>
            <a:pPr marL="457200" lvl="0" indent="-298450" algn="l" rtl="0">
              <a:spcBef>
                <a:spcPts val="0"/>
              </a:spcBef>
              <a:spcAft>
                <a:spcPts val="0"/>
              </a:spcAft>
              <a:buSzPts val="1100"/>
              <a:buChar char="-"/>
            </a:pPr>
            <a:r>
              <a:rPr lang="en-GB"/>
              <a:t>Use of phone as the medium of storytelling</a:t>
            </a:r>
            <a:endParaRPr/>
          </a:p>
          <a:p>
            <a:pPr marL="457200" lvl="0" indent="-298450" algn="l" rtl="0">
              <a:spcBef>
                <a:spcPts val="0"/>
              </a:spcBef>
              <a:spcAft>
                <a:spcPts val="0"/>
              </a:spcAft>
              <a:buSzPts val="1100"/>
              <a:buChar char="-"/>
            </a:pPr>
            <a:r>
              <a:rPr lang="en-GB"/>
              <a:t>Appreciation for the documentation of the stories and reflection</a:t>
            </a:r>
            <a:endParaRPr/>
          </a:p>
          <a:p>
            <a:pPr marL="457200" lvl="0" indent="-298450" algn="l" rtl="0">
              <a:spcBef>
                <a:spcPts val="0"/>
              </a:spcBef>
              <a:spcAft>
                <a:spcPts val="0"/>
              </a:spcAft>
              <a:buSzPts val="1100"/>
              <a:buChar char="-"/>
            </a:pPr>
            <a:r>
              <a:rPr lang="en-GB"/>
              <a:t>Feeling less alone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26f074f58cd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26f074f58cd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hyperlink" Target="https://www.dyslexiaemo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hyperlink" Target="https://www.dyslexiaemoti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a:extLst>
              <a:ext uri="{C183D7F6-B498-43B3-948B-1728B52AA6E4}">
                <adec:decorative xmlns:adec="http://schemas.microsoft.com/office/drawing/2017/decorative" val="1"/>
              </a:ext>
            </a:extLst>
          </p:cNvPr>
          <p:cNvSpPr/>
          <p:nvPr/>
        </p:nvSpPr>
        <p:spPr>
          <a:xfrm>
            <a:off x="7794150" y="-506900"/>
            <a:ext cx="1797000" cy="1797000"/>
          </a:xfrm>
          <a:prstGeom prst="ellipse">
            <a:avLst/>
          </a:prstGeom>
          <a:solidFill>
            <a:srgbClr val="FFC80A">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 name="Google Shape;55;p13">
            <a:extLst>
              <a:ext uri="{C183D7F6-B498-43B3-948B-1728B52AA6E4}">
                <adec:decorative xmlns:adec="http://schemas.microsoft.com/office/drawing/2017/decorative" val="1"/>
              </a:ext>
            </a:extLst>
          </p:cNvPr>
          <p:cNvSpPr/>
          <p:nvPr/>
        </p:nvSpPr>
        <p:spPr>
          <a:xfrm>
            <a:off x="-698525" y="-700100"/>
            <a:ext cx="1990200" cy="1990200"/>
          </a:xfrm>
          <a:prstGeom prst="ellipse">
            <a:avLst/>
          </a:prstGeom>
          <a:solidFill>
            <a:srgbClr val="B709F0">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 name="Google Shape;56;p13">
            <a:extLst>
              <a:ext uri="{C183D7F6-B498-43B3-948B-1728B52AA6E4}">
                <adec:decorative xmlns:adec="http://schemas.microsoft.com/office/drawing/2017/decorative" val="1"/>
              </a:ext>
            </a:extLst>
          </p:cNvPr>
          <p:cNvSpPr/>
          <p:nvPr/>
        </p:nvSpPr>
        <p:spPr>
          <a:xfrm>
            <a:off x="2298025" y="-1221925"/>
            <a:ext cx="2185200" cy="2185200"/>
          </a:xfrm>
          <a:prstGeom prst="ellipse">
            <a:avLst/>
          </a:prstGeom>
          <a:solidFill>
            <a:srgbClr val="F91609">
              <a:alpha val="618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7" name="Google Shape;57;p13">
            <a:extLst>
              <a:ext uri="{C183D7F6-B498-43B3-948B-1728B52AA6E4}">
                <adec:decorative xmlns:adec="http://schemas.microsoft.com/office/drawing/2017/decorative" val="1"/>
              </a:ext>
            </a:extLst>
          </p:cNvPr>
          <p:cNvSpPr/>
          <p:nvPr/>
        </p:nvSpPr>
        <p:spPr>
          <a:xfrm>
            <a:off x="6780375" y="3350950"/>
            <a:ext cx="3315300" cy="3315300"/>
          </a:xfrm>
          <a:prstGeom prst="ellipse">
            <a:avLst/>
          </a:prstGeom>
          <a:solidFill>
            <a:srgbClr val="74930A">
              <a:alpha val="462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 name="Google Shape;58;p13">
            <a:extLst>
              <a:ext uri="{C183D7F6-B498-43B3-948B-1728B52AA6E4}">
                <adec:decorative xmlns:adec="http://schemas.microsoft.com/office/drawing/2017/decorative" val="1"/>
              </a:ext>
            </a:extLst>
          </p:cNvPr>
          <p:cNvSpPr/>
          <p:nvPr/>
        </p:nvSpPr>
        <p:spPr>
          <a:xfrm>
            <a:off x="-2128175" y="2408425"/>
            <a:ext cx="4426200" cy="4426200"/>
          </a:xfrm>
          <a:prstGeom prst="ellipse">
            <a:avLst/>
          </a:prstGeom>
          <a:solidFill>
            <a:srgbClr val="5477FF">
              <a:alpha val="462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 name="Google Shape;59;p13"/>
          <p:cNvSpPr txBox="1">
            <a:spLocks noGrp="1"/>
          </p:cNvSpPr>
          <p:nvPr>
            <p:ph type="title" idx="4294967295"/>
          </p:nvPr>
        </p:nvSpPr>
        <p:spPr>
          <a:xfrm>
            <a:off x="1446875" y="1290100"/>
            <a:ext cx="6444300" cy="11604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7600" b="0" i="0" u="none" strike="noStrike" kern="0" cap="none" spc="0" normalizeH="0" baseline="0" noProof="0" dirty="0">
                <a:ln>
                  <a:noFill/>
                </a:ln>
                <a:solidFill>
                  <a:srgbClr val="74930A"/>
                </a:solidFill>
                <a:effectLst/>
                <a:uLnTx/>
                <a:uFillTx/>
                <a:latin typeface="Poppins SemiBold"/>
                <a:ea typeface="Poppins SemiBold"/>
                <a:cs typeface="Poppins SemiBold"/>
                <a:sym typeface="Poppins SemiBold"/>
              </a:rPr>
              <a:t>E</a:t>
            </a:r>
            <a:r>
              <a:rPr kumimoji="0" lang="en-GB" sz="7600" b="0" i="0" u="none" strike="noStrike" kern="0" cap="none" spc="0" normalizeH="0" baseline="0" noProof="0" dirty="0">
                <a:ln>
                  <a:noFill/>
                </a:ln>
                <a:solidFill>
                  <a:srgbClr val="FF7C73"/>
                </a:solidFill>
                <a:effectLst/>
                <a:uLnTx/>
                <a:uFillTx/>
                <a:latin typeface="Poppins SemiBold"/>
                <a:ea typeface="Poppins SemiBold"/>
                <a:cs typeface="Poppins SemiBold"/>
                <a:sym typeface="Poppins SemiBold"/>
              </a:rPr>
              <a:t>M</a:t>
            </a:r>
            <a:r>
              <a:rPr kumimoji="0" lang="en-GB" sz="7600" b="0" i="0" u="none" strike="noStrike" kern="0" cap="none" spc="0" normalizeH="0" baseline="0" noProof="0" dirty="0">
                <a:ln>
                  <a:noFill/>
                </a:ln>
                <a:solidFill>
                  <a:srgbClr val="CC55F6"/>
                </a:solidFill>
                <a:effectLst/>
                <a:uLnTx/>
                <a:uFillTx/>
                <a:latin typeface="Poppins SemiBold"/>
                <a:ea typeface="Poppins SemiBold"/>
                <a:cs typeface="Poppins SemiBold"/>
                <a:sym typeface="Poppins SemiBold"/>
              </a:rPr>
              <a:t>O</a:t>
            </a:r>
            <a:r>
              <a:rPr kumimoji="0" lang="en-GB" sz="7600" b="0" i="0" u="none" strike="noStrike" kern="0" cap="none" spc="0" normalizeH="0" baseline="0" noProof="0" dirty="0">
                <a:ln>
                  <a:noFill/>
                </a:ln>
                <a:solidFill>
                  <a:srgbClr val="FFD564"/>
                </a:solidFill>
                <a:effectLst/>
                <a:uLnTx/>
                <a:uFillTx/>
                <a:latin typeface="Poppins SemiBold"/>
                <a:ea typeface="Poppins SemiBold"/>
                <a:cs typeface="Poppins SemiBold"/>
                <a:sym typeface="Poppins SemiBold"/>
              </a:rPr>
              <a:t>T</a:t>
            </a:r>
            <a:r>
              <a:rPr kumimoji="0" lang="en-GB" sz="7600" b="0" i="0" u="none" strike="noStrike" kern="0" cap="none" spc="0" normalizeH="0" baseline="0" noProof="0" dirty="0">
                <a:ln>
                  <a:noFill/>
                </a:ln>
                <a:solidFill>
                  <a:srgbClr val="74930A"/>
                </a:solidFill>
                <a:effectLst/>
                <a:uLnTx/>
                <a:uFillTx/>
                <a:latin typeface="Poppins SemiBold"/>
                <a:ea typeface="Poppins SemiBold"/>
                <a:cs typeface="Poppins SemiBold"/>
                <a:sym typeface="Poppins SemiBold"/>
              </a:rPr>
              <a:t>I</a:t>
            </a:r>
            <a:r>
              <a:rPr kumimoji="0" lang="en-GB" sz="7600" b="0" i="0" u="none" strike="noStrike" kern="0" cap="none" spc="0" normalizeH="0" baseline="0" noProof="0" dirty="0">
                <a:ln>
                  <a:noFill/>
                </a:ln>
                <a:solidFill>
                  <a:srgbClr val="B0C1FF"/>
                </a:solidFill>
                <a:effectLst/>
                <a:uLnTx/>
                <a:uFillTx/>
                <a:latin typeface="Poppins SemiBold"/>
                <a:ea typeface="Poppins SemiBold"/>
                <a:cs typeface="Poppins SemiBold"/>
                <a:sym typeface="Poppins SemiBold"/>
              </a:rPr>
              <a:t>O</a:t>
            </a:r>
            <a:r>
              <a:rPr kumimoji="0" lang="en-GB" sz="7600" b="0" i="0" u="none" strike="noStrike" kern="0" cap="none" spc="0" normalizeH="0" baseline="0" noProof="0" dirty="0">
                <a:ln>
                  <a:noFill/>
                </a:ln>
                <a:solidFill>
                  <a:srgbClr val="FF7C73"/>
                </a:solidFill>
                <a:effectLst/>
                <a:uLnTx/>
                <a:uFillTx/>
                <a:latin typeface="Poppins SemiBold"/>
                <a:ea typeface="Poppins SemiBold"/>
                <a:cs typeface="Poppins SemiBold"/>
                <a:sym typeface="Poppins SemiBold"/>
              </a:rPr>
              <a:t>N</a:t>
            </a:r>
            <a:r>
              <a:rPr kumimoji="0" lang="en-GB" sz="7600" b="0" i="0" u="none" strike="noStrike" kern="0" cap="none" spc="0" normalizeH="0" baseline="0" noProof="0" dirty="0">
                <a:ln>
                  <a:noFill/>
                </a:ln>
                <a:solidFill>
                  <a:srgbClr val="CC55F5"/>
                </a:solidFill>
                <a:effectLst/>
                <a:uLnTx/>
                <a:uFillTx/>
                <a:latin typeface="Poppins SemiBold"/>
                <a:ea typeface="Poppins SemiBold"/>
                <a:cs typeface="Poppins SemiBold"/>
                <a:sym typeface="Poppins SemiBold"/>
              </a:rPr>
              <a:t>S</a:t>
            </a:r>
            <a:endParaRPr kumimoji="0" lang="en-GB" sz="5200" b="0" i="0" u="none" strike="noStrike" kern="0" cap="none" spc="0" normalizeH="0" baseline="0" noProof="0" dirty="0">
              <a:ln>
                <a:noFill/>
              </a:ln>
              <a:solidFill>
                <a:srgbClr val="CC55F5"/>
              </a:solidFill>
              <a:effectLst/>
              <a:uLnTx/>
              <a:uFillTx/>
              <a:latin typeface="Poppins SemiBold"/>
              <a:ea typeface="Poppins SemiBold"/>
              <a:cs typeface="Poppins SemiBold"/>
              <a:sym typeface="Poppins SemiBold"/>
            </a:endParaRPr>
          </a:p>
        </p:txBody>
      </p:sp>
      <p:sp>
        <p:nvSpPr>
          <p:cNvPr id="60" name="Google Shape;60;p13">
            <a:extLst>
              <a:ext uri="{C183D7F6-B498-43B3-948B-1728B52AA6E4}">
                <adec:decorative xmlns:adec="http://schemas.microsoft.com/office/drawing/2017/decorative" val="1"/>
              </a:ext>
            </a:extLst>
          </p:cNvPr>
          <p:cNvSpPr/>
          <p:nvPr/>
        </p:nvSpPr>
        <p:spPr>
          <a:xfrm>
            <a:off x="2541575" y="4143425"/>
            <a:ext cx="320100" cy="320100"/>
          </a:xfrm>
          <a:prstGeom prst="ellipse">
            <a:avLst/>
          </a:prstGeom>
          <a:solidFill>
            <a:srgbClr val="F91609">
              <a:alpha val="618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 name="Google Shape;61;p13">
            <a:extLst>
              <a:ext uri="{C183D7F6-B498-43B3-948B-1728B52AA6E4}">
                <adec:decorative xmlns:adec="http://schemas.microsoft.com/office/drawing/2017/decorative" val="1"/>
              </a:ext>
            </a:extLst>
          </p:cNvPr>
          <p:cNvSpPr/>
          <p:nvPr/>
        </p:nvSpPr>
        <p:spPr>
          <a:xfrm>
            <a:off x="6002150" y="4095025"/>
            <a:ext cx="320100" cy="320100"/>
          </a:xfrm>
          <a:prstGeom prst="ellipse">
            <a:avLst/>
          </a:prstGeom>
          <a:solidFill>
            <a:srgbClr val="FFC80A">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2" name="Google Shape;62;p13">
            <a:extLst>
              <a:ext uri="{C183D7F6-B498-43B3-948B-1728B52AA6E4}">
                <adec:decorative xmlns:adec="http://schemas.microsoft.com/office/drawing/2017/decorative" val="1"/>
              </a:ext>
            </a:extLst>
          </p:cNvPr>
          <p:cNvSpPr/>
          <p:nvPr/>
        </p:nvSpPr>
        <p:spPr>
          <a:xfrm>
            <a:off x="1410250" y="1715275"/>
            <a:ext cx="320100" cy="320100"/>
          </a:xfrm>
          <a:prstGeom prst="ellipse">
            <a:avLst/>
          </a:prstGeom>
          <a:solidFill>
            <a:srgbClr val="74930A">
              <a:alpha val="462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3" name="Google Shape;63;p13">
            <a:extLst>
              <a:ext uri="{C183D7F6-B498-43B3-948B-1728B52AA6E4}">
                <adec:decorative xmlns:adec="http://schemas.microsoft.com/office/drawing/2017/decorative" val="1"/>
              </a:ext>
            </a:extLst>
          </p:cNvPr>
          <p:cNvSpPr/>
          <p:nvPr/>
        </p:nvSpPr>
        <p:spPr>
          <a:xfrm>
            <a:off x="8046375" y="2571750"/>
            <a:ext cx="456300" cy="456300"/>
          </a:xfrm>
          <a:prstGeom prst="ellipse">
            <a:avLst/>
          </a:prstGeom>
          <a:solidFill>
            <a:srgbClr val="B709F0">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4" name="Google Shape;64;p13"/>
          <p:cNvSpPr txBox="1"/>
          <p:nvPr/>
        </p:nvSpPr>
        <p:spPr>
          <a:xfrm>
            <a:off x="1961625" y="2727850"/>
            <a:ext cx="5593800" cy="1262100"/>
          </a:xfrm>
          <a:prstGeom prst="rect">
            <a:avLst/>
          </a:prstGeom>
          <a:noFill/>
          <a:ln>
            <a:noFill/>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fr-FR" sz="2700" dirty="0">
                <a:solidFill>
                  <a:srgbClr val="666666"/>
                </a:solidFill>
                <a:latin typeface="Poppins Medium"/>
                <a:ea typeface="Poppins Medium"/>
                <a:cs typeface="Poppins Medium"/>
                <a:sym typeface="Poppins Medium"/>
              </a:rPr>
              <a:t>Récit personnel d'un adulte dyslexique</a:t>
            </a:r>
            <a:endParaRPr sz="1800" dirty="0">
              <a:solidFill>
                <a:srgbClr val="666666"/>
              </a:solidFill>
              <a:latin typeface="Poppins Medium"/>
              <a:ea typeface="Poppins Medium"/>
              <a:cs typeface="Poppins Medium"/>
              <a:sym typeface="Poppins Medium"/>
            </a:endParaRPr>
          </a:p>
        </p:txBody>
      </p:sp>
      <p:cxnSp>
        <p:nvCxnSpPr>
          <p:cNvPr id="65" name="Google Shape;65;p13">
            <a:extLst>
              <a:ext uri="{C183D7F6-B498-43B3-948B-1728B52AA6E4}">
                <adec:decorative xmlns:adec="http://schemas.microsoft.com/office/drawing/2017/decorative" val="1"/>
              </a:ext>
            </a:extLst>
          </p:cNvPr>
          <p:cNvCxnSpPr/>
          <p:nvPr/>
        </p:nvCxnSpPr>
        <p:spPr>
          <a:xfrm rot="10800000" flipH="1">
            <a:off x="1978925" y="2486075"/>
            <a:ext cx="5341800" cy="20100"/>
          </a:xfrm>
          <a:prstGeom prst="straightConnector1">
            <a:avLst/>
          </a:prstGeom>
          <a:noFill/>
          <a:ln w="19050" cap="flat" cmpd="sng">
            <a:solidFill>
              <a:srgbClr val="666666"/>
            </a:solidFill>
            <a:prstDash val="solid"/>
            <a:round/>
            <a:headEnd type="none" w="med" len="med"/>
            <a:tailEnd type="none" w="med" len="med"/>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4">
            <a:extLst>
              <a:ext uri="{C183D7F6-B498-43B3-948B-1728B52AA6E4}">
                <adec:decorative xmlns:adec="http://schemas.microsoft.com/office/drawing/2017/decorative" val="1"/>
              </a:ext>
            </a:extLst>
          </p:cNvPr>
          <p:cNvSpPr/>
          <p:nvPr/>
        </p:nvSpPr>
        <p:spPr>
          <a:xfrm>
            <a:off x="7794150" y="-506900"/>
            <a:ext cx="1797000" cy="1797000"/>
          </a:xfrm>
          <a:prstGeom prst="ellipse">
            <a:avLst/>
          </a:prstGeom>
          <a:solidFill>
            <a:srgbClr val="FFC80A">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 name="Google Shape;72;p14">
            <a:extLst>
              <a:ext uri="{C183D7F6-B498-43B3-948B-1728B52AA6E4}">
                <adec:decorative xmlns:adec="http://schemas.microsoft.com/office/drawing/2017/decorative" val="1"/>
              </a:ext>
            </a:extLst>
          </p:cNvPr>
          <p:cNvSpPr/>
          <p:nvPr/>
        </p:nvSpPr>
        <p:spPr>
          <a:xfrm>
            <a:off x="-698525" y="-700100"/>
            <a:ext cx="1990200" cy="1990200"/>
          </a:xfrm>
          <a:prstGeom prst="ellipse">
            <a:avLst/>
          </a:prstGeom>
          <a:solidFill>
            <a:srgbClr val="B709F0">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3" name="Google Shape;73;p14">
            <a:extLst>
              <a:ext uri="{C183D7F6-B498-43B3-948B-1728B52AA6E4}">
                <adec:decorative xmlns:adec="http://schemas.microsoft.com/office/drawing/2017/decorative" val="1"/>
              </a:ext>
            </a:extLst>
          </p:cNvPr>
          <p:cNvSpPr/>
          <p:nvPr/>
        </p:nvSpPr>
        <p:spPr>
          <a:xfrm>
            <a:off x="2298025" y="-1221925"/>
            <a:ext cx="2185200" cy="2185200"/>
          </a:xfrm>
          <a:prstGeom prst="ellipse">
            <a:avLst/>
          </a:prstGeom>
          <a:solidFill>
            <a:srgbClr val="F91609">
              <a:alpha val="618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4" name="Google Shape;74;p14">
            <a:extLst>
              <a:ext uri="{C183D7F6-B498-43B3-948B-1728B52AA6E4}">
                <adec:decorative xmlns:adec="http://schemas.microsoft.com/office/drawing/2017/decorative" val="1"/>
              </a:ext>
            </a:extLst>
          </p:cNvPr>
          <p:cNvSpPr/>
          <p:nvPr/>
        </p:nvSpPr>
        <p:spPr>
          <a:xfrm>
            <a:off x="6780375" y="3350950"/>
            <a:ext cx="3315300" cy="3315300"/>
          </a:xfrm>
          <a:prstGeom prst="ellipse">
            <a:avLst/>
          </a:prstGeom>
          <a:solidFill>
            <a:srgbClr val="74930A">
              <a:alpha val="462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 name="Google Shape;75;p14">
            <a:extLst>
              <a:ext uri="{C183D7F6-B498-43B3-948B-1728B52AA6E4}">
                <adec:decorative xmlns:adec="http://schemas.microsoft.com/office/drawing/2017/decorative" val="1"/>
              </a:ext>
            </a:extLst>
          </p:cNvPr>
          <p:cNvSpPr/>
          <p:nvPr/>
        </p:nvSpPr>
        <p:spPr>
          <a:xfrm>
            <a:off x="-2128175" y="2408425"/>
            <a:ext cx="4426200" cy="4426200"/>
          </a:xfrm>
          <a:prstGeom prst="ellipse">
            <a:avLst/>
          </a:prstGeom>
          <a:solidFill>
            <a:srgbClr val="5477FF">
              <a:alpha val="462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6" name="Google Shape;76;p14">
            <a:extLst>
              <a:ext uri="{C183D7F6-B498-43B3-948B-1728B52AA6E4}">
                <adec:decorative xmlns:adec="http://schemas.microsoft.com/office/drawing/2017/decorative" val="1"/>
              </a:ext>
            </a:extLst>
          </p:cNvPr>
          <p:cNvSpPr/>
          <p:nvPr/>
        </p:nvSpPr>
        <p:spPr>
          <a:xfrm>
            <a:off x="2541575" y="4143425"/>
            <a:ext cx="320100" cy="320100"/>
          </a:xfrm>
          <a:prstGeom prst="ellipse">
            <a:avLst/>
          </a:prstGeom>
          <a:solidFill>
            <a:srgbClr val="F91609">
              <a:alpha val="618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7" name="Google Shape;77;p14">
            <a:extLst>
              <a:ext uri="{C183D7F6-B498-43B3-948B-1728B52AA6E4}">
                <adec:decorative xmlns:adec="http://schemas.microsoft.com/office/drawing/2017/decorative" val="1"/>
              </a:ext>
            </a:extLst>
          </p:cNvPr>
          <p:cNvSpPr/>
          <p:nvPr/>
        </p:nvSpPr>
        <p:spPr>
          <a:xfrm>
            <a:off x="6002150" y="4095025"/>
            <a:ext cx="320100" cy="320100"/>
          </a:xfrm>
          <a:prstGeom prst="ellipse">
            <a:avLst/>
          </a:prstGeom>
          <a:solidFill>
            <a:srgbClr val="FFC80A">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8" name="Google Shape;78;p14">
            <a:extLst>
              <a:ext uri="{C183D7F6-B498-43B3-948B-1728B52AA6E4}">
                <adec:decorative xmlns:adec="http://schemas.microsoft.com/office/drawing/2017/decorative" val="1"/>
              </a:ext>
            </a:extLst>
          </p:cNvPr>
          <p:cNvSpPr/>
          <p:nvPr/>
        </p:nvSpPr>
        <p:spPr>
          <a:xfrm>
            <a:off x="1410250" y="1715275"/>
            <a:ext cx="320100" cy="320100"/>
          </a:xfrm>
          <a:prstGeom prst="ellipse">
            <a:avLst/>
          </a:prstGeom>
          <a:solidFill>
            <a:srgbClr val="74930A">
              <a:alpha val="462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9" name="Google Shape;79;p14">
            <a:extLst>
              <a:ext uri="{C183D7F6-B498-43B3-948B-1728B52AA6E4}">
                <adec:decorative xmlns:adec="http://schemas.microsoft.com/office/drawing/2017/decorative" val="1"/>
              </a:ext>
            </a:extLst>
          </p:cNvPr>
          <p:cNvSpPr/>
          <p:nvPr/>
        </p:nvSpPr>
        <p:spPr>
          <a:xfrm>
            <a:off x="8046375" y="2571750"/>
            <a:ext cx="456300" cy="456300"/>
          </a:xfrm>
          <a:prstGeom prst="ellipse">
            <a:avLst/>
          </a:prstGeom>
          <a:solidFill>
            <a:srgbClr val="B709F0">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0" name="Google Shape;80;p14"/>
          <p:cNvSpPr txBox="1">
            <a:spLocks noGrp="1"/>
          </p:cNvSpPr>
          <p:nvPr>
            <p:ph type="title" idx="4294967295"/>
          </p:nvPr>
        </p:nvSpPr>
        <p:spPr>
          <a:xfrm>
            <a:off x="1410250" y="445025"/>
            <a:ext cx="6295800" cy="9480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fr-FR" sz="3500" b="0" i="0" u="none" strike="noStrike" kern="0" cap="none" spc="0" normalizeH="0" baseline="0" noProof="0" dirty="0">
                <a:ln>
                  <a:noFill/>
                </a:ln>
                <a:solidFill>
                  <a:srgbClr val="434343"/>
                </a:solidFill>
                <a:effectLst/>
                <a:uLnTx/>
                <a:uFillTx/>
                <a:latin typeface="Poppins SemiBold"/>
                <a:ea typeface="Poppins SemiBold"/>
                <a:cs typeface="Poppins SemiBold"/>
                <a:sym typeface="Poppins SemiBold"/>
              </a:rPr>
              <a:t>Scannez le code QR pour participer à l'expérience</a:t>
            </a:r>
            <a:endParaRPr kumimoji="0" lang="en-GB" sz="3000" b="0" i="0" u="none" strike="noStrike" kern="0" cap="none" spc="0" normalizeH="0" baseline="0" noProof="0" dirty="0">
              <a:ln>
                <a:noFill/>
              </a:ln>
              <a:solidFill>
                <a:srgbClr val="434343"/>
              </a:solidFill>
              <a:effectLst/>
              <a:uLnTx/>
              <a:uFillTx/>
              <a:latin typeface="Poppins SemiBold"/>
              <a:ea typeface="Poppins SemiBold"/>
              <a:cs typeface="Poppins SemiBold"/>
              <a:sym typeface="Poppins SemiBold"/>
            </a:endParaRPr>
          </a:p>
        </p:txBody>
      </p:sp>
      <p:pic>
        <p:nvPicPr>
          <p:cNvPr id="81" name="Google Shape;81;p14" descr="QR scan  of the experience"/>
          <p:cNvPicPr preferRelativeResize="0"/>
          <p:nvPr/>
        </p:nvPicPr>
        <p:blipFill rotWithShape="1">
          <a:blip r:embed="rId3">
            <a:alphaModFix/>
          </a:blip>
          <a:srcRect t="9237" b="7539"/>
          <a:stretch/>
        </p:blipFill>
        <p:spPr>
          <a:xfrm>
            <a:off x="2862720" y="2033137"/>
            <a:ext cx="3450900" cy="2871850"/>
          </a:xfrm>
          <a:prstGeom prst="rect">
            <a:avLst/>
          </a:prstGeom>
          <a:noFill/>
          <a:ln>
            <a:noFill/>
          </a:ln>
        </p:spPr>
      </p:pic>
      <p:sp>
        <p:nvSpPr>
          <p:cNvPr id="82" name="Google Shape;82;p14"/>
          <p:cNvSpPr txBox="1"/>
          <p:nvPr/>
        </p:nvSpPr>
        <p:spPr>
          <a:xfrm>
            <a:off x="1995725" y="1565875"/>
            <a:ext cx="5217900" cy="4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50">
                <a:solidFill>
                  <a:srgbClr val="050505"/>
                </a:solidFill>
                <a:latin typeface="Poppins"/>
                <a:ea typeface="Poppins"/>
                <a:cs typeface="Poppins"/>
                <a:sym typeface="Poppins"/>
              </a:rPr>
              <a:t>URL - </a:t>
            </a:r>
            <a:r>
              <a:rPr lang="en-GB" sz="1850" u="sng">
                <a:solidFill>
                  <a:schemeClr val="hlink"/>
                </a:solidFill>
                <a:latin typeface="Poppins"/>
                <a:ea typeface="Poppins"/>
                <a:cs typeface="Poppins"/>
                <a:sym typeface="Poppins"/>
                <a:hlinkClick r:id="rId4"/>
              </a:rPr>
              <a:t>https://www.dyslexiaemotions.com</a:t>
            </a:r>
            <a:endParaRPr sz="2100" u="sng">
              <a:solidFill>
                <a:srgbClr val="3C78D8"/>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E9E9"/>
        </a:solidFill>
        <a:effectLst/>
      </p:bgPr>
    </p:bg>
    <p:spTree>
      <p:nvGrpSpPr>
        <p:cNvPr id="1" name="Shape 86"/>
        <p:cNvGrpSpPr/>
        <p:nvPr/>
      </p:nvGrpSpPr>
      <p:grpSpPr>
        <a:xfrm>
          <a:off x="0" y="0"/>
          <a:ext cx="0" cy="0"/>
          <a:chOff x="0" y="0"/>
          <a:chExt cx="0" cy="0"/>
        </a:xfrm>
      </p:grpSpPr>
      <p:cxnSp>
        <p:nvCxnSpPr>
          <p:cNvPr id="87" name="Google Shape;87;p15">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88" name="Google Shape;88;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a:latin typeface="Poppins"/>
                <a:ea typeface="Poppins"/>
                <a:cs typeface="Poppins"/>
                <a:sym typeface="Poppins"/>
              </a:rPr>
              <a:t>Questions de recherche </a:t>
            </a:r>
            <a:endParaRPr dirty="0">
              <a:latin typeface="Poppins"/>
              <a:ea typeface="Poppins"/>
              <a:cs typeface="Poppins"/>
              <a:sym typeface="Poppins"/>
            </a:endParaRPr>
          </a:p>
        </p:txBody>
      </p:sp>
      <p:sp>
        <p:nvSpPr>
          <p:cNvPr id="89" name="Google Shape;89;p15"/>
          <p:cNvSpPr txBox="1">
            <a:spLocks noGrp="1"/>
          </p:cNvSpPr>
          <p:nvPr>
            <p:ph type="body" idx="1"/>
          </p:nvPr>
        </p:nvSpPr>
        <p:spPr>
          <a:xfrm>
            <a:off x="311700" y="1497875"/>
            <a:ext cx="8520600" cy="3071100"/>
          </a:xfrm>
          <a:prstGeom prst="rect">
            <a:avLst/>
          </a:prstGeom>
        </p:spPr>
        <p:txBody>
          <a:bodyPr spcFirstLastPara="1" wrap="square" lIns="91425" tIns="91425" rIns="91425" bIns="91425" anchor="t" anchorCtr="0">
            <a:normAutofit/>
          </a:bodyPr>
          <a:lstStyle/>
          <a:p>
            <a:pPr marL="0" lvl="0" indent="0">
              <a:lnSpc>
                <a:spcPct val="150000"/>
              </a:lnSpc>
              <a:buNone/>
            </a:pPr>
            <a:r>
              <a:rPr lang="fr-FR" dirty="0">
                <a:solidFill>
                  <a:srgbClr val="000000"/>
                </a:solidFill>
                <a:latin typeface="Poppins"/>
                <a:ea typeface="Poppins"/>
                <a:cs typeface="Poppins"/>
                <a:sym typeface="Poppins"/>
              </a:rPr>
              <a:t>Question principale de la recherche</a:t>
            </a:r>
            <a:endParaRPr dirty="0">
              <a:solidFill>
                <a:srgbClr val="000000"/>
              </a:solidFill>
              <a:latin typeface="Poppins"/>
              <a:ea typeface="Poppins"/>
              <a:cs typeface="Poppins"/>
              <a:sym typeface="Poppins"/>
            </a:endParaRPr>
          </a:p>
          <a:p>
            <a:pPr lvl="0" indent="-330200">
              <a:lnSpc>
                <a:spcPct val="150000"/>
              </a:lnSpc>
              <a:spcBef>
                <a:spcPts val="600"/>
              </a:spcBef>
              <a:buClr>
                <a:srgbClr val="000000"/>
              </a:buClr>
              <a:buSzPts val="1600"/>
              <a:buFont typeface="Poppins"/>
              <a:buChar char="→"/>
            </a:pPr>
            <a:r>
              <a:rPr lang="fr-FR" sz="1600" dirty="0">
                <a:solidFill>
                  <a:srgbClr val="000000"/>
                </a:solidFill>
                <a:latin typeface="Poppins"/>
                <a:ea typeface="Poppins"/>
                <a:cs typeface="Poppins"/>
                <a:sym typeface="Poppins"/>
              </a:rPr>
              <a:t>Comment puis-je créer une expérience numérique interactive et inclusive de mon récit d'adulte dyslexique ayant reçu un diagnostic tardif, qui soit racontable, éducative et accessible ?</a:t>
            </a:r>
            <a:endParaRPr sz="1600" dirty="0">
              <a:solidFill>
                <a:srgbClr val="000000"/>
              </a:solidFill>
              <a:latin typeface="Poppins"/>
              <a:ea typeface="Poppins"/>
              <a:cs typeface="Poppins"/>
              <a:sym typeface="Poppins"/>
            </a:endParaRPr>
          </a:p>
          <a:p>
            <a:pPr marL="0" lvl="0" indent="0">
              <a:spcBef>
                <a:spcPts val="600"/>
              </a:spcBef>
              <a:buNone/>
            </a:pPr>
            <a:r>
              <a:rPr lang="en-GB" dirty="0">
                <a:solidFill>
                  <a:srgbClr val="434343"/>
                </a:solidFill>
              </a:rPr>
              <a:t>Question de recherche </a:t>
            </a:r>
            <a:r>
              <a:rPr lang="en-GB" dirty="0" err="1">
                <a:solidFill>
                  <a:srgbClr val="434343"/>
                </a:solidFill>
              </a:rPr>
              <a:t>secondaire</a:t>
            </a:r>
            <a:endParaRPr dirty="0">
              <a:solidFill>
                <a:srgbClr val="434343"/>
              </a:solidFill>
            </a:endParaRPr>
          </a:p>
          <a:p>
            <a:pPr lvl="0" indent="-330200">
              <a:spcBef>
                <a:spcPts val="1200"/>
              </a:spcBef>
              <a:buClr>
                <a:srgbClr val="434343"/>
              </a:buClr>
              <a:buSzPts val="1600"/>
              <a:buFont typeface="Poppins"/>
              <a:buChar char="→"/>
            </a:pPr>
            <a:r>
              <a:rPr lang="fr-FR" sz="1600" dirty="0">
                <a:solidFill>
                  <a:srgbClr val="434343"/>
                </a:solidFill>
                <a:latin typeface="Poppins"/>
                <a:ea typeface="Poppins"/>
                <a:cs typeface="Poppins"/>
                <a:sym typeface="Poppins"/>
              </a:rPr>
              <a:t>Comment puis-je créer des stratégies qui encouragent d'autres personnes dyslexiques à s'engager et à dialoguer avec mon récit numérique ?</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CF9E7"/>
        </a:solidFill>
        <a:effectLst/>
      </p:bgPr>
    </p:bg>
    <p:spTree>
      <p:nvGrpSpPr>
        <p:cNvPr id="1" name="Shape 93"/>
        <p:cNvGrpSpPr/>
        <p:nvPr/>
      </p:nvGrpSpPr>
      <p:grpSpPr>
        <a:xfrm>
          <a:off x="0" y="0"/>
          <a:ext cx="0" cy="0"/>
          <a:chOff x="0" y="0"/>
          <a:chExt cx="0" cy="0"/>
        </a:xfrm>
      </p:grpSpPr>
      <p:cxnSp>
        <p:nvCxnSpPr>
          <p:cNvPr id="94" name="Google Shape;94;p16">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95" name="Google Shape;95;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err="1">
                <a:latin typeface="Poppins"/>
                <a:ea typeface="Poppins"/>
                <a:cs typeface="Poppins"/>
                <a:sym typeface="Poppins"/>
              </a:rPr>
              <a:t>Pourquoi</a:t>
            </a:r>
            <a:r>
              <a:rPr lang="en-GB" dirty="0">
                <a:latin typeface="Poppins"/>
                <a:ea typeface="Poppins"/>
                <a:cs typeface="Poppins"/>
                <a:sym typeface="Poppins"/>
              </a:rPr>
              <a:t> </a:t>
            </a:r>
            <a:r>
              <a:rPr lang="en-GB" dirty="0" err="1">
                <a:latin typeface="Poppins"/>
                <a:ea typeface="Poppins"/>
                <a:cs typeface="Poppins"/>
                <a:sym typeface="Poppins"/>
              </a:rPr>
              <a:t>ce</a:t>
            </a:r>
            <a:r>
              <a:rPr lang="en-GB" dirty="0">
                <a:latin typeface="Poppins"/>
                <a:ea typeface="Poppins"/>
                <a:cs typeface="Poppins"/>
                <a:sym typeface="Poppins"/>
              </a:rPr>
              <a:t> </a:t>
            </a:r>
            <a:r>
              <a:rPr lang="en-GB" dirty="0" err="1">
                <a:latin typeface="Poppins"/>
                <a:ea typeface="Poppins"/>
                <a:cs typeface="Poppins"/>
                <a:sym typeface="Poppins"/>
              </a:rPr>
              <a:t>projet</a:t>
            </a:r>
            <a:r>
              <a:rPr lang="en-GB" dirty="0">
                <a:latin typeface="Poppins"/>
                <a:ea typeface="Poppins"/>
                <a:cs typeface="Poppins"/>
                <a:sym typeface="Poppins"/>
              </a:rPr>
              <a:t> ?</a:t>
            </a:r>
            <a:endParaRPr dirty="0">
              <a:latin typeface="Poppins"/>
              <a:ea typeface="Poppins"/>
              <a:cs typeface="Poppins"/>
              <a:sym typeface="Poppins"/>
            </a:endParaRPr>
          </a:p>
        </p:txBody>
      </p:sp>
      <p:sp>
        <p:nvSpPr>
          <p:cNvPr id="96" name="Google Shape;96;p16"/>
          <p:cNvSpPr txBox="1">
            <a:spLocks noGrp="1"/>
          </p:cNvSpPr>
          <p:nvPr>
            <p:ph type="body" idx="1"/>
          </p:nvPr>
        </p:nvSpPr>
        <p:spPr>
          <a:xfrm>
            <a:off x="311700" y="1367088"/>
            <a:ext cx="5209800" cy="3454500"/>
          </a:xfrm>
          <a:prstGeom prst="rect">
            <a:avLst/>
          </a:prstGeom>
        </p:spPr>
        <p:txBody>
          <a:bodyPr spcFirstLastPara="1" wrap="square" lIns="91425" tIns="91425" rIns="91425" bIns="91425" anchor="t" anchorCtr="0">
            <a:noAutofit/>
          </a:bodyPr>
          <a:lstStyle/>
          <a:p>
            <a:pPr lvl="0" indent="-312737">
              <a:lnSpc>
                <a:spcPct val="130000"/>
              </a:lnSpc>
              <a:buClr>
                <a:srgbClr val="000000"/>
              </a:buClr>
              <a:buSzPts val="1325"/>
              <a:buFont typeface="Poppins"/>
              <a:buChar char="-"/>
            </a:pPr>
            <a:r>
              <a:rPr lang="fr-FR" sz="1200" dirty="0">
                <a:solidFill>
                  <a:srgbClr val="000000"/>
                </a:solidFill>
                <a:latin typeface="Poppins"/>
                <a:ea typeface="Poppins"/>
                <a:cs typeface="Poppins"/>
                <a:sym typeface="Poppins"/>
              </a:rPr>
              <a:t>La découverte de ma dyslexie a été un grand puzzle qui manquait à ma vie.</a:t>
            </a:r>
          </a:p>
          <a:p>
            <a:pPr lvl="0" indent="-312737">
              <a:lnSpc>
                <a:spcPct val="130000"/>
              </a:lnSpc>
              <a:buClr>
                <a:srgbClr val="000000"/>
              </a:buClr>
              <a:buSzPts val="1325"/>
              <a:buFont typeface="Poppins"/>
              <a:buChar char="-"/>
            </a:pPr>
            <a:r>
              <a:rPr lang="fr-FR" sz="1200" dirty="0">
                <a:solidFill>
                  <a:srgbClr val="000000"/>
                </a:solidFill>
                <a:latin typeface="Poppins"/>
                <a:ea typeface="Poppins"/>
                <a:cs typeface="Poppins"/>
                <a:sym typeface="Poppins"/>
              </a:rPr>
              <a:t>Le manque de soutien et de ressources était une véritable </a:t>
            </a:r>
            <a:r>
              <a:rPr lang="fr-FR" sz="1200" dirty="0" err="1">
                <a:solidFill>
                  <a:srgbClr val="000000"/>
                </a:solidFill>
                <a:latin typeface="Poppins"/>
                <a:ea typeface="Poppins"/>
                <a:cs typeface="Poppins"/>
                <a:sym typeface="Poppins"/>
              </a:rPr>
              <a:t>plaie.Je</a:t>
            </a:r>
            <a:r>
              <a:rPr lang="fr-FR" sz="1200" dirty="0">
                <a:solidFill>
                  <a:srgbClr val="000000"/>
                </a:solidFill>
                <a:latin typeface="Poppins"/>
                <a:ea typeface="Poppins"/>
                <a:cs typeface="Poppins"/>
                <a:sym typeface="Poppins"/>
              </a:rPr>
              <a:t> voulais éliminer ce sentiment de manque de soutien et d'égarement.</a:t>
            </a:r>
          </a:p>
          <a:p>
            <a:pPr lvl="0" indent="-312737">
              <a:lnSpc>
                <a:spcPct val="130000"/>
              </a:lnSpc>
              <a:buClr>
                <a:srgbClr val="000000"/>
              </a:buClr>
              <a:buSzPts val="1325"/>
              <a:buFont typeface="Poppins"/>
              <a:buChar char="-"/>
            </a:pPr>
            <a:r>
              <a:rPr lang="fr-FR" sz="1200" dirty="0">
                <a:solidFill>
                  <a:srgbClr val="000000"/>
                </a:solidFill>
                <a:latin typeface="Poppins"/>
                <a:ea typeface="Poppins"/>
                <a:cs typeface="Poppins"/>
                <a:sym typeface="Poppins"/>
              </a:rPr>
              <a:t>J'ai commencé mes recherches sur la dyslexie à l'âge adulte et j'ai commencé à trouver des livres, des podcasts, des vidéos et des groupes communautaires.</a:t>
            </a:r>
          </a:p>
          <a:p>
            <a:pPr lvl="0" indent="-312737">
              <a:lnSpc>
                <a:spcPct val="130000"/>
              </a:lnSpc>
              <a:buClr>
                <a:srgbClr val="000000"/>
              </a:buClr>
              <a:buSzPts val="1325"/>
              <a:buFont typeface="Poppins"/>
              <a:buChar char="-"/>
            </a:pPr>
            <a:r>
              <a:rPr lang="fr-FR" sz="1200" dirty="0">
                <a:solidFill>
                  <a:srgbClr val="000000"/>
                </a:solidFill>
                <a:latin typeface="Poppins"/>
                <a:ea typeface="Poppins"/>
                <a:cs typeface="Poppins"/>
                <a:sym typeface="Poppins"/>
              </a:rPr>
              <a:t>J'ai également commencé à enregistrer mes propres histoires et mes expériences naturellement après avoir consommé les histoires et établi des liens.</a:t>
            </a:r>
          </a:p>
          <a:p>
            <a:pPr lvl="0" indent="-312737">
              <a:lnSpc>
                <a:spcPct val="130000"/>
              </a:lnSpc>
              <a:buClr>
                <a:srgbClr val="000000"/>
              </a:buClr>
              <a:buSzPts val="1325"/>
              <a:buFont typeface="Poppins"/>
              <a:buChar char="-"/>
            </a:pPr>
            <a:r>
              <a:rPr lang="fr-FR" sz="1200" dirty="0">
                <a:solidFill>
                  <a:srgbClr val="000000"/>
                </a:solidFill>
                <a:latin typeface="Poppins"/>
                <a:ea typeface="Poppins"/>
                <a:cs typeface="Poppins"/>
                <a:sym typeface="Poppins"/>
              </a:rPr>
              <a:t>J'en suis arrivée à la conclusion qu'il fallait créer une ressource à partir de mes histoires et de mes découvertes afin d'enrichir et de soutenir la communauté.</a:t>
            </a:r>
            <a:endParaRPr sz="1200" dirty="0"/>
          </a:p>
        </p:txBody>
      </p:sp>
      <p:pic>
        <p:nvPicPr>
          <p:cNvPr id="97" name="Google Shape;97;p16">
            <a:extLst>
              <a:ext uri="{C183D7F6-B498-43B3-948B-1728B52AA6E4}">
                <adec:decorative xmlns:adec="http://schemas.microsoft.com/office/drawing/2017/decorative" val="1"/>
              </a:ext>
            </a:extLst>
          </p:cNvPr>
          <p:cNvPicPr preferRelativeResize="0"/>
          <p:nvPr/>
        </p:nvPicPr>
        <p:blipFill rotWithShape="1">
          <a:blip r:embed="rId3">
            <a:alphaModFix/>
          </a:blip>
          <a:srcRect b="21868"/>
          <a:stretch/>
        </p:blipFill>
        <p:spPr>
          <a:xfrm>
            <a:off x="5633525" y="1470875"/>
            <a:ext cx="2569900" cy="2536895"/>
          </a:xfrm>
          <a:prstGeom prst="rect">
            <a:avLst/>
          </a:prstGeom>
          <a:noFill/>
          <a:ln>
            <a:noFill/>
          </a:ln>
        </p:spPr>
      </p:pic>
      <p:sp>
        <p:nvSpPr>
          <p:cNvPr id="3" name="TextBox 2">
            <a:extLst>
              <a:ext uri="{FF2B5EF4-FFF2-40B4-BE49-F238E27FC236}">
                <a16:creationId xmlns:a16="http://schemas.microsoft.com/office/drawing/2014/main" id="{72A86B28-F607-5687-7D70-224CC2198BFA}"/>
              </a:ext>
            </a:extLst>
          </p:cNvPr>
          <p:cNvSpPr txBox="1"/>
          <p:nvPr/>
        </p:nvSpPr>
        <p:spPr>
          <a:xfrm>
            <a:off x="5633525" y="4118194"/>
            <a:ext cx="2743200" cy="738664"/>
          </a:xfrm>
          <a:prstGeom prst="rect">
            <a:avLst/>
          </a:prstGeom>
          <a:noFill/>
        </p:spPr>
        <p:txBody>
          <a:bodyPr wrap="square">
            <a:spAutoFit/>
          </a:bodyPr>
          <a:lstStyle/>
          <a:p>
            <a:r>
              <a:rPr lang="en-CA" dirty="0"/>
              <a:t>When you are dyslexic and accidentally write to </a:t>
            </a:r>
            <a:r>
              <a:rPr lang="en-CA" dirty="0" err="1"/>
              <a:t>satan</a:t>
            </a:r>
            <a:r>
              <a:rPr lang="en-CA" dirty="0"/>
              <a:t> instead of </a:t>
            </a:r>
            <a:r>
              <a:rPr lang="en-CA" dirty="0" err="1"/>
              <a:t>santa</a:t>
            </a:r>
            <a:r>
              <a:rPr lang="en-CA"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101"/>
        <p:cNvGrpSpPr/>
        <p:nvPr/>
      </p:nvGrpSpPr>
      <p:grpSpPr>
        <a:xfrm>
          <a:off x="0" y="0"/>
          <a:ext cx="0" cy="0"/>
          <a:chOff x="0" y="0"/>
          <a:chExt cx="0" cy="0"/>
        </a:xfrm>
      </p:grpSpPr>
      <p:sp>
        <p:nvSpPr>
          <p:cNvPr id="102" name="Google Shape;102;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FR" dirty="0">
                <a:latin typeface="Poppins"/>
                <a:ea typeface="Poppins"/>
                <a:cs typeface="Poppins"/>
                <a:sym typeface="Poppins"/>
              </a:rPr>
              <a:t>Qu'ai-je appris de mes recherches ?</a:t>
            </a:r>
            <a:endParaRPr dirty="0">
              <a:latin typeface="Poppins"/>
              <a:ea typeface="Poppins"/>
              <a:cs typeface="Poppins"/>
              <a:sym typeface="Poppins"/>
            </a:endParaRPr>
          </a:p>
        </p:txBody>
      </p:sp>
      <p:sp>
        <p:nvSpPr>
          <p:cNvPr id="103" name="Google Shape;103;p17"/>
          <p:cNvSpPr txBox="1">
            <a:spLocks noGrp="1"/>
          </p:cNvSpPr>
          <p:nvPr>
            <p:ph type="body" idx="1"/>
          </p:nvPr>
        </p:nvSpPr>
        <p:spPr>
          <a:xfrm>
            <a:off x="540950" y="1845575"/>
            <a:ext cx="1780800" cy="8988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1200"/>
              </a:spcAft>
              <a:buNone/>
            </a:pPr>
            <a:r>
              <a:rPr lang="fr-FR" dirty="0">
                <a:solidFill>
                  <a:srgbClr val="000000"/>
                </a:solidFill>
                <a:latin typeface="Poppins"/>
                <a:ea typeface="Poppins"/>
                <a:cs typeface="Poppins"/>
                <a:sym typeface="Poppins"/>
              </a:rPr>
              <a:t>La dyslexie à l'âge adulte</a:t>
            </a:r>
            <a:endParaRPr dirty="0">
              <a:solidFill>
                <a:srgbClr val="000000"/>
              </a:solidFill>
              <a:latin typeface="Poppins"/>
              <a:ea typeface="Poppins"/>
              <a:cs typeface="Poppins"/>
              <a:sym typeface="Poppins"/>
            </a:endParaRPr>
          </a:p>
        </p:txBody>
      </p:sp>
      <p:sp>
        <p:nvSpPr>
          <p:cNvPr id="104" name="Google Shape;104;p17"/>
          <p:cNvSpPr txBox="1">
            <a:spLocks noGrp="1"/>
          </p:cNvSpPr>
          <p:nvPr>
            <p:ph type="body" idx="1"/>
          </p:nvPr>
        </p:nvSpPr>
        <p:spPr>
          <a:xfrm>
            <a:off x="3031425" y="1845575"/>
            <a:ext cx="2437500" cy="8988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1200"/>
              </a:spcAft>
              <a:buNone/>
            </a:pPr>
            <a:r>
              <a:rPr lang="fr-FR" dirty="0">
                <a:solidFill>
                  <a:srgbClr val="000000"/>
                </a:solidFill>
                <a:latin typeface="Poppins"/>
                <a:ea typeface="Poppins"/>
                <a:cs typeface="Poppins"/>
                <a:sym typeface="Poppins"/>
              </a:rPr>
              <a:t>Approche inclusive de la conception</a:t>
            </a:r>
            <a:endParaRPr dirty="0">
              <a:solidFill>
                <a:srgbClr val="000000"/>
              </a:solidFill>
              <a:latin typeface="Poppins"/>
              <a:ea typeface="Poppins"/>
              <a:cs typeface="Poppins"/>
              <a:sym typeface="Poppins"/>
            </a:endParaRPr>
          </a:p>
        </p:txBody>
      </p:sp>
      <p:sp>
        <p:nvSpPr>
          <p:cNvPr id="105" name="Google Shape;105;p17"/>
          <p:cNvSpPr txBox="1">
            <a:spLocks noGrp="1"/>
          </p:cNvSpPr>
          <p:nvPr>
            <p:ph type="body" idx="1"/>
          </p:nvPr>
        </p:nvSpPr>
        <p:spPr>
          <a:xfrm>
            <a:off x="3031425" y="3404200"/>
            <a:ext cx="2437500" cy="1220188"/>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fr-FR" sz="1400" dirty="0">
                <a:solidFill>
                  <a:srgbClr val="434343"/>
                </a:solidFill>
                <a:latin typeface="Poppins"/>
                <a:ea typeface="Poppins"/>
                <a:cs typeface="Poppins"/>
                <a:sym typeface="Poppins"/>
              </a:rPr>
              <a:t>Accès au web et avantages des médias numériques</a:t>
            </a:r>
            <a:endParaRPr lang="en-US" sz="1400" dirty="0">
              <a:solidFill>
                <a:srgbClr val="434343"/>
              </a:solidFill>
              <a:latin typeface="Poppins"/>
              <a:ea typeface="Poppins"/>
              <a:cs typeface="Poppins"/>
              <a:sym typeface="Poppins"/>
            </a:endParaRPr>
          </a:p>
        </p:txBody>
      </p:sp>
      <p:sp>
        <p:nvSpPr>
          <p:cNvPr id="106" name="Google Shape;106;p17"/>
          <p:cNvSpPr txBox="1">
            <a:spLocks noGrp="1"/>
          </p:cNvSpPr>
          <p:nvPr>
            <p:ph type="body" idx="1"/>
          </p:nvPr>
        </p:nvSpPr>
        <p:spPr>
          <a:xfrm>
            <a:off x="6138600" y="1759025"/>
            <a:ext cx="2556600" cy="1071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GB" dirty="0" err="1">
                <a:solidFill>
                  <a:srgbClr val="000000"/>
                </a:solidFill>
                <a:latin typeface="Poppins"/>
                <a:ea typeface="Poppins"/>
                <a:cs typeface="Poppins"/>
                <a:sym typeface="Poppins"/>
              </a:rPr>
              <a:t>Documentaires</a:t>
            </a:r>
            <a:r>
              <a:rPr lang="en-GB" dirty="0">
                <a:solidFill>
                  <a:srgbClr val="000000"/>
                </a:solidFill>
                <a:latin typeface="Poppins"/>
                <a:ea typeface="Poppins"/>
                <a:cs typeface="Poppins"/>
                <a:sym typeface="Poppins"/>
              </a:rPr>
              <a:t> et </a:t>
            </a:r>
            <a:r>
              <a:rPr lang="en-GB" dirty="0" err="1">
                <a:solidFill>
                  <a:srgbClr val="000000"/>
                </a:solidFill>
                <a:latin typeface="Poppins"/>
                <a:ea typeface="Poppins"/>
                <a:cs typeface="Poppins"/>
                <a:sym typeface="Poppins"/>
              </a:rPr>
              <a:t>récits</a:t>
            </a:r>
            <a:r>
              <a:rPr lang="en-GB" dirty="0">
                <a:solidFill>
                  <a:srgbClr val="000000"/>
                </a:solidFill>
                <a:latin typeface="Poppins"/>
                <a:ea typeface="Poppins"/>
                <a:cs typeface="Poppins"/>
                <a:sym typeface="Poppins"/>
              </a:rPr>
              <a:t> </a:t>
            </a:r>
            <a:r>
              <a:rPr lang="en-GB" dirty="0" err="1">
                <a:solidFill>
                  <a:srgbClr val="000000"/>
                </a:solidFill>
                <a:latin typeface="Poppins"/>
                <a:ea typeface="Poppins"/>
                <a:cs typeface="Poppins"/>
                <a:sym typeface="Poppins"/>
              </a:rPr>
              <a:t>interactifs</a:t>
            </a:r>
            <a:endParaRPr dirty="0">
              <a:solidFill>
                <a:srgbClr val="000000"/>
              </a:solidFill>
              <a:latin typeface="Poppins"/>
              <a:ea typeface="Poppins"/>
              <a:cs typeface="Poppins"/>
              <a:sym typeface="Poppins"/>
            </a:endParaRPr>
          </a:p>
        </p:txBody>
      </p:sp>
      <p:sp>
        <p:nvSpPr>
          <p:cNvPr id="107" name="Google Shape;107;p17"/>
          <p:cNvSpPr txBox="1">
            <a:spLocks noGrp="1"/>
          </p:cNvSpPr>
          <p:nvPr>
            <p:ph type="body" idx="1"/>
          </p:nvPr>
        </p:nvSpPr>
        <p:spPr>
          <a:xfrm>
            <a:off x="6284550" y="3404225"/>
            <a:ext cx="2264700" cy="744600"/>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1200"/>
              </a:spcAft>
              <a:buNone/>
            </a:pPr>
            <a:r>
              <a:rPr lang="en-GB" dirty="0">
                <a:solidFill>
                  <a:srgbClr val="434343"/>
                </a:solidFill>
                <a:latin typeface="Poppins"/>
                <a:ea typeface="Poppins"/>
                <a:cs typeface="Poppins"/>
                <a:sym typeface="Poppins"/>
              </a:rPr>
              <a:t>Visualisation de </a:t>
            </a:r>
            <a:r>
              <a:rPr lang="en-GB" dirty="0" err="1">
                <a:solidFill>
                  <a:srgbClr val="434343"/>
                </a:solidFill>
                <a:latin typeface="Poppins"/>
                <a:ea typeface="Poppins"/>
                <a:cs typeface="Poppins"/>
                <a:sym typeface="Poppins"/>
              </a:rPr>
              <a:t>l'information</a:t>
            </a:r>
            <a:endParaRPr dirty="0">
              <a:solidFill>
                <a:srgbClr val="434343"/>
              </a:solidFill>
              <a:latin typeface="Poppins"/>
              <a:ea typeface="Poppins"/>
              <a:cs typeface="Poppins"/>
              <a:sym typeface="Poppins"/>
            </a:endParaRPr>
          </a:p>
        </p:txBody>
      </p:sp>
      <p:cxnSp>
        <p:nvCxnSpPr>
          <p:cNvPr id="108" name="Google Shape;108;p17">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cxnSp>
        <p:nvCxnSpPr>
          <p:cNvPr id="109" name="Google Shape;109;p17">
            <a:extLst>
              <a:ext uri="{C183D7F6-B498-43B3-948B-1728B52AA6E4}">
                <adec:decorative xmlns:adec="http://schemas.microsoft.com/office/drawing/2017/decorative" val="1"/>
              </a:ext>
            </a:extLst>
          </p:cNvPr>
          <p:cNvCxnSpPr>
            <a:cxnSpLocks/>
            <a:stCxn id="104" idx="2"/>
            <a:endCxn id="105" idx="0"/>
          </p:cNvCxnSpPr>
          <p:nvPr/>
        </p:nvCxnSpPr>
        <p:spPr>
          <a:xfrm>
            <a:off x="4250175" y="2744375"/>
            <a:ext cx="0" cy="659825"/>
          </a:xfrm>
          <a:prstGeom prst="straightConnector1">
            <a:avLst/>
          </a:prstGeom>
          <a:noFill/>
          <a:ln w="9525" cap="flat" cmpd="sng">
            <a:solidFill>
              <a:schemeClr val="dk2"/>
            </a:solidFill>
            <a:prstDash val="solid"/>
            <a:round/>
            <a:headEnd type="none" w="med" len="med"/>
            <a:tailEnd type="triangle" w="med" len="med"/>
          </a:ln>
        </p:spPr>
      </p:cxnSp>
      <p:cxnSp>
        <p:nvCxnSpPr>
          <p:cNvPr id="110" name="Google Shape;110;p17">
            <a:extLst>
              <a:ext uri="{C183D7F6-B498-43B3-948B-1728B52AA6E4}">
                <adec:decorative xmlns:adec="http://schemas.microsoft.com/office/drawing/2017/decorative" val="1"/>
              </a:ext>
            </a:extLst>
          </p:cNvPr>
          <p:cNvCxnSpPr>
            <a:stCxn id="106" idx="2"/>
            <a:endCxn id="107" idx="0"/>
          </p:cNvCxnSpPr>
          <p:nvPr/>
        </p:nvCxnSpPr>
        <p:spPr>
          <a:xfrm>
            <a:off x="7416900" y="2830925"/>
            <a:ext cx="0" cy="57330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6EFFF"/>
        </a:solidFill>
        <a:effectLst/>
      </p:bgPr>
    </p:bg>
    <p:spTree>
      <p:nvGrpSpPr>
        <p:cNvPr id="1" name="Shape 114"/>
        <p:cNvGrpSpPr/>
        <p:nvPr/>
      </p:nvGrpSpPr>
      <p:grpSpPr>
        <a:xfrm>
          <a:off x="0" y="0"/>
          <a:ext cx="0" cy="0"/>
          <a:chOff x="0" y="0"/>
          <a:chExt cx="0" cy="0"/>
        </a:xfrm>
      </p:grpSpPr>
      <p:sp>
        <p:nvSpPr>
          <p:cNvPr id="115" name="Google Shape;115;p18"/>
          <p:cNvSpPr/>
          <p:nvPr/>
        </p:nvSpPr>
        <p:spPr>
          <a:xfrm>
            <a:off x="3213000" y="1415950"/>
            <a:ext cx="2427600" cy="1531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r>
              <a:rPr lang="fr-FR" sz="1500" dirty="0">
                <a:latin typeface="Poppins"/>
                <a:ea typeface="Poppins"/>
                <a:cs typeface="Poppins"/>
                <a:sym typeface="Poppins"/>
              </a:rPr>
              <a:t>Comprendre la dyslexie chez les adultes et moi-même</a:t>
            </a:r>
            <a:endParaRPr sz="1500" dirty="0">
              <a:latin typeface="Poppins"/>
              <a:ea typeface="Poppins"/>
              <a:cs typeface="Poppins"/>
              <a:sym typeface="Poppins"/>
            </a:endParaRPr>
          </a:p>
        </p:txBody>
      </p:sp>
      <p:grpSp>
        <p:nvGrpSpPr>
          <p:cNvPr id="116" name="Google Shape;116;p18">
            <a:extLst>
              <a:ext uri="{C183D7F6-B498-43B3-948B-1728B52AA6E4}">
                <adec:decorative xmlns:adec="http://schemas.microsoft.com/office/drawing/2017/decorative" val="1"/>
              </a:ext>
            </a:extLst>
          </p:cNvPr>
          <p:cNvGrpSpPr/>
          <p:nvPr/>
        </p:nvGrpSpPr>
        <p:grpSpPr>
          <a:xfrm>
            <a:off x="494525" y="1287450"/>
            <a:ext cx="2461800" cy="840900"/>
            <a:chOff x="556950" y="420000"/>
            <a:chExt cx="2461800" cy="840900"/>
          </a:xfrm>
        </p:grpSpPr>
        <p:sp>
          <p:nvSpPr>
            <p:cNvPr id="117" name="Google Shape;117;p18"/>
            <p:cNvSpPr/>
            <p:nvPr/>
          </p:nvSpPr>
          <p:spPr>
            <a:xfrm>
              <a:off x="556950" y="420000"/>
              <a:ext cx="2427600" cy="8409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8" name="Google Shape;118;p18"/>
            <p:cNvSpPr txBox="1"/>
            <p:nvPr/>
          </p:nvSpPr>
          <p:spPr>
            <a:xfrm>
              <a:off x="556950" y="429600"/>
              <a:ext cx="24618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FR" dirty="0">
                  <a:latin typeface="Poppins"/>
                  <a:ea typeface="Poppins"/>
                  <a:cs typeface="Poppins"/>
                  <a:sym typeface="Poppins"/>
                </a:rPr>
                <a:t>La dyslexie à l'âge adulte</a:t>
              </a:r>
            </a:p>
            <a:p>
              <a:pPr marL="285750" lvl="0" indent="-285750" algn="l" rtl="0">
                <a:spcBef>
                  <a:spcPts val="0"/>
                </a:spcBef>
                <a:spcAft>
                  <a:spcPts val="0"/>
                </a:spcAft>
                <a:buFont typeface="Wingdings" panose="05000000000000000000" pitchFamily="2" charset="2"/>
                <a:buChar char="§"/>
              </a:pPr>
              <a:r>
                <a:rPr lang="en-GB" dirty="0">
                  <a:latin typeface="Poppins"/>
                  <a:ea typeface="Poppins"/>
                  <a:cs typeface="Poppins"/>
                  <a:sym typeface="Poppins"/>
                </a:rPr>
                <a:t>Implications d'un diagnostic </a:t>
              </a:r>
              <a:r>
                <a:rPr lang="en-GB" dirty="0" err="1">
                  <a:latin typeface="Poppins"/>
                  <a:ea typeface="Poppins"/>
                  <a:cs typeface="Poppins"/>
                  <a:sym typeface="Poppins"/>
                </a:rPr>
                <a:t>tardif</a:t>
              </a:r>
              <a:endParaRPr dirty="0">
                <a:latin typeface="Poppins"/>
                <a:ea typeface="Poppins"/>
                <a:cs typeface="Poppins"/>
                <a:sym typeface="Poppins"/>
              </a:endParaRPr>
            </a:p>
          </p:txBody>
        </p:sp>
      </p:grpSp>
      <p:sp>
        <p:nvSpPr>
          <p:cNvPr id="119" name="Google Shape;119;p18"/>
          <p:cNvSpPr/>
          <p:nvPr/>
        </p:nvSpPr>
        <p:spPr>
          <a:xfrm>
            <a:off x="189838" y="2471600"/>
            <a:ext cx="2355600" cy="8940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r>
              <a:rPr lang="fr-FR" dirty="0">
                <a:latin typeface="Poppins"/>
                <a:ea typeface="Poppins"/>
                <a:cs typeface="Poppins"/>
                <a:sym typeface="Poppins"/>
              </a:rPr>
              <a:t>Impact sur les comportements et les émotions des adultes</a:t>
            </a:r>
            <a:endParaRPr dirty="0">
              <a:latin typeface="Poppins"/>
              <a:ea typeface="Poppins"/>
              <a:cs typeface="Poppins"/>
              <a:sym typeface="Poppins"/>
            </a:endParaRPr>
          </a:p>
        </p:txBody>
      </p:sp>
      <p:sp>
        <p:nvSpPr>
          <p:cNvPr id="120" name="Google Shape;120;p18"/>
          <p:cNvSpPr/>
          <p:nvPr/>
        </p:nvSpPr>
        <p:spPr>
          <a:xfrm>
            <a:off x="1708325" y="3708850"/>
            <a:ext cx="2355600" cy="8940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r>
              <a:rPr lang="en-GB" dirty="0" err="1">
                <a:latin typeface="Poppins"/>
                <a:ea typeface="Poppins"/>
                <a:cs typeface="Poppins"/>
                <a:sym typeface="Poppins"/>
              </a:rPr>
              <a:t>Attributs</a:t>
            </a:r>
            <a:r>
              <a:rPr lang="en-GB" dirty="0">
                <a:latin typeface="Poppins"/>
                <a:ea typeface="Poppins"/>
                <a:cs typeface="Poppins"/>
                <a:sym typeface="Poppins"/>
              </a:rPr>
              <a:t> </a:t>
            </a:r>
            <a:r>
              <a:rPr lang="en-GB" dirty="0" err="1">
                <a:latin typeface="Poppins"/>
                <a:ea typeface="Poppins"/>
                <a:cs typeface="Poppins"/>
                <a:sym typeface="Poppins"/>
              </a:rPr>
              <a:t>positifs</a:t>
            </a:r>
            <a:r>
              <a:rPr lang="en-GB" dirty="0">
                <a:latin typeface="Poppins"/>
                <a:ea typeface="Poppins"/>
                <a:cs typeface="Poppins"/>
                <a:sym typeface="Poppins"/>
              </a:rPr>
              <a:t> </a:t>
            </a:r>
            <a:endParaRPr dirty="0">
              <a:latin typeface="Poppins"/>
              <a:ea typeface="Poppins"/>
              <a:cs typeface="Poppins"/>
              <a:sym typeface="Poppins"/>
            </a:endParaRPr>
          </a:p>
        </p:txBody>
      </p:sp>
      <p:sp>
        <p:nvSpPr>
          <p:cNvPr id="121" name="Google Shape;121;p18"/>
          <p:cNvSpPr/>
          <p:nvPr/>
        </p:nvSpPr>
        <p:spPr>
          <a:xfrm>
            <a:off x="6415238" y="2500750"/>
            <a:ext cx="2355600" cy="8940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r>
              <a:rPr lang="fr-FR" dirty="0">
                <a:latin typeface="Poppins"/>
                <a:ea typeface="Poppins"/>
                <a:cs typeface="Poppins"/>
                <a:sym typeface="Poppins"/>
              </a:rPr>
              <a:t>Implications dans un contexte/environnement différent</a:t>
            </a:r>
          </a:p>
        </p:txBody>
      </p:sp>
      <p:sp>
        <p:nvSpPr>
          <p:cNvPr id="122" name="Google Shape;122;p18"/>
          <p:cNvSpPr/>
          <p:nvPr/>
        </p:nvSpPr>
        <p:spPr>
          <a:xfrm>
            <a:off x="5943925" y="1260900"/>
            <a:ext cx="2355600" cy="8940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r>
              <a:rPr lang="fr-FR" dirty="0">
                <a:latin typeface="Poppins"/>
                <a:ea typeface="Poppins"/>
                <a:cs typeface="Poppins"/>
                <a:sym typeface="Poppins"/>
              </a:rPr>
              <a:t>Représentation actuelle de la pathologie et de la société </a:t>
            </a:r>
            <a:endParaRPr dirty="0">
              <a:latin typeface="Poppins"/>
              <a:ea typeface="Poppins"/>
              <a:cs typeface="Poppins"/>
              <a:sym typeface="Poppins"/>
            </a:endParaRPr>
          </a:p>
        </p:txBody>
      </p:sp>
      <p:sp>
        <p:nvSpPr>
          <p:cNvPr id="123" name="Google Shape;123;p18"/>
          <p:cNvSpPr/>
          <p:nvPr/>
        </p:nvSpPr>
        <p:spPr>
          <a:xfrm>
            <a:off x="5057450" y="3712475"/>
            <a:ext cx="2355600" cy="8940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r>
              <a:rPr lang="en-GB" dirty="0" err="1">
                <a:latin typeface="Poppins"/>
                <a:ea typeface="Poppins"/>
                <a:cs typeface="Poppins"/>
                <a:sym typeface="Poppins"/>
              </a:rPr>
              <a:t>Cartographie</a:t>
            </a:r>
            <a:r>
              <a:rPr lang="en-GB" dirty="0">
                <a:latin typeface="Poppins"/>
                <a:ea typeface="Poppins"/>
                <a:cs typeface="Poppins"/>
                <a:sym typeface="Poppins"/>
              </a:rPr>
              <a:t> des </a:t>
            </a:r>
            <a:r>
              <a:rPr lang="en-GB" dirty="0" err="1">
                <a:latin typeface="Poppins"/>
                <a:ea typeface="Poppins"/>
                <a:cs typeface="Poppins"/>
                <a:sym typeface="Poppins"/>
              </a:rPr>
              <a:t>stratégies</a:t>
            </a:r>
            <a:r>
              <a:rPr lang="en-GB" dirty="0">
                <a:latin typeface="Poppins"/>
                <a:ea typeface="Poppins"/>
                <a:cs typeface="Poppins"/>
                <a:sym typeface="Poppins"/>
              </a:rPr>
              <a:t> </a:t>
            </a:r>
            <a:r>
              <a:rPr lang="en-GB" dirty="0" err="1">
                <a:latin typeface="Poppins"/>
                <a:ea typeface="Poppins"/>
                <a:cs typeface="Poppins"/>
                <a:sym typeface="Poppins"/>
              </a:rPr>
              <a:t>d'intervention</a:t>
            </a:r>
            <a:r>
              <a:rPr lang="en-GB" dirty="0">
                <a:latin typeface="Poppins"/>
                <a:ea typeface="Poppins"/>
                <a:cs typeface="Poppins"/>
                <a:sym typeface="Poppins"/>
              </a:rPr>
              <a:t> </a:t>
            </a:r>
            <a:endParaRPr dirty="0">
              <a:latin typeface="Poppins"/>
              <a:ea typeface="Poppins"/>
              <a:cs typeface="Poppins"/>
              <a:sym typeface="Poppins"/>
            </a:endParaRPr>
          </a:p>
        </p:txBody>
      </p:sp>
      <p:sp>
        <p:nvSpPr>
          <p:cNvPr id="124" name="Google Shape;12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FR" dirty="0">
                <a:latin typeface="Poppins"/>
                <a:ea typeface="Poppins"/>
                <a:cs typeface="Poppins"/>
                <a:sym typeface="Poppins"/>
              </a:rPr>
              <a:t>Aspects de la dyslexie à l'âge adulte</a:t>
            </a:r>
            <a:endParaRPr dirty="0">
              <a:latin typeface="Poppins"/>
              <a:ea typeface="Poppins"/>
              <a:cs typeface="Poppins"/>
              <a:sym typeface="Poppi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9E9"/>
        </a:solidFill>
        <a:effectLst/>
      </p:bgPr>
    </p:bg>
    <p:spTree>
      <p:nvGrpSpPr>
        <p:cNvPr id="1" name="Shape 128"/>
        <p:cNvGrpSpPr/>
        <p:nvPr/>
      </p:nvGrpSpPr>
      <p:grpSpPr>
        <a:xfrm>
          <a:off x="0" y="0"/>
          <a:ext cx="0" cy="0"/>
          <a:chOff x="0" y="0"/>
          <a:chExt cx="0" cy="0"/>
        </a:xfrm>
      </p:grpSpPr>
      <p:cxnSp>
        <p:nvCxnSpPr>
          <p:cNvPr id="129" name="Google Shape;129;p19">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130" name="Google Shape;130;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FR" dirty="0">
                <a:latin typeface="Poppins"/>
                <a:ea typeface="Poppins"/>
                <a:cs typeface="Poppins"/>
                <a:sym typeface="Poppins"/>
              </a:rPr>
              <a:t>Approche inclusive de la conception</a:t>
            </a:r>
            <a:endParaRPr dirty="0">
              <a:latin typeface="Poppins"/>
              <a:ea typeface="Poppins"/>
              <a:cs typeface="Poppins"/>
              <a:sym typeface="Poppins"/>
            </a:endParaRPr>
          </a:p>
        </p:txBody>
      </p:sp>
      <p:sp>
        <p:nvSpPr>
          <p:cNvPr id="131" name="Google Shape;131;p19"/>
          <p:cNvSpPr txBox="1">
            <a:spLocks noGrp="1"/>
          </p:cNvSpPr>
          <p:nvPr>
            <p:ph type="body" idx="1"/>
          </p:nvPr>
        </p:nvSpPr>
        <p:spPr>
          <a:xfrm>
            <a:off x="503075" y="1845575"/>
            <a:ext cx="2437500" cy="8988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1200"/>
              </a:spcAft>
              <a:buNone/>
            </a:pPr>
            <a:r>
              <a:rPr lang="en-GB" dirty="0" err="1">
                <a:solidFill>
                  <a:srgbClr val="000000"/>
                </a:solidFill>
                <a:latin typeface="Poppins"/>
                <a:ea typeface="Poppins"/>
                <a:cs typeface="Poppins"/>
                <a:sym typeface="Poppins"/>
              </a:rPr>
              <a:t>Différence</a:t>
            </a:r>
            <a:r>
              <a:rPr lang="en-GB" dirty="0">
                <a:solidFill>
                  <a:srgbClr val="000000"/>
                </a:solidFill>
                <a:latin typeface="Poppins"/>
                <a:ea typeface="Poppins"/>
                <a:cs typeface="Poppins"/>
                <a:sym typeface="Poppins"/>
              </a:rPr>
              <a:t> et </a:t>
            </a:r>
            <a:r>
              <a:rPr lang="en-GB" dirty="0" err="1">
                <a:solidFill>
                  <a:srgbClr val="000000"/>
                </a:solidFill>
                <a:latin typeface="Poppins"/>
                <a:ea typeface="Poppins"/>
                <a:cs typeface="Poppins"/>
                <a:sym typeface="Poppins"/>
              </a:rPr>
              <a:t>variabilité</a:t>
            </a:r>
            <a:r>
              <a:rPr lang="en-GB" dirty="0">
                <a:solidFill>
                  <a:srgbClr val="000000"/>
                </a:solidFill>
                <a:latin typeface="Poppins"/>
                <a:ea typeface="Poppins"/>
                <a:cs typeface="Poppins"/>
                <a:sym typeface="Poppins"/>
              </a:rPr>
              <a:t> </a:t>
            </a:r>
            <a:r>
              <a:rPr lang="en-GB" dirty="0" err="1">
                <a:solidFill>
                  <a:srgbClr val="000000"/>
                </a:solidFill>
                <a:latin typeface="Poppins"/>
                <a:ea typeface="Poppins"/>
                <a:cs typeface="Poppins"/>
                <a:sym typeface="Poppins"/>
              </a:rPr>
              <a:t>humaines</a:t>
            </a:r>
            <a:r>
              <a:rPr lang="en-GB" dirty="0">
                <a:solidFill>
                  <a:srgbClr val="000000"/>
                </a:solidFill>
                <a:latin typeface="Poppins"/>
                <a:ea typeface="Poppins"/>
                <a:cs typeface="Poppins"/>
                <a:sym typeface="Poppins"/>
              </a:rPr>
              <a:t> </a:t>
            </a:r>
            <a:endParaRPr dirty="0">
              <a:solidFill>
                <a:srgbClr val="000000"/>
              </a:solidFill>
              <a:latin typeface="Poppins"/>
              <a:ea typeface="Poppins"/>
              <a:cs typeface="Poppins"/>
              <a:sym typeface="Poppins"/>
            </a:endParaRPr>
          </a:p>
        </p:txBody>
      </p:sp>
      <p:sp>
        <p:nvSpPr>
          <p:cNvPr id="132" name="Google Shape;132;p19"/>
          <p:cNvSpPr txBox="1">
            <a:spLocks noGrp="1"/>
          </p:cNvSpPr>
          <p:nvPr>
            <p:ph type="body" idx="1"/>
          </p:nvPr>
        </p:nvSpPr>
        <p:spPr>
          <a:xfrm>
            <a:off x="3089675" y="1845574"/>
            <a:ext cx="2437500" cy="954022"/>
          </a:xfrm>
          <a:prstGeom prst="rect">
            <a:avLst/>
          </a:prstGeom>
        </p:spPr>
        <p:txBody>
          <a:bodyPr spcFirstLastPara="1" wrap="square" lIns="91425" tIns="91425" rIns="91425" bIns="91425" anchor="t" anchorCtr="0">
            <a:normAutofit fontScale="92500"/>
          </a:bodyPr>
          <a:lstStyle/>
          <a:p>
            <a:pPr marL="0" lvl="0" indent="0" algn="l" rtl="0">
              <a:spcBef>
                <a:spcPts val="0"/>
              </a:spcBef>
              <a:spcAft>
                <a:spcPts val="1200"/>
              </a:spcAft>
              <a:buNone/>
            </a:pPr>
            <a:r>
              <a:rPr lang="en-GB" dirty="0">
                <a:solidFill>
                  <a:srgbClr val="000000"/>
                </a:solidFill>
                <a:latin typeface="Poppins"/>
                <a:ea typeface="Poppins"/>
                <a:cs typeface="Poppins"/>
                <a:sym typeface="Poppins"/>
              </a:rPr>
              <a:t>Processus de co-conception inclusive</a:t>
            </a:r>
            <a:endParaRPr dirty="0">
              <a:solidFill>
                <a:srgbClr val="000000"/>
              </a:solidFill>
              <a:latin typeface="Poppins"/>
              <a:ea typeface="Poppins"/>
              <a:cs typeface="Poppins"/>
              <a:sym typeface="Poppins"/>
            </a:endParaRPr>
          </a:p>
        </p:txBody>
      </p:sp>
      <p:sp>
        <p:nvSpPr>
          <p:cNvPr id="133" name="Google Shape;133;p19"/>
          <p:cNvSpPr txBox="1">
            <a:spLocks noGrp="1"/>
          </p:cNvSpPr>
          <p:nvPr>
            <p:ph type="body" idx="1"/>
          </p:nvPr>
        </p:nvSpPr>
        <p:spPr>
          <a:xfrm>
            <a:off x="6184200" y="1845574"/>
            <a:ext cx="2556600" cy="1373875"/>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1200"/>
              </a:spcAft>
              <a:buNone/>
            </a:pPr>
            <a:r>
              <a:rPr lang="fr-FR" dirty="0">
                <a:solidFill>
                  <a:srgbClr val="000000"/>
                </a:solidFill>
                <a:latin typeface="Poppins"/>
                <a:ea typeface="Poppins"/>
                <a:cs typeface="Poppins"/>
                <a:sym typeface="Poppins"/>
              </a:rPr>
              <a:t>Concevoir dans un système adaptatif complexe en mouvement</a:t>
            </a:r>
            <a:endParaRPr dirty="0">
              <a:solidFill>
                <a:srgbClr val="000000"/>
              </a:solidFill>
              <a:latin typeface="Poppins"/>
              <a:ea typeface="Poppins"/>
              <a:cs typeface="Poppins"/>
              <a:sym typeface="Poppins"/>
            </a:endParaRPr>
          </a:p>
        </p:txBody>
      </p:sp>
      <p:sp>
        <p:nvSpPr>
          <p:cNvPr id="134" name="Google Shape;134;p19"/>
          <p:cNvSpPr txBox="1"/>
          <p:nvPr/>
        </p:nvSpPr>
        <p:spPr>
          <a:xfrm>
            <a:off x="2940575" y="3884175"/>
            <a:ext cx="27360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dirty="0">
                <a:latin typeface="Poppins"/>
                <a:ea typeface="Poppins"/>
                <a:cs typeface="Poppins"/>
                <a:sym typeface="Poppins"/>
              </a:rPr>
              <a:t>Liens avec </a:t>
            </a:r>
            <a:r>
              <a:rPr lang="en-GB" sz="1800" dirty="0" err="1">
                <a:latin typeface="Poppins"/>
                <a:ea typeface="Poppins"/>
                <a:cs typeface="Poppins"/>
                <a:sym typeface="Poppins"/>
              </a:rPr>
              <a:t>l'autoethnographie</a:t>
            </a:r>
            <a:r>
              <a:rPr lang="en-GB" sz="1800" dirty="0">
                <a:latin typeface="Poppins"/>
                <a:ea typeface="Poppins"/>
                <a:cs typeface="Poppins"/>
                <a:sym typeface="Poppins"/>
              </a:rPr>
              <a:t> </a:t>
            </a:r>
            <a:endParaRPr sz="1800" dirty="0">
              <a:latin typeface="Poppins"/>
              <a:ea typeface="Poppins"/>
              <a:cs typeface="Poppins"/>
              <a:sym typeface="Poppins"/>
            </a:endParaRPr>
          </a:p>
        </p:txBody>
      </p:sp>
      <p:cxnSp>
        <p:nvCxnSpPr>
          <p:cNvPr id="135" name="Google Shape;135;p19">
            <a:extLst>
              <a:ext uri="{C183D7F6-B498-43B3-948B-1728B52AA6E4}">
                <adec:decorative xmlns:adec="http://schemas.microsoft.com/office/drawing/2017/decorative" val="1"/>
              </a:ext>
            </a:extLst>
          </p:cNvPr>
          <p:cNvCxnSpPr>
            <a:stCxn id="131" idx="2"/>
            <a:endCxn id="134" idx="1"/>
          </p:cNvCxnSpPr>
          <p:nvPr/>
        </p:nvCxnSpPr>
        <p:spPr>
          <a:xfrm rot="-5400000" flipH="1">
            <a:off x="1576625" y="2889575"/>
            <a:ext cx="1509300" cy="1218900"/>
          </a:xfrm>
          <a:prstGeom prst="curvedConnector2">
            <a:avLst/>
          </a:prstGeom>
          <a:noFill/>
          <a:ln w="9525" cap="flat" cmpd="sng">
            <a:solidFill>
              <a:schemeClr val="dk2"/>
            </a:solidFill>
            <a:prstDash val="solid"/>
            <a:round/>
            <a:headEnd type="none" w="med" len="med"/>
            <a:tailEnd type="stealth" w="med" len="med"/>
          </a:ln>
        </p:spPr>
      </p:cxnSp>
      <p:cxnSp>
        <p:nvCxnSpPr>
          <p:cNvPr id="136" name="Google Shape;136;p19">
            <a:extLst>
              <a:ext uri="{C183D7F6-B498-43B3-948B-1728B52AA6E4}">
                <adec:decorative xmlns:adec="http://schemas.microsoft.com/office/drawing/2017/decorative" val="1"/>
              </a:ext>
            </a:extLst>
          </p:cNvPr>
          <p:cNvCxnSpPr>
            <a:cxnSpLocks/>
            <a:stCxn id="132" idx="2"/>
            <a:endCxn id="134" idx="0"/>
          </p:cNvCxnSpPr>
          <p:nvPr/>
        </p:nvCxnSpPr>
        <p:spPr>
          <a:xfrm rot="16200000" flipH="1">
            <a:off x="3766211" y="3341810"/>
            <a:ext cx="1084579" cy="150"/>
          </a:xfrm>
          <a:prstGeom prst="curvedConnector3">
            <a:avLst>
              <a:gd name="adj1" fmla="val 50000"/>
            </a:avLst>
          </a:prstGeom>
          <a:noFill/>
          <a:ln w="9525" cap="flat" cmpd="sng">
            <a:solidFill>
              <a:schemeClr val="dk2"/>
            </a:solidFill>
            <a:prstDash val="solid"/>
            <a:round/>
            <a:headEnd type="none" w="med" len="med"/>
            <a:tailEnd type="stealth" w="med" len="med"/>
          </a:ln>
        </p:spPr>
      </p:cxnSp>
      <p:cxnSp>
        <p:nvCxnSpPr>
          <p:cNvPr id="137" name="Google Shape;137;p19">
            <a:extLst>
              <a:ext uri="{C183D7F6-B498-43B3-948B-1728B52AA6E4}">
                <adec:decorative xmlns:adec="http://schemas.microsoft.com/office/drawing/2017/decorative" val="1"/>
              </a:ext>
            </a:extLst>
          </p:cNvPr>
          <p:cNvCxnSpPr>
            <a:cxnSpLocks/>
            <a:stCxn id="133" idx="2"/>
            <a:endCxn id="134" idx="3"/>
          </p:cNvCxnSpPr>
          <p:nvPr/>
        </p:nvCxnSpPr>
        <p:spPr>
          <a:xfrm rot="5400000">
            <a:off x="6052450" y="2843575"/>
            <a:ext cx="1034176" cy="1785925"/>
          </a:xfrm>
          <a:prstGeom prst="curvedConnector2">
            <a:avLst/>
          </a:prstGeom>
          <a:noFill/>
          <a:ln w="9525" cap="flat" cmpd="sng">
            <a:solidFill>
              <a:schemeClr val="dk2"/>
            </a:solidFill>
            <a:prstDash val="solid"/>
            <a:round/>
            <a:headEnd type="none" w="med" len="med"/>
            <a:tailEnd type="stealth"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FECF6"/>
        </a:solidFill>
        <a:effectLst/>
      </p:bgPr>
    </p:bg>
    <p:spTree>
      <p:nvGrpSpPr>
        <p:cNvPr id="1" name="Shape 141"/>
        <p:cNvGrpSpPr/>
        <p:nvPr/>
      </p:nvGrpSpPr>
      <p:grpSpPr>
        <a:xfrm>
          <a:off x="0" y="0"/>
          <a:ext cx="0" cy="0"/>
          <a:chOff x="0" y="0"/>
          <a:chExt cx="0" cy="0"/>
        </a:xfrm>
      </p:grpSpPr>
      <p:cxnSp>
        <p:nvCxnSpPr>
          <p:cNvPr id="142" name="Google Shape;142;p20">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143" name="Google Shape;143;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FR" dirty="0">
                <a:latin typeface="Poppins"/>
                <a:ea typeface="Poppins"/>
                <a:cs typeface="Poppins"/>
                <a:sym typeface="Poppins"/>
              </a:rPr>
              <a:t>Comment ai-je généré et collecté mes données ? </a:t>
            </a:r>
            <a:endParaRPr dirty="0">
              <a:latin typeface="Poppins"/>
              <a:ea typeface="Poppins"/>
              <a:cs typeface="Poppins"/>
              <a:sym typeface="Poppins"/>
            </a:endParaRPr>
          </a:p>
        </p:txBody>
      </p:sp>
      <p:sp>
        <p:nvSpPr>
          <p:cNvPr id="144" name="Google Shape;144;p20"/>
          <p:cNvSpPr txBox="1"/>
          <p:nvPr/>
        </p:nvSpPr>
        <p:spPr>
          <a:xfrm>
            <a:off x="495350" y="1950800"/>
            <a:ext cx="16326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dirty="0" err="1">
                <a:solidFill>
                  <a:schemeClr val="dk2"/>
                </a:solidFill>
                <a:latin typeface="Poppins"/>
                <a:ea typeface="Poppins"/>
                <a:cs typeface="Poppins"/>
                <a:sym typeface="Poppins"/>
              </a:rPr>
              <a:t>Mindmapping</a:t>
            </a:r>
            <a:endParaRPr sz="1600" dirty="0">
              <a:solidFill>
                <a:schemeClr val="dk2"/>
              </a:solidFill>
              <a:latin typeface="Poppins"/>
              <a:ea typeface="Poppins"/>
              <a:cs typeface="Poppins"/>
              <a:sym typeface="Poppins"/>
            </a:endParaRPr>
          </a:p>
        </p:txBody>
      </p:sp>
      <p:sp>
        <p:nvSpPr>
          <p:cNvPr id="145" name="Google Shape;145;p20"/>
          <p:cNvSpPr txBox="1"/>
          <p:nvPr/>
        </p:nvSpPr>
        <p:spPr>
          <a:xfrm>
            <a:off x="2866025" y="1704700"/>
            <a:ext cx="1632600" cy="923299"/>
          </a:xfrm>
          <a:prstGeom prst="rect">
            <a:avLst/>
          </a:prstGeom>
          <a:noFill/>
          <a:ln>
            <a:noFill/>
          </a:ln>
        </p:spPr>
        <p:txBody>
          <a:bodyPr spcFirstLastPara="1" wrap="square" lIns="91425" tIns="91425" rIns="91425" bIns="91425" anchor="t" anchorCtr="0">
            <a:spAutoFit/>
          </a:bodyPr>
          <a:lstStyle/>
          <a:p>
            <a:pPr lvl="0"/>
            <a:r>
              <a:rPr lang="fr-FR" sz="1600" dirty="0">
                <a:solidFill>
                  <a:schemeClr val="dk2"/>
                </a:solidFill>
                <a:latin typeface="Poppins"/>
                <a:ea typeface="Poppins"/>
                <a:cs typeface="Poppins"/>
                <a:sym typeface="Poppins"/>
              </a:rPr>
              <a:t>Tableaux et feuilles de calcul</a:t>
            </a:r>
            <a:endParaRPr sz="1600" dirty="0">
              <a:solidFill>
                <a:schemeClr val="dk2"/>
              </a:solidFill>
              <a:latin typeface="Poppins"/>
              <a:ea typeface="Poppins"/>
              <a:cs typeface="Poppins"/>
              <a:sym typeface="Poppins"/>
            </a:endParaRPr>
          </a:p>
        </p:txBody>
      </p:sp>
      <p:sp>
        <p:nvSpPr>
          <p:cNvPr id="146" name="Google Shape;146;p20"/>
          <p:cNvSpPr txBox="1"/>
          <p:nvPr/>
        </p:nvSpPr>
        <p:spPr>
          <a:xfrm>
            <a:off x="5236700" y="1950800"/>
            <a:ext cx="13707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dirty="0">
                <a:solidFill>
                  <a:schemeClr val="dk2"/>
                </a:solidFill>
                <a:latin typeface="Poppins"/>
                <a:ea typeface="Poppins"/>
                <a:cs typeface="Poppins"/>
                <a:sym typeface="Poppins"/>
              </a:rPr>
              <a:t>Illustrations</a:t>
            </a:r>
            <a:endParaRPr sz="1600" dirty="0">
              <a:solidFill>
                <a:schemeClr val="dk2"/>
              </a:solidFill>
              <a:latin typeface="Poppins"/>
              <a:ea typeface="Poppins"/>
              <a:cs typeface="Poppins"/>
              <a:sym typeface="Poppins"/>
            </a:endParaRPr>
          </a:p>
        </p:txBody>
      </p:sp>
      <p:sp>
        <p:nvSpPr>
          <p:cNvPr id="147" name="Google Shape;147;p20"/>
          <p:cNvSpPr txBox="1"/>
          <p:nvPr/>
        </p:nvSpPr>
        <p:spPr>
          <a:xfrm>
            <a:off x="7417212" y="1827810"/>
            <a:ext cx="1572250" cy="677078"/>
          </a:xfrm>
          <a:prstGeom prst="rect">
            <a:avLst/>
          </a:prstGeom>
          <a:noFill/>
          <a:ln>
            <a:noFill/>
          </a:ln>
        </p:spPr>
        <p:txBody>
          <a:bodyPr spcFirstLastPara="1" wrap="square" lIns="91425" tIns="91425" rIns="91425" bIns="91425" anchor="t" anchorCtr="0">
            <a:spAutoFit/>
          </a:bodyPr>
          <a:lstStyle/>
          <a:p>
            <a:pPr lvl="0"/>
            <a:r>
              <a:rPr lang="en-GB" sz="1600" dirty="0" err="1">
                <a:solidFill>
                  <a:schemeClr val="dk2"/>
                </a:solidFill>
                <a:latin typeface="Poppins"/>
                <a:ea typeface="Poppins"/>
                <a:cs typeface="Poppins"/>
                <a:sym typeface="Poppins"/>
              </a:rPr>
              <a:t>Récit</a:t>
            </a:r>
            <a:r>
              <a:rPr lang="en-GB" sz="1600" dirty="0">
                <a:solidFill>
                  <a:schemeClr val="dk2"/>
                </a:solidFill>
                <a:latin typeface="Poppins"/>
                <a:ea typeface="Poppins"/>
                <a:cs typeface="Poppins"/>
                <a:sym typeface="Poppins"/>
              </a:rPr>
              <a:t> de </a:t>
            </a:r>
            <a:r>
              <a:rPr lang="en-GB" sz="1600" dirty="0" err="1">
                <a:solidFill>
                  <a:schemeClr val="dk2"/>
                </a:solidFill>
                <a:latin typeface="Poppins"/>
                <a:ea typeface="Poppins"/>
                <a:cs typeface="Poppins"/>
                <a:sym typeface="Poppins"/>
              </a:rPr>
              <a:t>l'histoire</a:t>
            </a:r>
            <a:endParaRPr sz="1600" dirty="0">
              <a:solidFill>
                <a:schemeClr val="dk2"/>
              </a:solidFill>
              <a:latin typeface="Poppins"/>
              <a:ea typeface="Poppins"/>
              <a:cs typeface="Poppins"/>
              <a:sym typeface="Poppins"/>
            </a:endParaRPr>
          </a:p>
        </p:txBody>
      </p:sp>
      <p:cxnSp>
        <p:nvCxnSpPr>
          <p:cNvPr id="148" name="Google Shape;148;p20">
            <a:extLst>
              <a:ext uri="{C183D7F6-B498-43B3-948B-1728B52AA6E4}">
                <adec:decorative xmlns:adec="http://schemas.microsoft.com/office/drawing/2017/decorative" val="1"/>
              </a:ext>
            </a:extLst>
          </p:cNvPr>
          <p:cNvCxnSpPr>
            <a:stCxn id="144" idx="3"/>
            <a:endCxn id="145" idx="1"/>
          </p:cNvCxnSpPr>
          <p:nvPr/>
        </p:nvCxnSpPr>
        <p:spPr>
          <a:xfrm>
            <a:off x="2127950" y="2166350"/>
            <a:ext cx="738075" cy="0"/>
          </a:xfrm>
          <a:prstGeom prst="straightConnector1">
            <a:avLst/>
          </a:prstGeom>
          <a:noFill/>
          <a:ln w="9525" cap="flat" cmpd="sng">
            <a:solidFill>
              <a:schemeClr val="dk2"/>
            </a:solidFill>
            <a:prstDash val="solid"/>
            <a:round/>
            <a:headEnd type="none" w="med" len="med"/>
            <a:tailEnd type="stealth" w="med" len="med"/>
          </a:ln>
        </p:spPr>
      </p:cxnSp>
      <p:cxnSp>
        <p:nvCxnSpPr>
          <p:cNvPr id="149" name="Google Shape;149;p20">
            <a:extLst>
              <a:ext uri="{C183D7F6-B498-43B3-948B-1728B52AA6E4}">
                <adec:decorative xmlns:adec="http://schemas.microsoft.com/office/drawing/2017/decorative" val="1"/>
              </a:ext>
            </a:extLst>
          </p:cNvPr>
          <p:cNvCxnSpPr>
            <a:stCxn id="145" idx="3"/>
            <a:endCxn id="146" idx="1"/>
          </p:cNvCxnSpPr>
          <p:nvPr/>
        </p:nvCxnSpPr>
        <p:spPr>
          <a:xfrm>
            <a:off x="4498625" y="2166350"/>
            <a:ext cx="738075" cy="0"/>
          </a:xfrm>
          <a:prstGeom prst="straightConnector1">
            <a:avLst/>
          </a:prstGeom>
          <a:noFill/>
          <a:ln w="9525" cap="flat" cmpd="sng">
            <a:solidFill>
              <a:schemeClr val="dk2"/>
            </a:solidFill>
            <a:prstDash val="solid"/>
            <a:round/>
            <a:headEnd type="none" w="med" len="med"/>
            <a:tailEnd type="stealth" w="med" len="med"/>
          </a:ln>
        </p:spPr>
      </p:cxnSp>
      <p:cxnSp>
        <p:nvCxnSpPr>
          <p:cNvPr id="150" name="Google Shape;150;p20">
            <a:extLst>
              <a:ext uri="{C183D7F6-B498-43B3-948B-1728B52AA6E4}">
                <adec:decorative xmlns:adec="http://schemas.microsoft.com/office/drawing/2017/decorative" val="1"/>
              </a:ext>
            </a:extLst>
          </p:cNvPr>
          <p:cNvCxnSpPr>
            <a:cxnSpLocks/>
            <a:stCxn id="146" idx="3"/>
            <a:endCxn id="147" idx="1"/>
          </p:cNvCxnSpPr>
          <p:nvPr/>
        </p:nvCxnSpPr>
        <p:spPr>
          <a:xfrm flipV="1">
            <a:off x="6607400" y="2166349"/>
            <a:ext cx="809812" cy="1"/>
          </a:xfrm>
          <a:prstGeom prst="straightConnector1">
            <a:avLst/>
          </a:prstGeom>
          <a:noFill/>
          <a:ln w="9525" cap="flat" cmpd="sng">
            <a:solidFill>
              <a:schemeClr val="dk2"/>
            </a:solidFill>
            <a:prstDash val="solid"/>
            <a:round/>
            <a:headEnd type="none" w="med" len="med"/>
            <a:tailEnd type="stealth" w="med" len="med"/>
          </a:ln>
        </p:spPr>
      </p:cxnSp>
      <p:pic>
        <p:nvPicPr>
          <p:cNvPr id="151" name="Google Shape;151;p20" descr="Mind map image"/>
          <p:cNvPicPr preferRelativeResize="0"/>
          <p:nvPr/>
        </p:nvPicPr>
        <p:blipFill>
          <a:blip r:embed="rId3">
            <a:alphaModFix/>
          </a:blip>
          <a:stretch>
            <a:fillRect/>
          </a:stretch>
        </p:blipFill>
        <p:spPr>
          <a:xfrm>
            <a:off x="228700" y="2678175"/>
            <a:ext cx="2289951" cy="1579900"/>
          </a:xfrm>
          <a:prstGeom prst="rect">
            <a:avLst/>
          </a:prstGeom>
          <a:noFill/>
          <a:ln>
            <a:noFill/>
          </a:ln>
        </p:spPr>
      </p:pic>
      <p:pic>
        <p:nvPicPr>
          <p:cNvPr id="152" name="Google Shape;152;p20" descr="illustration of the story"/>
          <p:cNvPicPr preferRelativeResize="0"/>
          <p:nvPr/>
        </p:nvPicPr>
        <p:blipFill rotWithShape="1">
          <a:blip r:embed="rId4">
            <a:alphaModFix/>
          </a:blip>
          <a:srcRect l="846" t="3070" r="68255" b="17796"/>
          <a:stretch/>
        </p:blipFill>
        <p:spPr>
          <a:xfrm>
            <a:off x="4951500" y="2678175"/>
            <a:ext cx="2047549" cy="1579900"/>
          </a:xfrm>
          <a:prstGeom prst="rect">
            <a:avLst/>
          </a:prstGeom>
          <a:noFill/>
          <a:ln>
            <a:noFill/>
          </a:ln>
        </p:spPr>
      </p:pic>
      <p:pic>
        <p:nvPicPr>
          <p:cNvPr id="153" name="Google Shape;153;p20" descr="tables and spreadsheet showcasing the data management"/>
          <p:cNvPicPr preferRelativeResize="0"/>
          <p:nvPr/>
        </p:nvPicPr>
        <p:blipFill rotWithShape="1">
          <a:blip r:embed="rId5">
            <a:alphaModFix/>
          </a:blip>
          <a:srcRect l="16359" b="8508"/>
          <a:stretch/>
        </p:blipFill>
        <p:spPr>
          <a:xfrm>
            <a:off x="2590100" y="2678175"/>
            <a:ext cx="2289950" cy="1579900"/>
          </a:xfrm>
          <a:prstGeom prst="rect">
            <a:avLst/>
          </a:prstGeom>
          <a:noFill/>
          <a:ln>
            <a:noFill/>
          </a:ln>
        </p:spPr>
      </p:pic>
      <p:pic>
        <p:nvPicPr>
          <p:cNvPr id="154" name="Google Shape;154;p20" descr="Using a tool twine to map the stories - image showcasing the connection and stories"/>
          <p:cNvPicPr preferRelativeResize="0"/>
          <p:nvPr/>
        </p:nvPicPr>
        <p:blipFill rotWithShape="1">
          <a:blip r:embed="rId6">
            <a:alphaModFix/>
          </a:blip>
          <a:srcRect r="44416" b="12800"/>
          <a:stretch/>
        </p:blipFill>
        <p:spPr>
          <a:xfrm>
            <a:off x="7070500" y="2678175"/>
            <a:ext cx="1844800" cy="1579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F6FA"/>
        </a:solidFill>
        <a:effectLst/>
      </p:bgPr>
    </p:bg>
    <p:spTree>
      <p:nvGrpSpPr>
        <p:cNvPr id="1" name="Shape 158"/>
        <p:cNvGrpSpPr/>
        <p:nvPr/>
      </p:nvGrpSpPr>
      <p:grpSpPr>
        <a:xfrm>
          <a:off x="0" y="0"/>
          <a:ext cx="0" cy="0"/>
          <a:chOff x="0" y="0"/>
          <a:chExt cx="0" cy="0"/>
        </a:xfrm>
      </p:grpSpPr>
      <p:cxnSp>
        <p:nvCxnSpPr>
          <p:cNvPr id="159" name="Google Shape;159;p21">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160" name="Google Shape;160;p21"/>
          <p:cNvSpPr txBox="1">
            <a:spLocks noGrp="1"/>
          </p:cNvSpPr>
          <p:nvPr>
            <p:ph type="title"/>
          </p:nvPr>
        </p:nvSpPr>
        <p:spPr>
          <a:xfrm>
            <a:off x="311699" y="445025"/>
            <a:ext cx="8779913"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FR" dirty="0">
                <a:latin typeface="Poppins"/>
                <a:ea typeface="Poppins"/>
                <a:cs typeface="Poppins"/>
                <a:sym typeface="Poppins"/>
              </a:rPr>
              <a:t>Comment ai-je communiqué les données recueillies ? </a:t>
            </a:r>
            <a:endParaRPr dirty="0">
              <a:latin typeface="Poppins"/>
              <a:ea typeface="Poppins"/>
              <a:cs typeface="Poppins"/>
              <a:sym typeface="Poppins"/>
            </a:endParaRPr>
          </a:p>
        </p:txBody>
      </p:sp>
      <p:sp>
        <p:nvSpPr>
          <p:cNvPr id="161" name="Google Shape;161;p21"/>
          <p:cNvSpPr txBox="1">
            <a:spLocks noGrp="1"/>
          </p:cNvSpPr>
          <p:nvPr>
            <p:ph type="body" idx="1"/>
          </p:nvPr>
        </p:nvSpPr>
        <p:spPr>
          <a:xfrm>
            <a:off x="247800" y="3411188"/>
            <a:ext cx="2437500" cy="898800"/>
          </a:xfrm>
          <a:prstGeom prst="rect">
            <a:avLst/>
          </a:prstGeom>
        </p:spPr>
        <p:txBody>
          <a:bodyPr spcFirstLastPara="1" wrap="square" lIns="91425" tIns="91425" rIns="91425" bIns="91425" anchor="t" anchorCtr="0">
            <a:normAutofit fontScale="92500" lnSpcReduction="10000"/>
          </a:bodyPr>
          <a:lstStyle/>
          <a:p>
            <a:pPr marL="0" lvl="0" indent="0">
              <a:lnSpc>
                <a:spcPct val="95000"/>
              </a:lnSpc>
              <a:spcAft>
                <a:spcPts val="1200"/>
              </a:spcAft>
              <a:buSzPts val="935"/>
              <a:buNone/>
            </a:pPr>
            <a:r>
              <a:rPr lang="fr-FR" sz="1530" dirty="0">
                <a:latin typeface="Poppins"/>
                <a:ea typeface="Poppins"/>
                <a:cs typeface="Poppins"/>
                <a:sym typeface="Poppins"/>
              </a:rPr>
              <a:t>Accessibilité du Web et critères de référence W3G</a:t>
            </a:r>
            <a:endParaRPr sz="1530" dirty="0">
              <a:latin typeface="Poppins"/>
              <a:ea typeface="Poppins"/>
              <a:cs typeface="Poppins"/>
              <a:sym typeface="Poppins"/>
            </a:endParaRPr>
          </a:p>
        </p:txBody>
      </p:sp>
      <p:sp>
        <p:nvSpPr>
          <p:cNvPr id="162" name="Google Shape;162;p21"/>
          <p:cNvSpPr txBox="1">
            <a:spLocks noGrp="1"/>
          </p:cNvSpPr>
          <p:nvPr>
            <p:ph type="body" idx="1"/>
          </p:nvPr>
        </p:nvSpPr>
        <p:spPr>
          <a:xfrm>
            <a:off x="2901825" y="3320025"/>
            <a:ext cx="1726500" cy="898800"/>
          </a:xfrm>
          <a:prstGeom prst="rect">
            <a:avLst/>
          </a:prstGeom>
        </p:spPr>
        <p:txBody>
          <a:bodyPr spcFirstLastPara="1" wrap="square" lIns="91425" tIns="91425" rIns="91425" bIns="91425" anchor="t" anchorCtr="0">
            <a:normAutofit fontScale="70000" lnSpcReduction="20000"/>
          </a:bodyPr>
          <a:lstStyle/>
          <a:p>
            <a:pPr marL="0" lvl="0" indent="0">
              <a:spcAft>
                <a:spcPts val="1200"/>
              </a:spcAft>
              <a:buNone/>
            </a:pPr>
            <a:r>
              <a:rPr lang="en-GB" dirty="0" err="1">
                <a:latin typeface="Poppins"/>
                <a:ea typeface="Poppins"/>
                <a:cs typeface="Poppins"/>
                <a:sym typeface="Poppins"/>
              </a:rPr>
              <a:t>Documentaires</a:t>
            </a:r>
            <a:r>
              <a:rPr lang="en-GB" dirty="0">
                <a:latin typeface="Poppins"/>
                <a:ea typeface="Poppins"/>
                <a:cs typeface="Poppins"/>
                <a:sym typeface="Poppins"/>
              </a:rPr>
              <a:t> et </a:t>
            </a:r>
            <a:r>
              <a:rPr lang="en-GB" dirty="0" err="1">
                <a:latin typeface="Poppins"/>
                <a:ea typeface="Poppins"/>
                <a:cs typeface="Poppins"/>
                <a:sym typeface="Poppins"/>
              </a:rPr>
              <a:t>récits</a:t>
            </a:r>
            <a:r>
              <a:rPr lang="en-GB" dirty="0">
                <a:latin typeface="Poppins"/>
                <a:ea typeface="Poppins"/>
                <a:cs typeface="Poppins"/>
                <a:sym typeface="Poppins"/>
              </a:rPr>
              <a:t> </a:t>
            </a:r>
            <a:r>
              <a:rPr lang="en-GB" dirty="0" err="1">
                <a:latin typeface="Poppins"/>
                <a:ea typeface="Poppins"/>
                <a:cs typeface="Poppins"/>
                <a:sym typeface="Poppins"/>
              </a:rPr>
              <a:t>interactifs</a:t>
            </a:r>
            <a:endParaRPr dirty="0">
              <a:latin typeface="Poppins"/>
              <a:ea typeface="Poppins"/>
              <a:cs typeface="Poppins"/>
              <a:sym typeface="Poppins"/>
            </a:endParaRPr>
          </a:p>
        </p:txBody>
      </p:sp>
      <p:sp>
        <p:nvSpPr>
          <p:cNvPr id="163" name="Google Shape;163;p21"/>
          <p:cNvSpPr txBox="1">
            <a:spLocks noGrp="1"/>
          </p:cNvSpPr>
          <p:nvPr>
            <p:ph type="body" idx="1"/>
          </p:nvPr>
        </p:nvSpPr>
        <p:spPr>
          <a:xfrm>
            <a:off x="4844850" y="3365625"/>
            <a:ext cx="1413000" cy="691800"/>
          </a:xfrm>
          <a:prstGeom prst="rect">
            <a:avLst/>
          </a:prstGeom>
        </p:spPr>
        <p:txBody>
          <a:bodyPr spcFirstLastPara="1" wrap="square" lIns="91425" tIns="91425" rIns="91425" bIns="91425" anchor="t" anchorCtr="0">
            <a:normAutofit fontScale="62500" lnSpcReduction="20000"/>
          </a:bodyPr>
          <a:lstStyle/>
          <a:p>
            <a:pPr marL="0" lvl="0" indent="0">
              <a:spcAft>
                <a:spcPts val="1200"/>
              </a:spcAft>
              <a:buNone/>
            </a:pPr>
            <a:r>
              <a:rPr lang="en-GB" dirty="0">
                <a:latin typeface="Poppins"/>
                <a:ea typeface="Poppins"/>
                <a:cs typeface="Poppins"/>
                <a:sym typeface="Poppins"/>
              </a:rPr>
              <a:t>Visualisation de </a:t>
            </a:r>
            <a:r>
              <a:rPr lang="en-GB" dirty="0" err="1">
                <a:latin typeface="Poppins"/>
                <a:ea typeface="Poppins"/>
                <a:cs typeface="Poppins"/>
                <a:sym typeface="Poppins"/>
              </a:rPr>
              <a:t>l'information</a:t>
            </a:r>
            <a:endParaRPr dirty="0">
              <a:latin typeface="Poppins"/>
              <a:ea typeface="Poppins"/>
              <a:cs typeface="Poppins"/>
              <a:sym typeface="Poppins"/>
            </a:endParaRPr>
          </a:p>
        </p:txBody>
      </p:sp>
      <p:sp>
        <p:nvSpPr>
          <p:cNvPr id="164" name="Google Shape;164;p21"/>
          <p:cNvSpPr txBox="1"/>
          <p:nvPr/>
        </p:nvSpPr>
        <p:spPr>
          <a:xfrm>
            <a:off x="324618" y="1890631"/>
            <a:ext cx="2283863" cy="677078"/>
          </a:xfrm>
          <a:prstGeom prst="rect">
            <a:avLst/>
          </a:prstGeom>
          <a:noFill/>
          <a:ln>
            <a:noFill/>
          </a:ln>
        </p:spPr>
        <p:txBody>
          <a:bodyPr spcFirstLastPara="1" wrap="square" lIns="91425" tIns="91425" rIns="91425" bIns="91425" anchor="t" anchorCtr="0">
            <a:spAutoFit/>
          </a:bodyPr>
          <a:lstStyle/>
          <a:p>
            <a:pPr lvl="0"/>
            <a:r>
              <a:rPr lang="en-GB" sz="1600" dirty="0" err="1">
                <a:solidFill>
                  <a:schemeClr val="dk2"/>
                </a:solidFill>
                <a:latin typeface="Poppins"/>
                <a:ea typeface="Poppins"/>
                <a:cs typeface="Poppins"/>
                <a:sym typeface="Poppins"/>
              </a:rPr>
              <a:t>Lignes</a:t>
            </a:r>
            <a:r>
              <a:rPr lang="en-GB" sz="1600" dirty="0">
                <a:solidFill>
                  <a:schemeClr val="dk2"/>
                </a:solidFill>
                <a:latin typeface="Poppins"/>
                <a:ea typeface="Poppins"/>
                <a:cs typeface="Poppins"/>
                <a:sym typeface="Poppins"/>
              </a:rPr>
              <a:t> directrices </a:t>
            </a:r>
            <a:r>
              <a:rPr lang="en-GB" sz="1600" dirty="0" err="1">
                <a:solidFill>
                  <a:schemeClr val="dk2"/>
                </a:solidFill>
                <a:latin typeface="Poppins"/>
                <a:ea typeface="Poppins"/>
                <a:cs typeface="Poppins"/>
                <a:sym typeface="Poppins"/>
              </a:rPr>
              <a:t>définies</a:t>
            </a:r>
            <a:endParaRPr sz="1600" dirty="0">
              <a:solidFill>
                <a:schemeClr val="dk2"/>
              </a:solidFill>
              <a:latin typeface="Poppins"/>
              <a:ea typeface="Poppins"/>
              <a:cs typeface="Poppins"/>
              <a:sym typeface="Poppins"/>
            </a:endParaRPr>
          </a:p>
        </p:txBody>
      </p:sp>
      <p:sp>
        <p:nvSpPr>
          <p:cNvPr id="165" name="Google Shape;165;p21"/>
          <p:cNvSpPr txBox="1"/>
          <p:nvPr/>
        </p:nvSpPr>
        <p:spPr>
          <a:xfrm>
            <a:off x="3396650" y="1854425"/>
            <a:ext cx="2672100" cy="1169700"/>
          </a:xfrm>
          <a:prstGeom prst="rect">
            <a:avLst/>
          </a:prstGeom>
          <a:noFill/>
          <a:ln>
            <a:noFill/>
          </a:ln>
        </p:spPr>
        <p:txBody>
          <a:bodyPr spcFirstLastPara="1" wrap="square" lIns="91425" tIns="91425" rIns="91425" bIns="91425" anchor="t" anchorCtr="0">
            <a:spAutoFit/>
          </a:bodyPr>
          <a:lstStyle/>
          <a:p>
            <a:pPr lvl="0"/>
            <a:r>
              <a:rPr lang="fr-FR" sz="1600" dirty="0">
                <a:solidFill>
                  <a:schemeClr val="dk2"/>
                </a:solidFill>
                <a:latin typeface="Poppins"/>
                <a:ea typeface="Poppins"/>
                <a:cs typeface="Poppins"/>
                <a:sym typeface="Poppins"/>
              </a:rPr>
              <a:t>S'inspirer et étudier les structures narratives, les médias et les styles de visualisation</a:t>
            </a:r>
            <a:endParaRPr sz="1600" dirty="0">
              <a:solidFill>
                <a:schemeClr val="dk2"/>
              </a:solidFill>
              <a:latin typeface="Poppins"/>
              <a:ea typeface="Poppins"/>
              <a:cs typeface="Poppins"/>
              <a:sym typeface="Poppins"/>
            </a:endParaRPr>
          </a:p>
        </p:txBody>
      </p:sp>
      <p:sp>
        <p:nvSpPr>
          <p:cNvPr id="166" name="Google Shape;166;p21"/>
          <p:cNvSpPr txBox="1"/>
          <p:nvPr/>
        </p:nvSpPr>
        <p:spPr>
          <a:xfrm>
            <a:off x="6643250" y="1854425"/>
            <a:ext cx="2115600" cy="2723792"/>
          </a:xfrm>
          <a:prstGeom prst="rect">
            <a:avLst/>
          </a:prstGeom>
          <a:noFill/>
          <a:ln>
            <a:noFill/>
          </a:ln>
        </p:spPr>
        <p:txBody>
          <a:bodyPr spcFirstLastPara="1" wrap="square" lIns="91425" tIns="91425" rIns="91425" bIns="91425" anchor="t" anchorCtr="0">
            <a:spAutoFit/>
          </a:bodyPr>
          <a:lstStyle/>
          <a:p>
            <a:pPr lvl="0"/>
            <a:r>
              <a:rPr lang="fr-FR" sz="1500" dirty="0">
                <a:solidFill>
                  <a:schemeClr val="dk2"/>
                </a:solidFill>
                <a:latin typeface="Poppins"/>
                <a:ea typeface="Poppins"/>
                <a:cs typeface="Poppins"/>
                <a:sym typeface="Poppins"/>
              </a:rPr>
              <a:t>Utilisation de la méthode de recherche conceptuelle pour comprendre chaque étape de la recherche dans le projet et création de lignes directrices pour la conception du projet.</a:t>
            </a:r>
            <a:endParaRPr sz="1500" dirty="0">
              <a:solidFill>
                <a:schemeClr val="dk2"/>
              </a:solidFill>
              <a:latin typeface="Poppins"/>
              <a:ea typeface="Poppins"/>
              <a:cs typeface="Poppins"/>
              <a:sym typeface="Poppins"/>
            </a:endParaRPr>
          </a:p>
        </p:txBody>
      </p:sp>
      <p:cxnSp>
        <p:nvCxnSpPr>
          <p:cNvPr id="167" name="Google Shape;167;p21">
            <a:extLst>
              <a:ext uri="{C183D7F6-B498-43B3-948B-1728B52AA6E4}">
                <adec:decorative xmlns:adec="http://schemas.microsoft.com/office/drawing/2017/decorative" val="1"/>
              </a:ext>
            </a:extLst>
          </p:cNvPr>
          <p:cNvCxnSpPr>
            <a:cxnSpLocks/>
            <a:stCxn id="164" idx="2"/>
            <a:endCxn id="161" idx="0"/>
          </p:cNvCxnSpPr>
          <p:nvPr/>
        </p:nvCxnSpPr>
        <p:spPr>
          <a:xfrm>
            <a:off x="1466550" y="2567709"/>
            <a:ext cx="0" cy="843479"/>
          </a:xfrm>
          <a:prstGeom prst="straightConnector1">
            <a:avLst/>
          </a:prstGeom>
          <a:noFill/>
          <a:ln w="9525" cap="flat" cmpd="sng">
            <a:solidFill>
              <a:schemeClr val="dk2"/>
            </a:solidFill>
            <a:prstDash val="solid"/>
            <a:round/>
            <a:headEnd type="none" w="med" len="med"/>
            <a:tailEnd type="stealth" w="med" len="med"/>
          </a:ln>
        </p:spPr>
      </p:cxnSp>
      <p:cxnSp>
        <p:nvCxnSpPr>
          <p:cNvPr id="168" name="Google Shape;168;p21">
            <a:extLst>
              <a:ext uri="{C183D7F6-B498-43B3-948B-1728B52AA6E4}">
                <adec:decorative xmlns:adec="http://schemas.microsoft.com/office/drawing/2017/decorative" val="1"/>
              </a:ext>
            </a:extLst>
          </p:cNvPr>
          <p:cNvCxnSpPr>
            <a:stCxn id="165" idx="2"/>
            <a:endCxn id="162" idx="0"/>
          </p:cNvCxnSpPr>
          <p:nvPr/>
        </p:nvCxnSpPr>
        <p:spPr>
          <a:xfrm rot="5400000">
            <a:off x="4101050" y="2688275"/>
            <a:ext cx="295800" cy="967500"/>
          </a:xfrm>
          <a:prstGeom prst="curvedConnector3">
            <a:avLst>
              <a:gd name="adj1" fmla="val 50017"/>
            </a:avLst>
          </a:prstGeom>
          <a:noFill/>
          <a:ln w="9525" cap="flat" cmpd="sng">
            <a:solidFill>
              <a:schemeClr val="dk2"/>
            </a:solidFill>
            <a:prstDash val="solid"/>
            <a:round/>
            <a:headEnd type="none" w="med" len="med"/>
            <a:tailEnd type="stealth" w="med" len="med"/>
          </a:ln>
        </p:spPr>
      </p:cxnSp>
      <p:cxnSp>
        <p:nvCxnSpPr>
          <p:cNvPr id="169" name="Google Shape;169;p21">
            <a:extLst>
              <a:ext uri="{C183D7F6-B498-43B3-948B-1728B52AA6E4}">
                <adec:decorative xmlns:adec="http://schemas.microsoft.com/office/drawing/2017/decorative" val="1"/>
              </a:ext>
            </a:extLst>
          </p:cNvPr>
          <p:cNvCxnSpPr>
            <a:stCxn id="165" idx="2"/>
            <a:endCxn id="163" idx="0"/>
          </p:cNvCxnSpPr>
          <p:nvPr/>
        </p:nvCxnSpPr>
        <p:spPr>
          <a:xfrm rot="-5400000" flipH="1">
            <a:off x="4971350" y="2785475"/>
            <a:ext cx="341400" cy="818700"/>
          </a:xfrm>
          <a:prstGeom prst="curvedConnector3">
            <a:avLst>
              <a:gd name="adj1" fmla="val 50015"/>
            </a:avLst>
          </a:prstGeom>
          <a:noFill/>
          <a:ln w="9525" cap="flat" cmpd="sng">
            <a:solidFill>
              <a:schemeClr val="dk2"/>
            </a:solidFill>
            <a:prstDash val="solid"/>
            <a:round/>
            <a:headEnd type="none" w="med" len="med"/>
            <a:tailEnd type="stealth" w="med" len="med"/>
          </a:ln>
        </p:spPr>
      </p:cxnSp>
      <p:cxnSp>
        <p:nvCxnSpPr>
          <p:cNvPr id="170" name="Google Shape;170;p21">
            <a:extLst>
              <a:ext uri="{C183D7F6-B498-43B3-948B-1728B52AA6E4}">
                <adec:decorative xmlns:adec="http://schemas.microsoft.com/office/drawing/2017/decorative" val="1"/>
              </a:ext>
            </a:extLst>
          </p:cNvPr>
          <p:cNvCxnSpPr>
            <a:cxnSpLocks/>
          </p:cNvCxnSpPr>
          <p:nvPr/>
        </p:nvCxnSpPr>
        <p:spPr>
          <a:xfrm>
            <a:off x="2612613" y="2236312"/>
            <a:ext cx="654462" cy="0"/>
          </a:xfrm>
          <a:prstGeom prst="straightConnector1">
            <a:avLst/>
          </a:prstGeom>
          <a:noFill/>
          <a:ln w="9525" cap="flat" cmpd="sng">
            <a:solidFill>
              <a:schemeClr val="dk2"/>
            </a:solidFill>
            <a:prstDash val="solid"/>
            <a:round/>
            <a:headEnd type="none" w="med" len="med"/>
            <a:tailEnd type="stealth" w="med" len="med"/>
          </a:ln>
        </p:spPr>
      </p:cxnSp>
      <p:cxnSp>
        <p:nvCxnSpPr>
          <p:cNvPr id="171" name="Google Shape;171;p21">
            <a:extLst>
              <a:ext uri="{C183D7F6-B498-43B3-948B-1728B52AA6E4}">
                <adec:decorative xmlns:adec="http://schemas.microsoft.com/office/drawing/2017/decorative" val="1"/>
              </a:ext>
            </a:extLst>
          </p:cNvPr>
          <p:cNvCxnSpPr/>
          <p:nvPr/>
        </p:nvCxnSpPr>
        <p:spPr>
          <a:xfrm>
            <a:off x="6077750" y="2087600"/>
            <a:ext cx="565500" cy="0"/>
          </a:xfrm>
          <a:prstGeom prst="straightConnector1">
            <a:avLst/>
          </a:prstGeom>
          <a:noFill/>
          <a:ln w="9525" cap="flat" cmpd="sng">
            <a:solidFill>
              <a:schemeClr val="dk2"/>
            </a:solidFill>
            <a:prstDash val="solid"/>
            <a:round/>
            <a:headEnd type="none" w="med" len="med"/>
            <a:tailEnd type="stealth"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E9E9"/>
        </a:solidFill>
        <a:effectLst/>
      </p:bgPr>
    </p:bg>
    <p:spTree>
      <p:nvGrpSpPr>
        <p:cNvPr id="1" name="Shape 175"/>
        <p:cNvGrpSpPr/>
        <p:nvPr/>
      </p:nvGrpSpPr>
      <p:grpSpPr>
        <a:xfrm>
          <a:off x="0" y="0"/>
          <a:ext cx="0" cy="0"/>
          <a:chOff x="0" y="0"/>
          <a:chExt cx="0" cy="0"/>
        </a:xfrm>
      </p:grpSpPr>
      <p:cxnSp>
        <p:nvCxnSpPr>
          <p:cNvPr id="176" name="Google Shape;176;p22">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177" name="Google Shape;177;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FR" dirty="0">
                <a:latin typeface="Poppins"/>
                <a:ea typeface="Poppins"/>
                <a:cs typeface="Poppins"/>
                <a:sym typeface="Poppins"/>
              </a:rPr>
              <a:t>Lignes directrices pour la conception </a:t>
            </a:r>
            <a:endParaRPr dirty="0">
              <a:latin typeface="Poppins"/>
              <a:ea typeface="Poppins"/>
              <a:cs typeface="Poppins"/>
              <a:sym typeface="Poppins"/>
            </a:endParaRPr>
          </a:p>
        </p:txBody>
      </p:sp>
      <p:sp>
        <p:nvSpPr>
          <p:cNvPr id="178" name="Google Shape;178;p22"/>
          <p:cNvSpPr txBox="1"/>
          <p:nvPr/>
        </p:nvSpPr>
        <p:spPr>
          <a:xfrm>
            <a:off x="540950" y="1623350"/>
            <a:ext cx="7688650" cy="2123628"/>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chemeClr val="dk1"/>
              </a:buClr>
              <a:buSzPts val="1800"/>
              <a:buFont typeface="Poppins"/>
              <a:buChar char="→"/>
            </a:pPr>
            <a:r>
              <a:rPr lang="fr-FR" sz="1800" dirty="0">
                <a:solidFill>
                  <a:schemeClr val="dk1"/>
                </a:solidFill>
                <a:latin typeface="Poppins"/>
                <a:ea typeface="Poppins"/>
                <a:cs typeface="Poppins"/>
                <a:sym typeface="Poppins"/>
              </a:rPr>
              <a:t>Donner le contrôle à l'utilisateur</a:t>
            </a:r>
            <a:br>
              <a:rPr lang="en-GB" sz="1800" dirty="0">
                <a:solidFill>
                  <a:schemeClr val="dk1"/>
                </a:solidFill>
                <a:latin typeface="Poppins"/>
                <a:ea typeface="Poppins"/>
                <a:cs typeface="Poppins"/>
                <a:sym typeface="Poppins"/>
              </a:rPr>
            </a:br>
            <a:endParaRPr sz="1800" dirty="0">
              <a:solidFill>
                <a:schemeClr val="dk1"/>
              </a:solidFill>
              <a:latin typeface="Poppins"/>
              <a:ea typeface="Poppins"/>
              <a:cs typeface="Poppins"/>
              <a:sym typeface="Poppins"/>
            </a:endParaRPr>
          </a:p>
          <a:p>
            <a:pPr marL="457200" lvl="0" indent="-342900" algn="l" rtl="0">
              <a:spcBef>
                <a:spcPts val="0"/>
              </a:spcBef>
              <a:spcAft>
                <a:spcPts val="0"/>
              </a:spcAft>
              <a:buClr>
                <a:schemeClr val="dk1"/>
              </a:buClr>
              <a:buSzPts val="1800"/>
              <a:buFont typeface="Poppins"/>
              <a:buChar char="→"/>
            </a:pPr>
            <a:r>
              <a:rPr lang="fr-FR" sz="1800" dirty="0">
                <a:solidFill>
                  <a:schemeClr val="dk1"/>
                </a:solidFill>
                <a:latin typeface="Poppins"/>
                <a:ea typeface="Poppins"/>
                <a:cs typeface="Poppins"/>
                <a:sym typeface="Poppins"/>
              </a:rPr>
              <a:t>Donner le choix aux utilisateurs</a:t>
            </a:r>
            <a:br>
              <a:rPr lang="en-GB" sz="1800" dirty="0">
                <a:solidFill>
                  <a:schemeClr val="dk1"/>
                </a:solidFill>
                <a:latin typeface="Poppins"/>
                <a:ea typeface="Poppins"/>
                <a:cs typeface="Poppins"/>
                <a:sym typeface="Poppins"/>
              </a:rPr>
            </a:br>
            <a:endParaRPr sz="1800" dirty="0">
              <a:solidFill>
                <a:schemeClr val="dk1"/>
              </a:solidFill>
              <a:latin typeface="Poppins"/>
              <a:ea typeface="Poppins"/>
              <a:cs typeface="Poppins"/>
              <a:sym typeface="Poppins"/>
            </a:endParaRPr>
          </a:p>
          <a:p>
            <a:pPr marL="457200" lvl="0" indent="-342900" algn="l" rtl="0">
              <a:spcBef>
                <a:spcPts val="0"/>
              </a:spcBef>
              <a:spcAft>
                <a:spcPts val="0"/>
              </a:spcAft>
              <a:buClr>
                <a:schemeClr val="dk1"/>
              </a:buClr>
              <a:buSzPts val="1800"/>
              <a:buFont typeface="Poppins"/>
              <a:buChar char="→"/>
            </a:pPr>
            <a:r>
              <a:rPr lang="en-GB" sz="1800" dirty="0" err="1">
                <a:solidFill>
                  <a:schemeClr val="dk1"/>
                </a:solidFill>
                <a:latin typeface="Poppins"/>
                <a:ea typeface="Poppins"/>
                <a:cs typeface="Poppins"/>
                <a:sym typeface="Poppins"/>
              </a:rPr>
              <a:t>Concevoir</a:t>
            </a:r>
            <a:r>
              <a:rPr lang="en-GB" sz="1800" dirty="0">
                <a:solidFill>
                  <a:schemeClr val="dk1"/>
                </a:solidFill>
                <a:latin typeface="Poppins"/>
                <a:ea typeface="Poppins"/>
                <a:cs typeface="Poppins"/>
                <a:sym typeface="Poppins"/>
              </a:rPr>
              <a:t> avec </a:t>
            </a:r>
            <a:r>
              <a:rPr lang="en-GB" sz="1800" dirty="0" err="1">
                <a:solidFill>
                  <a:schemeClr val="dk1"/>
                </a:solidFill>
                <a:latin typeface="Poppins"/>
                <a:ea typeface="Poppins"/>
                <a:cs typeface="Poppins"/>
                <a:sym typeface="Poppins"/>
              </a:rPr>
              <a:t>familiarité</a:t>
            </a:r>
            <a:br>
              <a:rPr lang="en-GB" sz="1800" dirty="0">
                <a:solidFill>
                  <a:schemeClr val="dk1"/>
                </a:solidFill>
                <a:latin typeface="Poppins"/>
                <a:ea typeface="Poppins"/>
                <a:cs typeface="Poppins"/>
                <a:sym typeface="Poppins"/>
              </a:rPr>
            </a:br>
            <a:endParaRPr sz="1800" dirty="0">
              <a:solidFill>
                <a:schemeClr val="dk1"/>
              </a:solidFill>
              <a:latin typeface="Poppins"/>
              <a:ea typeface="Poppins"/>
              <a:cs typeface="Poppins"/>
              <a:sym typeface="Poppins"/>
            </a:endParaRPr>
          </a:p>
          <a:p>
            <a:pPr marL="457200" lvl="0" indent="-342900" algn="l" rtl="0">
              <a:spcBef>
                <a:spcPts val="0"/>
              </a:spcBef>
              <a:spcAft>
                <a:spcPts val="0"/>
              </a:spcAft>
              <a:buClr>
                <a:schemeClr val="dk1"/>
              </a:buClr>
              <a:buSzPts val="1800"/>
              <a:buFont typeface="Poppins"/>
              <a:buChar char="→"/>
            </a:pPr>
            <a:r>
              <a:rPr lang="fr-FR" sz="1800" dirty="0">
                <a:solidFill>
                  <a:schemeClr val="dk1"/>
                </a:solidFill>
                <a:latin typeface="Poppins"/>
                <a:ea typeface="Poppins"/>
                <a:cs typeface="Poppins"/>
                <a:sym typeface="Poppins"/>
              </a:rPr>
              <a:t>Utilisation d'un format interactif pour partager l'information</a:t>
            </a:r>
            <a:endParaRPr sz="1200" dirty="0">
              <a:solidFill>
                <a:schemeClr val="dk1"/>
              </a:solidFill>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CF9E7"/>
        </a:solidFill>
        <a:effectLst/>
      </p:bgPr>
    </p:bg>
    <p:spTree>
      <p:nvGrpSpPr>
        <p:cNvPr id="1" name="Shape 182"/>
        <p:cNvGrpSpPr/>
        <p:nvPr/>
      </p:nvGrpSpPr>
      <p:grpSpPr>
        <a:xfrm>
          <a:off x="0" y="0"/>
          <a:ext cx="0" cy="0"/>
          <a:chOff x="0" y="0"/>
          <a:chExt cx="0" cy="0"/>
        </a:xfrm>
      </p:grpSpPr>
      <p:cxnSp>
        <p:nvCxnSpPr>
          <p:cNvPr id="183" name="Google Shape;183;p23">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184" name="Google Shape;184;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FR" dirty="0">
                <a:latin typeface="Poppins"/>
                <a:ea typeface="Poppins"/>
                <a:cs typeface="Poppins"/>
                <a:sym typeface="Poppins"/>
              </a:rPr>
              <a:t>Comment ai-je rendu l'expérience numérique ?</a:t>
            </a:r>
            <a:endParaRPr dirty="0">
              <a:latin typeface="Poppins"/>
              <a:ea typeface="Poppins"/>
              <a:cs typeface="Poppins"/>
              <a:sym typeface="Poppins"/>
            </a:endParaRPr>
          </a:p>
        </p:txBody>
      </p:sp>
      <p:sp>
        <p:nvSpPr>
          <p:cNvPr id="185" name="Google Shape;185;p23"/>
          <p:cNvSpPr txBox="1"/>
          <p:nvPr/>
        </p:nvSpPr>
        <p:spPr>
          <a:xfrm>
            <a:off x="540950" y="1623350"/>
            <a:ext cx="2007600" cy="253912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FR" sz="1500" dirty="0">
                <a:solidFill>
                  <a:schemeClr val="dk1"/>
                </a:solidFill>
                <a:latin typeface="Poppins"/>
                <a:ea typeface="Poppins"/>
                <a:cs typeface="Poppins"/>
                <a:sym typeface="Poppins"/>
              </a:rPr>
              <a:t>Utilisation d'une méthode de conception itérative pour développer la conception et l'ensemble du processus de prototypage </a:t>
            </a:r>
            <a:endParaRPr sz="1800" dirty="0">
              <a:solidFill>
                <a:schemeClr val="dk1"/>
              </a:solidFill>
              <a:latin typeface="Poppins"/>
              <a:ea typeface="Poppins"/>
              <a:cs typeface="Poppins"/>
              <a:sym typeface="Poppins"/>
            </a:endParaRPr>
          </a:p>
          <a:p>
            <a:pPr marL="0" lvl="0" indent="0" algn="l" rtl="0">
              <a:spcBef>
                <a:spcPts val="0"/>
              </a:spcBef>
              <a:spcAft>
                <a:spcPts val="0"/>
              </a:spcAft>
              <a:buNone/>
            </a:pPr>
            <a:endParaRPr sz="1800" dirty="0">
              <a:solidFill>
                <a:schemeClr val="dk1"/>
              </a:solidFill>
              <a:latin typeface="Poppins"/>
              <a:ea typeface="Poppins"/>
              <a:cs typeface="Poppins"/>
              <a:sym typeface="Poppins"/>
            </a:endParaRPr>
          </a:p>
        </p:txBody>
      </p:sp>
      <p:pic>
        <p:nvPicPr>
          <p:cNvPr id="186" name="Google Shape;186;p23" descr="Iterative method cycle - brainstorming design, creating design in figma software, auditing the design with the compliance of accessibility guidelines, self-testing and receiving feedback, synthesis of the finding"/>
          <p:cNvPicPr preferRelativeResize="0"/>
          <p:nvPr/>
        </p:nvPicPr>
        <p:blipFill rotWithShape="1">
          <a:blip r:embed="rId3">
            <a:alphaModFix/>
          </a:blip>
          <a:srcRect r="6994"/>
          <a:stretch/>
        </p:blipFill>
        <p:spPr>
          <a:xfrm>
            <a:off x="2776475" y="1623350"/>
            <a:ext cx="6055824" cy="2764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9E9"/>
        </a:solidFill>
        <a:effectLst/>
      </p:bgPr>
    </p:bg>
    <p:spTree>
      <p:nvGrpSpPr>
        <p:cNvPr id="1" name="Shape 190"/>
        <p:cNvGrpSpPr/>
        <p:nvPr/>
      </p:nvGrpSpPr>
      <p:grpSpPr>
        <a:xfrm>
          <a:off x="0" y="0"/>
          <a:ext cx="0" cy="0"/>
          <a:chOff x="0" y="0"/>
          <a:chExt cx="0" cy="0"/>
        </a:xfrm>
      </p:grpSpPr>
      <p:cxnSp>
        <p:nvCxnSpPr>
          <p:cNvPr id="191" name="Google Shape;191;p24">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192" name="Google Shape;192;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a:latin typeface="Poppins"/>
                <a:ea typeface="Poppins"/>
                <a:cs typeface="Poppins"/>
                <a:sym typeface="Poppins"/>
              </a:rPr>
              <a:t>Creating the characters </a:t>
            </a:r>
            <a:endParaRPr dirty="0">
              <a:latin typeface="Poppins"/>
              <a:ea typeface="Poppins"/>
              <a:cs typeface="Poppins"/>
              <a:sym typeface="Poppins"/>
            </a:endParaRPr>
          </a:p>
        </p:txBody>
      </p:sp>
      <p:pic>
        <p:nvPicPr>
          <p:cNvPr id="193" name="Google Shape;193;p24" descr="1st version of character design like a blob"/>
          <p:cNvPicPr preferRelativeResize="0"/>
          <p:nvPr/>
        </p:nvPicPr>
        <p:blipFill>
          <a:blip r:embed="rId3">
            <a:alphaModFix/>
          </a:blip>
          <a:stretch>
            <a:fillRect/>
          </a:stretch>
        </p:blipFill>
        <p:spPr>
          <a:xfrm>
            <a:off x="685800" y="2791550"/>
            <a:ext cx="1645465" cy="2199550"/>
          </a:xfrm>
          <a:prstGeom prst="rect">
            <a:avLst/>
          </a:prstGeom>
          <a:noFill/>
          <a:ln>
            <a:noFill/>
          </a:ln>
        </p:spPr>
      </p:pic>
      <p:pic>
        <p:nvPicPr>
          <p:cNvPr id="194" name="Google Shape;194;p24" descr="2nd version of character - blob with more expression"/>
          <p:cNvPicPr preferRelativeResize="0"/>
          <p:nvPr/>
        </p:nvPicPr>
        <p:blipFill>
          <a:blip r:embed="rId4">
            <a:alphaModFix/>
          </a:blip>
          <a:stretch>
            <a:fillRect/>
          </a:stretch>
        </p:blipFill>
        <p:spPr>
          <a:xfrm>
            <a:off x="2331265" y="2791550"/>
            <a:ext cx="2019300" cy="2133600"/>
          </a:xfrm>
          <a:prstGeom prst="rect">
            <a:avLst/>
          </a:prstGeom>
          <a:noFill/>
          <a:ln>
            <a:noFill/>
          </a:ln>
        </p:spPr>
      </p:pic>
      <p:pic>
        <p:nvPicPr>
          <p:cNvPr id="195" name="Google Shape;195;p24" descr="3rd version of character with limbs"/>
          <p:cNvPicPr preferRelativeResize="0"/>
          <p:nvPr/>
        </p:nvPicPr>
        <p:blipFill>
          <a:blip r:embed="rId5">
            <a:alphaModFix/>
          </a:blip>
          <a:stretch>
            <a:fillRect/>
          </a:stretch>
        </p:blipFill>
        <p:spPr>
          <a:xfrm>
            <a:off x="4350565" y="2791550"/>
            <a:ext cx="2255471" cy="2199550"/>
          </a:xfrm>
          <a:prstGeom prst="rect">
            <a:avLst/>
          </a:prstGeom>
          <a:noFill/>
          <a:ln>
            <a:noFill/>
          </a:ln>
        </p:spPr>
      </p:pic>
      <p:pic>
        <p:nvPicPr>
          <p:cNvPr id="196" name="Google Shape;196;p24" descr="4th and final version of character with limbs, expressions and exaggerations"/>
          <p:cNvPicPr preferRelativeResize="0"/>
          <p:nvPr/>
        </p:nvPicPr>
        <p:blipFill>
          <a:blip r:embed="rId6">
            <a:alphaModFix/>
          </a:blip>
          <a:stretch>
            <a:fillRect/>
          </a:stretch>
        </p:blipFill>
        <p:spPr>
          <a:xfrm>
            <a:off x="6606036" y="2639150"/>
            <a:ext cx="2305050" cy="2400300"/>
          </a:xfrm>
          <a:prstGeom prst="rect">
            <a:avLst/>
          </a:prstGeom>
          <a:noFill/>
          <a:ln>
            <a:noFill/>
          </a:ln>
        </p:spPr>
      </p:pic>
      <p:sp>
        <p:nvSpPr>
          <p:cNvPr id="197" name="Google Shape;197;p24"/>
          <p:cNvSpPr txBox="1"/>
          <p:nvPr/>
        </p:nvSpPr>
        <p:spPr>
          <a:xfrm>
            <a:off x="5044775" y="1673788"/>
            <a:ext cx="3722988" cy="461635"/>
          </a:xfrm>
          <a:prstGeom prst="rect">
            <a:avLst/>
          </a:prstGeom>
          <a:noFill/>
          <a:ln>
            <a:noFill/>
          </a:ln>
        </p:spPr>
        <p:txBody>
          <a:bodyPr spcFirstLastPara="1" wrap="square" lIns="91425" tIns="91425" rIns="91425" bIns="91425" anchor="t" anchorCtr="0">
            <a:spAutoFit/>
          </a:bodyPr>
          <a:lstStyle/>
          <a:p>
            <a:pPr lvl="0"/>
            <a:r>
              <a:rPr lang="en-GB" sz="1800" dirty="0" err="1">
                <a:solidFill>
                  <a:schemeClr val="dk1"/>
                </a:solidFill>
                <a:latin typeface="Poppins"/>
                <a:ea typeface="Poppins"/>
                <a:cs typeface="Poppins"/>
                <a:sym typeface="Poppins"/>
              </a:rPr>
              <a:t>Développement</a:t>
            </a:r>
            <a:r>
              <a:rPr lang="en-GB" sz="1800" dirty="0">
                <a:solidFill>
                  <a:schemeClr val="dk1"/>
                </a:solidFill>
                <a:latin typeface="Poppins"/>
                <a:ea typeface="Poppins"/>
                <a:cs typeface="Poppins"/>
                <a:sym typeface="Poppins"/>
              </a:rPr>
              <a:t> du </a:t>
            </a:r>
            <a:r>
              <a:rPr lang="en-GB" sz="1800" dirty="0" err="1">
                <a:solidFill>
                  <a:schemeClr val="dk1"/>
                </a:solidFill>
                <a:latin typeface="Poppins"/>
                <a:ea typeface="Poppins"/>
                <a:cs typeface="Poppins"/>
                <a:sym typeface="Poppins"/>
              </a:rPr>
              <a:t>caractère</a:t>
            </a:r>
            <a:endParaRPr dirty="0"/>
          </a:p>
        </p:txBody>
      </p:sp>
      <p:sp>
        <p:nvSpPr>
          <p:cNvPr id="198" name="Google Shape;198;p24"/>
          <p:cNvSpPr txBox="1"/>
          <p:nvPr/>
        </p:nvSpPr>
        <p:spPr>
          <a:xfrm>
            <a:off x="424175" y="1673800"/>
            <a:ext cx="3583500" cy="461700"/>
          </a:xfrm>
          <a:prstGeom prst="rect">
            <a:avLst/>
          </a:prstGeom>
          <a:noFill/>
          <a:ln>
            <a:noFill/>
          </a:ln>
        </p:spPr>
        <p:txBody>
          <a:bodyPr spcFirstLastPara="1" wrap="square" lIns="91425" tIns="91425" rIns="91425" bIns="91425" anchor="t" anchorCtr="0">
            <a:spAutoFit/>
          </a:bodyPr>
          <a:lstStyle/>
          <a:p>
            <a:pPr lvl="0"/>
            <a:r>
              <a:rPr lang="en-GB" sz="1800" dirty="0" err="1">
                <a:solidFill>
                  <a:schemeClr val="dk1"/>
                </a:solidFill>
                <a:latin typeface="Poppins"/>
                <a:ea typeface="Poppins"/>
                <a:cs typeface="Poppins"/>
                <a:sym typeface="Poppins"/>
              </a:rPr>
              <a:t>Création</a:t>
            </a:r>
            <a:r>
              <a:rPr lang="en-GB" sz="1800" dirty="0">
                <a:solidFill>
                  <a:schemeClr val="dk1"/>
                </a:solidFill>
                <a:latin typeface="Poppins"/>
                <a:ea typeface="Poppins"/>
                <a:cs typeface="Poppins"/>
                <a:sym typeface="Poppins"/>
              </a:rPr>
              <a:t> des </a:t>
            </a:r>
            <a:r>
              <a:rPr lang="en-GB" sz="1800" dirty="0" err="1">
                <a:solidFill>
                  <a:schemeClr val="dk1"/>
                </a:solidFill>
                <a:latin typeface="Poppins"/>
                <a:ea typeface="Poppins"/>
                <a:cs typeface="Poppins"/>
                <a:sym typeface="Poppins"/>
              </a:rPr>
              <a:t>personnages</a:t>
            </a:r>
            <a:r>
              <a:rPr lang="en-GB" sz="1800" dirty="0">
                <a:solidFill>
                  <a:schemeClr val="dk1"/>
                </a:solidFill>
                <a:latin typeface="Poppins"/>
                <a:ea typeface="Poppins"/>
                <a:cs typeface="Poppins"/>
                <a:sym typeface="Poppins"/>
              </a:rPr>
              <a:t> </a:t>
            </a:r>
            <a:endParaRPr dirty="0"/>
          </a:p>
        </p:txBody>
      </p:sp>
      <p:cxnSp>
        <p:nvCxnSpPr>
          <p:cNvPr id="199" name="Google Shape;199;p24">
            <a:extLst>
              <a:ext uri="{C183D7F6-B498-43B3-948B-1728B52AA6E4}">
                <adec:decorative xmlns:adec="http://schemas.microsoft.com/office/drawing/2017/decorative" val="1"/>
              </a:ext>
            </a:extLst>
          </p:cNvPr>
          <p:cNvCxnSpPr>
            <a:cxnSpLocks/>
          </p:cNvCxnSpPr>
          <p:nvPr/>
        </p:nvCxnSpPr>
        <p:spPr>
          <a:xfrm flipV="1">
            <a:off x="3832015" y="1904605"/>
            <a:ext cx="1037100" cy="44"/>
          </a:xfrm>
          <a:prstGeom prst="straightConnector1">
            <a:avLst/>
          </a:prstGeom>
          <a:noFill/>
          <a:ln w="9525" cap="flat" cmpd="sng">
            <a:solidFill>
              <a:schemeClr val="dk2"/>
            </a:solidFill>
            <a:prstDash val="solid"/>
            <a:round/>
            <a:headEnd type="none" w="med" len="med"/>
            <a:tailEnd type="stealth"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9E9"/>
        </a:solidFill>
        <a:effectLst/>
      </p:bgPr>
    </p:bg>
    <p:spTree>
      <p:nvGrpSpPr>
        <p:cNvPr id="1" name="Shape 203"/>
        <p:cNvGrpSpPr/>
        <p:nvPr/>
      </p:nvGrpSpPr>
      <p:grpSpPr>
        <a:xfrm>
          <a:off x="0" y="0"/>
          <a:ext cx="0" cy="0"/>
          <a:chOff x="0" y="0"/>
          <a:chExt cx="0" cy="0"/>
        </a:xfrm>
      </p:grpSpPr>
      <p:pic>
        <p:nvPicPr>
          <p:cNvPr id="204" name="Google Shape;204;p25" descr="sadness emotion character"/>
          <p:cNvPicPr preferRelativeResize="0"/>
          <p:nvPr/>
        </p:nvPicPr>
        <p:blipFill>
          <a:blip r:embed="rId3">
            <a:alphaModFix/>
          </a:blip>
          <a:stretch>
            <a:fillRect/>
          </a:stretch>
        </p:blipFill>
        <p:spPr>
          <a:xfrm>
            <a:off x="209797" y="1038496"/>
            <a:ext cx="1706050" cy="3811389"/>
          </a:xfrm>
          <a:prstGeom prst="rect">
            <a:avLst/>
          </a:prstGeom>
          <a:noFill/>
          <a:ln>
            <a:noFill/>
          </a:ln>
        </p:spPr>
      </p:pic>
      <p:pic>
        <p:nvPicPr>
          <p:cNvPr id="205" name="Google Shape;205;p25" descr="Anger emotion character"/>
          <p:cNvPicPr preferRelativeResize="0"/>
          <p:nvPr/>
        </p:nvPicPr>
        <p:blipFill rotWithShape="1">
          <a:blip r:embed="rId4">
            <a:alphaModFix/>
          </a:blip>
          <a:srcRect b="2496"/>
          <a:stretch/>
        </p:blipFill>
        <p:spPr>
          <a:xfrm>
            <a:off x="5374835" y="1033046"/>
            <a:ext cx="1790699" cy="3818376"/>
          </a:xfrm>
          <a:prstGeom prst="rect">
            <a:avLst/>
          </a:prstGeom>
          <a:noFill/>
          <a:ln>
            <a:noFill/>
          </a:ln>
        </p:spPr>
      </p:pic>
      <p:pic>
        <p:nvPicPr>
          <p:cNvPr id="206" name="Google Shape;206;p25" descr="Disgust emotion character"/>
          <p:cNvPicPr preferRelativeResize="0"/>
          <p:nvPr/>
        </p:nvPicPr>
        <p:blipFill>
          <a:blip r:embed="rId5">
            <a:alphaModFix/>
          </a:blip>
          <a:stretch>
            <a:fillRect/>
          </a:stretch>
        </p:blipFill>
        <p:spPr>
          <a:xfrm>
            <a:off x="7165523" y="1038484"/>
            <a:ext cx="1706060" cy="3807500"/>
          </a:xfrm>
          <a:prstGeom prst="rect">
            <a:avLst/>
          </a:prstGeom>
          <a:noFill/>
          <a:ln>
            <a:noFill/>
          </a:ln>
        </p:spPr>
      </p:pic>
      <p:pic>
        <p:nvPicPr>
          <p:cNvPr id="207" name="Google Shape;207;p25" descr="Fear emotion character"/>
          <p:cNvPicPr preferRelativeResize="0"/>
          <p:nvPr/>
        </p:nvPicPr>
        <p:blipFill>
          <a:blip r:embed="rId6">
            <a:alphaModFix/>
          </a:blip>
          <a:stretch>
            <a:fillRect/>
          </a:stretch>
        </p:blipFill>
        <p:spPr>
          <a:xfrm>
            <a:off x="3641297" y="1027621"/>
            <a:ext cx="1733549" cy="3818376"/>
          </a:xfrm>
          <a:prstGeom prst="rect">
            <a:avLst/>
          </a:prstGeom>
          <a:noFill/>
          <a:ln>
            <a:noFill/>
          </a:ln>
        </p:spPr>
      </p:pic>
      <p:pic>
        <p:nvPicPr>
          <p:cNvPr id="208" name="Google Shape;208;p25" descr="Joy emotion characters"/>
          <p:cNvPicPr preferRelativeResize="0"/>
          <p:nvPr/>
        </p:nvPicPr>
        <p:blipFill>
          <a:blip r:embed="rId7">
            <a:alphaModFix/>
          </a:blip>
          <a:stretch>
            <a:fillRect/>
          </a:stretch>
        </p:blipFill>
        <p:spPr>
          <a:xfrm>
            <a:off x="1915848" y="1025201"/>
            <a:ext cx="1733550" cy="3823219"/>
          </a:xfrm>
          <a:prstGeom prst="rect">
            <a:avLst/>
          </a:prstGeom>
          <a:noFill/>
          <a:ln>
            <a:noFill/>
          </a:ln>
        </p:spPr>
      </p:pic>
      <p:sp>
        <p:nvSpPr>
          <p:cNvPr id="3" name="Google Shape;192;p24">
            <a:extLst>
              <a:ext uri="{FF2B5EF4-FFF2-40B4-BE49-F238E27FC236}">
                <a16:creationId xmlns:a16="http://schemas.microsoft.com/office/drawing/2014/main" id="{C2DD9A2A-10E9-B626-9309-21BF789E84A3}"/>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en-GB" dirty="0" err="1">
                <a:latin typeface="Poppins"/>
                <a:ea typeface="Poppins"/>
                <a:cs typeface="Poppins"/>
                <a:sym typeface="Poppins"/>
              </a:rPr>
              <a:t>Caractères</a:t>
            </a:r>
            <a:r>
              <a:rPr lang="en-GB" dirty="0">
                <a:latin typeface="Poppins"/>
                <a:ea typeface="Poppins"/>
                <a:cs typeface="Poppins"/>
                <a:sym typeface="Poppins"/>
              </a:rPr>
              <a:t> des </a:t>
            </a:r>
            <a:r>
              <a:rPr lang="en-GB" dirty="0" err="1">
                <a:latin typeface="Poppins"/>
                <a:ea typeface="Poppins"/>
                <a:cs typeface="Poppins"/>
                <a:sym typeface="Poppins"/>
              </a:rPr>
              <a:t>émotions</a:t>
            </a:r>
            <a:r>
              <a:rPr lang="en-GB" dirty="0">
                <a:latin typeface="Poppins"/>
                <a:ea typeface="Poppins"/>
                <a:cs typeface="Poppins"/>
                <a:sym typeface="Poppins"/>
              </a:rPr>
              <a:t> </a:t>
            </a:r>
            <a:endParaRPr dirty="0">
              <a:latin typeface="Poppins"/>
              <a:ea typeface="Poppins"/>
              <a:cs typeface="Poppins"/>
              <a:sym typeface="Poppi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6EFFF"/>
        </a:solidFill>
        <a:effectLst/>
      </p:bgPr>
    </p:bg>
    <p:spTree>
      <p:nvGrpSpPr>
        <p:cNvPr id="1" name="Shape 212"/>
        <p:cNvGrpSpPr/>
        <p:nvPr/>
      </p:nvGrpSpPr>
      <p:grpSpPr>
        <a:xfrm>
          <a:off x="0" y="0"/>
          <a:ext cx="0" cy="0"/>
          <a:chOff x="0" y="0"/>
          <a:chExt cx="0" cy="0"/>
        </a:xfrm>
      </p:grpSpPr>
      <p:cxnSp>
        <p:nvCxnSpPr>
          <p:cNvPr id="213" name="Google Shape;213;p26">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214" name="Google Shape;214;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err="1">
                <a:latin typeface="Poppins"/>
                <a:ea typeface="Poppins"/>
                <a:cs typeface="Poppins"/>
                <a:sym typeface="Poppins"/>
              </a:rPr>
              <a:t>Créer</a:t>
            </a:r>
            <a:r>
              <a:rPr lang="en-GB" dirty="0">
                <a:latin typeface="Poppins"/>
                <a:ea typeface="Poppins"/>
                <a:cs typeface="Poppins"/>
                <a:sym typeface="Poppins"/>
              </a:rPr>
              <a:t> </a:t>
            </a:r>
            <a:r>
              <a:rPr lang="en-GB" dirty="0" err="1">
                <a:latin typeface="Poppins"/>
                <a:ea typeface="Poppins"/>
                <a:cs typeface="Poppins"/>
                <a:sym typeface="Poppins"/>
              </a:rPr>
              <a:t>l'expérience</a:t>
            </a:r>
            <a:r>
              <a:rPr lang="en-GB" dirty="0">
                <a:latin typeface="Poppins"/>
                <a:ea typeface="Poppins"/>
                <a:cs typeface="Poppins"/>
                <a:sym typeface="Poppins"/>
              </a:rPr>
              <a:t> Web </a:t>
            </a:r>
            <a:endParaRPr dirty="0">
              <a:latin typeface="Poppins"/>
              <a:ea typeface="Poppins"/>
              <a:cs typeface="Poppins"/>
              <a:sym typeface="Poppins"/>
            </a:endParaRPr>
          </a:p>
        </p:txBody>
      </p:sp>
      <p:sp>
        <p:nvSpPr>
          <p:cNvPr id="215" name="Google Shape;215;p26"/>
          <p:cNvSpPr txBox="1"/>
          <p:nvPr/>
        </p:nvSpPr>
        <p:spPr>
          <a:xfrm>
            <a:off x="540950" y="1632774"/>
            <a:ext cx="2268600" cy="461700"/>
          </a:xfrm>
          <a:prstGeom prst="rect">
            <a:avLst/>
          </a:prstGeom>
          <a:noFill/>
          <a:ln>
            <a:noFill/>
          </a:ln>
        </p:spPr>
        <p:txBody>
          <a:bodyPr spcFirstLastPara="1" wrap="square" lIns="91425" tIns="91425" rIns="91425" bIns="91425" anchor="t" anchorCtr="0">
            <a:spAutoFit/>
          </a:bodyPr>
          <a:lstStyle/>
          <a:p>
            <a:pPr lvl="0"/>
            <a:r>
              <a:rPr lang="en-GB" sz="1800" dirty="0">
                <a:solidFill>
                  <a:schemeClr val="dk1"/>
                </a:solidFill>
                <a:latin typeface="Poppins"/>
                <a:ea typeface="Poppins"/>
                <a:cs typeface="Poppins"/>
                <a:sym typeface="Poppins"/>
              </a:rPr>
              <a:t>1er prototype </a:t>
            </a:r>
            <a:endParaRPr sz="1800" dirty="0">
              <a:solidFill>
                <a:schemeClr val="dk1"/>
              </a:solidFill>
              <a:latin typeface="Poppins"/>
              <a:ea typeface="Poppins"/>
              <a:cs typeface="Poppins"/>
              <a:sym typeface="Poppins"/>
            </a:endParaRPr>
          </a:p>
        </p:txBody>
      </p:sp>
      <p:pic>
        <p:nvPicPr>
          <p:cNvPr id="216" name="Google Shape;216;p26" descr="1st prototype of emotion selection and story selection"/>
          <p:cNvPicPr preferRelativeResize="0"/>
          <p:nvPr/>
        </p:nvPicPr>
        <p:blipFill>
          <a:blip r:embed="rId3">
            <a:alphaModFix/>
          </a:blip>
          <a:stretch>
            <a:fillRect/>
          </a:stretch>
        </p:blipFill>
        <p:spPr>
          <a:xfrm>
            <a:off x="601175" y="2206350"/>
            <a:ext cx="2097399" cy="2750774"/>
          </a:xfrm>
          <a:prstGeom prst="rect">
            <a:avLst/>
          </a:prstGeom>
          <a:noFill/>
          <a:ln>
            <a:noFill/>
          </a:ln>
        </p:spPr>
      </p:pic>
      <p:pic>
        <p:nvPicPr>
          <p:cNvPr id="217" name="Google Shape;217;p26" descr="1st prototype - story selection "/>
          <p:cNvPicPr preferRelativeResize="0"/>
          <p:nvPr/>
        </p:nvPicPr>
        <p:blipFill>
          <a:blip r:embed="rId4">
            <a:alphaModFix/>
          </a:blip>
          <a:stretch>
            <a:fillRect/>
          </a:stretch>
        </p:blipFill>
        <p:spPr>
          <a:xfrm>
            <a:off x="2670400" y="2210500"/>
            <a:ext cx="2078836" cy="2745950"/>
          </a:xfrm>
          <a:prstGeom prst="rect">
            <a:avLst/>
          </a:prstGeom>
          <a:noFill/>
          <a:ln>
            <a:noFill/>
          </a:ln>
        </p:spPr>
      </p:pic>
      <p:sp>
        <p:nvSpPr>
          <p:cNvPr id="218" name="Google Shape;218;p26"/>
          <p:cNvSpPr txBox="1"/>
          <p:nvPr/>
        </p:nvSpPr>
        <p:spPr>
          <a:xfrm>
            <a:off x="4749225" y="1623350"/>
            <a:ext cx="2268600" cy="461700"/>
          </a:xfrm>
          <a:prstGeom prst="rect">
            <a:avLst/>
          </a:prstGeom>
          <a:noFill/>
          <a:ln>
            <a:noFill/>
          </a:ln>
        </p:spPr>
        <p:txBody>
          <a:bodyPr spcFirstLastPara="1" wrap="square" lIns="91425" tIns="91425" rIns="91425" bIns="91425" anchor="t" anchorCtr="0">
            <a:spAutoFit/>
          </a:bodyPr>
          <a:lstStyle/>
          <a:p>
            <a:pPr lvl="0"/>
            <a:r>
              <a:rPr lang="en-GB" sz="1800" dirty="0">
                <a:solidFill>
                  <a:schemeClr val="dk1"/>
                </a:solidFill>
                <a:latin typeface="Poppins"/>
                <a:ea typeface="Poppins"/>
                <a:cs typeface="Poppins"/>
                <a:sym typeface="Poppins"/>
              </a:rPr>
              <a:t>2ème prototype </a:t>
            </a:r>
            <a:endParaRPr sz="1800" dirty="0">
              <a:solidFill>
                <a:schemeClr val="dk1"/>
              </a:solidFill>
              <a:latin typeface="Poppins"/>
              <a:ea typeface="Poppins"/>
              <a:cs typeface="Poppins"/>
              <a:sym typeface="Poppins"/>
            </a:endParaRPr>
          </a:p>
        </p:txBody>
      </p:sp>
      <p:pic>
        <p:nvPicPr>
          <p:cNvPr id="219" name="Google Shape;219;p26" descr="2nd prototype - homepage iteration"/>
          <p:cNvPicPr preferRelativeResize="0"/>
          <p:nvPr/>
        </p:nvPicPr>
        <p:blipFill>
          <a:blip r:embed="rId5">
            <a:alphaModFix/>
          </a:blip>
          <a:stretch>
            <a:fillRect/>
          </a:stretch>
        </p:blipFill>
        <p:spPr>
          <a:xfrm>
            <a:off x="4738750" y="2191175"/>
            <a:ext cx="2121850" cy="2777960"/>
          </a:xfrm>
          <a:prstGeom prst="rect">
            <a:avLst/>
          </a:prstGeom>
          <a:noFill/>
          <a:ln>
            <a:noFill/>
          </a:ln>
        </p:spPr>
      </p:pic>
      <p:pic>
        <p:nvPicPr>
          <p:cNvPr id="220" name="Google Shape;220;p26" descr="2nd prototype - homepage another iteration version"/>
          <p:cNvPicPr preferRelativeResize="0"/>
          <p:nvPr/>
        </p:nvPicPr>
        <p:blipFill>
          <a:blip r:embed="rId6">
            <a:alphaModFix/>
          </a:blip>
          <a:stretch>
            <a:fillRect/>
          </a:stretch>
        </p:blipFill>
        <p:spPr>
          <a:xfrm>
            <a:off x="6860600" y="2191175"/>
            <a:ext cx="2146584" cy="27779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6EFFF"/>
        </a:solidFill>
        <a:effectLst/>
      </p:bgPr>
    </p:bg>
    <p:spTree>
      <p:nvGrpSpPr>
        <p:cNvPr id="1" name="Shape 224"/>
        <p:cNvGrpSpPr/>
        <p:nvPr/>
      </p:nvGrpSpPr>
      <p:grpSpPr>
        <a:xfrm>
          <a:off x="0" y="0"/>
          <a:ext cx="0" cy="0"/>
          <a:chOff x="0" y="0"/>
          <a:chExt cx="0" cy="0"/>
        </a:xfrm>
      </p:grpSpPr>
      <p:cxnSp>
        <p:nvCxnSpPr>
          <p:cNvPr id="225" name="Google Shape;225;p27">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226" name="Google Shape;226;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fr-FR" dirty="0">
                <a:latin typeface="Poppins"/>
                <a:ea typeface="Poppins"/>
                <a:cs typeface="Poppins"/>
                <a:sym typeface="Poppins"/>
              </a:rPr>
              <a:t>Créer l'expérience Web - avec plus de prototypes</a:t>
            </a:r>
            <a:endParaRPr dirty="0">
              <a:latin typeface="Poppins"/>
              <a:ea typeface="Poppins"/>
              <a:cs typeface="Poppins"/>
              <a:sym typeface="Poppins"/>
            </a:endParaRPr>
          </a:p>
        </p:txBody>
      </p:sp>
      <p:sp>
        <p:nvSpPr>
          <p:cNvPr id="227" name="Google Shape;227;p27"/>
          <p:cNvSpPr txBox="1"/>
          <p:nvPr/>
        </p:nvSpPr>
        <p:spPr>
          <a:xfrm>
            <a:off x="540950" y="1623350"/>
            <a:ext cx="2268600" cy="461700"/>
          </a:xfrm>
          <a:prstGeom prst="rect">
            <a:avLst/>
          </a:prstGeom>
          <a:noFill/>
          <a:ln>
            <a:noFill/>
          </a:ln>
        </p:spPr>
        <p:txBody>
          <a:bodyPr spcFirstLastPara="1" wrap="square" lIns="91425" tIns="91425" rIns="91425" bIns="91425" anchor="t" anchorCtr="0">
            <a:spAutoFit/>
          </a:bodyPr>
          <a:lstStyle/>
          <a:p>
            <a:pPr lvl="0"/>
            <a:r>
              <a:rPr lang="en-GB" sz="1800" dirty="0">
                <a:solidFill>
                  <a:schemeClr val="dk1"/>
                </a:solidFill>
                <a:latin typeface="Poppins"/>
                <a:ea typeface="Poppins"/>
                <a:cs typeface="Poppins"/>
                <a:sym typeface="Poppins"/>
              </a:rPr>
              <a:t>3ème prototype </a:t>
            </a:r>
            <a:endParaRPr sz="1800" dirty="0">
              <a:solidFill>
                <a:schemeClr val="dk1"/>
              </a:solidFill>
              <a:latin typeface="Poppins"/>
              <a:ea typeface="Poppins"/>
              <a:cs typeface="Poppins"/>
              <a:sym typeface="Poppins"/>
            </a:endParaRPr>
          </a:p>
        </p:txBody>
      </p:sp>
      <p:pic>
        <p:nvPicPr>
          <p:cNvPr id="228" name="Google Shape;228;p27" descr="3rd prototype - final homepage "/>
          <p:cNvPicPr preferRelativeResize="0"/>
          <p:nvPr/>
        </p:nvPicPr>
        <p:blipFill>
          <a:blip r:embed="rId3">
            <a:alphaModFix/>
          </a:blip>
          <a:stretch>
            <a:fillRect/>
          </a:stretch>
        </p:blipFill>
        <p:spPr>
          <a:xfrm>
            <a:off x="540950" y="2149650"/>
            <a:ext cx="2254948" cy="2821824"/>
          </a:xfrm>
          <a:prstGeom prst="rect">
            <a:avLst/>
          </a:prstGeom>
          <a:noFill/>
          <a:ln>
            <a:noFill/>
          </a:ln>
        </p:spPr>
      </p:pic>
      <p:pic>
        <p:nvPicPr>
          <p:cNvPr id="229" name="Google Shape;229;p27" descr="3rd prototype - final story page"/>
          <p:cNvPicPr preferRelativeResize="0"/>
          <p:nvPr/>
        </p:nvPicPr>
        <p:blipFill>
          <a:blip r:embed="rId4">
            <a:alphaModFix/>
          </a:blip>
          <a:stretch>
            <a:fillRect/>
          </a:stretch>
        </p:blipFill>
        <p:spPr>
          <a:xfrm>
            <a:off x="2809550" y="2149650"/>
            <a:ext cx="2149389" cy="2821826"/>
          </a:xfrm>
          <a:prstGeom prst="rect">
            <a:avLst/>
          </a:prstGeom>
          <a:noFill/>
          <a:ln>
            <a:noFill/>
          </a:ln>
        </p:spPr>
      </p:pic>
      <p:sp>
        <p:nvSpPr>
          <p:cNvPr id="230" name="Google Shape;230;p27"/>
          <p:cNvSpPr txBox="1"/>
          <p:nvPr/>
        </p:nvSpPr>
        <p:spPr>
          <a:xfrm>
            <a:off x="5197425" y="1623350"/>
            <a:ext cx="2268600" cy="461700"/>
          </a:xfrm>
          <a:prstGeom prst="rect">
            <a:avLst/>
          </a:prstGeom>
          <a:noFill/>
          <a:ln>
            <a:noFill/>
          </a:ln>
        </p:spPr>
        <p:txBody>
          <a:bodyPr spcFirstLastPara="1" wrap="square" lIns="91425" tIns="91425" rIns="91425" bIns="91425" anchor="t" anchorCtr="0">
            <a:spAutoFit/>
          </a:bodyPr>
          <a:lstStyle/>
          <a:p>
            <a:pPr lvl="0"/>
            <a:r>
              <a:rPr lang="en-GB" sz="1800" dirty="0">
                <a:solidFill>
                  <a:schemeClr val="dk1"/>
                </a:solidFill>
                <a:latin typeface="Poppins"/>
                <a:ea typeface="Poppins"/>
                <a:cs typeface="Poppins"/>
                <a:sym typeface="Poppins"/>
              </a:rPr>
              <a:t>4ème prototype </a:t>
            </a:r>
            <a:endParaRPr sz="1800" dirty="0">
              <a:solidFill>
                <a:schemeClr val="dk1"/>
              </a:solidFill>
              <a:latin typeface="Poppins"/>
              <a:ea typeface="Poppins"/>
              <a:cs typeface="Poppins"/>
              <a:sym typeface="Poppins"/>
            </a:endParaRPr>
          </a:p>
        </p:txBody>
      </p:sp>
      <p:pic>
        <p:nvPicPr>
          <p:cNvPr id="231" name="Google Shape;231;p27" descr="4th prototype - timeline of my journey"/>
          <p:cNvPicPr preferRelativeResize="0"/>
          <p:nvPr/>
        </p:nvPicPr>
        <p:blipFill>
          <a:blip r:embed="rId5">
            <a:alphaModFix/>
          </a:blip>
          <a:stretch>
            <a:fillRect/>
          </a:stretch>
        </p:blipFill>
        <p:spPr>
          <a:xfrm>
            <a:off x="5041300" y="2149650"/>
            <a:ext cx="3790999" cy="275427"/>
          </a:xfrm>
          <a:prstGeom prst="rect">
            <a:avLst/>
          </a:prstGeom>
          <a:noFill/>
          <a:ln>
            <a:noFill/>
          </a:ln>
        </p:spPr>
      </p:pic>
      <p:pic>
        <p:nvPicPr>
          <p:cNvPr id="232" name="Google Shape;232;p27" descr="4th prototype - environments icons version "/>
          <p:cNvPicPr preferRelativeResize="0"/>
          <p:nvPr/>
        </p:nvPicPr>
        <p:blipFill>
          <a:blip r:embed="rId6">
            <a:alphaModFix/>
          </a:blip>
          <a:stretch>
            <a:fillRect/>
          </a:stretch>
        </p:blipFill>
        <p:spPr>
          <a:xfrm>
            <a:off x="5041300" y="2602475"/>
            <a:ext cx="3791000" cy="513237"/>
          </a:xfrm>
          <a:prstGeom prst="rect">
            <a:avLst/>
          </a:prstGeom>
          <a:noFill/>
          <a:ln>
            <a:noFill/>
          </a:ln>
        </p:spPr>
      </p:pic>
      <p:pic>
        <p:nvPicPr>
          <p:cNvPr id="233" name="Google Shape;233;p27" descr="4thprorotype-enev"/>
          <p:cNvPicPr preferRelativeResize="0"/>
          <p:nvPr/>
        </p:nvPicPr>
        <p:blipFill>
          <a:blip r:embed="rId7">
            <a:alphaModFix/>
          </a:blip>
          <a:stretch>
            <a:fillRect/>
          </a:stretch>
        </p:blipFill>
        <p:spPr>
          <a:xfrm>
            <a:off x="5041301" y="3214275"/>
            <a:ext cx="3790999" cy="64753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6EFFF"/>
        </a:solidFill>
        <a:effectLst/>
      </p:bgPr>
    </p:bg>
    <p:spTree>
      <p:nvGrpSpPr>
        <p:cNvPr id="1" name="Shape 224"/>
        <p:cNvGrpSpPr/>
        <p:nvPr/>
      </p:nvGrpSpPr>
      <p:grpSpPr>
        <a:xfrm>
          <a:off x="0" y="0"/>
          <a:ext cx="0" cy="0"/>
          <a:chOff x="0" y="0"/>
          <a:chExt cx="0" cy="0"/>
        </a:xfrm>
      </p:grpSpPr>
      <p:cxnSp>
        <p:nvCxnSpPr>
          <p:cNvPr id="225" name="Google Shape;225;p27">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226" name="Google Shape;226;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fr-FR" dirty="0">
                <a:latin typeface="Poppins"/>
                <a:ea typeface="Poppins"/>
                <a:cs typeface="Poppins"/>
                <a:sym typeface="Poppins"/>
              </a:rPr>
              <a:t>Créer l'expérience Web avec plus de prototypes</a:t>
            </a:r>
            <a:endParaRPr dirty="0">
              <a:latin typeface="Poppins"/>
              <a:ea typeface="Poppins"/>
              <a:cs typeface="Poppins"/>
              <a:sym typeface="Poppins"/>
            </a:endParaRPr>
          </a:p>
        </p:txBody>
      </p:sp>
      <p:sp>
        <p:nvSpPr>
          <p:cNvPr id="227" name="Google Shape;227;p27"/>
          <p:cNvSpPr txBox="1"/>
          <p:nvPr/>
        </p:nvSpPr>
        <p:spPr>
          <a:xfrm>
            <a:off x="540950" y="1623350"/>
            <a:ext cx="2268600" cy="461700"/>
          </a:xfrm>
          <a:prstGeom prst="rect">
            <a:avLst/>
          </a:prstGeom>
          <a:noFill/>
          <a:ln>
            <a:noFill/>
          </a:ln>
        </p:spPr>
        <p:txBody>
          <a:bodyPr spcFirstLastPara="1" wrap="square" lIns="91425" tIns="91425" rIns="91425" bIns="91425" anchor="t" anchorCtr="0">
            <a:spAutoFit/>
          </a:bodyPr>
          <a:lstStyle/>
          <a:p>
            <a:pPr lvl="0"/>
            <a:r>
              <a:rPr lang="en-GB" sz="1800" dirty="0">
                <a:solidFill>
                  <a:schemeClr val="dk1"/>
                </a:solidFill>
                <a:latin typeface="Poppins"/>
                <a:ea typeface="Poppins"/>
                <a:cs typeface="Poppins"/>
                <a:sym typeface="Poppins"/>
              </a:rPr>
              <a:t>3ème prototype </a:t>
            </a:r>
            <a:endParaRPr sz="1800" dirty="0">
              <a:solidFill>
                <a:schemeClr val="dk1"/>
              </a:solidFill>
              <a:latin typeface="Poppins"/>
              <a:ea typeface="Poppins"/>
              <a:cs typeface="Poppins"/>
              <a:sym typeface="Poppins"/>
            </a:endParaRPr>
          </a:p>
        </p:txBody>
      </p:sp>
      <p:pic>
        <p:nvPicPr>
          <p:cNvPr id="228" name="Google Shape;228;p27" descr="3rd prototype - final homepage "/>
          <p:cNvPicPr preferRelativeResize="0"/>
          <p:nvPr/>
        </p:nvPicPr>
        <p:blipFill>
          <a:blip r:embed="rId3">
            <a:alphaModFix/>
          </a:blip>
          <a:stretch>
            <a:fillRect/>
          </a:stretch>
        </p:blipFill>
        <p:spPr>
          <a:xfrm>
            <a:off x="540950" y="2149650"/>
            <a:ext cx="2254948" cy="2821824"/>
          </a:xfrm>
          <a:prstGeom prst="rect">
            <a:avLst/>
          </a:prstGeom>
          <a:noFill/>
          <a:ln>
            <a:noFill/>
          </a:ln>
        </p:spPr>
      </p:pic>
      <p:pic>
        <p:nvPicPr>
          <p:cNvPr id="229" name="Google Shape;229;p27" descr="3rd prototype - final story page"/>
          <p:cNvPicPr preferRelativeResize="0"/>
          <p:nvPr/>
        </p:nvPicPr>
        <p:blipFill>
          <a:blip r:embed="rId4">
            <a:alphaModFix/>
          </a:blip>
          <a:stretch>
            <a:fillRect/>
          </a:stretch>
        </p:blipFill>
        <p:spPr>
          <a:xfrm>
            <a:off x="2809550" y="2149650"/>
            <a:ext cx="2149389" cy="2821826"/>
          </a:xfrm>
          <a:prstGeom prst="rect">
            <a:avLst/>
          </a:prstGeom>
          <a:noFill/>
          <a:ln>
            <a:noFill/>
          </a:ln>
        </p:spPr>
      </p:pic>
      <p:sp>
        <p:nvSpPr>
          <p:cNvPr id="230" name="Google Shape;230;p27"/>
          <p:cNvSpPr txBox="1"/>
          <p:nvPr/>
        </p:nvSpPr>
        <p:spPr>
          <a:xfrm>
            <a:off x="5197425" y="1623350"/>
            <a:ext cx="2268600" cy="461700"/>
          </a:xfrm>
          <a:prstGeom prst="rect">
            <a:avLst/>
          </a:prstGeom>
          <a:noFill/>
          <a:ln>
            <a:noFill/>
          </a:ln>
        </p:spPr>
        <p:txBody>
          <a:bodyPr spcFirstLastPara="1" wrap="square" lIns="91425" tIns="91425" rIns="91425" bIns="91425" anchor="t" anchorCtr="0">
            <a:spAutoFit/>
          </a:bodyPr>
          <a:lstStyle/>
          <a:p>
            <a:pPr lvl="0"/>
            <a:r>
              <a:rPr lang="en-GB" sz="1800" dirty="0">
                <a:solidFill>
                  <a:schemeClr val="dk1"/>
                </a:solidFill>
                <a:latin typeface="Poppins"/>
                <a:ea typeface="Poppins"/>
                <a:cs typeface="Poppins"/>
                <a:sym typeface="Poppins"/>
              </a:rPr>
              <a:t>4ème prototype </a:t>
            </a:r>
            <a:endParaRPr sz="1800" dirty="0">
              <a:solidFill>
                <a:schemeClr val="dk1"/>
              </a:solidFill>
              <a:latin typeface="Poppins"/>
              <a:ea typeface="Poppins"/>
              <a:cs typeface="Poppins"/>
              <a:sym typeface="Poppins"/>
            </a:endParaRPr>
          </a:p>
        </p:txBody>
      </p:sp>
      <p:pic>
        <p:nvPicPr>
          <p:cNvPr id="231" name="Google Shape;231;p27" descr="4th prototype - timeline of my journey"/>
          <p:cNvPicPr preferRelativeResize="0"/>
          <p:nvPr/>
        </p:nvPicPr>
        <p:blipFill>
          <a:blip r:embed="rId5">
            <a:alphaModFix/>
          </a:blip>
          <a:stretch>
            <a:fillRect/>
          </a:stretch>
        </p:blipFill>
        <p:spPr>
          <a:xfrm>
            <a:off x="5041300" y="2149650"/>
            <a:ext cx="3790999" cy="275427"/>
          </a:xfrm>
          <a:prstGeom prst="rect">
            <a:avLst/>
          </a:prstGeom>
          <a:noFill/>
          <a:ln>
            <a:noFill/>
          </a:ln>
        </p:spPr>
      </p:pic>
      <p:pic>
        <p:nvPicPr>
          <p:cNvPr id="232" name="Google Shape;232;p27" descr="4th prototype - environments icons version "/>
          <p:cNvPicPr preferRelativeResize="0"/>
          <p:nvPr/>
        </p:nvPicPr>
        <p:blipFill>
          <a:blip r:embed="rId6">
            <a:alphaModFix/>
          </a:blip>
          <a:stretch>
            <a:fillRect/>
          </a:stretch>
        </p:blipFill>
        <p:spPr>
          <a:xfrm>
            <a:off x="5041300" y="2602475"/>
            <a:ext cx="3791000" cy="513237"/>
          </a:xfrm>
          <a:prstGeom prst="rect">
            <a:avLst/>
          </a:prstGeom>
          <a:noFill/>
          <a:ln>
            <a:noFill/>
          </a:ln>
        </p:spPr>
      </p:pic>
      <p:pic>
        <p:nvPicPr>
          <p:cNvPr id="233" name="Google Shape;233;p27" descr="4th prototype - environment icons final version"/>
          <p:cNvPicPr preferRelativeResize="0"/>
          <p:nvPr/>
        </p:nvPicPr>
        <p:blipFill>
          <a:blip r:embed="rId7">
            <a:alphaModFix/>
          </a:blip>
          <a:stretch>
            <a:fillRect/>
          </a:stretch>
        </p:blipFill>
        <p:spPr>
          <a:xfrm>
            <a:off x="5041301" y="3214275"/>
            <a:ext cx="3790999" cy="647536"/>
          </a:xfrm>
          <a:prstGeom prst="rect">
            <a:avLst/>
          </a:prstGeom>
          <a:noFill/>
          <a:ln>
            <a:noFill/>
          </a:ln>
        </p:spPr>
      </p:pic>
    </p:spTree>
    <p:extLst>
      <p:ext uri="{BB962C8B-B14F-4D97-AF65-F5344CB8AC3E}">
        <p14:creationId xmlns:p14="http://schemas.microsoft.com/office/powerpoint/2010/main" val="316059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237"/>
        <p:cNvGrpSpPr/>
        <p:nvPr/>
      </p:nvGrpSpPr>
      <p:grpSpPr>
        <a:xfrm>
          <a:off x="0" y="0"/>
          <a:ext cx="0" cy="0"/>
          <a:chOff x="0" y="0"/>
          <a:chExt cx="0" cy="0"/>
        </a:xfrm>
      </p:grpSpPr>
      <p:cxnSp>
        <p:nvCxnSpPr>
          <p:cNvPr id="238" name="Google Shape;238;p28">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239" name="Google Shape;239;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err="1">
                <a:latin typeface="Poppins"/>
                <a:ea typeface="Poppins"/>
                <a:cs typeface="Poppins"/>
                <a:sym typeface="Poppins"/>
              </a:rPr>
              <a:t>Créer</a:t>
            </a:r>
            <a:r>
              <a:rPr lang="en-GB" dirty="0">
                <a:latin typeface="Poppins"/>
                <a:ea typeface="Poppins"/>
                <a:cs typeface="Poppins"/>
                <a:sym typeface="Poppins"/>
              </a:rPr>
              <a:t> </a:t>
            </a:r>
            <a:r>
              <a:rPr lang="en-GB" dirty="0" err="1">
                <a:latin typeface="Poppins"/>
                <a:ea typeface="Poppins"/>
                <a:cs typeface="Poppins"/>
                <a:sym typeface="Poppins"/>
              </a:rPr>
              <a:t>une</a:t>
            </a:r>
            <a:r>
              <a:rPr lang="en-GB" dirty="0">
                <a:latin typeface="Poppins"/>
                <a:ea typeface="Poppins"/>
                <a:cs typeface="Poppins"/>
                <a:sym typeface="Poppins"/>
              </a:rPr>
              <a:t> </a:t>
            </a:r>
            <a:r>
              <a:rPr lang="en-GB" dirty="0" err="1">
                <a:latin typeface="Poppins"/>
                <a:ea typeface="Poppins"/>
                <a:cs typeface="Poppins"/>
                <a:sym typeface="Poppins"/>
              </a:rPr>
              <a:t>expérience</a:t>
            </a:r>
            <a:r>
              <a:rPr lang="en-GB" dirty="0">
                <a:latin typeface="Poppins"/>
                <a:ea typeface="Poppins"/>
                <a:cs typeface="Poppins"/>
                <a:sym typeface="Poppins"/>
              </a:rPr>
              <a:t> mobile</a:t>
            </a:r>
            <a:endParaRPr dirty="0">
              <a:latin typeface="Poppins"/>
              <a:ea typeface="Poppins"/>
              <a:cs typeface="Poppins"/>
              <a:sym typeface="Poppins"/>
            </a:endParaRPr>
          </a:p>
        </p:txBody>
      </p:sp>
      <p:pic>
        <p:nvPicPr>
          <p:cNvPr id="240" name="Google Shape;240;p28" descr="mobile version - homepage and timeline page"/>
          <p:cNvPicPr preferRelativeResize="0"/>
          <p:nvPr/>
        </p:nvPicPr>
        <p:blipFill rotWithShape="1">
          <a:blip r:embed="rId3">
            <a:alphaModFix/>
          </a:blip>
          <a:srcRect l="2362"/>
          <a:stretch/>
        </p:blipFill>
        <p:spPr>
          <a:xfrm>
            <a:off x="540950" y="1683375"/>
            <a:ext cx="2981126" cy="3158400"/>
          </a:xfrm>
          <a:prstGeom prst="rect">
            <a:avLst/>
          </a:prstGeom>
          <a:noFill/>
          <a:ln>
            <a:noFill/>
          </a:ln>
        </p:spPr>
      </p:pic>
      <p:pic>
        <p:nvPicPr>
          <p:cNvPr id="241" name="Google Shape;241;p28" descr="mobile version - anger emotion page, emotion section page and frustrated emotion story selection page"/>
          <p:cNvPicPr preferRelativeResize="0"/>
          <p:nvPr/>
        </p:nvPicPr>
        <p:blipFill>
          <a:blip r:embed="rId4">
            <a:alphaModFix/>
          </a:blip>
          <a:stretch>
            <a:fillRect/>
          </a:stretch>
        </p:blipFill>
        <p:spPr>
          <a:xfrm>
            <a:off x="3522075" y="1683375"/>
            <a:ext cx="4438461" cy="31584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FECF6"/>
        </a:solidFill>
        <a:effectLst/>
      </p:bgPr>
    </p:bg>
    <p:spTree>
      <p:nvGrpSpPr>
        <p:cNvPr id="1" name="Shape 245"/>
        <p:cNvGrpSpPr/>
        <p:nvPr/>
      </p:nvGrpSpPr>
      <p:grpSpPr>
        <a:xfrm>
          <a:off x="0" y="0"/>
          <a:ext cx="0" cy="0"/>
          <a:chOff x="0" y="0"/>
          <a:chExt cx="0" cy="0"/>
        </a:xfrm>
      </p:grpSpPr>
      <p:cxnSp>
        <p:nvCxnSpPr>
          <p:cNvPr id="246" name="Google Shape;246;p29">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247" name="Google Shape;247;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a:latin typeface="Poppins"/>
                <a:ea typeface="Poppins"/>
                <a:cs typeface="Poppins"/>
                <a:sym typeface="Poppins"/>
              </a:rPr>
              <a:t>Tester </a:t>
            </a:r>
            <a:r>
              <a:rPr lang="en-GB" dirty="0" err="1">
                <a:latin typeface="Poppins"/>
                <a:ea typeface="Poppins"/>
                <a:cs typeface="Poppins"/>
                <a:sym typeface="Poppins"/>
              </a:rPr>
              <a:t>l'expérience</a:t>
            </a:r>
            <a:r>
              <a:rPr lang="en-GB" dirty="0">
                <a:latin typeface="Poppins"/>
                <a:ea typeface="Poppins"/>
                <a:cs typeface="Poppins"/>
                <a:sym typeface="Poppins"/>
              </a:rPr>
              <a:t> numérique</a:t>
            </a:r>
            <a:endParaRPr dirty="0">
              <a:latin typeface="Poppins"/>
              <a:ea typeface="Poppins"/>
              <a:cs typeface="Poppins"/>
              <a:sym typeface="Poppins"/>
            </a:endParaRPr>
          </a:p>
        </p:txBody>
      </p:sp>
      <p:pic>
        <p:nvPicPr>
          <p:cNvPr id="248" name="Google Shape;248;p29" descr="Testing of mobile - homepage issues "/>
          <p:cNvPicPr preferRelativeResize="0"/>
          <p:nvPr/>
        </p:nvPicPr>
        <p:blipFill>
          <a:blip r:embed="rId3">
            <a:alphaModFix/>
          </a:blip>
          <a:stretch>
            <a:fillRect/>
          </a:stretch>
        </p:blipFill>
        <p:spPr>
          <a:xfrm>
            <a:off x="483650" y="1609400"/>
            <a:ext cx="1524725" cy="3279900"/>
          </a:xfrm>
          <a:prstGeom prst="rect">
            <a:avLst/>
          </a:prstGeom>
          <a:noFill/>
          <a:ln>
            <a:noFill/>
          </a:ln>
        </p:spPr>
      </p:pic>
      <p:sp>
        <p:nvSpPr>
          <p:cNvPr id="249" name="Google Shape;249;p29">
            <a:extLst>
              <a:ext uri="{C183D7F6-B498-43B3-948B-1728B52AA6E4}">
                <adec:decorative xmlns:adec="http://schemas.microsoft.com/office/drawing/2017/decorative" val="1"/>
              </a:ext>
            </a:extLst>
          </p:cNvPr>
          <p:cNvSpPr/>
          <p:nvPr/>
        </p:nvSpPr>
        <p:spPr>
          <a:xfrm>
            <a:off x="1649300" y="2068950"/>
            <a:ext cx="502800" cy="502800"/>
          </a:xfrm>
          <a:prstGeom prst="ellipse">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50" name="Google Shape;250;p29" descr="Testing of web version - tutorial being added to reduce the feeling of overwhelmed"/>
          <p:cNvPicPr preferRelativeResize="0"/>
          <p:nvPr/>
        </p:nvPicPr>
        <p:blipFill>
          <a:blip r:embed="rId4">
            <a:alphaModFix/>
          </a:blip>
          <a:stretch>
            <a:fillRect/>
          </a:stretch>
        </p:blipFill>
        <p:spPr>
          <a:xfrm>
            <a:off x="2084575" y="2524125"/>
            <a:ext cx="6830825" cy="2215664"/>
          </a:xfrm>
          <a:prstGeom prst="rect">
            <a:avLst/>
          </a:prstGeom>
          <a:noFill/>
          <a:ln>
            <a:noFill/>
          </a:ln>
        </p:spPr>
      </p:pic>
      <p:sp>
        <p:nvSpPr>
          <p:cNvPr id="251" name="Google Shape;251;p29">
            <a:extLst>
              <a:ext uri="{C183D7F6-B498-43B3-948B-1728B52AA6E4}">
                <adec:decorative xmlns:adec="http://schemas.microsoft.com/office/drawing/2017/decorative" val="1"/>
              </a:ext>
            </a:extLst>
          </p:cNvPr>
          <p:cNvSpPr/>
          <p:nvPr/>
        </p:nvSpPr>
        <p:spPr>
          <a:xfrm>
            <a:off x="2275450" y="2744500"/>
            <a:ext cx="1695600" cy="1305000"/>
          </a:xfrm>
          <a:prstGeom prst="roundRect">
            <a:avLst>
              <a:gd name="adj" fmla="val 16667"/>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2" name="Google Shape;252;p29">
            <a:extLst>
              <a:ext uri="{C183D7F6-B498-43B3-948B-1728B52AA6E4}">
                <adec:decorative xmlns:adec="http://schemas.microsoft.com/office/drawing/2017/decorative" val="1"/>
              </a:ext>
            </a:extLst>
          </p:cNvPr>
          <p:cNvSpPr/>
          <p:nvPr/>
        </p:nvSpPr>
        <p:spPr>
          <a:xfrm>
            <a:off x="6552175" y="3382675"/>
            <a:ext cx="1695600" cy="1305000"/>
          </a:xfrm>
          <a:prstGeom prst="roundRect">
            <a:avLst>
              <a:gd name="adj" fmla="val 16667"/>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E9E9"/>
        </a:solidFill>
        <a:effectLst/>
      </p:bgPr>
    </p:bg>
    <p:spTree>
      <p:nvGrpSpPr>
        <p:cNvPr id="1" name="Shape 256"/>
        <p:cNvGrpSpPr/>
        <p:nvPr/>
      </p:nvGrpSpPr>
      <p:grpSpPr>
        <a:xfrm>
          <a:off x="0" y="0"/>
          <a:ext cx="0" cy="0"/>
          <a:chOff x="0" y="0"/>
          <a:chExt cx="0" cy="0"/>
        </a:xfrm>
      </p:grpSpPr>
      <p:cxnSp>
        <p:nvCxnSpPr>
          <p:cNvPr id="257" name="Google Shape;257;p30">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258" name="Google Shape;258;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a:latin typeface="Poppins"/>
                <a:ea typeface="Poppins"/>
                <a:cs typeface="Poppins"/>
                <a:sym typeface="Poppins"/>
              </a:rPr>
              <a:t>Construction et </a:t>
            </a:r>
            <a:r>
              <a:rPr lang="en-GB" dirty="0" err="1">
                <a:latin typeface="Poppins"/>
                <a:ea typeface="Poppins"/>
                <a:cs typeface="Poppins"/>
                <a:sym typeface="Poppins"/>
              </a:rPr>
              <a:t>codage</a:t>
            </a:r>
            <a:r>
              <a:rPr lang="en-GB" dirty="0">
                <a:latin typeface="Poppins"/>
                <a:ea typeface="Poppins"/>
                <a:cs typeface="Poppins"/>
                <a:sym typeface="Poppins"/>
              </a:rPr>
              <a:t> </a:t>
            </a:r>
            <a:endParaRPr dirty="0">
              <a:latin typeface="Poppins"/>
              <a:ea typeface="Poppins"/>
              <a:cs typeface="Poppins"/>
              <a:sym typeface="Poppins"/>
            </a:endParaRPr>
          </a:p>
        </p:txBody>
      </p:sp>
      <p:sp>
        <p:nvSpPr>
          <p:cNvPr id="259" name="Google Shape;259;p30"/>
          <p:cNvSpPr txBox="1"/>
          <p:nvPr/>
        </p:nvSpPr>
        <p:spPr>
          <a:xfrm>
            <a:off x="540950" y="1623350"/>
            <a:ext cx="7721400" cy="3093124"/>
          </a:xfrm>
          <a:prstGeom prst="rect">
            <a:avLst/>
          </a:prstGeom>
          <a:noFill/>
          <a:ln>
            <a:noFill/>
          </a:ln>
        </p:spPr>
        <p:txBody>
          <a:bodyPr spcFirstLastPara="1" wrap="square" lIns="91425" tIns="91425" rIns="91425" bIns="91425" anchor="t" anchorCtr="0">
            <a:spAutoFit/>
          </a:bodyPr>
          <a:lstStyle/>
          <a:p>
            <a:pPr marL="457200" lvl="0" indent="-342900" algn="l" rtl="0">
              <a:lnSpc>
                <a:spcPct val="150000"/>
              </a:lnSpc>
              <a:spcBef>
                <a:spcPts val="0"/>
              </a:spcBef>
              <a:spcAft>
                <a:spcPts val="0"/>
              </a:spcAft>
              <a:buClr>
                <a:schemeClr val="dk1"/>
              </a:buClr>
              <a:buSzPts val="1800"/>
              <a:buFont typeface="Poppins"/>
              <a:buChar char="-"/>
            </a:pPr>
            <a:r>
              <a:rPr lang="fr-FR" sz="1800" dirty="0">
                <a:solidFill>
                  <a:schemeClr val="dk1"/>
                </a:solidFill>
                <a:latin typeface="Poppins"/>
                <a:ea typeface="Poppins"/>
                <a:cs typeface="Poppins"/>
                <a:sym typeface="Poppins"/>
              </a:rPr>
              <a:t>Collaboration avec l'équipe technique pour aider au codage de l'expérience</a:t>
            </a:r>
          </a:p>
          <a:p>
            <a:pPr marL="457200" lvl="0" indent="-342900" algn="l" rtl="0">
              <a:lnSpc>
                <a:spcPct val="150000"/>
              </a:lnSpc>
              <a:spcBef>
                <a:spcPts val="0"/>
              </a:spcBef>
              <a:spcAft>
                <a:spcPts val="0"/>
              </a:spcAft>
              <a:buClr>
                <a:schemeClr val="dk1"/>
              </a:buClr>
              <a:buSzPts val="1800"/>
              <a:buFont typeface="Poppins"/>
              <a:buChar char="-"/>
            </a:pPr>
            <a:r>
              <a:rPr lang="fr-FR" sz="1800" dirty="0">
                <a:solidFill>
                  <a:schemeClr val="dk1"/>
                </a:solidFill>
                <a:latin typeface="Poppins"/>
                <a:ea typeface="Poppins"/>
                <a:cs typeface="Poppins"/>
                <a:sym typeface="Poppins"/>
              </a:rPr>
              <a:t>Réviser les conceptions en fonction des capacités techniques sans compromettre l'expérience de l'utilisateur</a:t>
            </a:r>
          </a:p>
          <a:p>
            <a:pPr marL="457200" lvl="0" indent="-342900" algn="l" rtl="0">
              <a:lnSpc>
                <a:spcPct val="150000"/>
              </a:lnSpc>
              <a:spcBef>
                <a:spcPts val="0"/>
              </a:spcBef>
              <a:spcAft>
                <a:spcPts val="0"/>
              </a:spcAft>
              <a:buClr>
                <a:schemeClr val="dk1"/>
              </a:buClr>
              <a:buSzPts val="1800"/>
              <a:buFont typeface="Poppins"/>
              <a:buChar char="-"/>
            </a:pPr>
            <a:r>
              <a:rPr lang="fr-FR" sz="1800" dirty="0">
                <a:solidFill>
                  <a:schemeClr val="dk1"/>
                </a:solidFill>
                <a:latin typeface="Poppins"/>
                <a:ea typeface="Poppins"/>
                <a:cs typeface="Poppins"/>
                <a:sym typeface="Poppins"/>
              </a:rPr>
              <a:t>De nombreux changements et décisions ont dû être pris au cours du processus de réalisation du projet.</a:t>
            </a:r>
          </a:p>
          <a:p>
            <a:pPr marL="457200" lvl="0" indent="-342900" algn="l" rtl="0">
              <a:lnSpc>
                <a:spcPct val="150000"/>
              </a:lnSpc>
              <a:spcBef>
                <a:spcPts val="0"/>
              </a:spcBef>
              <a:spcAft>
                <a:spcPts val="0"/>
              </a:spcAft>
              <a:buClr>
                <a:schemeClr val="dk1"/>
              </a:buClr>
              <a:buSzPts val="1800"/>
              <a:buFont typeface="Poppins"/>
              <a:buChar char="-"/>
            </a:pPr>
            <a:r>
              <a:rPr lang="fr-FR" sz="1800" dirty="0">
                <a:solidFill>
                  <a:schemeClr val="dk1"/>
                </a:solidFill>
                <a:latin typeface="Poppins"/>
                <a:ea typeface="Poppins"/>
                <a:cs typeface="Poppins"/>
                <a:sym typeface="Poppins"/>
              </a:rPr>
              <a:t>Négociation permanente avec le programmeur </a:t>
            </a:r>
            <a:endParaRPr sz="1800" dirty="0">
              <a:solidFill>
                <a:schemeClr val="dk1"/>
              </a:solidFill>
              <a:latin typeface="Poppins"/>
              <a:ea typeface="Poppins"/>
              <a:cs typeface="Poppins"/>
              <a:sym typeface="Poppi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CF9E7"/>
        </a:solidFill>
        <a:effectLst/>
      </p:bgPr>
    </p:bg>
    <p:spTree>
      <p:nvGrpSpPr>
        <p:cNvPr id="1" name="Shape 263"/>
        <p:cNvGrpSpPr/>
        <p:nvPr/>
      </p:nvGrpSpPr>
      <p:grpSpPr>
        <a:xfrm>
          <a:off x="0" y="0"/>
          <a:ext cx="0" cy="0"/>
          <a:chOff x="0" y="0"/>
          <a:chExt cx="0" cy="0"/>
        </a:xfrm>
      </p:grpSpPr>
      <p:cxnSp>
        <p:nvCxnSpPr>
          <p:cNvPr id="264" name="Google Shape;264;p31">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265" name="Google Shape;265;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err="1">
                <a:latin typeface="Poppins"/>
                <a:ea typeface="Poppins"/>
                <a:cs typeface="Poppins"/>
                <a:sym typeface="Poppins"/>
              </a:rPr>
              <a:t>Réponse</a:t>
            </a:r>
            <a:r>
              <a:rPr lang="en-GB" dirty="0">
                <a:latin typeface="Poppins"/>
                <a:ea typeface="Poppins"/>
                <a:cs typeface="Poppins"/>
                <a:sym typeface="Poppins"/>
              </a:rPr>
              <a:t> à </a:t>
            </a:r>
            <a:r>
              <a:rPr lang="en-GB" dirty="0" err="1">
                <a:latin typeface="Poppins"/>
                <a:ea typeface="Poppins"/>
                <a:cs typeface="Poppins"/>
                <a:sym typeface="Poppins"/>
              </a:rPr>
              <a:t>l'exposition</a:t>
            </a:r>
            <a:endParaRPr dirty="0">
              <a:latin typeface="Poppins"/>
              <a:ea typeface="Poppins"/>
              <a:cs typeface="Poppins"/>
              <a:sym typeface="Poppins"/>
            </a:endParaRPr>
          </a:p>
        </p:txBody>
      </p:sp>
      <p:pic>
        <p:nvPicPr>
          <p:cNvPr id="266" name="Google Shape;266;p31" descr="Exhibition was conducted - collected reflection from people who experienced the project "/>
          <p:cNvPicPr preferRelativeResize="0"/>
          <p:nvPr/>
        </p:nvPicPr>
        <p:blipFill rotWithShape="1">
          <a:blip r:embed="rId3">
            <a:alphaModFix/>
          </a:blip>
          <a:srcRect l="1739" t="8374" b="34658"/>
          <a:stretch/>
        </p:blipFill>
        <p:spPr>
          <a:xfrm>
            <a:off x="353975" y="1579575"/>
            <a:ext cx="8436050" cy="326002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2">
            <a:extLst>
              <a:ext uri="{C183D7F6-B498-43B3-948B-1728B52AA6E4}">
                <adec:decorative xmlns:adec="http://schemas.microsoft.com/office/drawing/2017/decorative" val="1"/>
              </a:ext>
            </a:extLst>
          </p:cNvPr>
          <p:cNvSpPr/>
          <p:nvPr/>
        </p:nvSpPr>
        <p:spPr>
          <a:xfrm>
            <a:off x="7794150" y="-506900"/>
            <a:ext cx="1797000" cy="1797000"/>
          </a:xfrm>
          <a:prstGeom prst="ellipse">
            <a:avLst/>
          </a:prstGeom>
          <a:solidFill>
            <a:srgbClr val="FFC80A">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2" name="Google Shape;272;p32">
            <a:extLst>
              <a:ext uri="{C183D7F6-B498-43B3-948B-1728B52AA6E4}">
                <adec:decorative xmlns:adec="http://schemas.microsoft.com/office/drawing/2017/decorative" val="1"/>
              </a:ext>
            </a:extLst>
          </p:cNvPr>
          <p:cNvSpPr/>
          <p:nvPr/>
        </p:nvSpPr>
        <p:spPr>
          <a:xfrm>
            <a:off x="-698525" y="-700100"/>
            <a:ext cx="1990200" cy="1990200"/>
          </a:xfrm>
          <a:prstGeom prst="ellipse">
            <a:avLst/>
          </a:prstGeom>
          <a:solidFill>
            <a:srgbClr val="B709F0">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3" name="Google Shape;273;p32">
            <a:extLst>
              <a:ext uri="{C183D7F6-B498-43B3-948B-1728B52AA6E4}">
                <adec:decorative xmlns:adec="http://schemas.microsoft.com/office/drawing/2017/decorative" val="1"/>
              </a:ext>
            </a:extLst>
          </p:cNvPr>
          <p:cNvSpPr/>
          <p:nvPr/>
        </p:nvSpPr>
        <p:spPr>
          <a:xfrm>
            <a:off x="2298025" y="-1221925"/>
            <a:ext cx="2185200" cy="2185200"/>
          </a:xfrm>
          <a:prstGeom prst="ellipse">
            <a:avLst/>
          </a:prstGeom>
          <a:solidFill>
            <a:srgbClr val="F91609">
              <a:alpha val="618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4" name="Google Shape;274;p32">
            <a:extLst>
              <a:ext uri="{C183D7F6-B498-43B3-948B-1728B52AA6E4}">
                <adec:decorative xmlns:adec="http://schemas.microsoft.com/office/drawing/2017/decorative" val="1"/>
              </a:ext>
            </a:extLst>
          </p:cNvPr>
          <p:cNvSpPr/>
          <p:nvPr/>
        </p:nvSpPr>
        <p:spPr>
          <a:xfrm>
            <a:off x="6780375" y="3350950"/>
            <a:ext cx="3315300" cy="3315300"/>
          </a:xfrm>
          <a:prstGeom prst="ellipse">
            <a:avLst/>
          </a:prstGeom>
          <a:solidFill>
            <a:srgbClr val="74930A">
              <a:alpha val="462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5" name="Google Shape;275;p32">
            <a:extLst>
              <a:ext uri="{C183D7F6-B498-43B3-948B-1728B52AA6E4}">
                <adec:decorative xmlns:adec="http://schemas.microsoft.com/office/drawing/2017/decorative" val="1"/>
              </a:ext>
            </a:extLst>
          </p:cNvPr>
          <p:cNvSpPr/>
          <p:nvPr/>
        </p:nvSpPr>
        <p:spPr>
          <a:xfrm>
            <a:off x="-2128175" y="2408425"/>
            <a:ext cx="4426200" cy="4426200"/>
          </a:xfrm>
          <a:prstGeom prst="ellipse">
            <a:avLst/>
          </a:prstGeom>
          <a:solidFill>
            <a:srgbClr val="5477FF">
              <a:alpha val="462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6" name="Google Shape;276;p32">
            <a:extLst>
              <a:ext uri="{C183D7F6-B498-43B3-948B-1728B52AA6E4}">
                <adec:decorative xmlns:adec="http://schemas.microsoft.com/office/drawing/2017/decorative" val="1"/>
              </a:ext>
            </a:extLst>
          </p:cNvPr>
          <p:cNvSpPr/>
          <p:nvPr/>
        </p:nvSpPr>
        <p:spPr>
          <a:xfrm>
            <a:off x="2541575" y="4143425"/>
            <a:ext cx="320100" cy="320100"/>
          </a:xfrm>
          <a:prstGeom prst="ellipse">
            <a:avLst/>
          </a:prstGeom>
          <a:solidFill>
            <a:srgbClr val="F91609">
              <a:alpha val="618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7" name="Google Shape;277;p32">
            <a:extLst>
              <a:ext uri="{C183D7F6-B498-43B3-948B-1728B52AA6E4}">
                <adec:decorative xmlns:adec="http://schemas.microsoft.com/office/drawing/2017/decorative" val="1"/>
              </a:ext>
            </a:extLst>
          </p:cNvPr>
          <p:cNvSpPr/>
          <p:nvPr/>
        </p:nvSpPr>
        <p:spPr>
          <a:xfrm>
            <a:off x="6002150" y="4095025"/>
            <a:ext cx="320100" cy="320100"/>
          </a:xfrm>
          <a:prstGeom prst="ellipse">
            <a:avLst/>
          </a:prstGeom>
          <a:solidFill>
            <a:srgbClr val="FFC80A">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8" name="Google Shape;278;p32">
            <a:extLst>
              <a:ext uri="{C183D7F6-B498-43B3-948B-1728B52AA6E4}">
                <adec:decorative xmlns:adec="http://schemas.microsoft.com/office/drawing/2017/decorative" val="1"/>
              </a:ext>
            </a:extLst>
          </p:cNvPr>
          <p:cNvSpPr/>
          <p:nvPr/>
        </p:nvSpPr>
        <p:spPr>
          <a:xfrm>
            <a:off x="1410250" y="1715275"/>
            <a:ext cx="320100" cy="320100"/>
          </a:xfrm>
          <a:prstGeom prst="ellipse">
            <a:avLst/>
          </a:prstGeom>
          <a:solidFill>
            <a:srgbClr val="74930A">
              <a:alpha val="462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9" name="Google Shape;279;p32">
            <a:extLst>
              <a:ext uri="{C183D7F6-B498-43B3-948B-1728B52AA6E4}">
                <adec:decorative xmlns:adec="http://schemas.microsoft.com/office/drawing/2017/decorative" val="1"/>
              </a:ext>
            </a:extLst>
          </p:cNvPr>
          <p:cNvSpPr/>
          <p:nvPr/>
        </p:nvSpPr>
        <p:spPr>
          <a:xfrm>
            <a:off x="8046375" y="2571750"/>
            <a:ext cx="456300" cy="456300"/>
          </a:xfrm>
          <a:prstGeom prst="ellipse">
            <a:avLst/>
          </a:prstGeom>
          <a:solidFill>
            <a:srgbClr val="B709F0">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0" name="Google Shape;280;p32"/>
          <p:cNvSpPr txBox="1">
            <a:spLocks noGrp="1"/>
          </p:cNvSpPr>
          <p:nvPr>
            <p:ph type="title" idx="4294967295"/>
          </p:nvPr>
        </p:nvSpPr>
        <p:spPr>
          <a:xfrm>
            <a:off x="1410250" y="445025"/>
            <a:ext cx="6295800" cy="9480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algn="ctr">
              <a:lnSpc>
                <a:spcPct val="90000"/>
              </a:lnSpc>
              <a:defRPr/>
            </a:pPr>
            <a:r>
              <a:rPr kumimoji="0" lang="fr-FR" sz="3500" b="0" i="0" u="none" strike="noStrike" kern="0" cap="none" spc="0" normalizeH="0" baseline="0" noProof="0">
                <a:ln>
                  <a:noFill/>
                </a:ln>
                <a:solidFill>
                  <a:srgbClr val="434343"/>
                </a:solidFill>
                <a:effectLst/>
                <a:uLnTx/>
                <a:uFillTx/>
                <a:latin typeface="Poppins SemiBold"/>
                <a:ea typeface="Poppins SemiBold"/>
                <a:cs typeface="Poppins SemiBold"/>
                <a:sym typeface="Poppins SemiBold"/>
              </a:rPr>
              <a:t>Scanner le code QR pour rejoindre l'expérience #</a:t>
            </a:r>
            <a:endParaRPr lang="en-GB" sz="3000" b="0" i="0" u="none" strike="noStrike" kern="0" cap="none" spc="0" normalizeH="0" baseline="0" noProof="0" dirty="0">
              <a:ln>
                <a:noFill/>
              </a:ln>
              <a:solidFill>
                <a:srgbClr val="434343"/>
              </a:solidFill>
              <a:effectLst/>
              <a:uLnTx/>
              <a:uFillTx/>
              <a:latin typeface="Poppins SemiBold"/>
              <a:ea typeface="Poppins SemiBold"/>
              <a:cs typeface="Poppins SemiBold"/>
            </a:endParaRPr>
          </a:p>
        </p:txBody>
      </p:sp>
      <p:pic>
        <p:nvPicPr>
          <p:cNvPr id="281" name="Google Shape;281;p32" descr="QR code for the experience"/>
          <p:cNvPicPr preferRelativeResize="0"/>
          <p:nvPr/>
        </p:nvPicPr>
        <p:blipFill rotWithShape="1">
          <a:blip r:embed="rId3">
            <a:alphaModFix/>
          </a:blip>
          <a:srcRect t="9237" b="7539"/>
          <a:stretch/>
        </p:blipFill>
        <p:spPr>
          <a:xfrm>
            <a:off x="2925350" y="2111425"/>
            <a:ext cx="3450900" cy="2871850"/>
          </a:xfrm>
          <a:prstGeom prst="rect">
            <a:avLst/>
          </a:prstGeom>
          <a:noFill/>
          <a:ln>
            <a:noFill/>
          </a:ln>
        </p:spPr>
      </p:pic>
      <p:sp>
        <p:nvSpPr>
          <p:cNvPr id="282" name="Google Shape;282;p32"/>
          <p:cNvSpPr txBox="1"/>
          <p:nvPr/>
        </p:nvSpPr>
        <p:spPr>
          <a:xfrm>
            <a:off x="1995725" y="1565875"/>
            <a:ext cx="5217900" cy="4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50">
                <a:solidFill>
                  <a:srgbClr val="050505"/>
                </a:solidFill>
                <a:latin typeface="Poppins"/>
                <a:ea typeface="Poppins"/>
                <a:cs typeface="Poppins"/>
                <a:sym typeface="Poppins"/>
              </a:rPr>
              <a:t>URL - </a:t>
            </a:r>
            <a:r>
              <a:rPr lang="en-GB" sz="1850" u="sng">
                <a:solidFill>
                  <a:schemeClr val="hlink"/>
                </a:solidFill>
                <a:latin typeface="Poppins"/>
                <a:ea typeface="Poppins"/>
                <a:cs typeface="Poppins"/>
                <a:sym typeface="Poppins"/>
                <a:hlinkClick r:id="rId4"/>
              </a:rPr>
              <a:t>https://www.dyslexiaemotions.com</a:t>
            </a:r>
            <a:endParaRPr sz="2100" u="sng">
              <a:solidFill>
                <a:srgbClr val="3C78D8"/>
              </a:solidFill>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5" ma:contentTypeDescription="Create a new document." ma:contentTypeScope="" ma:versionID="61522da599c1df77e4493096743556d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198bbce26b7eb8be2b729de184730d13"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Props1.xml><?xml version="1.0" encoding="utf-8"?>
<ds:datastoreItem xmlns:ds="http://schemas.openxmlformats.org/officeDocument/2006/customXml" ds:itemID="{8D9EB1CC-AF21-4625-958C-6913E68735B1}"/>
</file>

<file path=customXml/itemProps2.xml><?xml version="1.0" encoding="utf-8"?>
<ds:datastoreItem xmlns:ds="http://schemas.openxmlformats.org/officeDocument/2006/customXml" ds:itemID="{BE8B5384-C77F-4632-A338-BFE63E12A315}"/>
</file>

<file path=customXml/itemProps3.xml><?xml version="1.0" encoding="utf-8"?>
<ds:datastoreItem xmlns:ds="http://schemas.openxmlformats.org/officeDocument/2006/customXml" ds:itemID="{B9FEA587-8662-4CEC-BDBF-A44CA460C24D}"/>
</file>

<file path=docProps/app.xml><?xml version="1.0" encoding="utf-8"?>
<Properties xmlns="http://schemas.openxmlformats.org/officeDocument/2006/extended-properties" xmlns:vt="http://schemas.openxmlformats.org/officeDocument/2006/docPropsVTypes">
  <TotalTime>0</TotalTime>
  <Words>2113</Words>
  <Application>Microsoft Office PowerPoint</Application>
  <PresentationFormat>On-screen Show (16:9)</PresentationFormat>
  <Paragraphs>175</Paragraphs>
  <Slides>21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Wingdings</vt:lpstr>
      <vt:lpstr>Poppins Medium</vt:lpstr>
      <vt:lpstr>Poppins</vt:lpstr>
      <vt:lpstr>Poppins SemiBold</vt:lpstr>
      <vt:lpstr>Simple Light</vt:lpstr>
      <vt:lpstr>EMOTIONS</vt:lpstr>
      <vt:lpstr>Scannez le code QR pour participer à l'expérience</vt:lpstr>
      <vt:lpstr>Questions de recherche </vt:lpstr>
      <vt:lpstr>Pourquoi ce projet ?</vt:lpstr>
      <vt:lpstr>Qu'ai-je appris de mes recherches ?</vt:lpstr>
      <vt:lpstr>Aspects de la dyslexie à l'âge adulte</vt:lpstr>
      <vt:lpstr>Approche inclusive de la conception</vt:lpstr>
      <vt:lpstr>Comment ai-je généré et collecté mes données ? </vt:lpstr>
      <vt:lpstr>Comment ai-je communiqué les données recueillies ? </vt:lpstr>
      <vt:lpstr>Lignes directrices pour la conception </vt:lpstr>
      <vt:lpstr>Comment ai-je rendu l'expérience numérique ?</vt:lpstr>
      <vt:lpstr>Creating the characters </vt:lpstr>
      <vt:lpstr>Caractères des émotions </vt:lpstr>
      <vt:lpstr>Créer l'expérience Web </vt:lpstr>
      <vt:lpstr>Créer l'expérience Web - avec plus de prototypes</vt:lpstr>
      <vt:lpstr>Créer l'expérience Web avec plus de prototypes</vt:lpstr>
      <vt:lpstr>Créer une expérience mobile</vt:lpstr>
      <vt:lpstr>Tester l'expérience numérique</vt:lpstr>
      <vt:lpstr>Construction et codage </vt:lpstr>
      <vt:lpstr>Réponse à l'exposition</vt:lpstr>
      <vt:lpstr>Scanner le code QR pour rejoindre l'expérience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Uttara Ghodke</dc:creator>
  <cp:lastModifiedBy>Uttara Ghodke</cp:lastModifiedBy>
  <cp:revision>171</cp:revision>
  <dcterms:modified xsi:type="dcterms:W3CDTF">2024-04-25T17:59:15Z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ies>
</file>