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74_4279FE0C.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15"/>
  </p:notesMasterIdLst>
  <p:sldIdLst>
    <p:sldId id="256" r:id="rId2"/>
    <p:sldId id="369" r:id="rId3"/>
    <p:sldId id="352" r:id="rId4"/>
    <p:sldId id="372" r:id="rId5"/>
    <p:sldId id="354" r:id="rId6"/>
    <p:sldId id="355" r:id="rId7"/>
    <p:sldId id="356" r:id="rId8"/>
    <p:sldId id="358" r:id="rId9"/>
    <p:sldId id="360" r:id="rId10"/>
    <p:sldId id="361" r:id="rId11"/>
    <p:sldId id="362" r:id="rId12"/>
    <p:sldId id="363" r:id="rId13"/>
    <p:sldId id="3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607A89-5715-393D-5D55-2E4167001F19}" name="Laura Luopa" initials="LL" userId="S::laura.luopa@cnib.ca::4255d2d2-ca7e-4e21-a9c6-610724132a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72392" autoAdjust="0"/>
  </p:normalViewPr>
  <p:slideViewPr>
    <p:cSldViewPr snapToGrid="0">
      <p:cViewPr varScale="1">
        <p:scale>
          <a:sx n="76" d="100"/>
          <a:sy n="76" d="100"/>
        </p:scale>
        <p:origin x="20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omments/modernComment_174_4279FE0C.xml><?xml version="1.0" encoding="utf-8"?>
<p188:cmLst xmlns:a="http://schemas.openxmlformats.org/drawingml/2006/main" xmlns:r="http://schemas.openxmlformats.org/officeDocument/2006/relationships" xmlns:p188="http://schemas.microsoft.com/office/powerpoint/2018/8/main">
  <p188:cm id="{F0BD4124-DCD8-49FE-B121-A903BCB02747}" authorId="{46607A89-5715-393D-5D55-2E4167001F19}" status="resolved" created="2022-11-23T17:28:01.327">
    <pc:sldMkLst xmlns:pc="http://schemas.microsoft.com/office/powerpoint/2013/main/command">
      <pc:docMk/>
      <pc:sldMk cId="2650656936" sldId="353"/>
    </pc:sldMkLst>
    <p188:replyLst>
      <p188:reply id="{7A5731AC-BBC5-42CF-A770-DED40CF3C6D6}" authorId="{46607A89-5715-393D-5D55-2E4167001F19}" created="2022-11-23T17:28:32.498">
        <p188:txBody>
          <a:bodyPr/>
          <a:lstStyle/>
          <a:p>
            <a:r>
              <a:rPr lang="en-US"/>
              <a:t>[@Christina Clarke] should we add English and French?</a:t>
            </a:r>
          </a:p>
        </p188:txBody>
      </p188:reply>
    </p188:replyLst>
    <p188:txBody>
      <a:bodyPr/>
      <a:lstStyle/>
      <a:p>
        <a:r>
          <a:rPr lang="en-US"/>
          <a:t>[@Christina Clarke] removed some text--do you think it's necessary?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AE06AA-9BF7-41F2-BCFF-6F42ECBD66B3}" type="datetimeFigureOut">
              <a:rPr lang="en-CA" smtClean="0"/>
              <a:t>2024-04-23</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BEF6DD-5140-4786-BDC3-1B93B6D90466}" type="slidenum">
              <a:rPr lang="en-CA" smtClean="0"/>
              <a:t>‹#›</a:t>
            </a:fld>
            <a:endParaRPr lang="en-CA" dirty="0"/>
          </a:p>
        </p:txBody>
      </p:sp>
    </p:spTree>
    <p:extLst>
      <p:ext uri="{BB962C8B-B14F-4D97-AF65-F5344CB8AC3E}">
        <p14:creationId xmlns:p14="http://schemas.microsoft.com/office/powerpoint/2010/main" val="1733394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page: CNIB Foundation</a:t>
            </a:r>
            <a:br>
              <a:rPr lang="en-US" dirty="0"/>
            </a:br>
            <a:r>
              <a:rPr lang="en-US" dirty="0"/>
              <a:t>Bold Dreams, Bright Futures - Digital Literacy Skills Development for Children living with Blindness </a:t>
            </a:r>
          </a:p>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1</a:t>
            </a:fld>
            <a:endParaRPr lang="en-CA" dirty="0"/>
          </a:p>
        </p:txBody>
      </p:sp>
    </p:spTree>
    <p:extLst>
      <p:ext uri="{BB962C8B-B14F-4D97-AF65-F5344CB8AC3E}">
        <p14:creationId xmlns:p14="http://schemas.microsoft.com/office/powerpoint/2010/main" val="3627655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2</a:t>
            </a:fld>
            <a:endParaRPr lang="en-CA" dirty="0"/>
          </a:p>
        </p:txBody>
      </p:sp>
    </p:spTree>
    <p:extLst>
      <p:ext uri="{BB962C8B-B14F-4D97-AF65-F5344CB8AC3E}">
        <p14:creationId xmlns:p14="http://schemas.microsoft.com/office/powerpoint/2010/main" val="2690208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3</a:t>
            </a:fld>
            <a:endParaRPr lang="en-CA" dirty="0"/>
          </a:p>
        </p:txBody>
      </p:sp>
    </p:spTree>
    <p:extLst>
      <p:ext uri="{BB962C8B-B14F-4D97-AF65-F5344CB8AC3E}">
        <p14:creationId xmlns:p14="http://schemas.microsoft.com/office/powerpoint/2010/main" val="1555741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BEF6DD-5140-4786-BDC3-1B93B6D9046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0719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BEF6DD-5140-4786-BDC3-1B93B6D90466}" type="slidenum">
              <a:rPr lang="en-CA" smtClean="0"/>
              <a:t>5</a:t>
            </a:fld>
            <a:endParaRPr lang="en-CA" dirty="0"/>
          </a:p>
        </p:txBody>
      </p:sp>
    </p:spTree>
    <p:extLst>
      <p:ext uri="{BB962C8B-B14F-4D97-AF65-F5344CB8AC3E}">
        <p14:creationId xmlns:p14="http://schemas.microsoft.com/office/powerpoint/2010/main" val="1699280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BEF6DD-5140-4786-BDC3-1B93B6D90466}" type="slidenum">
              <a:rPr lang="en-CA" smtClean="0"/>
              <a:t>6</a:t>
            </a:fld>
            <a:endParaRPr lang="en-CA" dirty="0"/>
          </a:p>
        </p:txBody>
      </p:sp>
    </p:spTree>
    <p:extLst>
      <p:ext uri="{BB962C8B-B14F-4D97-AF65-F5344CB8AC3E}">
        <p14:creationId xmlns:p14="http://schemas.microsoft.com/office/powerpoint/2010/main" val="3391143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7</a:t>
            </a:fld>
            <a:endParaRPr lang="en-CA" dirty="0"/>
          </a:p>
        </p:txBody>
      </p:sp>
    </p:spTree>
    <p:extLst>
      <p:ext uri="{BB962C8B-B14F-4D97-AF65-F5344CB8AC3E}">
        <p14:creationId xmlns:p14="http://schemas.microsoft.com/office/powerpoint/2010/main" val="26237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8</a:t>
            </a:fld>
            <a:endParaRPr lang="en-CA" dirty="0"/>
          </a:p>
        </p:txBody>
      </p:sp>
    </p:spTree>
    <p:extLst>
      <p:ext uri="{BB962C8B-B14F-4D97-AF65-F5344CB8AC3E}">
        <p14:creationId xmlns:p14="http://schemas.microsoft.com/office/powerpoint/2010/main" val="1433259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9</a:t>
            </a:fld>
            <a:endParaRPr lang="en-CA" dirty="0"/>
          </a:p>
        </p:txBody>
      </p:sp>
    </p:spTree>
    <p:extLst>
      <p:ext uri="{BB962C8B-B14F-4D97-AF65-F5344CB8AC3E}">
        <p14:creationId xmlns:p14="http://schemas.microsoft.com/office/powerpoint/2010/main" val="263162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10</a:t>
            </a:fld>
            <a:endParaRPr lang="en-CA" dirty="0"/>
          </a:p>
        </p:txBody>
      </p:sp>
    </p:spTree>
    <p:extLst>
      <p:ext uri="{BB962C8B-B14F-4D97-AF65-F5344CB8AC3E}">
        <p14:creationId xmlns:p14="http://schemas.microsoft.com/office/powerpoint/2010/main" val="3810860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11</a:t>
            </a:fld>
            <a:endParaRPr lang="en-CA" dirty="0"/>
          </a:p>
        </p:txBody>
      </p:sp>
    </p:spTree>
    <p:extLst>
      <p:ext uri="{BB962C8B-B14F-4D97-AF65-F5344CB8AC3E}">
        <p14:creationId xmlns:p14="http://schemas.microsoft.com/office/powerpoint/2010/main" val="4083559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12</a:t>
            </a:fld>
            <a:endParaRPr lang="en-CA" dirty="0"/>
          </a:p>
        </p:txBody>
      </p:sp>
    </p:spTree>
    <p:extLst>
      <p:ext uri="{BB962C8B-B14F-4D97-AF65-F5344CB8AC3E}">
        <p14:creationId xmlns:p14="http://schemas.microsoft.com/office/powerpoint/2010/main" val="3205430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 Contacts</a:t>
            </a:r>
          </a:p>
          <a:p>
            <a:r>
              <a:rPr lang="en-US" dirty="0"/>
              <a:t>Manager</a:t>
            </a:r>
          </a:p>
          <a:p>
            <a:r>
              <a:rPr lang="en-US" dirty="0"/>
              <a:t>Early Years Digital Literacy Project</a:t>
            </a:r>
          </a:p>
          <a:p>
            <a:r>
              <a:rPr lang="en-US" dirty="0"/>
              <a:t>Laura Luopa</a:t>
            </a:r>
          </a:p>
          <a:p>
            <a:r>
              <a:rPr lang="en-US" dirty="0"/>
              <a:t>laura.luopa@cnib.ca</a:t>
            </a:r>
          </a:p>
          <a:p>
            <a:endParaRPr lang="en-US" dirty="0"/>
          </a:p>
          <a:p>
            <a:r>
              <a:rPr lang="en-US" dirty="0"/>
              <a:t>Program Coordinator</a:t>
            </a:r>
          </a:p>
          <a:p>
            <a:r>
              <a:rPr lang="en-US" dirty="0"/>
              <a:t>Early Years Digital Literacy Project</a:t>
            </a:r>
          </a:p>
          <a:p>
            <a:r>
              <a:rPr lang="en-US" dirty="0"/>
              <a:t>Christina Clarke</a:t>
            </a:r>
          </a:p>
          <a:p>
            <a:r>
              <a:rPr lang="en-US" dirty="0"/>
              <a:t>christina.clarke@cnib.ca</a:t>
            </a:r>
          </a:p>
          <a:p>
            <a:endParaRPr lang="en-US" dirty="0"/>
          </a:p>
          <a:p>
            <a:r>
              <a:rPr lang="en-US" dirty="0"/>
              <a:t>Lead, Knowledge Translation</a:t>
            </a:r>
          </a:p>
          <a:p>
            <a:r>
              <a:rPr lang="en-US" dirty="0"/>
              <a:t>Early Years Digital Literacy Project</a:t>
            </a:r>
          </a:p>
          <a:p>
            <a:r>
              <a:rPr lang="en-US" dirty="0"/>
              <a:t>Kathy Beitz</a:t>
            </a:r>
          </a:p>
          <a:p>
            <a:r>
              <a:rPr lang="en-US" dirty="0"/>
              <a:t>kathy.beitz@cnib.ca</a:t>
            </a:r>
          </a:p>
          <a:p>
            <a:endParaRPr lang="en-CA" dirty="0"/>
          </a:p>
        </p:txBody>
      </p:sp>
      <p:sp>
        <p:nvSpPr>
          <p:cNvPr id="4" name="Slide Number Placeholder 3"/>
          <p:cNvSpPr>
            <a:spLocks noGrp="1"/>
          </p:cNvSpPr>
          <p:nvPr>
            <p:ph type="sldNum" sz="quarter" idx="5"/>
          </p:nvPr>
        </p:nvSpPr>
        <p:spPr/>
        <p:txBody>
          <a:bodyPr/>
          <a:lstStyle/>
          <a:p>
            <a:fld id="{8BBEF6DD-5140-4786-BDC3-1B93B6D90466}" type="slidenum">
              <a:rPr lang="en-CA" smtClean="0"/>
              <a:t>13</a:t>
            </a:fld>
            <a:endParaRPr lang="en-CA" dirty="0"/>
          </a:p>
        </p:txBody>
      </p:sp>
    </p:spTree>
    <p:extLst>
      <p:ext uri="{BB962C8B-B14F-4D97-AF65-F5344CB8AC3E}">
        <p14:creationId xmlns:p14="http://schemas.microsoft.com/office/powerpoint/2010/main" val="2861325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8" name="Title 1">
            <a:extLst>
              <a:ext uri="{FF2B5EF4-FFF2-40B4-BE49-F238E27FC236}">
                <a16:creationId xmlns:a16="http://schemas.microsoft.com/office/drawing/2014/main" id="{46F7E4EB-1531-4463-8C3D-9AA6647CC7C3}"/>
              </a:ext>
            </a:extLst>
          </p:cNvPr>
          <p:cNvSpPr>
            <a:spLocks noGrp="1"/>
          </p:cNvSpPr>
          <p:nvPr>
            <p:ph type="ctrTitle"/>
          </p:nvPr>
        </p:nvSpPr>
        <p:spPr>
          <a:xfrm>
            <a:off x="1231175" y="4529912"/>
            <a:ext cx="9729650" cy="787464"/>
          </a:xfrm>
          <a:prstGeom prst="rect">
            <a:avLst/>
          </a:prstGeom>
        </p:spPr>
        <p:txBody>
          <a:bodyPr anchor="b">
            <a:noAutofit/>
          </a:bodyPr>
          <a:lstStyle>
            <a:lvl1pPr algn="ctr">
              <a:defRPr sz="4400"/>
            </a:lvl1pPr>
          </a:lstStyle>
          <a:p>
            <a:r>
              <a:rPr lang="en-US" dirty="0"/>
              <a:t>Click to edit Master title style</a:t>
            </a:r>
            <a:endParaRPr lang="en-CA" dirty="0"/>
          </a:p>
        </p:txBody>
      </p:sp>
      <p:sp>
        <p:nvSpPr>
          <p:cNvPr id="9" name="Subtitle 2">
            <a:extLst>
              <a:ext uri="{FF2B5EF4-FFF2-40B4-BE49-F238E27FC236}">
                <a16:creationId xmlns:a16="http://schemas.microsoft.com/office/drawing/2014/main" id="{55E6AB92-EB9A-4E8F-BFF5-9735DB05190B}"/>
              </a:ext>
            </a:extLst>
          </p:cNvPr>
          <p:cNvSpPr>
            <a:spLocks noGrp="1"/>
          </p:cNvSpPr>
          <p:nvPr>
            <p:ph type="subTitle" idx="1"/>
          </p:nvPr>
        </p:nvSpPr>
        <p:spPr>
          <a:xfrm>
            <a:off x="1933303" y="5571220"/>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11" name="Picture 10">
            <a:extLst>
              <a:ext uri="{FF2B5EF4-FFF2-40B4-BE49-F238E27FC236}">
                <a16:creationId xmlns:a16="http://schemas.microsoft.com/office/drawing/2014/main" id="{899F20A5-DBE2-4380-AE68-D37FE2B714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4011" y="3076918"/>
            <a:ext cx="8943975" cy="962025"/>
          </a:xfrm>
          <a:prstGeom prst="rect">
            <a:avLst/>
          </a:prstGeom>
        </p:spPr>
      </p:pic>
      <p:pic>
        <p:nvPicPr>
          <p:cNvPr id="12" name="Picture 11">
            <a:extLst>
              <a:ext uri="{FF2B5EF4-FFF2-40B4-BE49-F238E27FC236}">
                <a16:creationId xmlns:a16="http://schemas.microsoft.com/office/drawing/2014/main" id="{49854DD9-6611-4FD6-8A66-75C68D5E35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437" y="535035"/>
            <a:ext cx="7265125" cy="2177778"/>
          </a:xfrm>
          <a:prstGeom prst="rect">
            <a:avLst/>
          </a:prstGeom>
        </p:spPr>
      </p:pic>
    </p:spTree>
    <p:extLst>
      <p:ext uri="{BB962C8B-B14F-4D97-AF65-F5344CB8AC3E}">
        <p14:creationId xmlns:p14="http://schemas.microsoft.com/office/powerpoint/2010/main" val="145713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6D776-07DD-4316-888A-E9CA60C4712A}"/>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CA4D5C5A-A0DE-4ABC-8249-E8DC54ABE399}"/>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sp>
        <p:nvSpPr>
          <p:cNvPr id="10" name="Content Placeholder 2">
            <a:extLst>
              <a:ext uri="{FF2B5EF4-FFF2-40B4-BE49-F238E27FC236}">
                <a16:creationId xmlns:a16="http://schemas.microsoft.com/office/drawing/2014/main" id="{2D43F492-E379-4E63-8252-95D4472A79B3}"/>
              </a:ext>
            </a:extLst>
          </p:cNvPr>
          <p:cNvSpPr>
            <a:spLocks noGrp="1"/>
          </p:cNvSpPr>
          <p:nvPr>
            <p:ph idx="13"/>
          </p:nvPr>
        </p:nvSpPr>
        <p:spPr>
          <a:xfrm>
            <a:off x="350520" y="1825624"/>
            <a:ext cx="11490960" cy="4235542"/>
          </a:xfrm>
          <a:prstGeom prst="rect">
            <a:avLst/>
          </a:prstGeom>
        </p:spPr>
        <p:txBody>
          <a:bodyPr/>
          <a:lstStyle/>
          <a:p>
            <a:endParaRPr lang="en-US" dirty="0"/>
          </a:p>
        </p:txBody>
      </p:sp>
      <p:pic>
        <p:nvPicPr>
          <p:cNvPr id="11" name="Picture 10">
            <a:extLst>
              <a:ext uri="{FF2B5EF4-FFF2-40B4-BE49-F238E27FC236}">
                <a16:creationId xmlns:a16="http://schemas.microsoft.com/office/drawing/2014/main" id="{7347C5BE-67A7-4FD1-9FCF-CE618E7E4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spTree>
    <p:extLst>
      <p:ext uri="{BB962C8B-B14F-4D97-AF65-F5344CB8AC3E}">
        <p14:creationId xmlns:p14="http://schemas.microsoft.com/office/powerpoint/2010/main" val="2142304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CD2D4740-9C32-463B-B27B-CD3034B78A6A}"/>
              </a:ext>
            </a:extLst>
          </p:cNvPr>
          <p:cNvSpPr>
            <a:spLocks noGrp="1"/>
          </p:cNvSpPr>
          <p:nvPr>
            <p:ph sz="half" idx="1"/>
          </p:nvPr>
        </p:nvSpPr>
        <p:spPr>
          <a:xfrm>
            <a:off x="350520" y="1825625"/>
            <a:ext cx="5669280" cy="435133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Content Placeholder 3">
            <a:extLst>
              <a:ext uri="{FF2B5EF4-FFF2-40B4-BE49-F238E27FC236}">
                <a16:creationId xmlns:a16="http://schemas.microsoft.com/office/drawing/2014/main" id="{1BC8397B-1A13-4CBD-A154-383FF1DDE6E2}"/>
              </a:ext>
            </a:extLst>
          </p:cNvPr>
          <p:cNvSpPr>
            <a:spLocks noGrp="1"/>
          </p:cNvSpPr>
          <p:nvPr>
            <p:ph sz="half" idx="2"/>
          </p:nvPr>
        </p:nvSpPr>
        <p:spPr>
          <a:xfrm>
            <a:off x="6172199" y="1825625"/>
            <a:ext cx="5669279"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3F8F5844-216B-4B91-98CD-D5E8C23771DC}"/>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F5C89833-43ED-403F-98A9-9520B7A54C3F}"/>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pic>
        <p:nvPicPr>
          <p:cNvPr id="7" name="Picture 6">
            <a:extLst>
              <a:ext uri="{FF2B5EF4-FFF2-40B4-BE49-F238E27FC236}">
                <a16:creationId xmlns:a16="http://schemas.microsoft.com/office/drawing/2014/main" id="{7D7F3783-C994-42F8-9504-180D5EE6A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spTree>
    <p:extLst>
      <p:ext uri="{BB962C8B-B14F-4D97-AF65-F5344CB8AC3E}">
        <p14:creationId xmlns:p14="http://schemas.microsoft.com/office/powerpoint/2010/main" val="3608671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C32D1048-A938-4B71-A071-50E0D6674B67}"/>
              </a:ext>
            </a:extLst>
          </p:cNvPr>
          <p:cNvSpPr>
            <a:spLocks noGrp="1"/>
          </p:cNvSpPr>
          <p:nvPr>
            <p:ph type="body" idx="1"/>
          </p:nvPr>
        </p:nvSpPr>
        <p:spPr>
          <a:xfrm>
            <a:off x="350520"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1" name="Content Placeholder 3">
            <a:extLst>
              <a:ext uri="{FF2B5EF4-FFF2-40B4-BE49-F238E27FC236}">
                <a16:creationId xmlns:a16="http://schemas.microsoft.com/office/drawing/2014/main" id="{9B251C70-F59F-46DC-86E3-FC77250D799B}"/>
              </a:ext>
            </a:extLst>
          </p:cNvPr>
          <p:cNvSpPr>
            <a:spLocks noGrp="1"/>
          </p:cNvSpPr>
          <p:nvPr>
            <p:ph sz="half" idx="2"/>
          </p:nvPr>
        </p:nvSpPr>
        <p:spPr>
          <a:xfrm>
            <a:off x="350520"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Text Placeholder 4">
            <a:extLst>
              <a:ext uri="{FF2B5EF4-FFF2-40B4-BE49-F238E27FC236}">
                <a16:creationId xmlns:a16="http://schemas.microsoft.com/office/drawing/2014/main" id="{2EC40334-E052-4912-BACC-C2C0A8115415}"/>
              </a:ext>
            </a:extLst>
          </p:cNvPr>
          <p:cNvSpPr>
            <a:spLocks noGrp="1"/>
          </p:cNvSpPr>
          <p:nvPr>
            <p:ph type="body" sz="quarter" idx="3"/>
          </p:nvPr>
        </p:nvSpPr>
        <p:spPr>
          <a:xfrm>
            <a:off x="6172199"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a:extLst>
              <a:ext uri="{FF2B5EF4-FFF2-40B4-BE49-F238E27FC236}">
                <a16:creationId xmlns:a16="http://schemas.microsoft.com/office/drawing/2014/main" id="{17B15E75-DDFC-443A-A688-E12B4A7D6398}"/>
              </a:ext>
            </a:extLst>
          </p:cNvPr>
          <p:cNvSpPr>
            <a:spLocks noGrp="1"/>
          </p:cNvSpPr>
          <p:nvPr>
            <p:ph sz="quarter" idx="4"/>
          </p:nvPr>
        </p:nvSpPr>
        <p:spPr>
          <a:xfrm>
            <a:off x="6172199"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4" name="Picture 13">
            <a:extLst>
              <a:ext uri="{FF2B5EF4-FFF2-40B4-BE49-F238E27FC236}">
                <a16:creationId xmlns:a16="http://schemas.microsoft.com/office/drawing/2014/main" id="{252B7F97-C5BF-4CFC-88F9-348566B5D2C0}"/>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6" name="Title 1">
            <a:extLst>
              <a:ext uri="{FF2B5EF4-FFF2-40B4-BE49-F238E27FC236}">
                <a16:creationId xmlns:a16="http://schemas.microsoft.com/office/drawing/2014/main" id="{FE604993-D00C-4289-BFD8-719F8162D12B}"/>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pic>
        <p:nvPicPr>
          <p:cNvPr id="9" name="Picture 8">
            <a:extLst>
              <a:ext uri="{FF2B5EF4-FFF2-40B4-BE49-F238E27FC236}">
                <a16:creationId xmlns:a16="http://schemas.microsoft.com/office/drawing/2014/main" id="{B5EED397-4A83-4CD9-8AF8-5C1FDF6751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spTree>
    <p:extLst>
      <p:ext uri="{BB962C8B-B14F-4D97-AF65-F5344CB8AC3E}">
        <p14:creationId xmlns:p14="http://schemas.microsoft.com/office/powerpoint/2010/main" val="247368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00D2135-D107-4F82-8D64-3BA424D8B339}"/>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4294AB3A-6668-4132-B238-E7E5DBCC107B}"/>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pic>
        <p:nvPicPr>
          <p:cNvPr id="5" name="Picture 4">
            <a:extLst>
              <a:ext uri="{FF2B5EF4-FFF2-40B4-BE49-F238E27FC236}">
                <a16:creationId xmlns:a16="http://schemas.microsoft.com/office/drawing/2014/main" id="{21184460-5424-4F51-A8E7-4A8FA4978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spTree>
    <p:extLst>
      <p:ext uri="{BB962C8B-B14F-4D97-AF65-F5344CB8AC3E}">
        <p14:creationId xmlns:p14="http://schemas.microsoft.com/office/powerpoint/2010/main" val="213469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ppendix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6" name="Title 1">
            <a:extLst>
              <a:ext uri="{FF2B5EF4-FFF2-40B4-BE49-F238E27FC236}">
                <a16:creationId xmlns:a16="http://schemas.microsoft.com/office/drawing/2014/main" id="{C465F796-D3C7-48BE-8641-2500E47D4C30}"/>
              </a:ext>
            </a:extLst>
          </p:cNvPr>
          <p:cNvSpPr>
            <a:spLocks noGrp="1"/>
          </p:cNvSpPr>
          <p:nvPr>
            <p:ph type="ctrTitle"/>
          </p:nvPr>
        </p:nvSpPr>
        <p:spPr>
          <a:xfrm>
            <a:off x="1231175" y="4142427"/>
            <a:ext cx="9729650" cy="787464"/>
          </a:xfrm>
          <a:prstGeom prst="rect">
            <a:avLst/>
          </a:prstGeom>
        </p:spPr>
        <p:txBody>
          <a:bodyPr anchor="b">
            <a:noAutofit/>
          </a:bodyPr>
          <a:lstStyle>
            <a:lvl1pPr algn="ctr">
              <a:defRPr sz="4400"/>
            </a:lvl1pPr>
          </a:lstStyle>
          <a:p>
            <a:r>
              <a:rPr lang="en-US" dirty="0"/>
              <a:t>Click to edit Master title style</a:t>
            </a:r>
            <a:endParaRPr lang="en-CA" dirty="0"/>
          </a:p>
        </p:txBody>
      </p:sp>
      <p:sp>
        <p:nvSpPr>
          <p:cNvPr id="8" name="Subtitle 2">
            <a:extLst>
              <a:ext uri="{FF2B5EF4-FFF2-40B4-BE49-F238E27FC236}">
                <a16:creationId xmlns:a16="http://schemas.microsoft.com/office/drawing/2014/main" id="{CAEC6127-80C7-4A33-9C2B-C495F0EFA06B}"/>
              </a:ext>
            </a:extLst>
          </p:cNvPr>
          <p:cNvSpPr>
            <a:spLocks noGrp="1"/>
          </p:cNvSpPr>
          <p:nvPr>
            <p:ph type="subTitle" idx="1"/>
          </p:nvPr>
        </p:nvSpPr>
        <p:spPr>
          <a:xfrm>
            <a:off x="1933303" y="5183735"/>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11" name="Picture 10">
            <a:extLst>
              <a:ext uri="{FF2B5EF4-FFF2-40B4-BE49-F238E27FC236}">
                <a16:creationId xmlns:a16="http://schemas.microsoft.com/office/drawing/2014/main" id="{0BF1FCEA-2BB6-466B-B160-5C63CA16F2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6880" y="901337"/>
            <a:ext cx="8058239" cy="2415520"/>
          </a:xfrm>
          <a:prstGeom prst="rect">
            <a:avLst/>
          </a:prstGeom>
        </p:spPr>
      </p:pic>
    </p:spTree>
    <p:extLst>
      <p:ext uri="{BB962C8B-B14F-4D97-AF65-F5344CB8AC3E}">
        <p14:creationId xmlns:p14="http://schemas.microsoft.com/office/powerpoint/2010/main" val="23506405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A0DC2-DC50-4DD3-A973-4A169917FF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FCF89A-377E-4017-80CD-898240973E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14E5A-94E2-4ADF-A88C-AEE31194D5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73A2E-283B-44B8-8AE3-0E02B00DACAD}" type="datetimeFigureOut">
              <a:rPr lang="en-US" smtClean="0"/>
              <a:t>4/23/24</a:t>
            </a:fld>
            <a:endParaRPr lang="en-US" dirty="0"/>
          </a:p>
        </p:txBody>
      </p:sp>
      <p:sp>
        <p:nvSpPr>
          <p:cNvPr id="5" name="Footer Placeholder 4">
            <a:extLst>
              <a:ext uri="{FF2B5EF4-FFF2-40B4-BE49-F238E27FC236}">
                <a16:creationId xmlns:a16="http://schemas.microsoft.com/office/drawing/2014/main" id="{B47518D4-57FE-457A-AECB-0622A3D83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165B7F-A327-493A-B2A3-C1CE15BD79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5F2F4-BCE3-4410-AB9E-B1EDC1931C70}" type="slidenum">
              <a:rPr lang="en-US" smtClean="0"/>
              <a:t>‹#›</a:t>
            </a:fld>
            <a:endParaRPr lang="en-US" dirty="0"/>
          </a:p>
        </p:txBody>
      </p:sp>
    </p:spTree>
    <p:extLst>
      <p:ext uri="{BB962C8B-B14F-4D97-AF65-F5344CB8AC3E}">
        <p14:creationId xmlns:p14="http://schemas.microsoft.com/office/powerpoint/2010/main" val="324734857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74_4279FE0C.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cnib.ca/sites/default/files/2021-05/ABCs%20of%20iOS%20A%20VoiceOver%20Manual%20for%20Toddlers%20and%20Beyond%20FINAL-s.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mailto:monika.borchert@cnib.ca"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mailto:kathy.beitz@cnib.ca" TargetMode="External"/><Relationship Id="rId4" Type="http://schemas.openxmlformats.org/officeDocument/2006/relationships/hyperlink" Target="mailto:christina.clarke@cni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C91185-D5D1-46D8-B2D1-27A818B2E534}"/>
              </a:ext>
            </a:extLst>
          </p:cNvPr>
          <p:cNvSpPr>
            <a:spLocks noGrp="1"/>
          </p:cNvSpPr>
          <p:nvPr>
            <p:ph type="ctrTitle"/>
          </p:nvPr>
        </p:nvSpPr>
        <p:spPr/>
        <p:txBody>
          <a:bodyPr/>
          <a:lstStyle/>
          <a:p>
            <a:r>
              <a:rPr lang="en-US" dirty="0"/>
              <a:t>Bold Dreams, Bright Futures </a:t>
            </a:r>
          </a:p>
        </p:txBody>
      </p:sp>
      <p:sp>
        <p:nvSpPr>
          <p:cNvPr id="7" name="Subtitle 6">
            <a:extLst>
              <a:ext uri="{FF2B5EF4-FFF2-40B4-BE49-F238E27FC236}">
                <a16:creationId xmlns:a16="http://schemas.microsoft.com/office/drawing/2014/main" id="{A3A4DE27-E941-4A16-91E4-F1D131A29E8E}"/>
              </a:ext>
            </a:extLst>
          </p:cNvPr>
          <p:cNvSpPr>
            <a:spLocks noGrp="1"/>
          </p:cNvSpPr>
          <p:nvPr>
            <p:ph type="subTitle" idx="1"/>
          </p:nvPr>
        </p:nvSpPr>
        <p:spPr/>
        <p:txBody>
          <a:bodyPr>
            <a:normAutofit fontScale="55000" lnSpcReduction="20000"/>
          </a:bodyPr>
          <a:lstStyle/>
          <a:p>
            <a:pPr>
              <a:lnSpc>
                <a:spcPct val="170000"/>
              </a:lnSpc>
            </a:pPr>
            <a:r>
              <a:rPr lang="en-US" dirty="0"/>
              <a:t>Digital Literacy Skills Development for Children Living with Blindness </a:t>
            </a:r>
          </a:p>
        </p:txBody>
      </p:sp>
    </p:spTree>
    <p:extLst>
      <p:ext uri="{BB962C8B-B14F-4D97-AF65-F5344CB8AC3E}">
        <p14:creationId xmlns:p14="http://schemas.microsoft.com/office/powerpoint/2010/main" val="3481454989"/>
      </p:ext>
    </p:extLst>
  </p:cSld>
  <p:clrMapOvr>
    <a:masterClrMapping/>
  </p:clrMapOvr>
  <mc:AlternateContent xmlns:mc="http://schemas.openxmlformats.org/markup-compatibility/2006" xmlns:p14="http://schemas.microsoft.com/office/powerpoint/2010/main">
    <mc:Choice Requires="p14">
      <p:transition spd="slow" p14:dur="2000" advTm="80981"/>
    </mc:Choice>
    <mc:Fallback xmlns="">
      <p:transition spd="slow" advTm="8098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Bold Dreams, Bright Futures</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4455835"/>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The Canadian National Institute for the Blind (CNIB) will aim to address the technology gap for blind or partially sighted children under 7 years of age, to enable them to begin school as tech savvy as their sighted peers across Canada. </a:t>
            </a:r>
          </a:p>
          <a:p>
            <a:pPr marR="0" lvl="0" algn="l" defTabSz="914400" rtl="0" eaLnBrk="1" fontAlgn="auto" latinLnBrk="0" hangingPunct="1">
              <a:lnSpc>
                <a:spcPct val="150000"/>
              </a:lnSpc>
              <a:spcBef>
                <a:spcPts val="0"/>
              </a:spcBef>
              <a:spcAft>
                <a:spcPts val="0"/>
              </a:spcAft>
              <a:buClrTx/>
              <a:buSzTx/>
              <a:tabLst/>
              <a:defRPr/>
            </a:pPr>
            <a:endParaRPr lang="en-US" sz="2400" dirty="0">
              <a:solidFill>
                <a:prstClr val="black"/>
              </a:solidFill>
              <a:latin typeface="Arial"/>
            </a:endParaRPr>
          </a:p>
          <a:p>
            <a:pPr marR="0" lvl="0" algn="l"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err="1">
                <a:ln>
                  <a:noFill/>
                </a:ln>
                <a:solidFill>
                  <a:prstClr val="black"/>
                </a:solidFill>
                <a:effectLst/>
                <a:uLnTx/>
                <a:uFillTx/>
                <a:latin typeface="Arial"/>
                <a:ea typeface="+mn-ea"/>
                <a:cs typeface="+mn-cs"/>
              </a:rPr>
              <a:t>Researc</a:t>
            </a:r>
            <a:r>
              <a:rPr lang="en-US" sz="2400" dirty="0">
                <a:solidFill>
                  <a:prstClr val="black"/>
                </a:solidFill>
                <a:latin typeface="Arial"/>
              </a:rPr>
              <a:t>h project to capture if the gamification of learning Voiceover and iPad navigation is successful in teaching children digital literacy skills.</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04244255"/>
      </p:ext>
    </p:extLst>
  </p:cSld>
  <p:clrMapOvr>
    <a:masterClrMapping/>
  </p:clrMapOvr>
  <mc:AlternateContent xmlns:mc="http://schemas.openxmlformats.org/markup-compatibility/2006" xmlns:p14="http://schemas.microsoft.com/office/powerpoint/2010/main">
    <mc:Choice Requires="p14">
      <p:transition spd="slow" p14:dur="2000" advTm="64957"/>
    </mc:Choice>
    <mc:Fallback xmlns="">
      <p:transition spd="slow" advTm="6495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Objectives</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5194499"/>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Pilot an intervention using accessible technology with educational apps and games to teach digital literacy skills to blind or partially sighted children;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Provide education and hands-on technological training to both parents and educators; and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Ensure young blind and partially sighted children are fully immersed in all learning and classroom routines, whether in-person or virtual, from the moment they start school. </a:t>
            </a:r>
          </a:p>
        </p:txBody>
      </p:sp>
    </p:spTree>
    <p:extLst>
      <p:ext uri="{BB962C8B-B14F-4D97-AF65-F5344CB8AC3E}">
        <p14:creationId xmlns:p14="http://schemas.microsoft.com/office/powerpoint/2010/main" val="1534325127"/>
      </p:ext>
    </p:extLst>
  </p:cSld>
  <p:clrMapOvr>
    <a:masterClrMapping/>
  </p:clrMapOvr>
  <mc:AlternateContent xmlns:mc="http://schemas.openxmlformats.org/markup-compatibility/2006" xmlns:p14="http://schemas.microsoft.com/office/powerpoint/2010/main">
    <mc:Choice Requires="p14">
      <p:transition spd="slow" p14:dur="2000" advTm="44347"/>
    </mc:Choice>
    <mc:Fallback xmlns="">
      <p:transition spd="slow" advTm="4434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Participants</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3347840"/>
          </a:xfrm>
          <a:prstGeom prst="rect">
            <a:avLst/>
          </a:prstGeom>
          <a:noFill/>
        </p:spPr>
        <p:txBody>
          <a:bodyPr wrap="square" lIns="91440" tIns="45720" rIns="91440" bIns="4572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Children ages 2-7 and their caregivers.</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Anywhere in Canada.</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Arial"/>
              </a:rPr>
              <a:t>Either official language: English or French</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No medical assessment needed</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115291148"/>
      </p:ext>
    </p:extLst>
  </p:cSld>
  <p:clrMapOvr>
    <a:masterClrMapping/>
  </p:clrMapOvr>
  <mc:AlternateContent xmlns:mc="http://schemas.openxmlformats.org/markup-compatibility/2006" xmlns:p14="http://schemas.microsoft.com/office/powerpoint/2010/main">
    <mc:Choice Requires="p14">
      <p:transition spd="slow" p14:dur="2000" advTm="24752"/>
    </mc:Choice>
    <mc:Fallback xmlns="">
      <p:transition spd="slow" advTm="24752"/>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Structure: Part 1</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3717171"/>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Funded by the Government of Canada, this project is an extension of the ABC’s of iOS manual, published in 2018. </a:t>
            </a:r>
            <a:r>
              <a:rPr kumimoji="0" lang="en-US" sz="2400" b="0" i="0" u="none" strike="noStrike" kern="1200" cap="none" spc="0" normalizeH="0" baseline="0" noProof="0" dirty="0">
                <a:ln>
                  <a:noFill/>
                </a:ln>
                <a:solidFill>
                  <a:prstClr val="black"/>
                </a:solidFill>
                <a:effectLst/>
                <a:uLnTx/>
                <a:uFillTx/>
                <a:latin typeface="Arial"/>
                <a:ea typeface="+mn-ea"/>
                <a:cs typeface="+mn-cs"/>
                <a:hlinkClick r:id="rId3"/>
              </a:rPr>
              <a:t>This link will take you to a digital copy of the handbook</a:t>
            </a:r>
            <a:r>
              <a:rPr lang="en-US" sz="2400" dirty="0">
                <a:solidFill>
                  <a:prstClr val="black"/>
                </a:solidFill>
                <a:latin typeface="Arial"/>
              </a:rPr>
              <a:t>.</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Rather than relying on the caregiver to support the child through multiple apps that teach a skill, a single app is going to be developed in partnership with </a:t>
            </a:r>
            <a:r>
              <a:rPr kumimoji="0" lang="en-US" sz="2400" b="0" i="0" u="none" strike="noStrike" kern="1200" cap="none" spc="0" normalizeH="0" baseline="0" noProof="0" dirty="0" err="1">
                <a:ln>
                  <a:noFill/>
                </a:ln>
                <a:solidFill>
                  <a:prstClr val="black"/>
                </a:solidFill>
                <a:effectLst/>
                <a:uLnTx/>
                <a:uFillTx/>
                <a:latin typeface="Arial"/>
                <a:ea typeface="+mn-ea"/>
                <a:cs typeface="+mn-cs"/>
              </a:rPr>
              <a:t>ObjectiveEd</a:t>
            </a:r>
            <a:r>
              <a:rPr kumimoji="0" lang="en-US" sz="2400" b="0" i="0" u="none" strike="noStrike" kern="1200" cap="none" spc="0" normalizeH="0" baseline="0" noProof="0" dirty="0">
                <a:ln>
                  <a:noFill/>
                </a:ln>
                <a:solidFill>
                  <a:prstClr val="black"/>
                </a:solidFill>
                <a:effectLst/>
                <a:uLnTx/>
                <a:uFillTx/>
                <a:latin typeface="Arial"/>
                <a:ea typeface="+mn-ea"/>
                <a:cs typeface="+mn-cs"/>
              </a:rPr>
              <a:t>.</a:t>
            </a:r>
          </a:p>
        </p:txBody>
      </p:sp>
    </p:spTree>
    <p:extLst>
      <p:ext uri="{BB962C8B-B14F-4D97-AF65-F5344CB8AC3E}">
        <p14:creationId xmlns:p14="http://schemas.microsoft.com/office/powerpoint/2010/main" val="2738458827"/>
      </p:ext>
    </p:extLst>
  </p:cSld>
  <p:clrMapOvr>
    <a:masterClrMapping/>
  </p:clrMapOvr>
  <mc:AlternateContent xmlns:mc="http://schemas.openxmlformats.org/markup-compatibility/2006" xmlns:p14="http://schemas.microsoft.com/office/powerpoint/2010/main">
    <mc:Choice Requires="p14">
      <p:transition spd="slow" p14:dur="2000" advTm="38557"/>
    </mc:Choice>
    <mc:Fallback xmlns="">
      <p:transition spd="slow" advTm="3855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Structure: Part 2</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4271169"/>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Children will receive an iPad through the program. If another tool is needed to help the child access their iPad, our team will work to find an accommodation for the child.</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endParaRPr lang="en-US" sz="2400" dirty="0">
              <a:solidFill>
                <a:prstClr val="black"/>
              </a:solidFill>
              <a:latin typeface="Arial"/>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Educational games within the app will lead the child through tasks to practice specific digital literacy skills (such as tapping, swiping and manipulating VoiceOver controls)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44813294"/>
      </p:ext>
    </p:extLst>
  </p:cSld>
  <p:clrMapOvr>
    <a:masterClrMapping/>
  </p:clrMapOvr>
  <mc:AlternateContent xmlns:mc="http://schemas.openxmlformats.org/markup-compatibility/2006" xmlns:p14="http://schemas.microsoft.com/office/powerpoint/2010/main">
    <mc:Choice Requires="p14">
      <p:transition spd="slow" p14:dur="2000" advTm="43348"/>
    </mc:Choice>
    <mc:Fallback xmlns="">
      <p:transition spd="slow" advTm="4334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Structure: Part 3</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2239844"/>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Management software on the iPad for research and supporting families remotely for the duration of the project, the device will become the property of the family at project completion</a:t>
            </a:r>
          </a:p>
        </p:txBody>
      </p:sp>
    </p:spTree>
    <p:extLst>
      <p:ext uri="{BB962C8B-B14F-4D97-AF65-F5344CB8AC3E}">
        <p14:creationId xmlns:p14="http://schemas.microsoft.com/office/powerpoint/2010/main" val="1595301480"/>
      </p:ext>
    </p:extLst>
  </p:cSld>
  <p:clrMapOvr>
    <a:masterClrMapping/>
  </p:clrMapOvr>
  <mc:AlternateContent xmlns:mc="http://schemas.openxmlformats.org/markup-compatibility/2006" xmlns:p14="http://schemas.microsoft.com/office/powerpoint/2010/main">
    <mc:Choice Requires="p14">
      <p:transition spd="slow" p14:dur="2000" advTm="26461"/>
    </mc:Choice>
    <mc:Fallback xmlns="">
      <p:transition spd="slow" advTm="264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Timing</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3046988"/>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Project duration:</a:t>
            </a:r>
          </a:p>
          <a:p>
            <a:pPr marR="0" lvl="0" algn="l"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3 years. April 2022 - March 2025.</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Once research is complete in April 2025, app will be free and available on the Apple app store for iPads</a:t>
            </a:r>
          </a:p>
          <a:p>
            <a:pPr marR="0" lvl="0" algn="l" defTabSz="914400" rtl="0" eaLnBrk="1" fontAlgn="auto" latinLnBrk="0" hangingPunct="1">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47520069"/>
      </p:ext>
    </p:extLst>
  </p:cSld>
  <p:clrMapOvr>
    <a:masterClrMapping/>
  </p:clrMapOvr>
  <mc:AlternateContent xmlns:mc="http://schemas.openxmlformats.org/markup-compatibility/2006" xmlns:p14="http://schemas.microsoft.com/office/powerpoint/2010/main">
    <mc:Choice Requires="p14">
      <p:transition spd="slow" p14:dur="2000" advTm="36245"/>
    </mc:Choice>
    <mc:Fallback xmlns="">
      <p:transition spd="slow" advTm="3624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Output: Part 1</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4825167"/>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Working with 100</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blind or partially sighted children under 7 years of age have access to and use the latest accessible technology;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100 blind or partially sighted children under 7 years of age have digital literacy skills to support their success in the classroom, significantly improving their likelihood of success in school and future employment;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50905835"/>
      </p:ext>
    </p:extLst>
  </p:cSld>
  <p:clrMapOvr>
    <a:masterClrMapping/>
  </p:clrMapOvr>
  <mc:AlternateContent xmlns:mc="http://schemas.openxmlformats.org/markup-compatibility/2006" xmlns:p14="http://schemas.microsoft.com/office/powerpoint/2010/main">
    <mc:Choice Requires="p14">
      <p:transition spd="slow" p14:dur="2000" advTm="39768"/>
    </mc:Choice>
    <mc:Fallback xmlns="">
      <p:transition spd="slow" advTm="3976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Output: Part 2</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4825167"/>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minimum </a:t>
            </a: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of 100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parents of blind or partially sighted children </a:t>
            </a: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under 7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years of age have the knowledge and skills in using accessible technology to support their children's development while learning at home;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final report </a:t>
            </a:r>
            <a:r>
              <a:rPr lang="en-US" sz="2400" dirty="0">
                <a:solidFill>
                  <a:prstClr val="black"/>
                </a:solidFill>
                <a:latin typeface="Arial" panose="020B0604020202020204" pitchFamily="34" charset="0"/>
                <a:cs typeface="Arial" panose="020B0604020202020204" pitchFamily="34" charset="0"/>
              </a:rPr>
              <a:t>sent</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through targeted distribution to policy makers in the relevant ministries in all provinces and territories.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44640068"/>
      </p:ext>
    </p:extLst>
  </p:cSld>
  <p:clrMapOvr>
    <a:masterClrMapping/>
  </p:clrMapOvr>
  <mc:AlternateContent xmlns:mc="http://schemas.openxmlformats.org/markup-compatibility/2006" xmlns:p14="http://schemas.microsoft.com/office/powerpoint/2010/main">
    <mc:Choice Requires="p14">
      <p:transition spd="slow" p14:dur="2000" advTm="37941"/>
    </mc:Choice>
    <mc:Fallback xmlns="">
      <p:transition spd="slow" advTm="3794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Output: Part 3</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3163174"/>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Increased support for families and educators to prepare preschool children with sight loss for school entry; </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Increased knowledge on the evidence basis for long-term benefits and impacts of early educational interventions and digital literacy programming on children with sight loss; and </a:t>
            </a:r>
          </a:p>
        </p:txBody>
      </p:sp>
    </p:spTree>
    <p:extLst>
      <p:ext uri="{BB962C8B-B14F-4D97-AF65-F5344CB8AC3E}">
        <p14:creationId xmlns:p14="http://schemas.microsoft.com/office/powerpoint/2010/main" val="2472858058"/>
      </p:ext>
    </p:extLst>
  </p:cSld>
  <p:clrMapOvr>
    <a:masterClrMapping/>
  </p:clrMapOvr>
  <mc:AlternateContent xmlns:mc="http://schemas.openxmlformats.org/markup-compatibility/2006" xmlns:p14="http://schemas.microsoft.com/office/powerpoint/2010/main">
    <mc:Choice Requires="p14">
      <p:transition spd="slow" p14:dur="2000" advTm="32924"/>
    </mc:Choice>
    <mc:Fallback xmlns="">
      <p:transition spd="slow" advTm="3292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Output: Part 4</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1685846"/>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Increased guidance for policy makers in the early learning and child care sector on how to design appropriate educational interventions for children with sight loss. </a:t>
            </a:r>
          </a:p>
        </p:txBody>
      </p:sp>
    </p:spTree>
    <p:extLst>
      <p:ext uri="{BB962C8B-B14F-4D97-AF65-F5344CB8AC3E}">
        <p14:creationId xmlns:p14="http://schemas.microsoft.com/office/powerpoint/2010/main" val="2832555627"/>
      </p:ext>
    </p:extLst>
  </p:cSld>
  <p:clrMapOvr>
    <a:masterClrMapping/>
  </p:clrMapOvr>
  <mc:AlternateContent xmlns:mc="http://schemas.openxmlformats.org/markup-compatibility/2006" xmlns:p14="http://schemas.microsoft.com/office/powerpoint/2010/main">
    <mc:Choice Requires="p14">
      <p:transition spd="slow" p14:dur="2000" advTm="24441"/>
    </mc:Choice>
    <mc:Fallback xmlns="">
      <p:transition spd="slow" advTm="2444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094D-48B5-DE90-DF1C-4E81F4175A35}"/>
              </a:ext>
            </a:extLst>
          </p:cNvPr>
          <p:cNvSpPr>
            <a:spLocks noGrp="1"/>
          </p:cNvSpPr>
          <p:nvPr>
            <p:ph type="title"/>
          </p:nvPr>
        </p:nvSpPr>
        <p:spPr/>
        <p:txBody>
          <a:bodyPr/>
          <a:lstStyle/>
          <a:p>
            <a:r>
              <a:rPr lang="en-CA" dirty="0"/>
              <a:t>Staff Contacts</a:t>
            </a:r>
          </a:p>
        </p:txBody>
      </p:sp>
      <p:sp>
        <p:nvSpPr>
          <p:cNvPr id="4" name="TextBox 3">
            <a:extLst>
              <a:ext uri="{FF2B5EF4-FFF2-40B4-BE49-F238E27FC236}">
                <a16:creationId xmlns:a16="http://schemas.microsoft.com/office/drawing/2014/main" id="{A55BBA43-A3C0-5C2E-CCE6-0554789D3DDC}"/>
              </a:ext>
            </a:extLst>
          </p:cNvPr>
          <p:cNvSpPr txBox="1"/>
          <p:nvPr/>
        </p:nvSpPr>
        <p:spPr>
          <a:xfrm>
            <a:off x="341812" y="1643449"/>
            <a:ext cx="8728048" cy="5262979"/>
          </a:xfrm>
          <a:prstGeom prst="rect">
            <a:avLst/>
          </a:prstGeom>
          <a:noFill/>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Manager</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Early Years Digital Literacy Project</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Monika Borchert</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hlinkClick r:id="rId3"/>
              </a:rPr>
              <a:t>monika.borchert@cnib.ca</a:t>
            </a:r>
            <a:r>
              <a:rPr kumimoji="0" lang="en-US" sz="24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Program Coordinator</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Early Years Digital Literacy Project</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Christina Clarke</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hlinkClick r:id="rId4"/>
              </a:rPr>
              <a:t>christina.clarke@cnib.ca</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Lead, Knowledge Translation</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Early Years Digital Literacy Project</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Kathy Beitz</a:t>
            </a:r>
          </a:p>
          <a:p>
            <a:pPr marL="0" marR="0" lvl="0" indent="0" algn="l" defTabSz="914400" rtl="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hlinkClick r:id="rId5"/>
              </a:rPr>
              <a:t>kathy.beitz@cnib.ca</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476356764"/>
      </p:ext>
    </p:extLst>
  </p:cSld>
  <p:clrMapOvr>
    <a:masterClrMapping/>
  </p:clrMapOvr>
  <mc:AlternateContent xmlns:mc="http://schemas.openxmlformats.org/markup-compatibility/2006" xmlns:p14="http://schemas.microsoft.com/office/powerpoint/2010/main">
    <mc:Choice Requires="p14">
      <p:transition spd="slow" p14:dur="2000" advTm="120183"/>
    </mc:Choice>
    <mc:Fallback xmlns="">
      <p:transition spd="slow" advTm="120183"/>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und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2382D7-7CEF-4ED7-8CB1-95B76A7DD1C6}"/>
</file>

<file path=customXml/itemProps2.xml><?xml version="1.0" encoding="utf-8"?>
<ds:datastoreItem xmlns:ds="http://schemas.openxmlformats.org/officeDocument/2006/customXml" ds:itemID="{B332A6E7-2106-4D75-8907-22DC3C64830C}"/>
</file>

<file path=docProps/app.xml><?xml version="1.0" encoding="utf-8"?>
<Properties xmlns="http://schemas.openxmlformats.org/officeDocument/2006/extended-properties" xmlns:vt="http://schemas.openxmlformats.org/officeDocument/2006/docPropsVTypes">
  <TotalTime>1428</TotalTime>
  <Words>714</Words>
  <Application>Microsoft Macintosh PowerPoint</Application>
  <PresentationFormat>Widescreen</PresentationFormat>
  <Paragraphs>93</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Black</vt:lpstr>
      <vt:lpstr>Calibri</vt:lpstr>
      <vt:lpstr>Office Theme</vt:lpstr>
      <vt:lpstr>Bold Dreams, Bright Futures </vt:lpstr>
      <vt:lpstr>Bold Dreams, Bright Futures</vt:lpstr>
      <vt:lpstr>Objectives</vt:lpstr>
      <vt:lpstr>Participants</vt:lpstr>
      <vt:lpstr>Structure: Part 1</vt:lpstr>
      <vt:lpstr>Structure: Part 2</vt:lpstr>
      <vt:lpstr>Structure: Part 3</vt:lpstr>
      <vt:lpstr>Timing</vt:lpstr>
      <vt:lpstr>Output: Part 1</vt:lpstr>
      <vt:lpstr>Output: Part 2</vt:lpstr>
      <vt:lpstr>Output: Part 3</vt:lpstr>
      <vt:lpstr>Output: Part 4</vt:lpstr>
      <vt:lpstr>Staff 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Clarke</dc:creator>
  <cp:lastModifiedBy>Monika Borchert</cp:lastModifiedBy>
  <cp:revision>6</cp:revision>
  <dcterms:created xsi:type="dcterms:W3CDTF">2022-09-28T21:23:20Z</dcterms:created>
  <dcterms:modified xsi:type="dcterms:W3CDTF">2024-04-23T16:32:01Z</dcterms:modified>
</cp:coreProperties>
</file>