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Arimo" panose="020B0604020202020204" charset="0"/>
      <p:regular r:id="rId17"/>
    </p:embeddedFont>
    <p:embeddedFont>
      <p:font typeface="Canva Sans" panose="020B0604020202020204" charset="0"/>
      <p:regular r:id="rId18"/>
    </p:embeddedFont>
    <p:embeddedFont>
      <p:font typeface="Canva Sans Bold"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101" d="100"/>
          <a:sy n="101" d="100"/>
        </p:scale>
        <p:origin x="65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77440" y="1204624"/>
            <a:ext cx="13533120" cy="3423285"/>
          </a:xfrm>
          <a:prstGeom prst="rect">
            <a:avLst/>
          </a:prstGeom>
        </p:spPr>
        <p:txBody>
          <a:bodyPr lIns="0" tIns="0" rIns="0" bIns="0" rtlCol="0" anchor="t">
            <a:spAutoFit/>
          </a:bodyPr>
          <a:lstStyle/>
          <a:p>
            <a:pPr algn="ctr">
              <a:lnSpc>
                <a:spcPts val="8748"/>
              </a:lnSpc>
            </a:pPr>
            <a:r>
              <a:rPr lang="en-US" sz="8100">
                <a:solidFill>
                  <a:srgbClr val="000000"/>
                </a:solidFill>
                <a:latin typeface="Arimo"/>
              </a:rPr>
              <a:t>What are the accessibility barriers in virtual meeting platforms?</a:t>
            </a:r>
          </a:p>
        </p:txBody>
      </p:sp>
      <p:sp>
        <p:nvSpPr>
          <p:cNvPr id="3" name="TextBox 3"/>
          <p:cNvSpPr txBox="1"/>
          <p:nvPr/>
        </p:nvSpPr>
        <p:spPr>
          <a:xfrm>
            <a:off x="7161958" y="5421100"/>
            <a:ext cx="3964084" cy="4246832"/>
          </a:xfrm>
          <a:prstGeom prst="rect">
            <a:avLst/>
          </a:prstGeom>
        </p:spPr>
        <p:txBody>
          <a:bodyPr lIns="0" tIns="0" rIns="0" bIns="0" rtlCol="0" anchor="t">
            <a:spAutoFit/>
          </a:bodyPr>
          <a:lstStyle/>
          <a:p>
            <a:pPr algn="ctr">
              <a:lnSpc>
                <a:spcPts val="4220"/>
              </a:lnSpc>
            </a:pPr>
            <a:r>
              <a:rPr lang="en-US" sz="3014">
                <a:solidFill>
                  <a:srgbClr val="000000"/>
                </a:solidFill>
                <a:latin typeface="Canva Sans Bold"/>
              </a:rPr>
              <a:t>Presenters/creators: </a:t>
            </a:r>
          </a:p>
          <a:p>
            <a:pPr algn="ctr">
              <a:lnSpc>
                <a:spcPts val="4220"/>
              </a:lnSpc>
            </a:pPr>
            <a:r>
              <a:rPr lang="en-US" sz="3014">
                <a:solidFill>
                  <a:srgbClr val="000000"/>
                </a:solidFill>
                <a:latin typeface="Canva Sans"/>
              </a:rPr>
              <a:t>Mahadeo A. Sukhai, </a:t>
            </a:r>
          </a:p>
          <a:p>
            <a:pPr algn="ctr">
              <a:lnSpc>
                <a:spcPts val="4220"/>
              </a:lnSpc>
            </a:pPr>
            <a:r>
              <a:rPr lang="en-US" sz="3014">
                <a:solidFill>
                  <a:srgbClr val="000000"/>
                </a:solidFill>
                <a:latin typeface="Canva Sans"/>
              </a:rPr>
              <a:t>Kai Xuan Koh, </a:t>
            </a:r>
          </a:p>
          <a:p>
            <a:pPr algn="ctr">
              <a:lnSpc>
                <a:spcPts val="4220"/>
              </a:lnSpc>
            </a:pPr>
            <a:r>
              <a:rPr lang="en-US" sz="3014">
                <a:solidFill>
                  <a:srgbClr val="000000"/>
                </a:solidFill>
                <a:latin typeface="Canva Sans"/>
              </a:rPr>
              <a:t>Patrick C. K. Hung, </a:t>
            </a:r>
          </a:p>
          <a:p>
            <a:pPr algn="ctr">
              <a:lnSpc>
                <a:spcPts val="4220"/>
              </a:lnSpc>
            </a:pPr>
            <a:r>
              <a:rPr lang="en-US" sz="3014">
                <a:solidFill>
                  <a:srgbClr val="000000"/>
                </a:solidFill>
                <a:latin typeface="Canva Sans"/>
              </a:rPr>
              <a:t>David Barter, </a:t>
            </a:r>
          </a:p>
          <a:p>
            <a:pPr algn="ctr">
              <a:lnSpc>
                <a:spcPts val="4220"/>
              </a:lnSpc>
            </a:pPr>
            <a:r>
              <a:rPr lang="en-US" sz="3014">
                <a:solidFill>
                  <a:srgbClr val="000000"/>
                </a:solidFill>
                <a:latin typeface="Canva Sans"/>
              </a:rPr>
              <a:t>Peter Coppin and </a:t>
            </a:r>
          </a:p>
          <a:p>
            <a:pPr algn="ctr">
              <a:lnSpc>
                <a:spcPts val="4220"/>
              </a:lnSpc>
            </a:pPr>
            <a:r>
              <a:rPr lang="en-US" sz="3014">
                <a:solidFill>
                  <a:srgbClr val="000000"/>
                </a:solidFill>
                <a:latin typeface="Canva Sans"/>
              </a:rPr>
              <a:t>Alvaro Quevedo</a:t>
            </a:r>
          </a:p>
          <a:p>
            <a:pPr algn="ctr">
              <a:lnSpc>
                <a:spcPts val="4220"/>
              </a:lnSpc>
            </a:pPr>
            <a:endParaRPr lang="en-US" sz="3014">
              <a:solidFill>
                <a:srgbClr val="000000"/>
              </a:solidFill>
              <a:latin typeface="Canva Sans"/>
            </a:endParaRPr>
          </a:p>
        </p:txBody>
      </p:sp>
      <p:pic>
        <p:nvPicPr>
          <p:cNvPr id="4" name="Picture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extLst>
              <a:ext uri="{96DAC541-7B7A-43D3-8B79-37D633B846F1}">
                <asvg:svgBlip xmlns:asvg="http://schemas.microsoft.com/office/drawing/2016/SVG/main" r:embed="rId5"/>
              </a:ext>
            </a:extLst>
          </a:blip>
          <a:stretch>
            <a:fillRect/>
          </a:stretch>
        </p:blipFill>
        <p:spPr>
          <a:xfrm>
            <a:off x="8629650" y="4392400"/>
            <a:ext cx="1028700" cy="1028700"/>
          </a:xfrm>
          <a:prstGeom prst="rect">
            <a:avLst/>
          </a:prstGeom>
        </p:spPr>
      </p:pic>
    </p:spTree>
  </p:cSld>
  <p:clrMapOvr>
    <a:masterClrMapping/>
  </p:clrMapOvr>
  <p:timing>
    <p:tnLst>
      <p:par>
        <p:cTn id="1" dur="indefinite" restart="never" nodeType="tmRoot">
          <p:childTnLst>
            <p:cmd cmd="playFrom(0.0)">
              <p:cBhvr>
                <p:cTn id="2"/>
                <p:tgtEl>
                  <p:spTgt spid="4"/>
                </p:tgtEl>
              </p:cBhvr>
            </p:cmd>
            <p:audio>
              <p:cMediaNode vol="100000" showWhenStopped="0">
                <p:cTn id="3"/>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6462809"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Our ASC Project</a:t>
            </a:r>
          </a:p>
        </p:txBody>
      </p:sp>
      <p:sp>
        <p:nvSpPr>
          <p:cNvPr id="3" name="TextBox 3"/>
          <p:cNvSpPr txBox="1"/>
          <p:nvPr/>
        </p:nvSpPr>
        <p:spPr>
          <a:xfrm>
            <a:off x="1348740" y="2888933"/>
            <a:ext cx="15590520" cy="6330792"/>
          </a:xfrm>
          <a:prstGeom prst="rect">
            <a:avLst/>
          </a:prstGeom>
        </p:spPr>
        <p:txBody>
          <a:bodyPr lIns="0" tIns="0" rIns="0" bIns="0" rtlCol="0" anchor="t">
            <a:spAutoFit/>
          </a:bodyPr>
          <a:lstStyle/>
          <a:p>
            <a:pPr marL="703088" lvl="1" indent="-351544" algn="l">
              <a:lnSpc>
                <a:spcPts val="3356"/>
              </a:lnSpc>
              <a:buAutoNum type="arabicPeriod"/>
            </a:pPr>
            <a:r>
              <a:rPr lang="en-US" sz="3885">
                <a:solidFill>
                  <a:srgbClr val="000000"/>
                </a:solidFill>
                <a:latin typeface="Arimo"/>
              </a:rPr>
              <a:t>We conducted a total of 63 tests and interviews from 12 January 2023 to 23 March 2023. </a:t>
            </a:r>
          </a:p>
          <a:p>
            <a:pPr marL="703088" lvl="1" indent="-351544" algn="l">
              <a:lnSpc>
                <a:spcPts val="3356"/>
              </a:lnSpc>
              <a:buAutoNum type="arabicPeriod"/>
            </a:pPr>
            <a:r>
              <a:rPr lang="en-US" sz="3885">
                <a:solidFill>
                  <a:srgbClr val="000000"/>
                </a:solidFill>
                <a:latin typeface="Arimo"/>
              </a:rPr>
              <a:t>These interviews aimed to delve into participants' past experiences, particularly regarding using Information Communication Technology (ICT) platforms by exploring the participants preferred platforms, ease of use, preferences for assistive technologies, challenges with updates or changes, and desired features for virtual meeting platforms and assistive technologies. </a:t>
            </a:r>
          </a:p>
          <a:p>
            <a:pPr marL="703088" lvl="1" indent="-351544" algn="l">
              <a:lnSpc>
                <a:spcPts val="3356"/>
              </a:lnSpc>
              <a:buAutoNum type="arabicPeriod"/>
            </a:pPr>
            <a:r>
              <a:rPr lang="en-US" sz="3885">
                <a:solidFill>
                  <a:srgbClr val="000000"/>
                </a:solidFill>
                <a:latin typeface="Arimo"/>
              </a:rPr>
              <a:t>We also interviewed 38 participants at CNIB Greater Toronto Area (GTA) Hub and 15 participants from Connecting the Dots Conference in Vancouver, respectively.</a:t>
            </a:r>
          </a:p>
          <a:p>
            <a:pPr marL="703088" lvl="1" indent="-351544" algn="l">
              <a:lnSpc>
                <a:spcPts val="3356"/>
              </a:lnSpc>
              <a:buAutoNum type="arabicPeriod"/>
            </a:pPr>
            <a:r>
              <a:rPr lang="en-US" sz="3885">
                <a:solidFill>
                  <a:srgbClr val="000000"/>
                </a:solidFill>
                <a:latin typeface="Arimo"/>
              </a:rPr>
              <a:t>5 participants from Surrey Place were enlisted for functional testing. Additionally, 5 phone interviews were conducted.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68478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Accessibility Paradigm</a:t>
            </a:r>
          </a:p>
        </p:txBody>
      </p:sp>
      <p:sp>
        <p:nvSpPr>
          <p:cNvPr id="3" name="TextBox 3"/>
          <p:cNvSpPr txBox="1"/>
          <p:nvPr/>
        </p:nvSpPr>
        <p:spPr>
          <a:xfrm>
            <a:off x="1348740" y="2860358"/>
            <a:ext cx="15590520" cy="6359367"/>
          </a:xfrm>
          <a:prstGeom prst="rect">
            <a:avLst/>
          </a:prstGeom>
        </p:spPr>
        <p:txBody>
          <a:bodyPr lIns="0" tIns="0" rIns="0" bIns="0" rtlCol="0" anchor="t">
            <a:spAutoFit/>
          </a:bodyPr>
          <a:lstStyle/>
          <a:p>
            <a:pPr marL="532066" lvl="1" indent="-266033" algn="l">
              <a:lnSpc>
                <a:spcPts val="2540"/>
              </a:lnSpc>
              <a:buAutoNum type="arabicPeriod"/>
            </a:pPr>
            <a:r>
              <a:rPr lang="en-US" sz="2940">
                <a:solidFill>
                  <a:srgbClr val="000000"/>
                </a:solidFill>
                <a:latin typeface="Arimo"/>
              </a:rPr>
              <a:t>Compatible design that will work seamlessly with various assistive technologies such JAWS and NVDA.</a:t>
            </a:r>
          </a:p>
          <a:p>
            <a:pPr marL="532066" lvl="1" indent="-266033" algn="l">
              <a:lnSpc>
                <a:spcPts val="2540"/>
              </a:lnSpc>
              <a:buAutoNum type="arabicPeriod"/>
            </a:pPr>
            <a:r>
              <a:rPr lang="en-US" sz="2940">
                <a:solidFill>
                  <a:srgbClr val="000000"/>
                </a:solidFill>
                <a:latin typeface="Arimo"/>
              </a:rPr>
              <a:t>Customizable User Interface (UI) that will accommodate a range of visual preferences</a:t>
            </a:r>
          </a:p>
          <a:p>
            <a:pPr marL="532066" lvl="1" indent="-266033" algn="l">
              <a:lnSpc>
                <a:spcPts val="2540"/>
              </a:lnSpc>
              <a:buAutoNum type="arabicPeriod"/>
            </a:pPr>
            <a:r>
              <a:rPr lang="en-US" sz="2940">
                <a:solidFill>
                  <a:srgbClr val="000000"/>
                </a:solidFill>
                <a:latin typeface="Arimo"/>
              </a:rPr>
              <a:t>Inclusive communication tools to make sure all shared content is perceivable.</a:t>
            </a:r>
          </a:p>
          <a:p>
            <a:pPr marL="532066" lvl="1" indent="-266033" algn="l">
              <a:lnSpc>
                <a:spcPts val="2540"/>
              </a:lnSpc>
              <a:buAutoNum type="arabicPeriod"/>
            </a:pPr>
            <a:r>
              <a:rPr lang="en-US" sz="2940">
                <a:solidFill>
                  <a:srgbClr val="000000"/>
                </a:solidFill>
                <a:latin typeface="Arimo"/>
              </a:rPr>
              <a:t>User-driven feedback loops that in line with user needs from time to time.</a:t>
            </a:r>
          </a:p>
          <a:p>
            <a:pPr marL="532066" lvl="1" indent="-266033" algn="l">
              <a:lnSpc>
                <a:spcPts val="2540"/>
              </a:lnSpc>
              <a:buAutoNum type="arabicPeriod"/>
            </a:pPr>
            <a:r>
              <a:rPr lang="en-US" sz="2940">
                <a:solidFill>
                  <a:srgbClr val="000000"/>
                </a:solidFill>
                <a:latin typeface="Arimo"/>
              </a:rPr>
              <a:t>Educational outreach designed to empower users.</a:t>
            </a:r>
          </a:p>
          <a:p>
            <a:pPr marL="532066" lvl="1" indent="-266033" algn="l">
              <a:lnSpc>
                <a:spcPts val="2540"/>
              </a:lnSpc>
              <a:buAutoNum type="arabicPeriod"/>
            </a:pPr>
            <a:r>
              <a:rPr lang="en-US" sz="2940">
                <a:solidFill>
                  <a:srgbClr val="000000"/>
                </a:solidFill>
                <a:latin typeface="Arimo"/>
              </a:rPr>
              <a:t>Adhere to The World Wide Web Consortium (W3C) Web Content Accessibility Guidelines (WCAG) guidelines to meet the global standards.</a:t>
            </a:r>
          </a:p>
          <a:p>
            <a:pPr marL="532066" lvl="1" indent="-266033" algn="l">
              <a:lnSpc>
                <a:spcPts val="2540"/>
              </a:lnSpc>
              <a:buAutoNum type="arabicPeriod"/>
            </a:pPr>
            <a:r>
              <a:rPr lang="en-US" sz="2940">
                <a:solidFill>
                  <a:srgbClr val="000000"/>
                </a:solidFill>
                <a:latin typeface="Arimo"/>
              </a:rPr>
              <a:t>Multimodal interaction such as touch, hear and feel, to diverse user capabilities and preferences.</a:t>
            </a:r>
          </a:p>
          <a:p>
            <a:pPr marL="532066" lvl="1" indent="-266033" algn="l">
              <a:lnSpc>
                <a:spcPts val="2540"/>
              </a:lnSpc>
              <a:buAutoNum type="arabicPeriod"/>
            </a:pPr>
            <a:r>
              <a:rPr lang="en-US" sz="2940">
                <a:solidFill>
                  <a:srgbClr val="000000"/>
                </a:solidFill>
                <a:latin typeface="Arimo"/>
              </a:rPr>
              <a:t>Artificial Intelligence (AI)-powered assistance in navigating with content more intuitively., such as ChatGPT</a:t>
            </a:r>
          </a:p>
          <a:p>
            <a:pPr marL="532066" lvl="1" indent="-266033" algn="l">
              <a:lnSpc>
                <a:spcPts val="2540"/>
              </a:lnSpc>
              <a:buAutoNum type="arabicPeriod"/>
            </a:pPr>
            <a:r>
              <a:rPr lang="en-US" sz="2940">
                <a:solidFill>
                  <a:srgbClr val="000000"/>
                </a:solidFill>
                <a:latin typeface="Arimo"/>
              </a:rPr>
              <a:t>Transparent privacy and security with trustable data policies, such as the Personal Information Protection and Electronic Documents Act (PIPEDA).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Challenges at User Interface (UI)</a:t>
            </a:r>
          </a:p>
        </p:txBody>
      </p:sp>
      <p:sp>
        <p:nvSpPr>
          <p:cNvPr id="3" name="TextBox 3"/>
          <p:cNvSpPr txBox="1"/>
          <p:nvPr/>
        </p:nvSpPr>
        <p:spPr>
          <a:xfrm>
            <a:off x="1348740" y="2841308"/>
            <a:ext cx="15590520" cy="6378417"/>
          </a:xfrm>
          <a:prstGeom prst="rect">
            <a:avLst/>
          </a:prstGeom>
        </p:spPr>
        <p:txBody>
          <a:bodyPr lIns="0" tIns="0" rIns="0" bIns="0" rtlCol="0" anchor="t">
            <a:spAutoFit/>
          </a:bodyPr>
          <a:lstStyle/>
          <a:p>
            <a:pPr marL="646081" lvl="1" indent="-323040" algn="l">
              <a:lnSpc>
                <a:spcPts val="3470"/>
              </a:lnSpc>
              <a:buAutoNum type="arabicPeriod"/>
            </a:pPr>
            <a:r>
              <a:rPr lang="en-US" sz="3570">
                <a:solidFill>
                  <a:srgbClr val="000000"/>
                </a:solidFill>
                <a:latin typeface="Arimo"/>
              </a:rPr>
              <a:t>Complex User Interface (UI) with intricate layouts and multiple options  that create a non-standard navigation pattern or scripts.</a:t>
            </a:r>
          </a:p>
          <a:p>
            <a:pPr marL="646081" lvl="1" indent="-323040" algn="l">
              <a:lnSpc>
                <a:spcPts val="3470"/>
              </a:lnSpc>
              <a:buAutoNum type="arabicPeriod"/>
            </a:pPr>
            <a:r>
              <a:rPr lang="en-US" sz="3570">
                <a:solidFill>
                  <a:srgbClr val="000000"/>
                </a:solidFill>
                <a:latin typeface="Arimo"/>
              </a:rPr>
              <a:t>Incompatibility of screen reader software that is poorly integrated with virtual meeting platforms hampers the navigation and interaction.</a:t>
            </a:r>
          </a:p>
          <a:p>
            <a:pPr marL="646081" lvl="1" indent="-323040" algn="l">
              <a:lnSpc>
                <a:spcPts val="3470"/>
              </a:lnSpc>
              <a:buAutoNum type="arabicPeriod"/>
            </a:pPr>
            <a:r>
              <a:rPr lang="en-US" sz="3570">
                <a:solidFill>
                  <a:srgbClr val="000000"/>
                </a:solidFill>
                <a:latin typeface="Arimo"/>
              </a:rPr>
              <a:t>Failure to adhere to industry guidelines and standards leading to incomplete or inaccurate information and difficult navigation.</a:t>
            </a:r>
          </a:p>
          <a:p>
            <a:pPr marL="646081" lvl="1" indent="-323040" algn="l">
              <a:lnSpc>
                <a:spcPts val="3470"/>
              </a:lnSpc>
              <a:buAutoNum type="arabicPeriod"/>
            </a:pPr>
            <a:r>
              <a:rPr lang="en-US" sz="3570">
                <a:solidFill>
                  <a:srgbClr val="000000"/>
                </a:solidFill>
                <a:latin typeface="Arimo"/>
              </a:rPr>
              <a:t>Inaccessibility of visual content that lacks alternative text descriptions or audio cues.</a:t>
            </a:r>
          </a:p>
          <a:p>
            <a:pPr marL="646081" lvl="1" indent="-323040" algn="l">
              <a:lnSpc>
                <a:spcPts val="3470"/>
              </a:lnSpc>
              <a:buAutoNum type="arabicPeriod"/>
            </a:pPr>
            <a:r>
              <a:rPr lang="en-US" sz="3570">
                <a:solidFill>
                  <a:srgbClr val="000000"/>
                </a:solidFill>
                <a:latin typeface="Arimo"/>
              </a:rPr>
              <a:t>Limited keyboard navigation and inadequate accessibility settings.</a:t>
            </a:r>
          </a:p>
          <a:p>
            <a:pPr marL="646081" lvl="1" indent="-323040" algn="l">
              <a:lnSpc>
                <a:spcPts val="3470"/>
              </a:lnSpc>
              <a:buAutoNum type="arabicPeriod"/>
            </a:pPr>
            <a:r>
              <a:rPr lang="en-US" sz="3570">
                <a:solidFill>
                  <a:srgbClr val="000000"/>
                </a:solidFill>
                <a:latin typeface="Arimo"/>
              </a:rPr>
              <a:t>Mobile platforms introduce challenges like inconsistent design, poor color contrast, and unresponsive touch areas impacting user experience.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Challenges at Software Application</a:t>
            </a:r>
          </a:p>
        </p:txBody>
      </p:sp>
      <p:sp>
        <p:nvSpPr>
          <p:cNvPr id="3" name="TextBox 3"/>
          <p:cNvSpPr txBox="1"/>
          <p:nvPr/>
        </p:nvSpPr>
        <p:spPr>
          <a:xfrm>
            <a:off x="1348740" y="2812733"/>
            <a:ext cx="15590520" cy="6406992"/>
          </a:xfrm>
          <a:prstGeom prst="rect">
            <a:avLst/>
          </a:prstGeom>
        </p:spPr>
        <p:txBody>
          <a:bodyPr lIns="0" tIns="0" rIns="0" bIns="0" rtlCol="0" anchor="t">
            <a:spAutoFit/>
          </a:bodyPr>
          <a:lstStyle/>
          <a:p>
            <a:pPr marL="760095" lvl="1" indent="-380048" algn="l">
              <a:lnSpc>
                <a:spcPts val="4536"/>
              </a:lnSpc>
              <a:buAutoNum type="arabicPeriod"/>
            </a:pPr>
            <a:r>
              <a:rPr lang="en-US" sz="4200">
                <a:solidFill>
                  <a:srgbClr val="000000"/>
                </a:solidFill>
                <a:latin typeface="Arimo"/>
              </a:rPr>
              <a:t>Real-time collaboration and meetings due to inaccessible controls or incompatibility issues with assistive technologies.</a:t>
            </a:r>
          </a:p>
          <a:p>
            <a:pPr marL="760095" lvl="1" indent="-380048" algn="l">
              <a:lnSpc>
                <a:spcPts val="4536"/>
              </a:lnSpc>
              <a:buAutoNum type="arabicPeriod"/>
            </a:pPr>
            <a:r>
              <a:rPr lang="en-US" sz="4200">
                <a:solidFill>
                  <a:srgbClr val="000000"/>
                </a:solidFill>
                <a:latin typeface="Arimo"/>
              </a:rPr>
              <a:t>Technological interventions that require user requirements consideration.</a:t>
            </a:r>
          </a:p>
          <a:p>
            <a:pPr marL="760095" lvl="1" indent="-380048" algn="l">
              <a:lnSpc>
                <a:spcPts val="4536"/>
              </a:lnSpc>
            </a:pPr>
            <a:endParaRPr lang="en-US" sz="4200">
              <a:solidFill>
                <a:srgbClr val="000000"/>
              </a:solidFill>
              <a:latin typeface="Arim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Challenges at Domain Data Model</a:t>
            </a:r>
          </a:p>
        </p:txBody>
      </p:sp>
      <p:sp>
        <p:nvSpPr>
          <p:cNvPr id="3" name="TextBox 3"/>
          <p:cNvSpPr txBox="1"/>
          <p:nvPr/>
        </p:nvSpPr>
        <p:spPr>
          <a:xfrm>
            <a:off x="1348740" y="2812733"/>
            <a:ext cx="15590520" cy="6406992"/>
          </a:xfrm>
          <a:prstGeom prst="rect">
            <a:avLst/>
          </a:prstGeom>
        </p:spPr>
        <p:txBody>
          <a:bodyPr lIns="0" tIns="0" rIns="0" bIns="0" rtlCol="0" anchor="t">
            <a:spAutoFit/>
          </a:bodyPr>
          <a:lstStyle/>
          <a:p>
            <a:pPr marL="760095" lvl="1" indent="-380048" algn="l">
              <a:lnSpc>
                <a:spcPts val="4536"/>
              </a:lnSpc>
              <a:buAutoNum type="arabicPeriod"/>
            </a:pPr>
            <a:r>
              <a:rPr lang="en-US" sz="4200">
                <a:solidFill>
                  <a:srgbClr val="000000"/>
                </a:solidFill>
                <a:latin typeface="Arimo"/>
              </a:rPr>
              <a:t>Privacy and security concern regarding data breaching.</a:t>
            </a:r>
          </a:p>
          <a:p>
            <a:pPr marL="760095" lvl="1" indent="-380048" algn="l">
              <a:lnSpc>
                <a:spcPts val="4536"/>
              </a:lnSpc>
              <a:buAutoNum type="arabicPeriod"/>
            </a:pPr>
            <a:r>
              <a:rPr lang="en-US" sz="4200">
                <a:solidFill>
                  <a:srgbClr val="000000"/>
                </a:solidFill>
                <a:latin typeface="Arimo"/>
              </a:rPr>
              <a:t>Non-adherence to markup language and metadata that hinder seamless navigation and participation in virtual meetings due to incomplete or confusing auditory cues.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ICT Developers</a:t>
            </a:r>
          </a:p>
        </p:txBody>
      </p:sp>
      <p:sp>
        <p:nvSpPr>
          <p:cNvPr id="3" name="TextBox 3"/>
          <p:cNvSpPr txBox="1"/>
          <p:nvPr/>
        </p:nvSpPr>
        <p:spPr>
          <a:xfrm>
            <a:off x="1348740" y="2860358"/>
            <a:ext cx="15590520" cy="6359367"/>
          </a:xfrm>
          <a:prstGeom prst="rect">
            <a:avLst/>
          </a:prstGeom>
        </p:spPr>
        <p:txBody>
          <a:bodyPr lIns="0" tIns="0" rIns="0" bIns="0" rtlCol="0" anchor="t">
            <a:spAutoFit/>
          </a:bodyPr>
          <a:lstStyle/>
          <a:p>
            <a:pPr marL="589074" lvl="1" indent="-294537" algn="l">
              <a:lnSpc>
                <a:spcPts val="2812"/>
              </a:lnSpc>
              <a:buAutoNum type="arabicPeriod"/>
            </a:pPr>
            <a:r>
              <a:rPr lang="en-US" sz="3254">
                <a:solidFill>
                  <a:srgbClr val="000000"/>
                </a:solidFill>
                <a:latin typeface="Arimo"/>
              </a:rPr>
              <a:t>Develop compatible features, such as Accessible Interface Elements, Audio Cues and Notifications, Keyboard Navigation, Transcriptions and Captions.</a:t>
            </a:r>
          </a:p>
          <a:p>
            <a:pPr marL="589074" lvl="1" indent="-294537" algn="l">
              <a:lnSpc>
                <a:spcPts val="2812"/>
              </a:lnSpc>
              <a:buAutoNum type="arabicPeriod"/>
            </a:pPr>
            <a:r>
              <a:rPr lang="en-US" sz="3254">
                <a:solidFill>
                  <a:srgbClr val="000000"/>
                </a:solidFill>
                <a:latin typeface="Arimo"/>
              </a:rPr>
              <a:t>Enhance user customization options to modify interface components for a personalized experience.</a:t>
            </a:r>
          </a:p>
          <a:p>
            <a:pPr marL="589074" lvl="1" indent="-294537" algn="l">
              <a:lnSpc>
                <a:spcPts val="2812"/>
              </a:lnSpc>
              <a:buAutoNum type="arabicPeriod"/>
            </a:pPr>
            <a:r>
              <a:rPr lang="en-US" sz="3254">
                <a:solidFill>
                  <a:srgbClr val="000000"/>
                </a:solidFill>
                <a:latin typeface="Arimo"/>
              </a:rPr>
              <a:t>Conduct rigorous compatibility testing with popular screen readers to ensure seamless integration with various assistive technologies.</a:t>
            </a:r>
          </a:p>
          <a:p>
            <a:pPr marL="589074" lvl="1" indent="-294537" algn="l">
              <a:lnSpc>
                <a:spcPts val="2812"/>
              </a:lnSpc>
              <a:buAutoNum type="arabicPeriod"/>
            </a:pPr>
            <a:r>
              <a:rPr lang="en-US" sz="3254">
                <a:solidFill>
                  <a:srgbClr val="000000"/>
                </a:solidFill>
                <a:latin typeface="Arimo"/>
              </a:rPr>
              <a:t>Provide comprehensive resources and training materials tailored.</a:t>
            </a:r>
          </a:p>
          <a:p>
            <a:pPr marL="589074" lvl="1" indent="-294537" algn="l">
              <a:lnSpc>
                <a:spcPts val="2812"/>
              </a:lnSpc>
              <a:buAutoNum type="arabicPeriod"/>
            </a:pPr>
            <a:r>
              <a:rPr lang="en-US" sz="3254">
                <a:solidFill>
                  <a:srgbClr val="000000"/>
                </a:solidFill>
                <a:latin typeface="Arimo"/>
              </a:rPr>
              <a:t>Compliant with accessibility standards such as Web Content Accessibility Guidelines (WCAG), to create a more inclusive online environment.</a:t>
            </a:r>
          </a:p>
          <a:p>
            <a:pPr marL="589074" lvl="1" indent="-294537" algn="l">
              <a:lnSpc>
                <a:spcPts val="2812"/>
              </a:lnSpc>
              <a:buAutoNum type="arabicPeriod"/>
            </a:pPr>
            <a:r>
              <a:rPr lang="en-US" sz="3254">
                <a:solidFill>
                  <a:srgbClr val="000000"/>
                </a:solidFill>
                <a:latin typeface="Arimo"/>
              </a:rPr>
              <a:t>Quality assurance test from the host’s perspective to gain solicit feedback from the visually impaired community.</a:t>
            </a:r>
          </a:p>
          <a:p>
            <a:pPr marL="589074" lvl="1" indent="-294537" algn="l">
              <a:lnSpc>
                <a:spcPts val="2812"/>
              </a:lnSpc>
              <a:buAutoNum type="arabicPeriod"/>
            </a:pPr>
            <a:r>
              <a:rPr lang="en-US" sz="3254">
                <a:solidFill>
                  <a:srgbClr val="000000"/>
                </a:solidFill>
                <a:latin typeface="Arimo"/>
              </a:rPr>
              <a:t>Enhance audio adjustments that include option to adjust the volume settings of screen reader to avoid voice duplication.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ICT Developers (cont’)</a:t>
            </a:r>
          </a:p>
        </p:txBody>
      </p:sp>
      <p:sp>
        <p:nvSpPr>
          <p:cNvPr id="3" name="TextBox 3"/>
          <p:cNvSpPr txBox="1"/>
          <p:nvPr/>
        </p:nvSpPr>
        <p:spPr>
          <a:xfrm>
            <a:off x="1459907" y="3142281"/>
            <a:ext cx="15901838" cy="5654039"/>
          </a:xfrm>
          <a:prstGeom prst="rect">
            <a:avLst/>
          </a:prstGeom>
        </p:spPr>
        <p:txBody>
          <a:bodyPr lIns="0" tIns="0" rIns="0" bIns="0" rtlCol="0" anchor="t">
            <a:spAutoFit/>
          </a:bodyPr>
          <a:lstStyle/>
          <a:p>
            <a:pPr algn="l">
              <a:lnSpc>
                <a:spcPts val="4080"/>
              </a:lnSpc>
            </a:pPr>
            <a:r>
              <a:rPr lang="en-US" sz="3000">
                <a:solidFill>
                  <a:srgbClr val="000000"/>
                </a:solidFill>
                <a:latin typeface="Arimo"/>
              </a:rPr>
              <a:t>8. Create sophisticated algorithms to recognize faces accurately, even when wearing masks.</a:t>
            </a:r>
          </a:p>
          <a:p>
            <a:pPr algn="l">
              <a:lnSpc>
                <a:spcPts val="4080"/>
              </a:lnSpc>
            </a:pPr>
            <a:r>
              <a:rPr lang="en-US" sz="3000">
                <a:solidFill>
                  <a:srgbClr val="000000"/>
                </a:solidFill>
                <a:latin typeface="Arimo"/>
              </a:rPr>
              <a:t>9. Integrate user-screen distance calculation to assist visually impaired users in positioning optimally for interaction in front of a camera.</a:t>
            </a:r>
          </a:p>
          <a:p>
            <a:pPr algn="l">
              <a:lnSpc>
                <a:spcPts val="4080"/>
              </a:lnSpc>
            </a:pPr>
            <a:r>
              <a:rPr lang="en-US" sz="3000">
                <a:solidFill>
                  <a:srgbClr val="000000"/>
                </a:solidFill>
                <a:latin typeface="Arimo"/>
              </a:rPr>
              <a:t>10. Provide virtual humanized assistant to guide users through the application's navigation</a:t>
            </a:r>
          </a:p>
          <a:p>
            <a:pPr algn="l">
              <a:lnSpc>
                <a:spcPts val="4080"/>
              </a:lnSpc>
            </a:pPr>
            <a:r>
              <a:rPr lang="en-US" sz="3000">
                <a:solidFill>
                  <a:srgbClr val="000000"/>
                </a:solidFill>
                <a:latin typeface="Arimo"/>
              </a:rPr>
              <a:t>11. Provide clear guidance or alternative methods for touchscreen interaction.</a:t>
            </a:r>
          </a:p>
          <a:p>
            <a:pPr algn="l">
              <a:lnSpc>
                <a:spcPts val="4080"/>
              </a:lnSpc>
            </a:pPr>
            <a:r>
              <a:rPr lang="en-US" sz="3000">
                <a:solidFill>
                  <a:srgbClr val="000000"/>
                </a:solidFill>
                <a:latin typeface="Arimo"/>
              </a:rPr>
              <a:t>12. Refine object recognition models to identify objects accurately in different backgrounds and lighting conditions.</a:t>
            </a:r>
          </a:p>
          <a:p>
            <a:pPr algn="l">
              <a:lnSpc>
                <a:spcPts val="4080"/>
              </a:lnSpc>
            </a:pPr>
            <a:r>
              <a:rPr lang="en-US" sz="3000">
                <a:solidFill>
                  <a:srgbClr val="000000"/>
                </a:solidFill>
                <a:latin typeface="Arimo"/>
              </a:rPr>
              <a:t>13. Include a feature to record a transcript of the captions to facilitate information retrieval.</a:t>
            </a:r>
          </a:p>
          <a:p>
            <a:pPr algn="l">
              <a:lnSpc>
                <a:spcPts val="4080"/>
              </a:lnSpc>
            </a:pPr>
            <a:r>
              <a:rPr lang="en-US" sz="3000">
                <a:solidFill>
                  <a:srgbClr val="000000"/>
                </a:solidFill>
                <a:latin typeface="Arimo"/>
              </a:rPr>
              <a:t>14. Unify default screen resolution for screen sharing within meetings to reduce visual strain.</a:t>
            </a:r>
          </a:p>
          <a:p>
            <a:pPr algn="l">
              <a:lnSpc>
                <a:spcPts val="4080"/>
              </a:lnSpc>
            </a:pPr>
            <a:r>
              <a:rPr lang="en-US" sz="3000">
                <a:solidFill>
                  <a:srgbClr val="000000"/>
                </a:solidFill>
                <a:latin typeface="Arimo"/>
              </a:rPr>
              <a:t>15. Offer repair suggestions if it detects issues related to electronic or non-electronic documents.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Federal Government</a:t>
            </a:r>
          </a:p>
        </p:txBody>
      </p:sp>
      <p:sp>
        <p:nvSpPr>
          <p:cNvPr id="3" name="TextBox 3"/>
          <p:cNvSpPr txBox="1"/>
          <p:nvPr/>
        </p:nvSpPr>
        <p:spPr>
          <a:xfrm>
            <a:off x="1348740" y="2850833"/>
            <a:ext cx="15590520" cy="6368892"/>
          </a:xfrm>
          <a:prstGeom prst="rect">
            <a:avLst/>
          </a:prstGeom>
        </p:spPr>
        <p:txBody>
          <a:bodyPr lIns="0" tIns="0" rIns="0" bIns="0" rtlCol="0" anchor="t">
            <a:spAutoFit/>
          </a:bodyPr>
          <a:lstStyle/>
          <a:p>
            <a:pPr marL="703088" lvl="1" indent="-351544" algn="l">
              <a:lnSpc>
                <a:spcPts val="3776"/>
              </a:lnSpc>
              <a:buAutoNum type="arabicPeriod"/>
            </a:pPr>
            <a:r>
              <a:rPr lang="en-US" sz="3885">
                <a:solidFill>
                  <a:srgbClr val="000000"/>
                </a:solidFill>
                <a:latin typeface="Arimo"/>
              </a:rPr>
              <a:t>Offer incentives, such as tax breaks, grants, or awards to developers who prioritize accessibility in their virtual meeting platforms.</a:t>
            </a:r>
          </a:p>
          <a:p>
            <a:pPr marL="703088" lvl="1" indent="-351544" algn="l">
              <a:lnSpc>
                <a:spcPts val="3776"/>
              </a:lnSpc>
              <a:buAutoNum type="arabicPeriod"/>
            </a:pPr>
            <a:r>
              <a:rPr lang="en-US" sz="3885">
                <a:solidFill>
                  <a:srgbClr val="000000"/>
                </a:solidFill>
                <a:latin typeface="Arimo"/>
              </a:rPr>
              <a:t>Provide clear and comprehensive accessibility guidelines and resources tailored to virtual meeting platforms.</a:t>
            </a:r>
          </a:p>
          <a:p>
            <a:pPr marL="703088" lvl="1" indent="-351544" algn="l">
              <a:lnSpc>
                <a:spcPts val="3776"/>
              </a:lnSpc>
              <a:buAutoNum type="arabicPeriod"/>
            </a:pPr>
            <a:r>
              <a:rPr lang="en-US" sz="3885">
                <a:solidFill>
                  <a:srgbClr val="000000"/>
                </a:solidFill>
                <a:latin typeface="Arimo"/>
              </a:rPr>
              <a:t>Offering training programs and workshops on accessibility principles to developers.</a:t>
            </a:r>
          </a:p>
          <a:p>
            <a:pPr marL="703088" lvl="1" indent="-351544" algn="l">
              <a:lnSpc>
                <a:spcPts val="3776"/>
              </a:lnSpc>
              <a:buAutoNum type="arabicPeriod"/>
            </a:pPr>
            <a:r>
              <a:rPr lang="en-US" sz="3885">
                <a:solidFill>
                  <a:srgbClr val="000000"/>
                </a:solidFill>
                <a:latin typeface="Arimo"/>
              </a:rPr>
              <a:t>Promote cooperation and partnerships among developers, disability advocacy groups, and accessibility experts to create a more inclusive and user-friendly digital environment.</a:t>
            </a:r>
          </a:p>
          <a:p>
            <a:pPr marL="703088" lvl="1" indent="-351544" algn="l">
              <a:lnSpc>
                <a:spcPts val="3776"/>
              </a:lnSpc>
              <a:buAutoNum type="arabicPeriod"/>
            </a:pPr>
            <a:r>
              <a:rPr lang="en-US" sz="3885">
                <a:solidFill>
                  <a:srgbClr val="000000"/>
                </a:solidFill>
                <a:latin typeface="Arimo"/>
              </a:rPr>
              <a:t>Formulate and implement government policies to ensure these standards are adhered.</a:t>
            </a:r>
          </a:p>
          <a:p>
            <a:pPr marL="703088" lvl="1" indent="-351544" algn="l">
              <a:lnSpc>
                <a:spcPts val="3776"/>
              </a:lnSpc>
            </a:pPr>
            <a:endParaRPr lang="en-US" sz="3885">
              <a:solidFill>
                <a:srgbClr val="000000"/>
              </a:solidFill>
              <a:latin typeface="Arim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590520"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Federal Government (cont’d)</a:t>
            </a:r>
          </a:p>
        </p:txBody>
      </p:sp>
      <p:sp>
        <p:nvSpPr>
          <p:cNvPr id="3" name="TextBox 3"/>
          <p:cNvSpPr txBox="1"/>
          <p:nvPr/>
        </p:nvSpPr>
        <p:spPr>
          <a:xfrm>
            <a:off x="1348740" y="2979522"/>
            <a:ext cx="15590520" cy="6673000"/>
          </a:xfrm>
          <a:prstGeom prst="rect">
            <a:avLst/>
          </a:prstGeom>
        </p:spPr>
        <p:txBody>
          <a:bodyPr lIns="0" tIns="0" rIns="0" bIns="0" rtlCol="0" anchor="t">
            <a:spAutoFit/>
          </a:bodyPr>
          <a:lstStyle/>
          <a:p>
            <a:pPr algn="l">
              <a:lnSpc>
                <a:spcPts val="5292"/>
              </a:lnSpc>
            </a:pPr>
            <a:r>
              <a:rPr lang="en-US" sz="4200">
                <a:solidFill>
                  <a:srgbClr val="000000"/>
                </a:solidFill>
                <a:latin typeface="Arimo"/>
              </a:rPr>
              <a:t>6. Introduce certification programs to verify platform compliance with these standards, fostering a more inclusive online environment through incentivized participation rather than strict enforcement.</a:t>
            </a:r>
          </a:p>
          <a:p>
            <a:pPr algn="l">
              <a:lnSpc>
                <a:spcPts val="5292"/>
              </a:lnSpc>
            </a:pPr>
            <a:r>
              <a:rPr lang="en-US" sz="4200">
                <a:solidFill>
                  <a:srgbClr val="000000"/>
                </a:solidFill>
                <a:latin typeface="Arimo"/>
              </a:rPr>
              <a:t>7. Launch public awareness campaigns to educate the public, including developers, about the importance of accessibility</a:t>
            </a:r>
          </a:p>
          <a:p>
            <a:pPr algn="l">
              <a:lnSpc>
                <a:spcPts val="5292"/>
              </a:lnSpc>
            </a:pPr>
            <a:r>
              <a:rPr lang="en-US" sz="4200">
                <a:solidFill>
                  <a:srgbClr val="000000"/>
                </a:solidFill>
                <a:latin typeface="Arimo"/>
              </a:rPr>
              <a:t>8. Engage with the disability community and establish feedback mechanisms to collect user feedback and suggestions.</a:t>
            </a:r>
          </a:p>
          <a:p>
            <a:pPr algn="l">
              <a:lnSpc>
                <a:spcPts val="5292"/>
              </a:lnSpc>
            </a:pPr>
            <a:r>
              <a:rPr lang="en-US" sz="4200">
                <a:solidFill>
                  <a:srgbClr val="000000"/>
                </a:solidFill>
                <a:latin typeface="Arimo"/>
              </a:rPr>
              <a:t>9. Continuous monitoring and evaluation that include periodic reviews of developers' reports and test results.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31507"/>
            <a:ext cx="15952875"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Visually Impaired Users </a:t>
            </a:r>
          </a:p>
        </p:txBody>
      </p:sp>
      <p:sp>
        <p:nvSpPr>
          <p:cNvPr id="3" name="TextBox 3"/>
          <p:cNvSpPr txBox="1"/>
          <p:nvPr/>
        </p:nvSpPr>
        <p:spPr>
          <a:xfrm>
            <a:off x="1348740" y="2810588"/>
            <a:ext cx="15590520" cy="6378417"/>
          </a:xfrm>
          <a:prstGeom prst="rect">
            <a:avLst/>
          </a:prstGeom>
        </p:spPr>
        <p:txBody>
          <a:bodyPr lIns="0" tIns="0" rIns="0" bIns="0" rtlCol="0" anchor="t">
            <a:spAutoFit/>
          </a:bodyPr>
          <a:lstStyle/>
          <a:p>
            <a:pPr marL="646081" lvl="1" indent="-323040" algn="l">
              <a:lnSpc>
                <a:spcPts val="3470"/>
              </a:lnSpc>
              <a:buAutoNum type="arabicPeriod"/>
            </a:pPr>
            <a:r>
              <a:rPr lang="en-US" sz="3570">
                <a:solidFill>
                  <a:srgbClr val="000000"/>
                </a:solidFill>
                <a:latin typeface="Arimo"/>
              </a:rPr>
              <a:t>Select virtual meeting platforms prioritizing accessibility features.</a:t>
            </a:r>
          </a:p>
          <a:p>
            <a:pPr marL="646081" lvl="1" indent="-323040" algn="l">
              <a:lnSpc>
                <a:spcPts val="3470"/>
              </a:lnSpc>
              <a:buAutoNum type="arabicPeriod"/>
            </a:pPr>
            <a:r>
              <a:rPr lang="en-US" sz="3570">
                <a:solidFill>
                  <a:srgbClr val="000000"/>
                </a:solidFill>
                <a:latin typeface="Arimo"/>
              </a:rPr>
              <a:t>Utilize screen reader software, such as VoiceOver (iOS), TalkBack (Android), or NVDA (Windows) for navigation. </a:t>
            </a:r>
          </a:p>
          <a:p>
            <a:pPr marL="646081" lvl="1" indent="-323040" algn="l">
              <a:lnSpc>
                <a:spcPts val="3470"/>
              </a:lnSpc>
              <a:buAutoNum type="arabicPeriod"/>
            </a:pPr>
            <a:r>
              <a:rPr lang="en-US" sz="3570">
                <a:solidFill>
                  <a:srgbClr val="000000"/>
                </a:solidFill>
                <a:latin typeface="Arimo"/>
              </a:rPr>
              <a:t>Explore the accessibility settings within the virtual meeting platform and adjust them to suit individual preferences and needs.</a:t>
            </a:r>
          </a:p>
          <a:p>
            <a:pPr marL="646081" lvl="1" indent="-323040" algn="l">
              <a:lnSpc>
                <a:spcPts val="3470"/>
              </a:lnSpc>
              <a:buAutoNum type="arabicPeriod"/>
            </a:pPr>
            <a:r>
              <a:rPr lang="en-US" sz="3570">
                <a:solidFill>
                  <a:srgbClr val="000000"/>
                </a:solidFill>
                <a:latin typeface="Arimo"/>
              </a:rPr>
              <a:t>Communicate with meeting organizers or platform administrators to request accommodations such as live captioning or audio descriptions .</a:t>
            </a:r>
          </a:p>
          <a:p>
            <a:pPr marL="646081" lvl="1" indent="-323040" algn="l">
              <a:lnSpc>
                <a:spcPts val="3470"/>
              </a:lnSpc>
              <a:buAutoNum type="arabicPeriod"/>
            </a:pPr>
            <a:r>
              <a:rPr lang="en-US" sz="3570">
                <a:solidFill>
                  <a:srgbClr val="000000"/>
                </a:solidFill>
                <a:latin typeface="Arimo"/>
              </a:rPr>
              <a:t>Take time to familiarize the layout and features of the virtual meeting platform through different sections, accessing menus, and interacting with controls using screen reader commands.</a:t>
            </a:r>
          </a:p>
          <a:p>
            <a:pPr marL="646081" lvl="1" indent="-323040" algn="l">
              <a:lnSpc>
                <a:spcPts val="3470"/>
              </a:lnSpc>
              <a:buAutoNum type="arabicPeriod"/>
            </a:pPr>
            <a:r>
              <a:rPr lang="en-US" sz="3570">
                <a:solidFill>
                  <a:srgbClr val="000000"/>
                </a:solidFill>
                <a:latin typeface="Arimo"/>
              </a:rPr>
              <a:t>Participate actively in virtual meetings by listening attentively, asking questions and contributing to the discussion.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38" y="631507"/>
            <a:ext cx="15821552" cy="1858804"/>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Visually Impaired Users (cont’d)</a:t>
            </a:r>
          </a:p>
        </p:txBody>
      </p:sp>
      <p:sp>
        <p:nvSpPr>
          <p:cNvPr id="3" name="TextBox 3"/>
          <p:cNvSpPr txBox="1"/>
          <p:nvPr/>
        </p:nvSpPr>
        <p:spPr>
          <a:xfrm>
            <a:off x="1348740" y="3267551"/>
            <a:ext cx="15590520" cy="6549980"/>
          </a:xfrm>
          <a:prstGeom prst="rect">
            <a:avLst/>
          </a:prstGeom>
        </p:spPr>
        <p:txBody>
          <a:bodyPr lIns="0" tIns="0" rIns="0" bIns="0" rtlCol="0" anchor="t">
            <a:spAutoFit/>
          </a:bodyPr>
          <a:lstStyle/>
          <a:p>
            <a:pPr algn="l">
              <a:lnSpc>
                <a:spcPts val="4312"/>
              </a:lnSpc>
            </a:pPr>
            <a:r>
              <a:rPr lang="en-US" sz="3885">
                <a:solidFill>
                  <a:srgbClr val="000000"/>
                </a:solidFill>
                <a:latin typeface="Arimo"/>
              </a:rPr>
              <a:t>7. Provide feedback to the platform developers or administrators.</a:t>
            </a:r>
          </a:p>
          <a:p>
            <a:pPr algn="l">
              <a:lnSpc>
                <a:spcPts val="4312"/>
              </a:lnSpc>
            </a:pPr>
            <a:r>
              <a:rPr lang="en-US" sz="3885">
                <a:solidFill>
                  <a:srgbClr val="000000"/>
                </a:solidFill>
                <a:latin typeface="Arimo"/>
              </a:rPr>
              <a:t>8. Stay informed about accessibility best practices and new developments in assistive technology by participating in online forums, webinars, or community groups focused on accessibility.</a:t>
            </a:r>
          </a:p>
          <a:p>
            <a:pPr algn="l">
              <a:lnSpc>
                <a:spcPts val="4312"/>
              </a:lnSpc>
            </a:pPr>
            <a:r>
              <a:rPr lang="en-US" sz="3885">
                <a:solidFill>
                  <a:srgbClr val="000000"/>
                </a:solidFill>
                <a:latin typeface="Arimo"/>
              </a:rPr>
              <a:t>9. Connect with other visually impaired users or disability advocacy groups to share tips, strategies, and experiences to improve accessibility and inclusion.</a:t>
            </a:r>
          </a:p>
          <a:p>
            <a:pPr algn="l">
              <a:lnSpc>
                <a:spcPts val="4312"/>
              </a:lnSpc>
            </a:pPr>
            <a:r>
              <a:rPr lang="en-US" sz="3885">
                <a:solidFill>
                  <a:srgbClr val="000000"/>
                </a:solidFill>
                <a:latin typeface="Arimo"/>
              </a:rPr>
              <a:t>10. Advocate for implementing and enforcing accessibility standards in virtual meeting platforms.</a:t>
            </a:r>
          </a:p>
          <a:p>
            <a:pPr algn="l">
              <a:lnSpc>
                <a:spcPts val="4312"/>
              </a:lnSpc>
            </a:pPr>
            <a:r>
              <a:rPr lang="en-US" sz="3885">
                <a:solidFill>
                  <a:srgbClr val="000000"/>
                </a:solidFill>
                <a:latin typeface="Arimo"/>
              </a:rPr>
              <a:t>11. Incorporating features facilitates seamless interaction with friends, family, and community members to enrich professional and casual usage.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38" y="624912"/>
            <a:ext cx="15836144" cy="1871996"/>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Hosts in Virtual Meetings</a:t>
            </a:r>
          </a:p>
        </p:txBody>
      </p:sp>
      <p:sp>
        <p:nvSpPr>
          <p:cNvPr id="3" name="TextBox 3"/>
          <p:cNvSpPr txBox="1"/>
          <p:nvPr/>
        </p:nvSpPr>
        <p:spPr>
          <a:xfrm>
            <a:off x="1348740" y="3239129"/>
            <a:ext cx="15590520" cy="6330792"/>
          </a:xfrm>
          <a:prstGeom prst="rect">
            <a:avLst/>
          </a:prstGeom>
        </p:spPr>
        <p:txBody>
          <a:bodyPr lIns="0" tIns="0" rIns="0" bIns="0" rtlCol="0" anchor="t">
            <a:spAutoFit/>
          </a:bodyPr>
          <a:lstStyle/>
          <a:p>
            <a:pPr marL="703088" lvl="1" indent="-351544" algn="l">
              <a:lnSpc>
                <a:spcPts val="3356"/>
              </a:lnSpc>
              <a:buAutoNum type="arabicPeriod"/>
            </a:pPr>
            <a:r>
              <a:rPr lang="en-US" sz="3885">
                <a:solidFill>
                  <a:srgbClr val="000000"/>
                </a:solidFill>
                <a:latin typeface="Arimo"/>
              </a:rPr>
              <a:t>Conduct testing of the platforms from the hosts' perspective to uncover additional accessibility concerns.</a:t>
            </a:r>
          </a:p>
          <a:p>
            <a:pPr marL="703088" lvl="1" indent="-351544" algn="l">
              <a:lnSpc>
                <a:spcPts val="3356"/>
              </a:lnSpc>
              <a:buAutoNum type="arabicPeriod"/>
            </a:pPr>
            <a:r>
              <a:rPr lang="en-US" sz="3885">
                <a:solidFill>
                  <a:srgbClr val="000000"/>
                </a:solidFill>
                <a:latin typeface="Arimo"/>
              </a:rPr>
              <a:t>Select virtual meeting platforms prioritizing accessibility features.</a:t>
            </a:r>
          </a:p>
          <a:p>
            <a:pPr marL="703088" lvl="1" indent="-351544" algn="l">
              <a:lnSpc>
                <a:spcPts val="3356"/>
              </a:lnSpc>
              <a:buAutoNum type="arabicPeriod"/>
            </a:pPr>
            <a:r>
              <a:rPr lang="en-US" sz="3885">
                <a:solidFill>
                  <a:srgbClr val="000000"/>
                </a:solidFill>
                <a:latin typeface="Arimo"/>
              </a:rPr>
              <a:t>Explore and adjust the accessibility settings within the virtual meeting platform to suit individual needs.</a:t>
            </a:r>
          </a:p>
          <a:p>
            <a:pPr marL="703088" lvl="1" indent="-351544" algn="l">
              <a:lnSpc>
                <a:spcPts val="3356"/>
              </a:lnSpc>
              <a:buAutoNum type="arabicPeriod"/>
            </a:pPr>
            <a:r>
              <a:rPr lang="en-US" sz="3885">
                <a:solidFill>
                  <a:srgbClr val="000000"/>
                </a:solidFill>
                <a:latin typeface="Arimo"/>
              </a:rPr>
              <a:t>Inform participants about the virtual meeting platform's accessibility features and encourage them to provide feedback or request accommodation if needed.</a:t>
            </a:r>
          </a:p>
          <a:p>
            <a:pPr marL="703088" lvl="1" indent="-351544" algn="l">
              <a:lnSpc>
                <a:spcPts val="3356"/>
              </a:lnSpc>
              <a:buAutoNum type="arabicPeriod"/>
            </a:pPr>
            <a:r>
              <a:rPr lang="en-US" sz="3885">
                <a:solidFill>
                  <a:srgbClr val="000000"/>
                </a:solidFill>
                <a:latin typeface="Arimo"/>
              </a:rPr>
              <a:t>Provide accommodations and utilize built-in features or third-party plugins to ensure equal access for all participants.</a:t>
            </a:r>
          </a:p>
          <a:p>
            <a:pPr marL="703088" lvl="1" indent="-351544" algn="l">
              <a:lnSpc>
                <a:spcPts val="3356"/>
              </a:lnSpc>
              <a:buAutoNum type="arabicPeriod"/>
            </a:pPr>
            <a:r>
              <a:rPr lang="en-US" sz="3885">
                <a:solidFill>
                  <a:srgbClr val="000000"/>
                </a:solidFill>
                <a:latin typeface="Arimo"/>
              </a:rPr>
              <a:t>Communicate instructions, agenda items, and discussion topics during virtual meetings by providing verbal descriptions of visual content.</a:t>
            </a:r>
          </a:p>
          <a:p>
            <a:pPr marL="703088" lvl="1" indent="-351544" algn="l">
              <a:lnSpc>
                <a:spcPts val="3356"/>
              </a:lnSpc>
            </a:pPr>
            <a:endParaRPr lang="en-US" sz="3885">
              <a:solidFill>
                <a:srgbClr val="000000"/>
              </a:solidFill>
              <a:latin typeface="Arim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8740" y="624912"/>
            <a:ext cx="16847820" cy="1871996"/>
          </a:xfrm>
          <a:prstGeom prst="rect">
            <a:avLst/>
          </a:prstGeom>
        </p:spPr>
        <p:txBody>
          <a:bodyPr lIns="0" tIns="0" rIns="0" bIns="0" rtlCol="0" anchor="t">
            <a:spAutoFit/>
          </a:bodyPr>
          <a:lstStyle/>
          <a:p>
            <a:pPr algn="l">
              <a:lnSpc>
                <a:spcPts val="7128"/>
              </a:lnSpc>
            </a:pPr>
            <a:r>
              <a:rPr lang="en-US" sz="6600">
                <a:solidFill>
                  <a:srgbClr val="000000"/>
                </a:solidFill>
                <a:latin typeface="Arimo"/>
              </a:rPr>
              <a:t>Recommendations for Hosts in Virtual Meetings (cont’d)</a:t>
            </a:r>
          </a:p>
        </p:txBody>
      </p:sp>
      <p:sp>
        <p:nvSpPr>
          <p:cNvPr id="3" name="TextBox 3"/>
          <p:cNvSpPr txBox="1"/>
          <p:nvPr/>
        </p:nvSpPr>
        <p:spPr>
          <a:xfrm>
            <a:off x="1348740" y="2603183"/>
            <a:ext cx="15590520" cy="6540398"/>
          </a:xfrm>
          <a:prstGeom prst="rect">
            <a:avLst/>
          </a:prstGeom>
        </p:spPr>
        <p:txBody>
          <a:bodyPr lIns="0" tIns="0" rIns="0" bIns="0" rtlCol="0" anchor="t">
            <a:spAutoFit/>
          </a:bodyPr>
          <a:lstStyle/>
          <a:p>
            <a:pPr algn="l">
              <a:lnSpc>
                <a:spcPts val="5203"/>
              </a:lnSpc>
            </a:pPr>
            <a:r>
              <a:rPr lang="en-US" sz="2940">
                <a:solidFill>
                  <a:srgbClr val="000000"/>
                </a:solidFill>
                <a:latin typeface="Arimo"/>
              </a:rPr>
              <a:t>7. Engage with participants actively during virtual meetings by facilitating discussions, moderating Question &amp; Answer (Q&amp;A) sessions and encouraging participations.</a:t>
            </a:r>
          </a:p>
          <a:p>
            <a:pPr algn="l">
              <a:lnSpc>
                <a:spcPts val="5203"/>
              </a:lnSpc>
            </a:pPr>
            <a:r>
              <a:rPr lang="en-US" sz="2940">
                <a:solidFill>
                  <a:srgbClr val="000000"/>
                </a:solidFill>
                <a:latin typeface="Arimo"/>
              </a:rPr>
              <a:t>8. Monitor the accessibility of virtual meeting platforms regularly and address any accessibility barriers or issues that may arise.</a:t>
            </a:r>
          </a:p>
          <a:p>
            <a:pPr algn="l">
              <a:lnSpc>
                <a:spcPts val="5203"/>
              </a:lnSpc>
            </a:pPr>
            <a:r>
              <a:rPr lang="en-US" sz="2940">
                <a:solidFill>
                  <a:srgbClr val="000000"/>
                </a:solidFill>
                <a:latin typeface="Arimo"/>
              </a:rPr>
              <a:t>9. Stay informed about accessibility best practices and new developments in assistive technology.</a:t>
            </a:r>
          </a:p>
          <a:p>
            <a:pPr algn="l">
              <a:lnSpc>
                <a:spcPts val="5203"/>
              </a:lnSpc>
            </a:pPr>
            <a:r>
              <a:rPr lang="en-US" sz="2940">
                <a:solidFill>
                  <a:srgbClr val="000000"/>
                </a:solidFill>
                <a:latin typeface="Arimo"/>
              </a:rPr>
              <a:t>10. Advocate for implementing and enforcing accessibility standards in virtual meeting platforms and collaborate with authorities.</a:t>
            </a:r>
          </a:p>
          <a:p>
            <a:pPr algn="l">
              <a:lnSpc>
                <a:spcPts val="5203"/>
              </a:lnSpc>
            </a:pPr>
            <a:r>
              <a:rPr lang="en-US" sz="2940">
                <a:solidFill>
                  <a:srgbClr val="000000"/>
                </a:solidFill>
                <a:latin typeface="Arimo"/>
              </a:rPr>
              <a:t>11. Develop comprehensive resources and tutorials tailored explicitly for participants.</a:t>
            </a:r>
          </a:p>
          <a:p>
            <a:pPr algn="l">
              <a:lnSpc>
                <a:spcPts val="5203"/>
              </a:lnSpc>
            </a:pPr>
            <a:endParaRPr lang="en-US" sz="2940">
              <a:solidFill>
                <a:srgbClr val="000000"/>
              </a:solidFill>
              <a:latin typeface="Arim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08455" y="4274503"/>
            <a:ext cx="5871090" cy="1566544"/>
          </a:xfrm>
          <a:prstGeom prst="rect">
            <a:avLst/>
          </a:prstGeom>
        </p:spPr>
        <p:txBody>
          <a:bodyPr lIns="0" tIns="0" rIns="0" bIns="0" rtlCol="0" anchor="t">
            <a:spAutoFit/>
          </a:bodyPr>
          <a:lstStyle/>
          <a:p>
            <a:pPr algn="ctr">
              <a:lnSpc>
                <a:spcPts val="12880"/>
              </a:lnSpc>
            </a:pPr>
            <a:r>
              <a:rPr lang="en-US" sz="9200">
                <a:solidFill>
                  <a:srgbClr val="000000"/>
                </a:solidFill>
                <a:latin typeface="Canva Sans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AB98C3E0-A2E1-4907-B254-9851EE9E5136}"/>
</file>

<file path=customXml/itemProps2.xml><?xml version="1.0" encoding="utf-8"?>
<ds:datastoreItem xmlns:ds="http://schemas.openxmlformats.org/officeDocument/2006/customXml" ds:itemID="{39578B5E-F80B-4CDF-A405-D5A84485E621}"/>
</file>

<file path=customXml/itemProps3.xml><?xml version="1.0" encoding="utf-8"?>
<ds:datastoreItem xmlns:ds="http://schemas.openxmlformats.org/officeDocument/2006/customXml" ds:itemID="{D73856CB-66AF-4D56-8FBC-8CDA6E8CC6BD}"/>
</file>

<file path=docProps/app.xml><?xml version="1.0" encoding="utf-8"?>
<Properties xmlns="http://schemas.openxmlformats.org/officeDocument/2006/extended-properties" xmlns:vt="http://schemas.openxmlformats.org/officeDocument/2006/docPropsVTypes">
  <TotalTime>3</TotalTime>
  <Words>1342</Words>
  <Application>Microsoft Office PowerPoint</Application>
  <PresentationFormat>Custom</PresentationFormat>
  <Paragraphs>91</Paragraphs>
  <Slides>15</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Arimo</vt:lpstr>
      <vt:lpstr>Canva Sans</vt:lpstr>
      <vt:lpstr>Canva Sans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 project</dc:title>
  <dc:creator>Uttara Ghodke</dc:creator>
  <cp:lastModifiedBy>Uttara Ghodke</cp:lastModifiedBy>
  <cp:revision>2</cp:revision>
  <dcterms:created xsi:type="dcterms:W3CDTF">2006-08-16T00:00:00Z</dcterms:created>
  <dcterms:modified xsi:type="dcterms:W3CDTF">2024-05-15T18:51:09Z</dcterms:modified>
  <dc:identifier>DAGDKc_y8XQ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