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Arimo" panose="020B0604020202020204" charset="0"/>
      <p:regular r:id="rId17"/>
    </p:embeddedFont>
    <p:embeddedFont>
      <p:font typeface="Canva Sans" panose="020B0604020202020204" charset="0"/>
      <p:regular r:id="rId18"/>
    </p:embeddedFont>
    <p:embeddedFont>
      <p:font typeface="Canva Sans Bold"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101" d="100"/>
          <a:sy n="101" d="100"/>
        </p:scale>
        <p:origin x="654"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sv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17320" y="1257300"/>
            <a:ext cx="15453360" cy="3347070"/>
          </a:xfrm>
          <a:prstGeom prst="rect">
            <a:avLst/>
          </a:prstGeom>
        </p:spPr>
        <p:txBody>
          <a:bodyPr wrap="square" lIns="0" tIns="0" rIns="0" bIns="0" rtlCol="0" anchor="t">
            <a:spAutoFit/>
          </a:bodyPr>
          <a:lstStyle/>
          <a:p>
            <a:pPr algn="ctr">
              <a:lnSpc>
                <a:spcPts val="8748"/>
              </a:lnSpc>
            </a:pPr>
            <a:r>
              <a:rPr lang="fr-FR" sz="8100" dirty="0">
                <a:solidFill>
                  <a:srgbClr val="000000"/>
                </a:solidFill>
                <a:latin typeface="Arimo"/>
              </a:rPr>
              <a:t>Quels sont les obstacles à l'accessibilité des plateformes de réunion virtuelle ?</a:t>
            </a:r>
            <a:endParaRPr lang="en-US" sz="8100" dirty="0">
              <a:solidFill>
                <a:srgbClr val="000000"/>
              </a:solidFill>
              <a:latin typeface="Arimo"/>
            </a:endParaRPr>
          </a:p>
        </p:txBody>
      </p:sp>
      <p:sp>
        <p:nvSpPr>
          <p:cNvPr id="3" name="TextBox 3"/>
          <p:cNvSpPr txBox="1"/>
          <p:nvPr/>
        </p:nvSpPr>
        <p:spPr>
          <a:xfrm>
            <a:off x="6705179" y="5448300"/>
            <a:ext cx="4877642" cy="4273991"/>
          </a:xfrm>
          <a:prstGeom prst="rect">
            <a:avLst/>
          </a:prstGeom>
        </p:spPr>
        <p:txBody>
          <a:bodyPr wrap="square" lIns="0" tIns="0" rIns="0" bIns="0" rtlCol="0" anchor="t">
            <a:spAutoFit/>
          </a:bodyPr>
          <a:lstStyle/>
          <a:p>
            <a:pPr algn="ctr">
              <a:lnSpc>
                <a:spcPts val="4220"/>
              </a:lnSpc>
            </a:pPr>
            <a:r>
              <a:rPr lang="en-US" sz="3014" dirty="0" err="1">
                <a:solidFill>
                  <a:srgbClr val="000000"/>
                </a:solidFill>
                <a:latin typeface="Canva Sans Bold"/>
              </a:rPr>
              <a:t>Présentateurs</a:t>
            </a:r>
            <a:r>
              <a:rPr lang="en-US" sz="3014" dirty="0">
                <a:solidFill>
                  <a:srgbClr val="000000"/>
                </a:solidFill>
                <a:latin typeface="Canva Sans Bold"/>
              </a:rPr>
              <a:t>/</a:t>
            </a:r>
            <a:r>
              <a:rPr lang="en-US" sz="3014" dirty="0" err="1">
                <a:solidFill>
                  <a:srgbClr val="000000"/>
                </a:solidFill>
                <a:latin typeface="Canva Sans Bold"/>
              </a:rPr>
              <a:t>créateurs</a:t>
            </a:r>
            <a:r>
              <a:rPr lang="en-US" sz="3014" dirty="0">
                <a:solidFill>
                  <a:srgbClr val="000000"/>
                </a:solidFill>
                <a:latin typeface="Canva Sans Bold"/>
              </a:rPr>
              <a:t> : </a:t>
            </a:r>
            <a:r>
              <a:rPr lang="en-US" sz="3014" dirty="0">
                <a:solidFill>
                  <a:srgbClr val="000000"/>
                </a:solidFill>
                <a:latin typeface="Canva Sans"/>
              </a:rPr>
              <a:t>Mahadeo A. </a:t>
            </a:r>
            <a:r>
              <a:rPr lang="en-US" sz="3014" dirty="0" err="1">
                <a:solidFill>
                  <a:srgbClr val="000000"/>
                </a:solidFill>
                <a:latin typeface="Canva Sans"/>
              </a:rPr>
              <a:t>Sukhai</a:t>
            </a:r>
            <a:r>
              <a:rPr lang="en-US" sz="3014" dirty="0">
                <a:solidFill>
                  <a:srgbClr val="000000"/>
                </a:solidFill>
                <a:latin typeface="Canva Sans"/>
              </a:rPr>
              <a:t>, </a:t>
            </a:r>
          </a:p>
          <a:p>
            <a:pPr algn="ctr">
              <a:lnSpc>
                <a:spcPts val="4220"/>
              </a:lnSpc>
            </a:pPr>
            <a:r>
              <a:rPr lang="en-US" sz="3014" dirty="0">
                <a:solidFill>
                  <a:srgbClr val="000000"/>
                </a:solidFill>
                <a:latin typeface="Canva Sans"/>
              </a:rPr>
              <a:t>Kai Xuan Koh, </a:t>
            </a:r>
          </a:p>
          <a:p>
            <a:pPr algn="ctr">
              <a:lnSpc>
                <a:spcPts val="4220"/>
              </a:lnSpc>
            </a:pPr>
            <a:r>
              <a:rPr lang="en-US" sz="3014" dirty="0">
                <a:solidFill>
                  <a:srgbClr val="000000"/>
                </a:solidFill>
                <a:latin typeface="Canva Sans"/>
              </a:rPr>
              <a:t>Patrick C. K. Hung, </a:t>
            </a:r>
          </a:p>
          <a:p>
            <a:pPr algn="ctr">
              <a:lnSpc>
                <a:spcPts val="4220"/>
              </a:lnSpc>
            </a:pPr>
            <a:r>
              <a:rPr lang="en-US" sz="3014" dirty="0">
                <a:solidFill>
                  <a:srgbClr val="000000"/>
                </a:solidFill>
                <a:latin typeface="Canva Sans"/>
              </a:rPr>
              <a:t>David Barter, </a:t>
            </a:r>
          </a:p>
          <a:p>
            <a:pPr algn="ctr">
              <a:lnSpc>
                <a:spcPts val="4220"/>
              </a:lnSpc>
            </a:pPr>
            <a:r>
              <a:rPr lang="en-US" sz="3014" dirty="0">
                <a:solidFill>
                  <a:srgbClr val="000000"/>
                </a:solidFill>
                <a:latin typeface="Canva Sans"/>
              </a:rPr>
              <a:t>Peter Coppin and </a:t>
            </a:r>
          </a:p>
          <a:p>
            <a:pPr algn="ctr">
              <a:lnSpc>
                <a:spcPts val="4220"/>
              </a:lnSpc>
            </a:pPr>
            <a:r>
              <a:rPr lang="en-US" sz="3014" dirty="0">
                <a:solidFill>
                  <a:srgbClr val="000000"/>
                </a:solidFill>
                <a:latin typeface="Canva Sans"/>
              </a:rPr>
              <a:t>Alvaro Quevedo</a:t>
            </a:r>
          </a:p>
          <a:p>
            <a:pPr algn="ctr">
              <a:lnSpc>
                <a:spcPts val="4220"/>
              </a:lnSpc>
            </a:pPr>
            <a:endParaRPr lang="en-US" sz="3014" dirty="0">
              <a:solidFill>
                <a:srgbClr val="000000"/>
              </a:solidFill>
              <a:latin typeface="Canva Sans"/>
            </a:endParaRPr>
          </a:p>
        </p:txBody>
      </p:sp>
      <p:pic>
        <p:nvPicPr>
          <p:cNvPr id="4" name="Picture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extLst>
              <a:ext uri="{96DAC541-7B7A-43D3-8B79-37D633B846F1}">
                <asvg:svgBlip xmlns:asvg="http://schemas.microsoft.com/office/drawing/2016/SVG/main" r:embed="rId5"/>
              </a:ext>
            </a:extLst>
          </a:blip>
          <a:stretch>
            <a:fillRect/>
          </a:stretch>
        </p:blipFill>
        <p:spPr>
          <a:xfrm>
            <a:off x="2057400" y="5219700"/>
            <a:ext cx="1028700" cy="1028700"/>
          </a:xfrm>
          <a:prstGeom prst="rect">
            <a:avLst/>
          </a:prstGeom>
        </p:spPr>
      </p:pic>
    </p:spTree>
  </p:cSld>
  <p:clrMapOvr>
    <a:masterClrMapping/>
  </p:clrMapOvr>
  <p:timing>
    <p:tnLst>
      <p:par>
        <p:cTn id="1" dur="indefinite" restart="never" nodeType="tmRoot">
          <p:childTnLst>
            <p:cmd cmd="playFrom(0.0)">
              <p:cBhvr>
                <p:cTn id="2"/>
                <p:tgtEl>
                  <p:spTgt spid="4"/>
                </p:tgtEl>
              </p:cBhvr>
            </p:cmd>
            <p:audio>
              <p:cMediaNode vol="100000" showWhenStopped="0">
                <p:cTn id="3"/>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6462809" cy="910506"/>
          </a:xfrm>
          <a:prstGeom prst="rect">
            <a:avLst/>
          </a:prstGeom>
        </p:spPr>
        <p:txBody>
          <a:bodyPr lIns="0" tIns="0" rIns="0" bIns="0" rtlCol="0" anchor="t">
            <a:spAutoFit/>
          </a:bodyPr>
          <a:lstStyle/>
          <a:p>
            <a:pPr algn="l">
              <a:lnSpc>
                <a:spcPts val="7128"/>
              </a:lnSpc>
            </a:pPr>
            <a:r>
              <a:rPr lang="en-US" sz="6600" dirty="0">
                <a:solidFill>
                  <a:srgbClr val="000000"/>
                </a:solidFill>
                <a:latin typeface="Arimo"/>
              </a:rPr>
              <a:t>Notre </a:t>
            </a:r>
            <a:r>
              <a:rPr lang="en-US" sz="6600" dirty="0" err="1">
                <a:solidFill>
                  <a:srgbClr val="000000"/>
                </a:solidFill>
                <a:latin typeface="Arimo"/>
              </a:rPr>
              <a:t>projet</a:t>
            </a:r>
            <a:r>
              <a:rPr lang="en-US" sz="6600" dirty="0">
                <a:solidFill>
                  <a:srgbClr val="000000"/>
                </a:solidFill>
                <a:latin typeface="Arimo"/>
              </a:rPr>
              <a:t> ASC</a:t>
            </a:r>
          </a:p>
        </p:txBody>
      </p:sp>
      <p:sp>
        <p:nvSpPr>
          <p:cNvPr id="3" name="TextBox 3"/>
          <p:cNvSpPr txBox="1"/>
          <p:nvPr/>
        </p:nvSpPr>
        <p:spPr>
          <a:xfrm>
            <a:off x="1348740" y="2888933"/>
            <a:ext cx="15590520" cy="6544677"/>
          </a:xfrm>
          <a:prstGeom prst="rect">
            <a:avLst/>
          </a:prstGeom>
        </p:spPr>
        <p:txBody>
          <a:bodyPr lIns="0" tIns="0" rIns="0" bIns="0" rtlCol="0" anchor="t">
            <a:spAutoFit/>
          </a:bodyPr>
          <a:lstStyle/>
          <a:p>
            <a:pPr marL="703088" lvl="1" indent="-351544" algn="l">
              <a:lnSpc>
                <a:spcPts val="3356"/>
              </a:lnSpc>
              <a:buAutoNum type="arabicPeriod"/>
            </a:pPr>
            <a:r>
              <a:rPr lang="fr-FR" sz="3885" dirty="0">
                <a:solidFill>
                  <a:srgbClr val="000000"/>
                </a:solidFill>
                <a:latin typeface="Arimo"/>
              </a:rPr>
              <a:t>Nous avons réalisé un total de 63 tests et entretiens entre le 12 janvier 2023 et le 23 mars 2023. </a:t>
            </a:r>
          </a:p>
          <a:p>
            <a:pPr marL="703088" lvl="1" indent="-351544" algn="l">
              <a:lnSpc>
                <a:spcPts val="3356"/>
              </a:lnSpc>
              <a:buAutoNum type="arabicPeriod"/>
            </a:pPr>
            <a:r>
              <a:rPr lang="fr-FR" sz="3885" dirty="0">
                <a:solidFill>
                  <a:srgbClr val="000000"/>
                </a:solidFill>
                <a:latin typeface="Arimo"/>
              </a:rPr>
              <a:t>Ces entretiens visaient à approfondir les expériences passées des participants, en particulier en ce qui concerne l'utilisation des plateformes de technologies de l'information et de la communication (TIC), en explorant les plateformes préférées des participants, la facilité d'utilisation, les préférences en matière de technologies d'assistance, les défis posés par les mises à jour ou les changements, et les caractéristiques souhaitées pour les plateformes de réunions virtuelles et les technologies d'assistance.</a:t>
            </a:r>
          </a:p>
          <a:p>
            <a:pPr marL="703088" lvl="1" indent="-351544" algn="l">
              <a:lnSpc>
                <a:spcPts val="3356"/>
              </a:lnSpc>
              <a:buAutoNum type="arabicPeriod"/>
            </a:pPr>
            <a:r>
              <a:rPr lang="fr-FR" sz="3885" dirty="0">
                <a:solidFill>
                  <a:srgbClr val="000000"/>
                </a:solidFill>
                <a:latin typeface="Arimo"/>
              </a:rPr>
              <a:t>Nous avons également interrogé 38 participants au CNIB </a:t>
            </a:r>
            <a:r>
              <a:rPr lang="fr-FR" sz="3885" dirty="0" err="1">
                <a:solidFill>
                  <a:srgbClr val="000000"/>
                </a:solidFill>
                <a:latin typeface="Arimo"/>
              </a:rPr>
              <a:t>Greater</a:t>
            </a:r>
            <a:r>
              <a:rPr lang="fr-FR" sz="3885" dirty="0">
                <a:solidFill>
                  <a:srgbClr val="000000"/>
                </a:solidFill>
                <a:latin typeface="Arimo"/>
              </a:rPr>
              <a:t> Toronto Area (GTA) Hub et 15 participants à la conférence </a:t>
            </a:r>
            <a:r>
              <a:rPr lang="fr-FR" sz="3885" dirty="0" err="1">
                <a:solidFill>
                  <a:srgbClr val="000000"/>
                </a:solidFill>
                <a:latin typeface="Arimo"/>
              </a:rPr>
              <a:t>Connecting</a:t>
            </a:r>
            <a:r>
              <a:rPr lang="fr-FR" sz="3885" dirty="0">
                <a:solidFill>
                  <a:srgbClr val="000000"/>
                </a:solidFill>
                <a:latin typeface="Arimo"/>
              </a:rPr>
              <a:t> the Dots à Vancouver, respectivement.</a:t>
            </a:r>
          </a:p>
          <a:p>
            <a:pPr marL="703088" lvl="1" indent="-351544" algn="l">
              <a:lnSpc>
                <a:spcPts val="3356"/>
              </a:lnSpc>
              <a:buAutoNum type="arabicPeriod"/>
            </a:pPr>
            <a:r>
              <a:rPr lang="fr-FR" sz="3885" dirty="0">
                <a:solidFill>
                  <a:srgbClr val="000000"/>
                </a:solidFill>
                <a:latin typeface="Arimo"/>
              </a:rPr>
              <a:t>5 participants de Surrey Place ont été recrutés pour des tests fonctionnels. En outre, 5 entretiens téléphoniques ont été menés.</a:t>
            </a:r>
            <a:endParaRPr lang="en-US" sz="3885" dirty="0">
              <a:solidFill>
                <a:srgbClr val="000000"/>
              </a:solidFill>
              <a:latin typeface="Arim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6847820" cy="910506"/>
          </a:xfrm>
          <a:prstGeom prst="rect">
            <a:avLst/>
          </a:prstGeom>
        </p:spPr>
        <p:txBody>
          <a:bodyPr lIns="0" tIns="0" rIns="0" bIns="0" rtlCol="0" anchor="t">
            <a:spAutoFit/>
          </a:bodyPr>
          <a:lstStyle/>
          <a:p>
            <a:pPr algn="l">
              <a:lnSpc>
                <a:spcPts val="7128"/>
              </a:lnSpc>
            </a:pPr>
            <a:r>
              <a:rPr lang="en-US" sz="6600" dirty="0" err="1">
                <a:solidFill>
                  <a:srgbClr val="000000"/>
                </a:solidFill>
                <a:latin typeface="Arimo"/>
              </a:rPr>
              <a:t>Paradigme</a:t>
            </a:r>
            <a:r>
              <a:rPr lang="en-US" sz="6600" dirty="0">
                <a:solidFill>
                  <a:srgbClr val="000000"/>
                </a:solidFill>
                <a:latin typeface="Arimo"/>
              </a:rPr>
              <a:t> de </a:t>
            </a:r>
            <a:r>
              <a:rPr lang="en-US" sz="6600" dirty="0" err="1">
                <a:solidFill>
                  <a:srgbClr val="000000"/>
                </a:solidFill>
                <a:latin typeface="Arimo"/>
              </a:rPr>
              <a:t>l'accessibilité</a:t>
            </a:r>
            <a:endParaRPr lang="en-US" sz="6600" dirty="0">
              <a:solidFill>
                <a:srgbClr val="000000"/>
              </a:solidFill>
              <a:latin typeface="Arimo"/>
            </a:endParaRPr>
          </a:p>
        </p:txBody>
      </p:sp>
      <p:sp>
        <p:nvSpPr>
          <p:cNvPr id="3" name="TextBox 3"/>
          <p:cNvSpPr txBox="1"/>
          <p:nvPr/>
        </p:nvSpPr>
        <p:spPr>
          <a:xfrm>
            <a:off x="1348740" y="2860358"/>
            <a:ext cx="15590520" cy="5776453"/>
          </a:xfrm>
          <a:prstGeom prst="rect">
            <a:avLst/>
          </a:prstGeom>
        </p:spPr>
        <p:txBody>
          <a:bodyPr lIns="0" tIns="0" rIns="0" bIns="0" rtlCol="0" anchor="t">
            <a:spAutoFit/>
          </a:bodyPr>
          <a:lstStyle/>
          <a:p>
            <a:pPr marL="532066" lvl="1" indent="-266033" algn="l">
              <a:lnSpc>
                <a:spcPts val="2540"/>
              </a:lnSpc>
              <a:buAutoNum type="arabicPeriod"/>
            </a:pPr>
            <a:r>
              <a:rPr lang="fr-FR" sz="2940" dirty="0">
                <a:solidFill>
                  <a:srgbClr val="000000"/>
                </a:solidFill>
                <a:latin typeface="Arimo"/>
              </a:rPr>
              <a:t>Conception compatible avec diverses technologies d'assistance telles que JAWS et NVDA.</a:t>
            </a:r>
          </a:p>
          <a:p>
            <a:pPr marL="532066" lvl="1" indent="-266033" algn="l">
              <a:lnSpc>
                <a:spcPts val="2540"/>
              </a:lnSpc>
              <a:buAutoNum type="arabicPeriod"/>
            </a:pPr>
            <a:r>
              <a:rPr lang="fr-FR" sz="2940" dirty="0">
                <a:solidFill>
                  <a:srgbClr val="000000"/>
                </a:solidFill>
                <a:latin typeface="Arimo"/>
              </a:rPr>
              <a:t>Une interface utilisateur personnalisable qui s'adapte à toute une série de préférences visuelles.</a:t>
            </a:r>
          </a:p>
          <a:p>
            <a:pPr marL="532066" lvl="1" indent="-266033" algn="l">
              <a:lnSpc>
                <a:spcPts val="2540"/>
              </a:lnSpc>
              <a:buAutoNum type="arabicPeriod"/>
            </a:pPr>
            <a:r>
              <a:rPr lang="fr-FR" sz="2940" dirty="0">
                <a:solidFill>
                  <a:srgbClr val="000000"/>
                </a:solidFill>
                <a:latin typeface="Arimo"/>
              </a:rPr>
              <a:t>Des outils de communication inclusifs pour s'assurer que tous les contenus partagés sont perceptibles.</a:t>
            </a:r>
          </a:p>
          <a:p>
            <a:pPr marL="532066" lvl="1" indent="-266033" algn="l">
              <a:lnSpc>
                <a:spcPts val="2540"/>
              </a:lnSpc>
              <a:buAutoNum type="arabicPeriod"/>
            </a:pPr>
            <a:r>
              <a:rPr lang="fr-FR" sz="2940" dirty="0">
                <a:solidFill>
                  <a:srgbClr val="000000"/>
                </a:solidFill>
                <a:latin typeface="Arimo"/>
              </a:rPr>
              <a:t>Des boucles de retour d'information axées sur l'utilisateur qui répondent de temps à autre aux besoins de l'utilisateur.</a:t>
            </a:r>
          </a:p>
          <a:p>
            <a:pPr marL="532066" lvl="1" indent="-266033" algn="l">
              <a:lnSpc>
                <a:spcPts val="2540"/>
              </a:lnSpc>
              <a:buAutoNum type="arabicPeriod"/>
            </a:pPr>
            <a:r>
              <a:rPr lang="fr-FR" sz="2940" dirty="0">
                <a:solidFill>
                  <a:srgbClr val="000000"/>
                </a:solidFill>
                <a:latin typeface="Arimo"/>
              </a:rPr>
              <a:t>Des actions de sensibilisation conçues pour donner aux utilisateurs les moyens d'agir.</a:t>
            </a:r>
          </a:p>
          <a:p>
            <a:pPr marL="532066" lvl="1" indent="-266033" algn="l">
              <a:lnSpc>
                <a:spcPts val="2540"/>
              </a:lnSpc>
              <a:buAutoNum type="arabicPeriod"/>
            </a:pPr>
            <a:r>
              <a:rPr lang="fr-FR" sz="2940" dirty="0">
                <a:solidFill>
                  <a:srgbClr val="000000"/>
                </a:solidFill>
                <a:latin typeface="Arimo"/>
              </a:rPr>
              <a:t>Adhérer aux directives WCAG (Web Content </a:t>
            </a:r>
            <a:r>
              <a:rPr lang="fr-FR" sz="2940" dirty="0" err="1">
                <a:solidFill>
                  <a:srgbClr val="000000"/>
                </a:solidFill>
                <a:latin typeface="Arimo"/>
              </a:rPr>
              <a:t>Accessibility</a:t>
            </a:r>
            <a:r>
              <a:rPr lang="fr-FR" sz="2940" dirty="0">
                <a:solidFill>
                  <a:srgbClr val="000000"/>
                </a:solidFill>
                <a:latin typeface="Arimo"/>
              </a:rPr>
              <a:t> Guidelines) du World Wide Web Consortium (W3C) pour répondre aux normes mondiales.</a:t>
            </a:r>
          </a:p>
          <a:p>
            <a:pPr marL="532066" lvl="1" indent="-266033" algn="l">
              <a:lnSpc>
                <a:spcPts val="2540"/>
              </a:lnSpc>
              <a:buAutoNum type="arabicPeriod"/>
            </a:pPr>
            <a:r>
              <a:rPr lang="fr-FR" sz="2940" dirty="0">
                <a:solidFill>
                  <a:srgbClr val="000000"/>
                </a:solidFill>
                <a:latin typeface="Arimo"/>
              </a:rPr>
              <a:t>Interaction multimodale telle que le toucher, l'ouïe et la sensibilité, afin de diversifier les capacités et les préférences des utilisateurs.</a:t>
            </a:r>
          </a:p>
          <a:p>
            <a:pPr marL="532066" lvl="1" indent="-266033" algn="l">
              <a:lnSpc>
                <a:spcPts val="2540"/>
              </a:lnSpc>
              <a:buAutoNum type="arabicPeriod"/>
            </a:pPr>
            <a:r>
              <a:rPr lang="fr-FR" sz="2940" dirty="0">
                <a:solidFill>
                  <a:srgbClr val="000000"/>
                </a:solidFill>
                <a:latin typeface="Arimo"/>
              </a:rPr>
              <a:t>Une aide à la navigation plus intuitive grâce à l'intelligence artificielle (IA), telle que </a:t>
            </a:r>
            <a:r>
              <a:rPr lang="fr-FR" sz="2940" dirty="0" err="1">
                <a:solidFill>
                  <a:srgbClr val="000000"/>
                </a:solidFill>
                <a:latin typeface="Arimo"/>
              </a:rPr>
              <a:t>ChatGPT</a:t>
            </a:r>
            <a:r>
              <a:rPr lang="fr-FR" sz="2940" dirty="0">
                <a:solidFill>
                  <a:srgbClr val="000000"/>
                </a:solidFill>
                <a:latin typeface="Arimo"/>
              </a:rPr>
              <a:t>.</a:t>
            </a:r>
          </a:p>
          <a:p>
            <a:pPr marL="532066" lvl="1" indent="-266033" algn="l">
              <a:lnSpc>
                <a:spcPts val="2540"/>
              </a:lnSpc>
              <a:buAutoNum type="arabicPeriod"/>
            </a:pPr>
            <a:r>
              <a:rPr lang="fr-FR" sz="2940" dirty="0">
                <a:solidFill>
                  <a:srgbClr val="000000"/>
                </a:solidFill>
                <a:latin typeface="Arimo"/>
              </a:rPr>
              <a:t>Une protection transparente de la vie privée et de la sécurité grâce à des politiques de données fiables, telles que la loi sur la protection des informations personnelles et les documents électroniques (PIPEDA).</a:t>
            </a:r>
            <a:endParaRPr lang="en-US" sz="2940" dirty="0">
              <a:solidFill>
                <a:srgbClr val="000000"/>
              </a:solidFill>
              <a:latin typeface="Arim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6558260" cy="910506"/>
          </a:xfrm>
          <a:prstGeom prst="rect">
            <a:avLst/>
          </a:prstGeom>
        </p:spPr>
        <p:txBody>
          <a:bodyPr wrap="square" lIns="0" tIns="0" rIns="0" bIns="0" rtlCol="0" anchor="t">
            <a:spAutoFit/>
          </a:bodyPr>
          <a:lstStyle/>
          <a:p>
            <a:pPr algn="l">
              <a:lnSpc>
                <a:spcPts val="7128"/>
              </a:lnSpc>
            </a:pPr>
            <a:r>
              <a:rPr lang="fr-FR" sz="6600" dirty="0">
                <a:solidFill>
                  <a:srgbClr val="000000"/>
                </a:solidFill>
                <a:latin typeface="Arimo"/>
              </a:rPr>
              <a:t>Défis au niveau de l'interface utilisateur (UI)</a:t>
            </a:r>
            <a:endParaRPr lang="en-US" sz="6600" dirty="0">
              <a:solidFill>
                <a:srgbClr val="000000"/>
              </a:solidFill>
              <a:latin typeface="Arimo"/>
            </a:endParaRPr>
          </a:p>
        </p:txBody>
      </p:sp>
      <p:sp>
        <p:nvSpPr>
          <p:cNvPr id="3" name="TextBox 3"/>
          <p:cNvSpPr txBox="1"/>
          <p:nvPr/>
        </p:nvSpPr>
        <p:spPr>
          <a:xfrm>
            <a:off x="1348740" y="2841308"/>
            <a:ext cx="15590520" cy="6283771"/>
          </a:xfrm>
          <a:prstGeom prst="rect">
            <a:avLst/>
          </a:prstGeom>
        </p:spPr>
        <p:txBody>
          <a:bodyPr lIns="0" tIns="0" rIns="0" bIns="0" rtlCol="0" anchor="t">
            <a:spAutoFit/>
          </a:bodyPr>
          <a:lstStyle/>
          <a:p>
            <a:pPr marL="646081" lvl="1" indent="-323040" algn="l">
              <a:lnSpc>
                <a:spcPts val="3470"/>
              </a:lnSpc>
              <a:buAutoNum type="arabicPeriod"/>
            </a:pPr>
            <a:r>
              <a:rPr lang="fr-FR" sz="3570" dirty="0">
                <a:solidFill>
                  <a:srgbClr val="000000"/>
                </a:solidFill>
                <a:latin typeface="Arimo"/>
              </a:rPr>
              <a:t>Interface utilisateur (IU) complexe avec des mises en page compliquées et des options multiples qui créent un modèle de navigation ou des scripts non standard.</a:t>
            </a:r>
          </a:p>
          <a:p>
            <a:pPr marL="646081" lvl="1" indent="-323040" algn="l">
              <a:lnSpc>
                <a:spcPts val="3470"/>
              </a:lnSpc>
              <a:buAutoNum type="arabicPeriod"/>
            </a:pPr>
            <a:r>
              <a:rPr lang="fr-FR" sz="3570" dirty="0">
                <a:solidFill>
                  <a:srgbClr val="000000"/>
                </a:solidFill>
                <a:latin typeface="Arimo"/>
              </a:rPr>
              <a:t>L'incompatibilité des logiciels de lecture d'écran, mal intégrés aux plateformes de réunions virtuelles, entrave la navigation et l'interaction.</a:t>
            </a:r>
          </a:p>
          <a:p>
            <a:pPr marL="646081" lvl="1" indent="-323040" algn="l">
              <a:lnSpc>
                <a:spcPts val="3470"/>
              </a:lnSpc>
              <a:buAutoNum type="arabicPeriod"/>
            </a:pPr>
            <a:r>
              <a:rPr lang="fr-FR" sz="3570" dirty="0">
                <a:solidFill>
                  <a:srgbClr val="000000"/>
                </a:solidFill>
                <a:latin typeface="Arimo"/>
              </a:rPr>
              <a:t>Le non-respect des lignes directrices et des normes de l'industrie entraîne des informations incomplètes ou inexactes et une navigation difficile.</a:t>
            </a:r>
          </a:p>
          <a:p>
            <a:pPr marL="646081" lvl="1" indent="-323040" algn="l">
              <a:lnSpc>
                <a:spcPts val="3470"/>
              </a:lnSpc>
              <a:buAutoNum type="arabicPeriod"/>
            </a:pPr>
            <a:r>
              <a:rPr lang="fr-FR" sz="3570" dirty="0">
                <a:solidFill>
                  <a:srgbClr val="000000"/>
                </a:solidFill>
                <a:latin typeface="Arimo"/>
              </a:rPr>
              <a:t>L'inaccessibilité du contenu visuel qui manque de descriptions textuelles alternatives ou d'indices sonores.</a:t>
            </a:r>
          </a:p>
          <a:p>
            <a:pPr marL="646081" lvl="1" indent="-323040" algn="l">
              <a:lnSpc>
                <a:spcPts val="3470"/>
              </a:lnSpc>
              <a:buAutoNum type="arabicPeriod"/>
            </a:pPr>
            <a:r>
              <a:rPr lang="fr-FR" sz="3570" dirty="0">
                <a:solidFill>
                  <a:srgbClr val="000000"/>
                </a:solidFill>
                <a:latin typeface="Arimo"/>
              </a:rPr>
              <a:t>Une navigation au clavier limitée et des paramètres d'accessibilité inadéquats.</a:t>
            </a:r>
          </a:p>
          <a:p>
            <a:pPr marL="646081" lvl="1" indent="-323040" algn="l">
              <a:lnSpc>
                <a:spcPts val="3470"/>
              </a:lnSpc>
              <a:buAutoNum type="arabicPeriod"/>
            </a:pPr>
            <a:r>
              <a:rPr lang="fr-FR" sz="3570" dirty="0">
                <a:solidFill>
                  <a:srgbClr val="000000"/>
                </a:solidFill>
                <a:latin typeface="Arimo"/>
              </a:rPr>
              <a:t>Les plateformes mobiles posent des problèmes tels qu'une conception incohérente, un mauvais contraste des couleurs et des zones tactiles qui ne répondent pas, ce qui a un impact sur l'expérience de l'utilisateur. </a:t>
            </a:r>
            <a:endParaRPr lang="en-US" sz="3570" dirty="0">
              <a:solidFill>
                <a:srgbClr val="000000"/>
              </a:solidFill>
              <a:latin typeface="Arim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910506"/>
          </a:xfrm>
          <a:prstGeom prst="rect">
            <a:avLst/>
          </a:prstGeom>
        </p:spPr>
        <p:txBody>
          <a:bodyPr lIns="0" tIns="0" rIns="0" bIns="0" rtlCol="0" anchor="t">
            <a:spAutoFit/>
          </a:bodyPr>
          <a:lstStyle/>
          <a:p>
            <a:pPr algn="l">
              <a:lnSpc>
                <a:spcPts val="7128"/>
              </a:lnSpc>
            </a:pPr>
            <a:r>
              <a:rPr lang="fr-FR" sz="6600" dirty="0">
                <a:solidFill>
                  <a:srgbClr val="000000"/>
                </a:solidFill>
                <a:latin typeface="Arimo"/>
              </a:rPr>
              <a:t>Les défis de l'application logicielle</a:t>
            </a:r>
            <a:endParaRPr lang="en-US" sz="6600" dirty="0">
              <a:solidFill>
                <a:srgbClr val="000000"/>
              </a:solidFill>
              <a:latin typeface="Arimo"/>
            </a:endParaRPr>
          </a:p>
        </p:txBody>
      </p:sp>
      <p:sp>
        <p:nvSpPr>
          <p:cNvPr id="3" name="TextBox 3"/>
          <p:cNvSpPr txBox="1"/>
          <p:nvPr/>
        </p:nvSpPr>
        <p:spPr>
          <a:xfrm>
            <a:off x="1348740" y="2812733"/>
            <a:ext cx="15590520" cy="2885405"/>
          </a:xfrm>
          <a:prstGeom prst="rect">
            <a:avLst/>
          </a:prstGeom>
        </p:spPr>
        <p:txBody>
          <a:bodyPr lIns="0" tIns="0" rIns="0" bIns="0" rtlCol="0" anchor="t">
            <a:spAutoFit/>
          </a:bodyPr>
          <a:lstStyle/>
          <a:p>
            <a:pPr marL="760095" lvl="1" indent="-380048" algn="l">
              <a:lnSpc>
                <a:spcPts val="4536"/>
              </a:lnSpc>
              <a:buAutoNum type="arabicPeriod"/>
            </a:pPr>
            <a:r>
              <a:rPr lang="fr-FR" sz="4200" dirty="0">
                <a:solidFill>
                  <a:srgbClr val="000000"/>
                </a:solidFill>
                <a:latin typeface="Arimo"/>
              </a:rPr>
              <a:t>Collaboration et réunions en temps réel en raison de commandes inaccessibles ou de problèmes d'incompatibilité avec les technologies d'assistance.</a:t>
            </a:r>
          </a:p>
          <a:p>
            <a:pPr marL="760095" lvl="1" indent="-380048" algn="l">
              <a:lnSpc>
                <a:spcPts val="4536"/>
              </a:lnSpc>
              <a:buAutoNum type="arabicPeriod"/>
            </a:pPr>
            <a:r>
              <a:rPr lang="fr-FR" sz="4200" dirty="0">
                <a:solidFill>
                  <a:srgbClr val="000000"/>
                </a:solidFill>
                <a:latin typeface="Arimo"/>
              </a:rPr>
              <a:t>Interventions technologiques nécessitant la prise en compte des besoins de l'utilisateur.</a:t>
            </a:r>
            <a:endParaRPr lang="en-US" sz="4200" dirty="0">
              <a:solidFill>
                <a:srgbClr val="000000"/>
              </a:solidFill>
              <a:latin typeface="Arim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fr-FR" sz="6600" dirty="0">
                <a:solidFill>
                  <a:srgbClr val="000000"/>
                </a:solidFill>
                <a:latin typeface="Arimo"/>
              </a:rPr>
              <a:t>Défis au niveau du modèle de données du domaine</a:t>
            </a:r>
            <a:endParaRPr lang="en-US" sz="6600" dirty="0">
              <a:solidFill>
                <a:srgbClr val="000000"/>
              </a:solidFill>
              <a:latin typeface="Arimo"/>
            </a:endParaRPr>
          </a:p>
        </p:txBody>
      </p:sp>
      <p:sp>
        <p:nvSpPr>
          <p:cNvPr id="3" name="TextBox 3"/>
          <p:cNvSpPr txBox="1"/>
          <p:nvPr/>
        </p:nvSpPr>
        <p:spPr>
          <a:xfrm>
            <a:off x="1348740" y="2812733"/>
            <a:ext cx="15590520" cy="2885405"/>
          </a:xfrm>
          <a:prstGeom prst="rect">
            <a:avLst/>
          </a:prstGeom>
        </p:spPr>
        <p:txBody>
          <a:bodyPr lIns="0" tIns="0" rIns="0" bIns="0" rtlCol="0" anchor="t">
            <a:spAutoFit/>
          </a:bodyPr>
          <a:lstStyle/>
          <a:p>
            <a:pPr marL="760095" lvl="1" indent="-380048" algn="l">
              <a:lnSpc>
                <a:spcPts val="4536"/>
              </a:lnSpc>
              <a:buAutoNum type="arabicPeriod"/>
            </a:pPr>
            <a:r>
              <a:rPr lang="fr-FR" sz="4200" dirty="0">
                <a:solidFill>
                  <a:srgbClr val="000000"/>
                </a:solidFill>
                <a:latin typeface="Arimo"/>
              </a:rPr>
              <a:t>Préoccupations en matière de protection de la vie privée et de sécurité en cas de violation des données.</a:t>
            </a:r>
          </a:p>
          <a:p>
            <a:pPr marL="760095" lvl="1" indent="-380048" algn="l">
              <a:lnSpc>
                <a:spcPts val="4536"/>
              </a:lnSpc>
              <a:buAutoNum type="arabicPeriod"/>
            </a:pPr>
            <a:r>
              <a:rPr lang="fr-FR" sz="4200" dirty="0">
                <a:solidFill>
                  <a:srgbClr val="000000"/>
                </a:solidFill>
                <a:latin typeface="Arimo"/>
              </a:rPr>
              <a:t>Le non-respect du langage de balisage et des métadonnées qui entravent la navigation et la participation aux réunions virtuelles en raison de signaux auditifs incomplets ou confus.</a:t>
            </a:r>
            <a:endParaRPr lang="en-US" sz="4200" dirty="0">
              <a:solidFill>
                <a:srgbClr val="000000"/>
              </a:solidFill>
              <a:latin typeface="Arim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fr-FR" sz="6600" dirty="0">
                <a:solidFill>
                  <a:srgbClr val="000000"/>
                </a:solidFill>
                <a:latin typeface="Arimo"/>
              </a:rPr>
              <a:t>Recommandations pour les développeurs de TIC</a:t>
            </a:r>
            <a:endParaRPr lang="en-US" sz="6600" dirty="0">
              <a:solidFill>
                <a:srgbClr val="000000"/>
              </a:solidFill>
              <a:latin typeface="Arimo"/>
            </a:endParaRPr>
          </a:p>
        </p:txBody>
      </p:sp>
      <p:sp>
        <p:nvSpPr>
          <p:cNvPr id="3" name="TextBox 3"/>
          <p:cNvSpPr txBox="1"/>
          <p:nvPr/>
        </p:nvSpPr>
        <p:spPr>
          <a:xfrm>
            <a:off x="1348740" y="2860358"/>
            <a:ext cx="15590520" cy="5391284"/>
          </a:xfrm>
          <a:prstGeom prst="rect">
            <a:avLst/>
          </a:prstGeom>
        </p:spPr>
        <p:txBody>
          <a:bodyPr lIns="0" tIns="0" rIns="0" bIns="0" rtlCol="0" anchor="t">
            <a:spAutoFit/>
          </a:bodyPr>
          <a:lstStyle/>
          <a:p>
            <a:pPr marL="589074" lvl="1" indent="-294537" algn="l">
              <a:lnSpc>
                <a:spcPts val="2812"/>
              </a:lnSpc>
              <a:buAutoNum type="arabicPeriod"/>
            </a:pPr>
            <a:r>
              <a:rPr lang="fr-FR" sz="3254" dirty="0">
                <a:solidFill>
                  <a:srgbClr val="000000"/>
                </a:solidFill>
                <a:latin typeface="Arimo"/>
              </a:rPr>
              <a:t>Développer des fonctionnalités compatibles, telles que les éléments d'interface accessibles, les signaux et notifications audio, la navigation au clavier, les transcriptions et les sous-titres.</a:t>
            </a:r>
          </a:p>
          <a:p>
            <a:pPr marL="589074" lvl="1" indent="-294537" algn="l">
              <a:lnSpc>
                <a:spcPts val="2812"/>
              </a:lnSpc>
              <a:buAutoNum type="arabicPeriod"/>
            </a:pPr>
            <a:r>
              <a:rPr lang="fr-FR" sz="3254" dirty="0">
                <a:solidFill>
                  <a:srgbClr val="000000"/>
                </a:solidFill>
                <a:latin typeface="Arimo"/>
              </a:rPr>
              <a:t>Améliorer les options de personnalisation de l'utilisateur afin de modifier les composants de l'interface pour une expérience personnalisée.</a:t>
            </a:r>
          </a:p>
          <a:p>
            <a:pPr marL="589074" lvl="1" indent="-294537" algn="l">
              <a:lnSpc>
                <a:spcPts val="2812"/>
              </a:lnSpc>
              <a:buAutoNum type="arabicPeriod"/>
            </a:pPr>
            <a:r>
              <a:rPr lang="fr-FR" sz="3254" dirty="0">
                <a:solidFill>
                  <a:srgbClr val="000000"/>
                </a:solidFill>
                <a:latin typeface="Arimo"/>
              </a:rPr>
              <a:t>Effectuer des tests de compatibilité rigoureux avec les lecteurs d'écran les plus répandus afin de garantir une intégration transparente avec les différentes technologies d'assistance.</a:t>
            </a:r>
          </a:p>
          <a:p>
            <a:pPr marL="589074" lvl="1" indent="-294537" algn="l">
              <a:lnSpc>
                <a:spcPts val="2812"/>
              </a:lnSpc>
              <a:buAutoNum type="arabicPeriod"/>
            </a:pPr>
            <a:r>
              <a:rPr lang="fr-FR" sz="3254" dirty="0">
                <a:solidFill>
                  <a:srgbClr val="000000"/>
                </a:solidFill>
                <a:latin typeface="Arimo"/>
              </a:rPr>
              <a:t>Fournir des ressources complètes et du matériel de formation sur mesure.</a:t>
            </a:r>
          </a:p>
          <a:p>
            <a:pPr marL="589074" lvl="1" indent="-294537" algn="l">
              <a:lnSpc>
                <a:spcPts val="2812"/>
              </a:lnSpc>
              <a:buAutoNum type="arabicPeriod"/>
            </a:pPr>
            <a:r>
              <a:rPr lang="fr-FR" sz="3254" dirty="0">
                <a:solidFill>
                  <a:srgbClr val="000000"/>
                </a:solidFill>
                <a:latin typeface="Arimo"/>
              </a:rPr>
              <a:t>Respecter les normes d'accessibilité telles que les directives d'accessibilité au contenu Web (WCAG), afin de créer un environnement en ligne plus inclusif.</a:t>
            </a:r>
          </a:p>
          <a:p>
            <a:pPr marL="589074" lvl="1" indent="-294537" algn="l">
              <a:lnSpc>
                <a:spcPts val="2812"/>
              </a:lnSpc>
              <a:buAutoNum type="arabicPeriod"/>
            </a:pPr>
            <a:r>
              <a:rPr lang="fr-FR" sz="3254" dirty="0">
                <a:solidFill>
                  <a:srgbClr val="000000"/>
                </a:solidFill>
                <a:latin typeface="Arimo"/>
              </a:rPr>
              <a:t>Test d'assurance qualité du point de vue de l'hôte afin de solliciter les réactions de la communauté des malvoyants.</a:t>
            </a:r>
          </a:p>
          <a:p>
            <a:pPr marL="589074" lvl="1" indent="-294537" algn="l">
              <a:lnSpc>
                <a:spcPts val="2812"/>
              </a:lnSpc>
              <a:buAutoNum type="arabicPeriod"/>
            </a:pPr>
            <a:r>
              <a:rPr lang="fr-FR" sz="3254" dirty="0">
                <a:solidFill>
                  <a:srgbClr val="000000"/>
                </a:solidFill>
                <a:latin typeface="Arimo"/>
              </a:rPr>
              <a:t>Amélioration des réglages audio, y compris la possibilité d'ajuster les paramètres de volume du lecteur d'écran afin d'éviter la duplication de la voix.</a:t>
            </a:r>
            <a:endParaRPr lang="en-US" sz="3254" dirty="0">
              <a:solidFill>
                <a:srgbClr val="000000"/>
              </a:solidFill>
              <a:latin typeface="Arim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fr-FR" sz="6600" dirty="0">
                <a:solidFill>
                  <a:srgbClr val="000000"/>
                </a:solidFill>
                <a:latin typeface="Arimo"/>
              </a:rPr>
              <a:t>Recommandations pour les développeurs de TIC (suite)</a:t>
            </a:r>
            <a:endParaRPr lang="en-US" sz="6600" dirty="0">
              <a:solidFill>
                <a:srgbClr val="000000"/>
              </a:solidFill>
              <a:latin typeface="Arimo"/>
            </a:endParaRPr>
          </a:p>
        </p:txBody>
      </p:sp>
      <p:sp>
        <p:nvSpPr>
          <p:cNvPr id="3" name="TextBox 3"/>
          <p:cNvSpPr txBox="1"/>
          <p:nvPr/>
        </p:nvSpPr>
        <p:spPr>
          <a:xfrm>
            <a:off x="958427" y="2705100"/>
            <a:ext cx="16371145" cy="7311297"/>
          </a:xfrm>
          <a:prstGeom prst="rect">
            <a:avLst/>
          </a:prstGeom>
        </p:spPr>
        <p:txBody>
          <a:bodyPr wrap="square" lIns="0" tIns="0" rIns="0" bIns="0" rtlCol="0" anchor="t">
            <a:spAutoFit/>
          </a:bodyPr>
          <a:lstStyle/>
          <a:p>
            <a:pPr algn="l">
              <a:lnSpc>
                <a:spcPts val="4080"/>
              </a:lnSpc>
            </a:pPr>
            <a:r>
              <a:rPr lang="fr-FR" sz="2800" dirty="0">
                <a:solidFill>
                  <a:srgbClr val="000000"/>
                </a:solidFill>
                <a:latin typeface="Arimo"/>
              </a:rPr>
              <a:t>8. Créer des algorithmes sophistiqués pour reconnaître les visages avec précision, même lorsqu'ils portent des masques.</a:t>
            </a:r>
          </a:p>
          <a:p>
            <a:pPr algn="l">
              <a:lnSpc>
                <a:spcPts val="4080"/>
              </a:lnSpc>
            </a:pPr>
            <a:r>
              <a:rPr lang="fr-FR" sz="2800" dirty="0">
                <a:solidFill>
                  <a:srgbClr val="000000"/>
                </a:solidFill>
                <a:latin typeface="Arimo"/>
              </a:rPr>
              <a:t>9. Intégrer le calcul de la distance entre l'utilisateur et l'écran pour aider les utilisateurs malvoyants à se positionner de manière optimale pour l'interaction devant une caméra.</a:t>
            </a:r>
          </a:p>
          <a:p>
            <a:pPr algn="l">
              <a:lnSpc>
                <a:spcPts val="4080"/>
              </a:lnSpc>
            </a:pPr>
            <a:r>
              <a:rPr lang="fr-FR" sz="2800" dirty="0">
                <a:solidFill>
                  <a:srgbClr val="000000"/>
                </a:solidFill>
                <a:latin typeface="Arimo"/>
              </a:rPr>
              <a:t>10. Fournir un assistant virtuel humanisé pour guider les utilisateurs dans la navigation de l'application.</a:t>
            </a:r>
          </a:p>
          <a:p>
            <a:pPr algn="l">
              <a:lnSpc>
                <a:spcPts val="4080"/>
              </a:lnSpc>
            </a:pPr>
            <a:r>
              <a:rPr lang="fr-FR" sz="2800" dirty="0">
                <a:solidFill>
                  <a:srgbClr val="000000"/>
                </a:solidFill>
                <a:latin typeface="Arimo"/>
              </a:rPr>
              <a:t>11. Fournir des conseils clairs ou des méthodes alternatives pour l'interaction avec l'écran tactile.</a:t>
            </a:r>
          </a:p>
          <a:p>
            <a:pPr algn="l">
              <a:lnSpc>
                <a:spcPts val="4080"/>
              </a:lnSpc>
            </a:pPr>
            <a:r>
              <a:rPr lang="fr-FR" sz="2800" dirty="0">
                <a:solidFill>
                  <a:srgbClr val="000000"/>
                </a:solidFill>
                <a:latin typeface="Arimo"/>
              </a:rPr>
              <a:t>12. Affiner les modèles de reconnaissance d'objets pour identifier les objets avec précision dans différents arrière-plans et conditions d'éclairage.</a:t>
            </a:r>
          </a:p>
          <a:p>
            <a:pPr algn="l">
              <a:lnSpc>
                <a:spcPts val="4080"/>
              </a:lnSpc>
            </a:pPr>
            <a:r>
              <a:rPr lang="fr-FR" sz="2800" dirty="0">
                <a:solidFill>
                  <a:srgbClr val="000000"/>
                </a:solidFill>
                <a:latin typeface="Arimo"/>
              </a:rPr>
              <a:t>13. Inclure une fonction permettant d'enregistrer une transcription des sous-titres afin de faciliter la recherche d'informations.</a:t>
            </a:r>
          </a:p>
          <a:p>
            <a:pPr algn="l">
              <a:lnSpc>
                <a:spcPts val="4080"/>
              </a:lnSpc>
            </a:pPr>
            <a:r>
              <a:rPr lang="fr-FR" sz="2800" dirty="0">
                <a:solidFill>
                  <a:srgbClr val="000000"/>
                </a:solidFill>
                <a:latin typeface="Arimo"/>
              </a:rPr>
              <a:t>14. Unifier la résolution d'écran par défaut pour le partage d'écran dans les réunions afin de réduire la fatigue visuelle.</a:t>
            </a:r>
          </a:p>
          <a:p>
            <a:pPr algn="l">
              <a:lnSpc>
                <a:spcPts val="4080"/>
              </a:lnSpc>
            </a:pPr>
            <a:r>
              <a:rPr lang="fr-FR" sz="2800" dirty="0">
                <a:solidFill>
                  <a:srgbClr val="000000"/>
                </a:solidFill>
                <a:latin typeface="Arimo"/>
              </a:rPr>
              <a:t>15. Proposer des suggestions de réparation s'il détecte des problèmes liés à des documents électroniques ou non électroniques.</a:t>
            </a:r>
            <a:endParaRPr lang="en-US" sz="2800" dirty="0">
              <a:solidFill>
                <a:srgbClr val="000000"/>
              </a:solidFill>
              <a:latin typeface="Arim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fr-FR" sz="6600" dirty="0">
                <a:solidFill>
                  <a:srgbClr val="000000"/>
                </a:solidFill>
                <a:latin typeface="Arimo"/>
              </a:rPr>
              <a:t>Recommandations pour le gouvernement fédéral</a:t>
            </a:r>
            <a:endParaRPr lang="en-US" sz="6600" dirty="0">
              <a:solidFill>
                <a:srgbClr val="000000"/>
              </a:solidFill>
              <a:latin typeface="Arimo"/>
            </a:endParaRPr>
          </a:p>
        </p:txBody>
      </p:sp>
      <p:sp>
        <p:nvSpPr>
          <p:cNvPr id="3" name="TextBox 3"/>
          <p:cNvSpPr txBox="1"/>
          <p:nvPr/>
        </p:nvSpPr>
        <p:spPr>
          <a:xfrm>
            <a:off x="1348740" y="2850833"/>
            <a:ext cx="15590520" cy="6822380"/>
          </a:xfrm>
          <a:prstGeom prst="rect">
            <a:avLst/>
          </a:prstGeom>
        </p:spPr>
        <p:txBody>
          <a:bodyPr lIns="0" tIns="0" rIns="0" bIns="0" rtlCol="0" anchor="t">
            <a:spAutoFit/>
          </a:bodyPr>
          <a:lstStyle/>
          <a:p>
            <a:pPr marL="703088" lvl="1" indent="-351544" algn="l">
              <a:lnSpc>
                <a:spcPts val="3776"/>
              </a:lnSpc>
              <a:buAutoNum type="arabicPeriod"/>
            </a:pPr>
            <a:r>
              <a:rPr lang="fr-FR" sz="3885" dirty="0">
                <a:solidFill>
                  <a:srgbClr val="000000"/>
                </a:solidFill>
                <a:latin typeface="Arimo"/>
              </a:rPr>
              <a:t>Offrir des incitations, telles que des allègements fiscaux, des subventions ou des prix aux développeurs qui accordent la priorité à l'accessibilité dans leurs plates-formes de réunion virtuelle.</a:t>
            </a:r>
          </a:p>
          <a:p>
            <a:pPr marL="703088" lvl="1" indent="-351544" algn="l">
              <a:lnSpc>
                <a:spcPts val="3776"/>
              </a:lnSpc>
              <a:buAutoNum type="arabicPeriod"/>
            </a:pPr>
            <a:r>
              <a:rPr lang="fr-FR" sz="3885" dirty="0">
                <a:solidFill>
                  <a:srgbClr val="000000"/>
                </a:solidFill>
                <a:latin typeface="Arimo"/>
              </a:rPr>
              <a:t>Fournir des lignes directrices et des ressources claires et complètes en matière d'accessibilité, adaptées aux plateformes de réunion virtuelle.</a:t>
            </a:r>
          </a:p>
          <a:p>
            <a:pPr marL="703088" lvl="1" indent="-351544" algn="l">
              <a:lnSpc>
                <a:spcPts val="3776"/>
              </a:lnSpc>
              <a:buAutoNum type="arabicPeriod"/>
            </a:pPr>
            <a:r>
              <a:rPr lang="fr-FR" sz="3885" dirty="0">
                <a:solidFill>
                  <a:srgbClr val="000000"/>
                </a:solidFill>
                <a:latin typeface="Arimo"/>
              </a:rPr>
              <a:t>Proposer aux développeurs des programmes de formation et des ateliers sur les principes d'accessibilité.</a:t>
            </a:r>
          </a:p>
          <a:p>
            <a:pPr marL="703088" lvl="1" indent="-351544" algn="l">
              <a:lnSpc>
                <a:spcPts val="3776"/>
              </a:lnSpc>
              <a:buAutoNum type="arabicPeriod"/>
            </a:pPr>
            <a:r>
              <a:rPr lang="fr-FR" sz="3885" dirty="0">
                <a:solidFill>
                  <a:srgbClr val="000000"/>
                </a:solidFill>
                <a:latin typeface="Arimo"/>
              </a:rPr>
              <a:t>Promouvoir la coopération et les partenariats entre les développeurs, les groupes de défense des personnes handicapées et les experts en accessibilité afin de créer un environnement numérique plus inclusif et plus convivial.</a:t>
            </a:r>
          </a:p>
          <a:p>
            <a:pPr marL="703088" lvl="1" indent="-351544" algn="l">
              <a:lnSpc>
                <a:spcPts val="3776"/>
              </a:lnSpc>
              <a:buAutoNum type="arabicPeriod"/>
            </a:pPr>
            <a:r>
              <a:rPr lang="fr-FR" sz="3885" dirty="0">
                <a:solidFill>
                  <a:srgbClr val="000000"/>
                </a:solidFill>
                <a:latin typeface="Arimo"/>
              </a:rPr>
              <a:t>Formuler et mettre en œuvre des politiques gouvernementales pour garantir le respect de ces normes.</a:t>
            </a:r>
            <a:endParaRPr lang="en-US" sz="3885" dirty="0">
              <a:solidFill>
                <a:srgbClr val="000000"/>
              </a:solidFill>
              <a:latin typeface="Arim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fr-FR" sz="6600" dirty="0">
                <a:solidFill>
                  <a:srgbClr val="000000"/>
                </a:solidFill>
                <a:latin typeface="Arimo"/>
              </a:rPr>
              <a:t>Recommandations pour le gouvernement fédéral (suite)</a:t>
            </a:r>
            <a:endParaRPr lang="en-US" sz="6600" dirty="0">
              <a:solidFill>
                <a:srgbClr val="000000"/>
              </a:solidFill>
              <a:latin typeface="Arimo"/>
            </a:endParaRPr>
          </a:p>
        </p:txBody>
      </p:sp>
      <p:sp>
        <p:nvSpPr>
          <p:cNvPr id="3" name="TextBox 3"/>
          <p:cNvSpPr txBox="1"/>
          <p:nvPr/>
        </p:nvSpPr>
        <p:spPr>
          <a:xfrm>
            <a:off x="1348740" y="2979522"/>
            <a:ext cx="15590520" cy="6731907"/>
          </a:xfrm>
          <a:prstGeom prst="rect">
            <a:avLst/>
          </a:prstGeom>
        </p:spPr>
        <p:txBody>
          <a:bodyPr lIns="0" tIns="0" rIns="0" bIns="0" rtlCol="0" anchor="t">
            <a:spAutoFit/>
          </a:bodyPr>
          <a:lstStyle/>
          <a:p>
            <a:pPr algn="l">
              <a:lnSpc>
                <a:spcPts val="5292"/>
              </a:lnSpc>
            </a:pPr>
            <a:r>
              <a:rPr lang="fr-FR" sz="3600" dirty="0">
                <a:solidFill>
                  <a:srgbClr val="000000"/>
                </a:solidFill>
                <a:latin typeface="Arimo"/>
              </a:rPr>
              <a:t>6. Introduire des programmes de certification pour vérifier la conformité des plateformes à ces normes, afin de favoriser un environnement en ligne plus inclusif grâce à une participation incitative plutôt qu'à une application stricte.</a:t>
            </a:r>
          </a:p>
          <a:p>
            <a:pPr algn="l">
              <a:lnSpc>
                <a:spcPts val="5292"/>
              </a:lnSpc>
            </a:pPr>
            <a:r>
              <a:rPr lang="fr-FR" sz="3600" dirty="0">
                <a:solidFill>
                  <a:srgbClr val="000000"/>
                </a:solidFill>
                <a:latin typeface="Arimo"/>
              </a:rPr>
              <a:t>7. Lancer des campagnes de sensibilisation pour éduquer le public, y compris les développeurs, sur l'importance de l'accessibilité.</a:t>
            </a:r>
          </a:p>
          <a:p>
            <a:pPr algn="l">
              <a:lnSpc>
                <a:spcPts val="5292"/>
              </a:lnSpc>
            </a:pPr>
            <a:r>
              <a:rPr lang="fr-FR" sz="3600" dirty="0">
                <a:solidFill>
                  <a:srgbClr val="000000"/>
                </a:solidFill>
                <a:latin typeface="Arimo"/>
              </a:rPr>
              <a:t>8. S'engager auprès de la communauté des personnes handicapées et mettre en place des mécanismes de retour d'information pour recueillir les commentaires et les suggestions des utilisateurs.</a:t>
            </a:r>
          </a:p>
          <a:p>
            <a:pPr algn="l">
              <a:lnSpc>
                <a:spcPts val="5292"/>
              </a:lnSpc>
            </a:pPr>
            <a:r>
              <a:rPr lang="fr-FR" sz="3600" dirty="0">
                <a:solidFill>
                  <a:srgbClr val="000000"/>
                </a:solidFill>
                <a:latin typeface="Arimo"/>
              </a:rPr>
              <a:t>9. Assurer un suivi et une évaluation continus, notamment en examinant périodiquement les rapports des développeurs et les résultats des tests.</a:t>
            </a:r>
            <a:endParaRPr lang="en-US" sz="3600" dirty="0">
              <a:solidFill>
                <a:srgbClr val="000000"/>
              </a:solidFill>
              <a:latin typeface="Arim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952875" cy="1858804"/>
          </a:xfrm>
          <a:prstGeom prst="rect">
            <a:avLst/>
          </a:prstGeom>
        </p:spPr>
        <p:txBody>
          <a:bodyPr lIns="0" tIns="0" rIns="0" bIns="0" rtlCol="0" anchor="t">
            <a:spAutoFit/>
          </a:bodyPr>
          <a:lstStyle/>
          <a:p>
            <a:pPr algn="l">
              <a:lnSpc>
                <a:spcPts val="7128"/>
              </a:lnSpc>
            </a:pPr>
            <a:r>
              <a:rPr lang="fr-FR" sz="6600" dirty="0">
                <a:solidFill>
                  <a:srgbClr val="000000"/>
                </a:solidFill>
                <a:latin typeface="Arimo"/>
              </a:rPr>
              <a:t>Recommandations pour les utilisateurs malvoyants </a:t>
            </a:r>
            <a:endParaRPr lang="en-US" sz="6600" dirty="0">
              <a:solidFill>
                <a:srgbClr val="000000"/>
              </a:solidFill>
              <a:latin typeface="Arimo"/>
            </a:endParaRPr>
          </a:p>
        </p:txBody>
      </p:sp>
      <p:sp>
        <p:nvSpPr>
          <p:cNvPr id="3" name="TextBox 3"/>
          <p:cNvSpPr txBox="1"/>
          <p:nvPr/>
        </p:nvSpPr>
        <p:spPr>
          <a:xfrm>
            <a:off x="1348740" y="2810588"/>
            <a:ext cx="15590520" cy="7181453"/>
          </a:xfrm>
          <a:prstGeom prst="rect">
            <a:avLst/>
          </a:prstGeom>
        </p:spPr>
        <p:txBody>
          <a:bodyPr lIns="0" tIns="0" rIns="0" bIns="0" rtlCol="0" anchor="t">
            <a:spAutoFit/>
          </a:bodyPr>
          <a:lstStyle/>
          <a:p>
            <a:pPr marL="646081" lvl="1" indent="-323040" algn="l">
              <a:lnSpc>
                <a:spcPts val="3470"/>
              </a:lnSpc>
              <a:buAutoNum type="arabicPeriod"/>
            </a:pPr>
            <a:r>
              <a:rPr lang="fr-FR" sz="3570" dirty="0">
                <a:solidFill>
                  <a:srgbClr val="000000"/>
                </a:solidFill>
                <a:latin typeface="Arimo"/>
              </a:rPr>
              <a:t>Choisir des plateformes de réunions virtuelles en donnant la priorité aux fonctions d'accessibilité.</a:t>
            </a:r>
          </a:p>
          <a:p>
            <a:pPr marL="646081" lvl="1" indent="-323040" algn="l">
              <a:lnSpc>
                <a:spcPts val="3470"/>
              </a:lnSpc>
              <a:buAutoNum type="arabicPeriod"/>
            </a:pPr>
            <a:r>
              <a:rPr lang="fr-FR" sz="3570" dirty="0">
                <a:solidFill>
                  <a:srgbClr val="000000"/>
                </a:solidFill>
                <a:latin typeface="Arimo"/>
              </a:rPr>
              <a:t>Utiliser un logiciel de lecture d'écran, tel que </a:t>
            </a:r>
            <a:r>
              <a:rPr lang="fr-FR" sz="3570" dirty="0" err="1">
                <a:solidFill>
                  <a:srgbClr val="000000"/>
                </a:solidFill>
                <a:latin typeface="Arimo"/>
              </a:rPr>
              <a:t>VoiceOver</a:t>
            </a:r>
            <a:r>
              <a:rPr lang="fr-FR" sz="3570" dirty="0">
                <a:solidFill>
                  <a:srgbClr val="000000"/>
                </a:solidFill>
                <a:latin typeface="Arimo"/>
              </a:rPr>
              <a:t> (iOS), </a:t>
            </a:r>
            <a:r>
              <a:rPr lang="fr-FR" sz="3570" dirty="0" err="1">
                <a:solidFill>
                  <a:srgbClr val="000000"/>
                </a:solidFill>
                <a:latin typeface="Arimo"/>
              </a:rPr>
              <a:t>TalkBack</a:t>
            </a:r>
            <a:r>
              <a:rPr lang="fr-FR" sz="3570" dirty="0">
                <a:solidFill>
                  <a:srgbClr val="000000"/>
                </a:solidFill>
                <a:latin typeface="Arimo"/>
              </a:rPr>
              <a:t> (Android) ou NVDA (Windows) pour la navigation. </a:t>
            </a:r>
          </a:p>
          <a:p>
            <a:pPr marL="646081" lvl="1" indent="-323040" algn="l">
              <a:lnSpc>
                <a:spcPts val="3470"/>
              </a:lnSpc>
              <a:buAutoNum type="arabicPeriod"/>
            </a:pPr>
            <a:r>
              <a:rPr lang="fr-FR" sz="3570" dirty="0">
                <a:solidFill>
                  <a:srgbClr val="000000"/>
                </a:solidFill>
                <a:latin typeface="Arimo"/>
              </a:rPr>
              <a:t>Explorer les paramètres d'accessibilité de la plateforme de réunion virtuelle et les ajuster en fonction des préférences et des besoins individuels.</a:t>
            </a:r>
          </a:p>
          <a:p>
            <a:pPr marL="646081" lvl="1" indent="-323040" algn="l">
              <a:lnSpc>
                <a:spcPts val="3470"/>
              </a:lnSpc>
              <a:buAutoNum type="arabicPeriod"/>
            </a:pPr>
            <a:r>
              <a:rPr lang="fr-FR" sz="3570" dirty="0">
                <a:solidFill>
                  <a:srgbClr val="000000"/>
                </a:solidFill>
                <a:latin typeface="Arimo"/>
              </a:rPr>
              <a:t>Communiquez avec les organisateurs de la réunion ou les administrateurs de la plateforme pour demander des aménagements tels que le sous-titrage en direct ou les descriptions audio.</a:t>
            </a:r>
          </a:p>
          <a:p>
            <a:pPr marL="646081" lvl="1" indent="-323040" algn="l">
              <a:lnSpc>
                <a:spcPts val="3470"/>
              </a:lnSpc>
              <a:buAutoNum type="arabicPeriod"/>
            </a:pPr>
            <a:r>
              <a:rPr lang="fr-FR" sz="3570" dirty="0">
                <a:solidFill>
                  <a:srgbClr val="000000"/>
                </a:solidFill>
                <a:latin typeface="Arimo"/>
              </a:rPr>
              <a:t>Prenez le temps de vous familiariser avec la présentation et les fonctionnalités de la plate-forme de réunion virtuelle en parcourant les différentes sections, en accédant aux menus et en interagissant avec les commandes à l'aide des commandes du lecteur d'écran.</a:t>
            </a:r>
          </a:p>
          <a:p>
            <a:pPr marL="646081" lvl="1" indent="-323040" algn="l">
              <a:lnSpc>
                <a:spcPts val="3470"/>
              </a:lnSpc>
              <a:buAutoNum type="arabicPeriod"/>
            </a:pPr>
            <a:r>
              <a:rPr lang="fr-FR" sz="3570" dirty="0">
                <a:solidFill>
                  <a:srgbClr val="000000"/>
                </a:solidFill>
                <a:latin typeface="Arimo"/>
              </a:rPr>
              <a:t>Participer activement aux réunions virtuelles en écoutant attentivement, en posant des questions et en contribuant à la discussion.</a:t>
            </a:r>
            <a:endParaRPr lang="en-US" sz="3570" dirty="0">
              <a:solidFill>
                <a:srgbClr val="000000"/>
              </a:solidFill>
              <a:latin typeface="Arim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38" y="631507"/>
            <a:ext cx="15821552" cy="1858804"/>
          </a:xfrm>
          <a:prstGeom prst="rect">
            <a:avLst/>
          </a:prstGeom>
        </p:spPr>
        <p:txBody>
          <a:bodyPr lIns="0" tIns="0" rIns="0" bIns="0" rtlCol="0" anchor="t">
            <a:spAutoFit/>
          </a:bodyPr>
          <a:lstStyle/>
          <a:p>
            <a:pPr algn="l">
              <a:lnSpc>
                <a:spcPts val="7128"/>
              </a:lnSpc>
            </a:pPr>
            <a:r>
              <a:rPr lang="fr-FR" sz="6600" dirty="0">
                <a:solidFill>
                  <a:srgbClr val="000000"/>
                </a:solidFill>
                <a:latin typeface="Arimo"/>
              </a:rPr>
              <a:t>Recommandations pour les utilisateurs malvoyants (suite)</a:t>
            </a:r>
            <a:endParaRPr lang="en-US" sz="6600" dirty="0">
              <a:solidFill>
                <a:srgbClr val="000000"/>
              </a:solidFill>
              <a:latin typeface="Arimo"/>
            </a:endParaRPr>
          </a:p>
        </p:txBody>
      </p:sp>
      <p:sp>
        <p:nvSpPr>
          <p:cNvPr id="3" name="TextBox 3"/>
          <p:cNvSpPr txBox="1"/>
          <p:nvPr/>
        </p:nvSpPr>
        <p:spPr>
          <a:xfrm>
            <a:off x="1348740" y="3267551"/>
            <a:ext cx="15590520" cy="6009658"/>
          </a:xfrm>
          <a:prstGeom prst="rect">
            <a:avLst/>
          </a:prstGeom>
        </p:spPr>
        <p:txBody>
          <a:bodyPr lIns="0" tIns="0" rIns="0" bIns="0" rtlCol="0" anchor="t">
            <a:spAutoFit/>
          </a:bodyPr>
          <a:lstStyle/>
          <a:p>
            <a:pPr algn="l">
              <a:lnSpc>
                <a:spcPts val="4312"/>
              </a:lnSpc>
            </a:pPr>
            <a:r>
              <a:rPr lang="fr-FR" sz="2800" dirty="0">
                <a:solidFill>
                  <a:srgbClr val="000000"/>
                </a:solidFill>
                <a:latin typeface="Arimo"/>
              </a:rPr>
              <a:t>7. Fournir un retour d'information aux développeurs ou aux administrateurs de la plateforme.</a:t>
            </a:r>
          </a:p>
          <a:p>
            <a:pPr algn="l">
              <a:lnSpc>
                <a:spcPts val="4312"/>
              </a:lnSpc>
            </a:pPr>
            <a:r>
              <a:rPr lang="fr-FR" sz="2800" dirty="0">
                <a:solidFill>
                  <a:srgbClr val="000000"/>
                </a:solidFill>
                <a:latin typeface="Arimo"/>
              </a:rPr>
              <a:t>8. Se tenir informé des meilleures pratiques en matière d'accessibilité et des nouveaux développements dans le domaine des technologies d'assistance en participant à des forums en ligne, à des webinaires ou à des groupes communautaires axés sur l'accessibilité.</a:t>
            </a:r>
          </a:p>
          <a:p>
            <a:pPr algn="l">
              <a:lnSpc>
                <a:spcPts val="4312"/>
              </a:lnSpc>
            </a:pPr>
            <a:r>
              <a:rPr lang="fr-FR" sz="2800" dirty="0">
                <a:solidFill>
                  <a:srgbClr val="000000"/>
                </a:solidFill>
                <a:latin typeface="Arimo"/>
              </a:rPr>
              <a:t>9. Entrer en contact avec d'autres utilisateurs malvoyants ou avec des groupes de défense des personnes handicapées pour partager des conseils, des stratégies et des expériences afin d'améliorer l'accessibilité et l'inclusion.</a:t>
            </a:r>
          </a:p>
          <a:p>
            <a:pPr algn="l">
              <a:lnSpc>
                <a:spcPts val="4312"/>
              </a:lnSpc>
            </a:pPr>
            <a:r>
              <a:rPr lang="fr-FR" sz="2800" dirty="0">
                <a:solidFill>
                  <a:srgbClr val="000000"/>
                </a:solidFill>
                <a:latin typeface="Arimo"/>
              </a:rPr>
              <a:t>10. Plaider en faveur de la mise en œuvre et de l'application des normes d'accessibilité dans les plateformes de réunions virtuelles.</a:t>
            </a:r>
          </a:p>
          <a:p>
            <a:pPr algn="l">
              <a:lnSpc>
                <a:spcPts val="4312"/>
              </a:lnSpc>
            </a:pPr>
            <a:r>
              <a:rPr lang="fr-FR" sz="2800" dirty="0">
                <a:solidFill>
                  <a:srgbClr val="000000"/>
                </a:solidFill>
                <a:latin typeface="Arimo"/>
              </a:rPr>
              <a:t>11. L'intégration de fonctionnalités facilite l'interaction transparente avec les amis, la famille et les membres de la communauté, ce qui enrichit l'utilisation professionnelle et occasionnelle.</a:t>
            </a:r>
            <a:endParaRPr lang="en-US" sz="2800" dirty="0">
              <a:solidFill>
                <a:srgbClr val="000000"/>
              </a:solidFill>
              <a:latin typeface="Arim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38" y="624912"/>
            <a:ext cx="15836144" cy="1871996"/>
          </a:xfrm>
          <a:prstGeom prst="rect">
            <a:avLst/>
          </a:prstGeom>
        </p:spPr>
        <p:txBody>
          <a:bodyPr lIns="0" tIns="0" rIns="0" bIns="0" rtlCol="0" anchor="t">
            <a:spAutoFit/>
          </a:bodyPr>
          <a:lstStyle/>
          <a:p>
            <a:pPr algn="l">
              <a:lnSpc>
                <a:spcPts val="7128"/>
              </a:lnSpc>
            </a:pPr>
            <a:r>
              <a:rPr lang="fr-FR" sz="6600" dirty="0">
                <a:solidFill>
                  <a:srgbClr val="000000"/>
                </a:solidFill>
                <a:latin typeface="Arimo"/>
              </a:rPr>
              <a:t>Recommandations pour les hôtes de réunions virtuelles</a:t>
            </a:r>
            <a:endParaRPr lang="en-US" sz="6600" dirty="0">
              <a:solidFill>
                <a:srgbClr val="000000"/>
              </a:solidFill>
              <a:latin typeface="Arimo"/>
            </a:endParaRPr>
          </a:p>
        </p:txBody>
      </p:sp>
      <p:sp>
        <p:nvSpPr>
          <p:cNvPr id="3" name="TextBox 3"/>
          <p:cNvSpPr txBox="1"/>
          <p:nvPr/>
        </p:nvSpPr>
        <p:spPr>
          <a:xfrm>
            <a:off x="1348740" y="3239129"/>
            <a:ext cx="15590520" cy="6108660"/>
          </a:xfrm>
          <a:prstGeom prst="rect">
            <a:avLst/>
          </a:prstGeom>
        </p:spPr>
        <p:txBody>
          <a:bodyPr lIns="0" tIns="0" rIns="0" bIns="0" rtlCol="0" anchor="t">
            <a:spAutoFit/>
          </a:bodyPr>
          <a:lstStyle/>
          <a:p>
            <a:pPr marL="703088" lvl="1" indent="-351544" algn="l">
              <a:lnSpc>
                <a:spcPts val="3356"/>
              </a:lnSpc>
              <a:buAutoNum type="arabicPeriod"/>
            </a:pPr>
            <a:r>
              <a:rPr lang="fr-FR" sz="3885" dirty="0">
                <a:solidFill>
                  <a:srgbClr val="000000"/>
                </a:solidFill>
                <a:latin typeface="Arimo"/>
              </a:rPr>
              <a:t>Tester les plates-formes du point de vue des hôtes pour découvrir d'autres problèmes d'accessibilité.</a:t>
            </a:r>
          </a:p>
          <a:p>
            <a:pPr marL="703088" lvl="1" indent="-351544" algn="l">
              <a:lnSpc>
                <a:spcPts val="3356"/>
              </a:lnSpc>
              <a:buAutoNum type="arabicPeriod"/>
            </a:pPr>
            <a:r>
              <a:rPr lang="fr-FR" sz="3885" dirty="0">
                <a:solidFill>
                  <a:srgbClr val="000000"/>
                </a:solidFill>
                <a:latin typeface="Arimo"/>
              </a:rPr>
              <a:t>Sélectionner les plateformes de réunion virtuelle en donnant la priorité aux caractéristiques d'accessibilité.</a:t>
            </a:r>
          </a:p>
          <a:p>
            <a:pPr marL="703088" lvl="1" indent="-351544" algn="l">
              <a:lnSpc>
                <a:spcPts val="3356"/>
              </a:lnSpc>
              <a:buAutoNum type="arabicPeriod"/>
            </a:pPr>
            <a:r>
              <a:rPr lang="fr-FR" sz="3885" dirty="0">
                <a:solidFill>
                  <a:srgbClr val="000000"/>
                </a:solidFill>
                <a:latin typeface="Arimo"/>
              </a:rPr>
              <a:t>Explorer et ajuster les paramètres d'accessibilité de la plateforme de réunion virtuelle pour répondre aux besoins individuels.</a:t>
            </a:r>
          </a:p>
          <a:p>
            <a:pPr marL="703088" lvl="1" indent="-351544" algn="l">
              <a:lnSpc>
                <a:spcPts val="3356"/>
              </a:lnSpc>
              <a:buAutoNum type="arabicPeriod"/>
            </a:pPr>
            <a:r>
              <a:rPr lang="fr-FR" sz="3885" dirty="0">
                <a:solidFill>
                  <a:srgbClr val="000000"/>
                </a:solidFill>
                <a:latin typeface="Arimo"/>
              </a:rPr>
              <a:t>Informer les participants des fonctions d'accessibilité de la plateforme de réunion virtuelle et les encourager à fournir un retour d'information ou à demander des aménagements si nécessaire.</a:t>
            </a:r>
          </a:p>
          <a:p>
            <a:pPr marL="703088" lvl="1" indent="-351544" algn="l">
              <a:lnSpc>
                <a:spcPts val="3356"/>
              </a:lnSpc>
              <a:buAutoNum type="arabicPeriod"/>
            </a:pPr>
            <a:r>
              <a:rPr lang="fr-FR" sz="3885" dirty="0">
                <a:solidFill>
                  <a:srgbClr val="000000"/>
                </a:solidFill>
                <a:latin typeface="Arimo"/>
              </a:rPr>
              <a:t>Fournir des aménagements et utiliser les fonctions intégrées ou les plugins de tiers pour garantir l'égalité d'accès à tous les participants.</a:t>
            </a:r>
          </a:p>
          <a:p>
            <a:pPr marL="703088" lvl="1" indent="-351544" algn="l">
              <a:lnSpc>
                <a:spcPts val="3356"/>
              </a:lnSpc>
              <a:buAutoNum type="arabicPeriod"/>
            </a:pPr>
            <a:r>
              <a:rPr lang="fr-FR" sz="3885" dirty="0">
                <a:solidFill>
                  <a:srgbClr val="000000"/>
                </a:solidFill>
                <a:latin typeface="Arimo"/>
              </a:rPr>
              <a:t>Communiquer les instructions, les points de l'ordre du jour et les sujets de discussion pendant les réunions virtuelles en fournissant des descriptions verbales du contenu visuel.</a:t>
            </a:r>
            <a:endParaRPr lang="en-US" sz="3885" dirty="0">
              <a:solidFill>
                <a:srgbClr val="000000"/>
              </a:solidFill>
              <a:latin typeface="Arim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24912"/>
            <a:ext cx="16847820" cy="1871996"/>
          </a:xfrm>
          <a:prstGeom prst="rect">
            <a:avLst/>
          </a:prstGeom>
        </p:spPr>
        <p:txBody>
          <a:bodyPr lIns="0" tIns="0" rIns="0" bIns="0" rtlCol="0" anchor="t">
            <a:spAutoFit/>
          </a:bodyPr>
          <a:lstStyle/>
          <a:p>
            <a:pPr algn="l">
              <a:lnSpc>
                <a:spcPts val="7128"/>
              </a:lnSpc>
            </a:pPr>
            <a:r>
              <a:rPr lang="fr-FR" sz="6600" dirty="0">
                <a:solidFill>
                  <a:srgbClr val="000000"/>
                </a:solidFill>
                <a:latin typeface="Arimo"/>
              </a:rPr>
              <a:t>Recommandations pour les hôtes de réunions virtuelles (suite)</a:t>
            </a:r>
            <a:endParaRPr lang="en-US" sz="6600" dirty="0">
              <a:solidFill>
                <a:srgbClr val="000000"/>
              </a:solidFill>
              <a:latin typeface="Arimo"/>
            </a:endParaRPr>
          </a:p>
        </p:txBody>
      </p:sp>
      <p:sp>
        <p:nvSpPr>
          <p:cNvPr id="3" name="TextBox 3"/>
          <p:cNvSpPr txBox="1"/>
          <p:nvPr/>
        </p:nvSpPr>
        <p:spPr>
          <a:xfrm>
            <a:off x="1348740" y="2603183"/>
            <a:ext cx="15590520" cy="7254422"/>
          </a:xfrm>
          <a:prstGeom prst="rect">
            <a:avLst/>
          </a:prstGeom>
        </p:spPr>
        <p:txBody>
          <a:bodyPr lIns="0" tIns="0" rIns="0" bIns="0" rtlCol="0" anchor="t">
            <a:spAutoFit/>
          </a:bodyPr>
          <a:lstStyle/>
          <a:p>
            <a:pPr algn="l">
              <a:lnSpc>
                <a:spcPts val="5203"/>
              </a:lnSpc>
            </a:pPr>
            <a:r>
              <a:rPr lang="fr-FR" sz="2940" dirty="0">
                <a:solidFill>
                  <a:srgbClr val="000000"/>
                </a:solidFill>
                <a:latin typeface="Arimo"/>
              </a:rPr>
              <a:t>7. S'engager activement avec les participants lors des réunions virtuelles en facilitant les discussions, en modérant les séances de questions-réponses et en encourageant la participation.</a:t>
            </a:r>
          </a:p>
          <a:p>
            <a:pPr algn="l">
              <a:lnSpc>
                <a:spcPts val="5203"/>
              </a:lnSpc>
            </a:pPr>
            <a:r>
              <a:rPr lang="fr-FR" sz="2940" dirty="0">
                <a:solidFill>
                  <a:srgbClr val="000000"/>
                </a:solidFill>
                <a:latin typeface="Arimo"/>
              </a:rPr>
              <a:t>8. Contrôler régulièrement l'accessibilité des plates-formes de réunions virtuelles et s'attaquer à tout obstacle ou problème d'accessibilité qui pourrait survenir.</a:t>
            </a:r>
          </a:p>
          <a:p>
            <a:pPr algn="l">
              <a:lnSpc>
                <a:spcPts val="5203"/>
              </a:lnSpc>
            </a:pPr>
            <a:r>
              <a:rPr lang="fr-FR" sz="2940" dirty="0">
                <a:solidFill>
                  <a:srgbClr val="000000"/>
                </a:solidFill>
                <a:latin typeface="Arimo"/>
              </a:rPr>
              <a:t>9. Se tenir informé des meilleures pratiques en matière d'accessibilité et des nouveaux développements dans le domaine des technologies d'assistance.</a:t>
            </a:r>
          </a:p>
          <a:p>
            <a:pPr algn="l">
              <a:lnSpc>
                <a:spcPts val="5203"/>
              </a:lnSpc>
            </a:pPr>
            <a:r>
              <a:rPr lang="fr-FR" sz="2940" dirty="0">
                <a:solidFill>
                  <a:srgbClr val="000000"/>
                </a:solidFill>
                <a:latin typeface="Arimo"/>
              </a:rPr>
              <a:t>10. Plaider en faveur de la mise en œuvre et de l'application des normes d'accessibilité dans les plateformes de réunion virtuelle et collaborer avec les autorités.</a:t>
            </a:r>
          </a:p>
          <a:p>
            <a:pPr algn="l">
              <a:lnSpc>
                <a:spcPts val="5203"/>
              </a:lnSpc>
            </a:pPr>
            <a:r>
              <a:rPr lang="fr-FR" sz="2940" dirty="0">
                <a:solidFill>
                  <a:srgbClr val="000000"/>
                </a:solidFill>
                <a:latin typeface="Arimo"/>
              </a:rPr>
              <a:t>11. Développer des ressources complètes et des tutoriels conçus explicitement pour les participants.</a:t>
            </a:r>
            <a:endParaRPr lang="en-US" sz="2940" dirty="0">
              <a:solidFill>
                <a:srgbClr val="000000"/>
              </a:solidFill>
              <a:latin typeface="Arim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08455" y="4274503"/>
            <a:ext cx="5871090" cy="4853893"/>
          </a:xfrm>
          <a:prstGeom prst="rect">
            <a:avLst/>
          </a:prstGeom>
        </p:spPr>
        <p:txBody>
          <a:bodyPr lIns="0" tIns="0" rIns="0" bIns="0" rtlCol="0" anchor="t">
            <a:spAutoFit/>
          </a:bodyPr>
          <a:lstStyle/>
          <a:p>
            <a:pPr algn="ctr">
              <a:lnSpc>
                <a:spcPts val="12880"/>
              </a:lnSpc>
            </a:pPr>
            <a:r>
              <a:rPr lang="en-US" sz="9200" dirty="0">
                <a:solidFill>
                  <a:srgbClr val="000000"/>
                </a:solidFill>
                <a:latin typeface="Canva Sans Bold"/>
              </a:rPr>
              <a:t>Merci de </a:t>
            </a:r>
            <a:r>
              <a:rPr lang="en-US" sz="9200" dirty="0" err="1">
                <a:solidFill>
                  <a:srgbClr val="000000"/>
                </a:solidFill>
                <a:latin typeface="Canva Sans Bold"/>
              </a:rPr>
              <a:t>votre</a:t>
            </a:r>
            <a:r>
              <a:rPr lang="en-US" sz="9200">
                <a:solidFill>
                  <a:srgbClr val="000000"/>
                </a:solidFill>
                <a:latin typeface="Canva Sans Bold"/>
              </a:rPr>
              <a:t> attention.</a:t>
            </a:r>
            <a:endParaRPr lang="en-US" sz="9200" dirty="0">
              <a:solidFill>
                <a:srgbClr val="000000"/>
              </a:solidFill>
              <a:latin typeface="Canva Sans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A14EDAEF-1AAC-4C70-A6CB-877FB0731A9B}"/>
</file>

<file path=customXml/itemProps2.xml><?xml version="1.0" encoding="utf-8"?>
<ds:datastoreItem xmlns:ds="http://schemas.openxmlformats.org/officeDocument/2006/customXml" ds:itemID="{05C53A15-10EE-47F6-8025-9709E056C620}"/>
</file>

<file path=customXml/itemProps3.xml><?xml version="1.0" encoding="utf-8"?>
<ds:datastoreItem xmlns:ds="http://schemas.openxmlformats.org/officeDocument/2006/customXml" ds:itemID="{4D0CA614-CA5E-40A3-9783-295723091EBF}"/>
</file>

<file path=docProps/app.xml><?xml version="1.0" encoding="utf-8"?>
<Properties xmlns="http://schemas.openxmlformats.org/officeDocument/2006/extended-properties" xmlns:vt="http://schemas.openxmlformats.org/officeDocument/2006/docPropsVTypes">
  <TotalTime>17</TotalTime>
  <Words>1745</Words>
  <Application>Microsoft Office PowerPoint</Application>
  <PresentationFormat>Custom</PresentationFormat>
  <Paragraphs>90</Paragraphs>
  <Slides>15</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Arimo</vt:lpstr>
      <vt:lpstr>Canva Sans</vt:lpstr>
      <vt:lpstr>Canva Sans Bold</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 project</dc:title>
  <dc:creator>Uttara Ghodke</dc:creator>
  <cp:lastModifiedBy>Uttara Ghodke</cp:lastModifiedBy>
  <cp:revision>3</cp:revision>
  <dcterms:created xsi:type="dcterms:W3CDTF">2006-08-16T00:00:00Z</dcterms:created>
  <dcterms:modified xsi:type="dcterms:W3CDTF">2024-05-15T19:05:09Z</dcterms:modified>
  <dc:identifier>DAGDKc_y8XQ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